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7.xml" ContentType="application/vnd.openxmlformats-officedocument.presentationml.notesSlide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notesSlides/notesSlide11.xml" ContentType="application/vnd.openxmlformats-officedocument.presentationml.notesSlide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notesSlides/notesSlide12.xml" ContentType="application/vnd.openxmlformats-officedocument.presentationml.notesSlide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64"/>
  </p:notesMasterIdLst>
  <p:sldIdLst>
    <p:sldId id="988" r:id="rId2"/>
    <p:sldId id="991" r:id="rId3"/>
    <p:sldId id="663" r:id="rId4"/>
    <p:sldId id="1002" r:id="rId5"/>
    <p:sldId id="1004" r:id="rId6"/>
    <p:sldId id="756" r:id="rId7"/>
    <p:sldId id="1019" r:id="rId8"/>
    <p:sldId id="1009" r:id="rId9"/>
    <p:sldId id="1010" r:id="rId10"/>
    <p:sldId id="1011" r:id="rId11"/>
    <p:sldId id="1012" r:id="rId12"/>
    <p:sldId id="1013" r:id="rId13"/>
    <p:sldId id="1014" r:id="rId14"/>
    <p:sldId id="1015" r:id="rId15"/>
    <p:sldId id="1016" r:id="rId16"/>
    <p:sldId id="1017" r:id="rId17"/>
    <p:sldId id="1018" r:id="rId18"/>
    <p:sldId id="994" r:id="rId19"/>
    <p:sldId id="770" r:id="rId20"/>
    <p:sldId id="822" r:id="rId21"/>
    <p:sldId id="997" r:id="rId22"/>
    <p:sldId id="1001" r:id="rId23"/>
    <p:sldId id="799" r:id="rId24"/>
    <p:sldId id="796" r:id="rId25"/>
    <p:sldId id="797" r:id="rId26"/>
    <p:sldId id="823" r:id="rId27"/>
    <p:sldId id="825" r:id="rId28"/>
    <p:sldId id="798" r:id="rId29"/>
    <p:sldId id="826" r:id="rId30"/>
    <p:sldId id="800" r:id="rId31"/>
    <p:sldId id="1020" r:id="rId32"/>
    <p:sldId id="810" r:id="rId33"/>
    <p:sldId id="775" r:id="rId34"/>
    <p:sldId id="827" r:id="rId35"/>
    <p:sldId id="828" r:id="rId36"/>
    <p:sldId id="829" r:id="rId37"/>
    <p:sldId id="830" r:id="rId38"/>
    <p:sldId id="777" r:id="rId39"/>
    <p:sldId id="778" r:id="rId40"/>
    <p:sldId id="844" r:id="rId41"/>
    <p:sldId id="1027" r:id="rId42"/>
    <p:sldId id="1025" r:id="rId43"/>
    <p:sldId id="780" r:id="rId44"/>
    <p:sldId id="831" r:id="rId45"/>
    <p:sldId id="1037" r:id="rId46"/>
    <p:sldId id="1036" r:id="rId47"/>
    <p:sldId id="1033" r:id="rId48"/>
    <p:sldId id="1034" r:id="rId49"/>
    <p:sldId id="983" r:id="rId50"/>
    <p:sldId id="845" r:id="rId51"/>
    <p:sldId id="846" r:id="rId52"/>
    <p:sldId id="986" r:id="rId53"/>
    <p:sldId id="834" r:id="rId54"/>
    <p:sldId id="985" r:id="rId55"/>
    <p:sldId id="1005" r:id="rId56"/>
    <p:sldId id="1006" r:id="rId57"/>
    <p:sldId id="987" r:id="rId58"/>
    <p:sldId id="1028" r:id="rId59"/>
    <p:sldId id="1029" r:id="rId60"/>
    <p:sldId id="1030" r:id="rId61"/>
    <p:sldId id="1031" r:id="rId62"/>
    <p:sldId id="1032" r:id="rId63"/>
  </p:sldIdLst>
  <p:sldSz cx="12192000" cy="6858000"/>
  <p:notesSz cx="7010400" cy="9296400"/>
  <p:embeddedFontLst>
    <p:embeddedFont>
      <p:font typeface="Cambria Math" panose="02040503050406030204" pitchFamily="18" charset="0"/>
      <p:regular r:id="rId65"/>
    </p:embeddedFont>
    <p:embeddedFont>
      <p:font typeface="Calibri Light" panose="020F0302020204030204" pitchFamily="34" charset="0"/>
      <p:regular r:id="rId66"/>
      <p:italic r:id="rId67"/>
    </p:embeddedFont>
    <p:embeddedFont>
      <p:font typeface="等线" panose="02010600030101010101" pitchFamily="2" charset="-122"/>
      <p:regular r:id="rId68"/>
      <p:bold r:id="rId69"/>
    </p:embeddedFont>
    <p:embeddedFont>
      <p:font typeface="游ゴシック" panose="020B0400000000000000" pitchFamily="34" charset="-128"/>
      <p:regular r:id="rId70"/>
      <p:bold r:id="rId71"/>
    </p:embeddedFont>
    <p:embeddedFont>
      <p:font typeface="Calibri" panose="020F0502020204030204" pitchFamily="34" charset="0"/>
      <p:regular r:id="rId72"/>
      <p:bold r:id="rId73"/>
      <p:italic r:id="rId74"/>
      <p:boldItalic r:id="rId75"/>
    </p:embeddedFont>
    <p:embeddedFont>
      <p:font typeface="Helvetica" panose="020B0604020202020204" pitchFamily="34" charset="0"/>
      <p:regular r:id="rId76"/>
      <p:bold r:id="rId77"/>
      <p:italic r:id="rId78"/>
      <p:boldItalic r:id="rId7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A7E2F"/>
    <a:srgbClr val="235888"/>
    <a:srgbClr val="00A44A"/>
    <a:srgbClr val="00863D"/>
    <a:srgbClr val="0000FF"/>
    <a:srgbClr val="104F9C"/>
    <a:srgbClr val="EA9999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14" autoAdjust="0"/>
    <p:restoredTop sz="96684" autoAdjust="0"/>
  </p:normalViewPr>
  <p:slideViewPr>
    <p:cSldViewPr snapToGrid="0">
      <p:cViewPr varScale="1">
        <p:scale>
          <a:sx n="158" d="100"/>
          <a:sy n="158" d="100"/>
        </p:scale>
        <p:origin x="490" y="11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font" Target="fonts/font4.fntdata"/><Relationship Id="rId84" Type="http://schemas.openxmlformats.org/officeDocument/2006/relationships/tableStyles" Target="tableStyle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font" Target="fonts/font10.fntdata"/><Relationship Id="rId79" Type="http://schemas.openxmlformats.org/officeDocument/2006/relationships/font" Target="fonts/font15.fntdata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notesMaster" Target="notesMasters/notesMaster1.xml"/><Relationship Id="rId69" Type="http://schemas.openxmlformats.org/officeDocument/2006/relationships/font" Target="fonts/font5.fntdata"/><Relationship Id="rId77" Type="http://schemas.openxmlformats.org/officeDocument/2006/relationships/font" Target="fonts/font13.fntdata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8.fntdata"/><Relationship Id="rId80" Type="http://schemas.openxmlformats.org/officeDocument/2006/relationships/commentAuthors" Target="commentAuthor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font" Target="fonts/font3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font" Target="fonts/font6.fntdata"/><Relationship Id="rId75" Type="http://schemas.openxmlformats.org/officeDocument/2006/relationships/font" Target="fonts/font11.fntdata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font" Target="fonts/font1.fntdata"/><Relationship Id="rId73" Type="http://schemas.openxmlformats.org/officeDocument/2006/relationships/font" Target="fonts/font9.fntdata"/><Relationship Id="rId78" Type="http://schemas.openxmlformats.org/officeDocument/2006/relationships/font" Target="fonts/font14.fntdata"/><Relationship Id="rId8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font" Target="fonts/font12.fntdata"/><Relationship Id="rId7" Type="http://schemas.openxmlformats.org/officeDocument/2006/relationships/slide" Target="slides/slide6.xml"/><Relationship Id="rId71" Type="http://schemas.openxmlformats.org/officeDocument/2006/relationships/font" Target="fonts/font7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10/24/2019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73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C2587-C0BF-41B9-B0FA-D76263C040D8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71319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1C2587-C0BF-41B9-B0FA-D76263C040D8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72937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solidFill>
                  <a:srgbClr val="C00000"/>
                </a:solidFill>
              </a:rPr>
              <a:t>you learn the value of the optimal policy while your behavior policy (how you act) is a different policy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1C2587-C0BF-41B9-B0FA-D76263C040D8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7995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solidFill>
                  <a:srgbClr val="C00000"/>
                </a:solidFill>
              </a:rPr>
              <a:t>you learn the value of the optimal policy while your behavior policy (how you act) is a different policy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1C2587-C0BF-41B9-B0FA-D76263C040D8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82043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44AFB6-BBB0-4A1F-B30B-98094C83B369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3531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:34 in, :40 to</a:t>
            </a:r>
            <a:r>
              <a:rPr lang="en-US" baseline="0" dirty="0"/>
              <a:t> go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A86CA3-876B-4777-9BC7-218EB9075704}" type="slidenum">
              <a:rPr lang="en-US" smtClean="0"/>
              <a:pPr>
                <a:defRPr/>
              </a:pPr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57048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1C2587-C0BF-41B9-B0FA-D76263C040D8}" type="slidenum">
              <a:rPr lang="en-US" smtClean="0"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77692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What’s missing?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Defender and/or attacker make flexible decisions rather than stick to a premeditated plan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517F1F-6505-40F0-B92A-0D136955C762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50540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DK :57 in,</a:t>
            </a:r>
            <a:r>
              <a:rPr lang="en-US" baseline="0" dirty="0"/>
              <a:t> :17 to go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7A86CA3-876B-4777-9BC7-218EB9075704}" type="slidenum">
              <a:rPr lang="en-US" smtClean="0"/>
              <a:pPr>
                <a:defRPr/>
              </a:pPr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8677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E71FF5-1E58-4BF1-A395-323151E69486}" type="slidenum">
              <a:rPr lang="en-US" smtClean="0">
                <a:latin typeface="Arial" charset="0"/>
              </a:rPr>
              <a:pPr/>
              <a:t>60</a:t>
            </a:fld>
            <a:endParaRPr lang="en-US">
              <a:latin typeface="Arial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Figure 1: scatter(1:20,10+(1:20)+2*randn(1,20),'k','filled'); a=axis; a(3)=0; axis(a);</a:t>
            </a:r>
          </a:p>
          <a:p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41826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7A340F1-87EB-42C4-9B92-D21398C38303}" type="slidenum">
              <a:rPr lang="en-US" smtClean="0">
                <a:latin typeface="Arial" charset="0"/>
              </a:rPr>
              <a:pPr/>
              <a:t>61</a:t>
            </a:fld>
            <a:endParaRPr lang="en-US">
              <a:latin typeface="Arial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Figure 1: scatter(1:20,10+(1:20)+2*randn(1,20),'k','filled'); a=axis; a(3)=0; axis(a);</a:t>
            </a:r>
          </a:p>
          <a:p>
            <a:endParaRPr lang="en-US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78581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=""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high-level-4.herokuapp.com/experiment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rach0012.github.io/humanRL_website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tags" Target="../tags/tag3.xml"/><Relationship Id="rId7" Type="http://schemas.openxmlformats.org/officeDocument/2006/relationships/image" Target="../media/image8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tags" Target="../tags/tag6.xml"/><Relationship Id="rId7" Type="http://schemas.openxmlformats.org/officeDocument/2006/relationships/image" Target="../media/image8.pn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image" Target="../media/image12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4" Type="http://schemas.openxmlformats.org/officeDocument/2006/relationships/image" Target="../media/image6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image" Target="../media/image67.png"/><Relationship Id="rId7" Type="http://schemas.openxmlformats.org/officeDocument/2006/relationships/image" Target="../media/image64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68.png"/><Relationship Id="rId4" Type="http://schemas.openxmlformats.org/officeDocument/2006/relationships/image" Target="../media/image6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tags" Target="../tags/tag11.xml"/><Relationship Id="rId7" Type="http://schemas.openxmlformats.org/officeDocument/2006/relationships/image" Target="../media/image20.png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image" Target="../media/image18.png"/><Relationship Id="rId11" Type="http://schemas.openxmlformats.org/officeDocument/2006/relationships/image" Target="../media/image24.png"/><Relationship Id="rId5" Type="http://schemas.openxmlformats.org/officeDocument/2006/relationships/image" Target="../media/image19.png"/><Relationship Id="rId10" Type="http://schemas.openxmlformats.org/officeDocument/2006/relationships/image" Target="../media/image23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tags" Target="../tags/tag14.xml"/><Relationship Id="rId7" Type="http://schemas.openxmlformats.org/officeDocument/2006/relationships/image" Target="../media/image29.pn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7" Type="http://schemas.openxmlformats.org/officeDocument/2006/relationships/image" Target="../media/image59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43.xml.rels><?xml version="1.0" encoding="UTF-8" standalone="yes"?>
<Relationships xmlns="http://schemas.openxmlformats.org/package/2006/relationships"><Relationship Id="rId13" Type="http://schemas.openxmlformats.org/officeDocument/2006/relationships/tags" Target="../tags/tag27.xml"/><Relationship Id="rId18" Type="http://schemas.openxmlformats.org/officeDocument/2006/relationships/image" Target="../media/image72.png"/><Relationship Id="rId26" Type="http://schemas.openxmlformats.org/officeDocument/2006/relationships/image" Target="../media/image38.png"/><Relationship Id="rId3" Type="http://schemas.openxmlformats.org/officeDocument/2006/relationships/tags" Target="../tags/tag17.xml"/><Relationship Id="rId21" Type="http://schemas.openxmlformats.org/officeDocument/2006/relationships/image" Target="../media/image75.png"/><Relationship Id="rId7" Type="http://schemas.openxmlformats.org/officeDocument/2006/relationships/tags" Target="../tags/tag21.xml"/><Relationship Id="rId12" Type="http://schemas.openxmlformats.org/officeDocument/2006/relationships/tags" Target="../tags/tag26.xml"/><Relationship Id="rId17" Type="http://schemas.openxmlformats.org/officeDocument/2006/relationships/image" Target="../media/image43.png"/><Relationship Id="rId25" Type="http://schemas.openxmlformats.org/officeDocument/2006/relationships/image" Target="../media/image37.png"/><Relationship Id="rId33" Type="http://schemas.openxmlformats.org/officeDocument/2006/relationships/image" Target="../media/image83.png"/><Relationship Id="rId2" Type="http://schemas.openxmlformats.org/officeDocument/2006/relationships/tags" Target="../tags/tag16.xml"/><Relationship Id="rId16" Type="http://schemas.openxmlformats.org/officeDocument/2006/relationships/image" Target="../media/image42.png"/><Relationship Id="rId20" Type="http://schemas.openxmlformats.org/officeDocument/2006/relationships/image" Target="../media/image74.png"/><Relationship Id="rId29" Type="http://schemas.openxmlformats.org/officeDocument/2006/relationships/image" Target="../media/image79.png"/><Relationship Id="rId1" Type="http://schemas.openxmlformats.org/officeDocument/2006/relationships/tags" Target="../tags/tag15.xml"/><Relationship Id="rId6" Type="http://schemas.openxmlformats.org/officeDocument/2006/relationships/tags" Target="../tags/tag20.xml"/><Relationship Id="rId11" Type="http://schemas.openxmlformats.org/officeDocument/2006/relationships/tags" Target="../tags/tag25.xml"/><Relationship Id="rId24" Type="http://schemas.openxmlformats.org/officeDocument/2006/relationships/image" Target="../media/image36.png"/><Relationship Id="rId32" Type="http://schemas.openxmlformats.org/officeDocument/2006/relationships/image" Target="../media/image82.png"/><Relationship Id="rId5" Type="http://schemas.openxmlformats.org/officeDocument/2006/relationships/tags" Target="../tags/tag19.xml"/><Relationship Id="rId15" Type="http://schemas.openxmlformats.org/officeDocument/2006/relationships/slideLayout" Target="../slideLayouts/slideLayout2.xml"/><Relationship Id="rId23" Type="http://schemas.openxmlformats.org/officeDocument/2006/relationships/image" Target="../media/image77.png"/><Relationship Id="rId28" Type="http://schemas.openxmlformats.org/officeDocument/2006/relationships/image" Target="../media/image78.png"/><Relationship Id="rId10" Type="http://schemas.openxmlformats.org/officeDocument/2006/relationships/tags" Target="../tags/tag24.xml"/><Relationship Id="rId19" Type="http://schemas.openxmlformats.org/officeDocument/2006/relationships/image" Target="../media/image73.png"/><Relationship Id="rId31" Type="http://schemas.openxmlformats.org/officeDocument/2006/relationships/image" Target="../media/image81.png"/><Relationship Id="rId4" Type="http://schemas.openxmlformats.org/officeDocument/2006/relationships/tags" Target="../tags/tag18.xml"/><Relationship Id="rId9" Type="http://schemas.openxmlformats.org/officeDocument/2006/relationships/tags" Target="../tags/tag23.xml"/><Relationship Id="rId14" Type="http://schemas.openxmlformats.org/officeDocument/2006/relationships/tags" Target="../tags/tag28.xml"/><Relationship Id="rId22" Type="http://schemas.openxmlformats.org/officeDocument/2006/relationships/image" Target="../media/image76.png"/><Relationship Id="rId27" Type="http://schemas.openxmlformats.org/officeDocument/2006/relationships/image" Target="../media/image39.png"/><Relationship Id="rId30" Type="http://schemas.openxmlformats.org/officeDocument/2006/relationships/image" Target="../media/image80.png"/><Relationship Id="rId8" Type="http://schemas.openxmlformats.org/officeDocument/2006/relationships/tags" Target="../tags/tag2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7" Type="http://schemas.openxmlformats.org/officeDocument/2006/relationships/image" Target="../media/image92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1.png"/><Relationship Id="rId5" Type="http://schemas.openxmlformats.org/officeDocument/2006/relationships/image" Target="../media/image90.png"/><Relationship Id="rId4" Type="http://schemas.openxmlformats.org/officeDocument/2006/relationships/image" Target="../media/image8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7" Type="http://schemas.openxmlformats.org/officeDocument/2006/relationships/image" Target="../media/image98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7.png"/><Relationship Id="rId5" Type="http://schemas.openxmlformats.org/officeDocument/2006/relationships/image" Target="../media/image96.png"/><Relationship Id="rId4" Type="http://schemas.openxmlformats.org/officeDocument/2006/relationships/image" Target="../media/image9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4" Type="http://schemas.openxmlformats.org/officeDocument/2006/relationships/image" Target="../media/image101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5.png"/><Relationship Id="rId4" Type="http://schemas.openxmlformats.org/officeDocument/2006/relationships/image" Target="../media/image10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pn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emf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5.png"/><Relationship Id="rId5" Type="http://schemas.openxmlformats.org/officeDocument/2006/relationships/image" Target="../media/image114.png"/><Relationship Id="rId4" Type="http://schemas.openxmlformats.org/officeDocument/2006/relationships/image" Target="../media/image11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16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9.png"/><Relationship Id="rId3" Type="http://schemas.openxmlformats.org/officeDocument/2006/relationships/tags" Target="../tags/tag31.xml"/><Relationship Id="rId7" Type="http://schemas.openxmlformats.org/officeDocument/2006/relationships/image" Target="../media/image118.png"/><Relationship Id="rId2" Type="http://schemas.openxmlformats.org/officeDocument/2006/relationships/tags" Target="../tags/tag30.xml"/><Relationship Id="rId1" Type="http://schemas.openxmlformats.org/officeDocument/2006/relationships/tags" Target="../tags/tag29.xml"/><Relationship Id="rId6" Type="http://schemas.openxmlformats.org/officeDocument/2006/relationships/notesSlide" Target="../notesSlides/notesSlide11.xml"/><Relationship Id="rId5" Type="http://schemas.openxmlformats.org/officeDocument/2006/relationships/slideLayout" Target="../slideLayouts/slideLayout6.xml"/><Relationship Id="rId10" Type="http://schemas.openxmlformats.org/officeDocument/2006/relationships/image" Target="../media/image121.png"/><Relationship Id="rId4" Type="http://schemas.openxmlformats.org/officeDocument/2006/relationships/tags" Target="../tags/tag32.xml"/><Relationship Id="rId9" Type="http://schemas.openxmlformats.org/officeDocument/2006/relationships/image" Target="../media/image120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3" Type="http://schemas.openxmlformats.org/officeDocument/2006/relationships/tags" Target="../tags/tag35.xml"/><Relationship Id="rId7" Type="http://schemas.openxmlformats.org/officeDocument/2006/relationships/notesSlide" Target="../notesSlides/notesSlide12.xml"/><Relationship Id="rId12" Type="http://schemas.openxmlformats.org/officeDocument/2006/relationships/image" Target="../media/image126.png"/><Relationship Id="rId2" Type="http://schemas.openxmlformats.org/officeDocument/2006/relationships/tags" Target="../tags/tag34.xml"/><Relationship Id="rId1" Type="http://schemas.openxmlformats.org/officeDocument/2006/relationships/tags" Target="../tags/tag33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25.png"/><Relationship Id="rId5" Type="http://schemas.openxmlformats.org/officeDocument/2006/relationships/tags" Target="../tags/tag37.xml"/><Relationship Id="rId10" Type="http://schemas.openxmlformats.org/officeDocument/2006/relationships/image" Target="../media/image124.png"/><Relationship Id="rId4" Type="http://schemas.openxmlformats.org/officeDocument/2006/relationships/tags" Target="../tags/tag36.xml"/><Relationship Id="rId9" Type="http://schemas.openxmlformats.org/officeDocument/2006/relationships/image" Target="../media/image123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3" Type="http://schemas.openxmlformats.org/officeDocument/2006/relationships/tags" Target="../tags/tag40.xml"/><Relationship Id="rId7" Type="http://schemas.openxmlformats.org/officeDocument/2006/relationships/image" Target="../media/image128.png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image" Target="../media/image127.png"/><Relationship Id="rId5" Type="http://schemas.openxmlformats.org/officeDocument/2006/relationships/slideLayout" Target="../slideLayouts/slideLayout2.xml"/><Relationship Id="rId10" Type="http://schemas.openxmlformats.org/officeDocument/2006/relationships/image" Target="../media/image117.png"/><Relationship Id="rId4" Type="http://schemas.openxmlformats.org/officeDocument/2006/relationships/tags" Target="../tags/tag41.xml"/><Relationship Id="rId9" Type="http://schemas.openxmlformats.org/officeDocument/2006/relationships/image" Target="../media/image1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Warm-up as you walk 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8" y="1113178"/>
            <a:ext cx="11242737" cy="5495689"/>
          </a:xfrm>
        </p:spPr>
        <p:txBody>
          <a:bodyPr/>
          <a:lstStyle/>
          <a:p>
            <a:r>
              <a:rPr lang="en-US" dirty="0">
                <a:hlinkClick r:id="rId2"/>
              </a:rPr>
              <a:t>https://high-level-4.herokuapp.com/experiment</a:t>
            </a:r>
            <a:endParaRPr lang="en-US" dirty="0"/>
          </a:p>
          <a:p>
            <a:endParaRPr lang="en-US" sz="2800" dirty="0"/>
          </a:p>
          <a:p>
            <a:pPr marL="917575" lvl="2" indent="-457200"/>
            <a:endParaRPr lang="en-US" sz="2800" dirty="0"/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B4CB7BC0-8550-4867-B1CA-29BD3E2598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1220" y="1837648"/>
            <a:ext cx="5677067" cy="424925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58D7CA48-C1E5-4FEC-BB92-4F3518C7458D}"/>
              </a:ext>
            </a:extLst>
          </p:cNvPr>
          <p:cNvSpPr/>
          <p:nvPr/>
        </p:nvSpPr>
        <p:spPr>
          <a:xfrm>
            <a:off x="266838" y="6306203"/>
            <a:ext cx="45880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hlinkClick r:id="rId4"/>
              </a:rPr>
              <a:t>https://rach0012.github.io/humanRL_website/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972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8" y="1113178"/>
            <a:ext cx="11242737" cy="5495689"/>
          </a:xfrm>
        </p:spPr>
        <p:txBody>
          <a:bodyPr/>
          <a:lstStyle/>
          <a:p>
            <a:r>
              <a:rPr lang="en-US" sz="2400" dirty="0" smtClean="0"/>
              <a:t>Assignments: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 smtClean="0">
                <a:solidFill>
                  <a:schemeClr val="tx1"/>
                </a:solidFill>
              </a:rPr>
              <a:t>HW8 (written) </a:t>
            </a:r>
            <a:endParaRPr lang="en-US" sz="2400" dirty="0">
              <a:solidFill>
                <a:schemeClr val="tx1"/>
              </a:solidFill>
            </a:endParaRPr>
          </a:p>
          <a:p>
            <a:pPr marL="917575" lvl="2" indent="-457200"/>
            <a:r>
              <a:rPr lang="en-US" sz="2400" dirty="0" smtClean="0"/>
              <a:t>Due </a:t>
            </a:r>
            <a:r>
              <a:rPr lang="en-US" sz="2400" dirty="0"/>
              <a:t>10/29 Tue, 10 pm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P4</a:t>
            </a:r>
          </a:p>
          <a:p>
            <a:pPr marL="917575" lvl="2" indent="-457200"/>
            <a:r>
              <a:rPr lang="en-US" sz="2400" dirty="0"/>
              <a:t>Due 10/31 Thu, 10 </a:t>
            </a:r>
            <a:r>
              <a:rPr lang="en-US" sz="2400" dirty="0" smtClean="0"/>
              <a:t>pm</a:t>
            </a:r>
            <a:endParaRPr lang="en-US" sz="2400" dirty="0"/>
          </a:p>
          <a:p>
            <a:pPr lvl="2" indent="0">
              <a:buNone/>
            </a:pPr>
            <a:endParaRPr lang="en-US" sz="2400" dirty="0" smtClean="0"/>
          </a:p>
          <a:p>
            <a:r>
              <a:rPr lang="en-US" sz="2400" dirty="0" smtClean="0"/>
              <a:t>Piazza </a:t>
            </a:r>
            <a:r>
              <a:rPr lang="en-US" sz="2400" dirty="0"/>
              <a:t>in-class post is ready to </a:t>
            </a:r>
            <a:r>
              <a:rPr lang="en-US" sz="2400" dirty="0" smtClean="0"/>
              <a:t>go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695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1"/>
            <a:ext cx="12192000" cy="1470025"/>
          </a:xfrm>
        </p:spPr>
        <p:txBody>
          <a:bodyPr>
            <a:normAutofit/>
          </a:bodyPr>
          <a:lstStyle/>
          <a:p>
            <a:r>
              <a:rPr lang="en-US" sz="4400" dirty="0"/>
              <a:t>AI: Representation and Problem Solving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4267" dirty="0"/>
              <a:t>Reinforcement Learning II</a:t>
            </a:r>
          </a:p>
        </p:txBody>
      </p:sp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0" y="5562600"/>
            <a:ext cx="12192000" cy="892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Instructors: </a:t>
            </a:r>
            <a:r>
              <a:rPr lang="en-US" sz="2400" dirty="0" smtClean="0"/>
              <a:t>Fei Fang &amp; Pat Virtue</a:t>
            </a:r>
            <a:endParaRPr lang="en-US" sz="2400" dirty="0"/>
          </a:p>
          <a:p>
            <a:pPr algn="ctr">
              <a:spcBef>
                <a:spcPct val="50000"/>
              </a:spcBef>
            </a:pPr>
            <a:r>
              <a:rPr lang="en-US" sz="1867" dirty="0"/>
              <a:t>Slide credits: CMU AI and http://ai.berkeley.edu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="" xmlns:a16="http://schemas.microsoft.com/office/drawing/2014/main" id="{ACE3F950-BBBD-452D-8E1E-5FF2FBC1B8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37876" y="2076089"/>
            <a:ext cx="3916248" cy="329348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04055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Objective (RL I&amp;II)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0515600" cy="5194632"/>
              </a:xfrm>
            </p:spPr>
            <p:txBody>
              <a:bodyPr/>
              <a:lstStyle/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 smtClean="0">
                    <a:solidFill>
                      <a:schemeClr val="tx1"/>
                    </a:solidFill>
                  </a:rPr>
                  <a:t>Describe the relationships and differences between</a:t>
                </a:r>
              </a:p>
              <a:p>
                <a:pPr marL="687388" lvl="1" indent="-457200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Markov Decision Processes (MDP) vs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Reinforcement Learning</a:t>
                </a:r>
                <a:r>
                  <a:rPr lang="en-US" dirty="0" smtClean="0"/>
                  <a:t> (RL)</a:t>
                </a:r>
              </a:p>
              <a:p>
                <a:pPr marL="687388" lvl="1" indent="-457200">
                  <a:buFont typeface="Arial" panose="020B0604020202020204" pitchFamily="34" charset="0"/>
                  <a:buChar char="•"/>
                </a:pPr>
                <a:r>
                  <a:rPr lang="en-US" dirty="0" smtClean="0">
                    <a:solidFill>
                      <a:srgbClr val="0070C0"/>
                    </a:solidFill>
                  </a:rPr>
                  <a:t>Model-based</a:t>
                </a:r>
                <a:r>
                  <a:rPr lang="en-US" dirty="0" smtClean="0"/>
                  <a:t> vs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Model-free</a:t>
                </a:r>
                <a:r>
                  <a:rPr lang="en-US" dirty="0" smtClean="0"/>
                  <a:t> RL</a:t>
                </a:r>
              </a:p>
              <a:p>
                <a:pPr marL="687388" lvl="1" indent="-457200">
                  <a:buFont typeface="Arial" panose="020B0604020202020204" pitchFamily="34" charset="0"/>
                  <a:buChar char="•"/>
                </a:pPr>
                <a:r>
                  <a:rPr lang="en-US" dirty="0" smtClean="0">
                    <a:solidFill>
                      <a:srgbClr val="0070C0"/>
                    </a:solidFill>
                  </a:rPr>
                  <a:t>Temporal-Difference Value Learning </a:t>
                </a:r>
                <a:r>
                  <a:rPr lang="en-US" dirty="0"/>
                  <a:t>(TD </a:t>
                </a:r>
                <a:r>
                  <a:rPr lang="en-US" dirty="0" smtClean="0"/>
                  <a:t>Value Learning) vs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Q-Learning</a:t>
                </a:r>
              </a:p>
              <a:p>
                <a:pPr marL="687388" lvl="1" indent="-45720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rgbClr val="0070C0"/>
                    </a:solidFill>
                  </a:rPr>
                  <a:t>Passive</a:t>
                </a:r>
                <a:r>
                  <a:rPr lang="en-US" dirty="0"/>
                  <a:t> vs </a:t>
                </a:r>
                <a:r>
                  <a:rPr lang="en-US" dirty="0">
                    <a:solidFill>
                      <a:srgbClr val="0070C0"/>
                    </a:solidFill>
                  </a:rPr>
                  <a:t>Active</a:t>
                </a:r>
                <a:r>
                  <a:rPr lang="en-US" dirty="0"/>
                  <a:t> RL</a:t>
                </a:r>
              </a:p>
              <a:p>
                <a:pPr marL="687388" lvl="1" indent="-45720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rgbClr val="0070C0"/>
                    </a:solidFill>
                  </a:rPr>
                  <a:t>Off-policy</a:t>
                </a:r>
                <a:r>
                  <a:rPr lang="en-US" dirty="0"/>
                  <a:t> vs </a:t>
                </a:r>
                <a:r>
                  <a:rPr lang="en-US" dirty="0">
                    <a:solidFill>
                      <a:srgbClr val="0070C0"/>
                    </a:solidFill>
                  </a:rPr>
                  <a:t>On-policy</a:t>
                </a:r>
                <a:r>
                  <a:rPr lang="en-US" dirty="0"/>
                  <a:t> Learning</a:t>
                </a:r>
              </a:p>
              <a:p>
                <a:pPr marL="687388" lvl="1" indent="-457200">
                  <a:buFont typeface="Arial" panose="020B0604020202020204" pitchFamily="34" charset="0"/>
                  <a:buChar char="•"/>
                </a:pPr>
                <a:r>
                  <a:rPr lang="en-US" dirty="0" smtClean="0">
                    <a:solidFill>
                      <a:srgbClr val="0070C0"/>
                    </a:solidFill>
                  </a:rPr>
                  <a:t>Exploration vs Exploitation</a:t>
                </a:r>
                <a:endParaRPr lang="en-US" dirty="0">
                  <a:solidFill>
                    <a:srgbClr val="0070C0"/>
                  </a:solidFill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 smtClean="0">
                    <a:solidFill>
                      <a:schemeClr val="tx1"/>
                    </a:solidFill>
                  </a:rPr>
                  <a:t>Describe </a:t>
                </a:r>
                <a:r>
                  <a:rPr lang="en-US" dirty="0">
                    <a:solidFill>
                      <a:schemeClr val="tx1"/>
                    </a:solidFill>
                  </a:rPr>
                  <a:t>and implement</a:t>
                </a:r>
              </a:p>
              <a:p>
                <a:pPr marL="687388" lvl="1" indent="-457200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TD (Value) Learning</a:t>
                </a:r>
              </a:p>
              <a:p>
                <a:pPr marL="687388" lvl="1" indent="-457200">
                  <a:buFont typeface="Arial" panose="020B0604020202020204" pitchFamily="34" charset="0"/>
                  <a:buChar char="•"/>
                </a:pPr>
                <a:r>
                  <a:rPr lang="en-US" dirty="0" smtClean="0"/>
                  <a:t>Q-Learning</a:t>
                </a:r>
              </a:p>
              <a:p>
                <a:pPr marL="687388" lvl="1" indent="-4572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𝜖</m:t>
                    </m:r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-Greedy</a:t>
                </a:r>
                <a:r>
                  <a:rPr lang="en-US" dirty="0"/>
                  <a:t> algorithm</a:t>
                </a:r>
              </a:p>
              <a:p>
                <a:pPr marL="687388" lvl="1" indent="-45720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rgbClr val="0070C0"/>
                    </a:solidFill>
                  </a:rPr>
                  <a:t>Approximate Q-learning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(Feature-based)</a:t>
                </a:r>
                <a:endParaRPr lang="en-US" dirty="0">
                  <a:solidFill>
                    <a:srgbClr val="0070C0"/>
                  </a:solidFill>
                </a:endParaRPr>
              </a:p>
              <a:p>
                <a:pPr marL="457200" indent="-457200">
                  <a:buFont typeface="Arial" panose="020B0604020202020204" pitchFamily="34" charset="0"/>
                  <a:buChar char="•"/>
                </a:pPr>
                <a:r>
                  <a:rPr lang="en-US" dirty="0" smtClean="0">
                    <a:solidFill>
                      <a:schemeClr val="tx1"/>
                    </a:solidFill>
                  </a:rPr>
                  <a:t>Derive weight update for </a:t>
                </a:r>
                <a:r>
                  <a:rPr lang="en-US" dirty="0">
                    <a:solidFill>
                      <a:srgbClr val="0070C0"/>
                    </a:solidFill>
                  </a:rPr>
                  <a:t>Approximate Q-learning </a:t>
                </a: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0515600" cy="5194632"/>
              </a:xfrm>
              <a:blipFill rotWithShape="0">
                <a:blip r:embed="rId2"/>
                <a:stretch>
                  <a:fillRect l="-1043" t="-1995" b="-77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805911" y="2800026"/>
            <a:ext cx="4561669" cy="1152042"/>
          </a:xfrm>
          <a:prstGeom prst="rect">
            <a:avLst/>
          </a:prstGeom>
          <a:noFill/>
          <a:ln w="12700">
            <a:solidFill>
              <a:srgbClr val="0070C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99268" y="4843220"/>
            <a:ext cx="7893803" cy="1681566"/>
          </a:xfrm>
          <a:prstGeom prst="rect">
            <a:avLst/>
          </a:prstGeom>
          <a:noFill/>
          <a:ln w="12700">
            <a:solidFill>
              <a:srgbClr val="0070C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8642888" y="4039892"/>
            <a:ext cx="16922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70C0"/>
                </a:solidFill>
              </a:rPr>
              <a:t>This Lecture</a:t>
            </a:r>
            <a:endParaRPr lang="en-US" sz="2400" dirty="0">
              <a:solidFill>
                <a:srgbClr val="0070C0"/>
              </a:solidFill>
            </a:endParaRPr>
          </a:p>
        </p:txBody>
      </p:sp>
      <p:cxnSp>
        <p:nvCxnSpPr>
          <p:cNvPr id="10" name="Straight Arrow Connector 9"/>
          <p:cNvCxnSpPr>
            <a:stCxn id="8" idx="1"/>
            <a:endCxn id="5" idx="3"/>
          </p:cNvCxnSpPr>
          <p:nvPr/>
        </p:nvCxnSpPr>
        <p:spPr>
          <a:xfrm flipH="1" flipV="1">
            <a:off x="5367580" y="3376047"/>
            <a:ext cx="3275308" cy="8946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8070743" y="4270725"/>
            <a:ext cx="572145" cy="53319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826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361E4E8-609A-4C98-A80D-CD7885BAE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238889"/>
            <a:ext cx="10515600" cy="627812"/>
          </a:xfrm>
        </p:spPr>
        <p:txBody>
          <a:bodyPr/>
          <a:lstStyle/>
          <a:p>
            <a:r>
              <a:rPr lang="en-US" dirty="0"/>
              <a:t>MDP/RL Notation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="" xmlns:a16="http://schemas.microsoft.com/office/drawing/2014/main" id="{8D64EA02-9426-41F6-A796-1FA52CB1519A}"/>
                  </a:ext>
                </a:extLst>
              </p:cNvPr>
              <p:cNvSpPr txBox="1"/>
              <p:nvPr/>
            </p:nvSpPr>
            <p:spPr>
              <a:xfrm>
                <a:off x="3759034" y="798863"/>
                <a:ext cx="7668491" cy="60617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𝑉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lang="en-US" b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lang="en-US" i="1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i="1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𝑄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𝑎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</m:d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𝛾</m:t>
                          </m:r>
                          <m:func>
                            <m:func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 b="0" i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max</m:t>
                                  </m:r>
                                </m:e>
                                <m:lim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lim>
                              </m:limLow>
                            </m:fName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)]</m:t>
                              </m:r>
                            </m:e>
                          </m:func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,  </m:t>
                          </m:r>
                        </m:e>
                      </m:nary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  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∀ </m:t>
                      </m:r>
                      <m:r>
                        <a:rPr lang="en-US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𝑎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[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𝛾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]</m:t>
                              </m:r>
                            </m:e>
                          </m:nary>
                        </m:e>
                      </m:func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+1</m:t>
                          </m:r>
                        </m:sub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𝛾</m:t>
                          </m:r>
                          <m:sSubSup>
                            <m:sSubSup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]</m:t>
                          </m:r>
                        </m:e>
                      </m:nary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b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𝑛𝑒𝑤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𝜋</m:t>
                                          </m:r>
                                        </m:e>
                                        <m:sub>
                                          <m: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𝑜𝑙𝑑</m:t>
                                          </m:r>
                                        </m:sub>
                                      </m:sSub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b="0" i="1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lang="en-US" b="0" i="1" smtClean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lang="en-US" b="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US" sz="1400" i="1" dirty="0">
                  <a:latin typeface="Cambria Math" panose="02040503050406030204" pitchFamily="18" charset="0"/>
                  <a:cs typeface="Calibri" panose="020F0502020204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lang="en-US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p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←</m:t>
                      </m:r>
                      <m:r>
                        <a:rPr lang="en-US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sSup>
                        <m:sSupPr>
                          <m:ctrlPr>
                            <a:rPr lang="en-US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lang="en-US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p>
                      <m:d>
                        <m:dPr>
                          <m:ctrlPr>
                            <a:rPr lang="en-US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+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  <m:r>
                        <a:rPr lang="en-US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d>
                        <m:dPr>
                          <m:begChr m:val="["/>
                          <m:endChr m:val="]"/>
                          <m:ctrlPr>
                            <a:rPr lang="en-US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𝑟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𝛾</m:t>
                          </m:r>
                          <m:r>
                            <a:rPr lang="en-US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 </m:t>
                          </m:r>
                          <m:sSup>
                            <m:sSupPr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</m:sup>
                          </m:sSup>
                          <m:d>
                            <m:dPr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i="1" dirty="0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i="1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− </m:t>
                          </m:r>
                          <m:sSup>
                            <m:sSupPr>
                              <m:ctrlPr>
                                <a:rPr lang="en-US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p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𝜋</m:t>
                              </m:r>
                            </m:sup>
                          </m:sSup>
                          <m:d>
                            <m:dPr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:endParaRPr lang="en-US" sz="2400" dirty="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  <a:p>
                <a14:m>
                  <m:oMath xmlns:m="http://schemas.openxmlformats.org/officeDocument/2006/math">
                    <m:r>
                      <a:rPr lang="pt-BR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𝑄</m:t>
                    </m:r>
                    <m:d>
                      <m:dPr>
                        <m:ctrlPr>
                          <a:rPr lang="pt-BR" i="1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pt-BR" i="1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  <m:r>
                          <a:rPr lang="pt-BR" i="1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,</m:t>
                        </m:r>
                        <m:r>
                          <a:rPr lang="pt-BR" i="1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𝑎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←</m:t>
                    </m:r>
                    <m:r>
                      <a:rPr lang="pt-BR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r>
                      <a:rPr lang="pt-BR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𝑄</m:t>
                    </m:r>
                    <m:r>
                      <a:rPr lang="pt-BR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pt-BR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  <m:r>
                      <a:rPr lang="pt-BR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,</m:t>
                    </m:r>
                    <m:r>
                      <a:rPr lang="pt-BR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𝑎</m:t>
                    </m:r>
                    <m:r>
                      <a:rPr lang="pt-BR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 +</m:t>
                    </m:r>
                    <m:r>
                      <a:rPr lang="pt-BR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𝛼</m:t>
                    </m:r>
                    <m:r>
                      <a:rPr lang="pt-BR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[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𝑟</m:t>
                    </m:r>
                    <m:r>
                      <a:rPr lang="pt-BR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</m:t>
                    </m:r>
                    <m:r>
                      <a:rPr lang="pt-BR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𝛾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limLow>
                      <m:limLowPr>
                        <m:ctrlPr>
                          <a:rPr lang="pt-BR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pt-BR" i="0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max</m:t>
                        </m:r>
                      </m:e>
                      <m:lim>
                        <m:sSup>
                          <m:sSup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b="0" i="1" dirty="0" smtClean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′</m:t>
                            </m:r>
                          </m:sup>
                        </m:sSup>
                      </m:lim>
                    </m:limLow>
                    <m:r>
                      <a:rPr lang="en-US" b="0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r>
                      <a:rPr lang="pt-BR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𝑄</m:t>
                    </m:r>
                    <m:d>
                      <m:dPr>
                        <m:ctrlPr>
                          <a:rPr lang="pt-BR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pt-BR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pt-BR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pt-BR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′</m:t>
                            </m:r>
                          </m:sup>
                        </m:sSup>
                        <m:r>
                          <a:rPr lang="pt-BR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,</m:t>
                        </m:r>
                        <m:sSup>
                          <m:sSupPr>
                            <m:ctrlPr>
                              <a:rPr lang="pt-BR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pt-BR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pt-BR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−</m:t>
                    </m:r>
                    <m:r>
                      <a:rPr lang="en-US" b="0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𝑄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, </m:t>
                        </m:r>
                        <m:r>
                          <a:rPr lang="en-US" b="0" i="1" dirty="0" smtClean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𝑎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]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8D64EA02-9426-41F6-A796-1FA52CB151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9034" y="798863"/>
                <a:ext cx="7668491" cy="6061724"/>
              </a:xfrm>
              <a:prstGeom prst="rect">
                <a:avLst/>
              </a:prstGeom>
              <a:blipFill rotWithShape="0">
                <a:blip r:embed="rId3"/>
                <a:stretch>
                  <a:fillRect l="-1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9119F65F-C6D8-4675-A09A-28505B495D7D}"/>
              </a:ext>
            </a:extLst>
          </p:cNvPr>
          <p:cNvSpPr txBox="1"/>
          <p:nvPr/>
        </p:nvSpPr>
        <p:spPr>
          <a:xfrm>
            <a:off x="584260" y="1570688"/>
            <a:ext cx="31550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Bellman equations: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ACF1FAB8-B016-450C-BBCF-163CFF0AD157}"/>
              </a:ext>
            </a:extLst>
          </p:cNvPr>
          <p:cNvSpPr txBox="1"/>
          <p:nvPr/>
        </p:nvSpPr>
        <p:spPr>
          <a:xfrm>
            <a:off x="572617" y="2234713"/>
            <a:ext cx="31550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Value iteration: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9A87591-F8B0-4744-85F7-49C95A662ED2}"/>
              </a:ext>
            </a:extLst>
          </p:cNvPr>
          <p:cNvSpPr txBox="1"/>
          <p:nvPr/>
        </p:nvSpPr>
        <p:spPr>
          <a:xfrm>
            <a:off x="584260" y="2929790"/>
            <a:ext cx="31550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Q-iteration: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E82F2547-37AC-4B5A-839D-2EE017E2FB77}"/>
              </a:ext>
            </a:extLst>
          </p:cNvPr>
          <p:cNvSpPr txBox="1"/>
          <p:nvPr/>
        </p:nvSpPr>
        <p:spPr>
          <a:xfrm>
            <a:off x="541213" y="3589413"/>
            <a:ext cx="31550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Policy extraction: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ADDA41B4-1D5F-4A7E-8159-A198745C9E9C}"/>
              </a:ext>
            </a:extLst>
          </p:cNvPr>
          <p:cNvSpPr txBox="1"/>
          <p:nvPr/>
        </p:nvSpPr>
        <p:spPr>
          <a:xfrm>
            <a:off x="541213" y="4944113"/>
            <a:ext cx="31550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Policy improvement: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C6F63766-8B8C-473C-930F-74C833A2DEED}"/>
              </a:ext>
            </a:extLst>
          </p:cNvPr>
          <p:cNvSpPr txBox="1"/>
          <p:nvPr/>
        </p:nvSpPr>
        <p:spPr>
          <a:xfrm>
            <a:off x="541213" y="4249036"/>
            <a:ext cx="31550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Policy evaluation: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="" xmlns:a16="http://schemas.microsoft.com/office/drawing/2014/main" id="{80082129-AAF6-4C60-8E9C-68821C9F6305}"/>
              </a:ext>
            </a:extLst>
          </p:cNvPr>
          <p:cNvSpPr txBox="1"/>
          <p:nvPr/>
        </p:nvSpPr>
        <p:spPr>
          <a:xfrm>
            <a:off x="541213" y="923565"/>
            <a:ext cx="31550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Standard expectimax: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A8490A1B-4041-4E76-A952-6EB9BB022494}"/>
              </a:ext>
            </a:extLst>
          </p:cNvPr>
          <p:cNvSpPr txBox="1"/>
          <p:nvPr/>
        </p:nvSpPr>
        <p:spPr>
          <a:xfrm>
            <a:off x="541213" y="6291705"/>
            <a:ext cx="31550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Q-learning: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="" xmlns:a16="http://schemas.microsoft.com/office/drawing/2014/main" id="{1B1149C7-8EA2-4CBB-A1FC-2187C1D65521}"/>
              </a:ext>
            </a:extLst>
          </p:cNvPr>
          <p:cNvSpPr txBox="1"/>
          <p:nvPr/>
        </p:nvSpPr>
        <p:spPr>
          <a:xfrm>
            <a:off x="541213" y="5617909"/>
            <a:ext cx="31550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atin typeface="Calibri" panose="020F0502020204030204" pitchFamily="34" charset="0"/>
                <a:cs typeface="Calibri" panose="020F0502020204030204" pitchFamily="34" charset="0"/>
              </a:rPr>
              <a:t>TD (value) learning:</a:t>
            </a:r>
            <a:endParaRPr lang="en-US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416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Reinforcement Learning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We still assume an MDP:</a:t>
            </a:r>
          </a:p>
          <a:p>
            <a:pPr lvl="1"/>
            <a:r>
              <a:rPr lang="en-US" sz="2400" dirty="0"/>
              <a:t>A </a:t>
            </a:r>
            <a:r>
              <a:rPr lang="en-US" sz="2400" dirty="0">
                <a:solidFill>
                  <a:srgbClr val="C00000"/>
                </a:solidFill>
              </a:rPr>
              <a:t>set of states s </a:t>
            </a:r>
            <a:r>
              <a:rPr lang="en-US" sz="2400" dirty="0">
                <a:solidFill>
                  <a:srgbClr val="C00000"/>
                </a:solidFill>
                <a:sym typeface="Symbol" pitchFamily="18" charset="2"/>
              </a:rPr>
              <a:t> </a:t>
            </a:r>
            <a:r>
              <a:rPr lang="en-US" sz="2400" dirty="0">
                <a:solidFill>
                  <a:srgbClr val="C00000"/>
                </a:solidFill>
              </a:rPr>
              <a:t>S</a:t>
            </a:r>
          </a:p>
          <a:p>
            <a:pPr lvl="1"/>
            <a:r>
              <a:rPr lang="en-US" sz="2400" dirty="0"/>
              <a:t>A </a:t>
            </a:r>
            <a:r>
              <a:rPr lang="en-US" sz="2400" dirty="0">
                <a:solidFill>
                  <a:srgbClr val="C00000"/>
                </a:solidFill>
              </a:rPr>
              <a:t>set of actions (per state) A</a:t>
            </a:r>
          </a:p>
          <a:p>
            <a:pPr lvl="1"/>
            <a:r>
              <a:rPr lang="en-US" sz="2400" dirty="0"/>
              <a:t>A </a:t>
            </a:r>
            <a:r>
              <a:rPr lang="en-US" sz="2400" dirty="0">
                <a:solidFill>
                  <a:srgbClr val="C00000"/>
                </a:solidFill>
              </a:rPr>
              <a:t>model T(</a:t>
            </a:r>
            <a:r>
              <a:rPr lang="en-US" sz="2400" dirty="0" err="1">
                <a:solidFill>
                  <a:srgbClr val="C00000"/>
                </a:solidFill>
              </a:rPr>
              <a:t>s,a,s</a:t>
            </a:r>
            <a:r>
              <a:rPr lang="en-US" sz="2400" dirty="0">
                <a:solidFill>
                  <a:srgbClr val="C00000"/>
                </a:solidFill>
              </a:rPr>
              <a:t>’)</a:t>
            </a:r>
          </a:p>
          <a:p>
            <a:pPr lvl="1"/>
            <a:r>
              <a:rPr lang="en-US" sz="2400" dirty="0"/>
              <a:t>A </a:t>
            </a:r>
            <a:r>
              <a:rPr lang="en-US" sz="2400" dirty="0">
                <a:solidFill>
                  <a:srgbClr val="C00000"/>
                </a:solidFill>
              </a:rPr>
              <a:t>reward function R(</a:t>
            </a:r>
            <a:r>
              <a:rPr lang="en-US" sz="2400" dirty="0" err="1">
                <a:solidFill>
                  <a:srgbClr val="C00000"/>
                </a:solidFill>
              </a:rPr>
              <a:t>s,a,s</a:t>
            </a:r>
            <a:r>
              <a:rPr lang="en-US" sz="2400" dirty="0">
                <a:solidFill>
                  <a:srgbClr val="C00000"/>
                </a:solidFill>
              </a:rPr>
              <a:t>’)</a:t>
            </a:r>
          </a:p>
          <a:p>
            <a:r>
              <a:rPr lang="en-US" sz="2800" dirty="0"/>
              <a:t>Still looking for a policy </a:t>
            </a:r>
            <a:r>
              <a:rPr lang="en-US" sz="2800" dirty="0">
                <a:solidFill>
                  <a:srgbClr val="CC0000"/>
                </a:solidFill>
                <a:sym typeface="Symbol" pitchFamily="18" charset="2"/>
              </a:rPr>
              <a:t>(s)</a:t>
            </a:r>
          </a:p>
          <a:p>
            <a:pPr lvl="1"/>
            <a:endParaRPr lang="en-US" sz="2400" dirty="0">
              <a:sym typeface="Symbol" pitchFamily="18" charset="2"/>
            </a:endParaRPr>
          </a:p>
          <a:p>
            <a:r>
              <a:rPr lang="en-US" sz="2800" dirty="0">
                <a:sym typeface="Symbol" pitchFamily="18" charset="2"/>
              </a:rPr>
              <a:t>New twist: </a:t>
            </a:r>
            <a:r>
              <a:rPr lang="en-US" sz="2800" dirty="0">
                <a:solidFill>
                  <a:srgbClr val="C00000"/>
                </a:solidFill>
                <a:sym typeface="Symbol" pitchFamily="18" charset="2"/>
              </a:rPr>
              <a:t>don’t know T or R</a:t>
            </a:r>
            <a:r>
              <a:rPr lang="en-US" sz="2800" dirty="0">
                <a:sym typeface="Symbol" pitchFamily="18" charset="2"/>
              </a:rPr>
              <a:t>, so must try out actions</a:t>
            </a:r>
          </a:p>
          <a:p>
            <a:pPr lvl="1"/>
            <a:endParaRPr lang="en-US" sz="2400" dirty="0">
              <a:solidFill>
                <a:srgbClr val="CC0000"/>
              </a:solidFill>
              <a:sym typeface="Symbol" pitchFamily="18" charset="2"/>
            </a:endParaRPr>
          </a:p>
          <a:p>
            <a:r>
              <a:rPr lang="en-US" sz="2800" dirty="0">
                <a:sym typeface="Symbol" pitchFamily="18" charset="2"/>
              </a:rPr>
              <a:t>Big idea: </a:t>
            </a:r>
            <a:r>
              <a:rPr lang="en-US" sz="2800" dirty="0">
                <a:solidFill>
                  <a:srgbClr val="C00000"/>
                </a:solidFill>
                <a:sym typeface="Symbol" pitchFamily="18" charset="2"/>
              </a:rPr>
              <a:t>Compute all averages over T using sample outcomes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53877" y="1524000"/>
            <a:ext cx="4484846" cy="2397760"/>
          </a:xfrm>
          <a:prstGeom prst="rect">
            <a:avLst/>
          </a:prstGeom>
          <a:noFill/>
        </p:spPr>
      </p:pic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Temporal Difference (Value) Learning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63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457200" y="1295400"/>
                <a:ext cx="8686800" cy="2486186"/>
              </a:xfrm>
            </p:spPr>
            <p:txBody>
              <a:bodyPr/>
              <a:lstStyle/>
              <a:p>
                <a:r>
                  <a:rPr lang="en-US" sz="2400" dirty="0" smtClean="0">
                    <a:solidFill>
                      <a:schemeClr val="tx1"/>
                    </a:solidFill>
                    <a:latin typeface="Calibri"/>
                    <a:cs typeface="Calibri"/>
                  </a:rPr>
                  <a:t>Task</a:t>
                </a:r>
                <a:r>
                  <a:rPr lang="en-US" sz="2400" dirty="0">
                    <a:solidFill>
                      <a:schemeClr val="tx1"/>
                    </a:solidFill>
                    <a:latin typeface="Calibri"/>
                    <a:cs typeface="Calibri"/>
                  </a:rPr>
                  <a:t>: Given policy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/>
                      </a:rPr>
                      <m:t>𝜋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Calibri"/>
                    <a:cs typeface="Calibri"/>
                  </a:rPr>
                  <a:t>, learn state value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𝑉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𝜋</m:t>
                        </m:r>
                      </m:sup>
                    </m:sSup>
                  </m:oMath>
                </a14:m>
                <a:endParaRPr lang="en-US" sz="24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  <a:p>
                <a:r>
                  <a:rPr lang="en-US" sz="2400" dirty="0">
                    <a:latin typeface="Calibri"/>
                    <a:cs typeface="Calibri"/>
                  </a:rPr>
                  <a:t>Learn from every experience</a:t>
                </a:r>
              </a:p>
              <a:p>
                <a:pPr lvl="1"/>
                <a:r>
                  <a:rPr lang="en-US" dirty="0">
                    <a:latin typeface="Calibri"/>
                    <a:cs typeface="Calibri"/>
                  </a:rPr>
                  <a:t>Update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  <a:cs typeface="Calibri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  <a:cs typeface="Calibri"/>
                          </a:rPr>
                          <m:t>𝑉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  <a:cs typeface="Calibri"/>
                          </a:rPr>
                          <m:t>𝜋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  <a:cs typeface="Calibri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  <a:cs typeface="Calibri"/>
                      </a:rPr>
                      <m:t>𝑠</m:t>
                    </m:r>
                    <m:r>
                      <a:rPr lang="en-US" i="1" dirty="0" smtClean="0">
                        <a:latin typeface="Cambria Math" panose="02040503050406030204" pitchFamily="18" charset="0"/>
                        <a:cs typeface="Calibri"/>
                      </a:rPr>
                      <m:t>)</m:t>
                    </m:r>
                  </m:oMath>
                </a14:m>
                <a:r>
                  <a:rPr lang="en-US" dirty="0">
                    <a:latin typeface="Calibri"/>
                    <a:cs typeface="Calibri"/>
                  </a:rPr>
                  <a:t> each time we experience a transition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cs typeface="Calibri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  <a:cs typeface="Calibri"/>
                      </a:rPr>
                      <m:t>𝑠</m:t>
                    </m:r>
                    <m:r>
                      <a:rPr lang="en-US" i="1" dirty="0" smtClean="0">
                        <a:latin typeface="Cambria Math" panose="02040503050406030204" pitchFamily="18" charset="0"/>
                        <a:cs typeface="Calibri"/>
                      </a:rPr>
                      <m:t>, </m:t>
                    </m:r>
                    <m:r>
                      <a:rPr lang="en-US" i="1" dirty="0" smtClean="0">
                        <a:latin typeface="Cambria Math" panose="02040503050406030204" pitchFamily="18" charset="0"/>
                        <a:cs typeface="Calibri"/>
                      </a:rPr>
                      <m:t>𝑎</m:t>
                    </m:r>
                    <m:r>
                      <a:rPr lang="en-US" i="1" dirty="0" smtClean="0">
                        <a:latin typeface="Cambria Math" panose="02040503050406030204" pitchFamily="18" charset="0"/>
                        <a:cs typeface="Calibri"/>
                      </a:rPr>
                      <m:t>, </m:t>
                    </m:r>
                    <m:r>
                      <a:rPr lang="en-US" i="1" dirty="0" smtClean="0">
                        <a:latin typeface="Cambria Math" panose="02040503050406030204" pitchFamily="18" charset="0"/>
                        <a:cs typeface="Calibri"/>
                      </a:rPr>
                      <m:t>𝑠</m:t>
                    </m:r>
                    <m:r>
                      <a:rPr lang="en-US" i="1" dirty="0" smtClean="0">
                        <a:latin typeface="Cambria Math" panose="02040503050406030204" pitchFamily="18" charset="0"/>
                        <a:cs typeface="Calibri"/>
                      </a:rPr>
                      <m:t>’, </m:t>
                    </m:r>
                    <m:r>
                      <a:rPr lang="en-US" i="1" dirty="0" smtClean="0">
                        <a:latin typeface="Cambria Math" panose="02040503050406030204" pitchFamily="18" charset="0"/>
                        <a:cs typeface="Calibri"/>
                      </a:rPr>
                      <m:t>𝑟</m:t>
                    </m:r>
                    <m:r>
                      <a:rPr lang="en-US" i="1" dirty="0" smtClean="0">
                        <a:latin typeface="Cambria Math" panose="02040503050406030204" pitchFamily="18" charset="0"/>
                        <a:cs typeface="Calibri"/>
                      </a:rPr>
                      <m:t>)</m:t>
                    </m:r>
                  </m:oMath>
                </a14:m>
                <a:endParaRPr lang="en-US" dirty="0">
                  <a:latin typeface="Calibri"/>
                  <a:cs typeface="Calibri"/>
                </a:endParaRPr>
              </a:p>
              <a:p>
                <a:pPr lvl="1"/>
                <a:r>
                  <a:rPr lang="en-US" dirty="0">
                    <a:latin typeface="Calibri"/>
                    <a:cs typeface="Calibri"/>
                  </a:rPr>
                  <a:t>Likely outcomes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cs typeface="Calibri"/>
                      </a:rPr>
                      <m:t>𝑠</m:t>
                    </m:r>
                    <m:r>
                      <a:rPr lang="en-US" i="1" dirty="0" smtClean="0">
                        <a:latin typeface="Cambria Math" panose="02040503050406030204" pitchFamily="18" charset="0"/>
                        <a:cs typeface="Calibri"/>
                      </a:rPr>
                      <m:t>’</m:t>
                    </m:r>
                  </m:oMath>
                </a14:m>
                <a:r>
                  <a:rPr lang="en-US" dirty="0">
                    <a:latin typeface="Calibri"/>
                    <a:cs typeface="Calibri"/>
                  </a:rPr>
                  <a:t> will contribute updates more often</a:t>
                </a:r>
              </a:p>
              <a:p>
                <a:pPr lvl="1"/>
                <a:r>
                  <a:rPr lang="en-US" dirty="0">
                    <a:cs typeface="Calibri"/>
                  </a:rPr>
                  <a:t>Move values toward latest sample (running average)</a:t>
                </a:r>
              </a:p>
            </p:txBody>
          </p:sp>
        </mc:Choice>
        <mc:Fallback xmlns="">
          <p:sp>
            <p:nvSpPr>
              <p:cNvPr id="15363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95400"/>
                <a:ext cx="8686800" cy="2486186"/>
              </a:xfrm>
              <a:blipFill rotWithShape="0">
                <a:blip r:embed="rId5"/>
                <a:stretch>
                  <a:fillRect l="-1053" t="-34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Picture 22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4199717" y="3950416"/>
            <a:ext cx="4789797" cy="330611"/>
          </a:xfrm>
          <a:prstGeom prst="rect">
            <a:avLst/>
          </a:prstGeom>
          <a:noFill/>
          <a:ln/>
          <a:effectLst/>
        </p:spPr>
      </p:pic>
      <p:pic>
        <p:nvPicPr>
          <p:cNvPr id="24" name="Picture 23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/>
          <a:stretch>
            <a:fillRect/>
          </a:stretch>
        </p:blipFill>
        <p:spPr bwMode="auto">
          <a:xfrm>
            <a:off x="4196691" y="4709241"/>
            <a:ext cx="5181610" cy="300083"/>
          </a:xfrm>
          <a:prstGeom prst="rect">
            <a:avLst/>
          </a:prstGeom>
          <a:noFill/>
          <a:ln/>
          <a:effectLst/>
        </p:spPr>
      </p:pic>
      <p:grpSp>
        <p:nvGrpSpPr>
          <p:cNvPr id="22" name="Group 21"/>
          <p:cNvGrpSpPr/>
          <p:nvPr/>
        </p:nvGrpSpPr>
        <p:grpSpPr>
          <a:xfrm>
            <a:off x="9296402" y="1371600"/>
            <a:ext cx="1857674" cy="2366665"/>
            <a:chOff x="9532815" y="1447800"/>
            <a:chExt cx="1575852" cy="2007625"/>
          </a:xfrm>
        </p:grpSpPr>
        <p:sp>
          <p:nvSpPr>
            <p:cNvPr id="15367" name="AutoShape 7"/>
            <p:cNvSpPr>
              <a:spLocks noChangeArrowheads="1"/>
            </p:cNvSpPr>
            <p:nvPr/>
          </p:nvSpPr>
          <p:spPr bwMode="auto">
            <a:xfrm>
              <a:off x="10310812" y="1585913"/>
              <a:ext cx="246063" cy="19685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5368" name="Line 11"/>
            <p:cNvSpPr>
              <a:spLocks noChangeShapeType="1"/>
            </p:cNvSpPr>
            <p:nvPr/>
          </p:nvSpPr>
          <p:spPr bwMode="auto">
            <a:xfrm flipH="1">
              <a:off x="10066337" y="1790700"/>
              <a:ext cx="368300" cy="5730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5369" name="Oval 13"/>
            <p:cNvSpPr>
              <a:spLocks noChangeArrowheads="1"/>
            </p:cNvSpPr>
            <p:nvPr/>
          </p:nvSpPr>
          <p:spPr bwMode="auto">
            <a:xfrm>
              <a:off x="9983787" y="2363788"/>
              <a:ext cx="204788" cy="204787"/>
            </a:xfrm>
            <a:prstGeom prst="ellipse">
              <a:avLst/>
            </a:prstGeom>
            <a:solidFill>
              <a:srgbClr val="B5E3C8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5370" name="Line 17"/>
            <p:cNvSpPr>
              <a:spLocks noChangeShapeType="1"/>
            </p:cNvSpPr>
            <p:nvPr/>
          </p:nvSpPr>
          <p:spPr bwMode="auto">
            <a:xfrm flipH="1">
              <a:off x="9761537" y="2568575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5371" name="Line 18"/>
            <p:cNvSpPr>
              <a:spLocks noChangeShapeType="1"/>
            </p:cNvSpPr>
            <p:nvPr/>
          </p:nvSpPr>
          <p:spPr bwMode="auto">
            <a:xfrm>
              <a:off x="10069512" y="2568575"/>
              <a:ext cx="296863" cy="6127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5372" name="Text Box 19"/>
            <p:cNvSpPr txBox="1">
              <a:spLocks noChangeArrowheads="1"/>
            </p:cNvSpPr>
            <p:nvPr/>
          </p:nvSpPr>
          <p:spPr bwMode="auto">
            <a:xfrm>
              <a:off x="9532815" y="1835639"/>
              <a:ext cx="762001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latin typeface="Calibri"/>
                  <a:cs typeface="Calibri"/>
                  <a:sym typeface="Symbol" pitchFamily="18" charset="2"/>
                </a:rPr>
                <a:t>(s)</a:t>
              </a:r>
              <a:endParaRPr lang="en-US" sz="2400" dirty="0">
                <a:latin typeface="Calibri"/>
                <a:cs typeface="Calibri"/>
              </a:endParaRPr>
            </a:p>
          </p:txBody>
        </p:sp>
        <p:sp>
          <p:nvSpPr>
            <p:cNvPr id="15373" name="Text Box 20"/>
            <p:cNvSpPr txBox="1">
              <a:spLocks noChangeArrowheads="1"/>
            </p:cNvSpPr>
            <p:nvPr/>
          </p:nvSpPr>
          <p:spPr bwMode="auto">
            <a:xfrm>
              <a:off x="10542587" y="1447800"/>
              <a:ext cx="204788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>
                  <a:solidFill>
                    <a:srgbClr val="3333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15374" name="Text Box 21"/>
            <p:cNvSpPr txBox="1">
              <a:spLocks noChangeArrowheads="1"/>
            </p:cNvSpPr>
            <p:nvPr/>
          </p:nvSpPr>
          <p:spPr bwMode="auto">
            <a:xfrm>
              <a:off x="10221254" y="2245854"/>
              <a:ext cx="88741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008000"/>
                  </a:solidFill>
                  <a:latin typeface="Calibri"/>
                  <a:cs typeface="Calibri"/>
                </a:rPr>
                <a:t>s, </a:t>
              </a:r>
              <a:r>
                <a:rPr lang="en-US" sz="2400" dirty="0">
                  <a:solidFill>
                    <a:srgbClr val="008000"/>
                  </a:solidFill>
                  <a:latin typeface="Calibri"/>
                  <a:cs typeface="Calibri"/>
                  <a:sym typeface="Symbol" pitchFamily="18" charset="2"/>
                </a:rPr>
                <a:t>(s)</a:t>
              </a:r>
            </a:p>
          </p:txBody>
        </p:sp>
        <p:sp>
          <p:nvSpPr>
            <p:cNvPr id="15375" name="AutoShape 23"/>
            <p:cNvSpPr>
              <a:spLocks noChangeArrowheads="1"/>
            </p:cNvSpPr>
            <p:nvPr/>
          </p:nvSpPr>
          <p:spPr bwMode="auto">
            <a:xfrm>
              <a:off x="10229850" y="3190875"/>
              <a:ext cx="244475" cy="195263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5376" name="Text Box 24"/>
            <p:cNvSpPr txBox="1">
              <a:spLocks noChangeArrowheads="1"/>
            </p:cNvSpPr>
            <p:nvPr/>
          </p:nvSpPr>
          <p:spPr bwMode="auto">
            <a:xfrm>
              <a:off x="10308492" y="3063798"/>
              <a:ext cx="52546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2400" dirty="0">
                  <a:solidFill>
                    <a:srgbClr val="3333FF"/>
                  </a:solidFill>
                  <a:latin typeface="Calibri"/>
                  <a:cs typeface="Calibri"/>
                </a:rPr>
                <a:t>s’</a:t>
              </a:r>
            </a:p>
          </p:txBody>
        </p:sp>
        <p:sp>
          <p:nvSpPr>
            <p:cNvPr id="15377" name="Line 17"/>
            <p:cNvSpPr>
              <a:spLocks noChangeShapeType="1"/>
            </p:cNvSpPr>
            <p:nvPr/>
          </p:nvSpPr>
          <p:spPr bwMode="auto">
            <a:xfrm flipH="1">
              <a:off x="10523537" y="2590800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</p:grpSp>
      <p:pic>
        <p:nvPicPr>
          <p:cNvPr id="25" name="Picture 24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/>
          <a:stretch>
            <a:fillRect/>
          </a:stretch>
        </p:blipFill>
        <p:spPr bwMode="auto">
          <a:xfrm>
            <a:off x="4234892" y="5492585"/>
            <a:ext cx="5331136" cy="300029"/>
          </a:xfrm>
          <a:prstGeom prst="rect">
            <a:avLst/>
          </a:prstGeom>
          <a:noFill/>
          <a:ln/>
          <a:effectLst/>
        </p:spPr>
      </p:pic>
      <p:sp>
        <p:nvSpPr>
          <p:cNvPr id="15379" name="TextBox 19"/>
          <p:cNvSpPr txBox="1">
            <a:spLocks noChangeArrowheads="1"/>
          </p:cNvSpPr>
          <p:nvPr/>
        </p:nvSpPr>
        <p:spPr bwMode="auto">
          <a:xfrm>
            <a:off x="1642409" y="3892889"/>
            <a:ext cx="20617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Sample of V(s):</a:t>
            </a:r>
          </a:p>
        </p:txBody>
      </p:sp>
      <p:sp>
        <p:nvSpPr>
          <p:cNvPr id="15380" name="TextBox 21"/>
          <p:cNvSpPr txBox="1">
            <a:spLocks noChangeArrowheads="1"/>
          </p:cNvSpPr>
          <p:nvPr/>
        </p:nvSpPr>
        <p:spPr bwMode="auto">
          <a:xfrm>
            <a:off x="1646929" y="4599816"/>
            <a:ext cx="20653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Update to V(s):</a:t>
            </a:r>
          </a:p>
        </p:txBody>
      </p:sp>
      <p:sp>
        <p:nvSpPr>
          <p:cNvPr id="15381" name="TextBox 22"/>
          <p:cNvSpPr txBox="1">
            <a:spLocks noChangeArrowheads="1"/>
          </p:cNvSpPr>
          <p:nvPr/>
        </p:nvSpPr>
        <p:spPr bwMode="auto">
          <a:xfrm>
            <a:off x="1694072" y="5378398"/>
            <a:ext cx="190584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Equivalent to: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702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9" grpId="0"/>
      <p:bldP spid="15380" grpId="0"/>
      <p:bldP spid="1538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Temporal Difference (Value) Learning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363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457200" y="1295400"/>
                <a:ext cx="8686800" cy="2486186"/>
              </a:xfrm>
            </p:spPr>
            <p:txBody>
              <a:bodyPr/>
              <a:lstStyle/>
              <a:p>
                <a:r>
                  <a:rPr lang="en-US" sz="2400" dirty="0" smtClean="0">
                    <a:solidFill>
                      <a:schemeClr val="tx1"/>
                    </a:solidFill>
                    <a:latin typeface="Calibri"/>
                    <a:cs typeface="Calibri"/>
                  </a:rPr>
                  <a:t>Task</a:t>
                </a:r>
                <a:r>
                  <a:rPr lang="en-US" sz="2400" dirty="0">
                    <a:solidFill>
                      <a:schemeClr val="tx1"/>
                    </a:solidFill>
                    <a:latin typeface="Calibri"/>
                    <a:cs typeface="Calibri"/>
                  </a:rPr>
                  <a:t>: Given policy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/>
                      </a:rPr>
                      <m:t>𝜋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latin typeface="Calibri"/>
                    <a:cs typeface="Calibri"/>
                  </a:rPr>
                  <a:t>, learn state value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𝑉</m:t>
                        </m:r>
                      </m:e>
                      <m:sup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𝜋</m:t>
                        </m:r>
                      </m:sup>
                    </m:sSup>
                  </m:oMath>
                </a14:m>
                <a:endParaRPr lang="en-US" sz="24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  <a:p>
                <a:r>
                  <a:rPr lang="en-US" sz="2400" dirty="0">
                    <a:latin typeface="Calibri"/>
                    <a:cs typeface="Calibri"/>
                  </a:rPr>
                  <a:t>Learn from every experience</a:t>
                </a:r>
              </a:p>
              <a:p>
                <a:pPr lvl="1"/>
                <a:r>
                  <a:rPr lang="en-US" dirty="0">
                    <a:latin typeface="Calibri"/>
                    <a:cs typeface="Calibri"/>
                  </a:rPr>
                  <a:t>Update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  <a:cs typeface="Calibri"/>
                          </a:rPr>
                        </m:ctrlPr>
                      </m:sSup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  <a:cs typeface="Calibri"/>
                          </a:rPr>
                          <m:t>𝑉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  <a:cs typeface="Calibri"/>
                          </a:rPr>
                          <m:t>𝜋</m:t>
                        </m:r>
                      </m:sup>
                    </m:sSup>
                    <m:r>
                      <a:rPr lang="en-US" i="1" dirty="0" smtClean="0">
                        <a:latin typeface="Cambria Math" panose="02040503050406030204" pitchFamily="18" charset="0"/>
                        <a:cs typeface="Calibri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  <a:cs typeface="Calibri"/>
                      </a:rPr>
                      <m:t>𝑠</m:t>
                    </m:r>
                    <m:r>
                      <a:rPr lang="en-US" i="1" dirty="0" smtClean="0">
                        <a:latin typeface="Cambria Math" panose="02040503050406030204" pitchFamily="18" charset="0"/>
                        <a:cs typeface="Calibri"/>
                      </a:rPr>
                      <m:t>)</m:t>
                    </m:r>
                  </m:oMath>
                </a14:m>
                <a:r>
                  <a:rPr lang="en-US" dirty="0">
                    <a:latin typeface="Calibri"/>
                    <a:cs typeface="Calibri"/>
                  </a:rPr>
                  <a:t> each time we experience a transition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cs typeface="Calibri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  <a:cs typeface="Calibri"/>
                      </a:rPr>
                      <m:t>𝑠</m:t>
                    </m:r>
                    <m:r>
                      <a:rPr lang="en-US" i="1" dirty="0" smtClean="0">
                        <a:latin typeface="Cambria Math" panose="02040503050406030204" pitchFamily="18" charset="0"/>
                        <a:cs typeface="Calibri"/>
                      </a:rPr>
                      <m:t>, </m:t>
                    </m:r>
                    <m:r>
                      <a:rPr lang="en-US" i="1" dirty="0" smtClean="0">
                        <a:latin typeface="Cambria Math" panose="02040503050406030204" pitchFamily="18" charset="0"/>
                        <a:cs typeface="Calibri"/>
                      </a:rPr>
                      <m:t>𝑎</m:t>
                    </m:r>
                    <m:r>
                      <a:rPr lang="en-US" i="1" dirty="0" smtClean="0">
                        <a:latin typeface="Cambria Math" panose="02040503050406030204" pitchFamily="18" charset="0"/>
                        <a:cs typeface="Calibri"/>
                      </a:rPr>
                      <m:t>, </m:t>
                    </m:r>
                    <m:r>
                      <a:rPr lang="en-US" i="1" dirty="0" smtClean="0">
                        <a:latin typeface="Cambria Math" panose="02040503050406030204" pitchFamily="18" charset="0"/>
                        <a:cs typeface="Calibri"/>
                      </a:rPr>
                      <m:t>𝑠</m:t>
                    </m:r>
                    <m:r>
                      <a:rPr lang="en-US" i="1" dirty="0" smtClean="0">
                        <a:latin typeface="Cambria Math" panose="02040503050406030204" pitchFamily="18" charset="0"/>
                        <a:cs typeface="Calibri"/>
                      </a:rPr>
                      <m:t>’, </m:t>
                    </m:r>
                    <m:r>
                      <a:rPr lang="en-US" i="1" dirty="0" smtClean="0">
                        <a:latin typeface="Cambria Math" panose="02040503050406030204" pitchFamily="18" charset="0"/>
                        <a:cs typeface="Calibri"/>
                      </a:rPr>
                      <m:t>𝑟</m:t>
                    </m:r>
                    <m:r>
                      <a:rPr lang="en-US" i="1" dirty="0" smtClean="0">
                        <a:latin typeface="Cambria Math" panose="02040503050406030204" pitchFamily="18" charset="0"/>
                        <a:cs typeface="Calibri"/>
                      </a:rPr>
                      <m:t>)</m:t>
                    </m:r>
                  </m:oMath>
                </a14:m>
                <a:endParaRPr lang="en-US" dirty="0">
                  <a:latin typeface="Calibri"/>
                  <a:cs typeface="Calibri"/>
                </a:endParaRPr>
              </a:p>
              <a:p>
                <a:pPr lvl="1"/>
                <a:r>
                  <a:rPr lang="en-US" dirty="0">
                    <a:latin typeface="Calibri"/>
                    <a:cs typeface="Calibri"/>
                  </a:rPr>
                  <a:t>Likely outcomes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  <a:cs typeface="Calibri"/>
                      </a:rPr>
                      <m:t>𝑠</m:t>
                    </m:r>
                    <m:r>
                      <a:rPr lang="en-US" i="1" dirty="0" smtClean="0">
                        <a:latin typeface="Cambria Math" panose="02040503050406030204" pitchFamily="18" charset="0"/>
                        <a:cs typeface="Calibri"/>
                      </a:rPr>
                      <m:t>’</m:t>
                    </m:r>
                  </m:oMath>
                </a14:m>
                <a:r>
                  <a:rPr lang="en-US" dirty="0">
                    <a:latin typeface="Calibri"/>
                    <a:cs typeface="Calibri"/>
                  </a:rPr>
                  <a:t> will contribute updates more often</a:t>
                </a:r>
              </a:p>
              <a:p>
                <a:pPr lvl="1"/>
                <a:r>
                  <a:rPr lang="en-US" dirty="0">
                    <a:cs typeface="Calibri"/>
                  </a:rPr>
                  <a:t>Move values toward latest sample (running average)</a:t>
                </a:r>
              </a:p>
            </p:txBody>
          </p:sp>
        </mc:Choice>
        <mc:Fallback xmlns="">
          <p:sp>
            <p:nvSpPr>
              <p:cNvPr id="15363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95400"/>
                <a:ext cx="8686800" cy="2486186"/>
              </a:xfrm>
              <a:blipFill rotWithShape="0">
                <a:blip r:embed="rId5"/>
                <a:stretch>
                  <a:fillRect l="-1053" t="-344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3" name="Picture 22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4122308" y="3451193"/>
            <a:ext cx="4789797" cy="330611"/>
          </a:xfrm>
          <a:prstGeom prst="rect">
            <a:avLst/>
          </a:prstGeom>
          <a:noFill/>
          <a:ln/>
          <a:effectLst/>
        </p:spPr>
      </p:pic>
      <p:pic>
        <p:nvPicPr>
          <p:cNvPr id="24" name="Picture 23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/>
          <a:stretch>
            <a:fillRect/>
          </a:stretch>
        </p:blipFill>
        <p:spPr bwMode="auto">
          <a:xfrm>
            <a:off x="4114762" y="4008175"/>
            <a:ext cx="5181610" cy="300083"/>
          </a:xfrm>
          <a:prstGeom prst="rect">
            <a:avLst/>
          </a:prstGeom>
          <a:noFill/>
          <a:ln/>
          <a:effectLst/>
        </p:spPr>
      </p:pic>
      <p:grpSp>
        <p:nvGrpSpPr>
          <p:cNvPr id="22" name="Group 21"/>
          <p:cNvGrpSpPr/>
          <p:nvPr/>
        </p:nvGrpSpPr>
        <p:grpSpPr>
          <a:xfrm>
            <a:off x="9296402" y="1371600"/>
            <a:ext cx="1857674" cy="2366665"/>
            <a:chOff x="9532815" y="1447800"/>
            <a:chExt cx="1575852" cy="2007625"/>
          </a:xfrm>
        </p:grpSpPr>
        <p:sp>
          <p:nvSpPr>
            <p:cNvPr id="15367" name="AutoShape 7"/>
            <p:cNvSpPr>
              <a:spLocks noChangeArrowheads="1"/>
            </p:cNvSpPr>
            <p:nvPr/>
          </p:nvSpPr>
          <p:spPr bwMode="auto">
            <a:xfrm>
              <a:off x="10310812" y="1585913"/>
              <a:ext cx="246063" cy="19685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5368" name="Line 11"/>
            <p:cNvSpPr>
              <a:spLocks noChangeShapeType="1"/>
            </p:cNvSpPr>
            <p:nvPr/>
          </p:nvSpPr>
          <p:spPr bwMode="auto">
            <a:xfrm flipH="1">
              <a:off x="10066337" y="1790700"/>
              <a:ext cx="368300" cy="5730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5369" name="Oval 13"/>
            <p:cNvSpPr>
              <a:spLocks noChangeArrowheads="1"/>
            </p:cNvSpPr>
            <p:nvPr/>
          </p:nvSpPr>
          <p:spPr bwMode="auto">
            <a:xfrm>
              <a:off x="9983787" y="2363788"/>
              <a:ext cx="204788" cy="204787"/>
            </a:xfrm>
            <a:prstGeom prst="ellipse">
              <a:avLst/>
            </a:prstGeom>
            <a:solidFill>
              <a:srgbClr val="B5E3C8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5370" name="Line 17"/>
            <p:cNvSpPr>
              <a:spLocks noChangeShapeType="1"/>
            </p:cNvSpPr>
            <p:nvPr/>
          </p:nvSpPr>
          <p:spPr bwMode="auto">
            <a:xfrm flipH="1">
              <a:off x="9761537" y="2568575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5371" name="Line 18"/>
            <p:cNvSpPr>
              <a:spLocks noChangeShapeType="1"/>
            </p:cNvSpPr>
            <p:nvPr/>
          </p:nvSpPr>
          <p:spPr bwMode="auto">
            <a:xfrm>
              <a:off x="10069512" y="2568575"/>
              <a:ext cx="296863" cy="612775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5372" name="Text Box 19"/>
            <p:cNvSpPr txBox="1">
              <a:spLocks noChangeArrowheads="1"/>
            </p:cNvSpPr>
            <p:nvPr/>
          </p:nvSpPr>
          <p:spPr bwMode="auto">
            <a:xfrm>
              <a:off x="9532815" y="1835639"/>
              <a:ext cx="762001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latin typeface="Calibri"/>
                  <a:cs typeface="Calibri"/>
                  <a:sym typeface="Symbol" pitchFamily="18" charset="2"/>
                </a:rPr>
                <a:t>(s)</a:t>
              </a:r>
              <a:endParaRPr lang="en-US" sz="2400" dirty="0">
                <a:latin typeface="Calibri"/>
                <a:cs typeface="Calibri"/>
              </a:endParaRPr>
            </a:p>
          </p:txBody>
        </p:sp>
        <p:sp>
          <p:nvSpPr>
            <p:cNvPr id="15373" name="Text Box 20"/>
            <p:cNvSpPr txBox="1">
              <a:spLocks noChangeArrowheads="1"/>
            </p:cNvSpPr>
            <p:nvPr/>
          </p:nvSpPr>
          <p:spPr bwMode="auto">
            <a:xfrm>
              <a:off x="10542587" y="1447800"/>
              <a:ext cx="204788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>
                  <a:solidFill>
                    <a:srgbClr val="3333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15374" name="Text Box 21"/>
            <p:cNvSpPr txBox="1">
              <a:spLocks noChangeArrowheads="1"/>
            </p:cNvSpPr>
            <p:nvPr/>
          </p:nvSpPr>
          <p:spPr bwMode="auto">
            <a:xfrm>
              <a:off x="10221254" y="2245854"/>
              <a:ext cx="88741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008000"/>
                  </a:solidFill>
                  <a:latin typeface="Calibri"/>
                  <a:cs typeface="Calibri"/>
                </a:rPr>
                <a:t>s, </a:t>
              </a:r>
              <a:r>
                <a:rPr lang="en-US" sz="2400" dirty="0">
                  <a:solidFill>
                    <a:srgbClr val="008000"/>
                  </a:solidFill>
                  <a:latin typeface="Calibri"/>
                  <a:cs typeface="Calibri"/>
                  <a:sym typeface="Symbol" pitchFamily="18" charset="2"/>
                </a:rPr>
                <a:t>(s)</a:t>
              </a:r>
            </a:p>
          </p:txBody>
        </p:sp>
        <p:sp>
          <p:nvSpPr>
            <p:cNvPr id="15375" name="AutoShape 23"/>
            <p:cNvSpPr>
              <a:spLocks noChangeArrowheads="1"/>
            </p:cNvSpPr>
            <p:nvPr/>
          </p:nvSpPr>
          <p:spPr bwMode="auto">
            <a:xfrm>
              <a:off x="10229850" y="3190875"/>
              <a:ext cx="244475" cy="195263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5376" name="Text Box 24"/>
            <p:cNvSpPr txBox="1">
              <a:spLocks noChangeArrowheads="1"/>
            </p:cNvSpPr>
            <p:nvPr/>
          </p:nvSpPr>
          <p:spPr bwMode="auto">
            <a:xfrm>
              <a:off x="10308492" y="3063798"/>
              <a:ext cx="525463" cy="3916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2400" dirty="0">
                  <a:solidFill>
                    <a:srgbClr val="3333FF"/>
                  </a:solidFill>
                  <a:latin typeface="Calibri"/>
                  <a:cs typeface="Calibri"/>
                </a:rPr>
                <a:t>s’</a:t>
              </a:r>
            </a:p>
          </p:txBody>
        </p:sp>
        <p:sp>
          <p:nvSpPr>
            <p:cNvPr id="15377" name="Line 17"/>
            <p:cNvSpPr>
              <a:spLocks noChangeShapeType="1"/>
            </p:cNvSpPr>
            <p:nvPr/>
          </p:nvSpPr>
          <p:spPr bwMode="auto">
            <a:xfrm flipH="1">
              <a:off x="10523537" y="2590800"/>
              <a:ext cx="307975" cy="612775"/>
            </a:xfrm>
            <a:prstGeom prst="line">
              <a:avLst/>
            </a:prstGeom>
            <a:noFill/>
            <a:ln w="9525">
              <a:solidFill>
                <a:schemeClr val="bg1"/>
              </a:solidFill>
              <a:prstDash val="dash"/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</p:grpSp>
      <p:pic>
        <p:nvPicPr>
          <p:cNvPr id="25" name="Picture 24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/>
          <a:stretch>
            <a:fillRect/>
          </a:stretch>
        </p:blipFill>
        <p:spPr bwMode="auto">
          <a:xfrm>
            <a:off x="4135873" y="4568082"/>
            <a:ext cx="5331136" cy="300029"/>
          </a:xfrm>
          <a:prstGeom prst="rect">
            <a:avLst/>
          </a:prstGeom>
          <a:noFill/>
          <a:ln/>
          <a:effectLst/>
        </p:spPr>
      </p:pic>
      <p:sp>
        <p:nvSpPr>
          <p:cNvPr id="15379" name="TextBox 19"/>
          <p:cNvSpPr txBox="1">
            <a:spLocks noChangeArrowheads="1"/>
          </p:cNvSpPr>
          <p:nvPr/>
        </p:nvSpPr>
        <p:spPr bwMode="auto">
          <a:xfrm>
            <a:off x="1565000" y="3393666"/>
            <a:ext cx="206178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Sample of V(s):</a:t>
            </a:r>
          </a:p>
        </p:txBody>
      </p:sp>
      <p:sp>
        <p:nvSpPr>
          <p:cNvPr id="15380" name="TextBox 21"/>
          <p:cNvSpPr txBox="1">
            <a:spLocks noChangeArrowheads="1"/>
          </p:cNvSpPr>
          <p:nvPr/>
        </p:nvSpPr>
        <p:spPr bwMode="auto">
          <a:xfrm>
            <a:off x="1565000" y="3898750"/>
            <a:ext cx="206537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Update to V(s):</a:t>
            </a:r>
          </a:p>
        </p:txBody>
      </p:sp>
      <p:sp>
        <p:nvSpPr>
          <p:cNvPr id="15381" name="TextBox 22"/>
          <p:cNvSpPr txBox="1">
            <a:spLocks noChangeArrowheads="1"/>
          </p:cNvSpPr>
          <p:nvPr/>
        </p:nvSpPr>
        <p:spPr bwMode="auto">
          <a:xfrm>
            <a:off x="1595053" y="4453895"/>
            <a:ext cx="190584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Equivalent to: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="" xmlns:a16="http://schemas.microsoft.com/office/drawing/2014/main" id="{D7246B79-A786-4C5F-A967-9EE0242D3DC1}"/>
                  </a:ext>
                </a:extLst>
              </p:cNvPr>
              <p:cNvSpPr/>
              <p:nvPr/>
            </p:nvSpPr>
            <p:spPr>
              <a:xfrm>
                <a:off x="3039320" y="5288142"/>
                <a:ext cx="404899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p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←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sSup>
                        <m:sSupPr>
                          <m:ctrlP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p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−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𝛻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𝐸𝑟𝑟𝑜𝑟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D7246B79-A786-4C5F-A967-9EE0242D3DC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9320" y="5288142"/>
                <a:ext cx="4048994" cy="461665"/>
              </a:xfrm>
              <a:prstGeom prst="rect">
                <a:avLst/>
              </a:prstGeom>
              <a:blipFill rotWithShape="0"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TextBox 22">
            <a:extLst>
              <a:ext uri="{FF2B5EF4-FFF2-40B4-BE49-F238E27FC236}">
                <a16:creationId xmlns="" xmlns:a16="http://schemas.microsoft.com/office/drawing/2014/main" id="{705AD83F-13C5-4B66-83A8-8C51484A26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1811" y="5288196"/>
            <a:ext cx="190648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>
                <a:cs typeface="Calibri"/>
              </a:rPr>
              <a:t>Equivalent to: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="" xmlns:a16="http://schemas.microsoft.com/office/drawing/2014/main" id="{8B15F252-6C25-416F-B09D-DEE904F767E0}"/>
                  </a:ext>
                </a:extLst>
              </p:cNvPr>
              <p:cNvSpPr/>
              <p:nvPr/>
            </p:nvSpPr>
            <p:spPr>
              <a:xfrm>
                <a:off x="7579339" y="5127072"/>
                <a:ext cx="4308680" cy="7838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𝐸𝑟𝑟𝑜𝑟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sSup>
                        <m:s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2400" i="1" dirty="0" smtClean="0">
                                  <a:solidFill>
                                    <a:srgbClr val="3A7E2F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𝑠𝑎𝑚𝑝𝑙𝑒</m:t>
                              </m:r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sz="2400" b="0" i="1" dirty="0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dirty="0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𝑉</m:t>
                                  </m:r>
                                </m:e>
                                <m:sup>
                                  <m:r>
                                    <a:rPr lang="en-US" sz="2400" b="0" i="1" dirty="0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𝜋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sz="2400" b="0" i="1" dirty="0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dirty="0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8B15F252-6C25-416F-B09D-DEE904F767E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79339" y="5127072"/>
                <a:ext cx="4308680" cy="783804"/>
              </a:xfrm>
              <a:prstGeom prst="rect">
                <a:avLst/>
              </a:prstGeom>
              <a:blipFill rotWithShape="0"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Rectangle 1"/>
          <p:cNvSpPr/>
          <p:nvPr/>
        </p:nvSpPr>
        <p:spPr>
          <a:xfrm>
            <a:off x="4035680" y="4394318"/>
            <a:ext cx="5531078" cy="567227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3037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9" name="Table 68"/>
          <p:cNvGraphicFramePr>
            <a:graphicFrameLocks noGrp="1"/>
          </p:cNvGraphicFramePr>
          <p:nvPr/>
        </p:nvGraphicFramePr>
        <p:xfrm>
          <a:off x="9448800" y="2714487"/>
          <a:ext cx="2187564" cy="20861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1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2918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2918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95371">
                <a:tc>
                  <a:txBody>
                    <a:bodyPr/>
                    <a:lstStyle/>
                    <a:p>
                      <a:pPr algn="ctr"/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3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7" name="Table 66"/>
          <p:cNvGraphicFramePr>
            <a:graphicFrameLocks noGrp="1"/>
          </p:cNvGraphicFramePr>
          <p:nvPr/>
        </p:nvGraphicFramePr>
        <p:xfrm>
          <a:off x="6477000" y="2714487"/>
          <a:ext cx="2187564" cy="20861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1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2918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2918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95371">
                <a:tc>
                  <a:txBody>
                    <a:bodyPr/>
                    <a:lstStyle/>
                    <a:p>
                      <a:pPr algn="ctr"/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3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Example: Temporal Difference (Value) Learning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34000" y="1447800"/>
            <a:ext cx="449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2"/>
                </a:solidFill>
                <a:latin typeface="Calibri"/>
                <a:cs typeface="Calibri"/>
              </a:rPr>
              <a:t>Observed Transitions</a:t>
            </a: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5140568" y="2057400"/>
            <a:ext cx="1905000" cy="5334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B, east, C, -2</a:t>
            </a:r>
          </a:p>
        </p:txBody>
      </p:sp>
      <p:graphicFrame>
        <p:nvGraphicFramePr>
          <p:cNvPr id="46" name="Table 45"/>
          <p:cNvGraphicFramePr>
            <a:graphicFrameLocks noGrp="1"/>
          </p:cNvGraphicFramePr>
          <p:nvPr/>
        </p:nvGraphicFramePr>
        <p:xfrm>
          <a:off x="3505200" y="2714487"/>
          <a:ext cx="2187564" cy="20861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1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2918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2918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95371">
                <a:tc>
                  <a:txBody>
                    <a:bodyPr/>
                    <a:lstStyle/>
                    <a:p>
                      <a:pPr algn="ctr"/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US" sz="23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7" name="Rectangle 46"/>
          <p:cNvSpPr/>
          <p:nvPr/>
        </p:nvSpPr>
        <p:spPr>
          <a:xfrm>
            <a:off x="5014546" y="3470031"/>
            <a:ext cx="633046" cy="58908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4293578" y="2775439"/>
            <a:ext cx="614318" cy="57388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graphicFrame>
        <p:nvGraphicFramePr>
          <p:cNvPr id="49" name="Table 48"/>
          <p:cNvGraphicFramePr>
            <a:graphicFrameLocks noGrp="1"/>
          </p:cNvGraphicFramePr>
          <p:nvPr/>
        </p:nvGraphicFramePr>
        <p:xfrm>
          <a:off x="6477000" y="2714487"/>
          <a:ext cx="2187564" cy="20861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1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2918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2918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95371">
                <a:tc>
                  <a:txBody>
                    <a:bodyPr/>
                    <a:lstStyle/>
                    <a:p>
                      <a:pPr algn="ctr"/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US" sz="23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0" name="Rectangle 49"/>
          <p:cNvSpPr/>
          <p:nvPr/>
        </p:nvSpPr>
        <p:spPr>
          <a:xfrm>
            <a:off x="7986346" y="3470031"/>
            <a:ext cx="633046" cy="58908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7265378" y="2775439"/>
            <a:ext cx="614318" cy="57388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graphicFrame>
        <p:nvGraphicFramePr>
          <p:cNvPr id="52" name="Table 51"/>
          <p:cNvGraphicFramePr>
            <a:graphicFrameLocks noGrp="1"/>
          </p:cNvGraphicFramePr>
          <p:nvPr/>
        </p:nvGraphicFramePr>
        <p:xfrm>
          <a:off x="9448800" y="2714487"/>
          <a:ext cx="2187564" cy="20861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1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2918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2918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95371">
                <a:tc>
                  <a:txBody>
                    <a:bodyPr/>
                    <a:lstStyle/>
                    <a:p>
                      <a:pPr algn="ctr"/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US" sz="23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0" dirty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3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3" name="Rectangle 52"/>
          <p:cNvSpPr/>
          <p:nvPr/>
        </p:nvSpPr>
        <p:spPr>
          <a:xfrm>
            <a:off x="10958146" y="3470031"/>
            <a:ext cx="633046" cy="58908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10237178" y="2775439"/>
            <a:ext cx="614318" cy="57388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8109440" y="2057400"/>
            <a:ext cx="1905000" cy="5334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C, east, D, -2</a:t>
            </a:r>
          </a:p>
        </p:txBody>
      </p:sp>
      <p:cxnSp>
        <p:nvCxnSpPr>
          <p:cNvPr id="59" name="Straight Connector 58"/>
          <p:cNvCxnSpPr/>
          <p:nvPr/>
        </p:nvCxnSpPr>
        <p:spPr>
          <a:xfrm>
            <a:off x="3141784" y="1066800"/>
            <a:ext cx="0" cy="579120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Oval 60"/>
          <p:cNvSpPr/>
          <p:nvPr/>
        </p:nvSpPr>
        <p:spPr>
          <a:xfrm>
            <a:off x="3607776" y="3859824"/>
            <a:ext cx="152400" cy="152400"/>
          </a:xfrm>
          <a:prstGeom prst="ellipse">
            <a:avLst/>
          </a:prstGeom>
          <a:solidFill>
            <a:srgbClr val="C000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62" name="Oval 61"/>
          <p:cNvSpPr/>
          <p:nvPr/>
        </p:nvSpPr>
        <p:spPr>
          <a:xfrm>
            <a:off x="7297616" y="3859824"/>
            <a:ext cx="152400" cy="152400"/>
          </a:xfrm>
          <a:prstGeom prst="ellipse">
            <a:avLst/>
          </a:prstGeom>
          <a:solidFill>
            <a:srgbClr val="C000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63" name="Oval 62"/>
          <p:cNvSpPr/>
          <p:nvPr/>
        </p:nvSpPr>
        <p:spPr>
          <a:xfrm>
            <a:off x="11016760" y="3859824"/>
            <a:ext cx="152400" cy="152400"/>
          </a:xfrm>
          <a:prstGeom prst="ellipse">
            <a:avLst/>
          </a:prstGeom>
          <a:solidFill>
            <a:srgbClr val="C000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5011250" y="1019363"/>
                <a:ext cx="573689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𝜋</m:t>
                        </m:r>
                      </m:sup>
                    </m:sSup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i="1" dirty="0">
                        <a:latin typeface="Cambria Math" panose="02040503050406030204" pitchFamily="18" charset="0"/>
                      </a:rPr>
                      <m:t>←</m:t>
                    </m:r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𝜋</m:t>
                        </m:r>
                      </m:sup>
                    </m:sSup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𝛾</m:t>
                    </m:r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𝜋</m:t>
                        </m:r>
                      </m:sup>
                    </m:sSup>
                    <m:r>
                      <a:rPr lang="en-US" sz="2400" i="1" dirty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400" i="1" dirty="0">
                        <a:latin typeface="Cambria Math" panose="02040503050406030204" pitchFamily="18" charset="0"/>
                      </a:rPr>
                      <m:t>)−</m:t>
                    </m:r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𝜋</m:t>
                        </m:r>
                      </m:sup>
                    </m:sSup>
                    <m:r>
                      <a:rPr lang="en-US" sz="24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)]</m:t>
                    </m:r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1250" y="1019363"/>
                <a:ext cx="5736892" cy="461665"/>
              </a:xfrm>
              <a:prstGeom prst="rect">
                <a:avLst/>
              </a:prstGeom>
              <a:blipFill rotWithShape="0">
                <a:blip r:embed="rId2"/>
                <a:stretch>
                  <a:fillRect l="-213"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/>
          <p:cNvSpPr txBox="1"/>
          <p:nvPr/>
        </p:nvSpPr>
        <p:spPr>
          <a:xfrm>
            <a:off x="533400" y="1371600"/>
            <a:ext cx="236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2"/>
                </a:solidFill>
                <a:latin typeface="Calibri"/>
                <a:cs typeface="Calibri"/>
              </a:rPr>
              <a:t>Input Policy </a:t>
            </a:r>
            <a:r>
              <a:rPr lang="en-US" sz="2800" dirty="0">
                <a:solidFill>
                  <a:schemeClr val="accent2"/>
                </a:solidFill>
                <a:latin typeface="Calibri"/>
                <a:cs typeface="Calibri"/>
                <a:sym typeface="Symbol" pitchFamily="18" charset="2"/>
              </a:rPr>
              <a:t></a:t>
            </a:r>
            <a:r>
              <a:rPr lang="en-US" dirty="0">
                <a:solidFill>
                  <a:schemeClr val="accent2"/>
                </a:solidFill>
                <a:latin typeface="Calibri"/>
                <a:cs typeface="Calibri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 Box 13"/>
              <p:cNvSpPr txBox="1">
                <a:spLocks noChangeArrowheads="1"/>
              </p:cNvSpPr>
              <p:nvPr/>
            </p:nvSpPr>
            <p:spPr bwMode="auto">
              <a:xfrm>
                <a:off x="457200" y="5421868"/>
                <a:ext cx="2438400" cy="11695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2800" i="1" dirty="0">
                    <a:latin typeface="Calibri"/>
                    <a:cs typeface="Calibri"/>
                    <a:sym typeface="Symbol" pitchFamily="18" charset="2"/>
                  </a:rPr>
                  <a:t>Assume: </a:t>
                </a:r>
                <a:r>
                  <a:rPr lang="en-US" sz="2800" dirty="0">
                    <a:latin typeface="Calibri"/>
                    <a:cs typeface="Calibri"/>
                    <a:sym typeface="Symbol" pitchFamily="18" charset="2"/>
                  </a:rPr>
                  <a:t> = 1</a:t>
                </a:r>
              </a:p>
              <a:p>
                <a:pPr algn="ctr">
                  <a:spcBef>
                    <a:spcPct val="50000"/>
                  </a:spcBef>
                </a:pP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cs typeface="Calibri"/>
                        <a:sym typeface="Symbol" pitchFamily="18" charset="2"/>
                      </a:rPr>
                      <m:t>𝛼</m:t>
                    </m:r>
                  </m:oMath>
                </a14:m>
                <a:r>
                  <a:rPr lang="en-US" sz="2800" dirty="0">
                    <a:cs typeface="Calibri"/>
                    <a:sym typeface="Symbol" pitchFamily="18" charset="2"/>
                  </a:rPr>
                  <a:t>= 1/2</a:t>
                </a:r>
                <a:endParaRPr lang="en-US" sz="2800" dirty="0">
                  <a:cs typeface="Calibri"/>
                </a:endParaRPr>
              </a:p>
            </p:txBody>
          </p:sp>
        </mc:Choice>
        <mc:Fallback xmlns="">
          <p:sp>
            <p:nvSpPr>
              <p:cNvPr id="29" name="Text 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5421868"/>
                <a:ext cx="2438400" cy="1169551"/>
              </a:xfrm>
              <a:prstGeom prst="rect">
                <a:avLst/>
              </a:prstGeom>
              <a:blipFill rotWithShape="0">
                <a:blip r:embed="rId3"/>
                <a:stretch>
                  <a:fillRect t="-6250" b="-1406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0" name="Table 29"/>
          <p:cNvGraphicFramePr>
            <a:graphicFrameLocks noGrp="1"/>
          </p:cNvGraphicFramePr>
          <p:nvPr/>
        </p:nvGraphicFramePr>
        <p:xfrm>
          <a:off x="381000" y="2514600"/>
          <a:ext cx="2667000" cy="2543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89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89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847771"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solidFill>
                          <a:schemeClr val="bg2"/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A</a:t>
                      </a:r>
                      <a:endParaRPr lang="en-US" sz="2800" dirty="0">
                        <a:solidFill>
                          <a:schemeClr val="bg2"/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Calibri" pitchFamily="34" charset="0"/>
                      </a:endParaRPr>
                    </a:p>
                  </a:txBody>
                  <a:tcPr marL="83489" marR="83489" marT="41745" marB="4174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47771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B</a:t>
                      </a: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C</a:t>
                      </a:r>
                      <a:endParaRPr lang="en-US" sz="3200" dirty="0">
                        <a:solidFill>
                          <a:schemeClr val="bg2"/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D</a:t>
                      </a:r>
                      <a:endParaRPr kumimoji="0" lang="en-US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47771">
                <a:tc>
                  <a:txBody>
                    <a:bodyPr/>
                    <a:lstStyle/>
                    <a:p>
                      <a:endParaRPr lang="en-US" sz="1800" dirty="0">
                        <a:latin typeface="Calibri" pitchFamily="34" charset="0"/>
                      </a:endParaRPr>
                    </a:p>
                  </a:txBody>
                  <a:tcPr marL="83489" marR="83489" marT="41745" marB="4174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E</a:t>
                      </a:r>
                      <a:endParaRPr kumimoji="0" lang="en-US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808080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Calibri" pitchFamily="34" charset="0"/>
                      </a:endParaRPr>
                    </a:p>
                  </a:txBody>
                  <a:tcPr marL="83489" marR="83489" marT="41745" marB="4174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1" name="Rectangle 30"/>
          <p:cNvSpPr/>
          <p:nvPr/>
        </p:nvSpPr>
        <p:spPr>
          <a:xfrm>
            <a:off x="2303584" y="3478824"/>
            <a:ext cx="609600" cy="6096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406768" y="2640624"/>
            <a:ext cx="609600" cy="6096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33" name="Isosceles Triangle 32"/>
          <p:cNvSpPr/>
          <p:nvPr/>
        </p:nvSpPr>
        <p:spPr>
          <a:xfrm rot="5400000">
            <a:off x="1064981" y="3690949"/>
            <a:ext cx="228600" cy="197069"/>
          </a:xfrm>
          <a:prstGeom prst="triangle">
            <a:avLst/>
          </a:prstGeom>
          <a:solidFill>
            <a:srgbClr val="CCECFF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34" name="Isosceles Triangle 33"/>
          <p:cNvSpPr/>
          <p:nvPr/>
        </p:nvSpPr>
        <p:spPr>
          <a:xfrm rot="5400000">
            <a:off x="1920765" y="3690950"/>
            <a:ext cx="228600" cy="197069"/>
          </a:xfrm>
          <a:prstGeom prst="triangle">
            <a:avLst/>
          </a:prstGeom>
          <a:solidFill>
            <a:srgbClr val="CCECFF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35" name="Isosceles Triangle 34"/>
          <p:cNvSpPr/>
          <p:nvPr/>
        </p:nvSpPr>
        <p:spPr>
          <a:xfrm>
            <a:off x="1608992" y="4222531"/>
            <a:ext cx="228600" cy="197069"/>
          </a:xfrm>
          <a:prstGeom prst="triangle">
            <a:avLst/>
          </a:prstGeom>
          <a:solidFill>
            <a:srgbClr val="CCECFF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801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41" grpId="0" animBg="1"/>
      <p:bldP spid="47" grpId="0" animBg="1"/>
      <p:bldP spid="48" grpId="0" animBg="1"/>
      <p:bldP spid="50" grpId="0" animBg="1"/>
      <p:bldP spid="51" grpId="0" animBg="1"/>
      <p:bldP spid="53" grpId="0" animBg="1"/>
      <p:bldP spid="54" grpId="0" animBg="1"/>
      <p:bldP spid="56" grpId="0" animBg="1"/>
      <p:bldP spid="61" grpId="0" animBg="1"/>
      <p:bldP spid="62" grpId="0" animBg="1"/>
      <p:bldP spid="6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9" name="Table 68"/>
          <p:cNvGraphicFramePr>
            <a:graphicFrameLocks noGrp="1"/>
          </p:cNvGraphicFramePr>
          <p:nvPr/>
        </p:nvGraphicFramePr>
        <p:xfrm>
          <a:off x="9448800" y="2714487"/>
          <a:ext cx="2187564" cy="20861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1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2918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2918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95371">
                <a:tc>
                  <a:txBody>
                    <a:bodyPr/>
                    <a:lstStyle/>
                    <a:p>
                      <a:pPr algn="ctr"/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3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7" name="Table 66"/>
          <p:cNvGraphicFramePr>
            <a:graphicFrameLocks noGrp="1"/>
          </p:cNvGraphicFramePr>
          <p:nvPr/>
        </p:nvGraphicFramePr>
        <p:xfrm>
          <a:off x="6477000" y="2714487"/>
          <a:ext cx="2187564" cy="20861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1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2918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2918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95371">
                <a:tc>
                  <a:txBody>
                    <a:bodyPr/>
                    <a:lstStyle/>
                    <a:p>
                      <a:pPr algn="ctr"/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3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3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2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Example: Temporal Difference (Value) Learning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334000" y="1447800"/>
            <a:ext cx="449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2"/>
                </a:solidFill>
                <a:latin typeface="Calibri"/>
                <a:cs typeface="Calibri"/>
              </a:rPr>
              <a:t>Observed Transitions</a:t>
            </a:r>
            <a:endParaRPr lang="en-US" dirty="0">
              <a:solidFill>
                <a:schemeClr val="accent2"/>
              </a:solidFill>
              <a:latin typeface="Calibri"/>
              <a:cs typeface="Calibri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5140568" y="2057400"/>
            <a:ext cx="1905000" cy="5334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B, east, C, -2</a:t>
            </a:r>
          </a:p>
        </p:txBody>
      </p:sp>
      <p:graphicFrame>
        <p:nvGraphicFramePr>
          <p:cNvPr id="46" name="Table 45"/>
          <p:cNvGraphicFramePr>
            <a:graphicFrameLocks noGrp="1"/>
          </p:cNvGraphicFramePr>
          <p:nvPr/>
        </p:nvGraphicFramePr>
        <p:xfrm>
          <a:off x="3505200" y="2714487"/>
          <a:ext cx="2187564" cy="20861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1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2918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2918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95371">
                <a:tc>
                  <a:txBody>
                    <a:bodyPr/>
                    <a:lstStyle/>
                    <a:p>
                      <a:pPr algn="ctr"/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US" sz="23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47" name="Rectangle 46"/>
          <p:cNvSpPr/>
          <p:nvPr/>
        </p:nvSpPr>
        <p:spPr>
          <a:xfrm>
            <a:off x="5014546" y="3470031"/>
            <a:ext cx="633046" cy="58908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4293578" y="2775439"/>
            <a:ext cx="614318" cy="57388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graphicFrame>
        <p:nvGraphicFramePr>
          <p:cNvPr id="49" name="Table 48"/>
          <p:cNvGraphicFramePr>
            <a:graphicFrameLocks noGrp="1"/>
          </p:cNvGraphicFramePr>
          <p:nvPr/>
        </p:nvGraphicFramePr>
        <p:xfrm>
          <a:off x="6477000" y="2714487"/>
          <a:ext cx="2187564" cy="20861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1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2918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2918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95371">
                <a:tc>
                  <a:txBody>
                    <a:bodyPr/>
                    <a:lstStyle/>
                    <a:p>
                      <a:pPr algn="ctr"/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US" sz="23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0" name="Rectangle 49"/>
          <p:cNvSpPr/>
          <p:nvPr/>
        </p:nvSpPr>
        <p:spPr>
          <a:xfrm>
            <a:off x="7986346" y="3470031"/>
            <a:ext cx="633046" cy="58908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51" name="Rectangle 50"/>
          <p:cNvSpPr/>
          <p:nvPr/>
        </p:nvSpPr>
        <p:spPr>
          <a:xfrm>
            <a:off x="7265378" y="2775439"/>
            <a:ext cx="614318" cy="57388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graphicFrame>
        <p:nvGraphicFramePr>
          <p:cNvPr id="52" name="Table 51"/>
          <p:cNvGraphicFramePr>
            <a:graphicFrameLocks noGrp="1"/>
          </p:cNvGraphicFramePr>
          <p:nvPr/>
        </p:nvGraphicFramePr>
        <p:xfrm>
          <a:off x="9448800" y="2714487"/>
          <a:ext cx="2187564" cy="20861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918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72918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2918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95371">
                <a:tc>
                  <a:txBody>
                    <a:bodyPr/>
                    <a:lstStyle/>
                    <a:p>
                      <a:pPr algn="ctr"/>
                      <a:endParaRPr lang="en-US" sz="26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  <a:endParaRPr lang="en-US" sz="23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600" b="0" dirty="0">
                          <a:solidFill>
                            <a:schemeClr val="tx1"/>
                          </a:solidFill>
                          <a:latin typeface="Calibri" pitchFamily="34" charset="0"/>
                        </a:rPr>
                        <a:t>3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3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95371"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68481" marR="68481" marT="34241" marB="34241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500" b="0" dirty="0">
                        <a:solidFill>
                          <a:schemeClr val="tx1"/>
                        </a:solidFill>
                        <a:latin typeface="Calibri" pitchFamily="34" charset="0"/>
                      </a:endParaRPr>
                    </a:p>
                  </a:txBody>
                  <a:tcPr marL="68481" marR="68481" marT="34241" marB="34241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3" name="Rectangle 52"/>
          <p:cNvSpPr/>
          <p:nvPr/>
        </p:nvSpPr>
        <p:spPr>
          <a:xfrm>
            <a:off x="10958146" y="3470031"/>
            <a:ext cx="633046" cy="58908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10237178" y="2775439"/>
            <a:ext cx="614318" cy="57388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8109440" y="2057400"/>
            <a:ext cx="1905000" cy="533400"/>
          </a:xfrm>
          <a:prstGeom prst="round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Calibri"/>
                <a:cs typeface="Calibri"/>
              </a:rPr>
              <a:t>C, east, D, -2</a:t>
            </a:r>
          </a:p>
        </p:txBody>
      </p:sp>
      <p:cxnSp>
        <p:nvCxnSpPr>
          <p:cNvPr id="59" name="Straight Connector 58"/>
          <p:cNvCxnSpPr/>
          <p:nvPr/>
        </p:nvCxnSpPr>
        <p:spPr>
          <a:xfrm>
            <a:off x="3141784" y="1066800"/>
            <a:ext cx="0" cy="579120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Oval 60"/>
          <p:cNvSpPr/>
          <p:nvPr/>
        </p:nvSpPr>
        <p:spPr>
          <a:xfrm>
            <a:off x="3607776" y="3859824"/>
            <a:ext cx="152400" cy="152400"/>
          </a:xfrm>
          <a:prstGeom prst="ellipse">
            <a:avLst/>
          </a:prstGeom>
          <a:solidFill>
            <a:srgbClr val="C000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62" name="Oval 61"/>
          <p:cNvSpPr/>
          <p:nvPr/>
        </p:nvSpPr>
        <p:spPr>
          <a:xfrm>
            <a:off x="7297616" y="3859824"/>
            <a:ext cx="152400" cy="152400"/>
          </a:xfrm>
          <a:prstGeom prst="ellipse">
            <a:avLst/>
          </a:prstGeom>
          <a:solidFill>
            <a:srgbClr val="C000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63" name="Oval 62"/>
          <p:cNvSpPr/>
          <p:nvPr/>
        </p:nvSpPr>
        <p:spPr>
          <a:xfrm>
            <a:off x="11016760" y="3859824"/>
            <a:ext cx="152400" cy="152400"/>
          </a:xfrm>
          <a:prstGeom prst="ellipse">
            <a:avLst/>
          </a:prstGeom>
          <a:solidFill>
            <a:srgbClr val="C000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5011250" y="1019363"/>
                <a:ext cx="573689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𝜋</m:t>
                        </m:r>
                      </m:sup>
                    </m:sSup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i="1" dirty="0">
                        <a:latin typeface="Cambria Math" panose="02040503050406030204" pitchFamily="18" charset="0"/>
                      </a:rPr>
                      <m:t>←</m:t>
                    </m:r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𝜋</m:t>
                        </m:r>
                      </m:sup>
                    </m:sSup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𝛾</m:t>
                    </m:r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𝜋</m:t>
                        </m:r>
                      </m:sup>
                    </m:sSup>
                    <m:r>
                      <a:rPr lang="en-US" sz="2400" i="1" dirty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400" i="1" dirty="0">
                        <a:latin typeface="Cambria Math" panose="02040503050406030204" pitchFamily="18" charset="0"/>
                      </a:rPr>
                      <m:t>)−</m:t>
                    </m:r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𝜋</m:t>
                        </m:r>
                      </m:sup>
                    </m:sSup>
                    <m:r>
                      <a:rPr lang="en-US" sz="24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)]</m:t>
                    </m:r>
                  </m:oMath>
                </a14:m>
                <a:r>
                  <a:rPr lang="en-US" sz="2400" dirty="0"/>
                  <a:t> </a:t>
                </a:r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11250" y="1019363"/>
                <a:ext cx="5736892" cy="461665"/>
              </a:xfrm>
              <a:prstGeom prst="rect">
                <a:avLst/>
              </a:prstGeom>
              <a:blipFill rotWithShape="0">
                <a:blip r:embed="rId2"/>
                <a:stretch>
                  <a:fillRect l="-213"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TextBox 27"/>
          <p:cNvSpPr txBox="1"/>
          <p:nvPr/>
        </p:nvSpPr>
        <p:spPr>
          <a:xfrm>
            <a:off x="533400" y="1371600"/>
            <a:ext cx="2362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2"/>
                </a:solidFill>
                <a:latin typeface="Calibri"/>
                <a:cs typeface="Calibri"/>
              </a:rPr>
              <a:t>Input Policy </a:t>
            </a:r>
            <a:r>
              <a:rPr lang="en-US" sz="2800" dirty="0">
                <a:solidFill>
                  <a:schemeClr val="accent2"/>
                </a:solidFill>
                <a:latin typeface="Calibri"/>
                <a:cs typeface="Calibri"/>
                <a:sym typeface="Symbol" pitchFamily="18" charset="2"/>
              </a:rPr>
              <a:t></a:t>
            </a:r>
            <a:r>
              <a:rPr lang="en-US" dirty="0">
                <a:solidFill>
                  <a:schemeClr val="accent2"/>
                </a:solidFill>
                <a:latin typeface="Calibri"/>
                <a:cs typeface="Calibri"/>
              </a:rPr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 Box 13"/>
              <p:cNvSpPr txBox="1">
                <a:spLocks noChangeArrowheads="1"/>
              </p:cNvSpPr>
              <p:nvPr/>
            </p:nvSpPr>
            <p:spPr bwMode="auto">
              <a:xfrm>
                <a:off x="457200" y="5421868"/>
                <a:ext cx="2438400" cy="11695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2800" i="1" dirty="0">
                    <a:latin typeface="Calibri"/>
                    <a:cs typeface="Calibri"/>
                    <a:sym typeface="Symbol" pitchFamily="18" charset="2"/>
                  </a:rPr>
                  <a:t>Assume: </a:t>
                </a:r>
                <a:r>
                  <a:rPr lang="en-US" sz="2800" dirty="0">
                    <a:latin typeface="Calibri"/>
                    <a:cs typeface="Calibri"/>
                    <a:sym typeface="Symbol" pitchFamily="18" charset="2"/>
                  </a:rPr>
                  <a:t> = 1</a:t>
                </a:r>
              </a:p>
              <a:p>
                <a:pPr algn="ctr">
                  <a:spcBef>
                    <a:spcPct val="50000"/>
                  </a:spcBef>
                </a:pP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cs typeface="Calibri"/>
                        <a:sym typeface="Symbol" pitchFamily="18" charset="2"/>
                      </a:rPr>
                      <m:t>𝛼</m:t>
                    </m:r>
                  </m:oMath>
                </a14:m>
                <a:r>
                  <a:rPr lang="en-US" sz="2800" dirty="0">
                    <a:cs typeface="Calibri"/>
                    <a:sym typeface="Symbol" pitchFamily="18" charset="2"/>
                  </a:rPr>
                  <a:t>= 1/2</a:t>
                </a:r>
                <a:endParaRPr lang="en-US" sz="2800" dirty="0">
                  <a:cs typeface="Calibri"/>
                </a:endParaRPr>
              </a:p>
            </p:txBody>
          </p:sp>
        </mc:Choice>
        <mc:Fallback xmlns="">
          <p:sp>
            <p:nvSpPr>
              <p:cNvPr id="29" name="Text 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5421868"/>
                <a:ext cx="2438400" cy="1169551"/>
              </a:xfrm>
              <a:prstGeom prst="rect">
                <a:avLst/>
              </a:prstGeom>
              <a:blipFill rotWithShape="0">
                <a:blip r:embed="rId3"/>
                <a:stretch>
                  <a:fillRect t="-6250" b="-14063"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30" name="Table 29"/>
          <p:cNvGraphicFramePr>
            <a:graphicFrameLocks noGrp="1"/>
          </p:cNvGraphicFramePr>
          <p:nvPr/>
        </p:nvGraphicFramePr>
        <p:xfrm>
          <a:off x="381000" y="2514600"/>
          <a:ext cx="2667000" cy="25433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890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890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8890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847771"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solidFill>
                          <a:schemeClr val="bg2"/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A</a:t>
                      </a:r>
                      <a:endParaRPr lang="en-US" sz="2800" dirty="0">
                        <a:solidFill>
                          <a:schemeClr val="bg2"/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Calibri" pitchFamily="34" charset="0"/>
                      </a:endParaRPr>
                    </a:p>
                  </a:txBody>
                  <a:tcPr marL="83489" marR="83489" marT="41745" marB="4174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847771"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B</a:t>
                      </a: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2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C</a:t>
                      </a:r>
                      <a:endParaRPr lang="en-US" sz="3200" dirty="0">
                        <a:solidFill>
                          <a:schemeClr val="bg2"/>
                        </a:solidFill>
                        <a:latin typeface="Calibri" pitchFamily="34" charset="0"/>
                      </a:endParaRP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D</a:t>
                      </a:r>
                      <a:endParaRPr kumimoji="0" lang="en-US" sz="2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47771">
                <a:tc>
                  <a:txBody>
                    <a:bodyPr/>
                    <a:lstStyle/>
                    <a:p>
                      <a:endParaRPr lang="en-US" sz="1800" dirty="0">
                        <a:latin typeface="Calibri" pitchFamily="34" charset="0"/>
                      </a:endParaRPr>
                    </a:p>
                  </a:txBody>
                  <a:tcPr marL="83489" marR="83489" marT="41745" marB="4174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35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3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808080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+mn-cs"/>
                        </a:rPr>
                        <a:t>E</a:t>
                      </a:r>
                      <a:endParaRPr kumimoji="0" lang="en-US" sz="3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808080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+mn-cs"/>
                      </a:endParaRPr>
                    </a:p>
                  </a:txBody>
                  <a:tcPr marL="83489" marR="83489" marT="41745" marB="41745" anchor="ctr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800" dirty="0">
                        <a:latin typeface="Calibri" pitchFamily="34" charset="0"/>
                      </a:endParaRPr>
                    </a:p>
                  </a:txBody>
                  <a:tcPr marL="83489" marR="83489" marT="41745" marB="41745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1" name="Rectangle 30"/>
          <p:cNvSpPr/>
          <p:nvPr/>
        </p:nvSpPr>
        <p:spPr>
          <a:xfrm>
            <a:off x="2303584" y="3478824"/>
            <a:ext cx="609600" cy="6096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406768" y="2640624"/>
            <a:ext cx="609600" cy="609600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33" name="Isosceles Triangle 32"/>
          <p:cNvSpPr/>
          <p:nvPr/>
        </p:nvSpPr>
        <p:spPr>
          <a:xfrm rot="5400000">
            <a:off x="1064981" y="3690949"/>
            <a:ext cx="228600" cy="197069"/>
          </a:xfrm>
          <a:prstGeom prst="triangle">
            <a:avLst/>
          </a:prstGeom>
          <a:solidFill>
            <a:srgbClr val="CCECFF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34" name="Isosceles Triangle 33"/>
          <p:cNvSpPr/>
          <p:nvPr/>
        </p:nvSpPr>
        <p:spPr>
          <a:xfrm rot="5400000">
            <a:off x="1920765" y="3690950"/>
            <a:ext cx="228600" cy="197069"/>
          </a:xfrm>
          <a:prstGeom prst="triangle">
            <a:avLst/>
          </a:prstGeom>
          <a:solidFill>
            <a:srgbClr val="CCECFF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35" name="Isosceles Triangle 34"/>
          <p:cNvSpPr/>
          <p:nvPr/>
        </p:nvSpPr>
        <p:spPr>
          <a:xfrm>
            <a:off x="1608992" y="4222531"/>
            <a:ext cx="228600" cy="197069"/>
          </a:xfrm>
          <a:prstGeom prst="triangle">
            <a:avLst/>
          </a:prstGeom>
          <a:solidFill>
            <a:srgbClr val="CCECFF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/>
              <p:cNvSpPr txBox="1"/>
              <p:nvPr/>
            </p:nvSpPr>
            <p:spPr>
              <a:xfrm>
                <a:off x="3464169" y="5105400"/>
                <a:ext cx="754539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+0.5∗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−2+1∗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sup>
                          </m:sSup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sup>
                          </m:sSup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=0+0.5∗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6" name="TextBox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4169" y="5105400"/>
                <a:ext cx="7545399" cy="36933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/>
              <p:cNvSpPr txBox="1"/>
              <p:nvPr/>
            </p:nvSpPr>
            <p:spPr>
              <a:xfrm>
                <a:off x="3319026" y="5717212"/>
                <a:ext cx="7764497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𝑉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+0.5∗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−2+1∗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sup>
                          </m:sSup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=0+0.5∗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−2+8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7" name="TextBox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19026" y="5717212"/>
                <a:ext cx="7764497" cy="369332"/>
              </a:xfrm>
              <a:prstGeom prst="rect">
                <a:avLst/>
              </a:prstGeom>
              <a:blipFill rotWithShape="0">
                <a:blip r:embed="rId5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9747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41" grpId="0" animBg="1"/>
      <p:bldP spid="47" grpId="0" animBg="1"/>
      <p:bldP spid="48" grpId="0" animBg="1"/>
      <p:bldP spid="50" grpId="0" animBg="1"/>
      <p:bldP spid="51" grpId="0" animBg="1"/>
      <p:bldP spid="53" grpId="0" animBg="1"/>
      <p:bldP spid="54" grpId="0" animBg="1"/>
      <p:bldP spid="56" grpId="0" animBg="1"/>
      <p:bldP spid="61" grpId="0" animBg="1"/>
      <p:bldP spid="62" grpId="0" animBg="1"/>
      <p:bldP spid="6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Calibri"/>
                <a:cs typeface="Calibri"/>
              </a:rPr>
              <a:t>Problems with TD Value Learning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435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375834" y="1179162"/>
                <a:ext cx="11277600" cy="4800600"/>
              </a:xfrm>
            </p:spPr>
            <p:txBody>
              <a:bodyPr/>
              <a:lstStyle/>
              <a:p>
                <a:r>
                  <a:rPr lang="en-US" sz="2400" dirty="0">
                    <a:solidFill>
                      <a:schemeClr val="tx1"/>
                    </a:solidFill>
                    <a:latin typeface="Calibri"/>
                    <a:cs typeface="Calibri"/>
                  </a:rPr>
                  <a:t>TD value leaning is a model-free way to do policy evaluation, mimicking Bellman updates with running sample averages</a:t>
                </a:r>
              </a:p>
              <a:p>
                <a:r>
                  <a:rPr lang="en-US" sz="2400" dirty="0">
                    <a:solidFill>
                      <a:schemeClr val="tx1"/>
                    </a:solidFill>
                    <a:latin typeface="Calibri"/>
                    <a:cs typeface="Calibri"/>
                  </a:rPr>
                  <a:t>However, if we want to turn values into an improved policy, we’re sunk:</a:t>
                </a:r>
              </a:p>
              <a:p>
                <a:endParaRPr lang="en-US" sz="24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  <a:p>
                <a:endParaRPr lang="en-US" sz="24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  <a:p>
                <a:endParaRPr lang="en-US" sz="24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  <a:p>
                <a:endParaRPr lang="en-US" sz="2400" dirty="0">
                  <a:solidFill>
                    <a:schemeClr val="tx1"/>
                  </a:solidFill>
                  <a:cs typeface="Calibri"/>
                </a:endParaRPr>
              </a:p>
              <a:p>
                <a:r>
                  <a:rPr lang="en-US" sz="2400" dirty="0">
                    <a:solidFill>
                      <a:schemeClr val="tx1"/>
                    </a:solidFill>
                    <a:cs typeface="Calibri"/>
                  </a:rPr>
                  <a:t>Again, we don’t know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/>
                      </a:rPr>
                      <m:t>𝑅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cs typeface="Calibri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cs typeface="Calibri"/>
                      </a:rPr>
                      <m:t>𝑇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cs typeface="Calibri"/>
                  </a:rPr>
                  <a:t>! </a:t>
                </a:r>
              </a:p>
              <a:p>
                <a:r>
                  <a:rPr lang="en-US" sz="2400" dirty="0">
                    <a:solidFill>
                      <a:schemeClr val="tx1"/>
                    </a:solidFill>
                    <a:latin typeface="Calibri"/>
                    <a:cs typeface="Calibri"/>
                  </a:rPr>
                  <a:t>Solution: Directly learn Q-values, not state values</a:t>
                </a:r>
              </a:p>
              <a:p>
                <a:r>
                  <a:rPr lang="en-US" sz="2400" dirty="0">
                    <a:solidFill>
                      <a:schemeClr val="tx1"/>
                    </a:solidFill>
                    <a:latin typeface="Calibri"/>
                    <a:cs typeface="Calibri"/>
                  </a:rPr>
                  <a:t>In fact, can directly learn true/optimal Q-values in a model-free way (Q-Learning)</a:t>
                </a:r>
              </a:p>
              <a:p>
                <a:r>
                  <a:rPr lang="en-US" sz="2400" dirty="0">
                    <a:solidFill>
                      <a:schemeClr val="tx1"/>
                    </a:solidFill>
                    <a:latin typeface="Calibri"/>
                    <a:cs typeface="Calibri"/>
                  </a:rPr>
                  <a:t>Keep in mind that our ultimate goal is to find optimal policy!</a:t>
                </a:r>
                <a:endParaRPr lang="en-US" sz="2400" dirty="0"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8435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5834" y="1179162"/>
                <a:ext cx="11277600" cy="4800600"/>
              </a:xfrm>
              <a:blipFill rotWithShape="0">
                <a:blip r:embed="rId2"/>
                <a:stretch>
                  <a:fillRect l="-865" t="-1777" r="-54" b="-39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6" name="Group 4"/>
          <p:cNvGrpSpPr>
            <a:grpSpLocks/>
          </p:cNvGrpSpPr>
          <p:nvPr/>
        </p:nvGrpSpPr>
        <p:grpSpPr bwMode="auto">
          <a:xfrm>
            <a:off x="8923151" y="2202169"/>
            <a:ext cx="3048000" cy="2754586"/>
            <a:chOff x="2400" y="1401"/>
            <a:chExt cx="1392" cy="1258"/>
          </a:xfrm>
        </p:grpSpPr>
        <p:sp>
          <p:nvSpPr>
            <p:cNvPr id="27" name="AutoShape 5"/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grpSp>
          <p:nvGrpSpPr>
            <p:cNvPr id="28" name="Group 6"/>
            <p:cNvGrpSpPr>
              <a:grpSpLocks/>
            </p:cNvGrpSpPr>
            <p:nvPr/>
          </p:nvGrpSpPr>
          <p:grpSpPr bwMode="auto">
            <a:xfrm>
              <a:off x="2529" y="1617"/>
              <a:ext cx="1263" cy="361"/>
              <a:chOff x="1584" y="1680"/>
              <a:chExt cx="2352" cy="336"/>
            </a:xfrm>
          </p:grpSpPr>
          <p:sp>
            <p:nvSpPr>
              <p:cNvPr id="41" name="Line 7"/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42" name="Line 8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43" name="Line 9"/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44" name="Line 10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</p:grpSp>
        <p:sp>
          <p:nvSpPr>
            <p:cNvPr id="29" name="Oval 11"/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grpSp>
          <p:nvGrpSpPr>
            <p:cNvPr id="30" name="Group 12"/>
            <p:cNvGrpSpPr>
              <a:grpSpLocks/>
            </p:cNvGrpSpPr>
            <p:nvPr/>
          </p:nvGrpSpPr>
          <p:grpSpPr bwMode="auto">
            <a:xfrm>
              <a:off x="2400" y="2107"/>
              <a:ext cx="1057" cy="386"/>
              <a:chOff x="1536" y="2400"/>
              <a:chExt cx="1584" cy="624"/>
            </a:xfrm>
          </p:grpSpPr>
          <p:sp>
            <p:nvSpPr>
              <p:cNvPr id="37" name="Line 13"/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38" name="Line 14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39" name="Line 15"/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40" name="Line 16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</p:grpSp>
        <p:sp>
          <p:nvSpPr>
            <p:cNvPr id="31" name="Text Box 17"/>
            <p:cNvSpPr txBox="1">
              <a:spLocks noChangeArrowheads="1"/>
            </p:cNvSpPr>
            <p:nvPr/>
          </p:nvSpPr>
          <p:spPr bwMode="auto">
            <a:xfrm>
              <a:off x="3071" y="1680"/>
              <a:ext cx="12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32" name="Text Box 18"/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33" name="Text Box 19"/>
            <p:cNvSpPr txBox="1">
              <a:spLocks noChangeArrowheads="1"/>
            </p:cNvSpPr>
            <p:nvPr/>
          </p:nvSpPr>
          <p:spPr bwMode="auto">
            <a:xfrm>
              <a:off x="3024" y="1920"/>
              <a:ext cx="55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008000"/>
                  </a:solidFill>
                  <a:latin typeface="Calibri"/>
                  <a:cs typeface="Calibri"/>
                </a:rPr>
                <a:t>s, a</a:t>
              </a:r>
            </a:p>
          </p:txBody>
        </p:sp>
        <p:sp>
          <p:nvSpPr>
            <p:cNvPr id="34" name="Text Box 20"/>
            <p:cNvSpPr txBox="1">
              <a:spLocks noChangeArrowheads="1"/>
            </p:cNvSpPr>
            <p:nvPr/>
          </p:nvSpPr>
          <p:spPr bwMode="auto">
            <a:xfrm>
              <a:off x="2609" y="2261"/>
              <a:ext cx="504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 err="1">
                  <a:latin typeface="Calibri"/>
                  <a:cs typeface="Calibri"/>
                </a:rPr>
                <a:t>s,a,s</a:t>
              </a:r>
              <a:r>
                <a:rPr lang="ja-JP" altLang="en-US" sz="2400">
                  <a:latin typeface="Calibri"/>
                  <a:cs typeface="Calibri"/>
                </a:rPr>
                <a:t>’</a:t>
              </a:r>
              <a:endParaRPr lang="en-US" sz="2400" dirty="0">
                <a:latin typeface="Calibri"/>
                <a:cs typeface="Calibri"/>
              </a:endParaRPr>
            </a:p>
          </p:txBody>
        </p:sp>
        <p:sp>
          <p:nvSpPr>
            <p:cNvPr id="35" name="AutoShape 21"/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36" name="Text Box 22"/>
            <p:cNvSpPr txBox="1">
              <a:spLocks noChangeArrowheads="1"/>
            </p:cNvSpPr>
            <p:nvPr/>
          </p:nvSpPr>
          <p:spPr bwMode="auto">
            <a:xfrm>
              <a:off x="3096" y="2448"/>
              <a:ext cx="331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24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  <a:r>
                <a:rPr lang="ja-JP" altLang="en-US" sz="2400">
                  <a:solidFill>
                    <a:srgbClr val="0000FF"/>
                  </a:solidFill>
                  <a:latin typeface="Calibri"/>
                  <a:cs typeface="Calibri"/>
                </a:rPr>
                <a:t>’</a:t>
              </a:r>
              <a:endParaRPr lang="en-US" sz="2400" dirty="0">
                <a:solidFill>
                  <a:srgbClr val="0000FF"/>
                </a:solidFill>
                <a:latin typeface="Calibri"/>
                <a:cs typeface="Calibri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1115189" y="2634157"/>
                <a:ext cx="6531916" cy="153651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𝜋</m:t>
                          </m:r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𝑛𝑒𝑤</m:t>
                          </m:r>
                        </m:sup>
                      </m:sSup>
                      <m:d>
                        <m:d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</m: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 b="0" i="0" smtClean="0">
                                  <a:latin typeface="Cambria Math" panose="02040503050406030204" pitchFamily="18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sSup>
                            <m:sSup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𝑄</m:t>
                              </m:r>
                            </m:e>
                            <m:sup>
                              <m:sSub>
                                <m:sSub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𝜋</m:t>
                                  </m:r>
                                </m:e>
                                <m:sub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𝑜𝑙𝑑</m:t>
                                  </m:r>
                                </m:sub>
                              </m:sSub>
                            </m:sup>
                          </m:s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</m:oMath>
                  </m:oMathPara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>
                                  <a:latin typeface="Cambria Math" panose="02040503050406030204" pitchFamily="18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𝑇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[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𝛾</m:t>
                              </m:r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p>
                                  <m:sSub>
                                    <m:sSubPr>
                                      <m:ctrlP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𝜋</m:t>
                                      </m:r>
                                    </m:e>
                                    <m:sub>
                                      <m:r>
                                        <a:rPr lang="en-US" sz="2400" b="0" i="1" smtClean="0">
                                          <a:latin typeface="Cambria Math" panose="02040503050406030204" pitchFamily="18" charset="0"/>
                                        </a:rPr>
                                        <m:t>𝑜𝑙𝑑</m:t>
                                      </m:r>
                                    </m:sub>
                                  </m:sSub>
                                </m:sup>
                              </m:s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)]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189" y="2634157"/>
                <a:ext cx="6531916" cy="1536511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528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4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4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Extending TD Learning to Q-Value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9109" y="1097680"/>
                <a:ext cx="10515600" cy="475147"/>
              </a:xfrm>
            </p:spPr>
            <p:txBody>
              <a:bodyPr/>
              <a:lstStyle/>
              <a:p>
                <a:r>
                  <a:rPr lang="en-US" sz="2400" dirty="0">
                    <a:solidFill>
                      <a:srgbClr val="0070C0"/>
                    </a:solidFill>
                    <a:cs typeface="Calibri"/>
                  </a:rPr>
                  <a:t>Task: Given policy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Calibri"/>
                      </a:rPr>
                      <m:t>𝜋</m:t>
                    </m:r>
                  </m:oMath>
                </a14:m>
                <a:r>
                  <a:rPr lang="en-US" sz="2400" dirty="0">
                    <a:solidFill>
                      <a:srgbClr val="0070C0"/>
                    </a:solidFill>
                    <a:cs typeface="Calibri"/>
                  </a:rPr>
                  <a:t>, learn state value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𝑉</m:t>
                        </m:r>
                      </m:e>
                      <m:sup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𝜋</m:t>
                        </m:r>
                      </m:sup>
                    </m:sSup>
                  </m:oMath>
                </a14:m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9109" y="1097680"/>
                <a:ext cx="10515600" cy="475147"/>
              </a:xfrm>
              <a:blipFill rotWithShape="0">
                <a:blip r:embed="rId2"/>
                <a:stretch>
                  <a:fillRect l="-870" t="-17949" b="-179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1564655" y="1637136"/>
                <a:ext cx="9882753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𝜋</m:t>
                        </m:r>
                      </m:sup>
                    </m:sSup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i="1" dirty="0">
                        <a:latin typeface="Cambria Math" panose="02040503050406030204" pitchFamily="18" charset="0"/>
                      </a:rPr>
                      <m:t>←</m:t>
                    </m:r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𝜋</m:t>
                        </m:r>
                      </m:sup>
                    </m:sSup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sz="2400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𝛾</m:t>
                    </m:r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𝜋</m:t>
                        </m:r>
                      </m:sup>
                    </m:sSup>
                    <m:r>
                      <a:rPr lang="en-US" sz="2400" i="1" dirty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400" i="1" dirty="0">
                        <a:latin typeface="Cambria Math" panose="02040503050406030204" pitchFamily="18" charset="0"/>
                      </a:rPr>
                      <m:t>)−</m:t>
                    </m:r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𝜋</m:t>
                        </m:r>
                      </m:sup>
                    </m:sSup>
                    <m:r>
                      <a:rPr lang="en-US" sz="24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)]</m:t>
                    </m:r>
                  </m:oMath>
                </a14:m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where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4655" y="1637136"/>
                <a:ext cx="9882753" cy="830997"/>
              </a:xfrm>
              <a:prstGeom prst="rect">
                <a:avLst/>
              </a:prstGeom>
              <a:blipFill rotWithShape="0">
                <a:blip r:embed="rId3"/>
                <a:stretch>
                  <a:fillRect l="-987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552099" y="2652799"/>
                <a:ext cx="560865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70C0"/>
                    </a:solidFill>
                    <a:cs typeface="Calibri"/>
                  </a:rPr>
                  <a:t>Task: Given policy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Calibri"/>
                      </a:rPr>
                      <m:t>𝜋</m:t>
                    </m:r>
                  </m:oMath>
                </a14:m>
                <a:r>
                  <a:rPr lang="en-US" sz="2400" dirty="0">
                    <a:solidFill>
                      <a:srgbClr val="0070C0"/>
                    </a:solidFill>
                    <a:cs typeface="Calibri"/>
                  </a:rPr>
                  <a:t>, learn Q-state value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𝑄</m:t>
                        </m:r>
                      </m:e>
                      <m:sup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𝜋</m:t>
                        </m:r>
                      </m:sup>
                    </m:sSup>
                  </m:oMath>
                </a14:m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2652799"/>
                <a:ext cx="5608651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1739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552099" y="4390244"/>
                <a:ext cx="621323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70C0"/>
                    </a:solidFill>
                    <a:cs typeface="Calibri"/>
                  </a:rPr>
                  <a:t>Task: Directly learn true/optimal Q-state value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Calibri"/>
                      </a:rPr>
                      <m:t>𝑄</m:t>
                    </m:r>
                  </m:oMath>
                </a14:m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4390244"/>
                <a:ext cx="6213239" cy="461665"/>
              </a:xfrm>
              <a:prstGeom prst="rect">
                <a:avLst/>
              </a:prstGeom>
              <a:blipFill rotWithShape="0">
                <a:blip r:embed="rId5"/>
                <a:stretch>
                  <a:fillRect l="-1570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Rectangle 51"/>
              <p:cNvSpPr/>
              <p:nvPr/>
            </p:nvSpPr>
            <p:spPr>
              <a:xfrm>
                <a:off x="3099333" y="5798352"/>
                <a:ext cx="398577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C00000"/>
                    </a:solidFill>
                    <a:cs typeface="Calibri"/>
                  </a:rPr>
                  <a:t>Q-Learning. No given policy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Calibri"/>
                      </a:rPr>
                      <m:t>𝜋</m:t>
                    </m:r>
                  </m:oMath>
                </a14:m>
                <a:r>
                  <a:rPr lang="en-US" sz="2400" dirty="0">
                    <a:solidFill>
                      <a:srgbClr val="C00000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52" name="Rectangl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9333" y="5798352"/>
                <a:ext cx="3985771" cy="461665"/>
              </a:xfrm>
              <a:prstGeom prst="rect">
                <a:avLst/>
              </a:prstGeom>
              <a:blipFill rotWithShape="0">
                <a:blip r:embed="rId6"/>
                <a:stretch>
                  <a:fillRect l="-2294" t="-10526" r="-459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12</a:t>
            </a:fld>
            <a:endParaRPr lang="en-US" dirty="0"/>
          </a:p>
        </p:txBody>
      </p:sp>
      <p:grpSp>
        <p:nvGrpSpPr>
          <p:cNvPr id="72" name="Group 4"/>
          <p:cNvGrpSpPr>
            <a:grpSpLocks/>
          </p:cNvGrpSpPr>
          <p:nvPr/>
        </p:nvGrpSpPr>
        <p:grpSpPr bwMode="auto">
          <a:xfrm>
            <a:off x="9000642" y="645600"/>
            <a:ext cx="3048000" cy="2754586"/>
            <a:chOff x="2400" y="1401"/>
            <a:chExt cx="1392" cy="1258"/>
          </a:xfrm>
        </p:grpSpPr>
        <p:sp>
          <p:nvSpPr>
            <p:cNvPr id="73" name="AutoShape 5"/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grpSp>
          <p:nvGrpSpPr>
            <p:cNvPr id="74" name="Group 6"/>
            <p:cNvGrpSpPr>
              <a:grpSpLocks/>
            </p:cNvGrpSpPr>
            <p:nvPr/>
          </p:nvGrpSpPr>
          <p:grpSpPr bwMode="auto">
            <a:xfrm>
              <a:off x="2529" y="1617"/>
              <a:ext cx="1263" cy="361"/>
              <a:chOff x="1584" y="1680"/>
              <a:chExt cx="2352" cy="336"/>
            </a:xfrm>
          </p:grpSpPr>
          <p:sp>
            <p:nvSpPr>
              <p:cNvPr id="87" name="Line 7"/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88" name="Line 8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89" name="Line 9"/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90" name="Line 10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</p:grpSp>
        <p:sp>
          <p:nvSpPr>
            <p:cNvPr id="75" name="Oval 11"/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grpSp>
          <p:nvGrpSpPr>
            <p:cNvPr id="76" name="Group 12"/>
            <p:cNvGrpSpPr>
              <a:grpSpLocks/>
            </p:cNvGrpSpPr>
            <p:nvPr/>
          </p:nvGrpSpPr>
          <p:grpSpPr bwMode="auto">
            <a:xfrm>
              <a:off x="2400" y="2107"/>
              <a:ext cx="1057" cy="386"/>
              <a:chOff x="1536" y="2400"/>
              <a:chExt cx="1584" cy="624"/>
            </a:xfrm>
          </p:grpSpPr>
          <p:sp>
            <p:nvSpPr>
              <p:cNvPr id="83" name="Line 13"/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84" name="Line 14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85" name="Line 15"/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86" name="Line 16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</p:grpSp>
        <p:sp>
          <p:nvSpPr>
            <p:cNvPr id="77" name="Text Box 17"/>
            <p:cNvSpPr txBox="1">
              <a:spLocks noChangeArrowheads="1"/>
            </p:cNvSpPr>
            <p:nvPr/>
          </p:nvSpPr>
          <p:spPr bwMode="auto">
            <a:xfrm>
              <a:off x="3071" y="1680"/>
              <a:ext cx="12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78" name="Text Box 18"/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79" name="Text Box 19"/>
            <p:cNvSpPr txBox="1">
              <a:spLocks noChangeArrowheads="1"/>
            </p:cNvSpPr>
            <p:nvPr/>
          </p:nvSpPr>
          <p:spPr bwMode="auto">
            <a:xfrm>
              <a:off x="3024" y="1920"/>
              <a:ext cx="55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008000"/>
                  </a:solidFill>
                  <a:latin typeface="Calibri"/>
                  <a:cs typeface="Calibri"/>
                </a:rPr>
                <a:t>s, a</a:t>
              </a:r>
            </a:p>
          </p:txBody>
        </p:sp>
        <p:sp>
          <p:nvSpPr>
            <p:cNvPr id="80" name="Text Box 20"/>
            <p:cNvSpPr txBox="1">
              <a:spLocks noChangeArrowheads="1"/>
            </p:cNvSpPr>
            <p:nvPr/>
          </p:nvSpPr>
          <p:spPr bwMode="auto">
            <a:xfrm>
              <a:off x="2609" y="2261"/>
              <a:ext cx="504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 err="1">
                  <a:latin typeface="Calibri"/>
                  <a:cs typeface="Calibri"/>
                </a:rPr>
                <a:t>s,a,s</a:t>
              </a:r>
              <a:r>
                <a:rPr lang="ja-JP" altLang="en-US" sz="2400">
                  <a:latin typeface="Calibri"/>
                  <a:cs typeface="Calibri"/>
                </a:rPr>
                <a:t>’</a:t>
              </a:r>
              <a:endParaRPr lang="en-US" sz="2400" dirty="0">
                <a:latin typeface="Calibri"/>
                <a:cs typeface="Calibri"/>
              </a:endParaRPr>
            </a:p>
          </p:txBody>
        </p:sp>
        <p:sp>
          <p:nvSpPr>
            <p:cNvPr id="81" name="AutoShape 21"/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82" name="Text Box 22"/>
            <p:cNvSpPr txBox="1">
              <a:spLocks noChangeArrowheads="1"/>
            </p:cNvSpPr>
            <p:nvPr/>
          </p:nvSpPr>
          <p:spPr bwMode="auto">
            <a:xfrm>
              <a:off x="3096" y="2448"/>
              <a:ext cx="331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24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  <a:r>
                <a:rPr lang="ja-JP" altLang="en-US" sz="2400">
                  <a:solidFill>
                    <a:srgbClr val="0000FF"/>
                  </a:solidFill>
                  <a:latin typeface="Calibri"/>
                  <a:cs typeface="Calibri"/>
                </a:rPr>
                <a:t>’</a:t>
              </a:r>
              <a:endParaRPr lang="en-US" sz="2400" dirty="0">
                <a:solidFill>
                  <a:srgbClr val="0000FF"/>
                </a:solidFill>
                <a:latin typeface="Calibri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49236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5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Extending TD Learning to Q-Value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9109" y="1097680"/>
                <a:ext cx="10515600" cy="475147"/>
              </a:xfrm>
            </p:spPr>
            <p:txBody>
              <a:bodyPr/>
              <a:lstStyle/>
              <a:p>
                <a:r>
                  <a:rPr lang="en-US" sz="2400" dirty="0">
                    <a:solidFill>
                      <a:srgbClr val="0070C0"/>
                    </a:solidFill>
                    <a:cs typeface="Calibri"/>
                  </a:rPr>
                  <a:t>Task: Given policy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Calibri"/>
                      </a:rPr>
                      <m:t>𝜋</m:t>
                    </m:r>
                  </m:oMath>
                </a14:m>
                <a:r>
                  <a:rPr lang="en-US" sz="2400" dirty="0">
                    <a:solidFill>
                      <a:srgbClr val="0070C0"/>
                    </a:solidFill>
                    <a:cs typeface="Calibri"/>
                  </a:rPr>
                  <a:t>, learn state value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𝑉</m:t>
                        </m:r>
                      </m:e>
                      <m:sup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𝜋</m:t>
                        </m:r>
                      </m:sup>
                    </m:sSup>
                  </m:oMath>
                </a14:m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9109" y="1097680"/>
                <a:ext cx="10515600" cy="475147"/>
              </a:xfrm>
              <a:blipFill rotWithShape="0">
                <a:blip r:embed="rId2"/>
                <a:stretch>
                  <a:fillRect l="-870" t="-17949" b="-179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443252" y="3178773"/>
                <a:ext cx="9882753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𝜋</m:t>
                        </m:r>
                      </m:sup>
                    </m:sSup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sz="2400" i="1" dirty="0">
                        <a:latin typeface="Cambria Math" panose="02040503050406030204" pitchFamily="18" charset="0"/>
                      </a:rPr>
                      <m:t>←</m:t>
                    </m:r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𝜋</m:t>
                        </m:r>
                      </m:sup>
                    </m:sSup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sz="2400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sz="2400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𝛾</m:t>
                    </m:r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𝜋</m:t>
                        </m:r>
                      </m:sup>
                    </m:sSup>
                    <m:r>
                      <a:rPr lang="en-US" sz="2400" i="1" dirty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400" i="1" dirty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𝜋</m:t>
                    </m:r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sz="2400" i="1" dirty="0">
                        <a:latin typeface="Cambria Math" panose="02040503050406030204" pitchFamily="18" charset="0"/>
                      </a:rPr>
                      <m:t>)−</m:t>
                    </m:r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𝜋</m:t>
                        </m:r>
                      </m:sup>
                    </m:sSup>
                    <m:r>
                      <a:rPr lang="en-US" sz="24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)]</m:t>
                    </m:r>
                  </m:oMath>
                </a14:m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where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3252" y="3178773"/>
                <a:ext cx="9882753" cy="830997"/>
              </a:xfrm>
              <a:prstGeom prst="rect">
                <a:avLst/>
              </a:prstGeom>
              <a:blipFill rotWithShape="0">
                <a:blip r:embed="rId3"/>
                <a:stretch>
                  <a:fillRect l="-987" b="-153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1564655" y="1637136"/>
                <a:ext cx="9882753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𝜋</m:t>
                        </m:r>
                      </m:sup>
                    </m:sSup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i="1" dirty="0">
                        <a:latin typeface="Cambria Math" panose="02040503050406030204" pitchFamily="18" charset="0"/>
                      </a:rPr>
                      <m:t>←</m:t>
                    </m:r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𝜋</m:t>
                        </m:r>
                      </m:sup>
                    </m:sSup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sz="2400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𝑅</m:t>
                    </m:r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sz="2400" i="1" dirty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𝛾</m:t>
                    </m:r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𝜋</m:t>
                        </m:r>
                      </m:sup>
                    </m:sSup>
                    <m:r>
                      <a:rPr lang="en-US" sz="2400" i="1" dirty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sz="2400" i="1" dirty="0">
                        <a:latin typeface="Cambria Math" panose="02040503050406030204" pitchFamily="18" charset="0"/>
                      </a:rPr>
                      <m:t>)−</m:t>
                    </m:r>
                    <m:sSup>
                      <m:sSup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𝑉</m:t>
                        </m:r>
                      </m:e>
                      <m:sup>
                        <m:r>
                          <a:rPr lang="en-US" sz="2400" i="1" dirty="0">
                            <a:latin typeface="Cambria Math" panose="02040503050406030204" pitchFamily="18" charset="0"/>
                          </a:rPr>
                          <m:t>𝜋</m:t>
                        </m:r>
                      </m:sup>
                    </m:sSup>
                    <m:r>
                      <a:rPr lang="en-US" sz="24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)]</m:t>
                    </m:r>
                  </m:oMath>
                </a14:m>
                <a:r>
                  <a:rPr lang="en-US" sz="2400" dirty="0"/>
                  <a:t> </a:t>
                </a:r>
              </a:p>
              <a:p>
                <a:r>
                  <a:rPr lang="en-US" sz="2400" dirty="0"/>
                  <a:t>where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64655" y="1637136"/>
                <a:ext cx="9882753" cy="830997"/>
              </a:xfrm>
              <a:prstGeom prst="rect">
                <a:avLst/>
              </a:prstGeom>
              <a:blipFill rotWithShape="0">
                <a:blip r:embed="rId4"/>
                <a:stretch>
                  <a:fillRect l="-987" b="-161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/>
              <p:cNvSpPr/>
              <p:nvPr/>
            </p:nvSpPr>
            <p:spPr>
              <a:xfrm>
                <a:off x="1443252" y="4828200"/>
                <a:ext cx="8194110" cy="57554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𝑄</m:t>
                      </m:r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←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𝑄</m:t>
                      </m:r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𝑅</m:t>
                      </m:r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𝑠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𝑎</m:t>
                          </m:r>
                          <m:r>
                            <a:rPr lang="en-US" sz="2400" i="1" dirty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sz="2400" i="1" dirty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𝛾</m:t>
                      </m:r>
                      <m:func>
                        <m:func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sz="2400" i="1" dirty="0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sz="2400" i="0" dirty="0" smtClean="0">
                                  <a:latin typeface="Cambria Math" panose="02040503050406030204" pitchFamily="18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lim>
                          </m:limLow>
                        </m:fName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𝑄</m:t>
                          </m:r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func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i="1" dirty="0">
                          <a:latin typeface="Cambria Math" panose="02040503050406030204" pitchFamily="18" charset="0"/>
                        </a:rPr>
                        <m:t>)]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8" name="Rectangle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3252" y="4828200"/>
                <a:ext cx="8194110" cy="575542"/>
              </a:xfrm>
              <a:prstGeom prst="rect">
                <a:avLst/>
              </a:prstGeom>
              <a:blipFill rotWithShape="0">
                <a:blip r:embed="rId5"/>
                <a:stretch>
                  <a:fillRect b="-21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3099333" y="5798352"/>
                <a:ext cx="398577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C00000"/>
                    </a:solidFill>
                    <a:cs typeface="Calibri"/>
                  </a:rPr>
                  <a:t>Q-Learning. No given policy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  <a:cs typeface="Calibri"/>
                      </a:rPr>
                      <m:t>𝜋</m:t>
                    </m:r>
                  </m:oMath>
                </a14:m>
                <a:r>
                  <a:rPr lang="en-US" sz="2400" dirty="0">
                    <a:solidFill>
                      <a:srgbClr val="C00000"/>
                    </a:solidFill>
                  </a:rPr>
                  <a:t>.</a:t>
                </a:r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9333" y="5798352"/>
                <a:ext cx="3985771" cy="461665"/>
              </a:xfrm>
              <a:prstGeom prst="rect">
                <a:avLst/>
              </a:prstGeom>
              <a:blipFill rotWithShape="0">
                <a:blip r:embed="rId6"/>
                <a:stretch>
                  <a:fillRect l="-2294" t="-10526" r="-459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552099" y="2652799"/>
                <a:ext cx="560865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70C0"/>
                    </a:solidFill>
                    <a:cs typeface="Calibri"/>
                  </a:rPr>
                  <a:t>Task: Given policy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Calibri"/>
                      </a:rPr>
                      <m:t>𝜋</m:t>
                    </m:r>
                  </m:oMath>
                </a14:m>
                <a:r>
                  <a:rPr lang="en-US" sz="2400" dirty="0">
                    <a:solidFill>
                      <a:srgbClr val="0070C0"/>
                    </a:solidFill>
                    <a:cs typeface="Calibri"/>
                  </a:rPr>
                  <a:t>, learn Q-state value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</m:ctrlPr>
                      </m:sSupPr>
                      <m:e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𝑄</m:t>
                        </m:r>
                      </m:e>
                      <m:sup>
                        <m:r>
                          <a:rPr lang="en-US" sz="2400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𝜋</m:t>
                        </m:r>
                      </m:sup>
                    </m:sSup>
                  </m:oMath>
                </a14:m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2652799"/>
                <a:ext cx="5608651" cy="461665"/>
              </a:xfrm>
              <a:prstGeom prst="rect">
                <a:avLst/>
              </a:prstGeom>
              <a:blipFill rotWithShape="0">
                <a:blip r:embed="rId7"/>
                <a:stretch>
                  <a:fillRect l="-1739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552099" y="4390244"/>
                <a:ext cx="621323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>
                    <a:solidFill>
                      <a:srgbClr val="0070C0"/>
                    </a:solidFill>
                    <a:cs typeface="Calibri"/>
                  </a:rPr>
                  <a:t>Task: Directly learn true/optimal Q-state value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cs typeface="Calibri"/>
                      </a:rPr>
                      <m:t>𝑄</m:t>
                    </m:r>
                  </m:oMath>
                </a14:m>
                <a:endParaRPr lang="en-US" sz="24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099" y="4390244"/>
                <a:ext cx="6213239" cy="461665"/>
              </a:xfrm>
              <a:prstGeom prst="rect">
                <a:avLst/>
              </a:prstGeom>
              <a:blipFill rotWithShape="0">
                <a:blip r:embed="rId8"/>
                <a:stretch>
                  <a:fillRect l="-1570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/>
          <p:cNvSpPr/>
          <p:nvPr/>
        </p:nvSpPr>
        <p:spPr>
          <a:xfrm>
            <a:off x="459109" y="4351077"/>
            <a:ext cx="9475305" cy="1052665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Slide Number Placeholder 3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13</a:t>
            </a:fld>
            <a:endParaRPr lang="en-US" dirty="0"/>
          </a:p>
        </p:txBody>
      </p:sp>
      <p:grpSp>
        <p:nvGrpSpPr>
          <p:cNvPr id="34" name="Group 4"/>
          <p:cNvGrpSpPr>
            <a:grpSpLocks/>
          </p:cNvGrpSpPr>
          <p:nvPr/>
        </p:nvGrpSpPr>
        <p:grpSpPr bwMode="auto">
          <a:xfrm>
            <a:off x="9000642" y="645600"/>
            <a:ext cx="3048000" cy="2754586"/>
            <a:chOff x="2400" y="1401"/>
            <a:chExt cx="1392" cy="1258"/>
          </a:xfrm>
        </p:grpSpPr>
        <p:sp>
          <p:nvSpPr>
            <p:cNvPr id="35" name="AutoShape 5"/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grpSp>
          <p:nvGrpSpPr>
            <p:cNvPr id="36" name="Group 6"/>
            <p:cNvGrpSpPr>
              <a:grpSpLocks/>
            </p:cNvGrpSpPr>
            <p:nvPr/>
          </p:nvGrpSpPr>
          <p:grpSpPr bwMode="auto">
            <a:xfrm>
              <a:off x="2529" y="1617"/>
              <a:ext cx="1263" cy="361"/>
              <a:chOff x="1584" y="1680"/>
              <a:chExt cx="2352" cy="336"/>
            </a:xfrm>
          </p:grpSpPr>
          <p:sp>
            <p:nvSpPr>
              <p:cNvPr id="49" name="Line 7"/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50" name="Line 8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51" name="Line 9"/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52" name="Line 10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</p:grpSp>
        <p:sp>
          <p:nvSpPr>
            <p:cNvPr id="37" name="Oval 11"/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>
                <a:latin typeface="Calibri"/>
                <a:cs typeface="Calibri"/>
              </a:endParaRPr>
            </a:p>
          </p:txBody>
        </p:sp>
        <p:grpSp>
          <p:nvGrpSpPr>
            <p:cNvPr id="38" name="Group 12"/>
            <p:cNvGrpSpPr>
              <a:grpSpLocks/>
            </p:cNvGrpSpPr>
            <p:nvPr/>
          </p:nvGrpSpPr>
          <p:grpSpPr bwMode="auto">
            <a:xfrm>
              <a:off x="2400" y="2107"/>
              <a:ext cx="1057" cy="386"/>
              <a:chOff x="1536" y="2400"/>
              <a:chExt cx="1584" cy="624"/>
            </a:xfrm>
          </p:grpSpPr>
          <p:sp>
            <p:nvSpPr>
              <p:cNvPr id="45" name="Line 13"/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46" name="Line 14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47" name="Line 15"/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  <p:sp>
            <p:nvSpPr>
              <p:cNvPr id="48" name="Line 16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US" sz="2400">
                  <a:latin typeface="Calibri"/>
                  <a:cs typeface="Calibri"/>
                </a:endParaRPr>
              </a:p>
            </p:txBody>
          </p:sp>
        </p:grpSp>
        <p:sp>
          <p:nvSpPr>
            <p:cNvPr id="39" name="Text Box 17"/>
            <p:cNvSpPr txBox="1">
              <a:spLocks noChangeArrowheads="1"/>
            </p:cNvSpPr>
            <p:nvPr/>
          </p:nvSpPr>
          <p:spPr bwMode="auto">
            <a:xfrm>
              <a:off x="3071" y="1680"/>
              <a:ext cx="12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latin typeface="Calibri"/>
                  <a:cs typeface="Calibri"/>
                </a:rPr>
                <a:t>a</a:t>
              </a:r>
            </a:p>
          </p:txBody>
        </p:sp>
        <p:sp>
          <p:nvSpPr>
            <p:cNvPr id="40" name="Text Box 18"/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</a:p>
          </p:txBody>
        </p:sp>
        <p:sp>
          <p:nvSpPr>
            <p:cNvPr id="41" name="Text Box 19"/>
            <p:cNvSpPr txBox="1">
              <a:spLocks noChangeArrowheads="1"/>
            </p:cNvSpPr>
            <p:nvPr/>
          </p:nvSpPr>
          <p:spPr bwMode="auto">
            <a:xfrm>
              <a:off x="3024" y="1920"/>
              <a:ext cx="559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008000"/>
                  </a:solidFill>
                  <a:latin typeface="Calibri"/>
                  <a:cs typeface="Calibri"/>
                </a:rPr>
                <a:t>s, a</a:t>
              </a:r>
            </a:p>
          </p:txBody>
        </p:sp>
        <p:sp>
          <p:nvSpPr>
            <p:cNvPr id="42" name="Text Box 20"/>
            <p:cNvSpPr txBox="1">
              <a:spLocks noChangeArrowheads="1"/>
            </p:cNvSpPr>
            <p:nvPr/>
          </p:nvSpPr>
          <p:spPr bwMode="auto">
            <a:xfrm>
              <a:off x="2609" y="2261"/>
              <a:ext cx="504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 err="1">
                  <a:latin typeface="Calibri"/>
                  <a:cs typeface="Calibri"/>
                </a:rPr>
                <a:t>s,a,s</a:t>
              </a:r>
              <a:r>
                <a:rPr lang="ja-JP" altLang="en-US" sz="2400">
                  <a:latin typeface="Calibri"/>
                  <a:cs typeface="Calibri"/>
                </a:rPr>
                <a:t>’</a:t>
              </a:r>
              <a:endParaRPr lang="en-US" sz="2400" dirty="0">
                <a:latin typeface="Calibri"/>
                <a:cs typeface="Calibri"/>
              </a:endParaRPr>
            </a:p>
          </p:txBody>
        </p:sp>
        <p:sp>
          <p:nvSpPr>
            <p:cNvPr id="43" name="AutoShape 21"/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r" rtl="1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44" name="Text Box 22"/>
            <p:cNvSpPr txBox="1">
              <a:spLocks noChangeArrowheads="1"/>
            </p:cNvSpPr>
            <p:nvPr/>
          </p:nvSpPr>
          <p:spPr bwMode="auto">
            <a:xfrm>
              <a:off x="3096" y="2448"/>
              <a:ext cx="331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r" rtl="1">
                <a:spcBef>
                  <a:spcPct val="50000"/>
                </a:spcBef>
              </a:pPr>
              <a:r>
                <a:rPr lang="en-US" sz="2400" dirty="0">
                  <a:solidFill>
                    <a:srgbClr val="0000FF"/>
                  </a:solidFill>
                  <a:latin typeface="Calibri"/>
                  <a:cs typeface="Calibri"/>
                </a:rPr>
                <a:t>s</a:t>
              </a:r>
              <a:r>
                <a:rPr lang="ja-JP" altLang="en-US" sz="2400">
                  <a:solidFill>
                    <a:srgbClr val="0000FF"/>
                  </a:solidFill>
                  <a:latin typeface="Calibri"/>
                  <a:cs typeface="Calibri"/>
                </a:rPr>
                <a:t>’</a:t>
              </a:r>
              <a:endParaRPr lang="en-US" sz="2400" dirty="0">
                <a:solidFill>
                  <a:srgbClr val="0000FF"/>
                </a:solidFill>
                <a:latin typeface="Calibri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10041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0" grpId="0"/>
      <p:bldP spid="11" grpId="0"/>
      <p:bldP spid="12" grpId="0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Active Reinforcement Learning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5268" y="1447800"/>
            <a:ext cx="4541755" cy="2362200"/>
          </a:xfrm>
          <a:prstGeom prst="rect">
            <a:avLst/>
          </a:prstGeom>
          <a:noFill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14807" y="2365131"/>
            <a:ext cx="4805638" cy="2816469"/>
          </a:xfrm>
          <a:prstGeom prst="rect">
            <a:avLst/>
          </a:prstGeom>
          <a:noFill/>
        </p:spPr>
      </p:pic>
      <p:pic>
        <p:nvPicPr>
          <p:cNvPr id="3891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46192" y="4038600"/>
            <a:ext cx="4338616" cy="2263626"/>
          </a:xfrm>
          <a:prstGeom prst="rect">
            <a:avLst/>
          </a:prstGeom>
          <a:noFill/>
        </p:spPr>
      </p:pic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5969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Active Reinforcement Learning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459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228600" y="1371600"/>
                <a:ext cx="10210800" cy="4525962"/>
              </a:xfrm>
            </p:spPr>
            <p:txBody>
              <a:bodyPr/>
              <a:lstStyle/>
              <a:p>
                <a:pPr>
                  <a:lnSpc>
                    <a:spcPct val="90000"/>
                  </a:lnSpc>
                </a:pPr>
                <a:r>
                  <a:rPr lang="en-US" sz="2800" dirty="0"/>
                  <a:t>Full reinforcement learning: optimal policies (like value iteration)</a:t>
                </a:r>
              </a:p>
              <a:p>
                <a:pPr lvl="1">
                  <a:lnSpc>
                    <a:spcPct val="90000"/>
                  </a:lnSpc>
                </a:pPr>
                <a:r>
                  <a:rPr lang="en-US" sz="2400" dirty="0"/>
                  <a:t>You don’t know the transitions T(</a:t>
                </a:r>
                <a:r>
                  <a:rPr lang="en-US" sz="2400" dirty="0" err="1"/>
                  <a:t>s,a,s</a:t>
                </a:r>
                <a:r>
                  <a:rPr lang="en-US" sz="2400" dirty="0"/>
                  <a:t>’)</a:t>
                </a:r>
              </a:p>
              <a:p>
                <a:pPr lvl="1">
                  <a:lnSpc>
                    <a:spcPct val="90000"/>
                  </a:lnSpc>
                </a:pPr>
                <a:r>
                  <a:rPr lang="en-US" sz="2400" dirty="0"/>
                  <a:t>You don’t know the rewards R(</a:t>
                </a:r>
                <a:r>
                  <a:rPr lang="en-US" sz="2400" dirty="0" err="1"/>
                  <a:t>s,a,s</a:t>
                </a:r>
                <a:r>
                  <a:rPr lang="en-US" sz="2400" dirty="0"/>
                  <a:t>’)</a:t>
                </a:r>
              </a:p>
              <a:p>
                <a:pPr lvl="1">
                  <a:lnSpc>
                    <a:spcPct val="90000"/>
                  </a:lnSpc>
                </a:pPr>
                <a:r>
                  <a:rPr lang="en-US" sz="2400" dirty="0"/>
                  <a:t>You choose the actions now (no given policy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US" sz="2400" dirty="0">
                    <a:sym typeface="Symbol" pitchFamily="18" charset="2"/>
                  </a:rPr>
                  <a:t>)</a:t>
                </a:r>
              </a:p>
              <a:p>
                <a:pPr lvl="1">
                  <a:lnSpc>
                    <a:spcPct val="90000"/>
                  </a:lnSpc>
                </a:pPr>
                <a:r>
                  <a:rPr lang="en-US" sz="2400" dirty="0">
                    <a:solidFill>
                      <a:srgbClr val="CC0000"/>
                    </a:solidFill>
                  </a:rPr>
                  <a:t>Goal: learn the optimal policy / values</a:t>
                </a:r>
              </a:p>
              <a:p>
                <a:pPr lvl="1">
                  <a:lnSpc>
                    <a:spcPct val="90000"/>
                  </a:lnSpc>
                </a:pPr>
                <a:endParaRPr lang="en-US" sz="2400" dirty="0"/>
              </a:p>
              <a:p>
                <a:pPr>
                  <a:lnSpc>
                    <a:spcPct val="90000"/>
                  </a:lnSpc>
                </a:pPr>
                <a:r>
                  <a:rPr lang="en-US" sz="2800" dirty="0"/>
                  <a:t>In this case:</a:t>
                </a:r>
              </a:p>
              <a:p>
                <a:pPr lvl="1">
                  <a:lnSpc>
                    <a:spcPct val="90000"/>
                  </a:lnSpc>
                </a:pPr>
                <a:r>
                  <a:rPr lang="en-US" sz="2400" dirty="0"/>
                  <a:t>Learner makes choices!</a:t>
                </a:r>
              </a:p>
              <a:p>
                <a:pPr lvl="1">
                  <a:lnSpc>
                    <a:spcPct val="90000"/>
                  </a:lnSpc>
                </a:pPr>
                <a:r>
                  <a:rPr lang="en-US" sz="2400" dirty="0"/>
                  <a:t>This is NOT offline planning!  You actually take actions in the world and find out what happens…</a:t>
                </a:r>
              </a:p>
              <a:p>
                <a:pPr lvl="1"/>
                <a:r>
                  <a:rPr lang="en-US" dirty="0"/>
                  <a:t>Fundamental tradeoff: exploration vs. exploitation</a:t>
                </a:r>
              </a:p>
            </p:txBody>
          </p:sp>
        </mc:Choice>
        <mc:Fallback xmlns="">
          <p:sp>
            <p:nvSpPr>
              <p:cNvPr id="19459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371600"/>
                <a:ext cx="10210800" cy="4525962"/>
              </a:xfrm>
              <a:blipFill rotWithShape="0">
                <a:blip r:embed="rId2"/>
                <a:stretch>
                  <a:fillRect l="-1254" t="-2156" r="-1254" b="-161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35228" y="2133600"/>
            <a:ext cx="4239685" cy="2049891"/>
          </a:xfrm>
          <a:prstGeom prst="rect">
            <a:avLst/>
          </a:prstGeom>
          <a:noFill/>
        </p:spPr>
      </p:pic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653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 Q-Learning -- </a:t>
            </a:r>
            <a:r>
              <a:rPr lang="en-US" dirty="0" err="1"/>
              <a:t>Gridworld</a:t>
            </a:r>
            <a:endParaRPr lang="en-US" dirty="0"/>
          </a:p>
        </p:txBody>
      </p:sp>
      <p:sp>
        <p:nvSpPr>
          <p:cNvPr id="3" name="Text Box 28"/>
          <p:cNvSpPr txBox="1">
            <a:spLocks noChangeArrowheads="1"/>
          </p:cNvSpPr>
          <p:nvPr/>
        </p:nvSpPr>
        <p:spPr bwMode="auto">
          <a:xfrm>
            <a:off x="6770176" y="6416389"/>
            <a:ext cx="4419600" cy="257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lnSpc>
                <a:spcPct val="50000"/>
              </a:lnSpc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[Demo: Q-learning – </a:t>
            </a:r>
            <a:r>
              <a:rPr lang="en-US" dirty="0" err="1">
                <a:solidFill>
                  <a:srgbClr val="CC0000"/>
                </a:solidFill>
                <a:latin typeface="Calibri" pitchFamily="34" charset="0"/>
              </a:rPr>
              <a:t>gridworld</a:t>
            </a: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 (L10D2)]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2289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 Q-Learning -- Crawler</a:t>
            </a:r>
          </a:p>
        </p:txBody>
      </p:sp>
      <p:sp>
        <p:nvSpPr>
          <p:cNvPr id="3" name="Text Box 28"/>
          <p:cNvSpPr txBox="1">
            <a:spLocks noChangeArrowheads="1"/>
          </p:cNvSpPr>
          <p:nvPr/>
        </p:nvSpPr>
        <p:spPr bwMode="auto">
          <a:xfrm>
            <a:off x="6780509" y="6416389"/>
            <a:ext cx="4419600" cy="2571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lnSpc>
                <a:spcPct val="50000"/>
              </a:lnSpc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[Demo: Q-learning – crawler (L10D3)]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134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  <a:sym typeface="Symbol" pitchFamily="18" charset="2"/>
              </a:rPr>
              <a:t>Detour: Q-Value Iteration</a:t>
            </a:r>
          </a:p>
        </p:txBody>
      </p:sp>
      <p:sp>
        <p:nvSpPr>
          <p:cNvPr id="1757187" name="Rectangle 3"/>
          <p:cNvSpPr>
            <a:spLocks noGrp="1" noChangeArrowheads="1"/>
          </p:cNvSpPr>
          <p:nvPr>
            <p:ph idx="1"/>
          </p:nvPr>
        </p:nvSpPr>
        <p:spPr>
          <a:xfrm>
            <a:off x="462366" y="1225658"/>
            <a:ext cx="11277600" cy="48006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Value iteration: find successive (depth-limited) values</a:t>
            </a:r>
          </a:p>
          <a:p>
            <a:pPr lvl="1"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Start with V</a:t>
            </a:r>
            <a:r>
              <a:rPr lang="en-US" baseline="-25000" dirty="0">
                <a:latin typeface="Calibri"/>
                <a:cs typeface="Calibri"/>
              </a:rPr>
              <a:t>0</a:t>
            </a:r>
            <a:r>
              <a:rPr lang="en-US" dirty="0">
                <a:latin typeface="Calibri"/>
                <a:cs typeface="Calibri"/>
              </a:rPr>
              <a:t>(s) = 0, which we know is right</a:t>
            </a:r>
          </a:p>
          <a:p>
            <a:pPr lvl="1"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Given </a:t>
            </a:r>
            <a:r>
              <a:rPr lang="en-US" dirty="0" err="1">
                <a:latin typeface="Calibri"/>
                <a:cs typeface="Calibri"/>
              </a:rPr>
              <a:t>V</a:t>
            </a:r>
            <a:r>
              <a:rPr lang="en-US" baseline="-25000" dirty="0" err="1">
                <a:latin typeface="Calibri"/>
                <a:cs typeface="Calibri"/>
              </a:rPr>
              <a:t>k</a:t>
            </a:r>
            <a:r>
              <a:rPr lang="en-US" dirty="0">
                <a:latin typeface="Calibri"/>
                <a:cs typeface="Calibri"/>
              </a:rPr>
              <a:t>, calculate the depth k+1 values for all states:</a:t>
            </a:r>
          </a:p>
          <a:p>
            <a:pPr lvl="1"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But Q-values are more useful, so compute them instead</a:t>
            </a:r>
          </a:p>
          <a:p>
            <a:pPr lvl="1"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Start with Q</a:t>
            </a:r>
            <a:r>
              <a:rPr lang="en-US" baseline="-25000" dirty="0">
                <a:latin typeface="Calibri"/>
                <a:cs typeface="Calibri"/>
              </a:rPr>
              <a:t>0</a:t>
            </a:r>
            <a:r>
              <a:rPr lang="en-US" dirty="0">
                <a:latin typeface="Calibri"/>
                <a:cs typeface="Calibri"/>
              </a:rPr>
              <a:t>(</a:t>
            </a:r>
            <a:r>
              <a:rPr lang="en-US" dirty="0" err="1">
                <a:latin typeface="Calibri"/>
                <a:cs typeface="Calibri"/>
              </a:rPr>
              <a:t>s,a</a:t>
            </a:r>
            <a:r>
              <a:rPr lang="en-US" dirty="0">
                <a:latin typeface="Calibri"/>
                <a:cs typeface="Calibri"/>
              </a:rPr>
              <a:t>) = 0, which we know is right</a:t>
            </a:r>
          </a:p>
          <a:p>
            <a:pPr lvl="1"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Given </a:t>
            </a:r>
            <a:r>
              <a:rPr lang="en-US" dirty="0" err="1">
                <a:latin typeface="Calibri"/>
                <a:cs typeface="Calibri"/>
              </a:rPr>
              <a:t>Q</a:t>
            </a:r>
            <a:r>
              <a:rPr lang="en-US" baseline="-25000" dirty="0" err="1">
                <a:latin typeface="Calibri"/>
                <a:cs typeface="Calibri"/>
              </a:rPr>
              <a:t>k</a:t>
            </a:r>
            <a:r>
              <a:rPr lang="en-US" dirty="0">
                <a:latin typeface="Calibri"/>
                <a:cs typeface="Calibri"/>
              </a:rPr>
              <a:t>, calculate the depth k+1 q-values for all q-states:</a:t>
            </a:r>
          </a:p>
        </p:txBody>
      </p:sp>
      <p:pic>
        <p:nvPicPr>
          <p:cNvPr id="9" name="Picture 8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1633804" y="2662235"/>
            <a:ext cx="7265452" cy="690790"/>
          </a:xfrm>
          <a:prstGeom prst="rect">
            <a:avLst/>
          </a:prstGeom>
          <a:noFill/>
          <a:ln/>
          <a:effectLst/>
        </p:spPr>
      </p:pic>
      <p:sp>
        <p:nvSpPr>
          <p:cNvPr id="20486" name="Line 17"/>
          <p:cNvSpPr>
            <a:spLocks noChangeShapeType="1"/>
          </p:cNvSpPr>
          <p:nvPr/>
        </p:nvSpPr>
        <p:spPr bwMode="auto">
          <a:xfrm flipH="1">
            <a:off x="6172200" y="3538538"/>
            <a:ext cx="307975" cy="612775"/>
          </a:xfrm>
          <a:prstGeom prst="line">
            <a:avLst/>
          </a:prstGeom>
          <a:noFill/>
          <a:ln w="9525">
            <a:solidFill>
              <a:schemeClr val="bg1"/>
            </a:solidFill>
            <a:prstDash val="dash"/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pic>
        <p:nvPicPr>
          <p:cNvPr id="10" name="Picture 9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1663952" y="5026025"/>
            <a:ext cx="8165848" cy="765520"/>
          </a:xfrm>
          <a:prstGeom prst="rect">
            <a:avLst/>
          </a:prstGeom>
          <a:noFill/>
          <a:ln/>
          <a:effectLst/>
        </p:spPr>
      </p:pic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1505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718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718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718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Q-Learning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10435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515936" y="994943"/>
                <a:ext cx="8229600" cy="4525963"/>
              </a:xfrm>
            </p:spPr>
            <p:txBody>
              <a:bodyPr/>
              <a:lstStyle/>
              <a:p>
                <a:r>
                  <a:rPr lang="en-US" sz="2400" dirty="0" smtClean="0"/>
                  <a:t>We’d like to do Q-value updates to each Q-state:</a:t>
                </a:r>
              </a:p>
              <a:p>
                <a:pPr lvl="2"/>
                <a:endParaRPr lang="en-US" dirty="0"/>
              </a:p>
              <a:p>
                <a:pPr lvl="2"/>
                <a:endParaRPr lang="en-US" dirty="0"/>
              </a:p>
              <a:p>
                <a:pPr lvl="1"/>
                <a:r>
                  <a:rPr lang="en-US" dirty="0"/>
                  <a:t>But can’t compute this update without knowing T, R</a:t>
                </a:r>
              </a:p>
              <a:p>
                <a:r>
                  <a:rPr lang="en-US" sz="2400" dirty="0" smtClean="0"/>
                  <a:t>Instead, compute average as we go</a:t>
                </a:r>
              </a:p>
              <a:p>
                <a:pPr lvl="1"/>
                <a:r>
                  <a:rPr lang="en-US" dirty="0" smtClean="0"/>
                  <a:t>Receive a sample transition (</a:t>
                </a:r>
                <a:r>
                  <a:rPr lang="en-US" dirty="0" err="1" smtClean="0"/>
                  <a:t>s,a,r,s</a:t>
                </a:r>
                <a:r>
                  <a:rPr lang="en-US" dirty="0" smtClean="0"/>
                  <a:t>’)</a:t>
                </a:r>
              </a:p>
              <a:p>
                <a:pPr lvl="1"/>
                <a:r>
                  <a:rPr lang="en-US" dirty="0" smtClean="0"/>
                  <a:t>This sample suggests</a:t>
                </a:r>
              </a:p>
              <a:p>
                <a:pPr lvl="3"/>
                <a:endParaRPr lang="en-US" dirty="0" smtClean="0"/>
              </a:p>
              <a:p>
                <a:pPr lvl="1"/>
                <a:r>
                  <a:rPr lang="en-US" dirty="0" smtClean="0"/>
                  <a:t>But </a:t>
                </a:r>
                <a:r>
                  <a:rPr lang="en-US" dirty="0"/>
                  <a:t>we want to </a:t>
                </a:r>
                <a:r>
                  <a:rPr lang="en-US" dirty="0" smtClean="0"/>
                  <a:t>consider our previous value of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𝑄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 (</a:t>
                </a:r>
                <a:r>
                  <a:rPr lang="en-US" dirty="0"/>
                  <a:t>Why?)</a:t>
                </a:r>
              </a:p>
              <a:p>
                <a:pPr lvl="1"/>
                <a:r>
                  <a:rPr lang="en-US" dirty="0"/>
                  <a:t>So keep a running </a:t>
                </a:r>
                <a:r>
                  <a:rPr lang="en-US" dirty="0" smtClean="0"/>
                  <a:t>average</a:t>
                </a:r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 xmlns="">
          <p:sp>
            <p:nvSpPr>
              <p:cNvPr id="1810435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15936" y="994943"/>
                <a:ext cx="8229600" cy="4525963"/>
              </a:xfrm>
              <a:blipFill rotWithShape="0">
                <a:blip r:embed="rId5"/>
                <a:stretch>
                  <a:fillRect l="-1185" t="-18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7" name="Picture 16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18714" y="4772333"/>
            <a:ext cx="6916025" cy="6058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88940" y="3431193"/>
            <a:ext cx="3715927" cy="469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/>
          <a:stretch>
            <a:fillRect/>
          </a:stretch>
        </p:blipFill>
        <p:spPr bwMode="auto">
          <a:xfrm>
            <a:off x="1711140" y="1389287"/>
            <a:ext cx="7912992" cy="741816"/>
          </a:xfrm>
          <a:prstGeom prst="rect">
            <a:avLst/>
          </a:prstGeom>
          <a:noFill/>
          <a:ln/>
          <a:effectLst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2184281" y="5451706"/>
                <a:ext cx="7191392" cy="5879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pt-B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𝑄</m:t>
                    </m:r>
                    <m:d>
                      <m:dPr>
                        <m:ctrlPr>
                          <a:rPr lang="pt-B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pt-B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  <m:r>
                          <a:rPr lang="pt-B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,</m:t>
                        </m:r>
                        <m:r>
                          <a:rPr lang="pt-B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𝑎</m:t>
                        </m:r>
                      </m:e>
                    </m:d>
                    <m:r>
                      <a:rPr lang="en-US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←</m:t>
                    </m:r>
                    <m:r>
                      <a:rPr lang="pt-B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r>
                      <a:rPr lang="pt-B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𝑄</m:t>
                    </m:r>
                    <m:r>
                      <a:rPr lang="pt-B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pt-B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  <m:r>
                      <a:rPr lang="pt-B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,</m:t>
                    </m:r>
                    <m:r>
                      <a:rPr lang="pt-B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𝑎</m:t>
                    </m:r>
                    <m:r>
                      <a:rPr lang="pt-B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 +</m:t>
                    </m:r>
                    <m:r>
                      <a:rPr lang="pt-B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𝛼</m:t>
                    </m:r>
                    <m:r>
                      <a:rPr lang="pt-B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[</m:t>
                    </m:r>
                    <m:r>
                      <a:rPr lang="en-US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𝑟</m:t>
                    </m:r>
                    <m:r>
                      <a:rPr lang="pt-B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</m:t>
                    </m:r>
                    <m:r>
                      <a:rPr lang="pt-B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𝛾</m:t>
                    </m:r>
                    <m:r>
                      <a:rPr lang="en-US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limLow>
                      <m:limLowPr>
                        <m:ctrlPr>
                          <a:rPr lang="pt-B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pt-BR" sz="2400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max</m:t>
                        </m:r>
                      </m:e>
                      <m:lim>
                        <m:sSup>
                          <m:sSupPr>
                            <m:ctrlPr>
                              <a:rPr lang="en-US" sz="2400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sz="2400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′</m:t>
                            </m:r>
                          </m:sup>
                        </m:sSup>
                      </m:lim>
                    </m:limLow>
                    <m:r>
                      <a:rPr lang="en-US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r>
                      <a:rPr lang="pt-B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𝑄</m:t>
                    </m:r>
                    <m:d>
                      <m:dPr>
                        <m:ctrlPr>
                          <a:rPr lang="pt-B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pt-BR" sz="2400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pt-BR" sz="2400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pt-BR" sz="2400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′</m:t>
                            </m:r>
                          </m:sup>
                        </m:sSup>
                        <m:r>
                          <a:rPr lang="pt-B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,</m:t>
                        </m:r>
                        <m:sSup>
                          <m:sSupPr>
                            <m:ctrlPr>
                              <a:rPr lang="pt-BR" sz="2400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pt-BR" sz="2400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pt-BR" sz="2400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−</m:t>
                    </m:r>
                    <m:r>
                      <a:rPr lang="en-US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𝑄</m:t>
                    </m:r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, 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𝑎</m:t>
                        </m:r>
                      </m:e>
                    </m:d>
                    <m:r>
                      <a:rPr lang="en-US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]</m:t>
                    </m:r>
                  </m:oMath>
                </a14:m>
                <a:r>
                  <a:rPr 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84281" y="5451706"/>
                <a:ext cx="7191392" cy="587981"/>
              </a:xfrm>
              <a:prstGeom prst="rect">
                <a:avLst/>
              </a:prstGeom>
              <a:blipFill rotWithShape="0">
                <a:blip r:embed="rId9"/>
                <a:stretch>
                  <a:fillRect l="-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19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="" xmlns:a16="http://schemas.microsoft.com/office/drawing/2014/main" id="{D7246B79-A786-4C5F-A967-9EE0242D3DC1}"/>
                  </a:ext>
                </a:extLst>
              </p:cNvPr>
              <p:cNvSpPr/>
              <p:nvPr/>
            </p:nvSpPr>
            <p:spPr>
              <a:xfrm>
                <a:off x="1485470" y="6131556"/>
                <a:ext cx="404899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𝑄</m:t>
                      </m:r>
                      <m:d>
                        <m:dPr>
                          <m:ctrlPr>
                            <a:rPr lang="pt-B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pt-B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pt-B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lang="pt-B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𝑎</m:t>
                          </m:r>
                        </m:e>
                      </m:d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←</m:t>
                      </m:r>
                      <m:r>
                        <a:rPr lang="pt-BR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𝑄</m:t>
                      </m:r>
                      <m:d>
                        <m:dPr>
                          <m:ctrlPr>
                            <a:rPr lang="pt-B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pt-B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pt-B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lang="pt-B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𝑎</m:t>
                          </m:r>
                        </m:e>
                      </m:d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−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𝛻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𝐸𝑟𝑟𝑜𝑟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D7246B79-A786-4C5F-A967-9EE0242D3DC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5470" y="6131556"/>
                <a:ext cx="4048994" cy="461665"/>
              </a:xfrm>
              <a:prstGeom prst="rect">
                <a:avLst/>
              </a:prstGeom>
              <a:blipFill rotWithShape="0">
                <a:blip r:embed="rId10"/>
                <a:stretch>
                  <a:fillRect b="-118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="" xmlns:a16="http://schemas.microsoft.com/office/drawing/2014/main" id="{8B15F252-6C25-416F-B09D-DEE904F767E0}"/>
                  </a:ext>
                </a:extLst>
              </p:cNvPr>
              <p:cNvSpPr/>
              <p:nvPr/>
            </p:nvSpPr>
            <p:spPr>
              <a:xfrm>
                <a:off x="6025489" y="5970486"/>
                <a:ext cx="4442948" cy="7838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𝐸𝑟𝑟𝑜𝑟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sSup>
                        <m:s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2400" i="1" dirty="0" smtClean="0">
                                  <a:solidFill>
                                    <a:srgbClr val="3A7E2F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𝑠𝑎𝑚𝑝𝑙𝑒</m:t>
                              </m:r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−</m:t>
                              </m:r>
                              <m:r>
                                <a:rPr lang="pt-B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𝑄</m:t>
                              </m:r>
                              <m:d>
                                <m:dPr>
                                  <m:ctrlPr>
                                    <a:rPr lang="pt-BR" sz="2400" i="1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pt-BR" sz="2400" i="1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pt-BR" sz="2400" i="1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pt-BR" sz="2400" i="1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8B15F252-6C25-416F-B09D-DEE904F767E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5489" y="5970486"/>
                <a:ext cx="4442948" cy="783804"/>
              </a:xfrm>
              <a:prstGeom prst="rect">
                <a:avLst/>
              </a:prstGeom>
              <a:blipFill rotWithShape="0"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0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10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0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10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0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10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04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104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04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104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 Q-Learning Auto Cliff Grid</a:t>
            </a:r>
          </a:p>
        </p:txBody>
      </p:sp>
      <p:sp>
        <p:nvSpPr>
          <p:cNvPr id="4" name="Text Box 28">
            <a:extLst>
              <a:ext uri="{FF2B5EF4-FFF2-40B4-BE49-F238E27FC236}">
                <a16:creationId xmlns="" xmlns:a16="http://schemas.microsoft.com/office/drawing/2014/main" id="{5DFE6ED4-2A42-42A1-9324-B5907764AC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4380" y="6358181"/>
            <a:ext cx="4419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[Demo: Q-learning – auto – cliff grid (L11D1)]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3369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Q-Learning Properties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462959" y="1073686"/>
            <a:ext cx="10693879" cy="4525962"/>
          </a:xfrm>
        </p:spPr>
        <p:txBody>
          <a:bodyPr/>
          <a:lstStyle/>
          <a:p>
            <a:r>
              <a:rPr lang="en-US" sz="2800" dirty="0"/>
              <a:t>Amazing result: Q-learning converges to </a:t>
            </a:r>
            <a:r>
              <a:rPr lang="en-US" sz="2800" dirty="0" smtClean="0"/>
              <a:t>the Q-value of the optimal policy -- </a:t>
            </a:r>
            <a:r>
              <a:rPr lang="en-US" sz="2800" dirty="0"/>
              <a:t>even if you’re acting </a:t>
            </a:r>
            <a:r>
              <a:rPr lang="en-US" sz="2800" dirty="0" err="1"/>
              <a:t>suboptimally</a:t>
            </a:r>
            <a:r>
              <a:rPr lang="en-US" sz="2800" dirty="0"/>
              <a:t>!</a:t>
            </a:r>
          </a:p>
          <a:p>
            <a:r>
              <a:rPr lang="en-US" dirty="0"/>
              <a:t>This is called </a:t>
            </a:r>
            <a:r>
              <a:rPr lang="en-US" dirty="0">
                <a:solidFill>
                  <a:srgbClr val="C00000"/>
                </a:solidFill>
              </a:rPr>
              <a:t>off-policy learning</a:t>
            </a:r>
            <a:r>
              <a:rPr lang="en-US" dirty="0"/>
              <a:t>: you learn the value of the optimal policy while your behavior policy (how you act) is a different policy</a:t>
            </a:r>
          </a:p>
          <a:p>
            <a:r>
              <a:rPr lang="en-US" dirty="0"/>
              <a:t>In contrast, </a:t>
            </a:r>
            <a:r>
              <a:rPr lang="en-US" dirty="0">
                <a:solidFill>
                  <a:srgbClr val="C00000"/>
                </a:solidFill>
              </a:rPr>
              <a:t>on-policy learning </a:t>
            </a:r>
            <a:r>
              <a:rPr lang="en-US" dirty="0"/>
              <a:t>(e.g., </a:t>
            </a:r>
            <a:r>
              <a:rPr lang="en-US" dirty="0" smtClean="0"/>
              <a:t>TD value learning) estimates </a:t>
            </a:r>
            <a:r>
              <a:rPr lang="en-US" dirty="0"/>
              <a:t>the value of a policy while acting according to </a:t>
            </a:r>
            <a:r>
              <a:rPr lang="en-US" dirty="0" smtClean="0"/>
              <a:t>it</a:t>
            </a:r>
            <a:endParaRPr lang="en-US" dirty="0"/>
          </a:p>
        </p:txBody>
      </p:sp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73836" y="3794814"/>
            <a:ext cx="3374353" cy="2430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6644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Q-Learning Properties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462959" y="1073686"/>
            <a:ext cx="10693879" cy="4525962"/>
          </a:xfrm>
        </p:spPr>
        <p:txBody>
          <a:bodyPr/>
          <a:lstStyle/>
          <a:p>
            <a:r>
              <a:rPr lang="en-US" sz="2800" dirty="0" smtClean="0"/>
              <a:t>Caveats</a:t>
            </a:r>
            <a:r>
              <a:rPr lang="en-US" sz="2800" dirty="0"/>
              <a:t>:</a:t>
            </a:r>
          </a:p>
          <a:p>
            <a:pPr lvl="1"/>
            <a:r>
              <a:rPr lang="en-US" sz="2800" dirty="0"/>
              <a:t>You have to explore enough</a:t>
            </a:r>
          </a:p>
          <a:p>
            <a:pPr lvl="1"/>
            <a:r>
              <a:rPr lang="en-US" sz="2800" dirty="0"/>
              <a:t>You have to eventually make the learning </a:t>
            </a:r>
            <a:r>
              <a:rPr lang="en-US" sz="2800" dirty="0" smtClean="0"/>
              <a:t>rate small </a:t>
            </a:r>
            <a:r>
              <a:rPr lang="en-US" sz="2800" dirty="0"/>
              <a:t>enough</a:t>
            </a:r>
          </a:p>
          <a:p>
            <a:pPr lvl="1"/>
            <a:r>
              <a:rPr lang="en-US" sz="2800" dirty="0"/>
              <a:t>… but not decrease it too quickly</a:t>
            </a:r>
          </a:p>
          <a:p>
            <a:pPr lvl="1"/>
            <a:r>
              <a:rPr lang="en-US" sz="2800" dirty="0"/>
              <a:t>Basically, in the limit, it doesn’t matter how you select actions (!)</a:t>
            </a:r>
          </a:p>
          <a:p>
            <a:pPr lvl="3"/>
            <a:endParaRPr lang="en-US" sz="1800" dirty="0"/>
          </a:p>
        </p:txBody>
      </p:sp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62757" y="3433187"/>
            <a:ext cx="4309269" cy="310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6594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>
                <a:latin typeface="Calibri"/>
                <a:cs typeface="Calibri"/>
              </a:rPr>
              <a:t>The Story So Far: MDPs and RL</a:t>
            </a:r>
          </a:p>
        </p:txBody>
      </p:sp>
      <p:sp>
        <p:nvSpPr>
          <p:cNvPr id="25606" name="TextBox 5"/>
          <p:cNvSpPr txBox="1">
            <a:spLocks noChangeArrowheads="1"/>
          </p:cNvSpPr>
          <p:nvPr/>
        </p:nvSpPr>
        <p:spPr bwMode="auto">
          <a:xfrm>
            <a:off x="533400" y="1219200"/>
            <a:ext cx="109728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Known MDP: Offline Solution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33400" y="1742420"/>
            <a:ext cx="10972800" cy="1912485"/>
          </a:xfrm>
          <a:prstGeom prst="roundRect">
            <a:avLst/>
          </a:prstGeom>
          <a:solidFill>
            <a:schemeClr val="accent3">
              <a:lumMod val="9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935867" y="1816171"/>
            <a:ext cx="8172089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Goal				Technique</a:t>
            </a:r>
          </a:p>
          <a:p>
            <a:endParaRPr lang="en-US" sz="1600" kern="0" dirty="0">
              <a:solidFill>
                <a:srgbClr val="000000"/>
              </a:solidFill>
              <a:latin typeface="Calibri"/>
              <a:cs typeface="Calibri"/>
            </a:endParaRPr>
          </a:p>
          <a:p>
            <a:r>
              <a:rPr lang="en-US" sz="2000" kern="0" dirty="0">
                <a:solidFill>
                  <a:srgbClr val="000000"/>
                </a:solidFill>
                <a:latin typeface="Calibri"/>
                <a:cs typeface="Calibri"/>
              </a:rPr>
              <a:t>Compute V*, Q*, </a:t>
            </a:r>
            <a:r>
              <a:rPr lang="en-US" sz="2000" kern="0" dirty="0">
                <a:solidFill>
                  <a:srgbClr val="000000"/>
                </a:solidFill>
                <a:latin typeface="Calibri"/>
                <a:cs typeface="Calibri"/>
                <a:sym typeface="Symbol" pitchFamily="18" charset="2"/>
              </a:rPr>
              <a:t>*		Value / policy iteration</a:t>
            </a:r>
          </a:p>
          <a:p>
            <a:endParaRPr lang="en-US" kern="0" dirty="0">
              <a:solidFill>
                <a:srgbClr val="000000"/>
              </a:solidFill>
              <a:latin typeface="Calibri"/>
              <a:cs typeface="Calibri"/>
              <a:sym typeface="Symbol" pitchFamily="18" charset="2"/>
            </a:endParaRPr>
          </a:p>
          <a:p>
            <a:r>
              <a:rPr lang="en-US" sz="2000" kern="0" dirty="0">
                <a:solidFill>
                  <a:srgbClr val="000000"/>
                </a:solidFill>
                <a:latin typeface="Calibri"/>
                <a:cs typeface="Calibri"/>
                <a:sym typeface="Symbol" pitchFamily="18" charset="2"/>
              </a:rPr>
              <a:t>Evaluate a fixed policy 		Policy evaluation</a:t>
            </a:r>
          </a:p>
          <a:p>
            <a:endParaRPr lang="en-US" kern="0" dirty="0">
              <a:solidFill>
                <a:srgbClr val="000000"/>
              </a:solidFill>
              <a:latin typeface="Calibri"/>
              <a:cs typeface="Calibri"/>
              <a:sym typeface="Symbol" pitchFamily="18" charset="2"/>
            </a:endParaRPr>
          </a:p>
          <a:p>
            <a:endParaRPr lang="en-US" kern="0" dirty="0">
              <a:solidFill>
                <a:srgbClr val="000000"/>
              </a:solidFill>
              <a:latin typeface="Calibri"/>
              <a:cs typeface="Calibri"/>
              <a:sym typeface="Symbol" pitchFamily="18" charset="2"/>
            </a:endParaRPr>
          </a:p>
        </p:txBody>
      </p:sp>
      <p:sp>
        <p:nvSpPr>
          <p:cNvPr id="19" name="TextBox 5"/>
          <p:cNvSpPr txBox="1">
            <a:spLocks noChangeArrowheads="1"/>
          </p:cNvSpPr>
          <p:nvPr/>
        </p:nvSpPr>
        <p:spPr bwMode="auto">
          <a:xfrm>
            <a:off x="381000" y="3886200"/>
            <a:ext cx="5410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Unknown MDP: Model-Based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33400" y="4409420"/>
            <a:ext cx="5334000" cy="1912485"/>
          </a:xfrm>
          <a:prstGeom prst="roundRect">
            <a:avLst/>
          </a:prstGeom>
          <a:solidFill>
            <a:srgbClr val="CCECFF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21" name="TextBox 5"/>
          <p:cNvSpPr txBox="1">
            <a:spLocks noChangeArrowheads="1"/>
          </p:cNvSpPr>
          <p:nvPr/>
        </p:nvSpPr>
        <p:spPr bwMode="auto">
          <a:xfrm>
            <a:off x="6248400" y="3886200"/>
            <a:ext cx="5410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800" dirty="0">
                <a:latin typeface="Calibri"/>
                <a:cs typeface="Calibri"/>
              </a:rPr>
              <a:t>Unknown MDP: Model-Free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400800" y="4419600"/>
            <a:ext cx="5584166" cy="1905000"/>
          </a:xfrm>
          <a:prstGeom prst="roundRect">
            <a:avLst/>
          </a:prstGeom>
          <a:solidFill>
            <a:srgbClr val="CCECFF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85800" y="4484638"/>
            <a:ext cx="5410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Goal			Technique</a:t>
            </a:r>
          </a:p>
          <a:p>
            <a:endParaRPr lang="en-US" kern="0" dirty="0">
              <a:solidFill>
                <a:srgbClr val="000000"/>
              </a:solidFill>
              <a:latin typeface="Calibri"/>
              <a:cs typeface="Calibri"/>
            </a:endParaRPr>
          </a:p>
          <a:p>
            <a:r>
              <a:rPr lang="en-US" sz="2000" kern="0" dirty="0">
                <a:solidFill>
                  <a:srgbClr val="000000"/>
                </a:solidFill>
                <a:latin typeface="Calibri"/>
                <a:cs typeface="Calibri"/>
              </a:rPr>
              <a:t>Compute V*, Q*, </a:t>
            </a:r>
            <a:r>
              <a:rPr lang="en-US" sz="2000" kern="0" dirty="0">
                <a:solidFill>
                  <a:srgbClr val="000000"/>
                </a:solidFill>
                <a:latin typeface="Calibri"/>
                <a:cs typeface="Calibri"/>
                <a:sym typeface="Symbol" pitchFamily="18" charset="2"/>
              </a:rPr>
              <a:t>*	VI/PI on approx. MDP</a:t>
            </a:r>
          </a:p>
          <a:p>
            <a:endParaRPr lang="en-US" kern="0" dirty="0">
              <a:solidFill>
                <a:srgbClr val="000000"/>
              </a:solidFill>
              <a:latin typeface="Calibri"/>
              <a:cs typeface="Calibri"/>
              <a:sym typeface="Symbol" pitchFamily="18" charset="2"/>
            </a:endParaRPr>
          </a:p>
          <a:p>
            <a:r>
              <a:rPr lang="en-US" sz="2000" kern="0" dirty="0">
                <a:solidFill>
                  <a:srgbClr val="000000"/>
                </a:solidFill>
                <a:latin typeface="Calibri"/>
                <a:cs typeface="Calibri"/>
                <a:sym typeface="Symbol" pitchFamily="18" charset="2"/>
              </a:rPr>
              <a:t>Evaluate a fixed policy 	PE on approx. MDP</a:t>
            </a:r>
          </a:p>
          <a:p>
            <a:endParaRPr lang="en-US" sz="2000" kern="0" dirty="0">
              <a:solidFill>
                <a:srgbClr val="000000"/>
              </a:solidFill>
              <a:latin typeface="Calibri"/>
              <a:cs typeface="Calibri"/>
              <a:sym typeface="Symbol" pitchFamily="18" charset="2"/>
            </a:endParaRPr>
          </a:p>
          <a:p>
            <a:endParaRPr lang="en-US" sz="2000" kern="0" dirty="0">
              <a:solidFill>
                <a:srgbClr val="000000"/>
              </a:solidFill>
              <a:latin typeface="Calibri"/>
              <a:cs typeface="Calibri"/>
              <a:sym typeface="Symbol" pitchFamily="18" charset="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879566" y="4484638"/>
            <a:ext cx="5105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Goal			Technique</a:t>
            </a:r>
          </a:p>
          <a:p>
            <a:endParaRPr lang="en-US" kern="0" dirty="0">
              <a:solidFill>
                <a:srgbClr val="000000"/>
              </a:solidFill>
              <a:latin typeface="Calibri"/>
              <a:cs typeface="Calibri"/>
            </a:endParaRPr>
          </a:p>
          <a:p>
            <a:r>
              <a:rPr lang="en-US" sz="2000" kern="0" dirty="0">
                <a:solidFill>
                  <a:srgbClr val="000000"/>
                </a:solidFill>
                <a:latin typeface="Calibri"/>
                <a:cs typeface="Calibri"/>
              </a:rPr>
              <a:t>Compute V*, Q*, </a:t>
            </a:r>
            <a:r>
              <a:rPr lang="en-US" sz="2000" kern="0" dirty="0">
                <a:solidFill>
                  <a:srgbClr val="000000"/>
                </a:solidFill>
                <a:latin typeface="Calibri"/>
                <a:cs typeface="Calibri"/>
                <a:sym typeface="Symbol" pitchFamily="18" charset="2"/>
              </a:rPr>
              <a:t>*	Q-learning</a:t>
            </a:r>
          </a:p>
          <a:p>
            <a:endParaRPr lang="en-US" kern="0" dirty="0">
              <a:solidFill>
                <a:srgbClr val="000000"/>
              </a:solidFill>
              <a:latin typeface="Calibri"/>
              <a:cs typeface="Calibri"/>
              <a:sym typeface="Symbol" pitchFamily="18" charset="2"/>
            </a:endParaRPr>
          </a:p>
          <a:p>
            <a:r>
              <a:rPr lang="en-US" sz="2000" kern="0" dirty="0">
                <a:solidFill>
                  <a:srgbClr val="000000"/>
                </a:solidFill>
                <a:latin typeface="Calibri"/>
                <a:cs typeface="Calibri"/>
                <a:sym typeface="Symbol" pitchFamily="18" charset="2"/>
              </a:rPr>
              <a:t>Evaluate a fixed policy 	TD/Value Learning</a:t>
            </a:r>
          </a:p>
          <a:p>
            <a:endParaRPr lang="en-US" sz="2000" kern="0" dirty="0">
              <a:solidFill>
                <a:srgbClr val="000000"/>
              </a:solidFill>
              <a:latin typeface="Calibri"/>
              <a:cs typeface="Calibri"/>
              <a:sym typeface="Symbol" pitchFamily="18" charset="2"/>
            </a:endParaRPr>
          </a:p>
          <a:p>
            <a:endParaRPr lang="en-US" sz="2000" kern="0" dirty="0">
              <a:solidFill>
                <a:srgbClr val="000000"/>
              </a:solidFill>
              <a:latin typeface="Calibri"/>
              <a:cs typeface="Calibri"/>
              <a:sym typeface="Symbol" pitchFamily="18" charset="2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23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Exploration vs. Exploitation</a:t>
            </a:r>
          </a:p>
        </p:txBody>
      </p:sp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90700" y="914400"/>
            <a:ext cx="8572500" cy="5715000"/>
          </a:xfrm>
          <a:prstGeom prst="rect">
            <a:avLst/>
          </a:prstGeom>
          <a:noFill/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24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Explore?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503208" y="1182469"/>
            <a:ext cx="8001000" cy="5029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3200" dirty="0"/>
              <a:t>Several schemes for forcing exploration</a:t>
            </a:r>
          </a:p>
          <a:p>
            <a:pPr lvl="1">
              <a:lnSpc>
                <a:spcPct val="90000"/>
              </a:lnSpc>
            </a:pPr>
            <a:r>
              <a:rPr lang="en-US" sz="2800" dirty="0"/>
              <a:t>Simplest: random actions (</a:t>
            </a:r>
            <a:r>
              <a:rPr lang="en-US" sz="2800" dirty="0">
                <a:sym typeface="Symbol" pitchFamily="18" charset="2"/>
              </a:rPr>
              <a:t>-greedy)</a:t>
            </a:r>
            <a:endParaRPr lang="en-US" sz="2800" dirty="0"/>
          </a:p>
          <a:p>
            <a:pPr lvl="2">
              <a:lnSpc>
                <a:spcPct val="90000"/>
              </a:lnSpc>
            </a:pPr>
            <a:r>
              <a:rPr lang="en-US" sz="2800" dirty="0"/>
              <a:t>Every time step, flip a coin</a:t>
            </a:r>
          </a:p>
          <a:p>
            <a:pPr lvl="2">
              <a:lnSpc>
                <a:spcPct val="90000"/>
              </a:lnSpc>
            </a:pPr>
            <a:r>
              <a:rPr lang="en-US" sz="2800" dirty="0"/>
              <a:t>With (small) probability </a:t>
            </a:r>
            <a:r>
              <a:rPr lang="en-US" sz="2800" dirty="0">
                <a:sym typeface="Symbol" pitchFamily="18" charset="2"/>
              </a:rPr>
              <a:t>, act randomly</a:t>
            </a:r>
          </a:p>
          <a:p>
            <a:pPr lvl="2">
              <a:lnSpc>
                <a:spcPct val="90000"/>
              </a:lnSpc>
            </a:pPr>
            <a:r>
              <a:rPr lang="en-US" sz="2800" dirty="0"/>
              <a:t>With (large) probability 1-</a:t>
            </a:r>
            <a:r>
              <a:rPr lang="en-US" sz="2800" dirty="0">
                <a:sym typeface="Symbol" pitchFamily="18" charset="2"/>
              </a:rPr>
              <a:t>, act on current policy</a:t>
            </a:r>
          </a:p>
          <a:p>
            <a:pPr lvl="2">
              <a:lnSpc>
                <a:spcPct val="90000"/>
              </a:lnSpc>
            </a:pPr>
            <a:endParaRPr lang="en-US" sz="2400" dirty="0">
              <a:sym typeface="Symbol" pitchFamily="18" charset="2"/>
            </a:endParaRPr>
          </a:p>
          <a:p>
            <a:pPr lvl="1">
              <a:lnSpc>
                <a:spcPct val="90000"/>
              </a:lnSpc>
            </a:pPr>
            <a:r>
              <a:rPr lang="en-US" sz="2800" dirty="0">
                <a:sym typeface="Symbol" pitchFamily="18" charset="2"/>
              </a:rPr>
              <a:t>Problems with random actions?</a:t>
            </a:r>
          </a:p>
          <a:p>
            <a:pPr lvl="2">
              <a:lnSpc>
                <a:spcPct val="90000"/>
              </a:lnSpc>
            </a:pPr>
            <a:r>
              <a:rPr lang="en-US" sz="2800" dirty="0">
                <a:sym typeface="Symbol" pitchFamily="18" charset="2"/>
              </a:rPr>
              <a:t>You do eventually explore the space, but keep thrashing around once learning is done</a:t>
            </a:r>
          </a:p>
          <a:p>
            <a:pPr lvl="2">
              <a:lnSpc>
                <a:spcPct val="90000"/>
              </a:lnSpc>
            </a:pPr>
            <a:r>
              <a:rPr lang="en-US" sz="2800" dirty="0">
                <a:sym typeface="Symbol" pitchFamily="18" charset="2"/>
              </a:rPr>
              <a:t>One solution: lower  over time</a:t>
            </a:r>
          </a:p>
          <a:p>
            <a:pPr lvl="2">
              <a:lnSpc>
                <a:spcPct val="90000"/>
              </a:lnSpc>
            </a:pPr>
            <a:r>
              <a:rPr lang="en-US" sz="2800" dirty="0">
                <a:sym typeface="Symbol" pitchFamily="18" charset="2"/>
              </a:rPr>
              <a:t>Another solution: exploration functions</a:t>
            </a:r>
          </a:p>
          <a:p>
            <a:pPr>
              <a:lnSpc>
                <a:spcPct val="90000"/>
              </a:lnSpc>
            </a:pPr>
            <a:endParaRPr lang="en-US" sz="3200" dirty="0">
              <a:sym typeface="Symbol" pitchFamily="18" charset="2"/>
            </a:endParaRPr>
          </a:p>
        </p:txBody>
      </p:sp>
      <p:pic>
        <p:nvPicPr>
          <p:cNvPr id="1740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84391" y="1600200"/>
            <a:ext cx="3348017" cy="4267200"/>
          </a:xfrm>
          <a:prstGeom prst="rect">
            <a:avLst/>
          </a:prstGeom>
          <a:noFill/>
        </p:spPr>
      </p:pic>
      <p:sp>
        <p:nvSpPr>
          <p:cNvPr id="5" name="Text Box 28"/>
          <p:cNvSpPr txBox="1">
            <a:spLocks noChangeArrowheads="1"/>
          </p:cNvSpPr>
          <p:nvPr/>
        </p:nvSpPr>
        <p:spPr bwMode="auto">
          <a:xfrm>
            <a:off x="4743099" y="6149491"/>
            <a:ext cx="63246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[Demo: Q-learning – manual exploration – bridge grid (L11D2)] [Demo: Q-learning – epsilon-greedy -- crawler (L11D3)]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25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Demo Q-learning – Manual Exploration – Bridge Grid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570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Demo Q-learning – Epsilon-Greedy – Crawler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8032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Exploration Functions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11506200" cy="4729164"/>
          </a:xfrm>
        </p:spPr>
        <p:txBody>
          <a:bodyPr/>
          <a:lstStyle/>
          <a:p>
            <a:r>
              <a:rPr lang="en-US" sz="2800" dirty="0"/>
              <a:t>When to explore?</a:t>
            </a:r>
          </a:p>
          <a:p>
            <a:pPr lvl="1"/>
            <a:r>
              <a:rPr lang="en-US" sz="2400" dirty="0"/>
              <a:t>Random actions: explore a fixed amount</a:t>
            </a:r>
          </a:p>
          <a:p>
            <a:pPr lvl="1"/>
            <a:r>
              <a:rPr lang="en-US" sz="2400" dirty="0"/>
              <a:t>Better idea: explore areas whose badness is not</a:t>
            </a:r>
          </a:p>
          <a:p>
            <a:pPr lvl="1">
              <a:spcBef>
                <a:spcPts val="76"/>
              </a:spcBef>
              <a:buNone/>
            </a:pPr>
            <a:r>
              <a:rPr lang="en-US" sz="2400" dirty="0"/>
              <a:t>	(yet) established, eventually stop exploring</a:t>
            </a:r>
          </a:p>
          <a:p>
            <a:pPr lvl="4"/>
            <a:endParaRPr lang="en-US" sz="1600" dirty="0"/>
          </a:p>
          <a:p>
            <a:r>
              <a:rPr lang="en-US" sz="2800" dirty="0"/>
              <a:t>Exploration function</a:t>
            </a:r>
          </a:p>
          <a:p>
            <a:pPr lvl="1"/>
            <a:r>
              <a:rPr lang="en-US" sz="2400" dirty="0"/>
              <a:t>Takes a value estimate u and a visit count n, and</a:t>
            </a:r>
          </a:p>
          <a:p>
            <a:pPr lvl="1">
              <a:spcBef>
                <a:spcPts val="76"/>
              </a:spcBef>
              <a:buNone/>
            </a:pPr>
            <a:r>
              <a:rPr lang="en-US" sz="2400" dirty="0"/>
              <a:t>	returns an optimistic utility, e.g.</a:t>
            </a:r>
          </a:p>
          <a:p>
            <a:pPr lvl="1">
              <a:buNone/>
            </a:pPr>
            <a:endParaRPr lang="en-US" sz="2400" dirty="0"/>
          </a:p>
          <a:p>
            <a:pPr lvl="1"/>
            <a:endParaRPr lang="en-US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r>
              <a:rPr lang="en-US" sz="2400" dirty="0"/>
              <a:t>Note: this propagates the “bonus” back to states that lead to unknown states as well!</a:t>
            </a:r>
          </a:p>
          <a:p>
            <a:pPr lvl="1">
              <a:buNone/>
            </a:pPr>
            <a:r>
              <a:rPr lang="en-US" sz="2400" dirty="0"/>
              <a:t>				</a:t>
            </a:r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41512" y="1219564"/>
            <a:ext cx="4621888" cy="3352072"/>
          </a:xfrm>
          <a:prstGeom prst="rect">
            <a:avLst/>
          </a:prstGeom>
          <a:noFill/>
        </p:spPr>
      </p:pic>
      <p:pic>
        <p:nvPicPr>
          <p:cNvPr id="15" name="Picture 14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5190978" y="4261336"/>
            <a:ext cx="2495069" cy="304596"/>
          </a:xfrm>
          <a:prstGeom prst="rect">
            <a:avLst/>
          </a:prstGeom>
          <a:noFill/>
          <a:ln/>
          <a:effectLst/>
        </p:spPr>
      </p:pic>
      <p:pic>
        <p:nvPicPr>
          <p:cNvPr id="9" name="Picture 8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/>
          <a:stretch>
            <a:fillRect/>
          </a:stretch>
        </p:blipFill>
        <p:spPr bwMode="auto">
          <a:xfrm>
            <a:off x="4175618" y="5422668"/>
            <a:ext cx="6339982" cy="444732"/>
          </a:xfrm>
          <a:prstGeom prst="rect">
            <a:avLst/>
          </a:prstGeom>
          <a:noFill/>
          <a:ln/>
          <a:effectLst/>
        </p:spPr>
      </p:pic>
      <p:sp>
        <p:nvSpPr>
          <p:cNvPr id="11" name="TextBox 10"/>
          <p:cNvSpPr txBox="1"/>
          <p:nvPr/>
        </p:nvSpPr>
        <p:spPr>
          <a:xfrm>
            <a:off x="1447800" y="5348056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Modified Q-Update:</a:t>
            </a:r>
          </a:p>
        </p:txBody>
      </p:sp>
      <p:pic>
        <p:nvPicPr>
          <p:cNvPr id="16" name="Picture 15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/>
          <a:stretch>
            <a:fillRect/>
          </a:stretch>
        </p:blipFill>
        <p:spPr bwMode="auto">
          <a:xfrm>
            <a:off x="4171950" y="4813068"/>
            <a:ext cx="4771074" cy="444715"/>
          </a:xfrm>
          <a:prstGeom prst="rect">
            <a:avLst/>
          </a:prstGeom>
          <a:noFill/>
          <a:ln/>
          <a:effectLst/>
        </p:spPr>
      </p:pic>
      <p:sp>
        <p:nvSpPr>
          <p:cNvPr id="14" name="TextBox 13"/>
          <p:cNvSpPr txBox="1"/>
          <p:nvPr/>
        </p:nvSpPr>
        <p:spPr>
          <a:xfrm>
            <a:off x="1447800" y="4738456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Regular Q-Update:</a:t>
            </a:r>
          </a:p>
        </p:txBody>
      </p:sp>
      <p:sp>
        <p:nvSpPr>
          <p:cNvPr id="13" name="Text Box 28"/>
          <p:cNvSpPr txBox="1">
            <a:spLocks noChangeArrowheads="1"/>
          </p:cNvSpPr>
          <p:nvPr/>
        </p:nvSpPr>
        <p:spPr bwMode="auto">
          <a:xfrm>
            <a:off x="3683912" y="6430064"/>
            <a:ext cx="73152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[Demo: exploration – Q-learning – crawler – exploration function (L11D4)]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28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Demo Q-learning – Exploration Function – Crawler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6872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30271" y="843951"/>
            <a:ext cx="6889574" cy="4572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Regret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160006"/>
            <a:ext cx="5557328" cy="4729164"/>
          </a:xfrm>
        </p:spPr>
        <p:txBody>
          <a:bodyPr/>
          <a:lstStyle/>
          <a:p>
            <a:r>
              <a:rPr lang="en-US" sz="2400" dirty="0"/>
              <a:t>Even if you learn the optimal policy, you still make mistakes along the way</a:t>
            </a:r>
            <a:r>
              <a:rPr lang="en-US" sz="2400" dirty="0" smtClean="0"/>
              <a:t>!</a:t>
            </a:r>
          </a:p>
          <a:p>
            <a:endParaRPr lang="en-US" sz="2400" dirty="0"/>
          </a:p>
          <a:p>
            <a:r>
              <a:rPr lang="en-US" sz="2400" dirty="0" smtClean="0">
                <a:solidFill>
                  <a:srgbClr val="C00000"/>
                </a:solidFill>
              </a:rPr>
              <a:t>Regret</a:t>
            </a:r>
            <a:r>
              <a:rPr lang="en-US" sz="2400" dirty="0" smtClean="0"/>
              <a:t>: </a:t>
            </a:r>
            <a:r>
              <a:rPr lang="en-US" sz="2400" dirty="0"/>
              <a:t>the difference between your (expected) rewards, including youthful </a:t>
            </a:r>
            <a:r>
              <a:rPr lang="en-US" sz="2400" dirty="0" err="1"/>
              <a:t>suboptimality</a:t>
            </a:r>
            <a:r>
              <a:rPr lang="en-US" sz="2400" dirty="0"/>
              <a:t>, and </a:t>
            </a:r>
            <a:r>
              <a:rPr lang="en-US" sz="2400" dirty="0" smtClean="0"/>
              <a:t>(expected) rewards if you use an optimal policy </a:t>
            </a:r>
            <a:r>
              <a:rPr lang="en-US" sz="2400" dirty="0" smtClean="0">
                <a:solidFill>
                  <a:srgbClr val="C00000"/>
                </a:solidFill>
              </a:rPr>
              <a:t>in hindsight</a:t>
            </a:r>
          </a:p>
          <a:p>
            <a:endParaRPr lang="en-US" sz="2400" dirty="0">
              <a:solidFill>
                <a:srgbClr val="C00000"/>
              </a:solidFill>
            </a:endParaRPr>
          </a:p>
          <a:p>
            <a:r>
              <a:rPr lang="en-US" sz="2400" dirty="0"/>
              <a:t>Minimizing regret </a:t>
            </a:r>
            <a:r>
              <a:rPr lang="en-US" sz="2400" dirty="0" smtClean="0"/>
              <a:t>requires </a:t>
            </a:r>
            <a:r>
              <a:rPr lang="en-US" sz="2400" dirty="0"/>
              <a:t>optimally learning to be </a:t>
            </a:r>
            <a:r>
              <a:rPr lang="en-US" sz="2400" dirty="0" smtClean="0"/>
              <a:t>optimal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30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406400" y="5464878"/>
                <a:ext cx="8617057" cy="9936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 smtClean="0">
                    <a:solidFill>
                      <a:srgbClr val="C00000"/>
                    </a:solidFill>
                  </a:rPr>
                  <a:t>Which one has higher regret: random </a:t>
                </a:r>
                <a:r>
                  <a:rPr lang="en-US" sz="2400" dirty="0">
                    <a:solidFill>
                      <a:srgbClr val="C00000"/>
                    </a:solidFill>
                  </a:rPr>
                  <a:t>exploration </a:t>
                </a:r>
                <a:r>
                  <a:rPr lang="en-US" sz="2400" dirty="0" smtClean="0">
                    <a:solidFill>
                      <a:srgbClr val="C00000"/>
                    </a:solidFill>
                  </a:rPr>
                  <a:t>or using exploration function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2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r>
                  <a:rPr lang="en-US" sz="2400" dirty="0" smtClean="0">
                    <a:solidFill>
                      <a:srgbClr val="C00000"/>
                    </a:solidFill>
                  </a:rPr>
                  <a:t>?</a:t>
                </a:r>
                <a:endParaRPr lang="en-US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400" y="5464878"/>
                <a:ext cx="8617057" cy="993605"/>
              </a:xfrm>
              <a:prstGeom prst="rect">
                <a:avLst/>
              </a:prstGeom>
              <a:blipFill rotWithShape="0">
                <a:blip r:embed="rId3"/>
                <a:stretch>
                  <a:fillRect l="-1132" t="-4908" b="-5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30271" y="843951"/>
            <a:ext cx="6889574" cy="45720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Regret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160006"/>
            <a:ext cx="5557328" cy="4729164"/>
          </a:xfrm>
        </p:spPr>
        <p:txBody>
          <a:bodyPr/>
          <a:lstStyle/>
          <a:p>
            <a:r>
              <a:rPr lang="en-US" sz="2400" dirty="0"/>
              <a:t>Even if you learn the optimal policy, you still make mistakes along the way</a:t>
            </a:r>
            <a:r>
              <a:rPr lang="en-US" sz="2400" dirty="0" smtClean="0"/>
              <a:t>!</a:t>
            </a:r>
          </a:p>
          <a:p>
            <a:endParaRPr lang="en-US" sz="2400" dirty="0"/>
          </a:p>
          <a:p>
            <a:r>
              <a:rPr lang="en-US" sz="2400" dirty="0" smtClean="0">
                <a:solidFill>
                  <a:srgbClr val="C00000"/>
                </a:solidFill>
              </a:rPr>
              <a:t>Regret</a:t>
            </a:r>
            <a:r>
              <a:rPr lang="en-US" sz="2400" dirty="0" smtClean="0"/>
              <a:t>: </a:t>
            </a:r>
            <a:r>
              <a:rPr lang="en-US" sz="2400" dirty="0"/>
              <a:t>the difference between your (expected) rewards, including youthful </a:t>
            </a:r>
            <a:r>
              <a:rPr lang="en-US" sz="2400" dirty="0" err="1"/>
              <a:t>suboptimality</a:t>
            </a:r>
            <a:r>
              <a:rPr lang="en-US" sz="2400" dirty="0"/>
              <a:t>, and </a:t>
            </a:r>
            <a:r>
              <a:rPr lang="en-US" sz="2400" dirty="0" smtClean="0"/>
              <a:t>(expected) rewards if you use an optimal policy </a:t>
            </a:r>
            <a:r>
              <a:rPr lang="en-US" sz="2400" dirty="0" smtClean="0">
                <a:solidFill>
                  <a:srgbClr val="C00000"/>
                </a:solidFill>
              </a:rPr>
              <a:t>in hindsight</a:t>
            </a:r>
          </a:p>
          <a:p>
            <a:endParaRPr lang="en-US" sz="2400" dirty="0">
              <a:solidFill>
                <a:srgbClr val="C00000"/>
              </a:solidFill>
            </a:endParaRPr>
          </a:p>
          <a:p>
            <a:r>
              <a:rPr lang="en-US" sz="2400" dirty="0"/>
              <a:t>Minimizing regret </a:t>
            </a:r>
            <a:r>
              <a:rPr lang="en-US" sz="2400" dirty="0" smtClean="0"/>
              <a:t>requires </a:t>
            </a:r>
            <a:r>
              <a:rPr lang="en-US" sz="2400" dirty="0"/>
              <a:t>optimally learning to be </a:t>
            </a:r>
            <a:r>
              <a:rPr lang="en-US" sz="2400" dirty="0" smtClean="0"/>
              <a:t>optimal</a:t>
            </a:r>
            <a:endParaRPr lang="en-US" sz="24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31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406400" y="5464878"/>
                <a:ext cx="8617057" cy="99360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2400" dirty="0" smtClean="0">
                    <a:solidFill>
                      <a:srgbClr val="C00000"/>
                    </a:solidFill>
                  </a:rPr>
                  <a:t>Which one has higher regret: random </a:t>
                </a:r>
                <a:r>
                  <a:rPr lang="en-US" sz="2400" dirty="0">
                    <a:solidFill>
                      <a:srgbClr val="C00000"/>
                    </a:solidFill>
                  </a:rPr>
                  <a:t>exploration </a:t>
                </a:r>
                <a:r>
                  <a:rPr lang="en-US" sz="2400" dirty="0" smtClean="0">
                    <a:solidFill>
                      <a:srgbClr val="C00000"/>
                    </a:solidFill>
                  </a:rPr>
                  <a:t>or using exploration function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sz="2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𝑢</m:t>
                    </m:r>
                    <m:r>
                      <a:rPr lang="en-US" sz="2400" b="0" i="1" smtClean="0">
                        <a:solidFill>
                          <a:srgbClr val="C0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</m:num>
                      <m:den>
                        <m:r>
                          <a:rPr lang="en-US" sz="2400" b="0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den>
                    </m:f>
                  </m:oMath>
                </a14:m>
                <a:r>
                  <a:rPr lang="en-US" sz="2400" dirty="0" smtClean="0">
                    <a:solidFill>
                      <a:srgbClr val="C00000"/>
                    </a:solidFill>
                  </a:rPr>
                  <a:t>?</a:t>
                </a:r>
                <a:endParaRPr lang="en-US" sz="2400" dirty="0">
                  <a:solidFill>
                    <a:srgbClr val="C00000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400" y="5464878"/>
                <a:ext cx="8617057" cy="993605"/>
              </a:xfrm>
              <a:prstGeom prst="rect">
                <a:avLst/>
              </a:prstGeom>
              <a:blipFill rotWithShape="0">
                <a:blip r:embed="rId3"/>
                <a:stretch>
                  <a:fillRect l="-1132" t="-4908" b="-5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/>
          <p:cNvSpPr txBox="1"/>
          <p:nvPr/>
        </p:nvSpPr>
        <p:spPr>
          <a:xfrm>
            <a:off x="5266742" y="5938097"/>
            <a:ext cx="13939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The latter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07651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Approximate Q-Learning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05200" y="1295401"/>
            <a:ext cx="5105400" cy="4941964"/>
          </a:xfrm>
          <a:prstGeom prst="rect">
            <a:avLst/>
          </a:prstGeom>
          <a:noFill/>
        </p:spPr>
      </p:pic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32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Generalizing Across States</a:t>
            </a:r>
          </a:p>
        </p:txBody>
      </p:sp>
      <p:sp>
        <p:nvSpPr>
          <p:cNvPr id="1799171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397001"/>
            <a:ext cx="6985000" cy="4729164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Basic Q-Learning keeps a table of all q-values</a:t>
            </a:r>
          </a:p>
          <a:p>
            <a:pPr lvl="2">
              <a:lnSpc>
                <a:spcPct val="90000"/>
              </a:lnSpc>
            </a:pPr>
            <a:endParaRPr lang="en-US" sz="1800" dirty="0"/>
          </a:p>
          <a:p>
            <a:pPr>
              <a:lnSpc>
                <a:spcPct val="90000"/>
              </a:lnSpc>
            </a:pPr>
            <a:r>
              <a:rPr lang="en-US" sz="2400" dirty="0"/>
              <a:t>In realistic situations, we cannot possibly learn about every single state!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Too many states to visit them all in training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Too many states to hold the q-tables in memory</a:t>
            </a:r>
          </a:p>
          <a:p>
            <a:pPr lvl="2">
              <a:lnSpc>
                <a:spcPct val="90000"/>
              </a:lnSpc>
            </a:pPr>
            <a:endParaRPr lang="en-US" sz="1800" dirty="0"/>
          </a:p>
          <a:p>
            <a:pPr>
              <a:lnSpc>
                <a:spcPct val="90000"/>
              </a:lnSpc>
            </a:pPr>
            <a:r>
              <a:rPr lang="en-US" sz="2400" dirty="0"/>
              <a:t>Instead, we want to generalize: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Learn about some small number of training states from experience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Generalize that experience to new, similar situations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This is a fundamental idea in machine learning, and we’ll see it over and over again</a:t>
            </a:r>
          </a:p>
          <a:p>
            <a:pPr lvl="1">
              <a:lnSpc>
                <a:spcPct val="90000"/>
              </a:lnSpc>
            </a:pPr>
            <a:endParaRPr lang="en-US" sz="2000" dirty="0"/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09534" y="3082105"/>
            <a:ext cx="4677116" cy="2914014"/>
          </a:xfrm>
          <a:prstGeom prst="rect">
            <a:avLst/>
          </a:prstGeom>
          <a:noFill/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62192" y="772800"/>
            <a:ext cx="2971800" cy="2108756"/>
          </a:xfrm>
          <a:prstGeom prst="rect">
            <a:avLst/>
          </a:prstGeom>
          <a:noFill/>
        </p:spPr>
      </p:pic>
      <p:sp>
        <p:nvSpPr>
          <p:cNvPr id="6" name="Text Box 28"/>
          <p:cNvSpPr txBox="1">
            <a:spLocks noChangeArrowheads="1"/>
          </p:cNvSpPr>
          <p:nvPr/>
        </p:nvSpPr>
        <p:spPr bwMode="auto">
          <a:xfrm>
            <a:off x="9158207" y="6375673"/>
            <a:ext cx="20574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600" dirty="0">
                <a:solidFill>
                  <a:srgbClr val="CC0000"/>
                </a:solidFill>
                <a:latin typeface="Calibri" pitchFamily="34" charset="0"/>
              </a:rPr>
              <a:t>[demo – RL </a:t>
            </a:r>
            <a:r>
              <a:rPr lang="en-US" sz="1600" dirty="0" err="1">
                <a:solidFill>
                  <a:srgbClr val="CC0000"/>
                </a:solidFill>
                <a:latin typeface="Calibri" pitchFamily="34" charset="0"/>
              </a:rPr>
              <a:t>pacman</a:t>
            </a:r>
            <a:r>
              <a:rPr lang="en-US" sz="1600" dirty="0">
                <a:solidFill>
                  <a:srgbClr val="CC0000"/>
                </a:solidFill>
                <a:latin typeface="Calibri" pitchFamily="34" charset="0"/>
              </a:rPr>
              <a:t>]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33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9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9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9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9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91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91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91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Example: Pacman</a:t>
            </a:r>
          </a:p>
        </p:txBody>
      </p:sp>
      <p:grpSp>
        <p:nvGrpSpPr>
          <p:cNvPr id="14340" name="Group 4"/>
          <p:cNvGrpSpPr>
            <a:grpSpLocks/>
          </p:cNvGrpSpPr>
          <p:nvPr/>
        </p:nvGrpSpPr>
        <p:grpSpPr bwMode="auto">
          <a:xfrm>
            <a:off x="914400" y="2971800"/>
            <a:ext cx="2895600" cy="2835275"/>
            <a:chOff x="3408" y="912"/>
            <a:chExt cx="1584" cy="1551"/>
          </a:xfrm>
        </p:grpSpPr>
        <p:grpSp>
          <p:nvGrpSpPr>
            <p:cNvPr id="14358" name="Group 5"/>
            <p:cNvGrpSpPr>
              <a:grpSpLocks/>
            </p:cNvGrpSpPr>
            <p:nvPr/>
          </p:nvGrpSpPr>
          <p:grpSpPr bwMode="auto">
            <a:xfrm>
              <a:off x="3408" y="912"/>
              <a:ext cx="1584" cy="1551"/>
              <a:chOff x="3360" y="1008"/>
              <a:chExt cx="1584" cy="1551"/>
            </a:xfrm>
          </p:grpSpPr>
          <p:pic>
            <p:nvPicPr>
              <p:cNvPr id="14362" name="Picture 6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r="73026"/>
              <a:stretch>
                <a:fillRect/>
              </a:stretch>
            </p:blipFill>
            <p:spPr bwMode="auto">
              <a:xfrm>
                <a:off x="3360" y="1008"/>
                <a:ext cx="768" cy="15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363" name="Picture 7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72498" r="-1158"/>
              <a:stretch>
                <a:fillRect/>
              </a:stretch>
            </p:blipFill>
            <p:spPr bwMode="auto">
              <a:xfrm>
                <a:off x="4128" y="1008"/>
                <a:ext cx="816" cy="15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4359" name="Picture 8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480" y="1872"/>
              <a:ext cx="216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60" name="Picture 9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792" y="2160"/>
              <a:ext cx="197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61" name="Picture 10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504" y="2160"/>
              <a:ext cx="216" cy="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Group 11"/>
          <p:cNvGrpSpPr>
            <a:grpSpLocks/>
          </p:cNvGrpSpPr>
          <p:nvPr/>
        </p:nvGrpSpPr>
        <p:grpSpPr bwMode="auto">
          <a:xfrm>
            <a:off x="4648200" y="2971800"/>
            <a:ext cx="2895600" cy="2835275"/>
            <a:chOff x="3456" y="2592"/>
            <a:chExt cx="1584" cy="1551"/>
          </a:xfrm>
        </p:grpSpPr>
        <p:grpSp>
          <p:nvGrpSpPr>
            <p:cNvPr id="14352" name="Group 12"/>
            <p:cNvGrpSpPr>
              <a:grpSpLocks/>
            </p:cNvGrpSpPr>
            <p:nvPr/>
          </p:nvGrpSpPr>
          <p:grpSpPr bwMode="auto">
            <a:xfrm>
              <a:off x="3456" y="2592"/>
              <a:ext cx="1584" cy="1551"/>
              <a:chOff x="3360" y="1008"/>
              <a:chExt cx="1584" cy="1551"/>
            </a:xfrm>
          </p:grpSpPr>
          <p:pic>
            <p:nvPicPr>
              <p:cNvPr id="14356" name="Picture 13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r="73026"/>
              <a:stretch>
                <a:fillRect/>
              </a:stretch>
            </p:blipFill>
            <p:spPr bwMode="auto">
              <a:xfrm>
                <a:off x="3360" y="1008"/>
                <a:ext cx="768" cy="15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357" name="Picture 14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72498" r="-1158"/>
              <a:stretch>
                <a:fillRect/>
              </a:stretch>
            </p:blipFill>
            <p:spPr bwMode="auto">
              <a:xfrm>
                <a:off x="4128" y="1008"/>
                <a:ext cx="816" cy="15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4353" name="Picture 15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272" y="2832"/>
              <a:ext cx="216" cy="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54" name="Picture 1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704" y="2976"/>
              <a:ext cx="197" cy="1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55" name="Picture 17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704" y="2688"/>
              <a:ext cx="216" cy="1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6" name="Group 18"/>
          <p:cNvGrpSpPr>
            <a:grpSpLocks/>
          </p:cNvGrpSpPr>
          <p:nvPr/>
        </p:nvGrpSpPr>
        <p:grpSpPr bwMode="auto">
          <a:xfrm>
            <a:off x="8458200" y="2971800"/>
            <a:ext cx="2895600" cy="2835275"/>
            <a:chOff x="3744" y="3190"/>
            <a:chExt cx="1056" cy="1034"/>
          </a:xfrm>
        </p:grpSpPr>
        <p:grpSp>
          <p:nvGrpSpPr>
            <p:cNvPr id="14345" name="Group 19"/>
            <p:cNvGrpSpPr>
              <a:grpSpLocks/>
            </p:cNvGrpSpPr>
            <p:nvPr/>
          </p:nvGrpSpPr>
          <p:grpSpPr bwMode="auto">
            <a:xfrm>
              <a:off x="3744" y="3190"/>
              <a:ext cx="1056" cy="1034"/>
              <a:chOff x="3360" y="1008"/>
              <a:chExt cx="1584" cy="1551"/>
            </a:xfrm>
          </p:grpSpPr>
          <p:pic>
            <p:nvPicPr>
              <p:cNvPr id="14350" name="Picture 20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r="73026"/>
              <a:stretch>
                <a:fillRect/>
              </a:stretch>
            </p:blipFill>
            <p:spPr bwMode="auto">
              <a:xfrm>
                <a:off x="3360" y="1008"/>
                <a:ext cx="768" cy="15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351" name="Picture 2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 l="72498" r="-1158"/>
              <a:stretch>
                <a:fillRect/>
              </a:stretch>
            </p:blipFill>
            <p:spPr bwMode="auto">
              <a:xfrm>
                <a:off x="4128" y="1008"/>
                <a:ext cx="816" cy="155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4346" name="Picture 2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792" y="3830"/>
              <a:ext cx="144" cy="1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47" name="Picture 2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000" y="4022"/>
              <a:ext cx="131" cy="1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348" name="Picture 24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808" y="4022"/>
              <a:ext cx="144" cy="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349" name="Rectangle 25"/>
            <p:cNvSpPr>
              <a:spLocks noChangeArrowheads="1"/>
            </p:cNvSpPr>
            <p:nvPr/>
          </p:nvSpPr>
          <p:spPr bwMode="auto">
            <a:xfrm>
              <a:off x="4512" y="3264"/>
              <a:ext cx="96" cy="96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4344" name="Text Box 28"/>
          <p:cNvSpPr txBox="1">
            <a:spLocks noChangeArrowheads="1"/>
          </p:cNvSpPr>
          <p:nvPr/>
        </p:nvSpPr>
        <p:spPr bwMode="auto">
          <a:xfrm>
            <a:off x="4046349" y="6050086"/>
            <a:ext cx="7086600" cy="8079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lnSpc>
                <a:spcPct val="50000"/>
              </a:lnSpc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[Demo: Q-learning – </a:t>
            </a:r>
            <a:r>
              <a:rPr lang="en-US" dirty="0" err="1">
                <a:solidFill>
                  <a:srgbClr val="CC0000"/>
                </a:solidFill>
                <a:latin typeface="Calibri" pitchFamily="34" charset="0"/>
              </a:rPr>
              <a:t>pacman</a:t>
            </a: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 – tiny – watch all (L11D5)]</a:t>
            </a:r>
          </a:p>
          <a:p>
            <a:pPr algn="r">
              <a:lnSpc>
                <a:spcPct val="50000"/>
              </a:lnSpc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[Demo: Q-learning – </a:t>
            </a:r>
            <a:r>
              <a:rPr lang="en-US" dirty="0" err="1">
                <a:solidFill>
                  <a:srgbClr val="CC0000"/>
                </a:solidFill>
                <a:latin typeface="Calibri" pitchFamily="34" charset="0"/>
              </a:rPr>
              <a:t>pacman</a:t>
            </a: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 – tiny – silent train (L11D6)] </a:t>
            </a:r>
          </a:p>
          <a:p>
            <a:pPr algn="r">
              <a:lnSpc>
                <a:spcPct val="50000"/>
              </a:lnSpc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[Demo: Q-learning – </a:t>
            </a:r>
            <a:r>
              <a:rPr lang="en-US" dirty="0" err="1">
                <a:solidFill>
                  <a:srgbClr val="CC0000"/>
                </a:solidFill>
                <a:latin typeface="Calibri" pitchFamily="34" charset="0"/>
              </a:rPr>
              <a:t>pacman</a:t>
            </a: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 – tricky – watch all (L11D7)]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38200" y="1524000"/>
            <a:ext cx="2819400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>
                <a:latin typeface="Calibri" pitchFamily="34" charset="0"/>
              </a:rPr>
              <a:t>Let’s say we discover through experience that this state is bad: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48200" y="1524000"/>
            <a:ext cx="2819400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>
                <a:latin typeface="Calibri" pitchFamily="34" charset="0"/>
              </a:rPr>
              <a:t>In naïve q-learning, we know nothing about this state: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458200" y="1524000"/>
            <a:ext cx="28194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>
                <a:latin typeface="Calibri" pitchFamily="34" charset="0"/>
              </a:rPr>
              <a:t>Or even this one!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34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Demo Q-Learning Pacman – Tiny – Watch All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2551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Demo Q-Learning Pacman – Tiny – Silent Train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200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/>
              <a:t>Demo Q-Learning Pacman – Tricky – Watch All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1302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Feature-Based Representations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532823" y="1166018"/>
            <a:ext cx="6858000" cy="45259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dirty="0"/>
              <a:t>Solution: describe a state using a vector of features (properties)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Features are functions from states to real numbers (often 0/1) that capture important properties of the state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Example features:</a:t>
            </a:r>
          </a:p>
          <a:p>
            <a:pPr lvl="2">
              <a:lnSpc>
                <a:spcPct val="80000"/>
              </a:lnSpc>
            </a:pPr>
            <a:r>
              <a:rPr lang="en-US" sz="2400" dirty="0"/>
              <a:t>Distance to closest ghost</a:t>
            </a:r>
          </a:p>
          <a:p>
            <a:pPr lvl="2">
              <a:lnSpc>
                <a:spcPct val="80000"/>
              </a:lnSpc>
            </a:pPr>
            <a:r>
              <a:rPr lang="en-US" sz="2400" dirty="0"/>
              <a:t>Distance to closest dot</a:t>
            </a:r>
          </a:p>
          <a:p>
            <a:pPr lvl="2">
              <a:lnSpc>
                <a:spcPct val="80000"/>
              </a:lnSpc>
            </a:pPr>
            <a:r>
              <a:rPr lang="en-US" sz="2400" dirty="0"/>
              <a:t>Number of ghosts</a:t>
            </a:r>
          </a:p>
          <a:p>
            <a:pPr lvl="2">
              <a:lnSpc>
                <a:spcPct val="80000"/>
              </a:lnSpc>
            </a:pPr>
            <a:r>
              <a:rPr lang="en-US" sz="2400" dirty="0"/>
              <a:t>1 / (dist to dot)</a:t>
            </a:r>
            <a:r>
              <a:rPr lang="en-US" sz="2400" baseline="30000" dirty="0"/>
              <a:t>2</a:t>
            </a:r>
          </a:p>
          <a:p>
            <a:pPr lvl="2">
              <a:lnSpc>
                <a:spcPct val="80000"/>
              </a:lnSpc>
            </a:pPr>
            <a:r>
              <a:rPr lang="en-US" sz="2400" dirty="0"/>
              <a:t>Is </a:t>
            </a:r>
            <a:r>
              <a:rPr lang="en-US" sz="2400" dirty="0" err="1"/>
              <a:t>Pacman</a:t>
            </a:r>
            <a:r>
              <a:rPr lang="en-US" sz="2400" dirty="0"/>
              <a:t> in a tunnel? (0/1)</a:t>
            </a:r>
          </a:p>
          <a:p>
            <a:pPr lvl="2">
              <a:lnSpc>
                <a:spcPct val="80000"/>
              </a:lnSpc>
            </a:pPr>
            <a:r>
              <a:rPr lang="en-US" sz="2400" dirty="0"/>
              <a:t>…… etc.</a:t>
            </a:r>
          </a:p>
          <a:p>
            <a:pPr lvl="2">
              <a:lnSpc>
                <a:spcPct val="80000"/>
              </a:lnSpc>
            </a:pPr>
            <a:r>
              <a:rPr lang="en-US" sz="2400" dirty="0"/>
              <a:t>Is it the exact state on this slide?</a:t>
            </a:r>
          </a:p>
          <a:p>
            <a:pPr lvl="1">
              <a:lnSpc>
                <a:spcPct val="80000"/>
              </a:lnSpc>
            </a:pPr>
            <a:r>
              <a:rPr lang="en-US" dirty="0"/>
              <a:t>Can also describe a q-state (s, a) with features (e.g. action moves closer to food)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7543800" y="1752600"/>
            <a:ext cx="4038600" cy="3954463"/>
            <a:chOff x="5943600" y="1524000"/>
            <a:chExt cx="2514600" cy="2462213"/>
          </a:xfrm>
        </p:grpSpPr>
        <p:grpSp>
          <p:nvGrpSpPr>
            <p:cNvPr id="15364" name="Group 4"/>
            <p:cNvGrpSpPr>
              <a:grpSpLocks/>
            </p:cNvGrpSpPr>
            <p:nvPr/>
          </p:nvGrpSpPr>
          <p:grpSpPr bwMode="auto">
            <a:xfrm>
              <a:off x="5943600" y="1524000"/>
              <a:ext cx="2514600" cy="2462213"/>
              <a:chOff x="3744" y="960"/>
              <a:chExt cx="1584" cy="1551"/>
            </a:xfrm>
          </p:grpSpPr>
          <p:grpSp>
            <p:nvGrpSpPr>
              <p:cNvPr id="15367" name="Group 5"/>
              <p:cNvGrpSpPr>
                <a:grpSpLocks/>
              </p:cNvGrpSpPr>
              <p:nvPr/>
            </p:nvGrpSpPr>
            <p:grpSpPr bwMode="auto">
              <a:xfrm>
                <a:off x="3744" y="960"/>
                <a:ext cx="1584" cy="1551"/>
                <a:chOff x="3408" y="912"/>
                <a:chExt cx="1584" cy="1551"/>
              </a:xfrm>
            </p:grpSpPr>
            <p:grpSp>
              <p:nvGrpSpPr>
                <p:cNvPr id="15371" name="Group 6"/>
                <p:cNvGrpSpPr>
                  <a:grpSpLocks/>
                </p:cNvGrpSpPr>
                <p:nvPr/>
              </p:nvGrpSpPr>
              <p:grpSpPr bwMode="auto">
                <a:xfrm>
                  <a:off x="3408" y="912"/>
                  <a:ext cx="1584" cy="1551"/>
                  <a:chOff x="3360" y="1008"/>
                  <a:chExt cx="1584" cy="1551"/>
                </a:xfrm>
              </p:grpSpPr>
              <p:pic>
                <p:nvPicPr>
                  <p:cNvPr id="15375" name="Picture 7"/>
                  <p:cNvPicPr>
                    <a:picLocks noChangeAspect="1" noChangeArrowheads="1"/>
                  </p:cNvPicPr>
                  <p:nvPr/>
                </p:nvPicPr>
                <p:blipFill>
                  <a:blip r:embed="rId2" cstate="print"/>
                  <a:srcRect r="73026"/>
                  <a:stretch>
                    <a:fillRect/>
                  </a:stretch>
                </p:blipFill>
                <p:spPr bwMode="auto">
                  <a:xfrm>
                    <a:off x="3360" y="1008"/>
                    <a:ext cx="768" cy="155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5376" name="Picture 8"/>
                  <p:cNvPicPr>
                    <a:picLocks noChangeAspect="1" noChangeArrowheads="1"/>
                  </p:cNvPicPr>
                  <p:nvPr/>
                </p:nvPicPr>
                <p:blipFill>
                  <a:blip r:embed="rId2" cstate="print"/>
                  <a:srcRect l="72498" r="-1158"/>
                  <a:stretch>
                    <a:fillRect/>
                  </a:stretch>
                </p:blipFill>
                <p:spPr bwMode="auto">
                  <a:xfrm>
                    <a:off x="4128" y="1008"/>
                    <a:ext cx="816" cy="1551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  <p:pic>
              <p:nvPicPr>
                <p:cNvPr id="15372" name="Picture 9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3480" y="1872"/>
                  <a:ext cx="216" cy="16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373" name="Picture 10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3792" y="2160"/>
                  <a:ext cx="197" cy="17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5374" name="Picture 11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3504" y="2160"/>
                  <a:ext cx="216" cy="18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sp>
            <p:nvSpPr>
              <p:cNvPr id="15368" name="Rectangle 12"/>
              <p:cNvSpPr>
                <a:spLocks noChangeArrowheads="1"/>
              </p:cNvSpPr>
              <p:nvPr/>
            </p:nvSpPr>
            <p:spPr bwMode="auto">
              <a:xfrm>
                <a:off x="4032" y="2208"/>
                <a:ext cx="96" cy="144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369" name="Rectangle 13"/>
              <p:cNvSpPr>
                <a:spLocks noChangeArrowheads="1"/>
              </p:cNvSpPr>
              <p:nvPr/>
            </p:nvSpPr>
            <p:spPr bwMode="auto">
              <a:xfrm>
                <a:off x="4320" y="1968"/>
                <a:ext cx="96" cy="384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370" name="Rectangle 14"/>
              <p:cNvSpPr>
                <a:spLocks noChangeArrowheads="1"/>
              </p:cNvSpPr>
              <p:nvPr/>
            </p:nvSpPr>
            <p:spPr bwMode="auto">
              <a:xfrm>
                <a:off x="4320" y="1968"/>
                <a:ext cx="528" cy="96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5365" name="Rectangle 15"/>
            <p:cNvSpPr>
              <a:spLocks noChangeArrowheads="1"/>
            </p:cNvSpPr>
            <p:nvPr/>
          </p:nvSpPr>
          <p:spPr bwMode="auto">
            <a:xfrm>
              <a:off x="6096000" y="3352800"/>
              <a:ext cx="228600" cy="152400"/>
            </a:xfrm>
            <a:prstGeom prst="rect">
              <a:avLst/>
            </a:prstGeom>
            <a:solidFill>
              <a:schemeClr val="tx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38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Linear Value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387" name="Rectangle 3"/>
              <p:cNvSpPr>
                <a:spLocks noGrp="1" noChangeArrowheads="1"/>
              </p:cNvSpPr>
              <p:nvPr>
                <p:ph idx="1"/>
              </p:nvPr>
            </p:nvSpPr>
            <p:spPr>
              <a:xfrm>
                <a:off x="552099" y="1295400"/>
                <a:ext cx="10972800" cy="4876800"/>
              </a:xfrm>
            </p:spPr>
            <p:txBody>
              <a:bodyPr/>
              <a:lstStyle/>
              <a:p>
                <a:pPr>
                  <a:lnSpc>
                    <a:spcPct val="90000"/>
                  </a:lnSpc>
                </a:pPr>
                <a:r>
                  <a:rPr lang="en-US" sz="2400" dirty="0"/>
                  <a:t>Using a feature representation, we can write </a:t>
                </a:r>
                <a:r>
                  <a:rPr lang="en-US" sz="2400" dirty="0" smtClean="0"/>
                  <a:t>a Q-value </a:t>
                </a:r>
                <a:r>
                  <a:rPr lang="en-US" sz="2400" dirty="0"/>
                  <a:t>function (or </a:t>
                </a:r>
                <a:r>
                  <a:rPr lang="en-US" sz="2400" dirty="0" smtClean="0"/>
                  <a:t>state value </a:t>
                </a:r>
                <a:r>
                  <a:rPr lang="en-US" sz="2400" dirty="0"/>
                  <a:t>function) </a:t>
                </a:r>
                <a:r>
                  <a:rPr lang="en-US" sz="2400" dirty="0" smtClean="0"/>
                  <a:t>to approximate the Q-value (or state value) for </a:t>
                </a:r>
                <a:r>
                  <a:rPr lang="en-US" sz="2400" dirty="0"/>
                  <a:t>any state using a few weights:</a:t>
                </a:r>
              </a:p>
              <a:p>
                <a:pPr>
                  <a:lnSpc>
                    <a:spcPct val="90000"/>
                  </a:lnSpc>
                </a:pPr>
                <a:endParaRPr lang="en-US" sz="2400" dirty="0"/>
              </a:p>
              <a:p>
                <a:pPr lvl="1"/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 </m:t>
                    </m:r>
                    <m:r>
                      <a:rPr lang="en-US" i="1" dirty="0" err="1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𝑉</m:t>
                    </m:r>
                    <m:r>
                      <a:rPr lang="en-US" b="1" i="1" baseline="-25000" dirty="0" err="1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𝒘</m:t>
                    </m:r>
                    <m:r>
                      <a:rPr lang="en-US" i="1" dirty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(</m:t>
                    </m:r>
                    <m:r>
                      <a:rPr lang="en-US" i="1" dirty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𝑠</m:t>
                    </m:r>
                    <m:r>
                      <a:rPr lang="en-US" i="1" dirty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)=</m:t>
                    </m:r>
                    <m:r>
                      <a:rPr lang="en-US" i="1" dirty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𝑤</m:t>
                    </m:r>
                    <m:r>
                      <a:rPr lang="en-US" i="1" baseline="-25000" dirty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1</m:t>
                    </m:r>
                    <m:r>
                      <a:rPr lang="en-US" i="1" dirty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𝑓</m:t>
                    </m:r>
                    <m:r>
                      <a:rPr lang="en-US" i="1" baseline="-25000" dirty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1</m:t>
                    </m:r>
                    <m:r>
                      <a:rPr lang="en-US" i="1" dirty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(</m:t>
                    </m:r>
                    <m:r>
                      <a:rPr lang="en-US" i="1" dirty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𝑠</m:t>
                    </m:r>
                    <m:r>
                      <a:rPr lang="en-US" i="1" dirty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) + </m:t>
                    </m:r>
                    <m:r>
                      <a:rPr lang="en-US" i="1" dirty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𝑤</m:t>
                    </m:r>
                    <m:r>
                      <a:rPr lang="en-US" i="1" baseline="-25000" dirty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2</m:t>
                    </m:r>
                    <m:r>
                      <a:rPr lang="en-US" i="1" dirty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𝑓</m:t>
                    </m:r>
                    <m:r>
                      <a:rPr lang="en-US" i="1" baseline="-25000" dirty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2</m:t>
                    </m:r>
                    <m:r>
                      <a:rPr lang="en-US" i="1" dirty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(</m:t>
                    </m:r>
                    <m:r>
                      <a:rPr lang="en-US" i="1" dirty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𝑠</m:t>
                    </m:r>
                    <m:r>
                      <a:rPr lang="en-US" i="1" dirty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) + … + </m:t>
                    </m:r>
                    <m:r>
                      <a:rPr lang="en-US" i="1" dirty="0" err="1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𝑤</m:t>
                    </m:r>
                    <m:r>
                      <a:rPr lang="en-US" i="1" baseline="-25000" dirty="0" err="1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𝑛</m:t>
                    </m:r>
                    <m:r>
                      <a:rPr lang="en-US" i="1" dirty="0" err="1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𝑓</m:t>
                    </m:r>
                    <m:r>
                      <a:rPr lang="en-US" i="1" baseline="-25000" dirty="0" err="1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𝑛</m:t>
                    </m:r>
                    <m:r>
                      <a:rPr lang="en-US" i="1" dirty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(</m:t>
                    </m:r>
                    <m:r>
                      <a:rPr lang="en-US" i="1" dirty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𝑠</m:t>
                    </m:r>
                    <m:r>
                      <a:rPr lang="en-US" i="1" dirty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) </m:t>
                    </m:r>
                  </m:oMath>
                </a14:m>
                <a:endParaRPr lang="en-US" dirty="0">
                  <a:solidFill>
                    <a:schemeClr val="tx2"/>
                  </a:solidFill>
                  <a:cs typeface="Arial" charset="0"/>
                </a:endParaRPr>
              </a:p>
              <a:p>
                <a:pPr lvl="1"/>
                <a:endParaRPr lang="en-US" dirty="0" smtClean="0">
                  <a:solidFill>
                    <a:schemeClr val="tx2"/>
                  </a:solidFill>
                  <a:cs typeface="Arial" charset="0"/>
                </a:endParaRPr>
              </a:p>
              <a:p>
                <a:pPr lvl="1"/>
                <a:r>
                  <a:rPr lang="en-US" dirty="0" smtClean="0">
                    <a:solidFill>
                      <a:schemeClr val="tx2"/>
                    </a:solidFill>
                    <a:cs typeface="Arial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𝑄</m:t>
                    </m:r>
                    <m:r>
                      <a:rPr lang="en-US" b="1" i="1" baseline="-25000" dirty="0" err="1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𝒘</m:t>
                    </m:r>
                    <m:r>
                      <a:rPr lang="en-US" i="1" dirty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(</m:t>
                    </m:r>
                    <m:r>
                      <a:rPr lang="en-US" i="1" dirty="0" err="1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𝑠</m:t>
                    </m:r>
                    <m:r>
                      <a:rPr lang="en-US" i="1" dirty="0" err="1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,</m:t>
                    </m:r>
                    <m:r>
                      <a:rPr lang="en-US" i="1" dirty="0" err="1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𝑎</m:t>
                    </m:r>
                    <m:r>
                      <a:rPr lang="en-US" i="1" dirty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)=</m:t>
                    </m:r>
                    <m:r>
                      <a:rPr lang="en-US" i="1" dirty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𝑤</m:t>
                    </m:r>
                    <m:r>
                      <a:rPr lang="en-US" i="1" baseline="-25000" dirty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1</m:t>
                    </m:r>
                    <m:r>
                      <a:rPr lang="en-US" i="1" dirty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𝑓</m:t>
                    </m:r>
                    <m:r>
                      <a:rPr lang="en-US" i="1" baseline="-25000" dirty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1</m:t>
                    </m:r>
                    <m:r>
                      <a:rPr lang="en-US" i="1" dirty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(</m:t>
                    </m:r>
                    <m:r>
                      <a:rPr lang="en-US" i="1" dirty="0" err="1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𝑠</m:t>
                    </m:r>
                    <m:r>
                      <a:rPr lang="en-US" i="1" dirty="0" err="1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,</m:t>
                    </m:r>
                    <m:r>
                      <a:rPr lang="en-US" i="1" dirty="0" err="1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𝑎</m:t>
                    </m:r>
                    <m:r>
                      <a:rPr lang="en-US" i="1" dirty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) + </m:t>
                    </m:r>
                    <m:r>
                      <a:rPr lang="en-US" i="1" dirty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𝑤</m:t>
                    </m:r>
                    <m:r>
                      <a:rPr lang="en-US" i="1" baseline="-25000" dirty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2</m:t>
                    </m:r>
                    <m:r>
                      <a:rPr lang="en-US" i="1" dirty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𝑓</m:t>
                    </m:r>
                    <m:r>
                      <a:rPr lang="en-US" i="1" baseline="-25000" dirty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2</m:t>
                    </m:r>
                    <m:r>
                      <a:rPr lang="en-US" i="1" dirty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(</m:t>
                    </m:r>
                    <m:r>
                      <a:rPr lang="en-US" i="1" dirty="0" err="1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𝑠</m:t>
                    </m:r>
                    <m:r>
                      <a:rPr lang="en-US" i="1" dirty="0" err="1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,</m:t>
                    </m:r>
                    <m:r>
                      <a:rPr lang="en-US" i="1" dirty="0" err="1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𝑎</m:t>
                    </m:r>
                    <m:r>
                      <a:rPr lang="en-US" i="1" dirty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) + … + </m:t>
                    </m:r>
                    <m:r>
                      <a:rPr lang="en-US" i="1" dirty="0" err="1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𝑤</m:t>
                    </m:r>
                    <m:r>
                      <a:rPr lang="en-US" i="1" baseline="-25000" dirty="0" err="1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𝑛</m:t>
                    </m:r>
                    <m:r>
                      <a:rPr lang="en-US" i="1" dirty="0" err="1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𝑓</m:t>
                    </m:r>
                    <m:r>
                      <a:rPr lang="en-US" i="1" baseline="-25000" dirty="0" err="1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𝑛</m:t>
                    </m:r>
                    <m:r>
                      <a:rPr lang="en-US" i="1" dirty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(</m:t>
                    </m:r>
                    <m:r>
                      <a:rPr lang="en-US" i="1" dirty="0" err="1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𝑠</m:t>
                    </m:r>
                    <m:r>
                      <a:rPr lang="en-US" i="1" dirty="0" err="1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,</m:t>
                    </m:r>
                    <m:r>
                      <a:rPr lang="en-US" i="1" dirty="0" err="1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𝑎</m:t>
                    </m:r>
                    <m:r>
                      <a:rPr lang="en-US" i="1" dirty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) </m:t>
                    </m:r>
                  </m:oMath>
                </a14:m>
                <a:endParaRPr lang="en-US" dirty="0">
                  <a:solidFill>
                    <a:schemeClr val="tx2"/>
                  </a:solidFill>
                  <a:cs typeface="Arial" charset="0"/>
                </a:endParaRPr>
              </a:p>
              <a:p>
                <a:pPr>
                  <a:lnSpc>
                    <a:spcPct val="90000"/>
                  </a:lnSpc>
                </a:pPr>
                <a:endParaRPr lang="en-US" sz="2400" dirty="0"/>
              </a:p>
              <a:p>
                <a:pPr>
                  <a:lnSpc>
                    <a:spcPct val="90000"/>
                  </a:lnSpc>
                </a:pPr>
                <a:r>
                  <a:rPr lang="en-US" sz="2400" dirty="0"/>
                  <a:t>Advantage: our experience is summed up in a few powerful numbers</a:t>
                </a:r>
              </a:p>
              <a:p>
                <a:pPr>
                  <a:lnSpc>
                    <a:spcPct val="90000"/>
                  </a:lnSpc>
                </a:pPr>
                <a:r>
                  <a:rPr lang="en-US" sz="2400" dirty="0" smtClean="0"/>
                  <a:t>Disadvantage</a:t>
                </a:r>
                <a:r>
                  <a:rPr lang="en-US" sz="2400" dirty="0"/>
                  <a:t>: states may share features but actually be very different in value</a:t>
                </a:r>
                <a:r>
                  <a:rPr lang="en-US" sz="2400" dirty="0" smtClean="0"/>
                  <a:t>!</a:t>
                </a:r>
              </a:p>
              <a:p>
                <a:pPr>
                  <a:lnSpc>
                    <a:spcPct val="90000"/>
                  </a:lnSpc>
                </a:pPr>
                <a:endParaRPr lang="en-US" sz="2400" dirty="0"/>
              </a:p>
              <a:p>
                <a:pPr>
                  <a:lnSpc>
                    <a:spcPct val="90000"/>
                  </a:lnSpc>
                </a:pPr>
                <a:r>
                  <a:rPr lang="en-US" sz="2400" dirty="0" smtClean="0"/>
                  <a:t>Approximate Q-Learning: Q-Learning with Q-value function (a.k.a. Q-function)</a:t>
                </a:r>
                <a:endParaRPr lang="en-US" sz="2400" dirty="0"/>
              </a:p>
            </p:txBody>
          </p:sp>
        </mc:Choice>
        <mc:Fallback xmlns="">
          <p:sp>
            <p:nvSpPr>
              <p:cNvPr id="16387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295400"/>
                <a:ext cx="10972800" cy="4876800"/>
              </a:xfrm>
              <a:blipFill rotWithShape="0">
                <a:blip r:embed="rId2"/>
                <a:stretch>
                  <a:fillRect l="-889" t="-17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39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Updating a linear value function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8458" y="1101480"/>
            <a:ext cx="10678820" cy="5016516"/>
          </a:xfrm>
        </p:spPr>
        <p:txBody>
          <a:bodyPr/>
          <a:lstStyle/>
          <a:p>
            <a:r>
              <a:rPr lang="en-US" dirty="0" smtClean="0"/>
              <a:t>Original Q-learning: Update Q values directly (stored in a table)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Can be viewed as trying </a:t>
            </a:r>
            <a:r>
              <a:rPr lang="en-US" dirty="0"/>
              <a:t>to reduce prediction error </a:t>
            </a:r>
            <a:r>
              <a:rPr lang="en-US" dirty="0" smtClean="0"/>
              <a:t>at </a:t>
            </a:r>
            <a:r>
              <a:rPr lang="en-US" dirty="0">
                <a:solidFill>
                  <a:schemeClr val="tx2"/>
                </a:solidFill>
              </a:rPr>
              <a:t>s, a</a:t>
            </a:r>
            <a:r>
              <a:rPr lang="en-US" dirty="0" smtClean="0"/>
              <a:t>:</a:t>
            </a:r>
          </a:p>
          <a:p>
            <a:endParaRPr lang="en-US" sz="2800" dirty="0">
              <a:solidFill>
                <a:schemeClr val="tx2"/>
              </a:solidFill>
            </a:endParaRPr>
          </a:p>
          <a:p>
            <a:r>
              <a:rPr lang="en-US" dirty="0" smtClean="0"/>
              <a:t>Approximate Q-Learning with Linear Q-Value Function: </a:t>
            </a:r>
          </a:p>
          <a:p>
            <a:endParaRPr lang="en-US" dirty="0" smtClean="0"/>
          </a:p>
          <a:p>
            <a:r>
              <a:rPr lang="en-US" dirty="0" smtClean="0"/>
              <a:t>Update weights to reduce prediction error at </a:t>
            </a:r>
            <a:r>
              <a:rPr lang="en-US" dirty="0">
                <a:solidFill>
                  <a:schemeClr val="tx2"/>
                </a:solidFill>
              </a:rPr>
              <a:t>s, a</a:t>
            </a:r>
            <a:r>
              <a:rPr lang="en-US" dirty="0" smtClean="0"/>
              <a:t>: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9714854" y="634760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305A4B49-A051-4FAA-9AEC-835F91AA8D34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="" xmlns:a16="http://schemas.microsoft.com/office/drawing/2014/main" id="{D7246B79-A786-4C5F-A967-9EE0242D3DC1}"/>
                  </a:ext>
                </a:extLst>
              </p:cNvPr>
              <p:cNvSpPr/>
              <p:nvPr/>
            </p:nvSpPr>
            <p:spPr>
              <a:xfrm>
                <a:off x="1573292" y="3592992"/>
                <a:ext cx="404899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BR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𝑄</m:t>
                      </m:r>
                      <m:d>
                        <m:dPr>
                          <m:ctrlPr>
                            <a:rPr lang="pt-B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pt-B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pt-B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lang="pt-B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𝑎</m:t>
                          </m:r>
                        </m:e>
                      </m:d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←</m:t>
                      </m:r>
                      <m:r>
                        <a:rPr lang="pt-BR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𝑄</m:t>
                      </m:r>
                      <m:d>
                        <m:dPr>
                          <m:ctrlPr>
                            <a:rPr lang="pt-B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pt-B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pt-B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lang="pt-B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𝑎</m:t>
                          </m:r>
                        </m:e>
                      </m:d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−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  <m:r>
                        <a:rPr lang="en-US" sz="240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𝛻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𝐸𝑟𝑟𝑜𝑟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D7246B79-A786-4C5F-A967-9EE0242D3DC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73292" y="3592992"/>
                <a:ext cx="4048994" cy="461665"/>
              </a:xfrm>
              <a:prstGeom prst="rect">
                <a:avLst/>
              </a:prstGeom>
              <a:blipFill rotWithShape="0">
                <a:blip r:embed="rId2"/>
                <a:stretch>
                  <a:fillRect b="-131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="" xmlns:a16="http://schemas.microsoft.com/office/drawing/2014/main" id="{8B15F252-6C25-416F-B09D-DEE904F767E0}"/>
                  </a:ext>
                </a:extLst>
              </p:cNvPr>
              <p:cNvSpPr/>
              <p:nvPr/>
            </p:nvSpPr>
            <p:spPr>
              <a:xfrm>
                <a:off x="6113311" y="3431922"/>
                <a:ext cx="4442948" cy="7838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𝐸𝑟𝑟𝑜𝑟</m:t>
                      </m:r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2</m:t>
                          </m:r>
                        </m:den>
                      </m:f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sSup>
                        <m:sSup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2400" i="1" dirty="0" smtClean="0">
                                  <a:solidFill>
                                    <a:srgbClr val="3A7E2F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𝑠𝑎𝑚𝑝𝑙𝑒</m:t>
                              </m:r>
                              <m:r>
                                <a:rPr lang="en-US" sz="2400" b="0" i="1" dirty="0" smtClean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−</m:t>
                              </m:r>
                              <m:r>
                                <a:rPr lang="pt-B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𝑄</m:t>
                              </m:r>
                              <m:d>
                                <m:dPr>
                                  <m:ctrlPr>
                                    <a:rPr lang="pt-BR" sz="2400" i="1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pt-BR" sz="2400" i="1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pt-BR" sz="2400" i="1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pt-BR" sz="2400" i="1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8B15F252-6C25-416F-B09D-DEE904F767E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3311" y="3431922"/>
                <a:ext cx="4442948" cy="78380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2152390" y="1582668"/>
                <a:ext cx="7191392" cy="5879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pt-B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𝑄</m:t>
                    </m:r>
                    <m:d>
                      <m:dPr>
                        <m:ctrlPr>
                          <a:rPr lang="pt-B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pt-B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  <m:r>
                          <a:rPr lang="pt-B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,</m:t>
                        </m:r>
                        <m:r>
                          <a:rPr lang="pt-B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𝑎</m:t>
                        </m:r>
                      </m:e>
                    </m:d>
                    <m:r>
                      <a:rPr lang="en-US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←</m:t>
                    </m:r>
                    <m:r>
                      <a:rPr lang="pt-B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r>
                      <a:rPr lang="pt-B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𝑄</m:t>
                    </m:r>
                    <m:r>
                      <a:rPr lang="pt-B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pt-B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  <m:r>
                      <a:rPr lang="pt-B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,</m:t>
                    </m:r>
                    <m:r>
                      <a:rPr lang="pt-B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𝑎</m:t>
                    </m:r>
                    <m:r>
                      <a:rPr lang="pt-B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 +</m:t>
                    </m:r>
                    <m:r>
                      <a:rPr lang="pt-B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𝛼</m:t>
                    </m:r>
                    <m:r>
                      <a:rPr lang="pt-B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[</m:t>
                    </m:r>
                    <m:r>
                      <a:rPr lang="en-US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𝑟</m:t>
                    </m:r>
                    <m:r>
                      <a:rPr lang="pt-B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</m:t>
                    </m:r>
                    <m:r>
                      <a:rPr lang="pt-B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𝛾</m:t>
                    </m:r>
                    <m:r>
                      <a:rPr lang="en-US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limLow>
                      <m:limLowPr>
                        <m:ctrlPr>
                          <a:rPr lang="pt-B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pt-BR" sz="2400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max</m:t>
                        </m:r>
                      </m:e>
                      <m:lim>
                        <m:sSup>
                          <m:sSupPr>
                            <m:ctrlPr>
                              <a:rPr lang="en-US" sz="2400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sz="2400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′</m:t>
                            </m:r>
                          </m:sup>
                        </m:sSup>
                      </m:lim>
                    </m:limLow>
                    <m:r>
                      <a:rPr lang="en-US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r>
                      <a:rPr lang="pt-B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𝑄</m:t>
                    </m:r>
                    <m:d>
                      <m:dPr>
                        <m:ctrlPr>
                          <a:rPr lang="pt-B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pt-BR" sz="2400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pt-BR" sz="2400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pt-BR" sz="2400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′</m:t>
                            </m:r>
                          </m:sup>
                        </m:sSup>
                        <m:r>
                          <a:rPr lang="pt-B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,</m:t>
                        </m:r>
                        <m:sSup>
                          <m:sSupPr>
                            <m:ctrlPr>
                              <a:rPr lang="pt-BR" sz="2400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pt-BR" sz="2400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pt-BR" sz="2400" i="1" dirty="0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−</m:t>
                    </m:r>
                    <m:r>
                      <a:rPr lang="en-US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𝑄</m:t>
                    </m:r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, 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𝑎</m:t>
                        </m:r>
                      </m:e>
                    </m:d>
                    <m:r>
                      <a:rPr lang="en-US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]</m:t>
                    </m:r>
                  </m:oMath>
                </a14:m>
                <a:r>
                  <a:rPr 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2390" y="1582668"/>
                <a:ext cx="7191392" cy="587981"/>
              </a:xfrm>
              <a:prstGeom prst="rect">
                <a:avLst/>
              </a:prstGeom>
              <a:blipFill rotWithShape="0">
                <a:blip r:embed="rId4"/>
                <a:stretch>
                  <a:fillRect l="-593" b="-10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7919830" y="2202624"/>
            <a:ext cx="24777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Previous estimate </a:t>
            </a:r>
          </a:p>
        </p:txBody>
      </p:sp>
      <p:sp>
        <p:nvSpPr>
          <p:cNvPr id="9" name="Rectangle 8"/>
          <p:cNvSpPr/>
          <p:nvPr/>
        </p:nvSpPr>
        <p:spPr>
          <a:xfrm>
            <a:off x="5370960" y="2180584"/>
            <a:ext cx="18998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</a:rPr>
              <a:t>Latest sample</a:t>
            </a:r>
          </a:p>
        </p:txBody>
      </p:sp>
      <p:cxnSp>
        <p:nvCxnSpPr>
          <p:cNvPr id="13" name="Straight Connector 12"/>
          <p:cNvCxnSpPr/>
          <p:nvPr/>
        </p:nvCxnSpPr>
        <p:spPr>
          <a:xfrm>
            <a:off x="8079012" y="2217955"/>
            <a:ext cx="107971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260134" y="2217955"/>
            <a:ext cx="2454667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2740325" y="4709468"/>
                <a:ext cx="566334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𝑄</m:t>
                      </m:r>
                      <m:r>
                        <a:rPr lang="en-US" sz="2400" b="1" i="1" baseline="-25000" dirty="0" err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𝒘</m:t>
                      </m:r>
                      <m:r>
                        <a:rPr lang="en-US" sz="2400" i="1" dirty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(</m:t>
                      </m:r>
                      <m:r>
                        <a:rPr lang="en-US" sz="2400" i="1" dirty="0" err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𝑠</m:t>
                      </m:r>
                      <m:r>
                        <a:rPr lang="en-US" sz="2400" i="1" dirty="0" err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,</m:t>
                      </m:r>
                      <m:r>
                        <a:rPr lang="en-US" sz="2400" i="1" dirty="0" err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𝑎</m:t>
                      </m:r>
                      <m:r>
                        <a:rPr lang="en-US" sz="2400" i="1" dirty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)=</m:t>
                      </m:r>
                      <m:r>
                        <a:rPr lang="en-US" sz="2400" i="1" dirty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𝑤</m:t>
                      </m:r>
                      <m:r>
                        <a:rPr lang="en-US" sz="2400" i="1" baseline="-25000" dirty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1</m:t>
                      </m:r>
                      <m:r>
                        <a:rPr lang="en-US" sz="2400" i="1" dirty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𝑓</m:t>
                      </m:r>
                      <m:r>
                        <a:rPr lang="en-US" sz="2400" i="1" baseline="-25000" dirty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1</m:t>
                      </m:r>
                      <m:r>
                        <a:rPr lang="en-US" sz="2400" i="1" dirty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(</m:t>
                      </m:r>
                      <m:r>
                        <a:rPr lang="en-US" sz="2400" i="1" dirty="0" err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𝑠</m:t>
                      </m:r>
                      <m:r>
                        <a:rPr lang="en-US" sz="2400" i="1" dirty="0" err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,</m:t>
                      </m:r>
                      <m:r>
                        <a:rPr lang="en-US" sz="2400" i="1" dirty="0" err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𝑎</m:t>
                      </m:r>
                      <m:r>
                        <a:rPr lang="en-US" sz="2400" i="1" dirty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) + … + </m:t>
                      </m:r>
                      <m:r>
                        <a:rPr lang="en-US" sz="2400" i="1" dirty="0" err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𝑤</m:t>
                      </m:r>
                      <m:r>
                        <a:rPr lang="en-US" sz="2400" i="1" baseline="-25000" dirty="0" err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𝑛</m:t>
                      </m:r>
                      <m:r>
                        <a:rPr lang="en-US" sz="2400" i="1" dirty="0" err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𝑓</m:t>
                      </m:r>
                      <m:r>
                        <a:rPr lang="en-US" sz="2400" i="1" baseline="-25000" dirty="0" err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𝑛</m:t>
                      </m:r>
                      <m:r>
                        <a:rPr lang="en-US" sz="2400" i="1" dirty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(</m:t>
                      </m:r>
                      <m:r>
                        <a:rPr lang="en-US" sz="2400" i="1" dirty="0" err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𝑠</m:t>
                      </m:r>
                      <m:r>
                        <a:rPr lang="en-US" sz="2400" i="1" dirty="0" err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,</m:t>
                      </m:r>
                      <m:r>
                        <a:rPr lang="en-US" sz="2400" i="1" dirty="0" err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𝑎</m:t>
                      </m:r>
                      <m:r>
                        <a:rPr lang="en-US" sz="2400" i="1" dirty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) 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0325" y="4709468"/>
                <a:ext cx="5663345" cy="461665"/>
              </a:xfrm>
              <a:prstGeom prst="rect">
                <a:avLst/>
              </a:prstGeom>
              <a:blipFill rotWithShape="0">
                <a:blip r:embed="rId5"/>
                <a:stretch>
                  <a:fillRect b="-18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="" xmlns:a16="http://schemas.microsoft.com/office/drawing/2014/main" id="{D7246B79-A786-4C5F-A967-9EE0242D3DC1}"/>
                  </a:ext>
                </a:extLst>
              </p:cNvPr>
              <p:cNvSpPr/>
              <p:nvPr/>
            </p:nvSpPr>
            <p:spPr>
              <a:xfrm>
                <a:off x="710218" y="5699283"/>
                <a:ext cx="4861780" cy="8562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𝑖</m:t>
                          </m:r>
                        </m:sub>
                      </m:sSub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←</m:t>
                      </m:r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𝑖</m:t>
                          </m:r>
                        </m:sub>
                      </m:sSub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−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𝐸𝑟𝑟𝑜𝑟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,…,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D7246B79-A786-4C5F-A967-9EE0242D3DC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218" y="5699283"/>
                <a:ext cx="4861780" cy="856260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5947579" y="5699283"/>
                <a:ext cx="5120120" cy="7838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𝐸𝑟𝑟𝑜𝑟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2</m:t>
                          </m:r>
                        </m:den>
                      </m:f>
                      <m:r>
                        <a:rPr lang="en-US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sSup>
                        <m:sSupPr>
                          <m:ctrlP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2400" i="1" dirty="0">
                                  <a:solidFill>
                                    <a:srgbClr val="3A7E2F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𝑠𝑎𝑚𝑝𝑙𝑒</m:t>
                              </m:r>
                              <m:r>
                                <a:rPr lang="en-US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400" b="0" i="1" dirty="0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sz="2400" i="1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sz="2400" b="0" i="1" dirty="0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𝑤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pt-BR" sz="2400" i="1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pt-BR" sz="2400" i="1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pt-BR" sz="2400" i="1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pt-BR" sz="2400" i="1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7579" y="5699283"/>
                <a:ext cx="5120120" cy="783804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/>
          <p:cNvSpPr/>
          <p:nvPr/>
        </p:nvSpPr>
        <p:spPr>
          <a:xfrm>
            <a:off x="6599440" y="2790058"/>
            <a:ext cx="147957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C00000"/>
                </a:solidFill>
              </a:rPr>
              <a:t>Difference</a:t>
            </a:r>
            <a:endParaRPr lang="en-US" sz="2400" dirty="0">
              <a:solidFill>
                <a:srgbClr val="C00000"/>
              </a:solidFill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>
            <a:off x="5311523" y="2806734"/>
            <a:ext cx="3926745" cy="0"/>
          </a:xfrm>
          <a:prstGeom prst="line">
            <a:avLst/>
          </a:prstGeom>
          <a:ln w="381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7929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uiExpand="1"/>
      <p:bldP spid="6" grpId="0" uiExpand="1"/>
      <p:bldP spid="7" grpId="0" uiExpand="1"/>
      <p:bldP spid="8" grpId="0" uiExpand="1"/>
      <p:bldP spid="9" grpId="0" uiExpand="1"/>
      <p:bldP spid="16" grpId="0" uiExpand="1"/>
      <p:bldP spid="17" grpId="0"/>
      <p:bldP spid="18" grpId="0"/>
      <p:bldP spid="1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Updating a linear value function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79773" y="2800695"/>
                <a:ext cx="10515600" cy="1254158"/>
              </a:xfrm>
            </p:spPr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𝐸𝑟𝑟𝑜𝑟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=(</m:t>
                      </m:r>
                      <m:sSub>
                        <m:sSubPr>
                          <m:ctrlP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pt-B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𝑄</m:t>
                          </m:r>
                        </m:e>
                        <m:sub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𝑤</m:t>
                          </m:r>
                        </m:sub>
                      </m:sSub>
                      <m:d>
                        <m:dPr>
                          <m:ctrlPr>
                            <a:rPr lang="pt-B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pt-B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pt-B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lang="pt-B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𝑎</m:t>
                          </m:r>
                        </m:e>
                      </m:d>
                      <m:r>
                        <a:rPr lang="en-US" sz="2400" b="0" i="0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−</m:t>
                      </m:r>
                      <m:r>
                        <a:rPr lang="en-US" sz="2400" i="1" dirty="0">
                          <a:solidFill>
                            <a:srgbClr val="3A7E2F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𝑠𝑎𝑚𝑝𝑙𝑒</m:t>
                      </m:r>
                      <m:r>
                        <a:rPr lang="en-US" sz="2400" b="0" i="1" dirty="0" smtClean="0">
                          <a:solidFill>
                            <a:srgbClr val="235888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)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pt-B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𝑤</m:t>
                              </m:r>
                            </m:sub>
                          </m:sSub>
                          <m:d>
                            <m:dPr>
                              <m:ctrlPr>
                                <a:rPr lang="pt-B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pt-B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pt-B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pt-B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</m:d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pt-B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𝑤</m:t>
                              </m:r>
                            </m:sub>
                          </m:sSub>
                          <m:d>
                            <m:dPr>
                              <m:ctrlPr>
                                <a:rPr lang="pt-B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pt-B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pt-B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pt-B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</m:d>
                          <m:r>
                            <a:rPr lang="en-US" sz="2400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−</m:t>
                          </m:r>
                          <m:r>
                            <a:rPr lang="en-US" sz="2400" i="1" dirty="0">
                              <a:solidFill>
                                <a:srgbClr val="3A7E2F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𝑠𝑎𝑚𝑝𝑙𝑒</m:t>
                          </m:r>
                        </m:e>
                      </m:d>
                      <m:sSub>
                        <m:sSubPr>
                          <m:ctrlPr>
                            <a:rPr lang="en-US" sz="2400" b="0" i="1" dirty="0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𝑓</m:t>
                          </m:r>
                        </m:e>
                        <m:sub>
                          <m:r>
                            <a:rPr lang="en-US" sz="2400" b="0" i="1" dirty="0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𝑖</m:t>
                          </m:r>
                        </m:sub>
                      </m:sSub>
                      <m:r>
                        <a:rPr lang="en-US" sz="2400" i="1" dirty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(</m:t>
                      </m:r>
                      <m:r>
                        <a:rPr lang="en-US" sz="2400" i="1" dirty="0" err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𝑠</m:t>
                      </m:r>
                      <m:r>
                        <a:rPr lang="en-US" sz="2400" i="1" dirty="0" err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,</m:t>
                      </m:r>
                      <m:r>
                        <a:rPr lang="en-US" sz="2400" i="1" dirty="0" err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𝑎</m:t>
                      </m:r>
                      <m:r>
                        <a:rPr lang="en-US" sz="2400" i="1" dirty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)</m:t>
                      </m:r>
                    </m:oMath>
                  </m:oMathPara>
                </a14:m>
                <a:endParaRPr lang="en-US" sz="2400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79773" y="2800695"/>
                <a:ext cx="10515600" cy="1254158"/>
              </a:xfr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41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="" xmlns:a16="http://schemas.microsoft.com/office/drawing/2014/main" id="{D7246B79-A786-4C5F-A967-9EE0242D3DC1}"/>
                  </a:ext>
                </a:extLst>
              </p:cNvPr>
              <p:cNvSpPr/>
              <p:nvPr/>
            </p:nvSpPr>
            <p:spPr>
              <a:xfrm>
                <a:off x="802821" y="1725350"/>
                <a:ext cx="4861780" cy="8562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𝑖</m:t>
                          </m:r>
                        </m:sub>
                      </m:sSub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←</m:t>
                      </m:r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𝑖</m:t>
                          </m:r>
                        </m:sub>
                      </m:sSub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−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𝐸𝑟𝑟𝑜𝑟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,…,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D7246B79-A786-4C5F-A967-9EE0242D3DC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821" y="1725350"/>
                <a:ext cx="4861780" cy="85626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6040182" y="1725350"/>
                <a:ext cx="5120120" cy="7838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𝐸𝑟𝑟𝑜𝑟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2</m:t>
                          </m:r>
                        </m:den>
                      </m:f>
                      <m:r>
                        <a:rPr lang="en-US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sSup>
                        <m:sSupPr>
                          <m:ctrlP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2400" i="1" dirty="0">
                                  <a:solidFill>
                                    <a:srgbClr val="3A7E2F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𝑠𝑎𝑚𝑝𝑙𝑒</m:t>
                              </m:r>
                              <m:r>
                                <a:rPr lang="en-US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400" b="0" i="1" dirty="0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sz="2400" i="1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sz="2400" b="0" i="1" dirty="0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𝑤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pt-BR" sz="2400" i="1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pt-BR" sz="2400" i="1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pt-BR" sz="2400" i="1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pt-BR" sz="2400" i="1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0182" y="1725350"/>
                <a:ext cx="5120120" cy="783804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2936897" y="1097903"/>
                <a:ext cx="566334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𝑄</m:t>
                      </m:r>
                      <m:r>
                        <a:rPr lang="en-US" sz="2400" b="1" i="1" baseline="-25000" dirty="0" err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𝒘</m:t>
                      </m:r>
                      <m:r>
                        <a:rPr lang="en-US" sz="2400" i="1" dirty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(</m:t>
                      </m:r>
                      <m:r>
                        <a:rPr lang="en-US" sz="2400" i="1" dirty="0" err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𝑠</m:t>
                      </m:r>
                      <m:r>
                        <a:rPr lang="en-US" sz="2400" i="1" dirty="0" err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,</m:t>
                      </m:r>
                      <m:r>
                        <a:rPr lang="en-US" sz="2400" i="1" dirty="0" err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𝑎</m:t>
                      </m:r>
                      <m:r>
                        <a:rPr lang="en-US" sz="2400" i="1" dirty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)=</m:t>
                      </m:r>
                      <m:r>
                        <a:rPr lang="en-US" sz="2400" i="1" dirty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𝑤</m:t>
                      </m:r>
                      <m:r>
                        <a:rPr lang="en-US" sz="2400" i="1" baseline="-25000" dirty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1</m:t>
                      </m:r>
                      <m:r>
                        <a:rPr lang="en-US" sz="2400" i="1" dirty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𝑓</m:t>
                      </m:r>
                      <m:r>
                        <a:rPr lang="en-US" sz="2400" i="1" baseline="-25000" dirty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1</m:t>
                      </m:r>
                      <m:r>
                        <a:rPr lang="en-US" sz="2400" i="1" dirty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(</m:t>
                      </m:r>
                      <m:r>
                        <a:rPr lang="en-US" sz="2400" i="1" dirty="0" err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𝑠</m:t>
                      </m:r>
                      <m:r>
                        <a:rPr lang="en-US" sz="2400" i="1" dirty="0" err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,</m:t>
                      </m:r>
                      <m:r>
                        <a:rPr lang="en-US" sz="2400" i="1" dirty="0" err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𝑎</m:t>
                      </m:r>
                      <m:r>
                        <a:rPr lang="en-US" sz="2400" i="1" dirty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) + … + </m:t>
                      </m:r>
                      <m:r>
                        <a:rPr lang="en-US" sz="2400" i="1" dirty="0" err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𝑤</m:t>
                      </m:r>
                      <m:r>
                        <a:rPr lang="en-US" sz="2400" i="1" baseline="-25000" dirty="0" err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𝑛</m:t>
                      </m:r>
                      <m:r>
                        <a:rPr lang="en-US" sz="2400" i="1" dirty="0" err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𝑓</m:t>
                      </m:r>
                      <m:r>
                        <a:rPr lang="en-US" sz="2400" i="1" baseline="-25000" dirty="0" err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𝑛</m:t>
                      </m:r>
                      <m:r>
                        <a:rPr lang="en-US" sz="2400" i="1" dirty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(</m:t>
                      </m:r>
                      <m:r>
                        <a:rPr lang="en-US" sz="2400" i="1" dirty="0" err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𝑠</m:t>
                      </m:r>
                      <m:r>
                        <a:rPr lang="en-US" sz="2400" i="1" dirty="0" err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,</m:t>
                      </m:r>
                      <m:r>
                        <a:rPr lang="en-US" sz="2400" i="1" dirty="0" err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𝑎</m:t>
                      </m:r>
                      <m:r>
                        <a:rPr lang="en-US" sz="2400" i="1" dirty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) 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36897" y="1097903"/>
                <a:ext cx="5663345" cy="461665"/>
              </a:xfrm>
              <a:prstGeom prst="rect">
                <a:avLst/>
              </a:prstGeom>
              <a:blipFill rotWithShape="0">
                <a:blip r:embed="rId5"/>
                <a:stretch>
                  <a:fillRect b="-17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650929" y="4089156"/>
            <a:ext cx="98564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Final Update Rule for Approximate Q-Learning with Linear Q-Value Function: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2415102" y="4597630"/>
                <a:ext cx="7502375" cy="6450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𝑖</m:t>
                          </m:r>
                        </m:sub>
                      </m:sSub>
                      <m:r>
                        <a:rPr lang="en-US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←</m:t>
                      </m:r>
                      <m:sSub>
                        <m:sSubPr>
                          <m:ctrlP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𝑖</m:t>
                          </m:r>
                        </m:sub>
                      </m:sSub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+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400" i="1" dirty="0" smtClean="0">
                              <a:solidFill>
                                <a:srgbClr val="3A7E2F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𝑟</m:t>
                          </m:r>
                          <m:r>
                            <a:rPr lang="pt-BR" sz="2400" i="1" dirty="0">
                              <a:solidFill>
                                <a:srgbClr val="3A7E2F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pt-BR" sz="2400" i="1" dirty="0">
                              <a:solidFill>
                                <a:srgbClr val="3A7E2F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𝛾</m:t>
                          </m:r>
                          <m:r>
                            <a:rPr lang="en-US" sz="2400" i="1" dirty="0">
                              <a:solidFill>
                                <a:srgbClr val="3A7E2F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 </m:t>
                          </m:r>
                          <m:limLow>
                            <m:limLowPr>
                              <m:ctrlPr>
                                <a:rPr lang="pt-BR" sz="2400" i="1" dirty="0">
                                  <a:solidFill>
                                    <a:srgbClr val="3A7E2F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BR" sz="2400" dirty="0">
                                  <a:solidFill>
                                    <a:srgbClr val="3A7E2F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sSup>
                                <m:sSupPr>
                                  <m:ctrlPr>
                                    <a:rPr lang="en-US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lim>
                          </m:limLow>
                          <m:r>
                            <a:rPr lang="en-US" sz="2400" i="1" dirty="0">
                              <a:solidFill>
                                <a:srgbClr val="3A7E2F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sz="2400" b="0" i="1" dirty="0" smtClean="0">
                                  <a:solidFill>
                                    <a:srgbClr val="3A7E2F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pt-BR" sz="2400" i="1" dirty="0">
                                  <a:solidFill>
                                    <a:srgbClr val="3A7E2F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400" b="0" i="1" dirty="0" smtClean="0">
                                  <a:solidFill>
                                    <a:srgbClr val="3A7E2F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𝑤</m:t>
                              </m:r>
                            </m:sub>
                          </m:sSub>
                          <m:d>
                            <m:dPr>
                              <m:ctrlPr>
                                <a:rPr lang="pt-BR" sz="2400" i="1" dirty="0">
                                  <a:solidFill>
                                    <a:srgbClr val="3A7E2F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BR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BR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pt-BR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pt-BR" sz="2400" i="1" dirty="0">
                                  <a:solidFill>
                                    <a:srgbClr val="3A7E2F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pt-BR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BR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pt-BR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pt-B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𝑤</m:t>
                              </m:r>
                            </m:sub>
                          </m:sSub>
                          <m:d>
                            <m:dPr>
                              <m:ctrlPr>
                                <a:rPr lang="pt-B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pt-B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pt-B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pt-B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</m:d>
                        </m:e>
                      </m:d>
                      <m:sSub>
                        <m:sSubPr>
                          <m:ctrlPr>
                            <a:rPr lang="en-US" sz="2400" i="1" dirty="0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400" i="1" dirty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𝑓</m:t>
                          </m:r>
                        </m:e>
                        <m:sub>
                          <m:r>
                            <a:rPr lang="en-US" sz="2400" i="1" dirty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𝑖</m:t>
                          </m:r>
                        </m:sub>
                      </m:sSub>
                      <m:r>
                        <a:rPr lang="en-US" sz="2400" i="1" dirty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(</m:t>
                      </m:r>
                      <m:r>
                        <a:rPr lang="en-US" sz="2400" i="1" dirty="0" err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𝑠</m:t>
                      </m:r>
                      <m:r>
                        <a:rPr lang="en-US" sz="2400" i="1" dirty="0" err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,</m:t>
                      </m:r>
                      <m:r>
                        <a:rPr lang="en-US" sz="2400" i="1" dirty="0" err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𝑎</m:t>
                      </m:r>
                      <m:r>
                        <a:rPr lang="en-US" sz="2400" i="1" dirty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5102" y="4597630"/>
                <a:ext cx="7502375" cy="645048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650929" y="5304384"/>
            <a:ext cx="42997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Original Q-Learning Update Rule: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2297299" y="5864168"/>
                <a:ext cx="7191392" cy="5879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pt-B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𝑄</m:t>
                    </m:r>
                    <m:d>
                      <m:dPr>
                        <m:ctrlPr>
                          <a:rPr lang="pt-B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pt-B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  <m:r>
                          <a:rPr lang="pt-B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,</m:t>
                        </m:r>
                        <m:r>
                          <a:rPr lang="pt-B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𝑎</m:t>
                        </m:r>
                      </m:e>
                    </m:d>
                    <m:r>
                      <a:rPr lang="en-US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←</m:t>
                    </m:r>
                    <m:r>
                      <a:rPr lang="pt-B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r>
                      <a:rPr lang="pt-B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𝑄</m:t>
                    </m:r>
                    <m:r>
                      <a:rPr lang="pt-B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pt-B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  <m:r>
                      <a:rPr lang="pt-B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,</m:t>
                    </m:r>
                    <m:r>
                      <a:rPr lang="pt-B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𝑎</m:t>
                    </m:r>
                    <m:r>
                      <a:rPr lang="pt-B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 +</m:t>
                    </m:r>
                    <m:r>
                      <a:rPr lang="pt-B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𝛼</m:t>
                    </m:r>
                    <m:r>
                      <a:rPr lang="pt-B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[</m:t>
                    </m:r>
                    <m:r>
                      <a:rPr lang="en-US" sz="2400" i="1" dirty="0" smtClean="0">
                        <a:solidFill>
                          <a:srgbClr val="3A7E2F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𝑟</m:t>
                    </m:r>
                    <m:r>
                      <a:rPr lang="pt-BR" sz="2400" i="1" dirty="0">
                        <a:solidFill>
                          <a:srgbClr val="3A7E2F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</m:t>
                    </m:r>
                    <m:r>
                      <a:rPr lang="pt-BR" sz="2400" i="1" dirty="0">
                        <a:solidFill>
                          <a:srgbClr val="3A7E2F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𝛾</m:t>
                    </m:r>
                    <m:r>
                      <a:rPr lang="en-US" sz="2400" i="1" dirty="0">
                        <a:solidFill>
                          <a:srgbClr val="3A7E2F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limLow>
                      <m:limLowPr>
                        <m:ctrlPr>
                          <a:rPr lang="pt-BR" sz="2400" i="1" dirty="0">
                            <a:solidFill>
                              <a:srgbClr val="3A7E2F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pt-BR" sz="2400" dirty="0">
                            <a:solidFill>
                              <a:srgbClr val="3A7E2F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max</m:t>
                        </m:r>
                      </m:e>
                      <m:lim>
                        <m:sSup>
                          <m:sSupPr>
                            <m:ctrlPr>
                              <a:rPr lang="en-US" sz="2400" i="1" dirty="0">
                                <a:solidFill>
                                  <a:srgbClr val="3A7E2F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en-US" sz="2400" i="1" dirty="0">
                                <a:solidFill>
                                  <a:srgbClr val="3A7E2F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sz="2400" i="1" dirty="0">
                                <a:solidFill>
                                  <a:srgbClr val="3A7E2F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′</m:t>
                            </m:r>
                          </m:sup>
                        </m:sSup>
                      </m:lim>
                    </m:limLow>
                    <m:r>
                      <a:rPr lang="en-US" sz="2400" i="1" dirty="0">
                        <a:solidFill>
                          <a:srgbClr val="3A7E2F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r>
                      <a:rPr lang="pt-BR" sz="2400" i="1" dirty="0">
                        <a:solidFill>
                          <a:srgbClr val="3A7E2F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𝑄</m:t>
                    </m:r>
                    <m:d>
                      <m:dPr>
                        <m:ctrlPr>
                          <a:rPr lang="pt-BR" sz="2400" i="1" dirty="0">
                            <a:solidFill>
                              <a:srgbClr val="3A7E2F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pt-BR" sz="2400" i="1" dirty="0">
                                <a:solidFill>
                                  <a:srgbClr val="3A7E2F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pt-BR" sz="2400" i="1" dirty="0">
                                <a:solidFill>
                                  <a:srgbClr val="3A7E2F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pt-BR" sz="2400" i="1" dirty="0">
                                <a:solidFill>
                                  <a:srgbClr val="3A7E2F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′</m:t>
                            </m:r>
                          </m:sup>
                        </m:sSup>
                        <m:r>
                          <a:rPr lang="pt-BR" sz="2400" i="1" dirty="0">
                            <a:solidFill>
                              <a:srgbClr val="3A7E2F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,</m:t>
                        </m:r>
                        <m:sSup>
                          <m:sSupPr>
                            <m:ctrlPr>
                              <a:rPr lang="pt-BR" sz="2400" i="1" dirty="0">
                                <a:solidFill>
                                  <a:srgbClr val="3A7E2F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pt-BR" sz="2400" i="1" dirty="0">
                                <a:solidFill>
                                  <a:srgbClr val="3A7E2F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pt-BR" sz="2400" i="1" dirty="0">
                                <a:solidFill>
                                  <a:srgbClr val="3A7E2F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−</m:t>
                    </m:r>
                    <m:r>
                      <a:rPr lang="en-US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𝑄</m:t>
                    </m:r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, 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𝑎</m:t>
                        </m:r>
                      </m:e>
                    </m:d>
                    <m:r>
                      <a:rPr lang="en-US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]</m:t>
                    </m:r>
                  </m:oMath>
                </a14:m>
                <a:r>
                  <a:rPr 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97299" y="5864168"/>
                <a:ext cx="7191392" cy="587981"/>
              </a:xfrm>
              <a:prstGeom prst="rect">
                <a:avLst/>
              </a:prstGeom>
              <a:blipFill rotWithShape="0">
                <a:blip r:embed="rId7"/>
                <a:stretch>
                  <a:fillRect l="-593" b="-10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/>
          <p:cNvSpPr/>
          <p:nvPr/>
        </p:nvSpPr>
        <p:spPr>
          <a:xfrm>
            <a:off x="2596750" y="4729362"/>
            <a:ext cx="408123" cy="340963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8731495" y="4648940"/>
            <a:ext cx="970444" cy="465501"/>
          </a:xfrm>
          <a:prstGeom prst="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813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  <p:bldP spid="6" grpId="0"/>
      <p:bldP spid="8" grpId="0"/>
      <p:bldP spid="9" grpId="0"/>
      <p:bldP spid="10" grpId="0"/>
      <p:bldP spid="11" grpId="0"/>
      <p:bldP spid="12" grpId="0" animBg="1"/>
      <p:bldP spid="13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Approximate Q-Learning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65752" y="2926480"/>
                <a:ext cx="7863481" cy="3040367"/>
              </a:xfrm>
            </p:spPr>
            <p:txBody>
              <a:bodyPr/>
              <a:lstStyle/>
              <a:p>
                <a:r>
                  <a:rPr lang="en-US" sz="2400" dirty="0" smtClean="0"/>
                  <a:t>Qualitative </a:t>
                </a:r>
                <a:r>
                  <a:rPr lang="en-US" sz="2400" dirty="0"/>
                  <a:t>justification:</a:t>
                </a:r>
              </a:p>
              <a:p>
                <a:pPr lvl="1"/>
                <a:r>
                  <a:rPr lang="en-US" dirty="0">
                    <a:solidFill>
                      <a:schemeClr val="accent1">
                        <a:lumMod val="75000"/>
                      </a:schemeClr>
                    </a:solidFill>
                  </a:rPr>
                  <a:t>Pleasant surprise: increase weights on +</a:t>
                </a:r>
                <a:r>
                  <a:rPr lang="en-US" dirty="0" smtClean="0">
                    <a:solidFill>
                      <a:schemeClr val="accent1">
                        <a:lumMod val="75000"/>
                      </a:schemeClr>
                    </a:solidFill>
                  </a:rPr>
                  <a:t>valued </a:t>
                </a:r>
                <a:r>
                  <a:rPr lang="en-US" dirty="0">
                    <a:solidFill>
                      <a:schemeClr val="accent1">
                        <a:lumMod val="75000"/>
                      </a:schemeClr>
                    </a:solidFill>
                  </a:rPr>
                  <a:t>features, decrease on </a:t>
                </a:r>
                <a:r>
                  <a:rPr lang="en-US" dirty="0" smtClean="0">
                    <a:solidFill>
                      <a:schemeClr val="accent1">
                        <a:lumMod val="75000"/>
                      </a:schemeClr>
                    </a:solidFill>
                  </a:rPr>
                  <a:t>– ones</a:t>
                </a:r>
              </a:p>
              <a:p>
                <a:pPr lvl="2"/>
                <a:r>
                  <a:rPr lang="en-US" sz="2400" dirty="0" smtClean="0"/>
                  <a:t>As a result,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</m:oMath>
                </a14:m>
                <a:r>
                  <a:rPr lang="en-US" sz="2400" dirty="0"/>
                  <a:t> </a:t>
                </a:r>
                <a:r>
                  <a:rPr lang="en-US" sz="2400" dirty="0" smtClean="0"/>
                  <a:t>increased for states with the same (similar) features too. Will now prefer </a:t>
                </a:r>
                <a:r>
                  <a:rPr lang="en-US" sz="2400" dirty="0"/>
                  <a:t>all states with that state’s </a:t>
                </a:r>
                <a:r>
                  <a:rPr lang="en-US" sz="2400" dirty="0" smtClean="0"/>
                  <a:t>features.</a:t>
                </a:r>
                <a:endParaRPr lang="en-US" sz="2400" dirty="0"/>
              </a:p>
              <a:p>
                <a:pPr lvl="1"/>
                <a:r>
                  <a:rPr lang="en-US" dirty="0" smtClean="0">
                    <a:solidFill>
                      <a:schemeClr val="accent1">
                        <a:lumMod val="75000"/>
                      </a:schemeClr>
                    </a:solidFill>
                  </a:rPr>
                  <a:t>Unpleasant </a:t>
                </a:r>
                <a:r>
                  <a:rPr lang="en-US" dirty="0">
                    <a:solidFill>
                      <a:schemeClr val="accent1">
                        <a:lumMod val="75000"/>
                      </a:schemeClr>
                    </a:solidFill>
                  </a:rPr>
                  <a:t>surprise: decrease weights on +valued </a:t>
                </a:r>
                <a:r>
                  <a:rPr lang="en-US" dirty="0" smtClean="0">
                    <a:solidFill>
                      <a:schemeClr val="accent1">
                        <a:lumMod val="75000"/>
                      </a:schemeClr>
                    </a:solidFill>
                  </a:rPr>
                  <a:t>features</a:t>
                </a:r>
                <a:r>
                  <a:rPr lang="en-US" dirty="0">
                    <a:solidFill>
                      <a:schemeClr val="accent1">
                        <a:lumMod val="75000"/>
                      </a:schemeClr>
                    </a:solidFill>
                  </a:rPr>
                  <a:t>, increase on </a:t>
                </a:r>
                <a:r>
                  <a:rPr lang="en-US" dirty="0" smtClean="0">
                    <a:solidFill>
                      <a:schemeClr val="accent1">
                        <a:lumMod val="75000"/>
                      </a:schemeClr>
                    </a:solidFill>
                  </a:rPr>
                  <a:t>– ones</a:t>
                </a:r>
              </a:p>
              <a:p>
                <a:pPr lvl="2"/>
                <a:r>
                  <a:rPr lang="en-US" sz="2400" dirty="0" err="1" smtClean="0"/>
                  <a:t>Disprefer</a:t>
                </a:r>
                <a:r>
                  <a:rPr lang="en-US" sz="2400" dirty="0" smtClean="0"/>
                  <a:t> </a:t>
                </a:r>
                <a:r>
                  <a:rPr lang="en-US" sz="2400" dirty="0"/>
                  <a:t>all states with that state’s </a:t>
                </a:r>
                <a:r>
                  <a:rPr lang="en-US" sz="2400" dirty="0" smtClean="0"/>
                  <a:t>features</a:t>
                </a:r>
                <a:endParaRPr lang="en-US" sz="2400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65752" y="2926480"/>
                <a:ext cx="7863481" cy="3040367"/>
              </a:xfrm>
              <a:blipFill rotWithShape="0">
                <a:blip r:embed="rId2"/>
                <a:stretch>
                  <a:fillRect l="-1163" t="-2806" r="-1938" b="-132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42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33587" y="1464698"/>
            <a:ext cx="90423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Update Rule for Approximate Q-Learning with Linear Q-Value Function: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2497760" y="1973172"/>
                <a:ext cx="7502375" cy="6450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𝑖</m:t>
                          </m:r>
                        </m:sub>
                      </m:sSub>
                      <m:r>
                        <a:rPr lang="en-US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←</m:t>
                      </m:r>
                      <m:sSub>
                        <m:sSubPr>
                          <m:ctrlP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𝑖</m:t>
                          </m:r>
                        </m:sub>
                      </m:sSub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+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400" i="1" dirty="0" smtClean="0">
                              <a:solidFill>
                                <a:srgbClr val="3A7E2F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𝑟</m:t>
                          </m:r>
                          <m:r>
                            <a:rPr lang="pt-BR" sz="2400" i="1" dirty="0">
                              <a:solidFill>
                                <a:srgbClr val="3A7E2F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pt-BR" sz="2400" i="1" dirty="0">
                              <a:solidFill>
                                <a:srgbClr val="3A7E2F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𝛾</m:t>
                          </m:r>
                          <m:r>
                            <a:rPr lang="en-US" sz="2400" i="1" dirty="0">
                              <a:solidFill>
                                <a:srgbClr val="3A7E2F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 </m:t>
                          </m:r>
                          <m:limLow>
                            <m:limLowPr>
                              <m:ctrlPr>
                                <a:rPr lang="pt-BR" sz="2400" i="1" dirty="0">
                                  <a:solidFill>
                                    <a:srgbClr val="3A7E2F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BR" sz="2400" dirty="0">
                                  <a:solidFill>
                                    <a:srgbClr val="3A7E2F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sSup>
                                <m:sSupPr>
                                  <m:ctrlPr>
                                    <a:rPr lang="en-US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lim>
                          </m:limLow>
                          <m:r>
                            <a:rPr lang="en-US" sz="2400" i="1" dirty="0">
                              <a:solidFill>
                                <a:srgbClr val="3A7E2F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sz="2400" b="0" i="1" dirty="0" smtClean="0">
                                  <a:solidFill>
                                    <a:srgbClr val="3A7E2F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pt-BR" sz="2400" i="1" dirty="0">
                                  <a:solidFill>
                                    <a:srgbClr val="3A7E2F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400" b="0" i="1" dirty="0" smtClean="0">
                                  <a:solidFill>
                                    <a:srgbClr val="3A7E2F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𝑤</m:t>
                              </m:r>
                            </m:sub>
                          </m:sSub>
                          <m:d>
                            <m:dPr>
                              <m:ctrlPr>
                                <a:rPr lang="pt-BR" sz="2400" i="1" dirty="0">
                                  <a:solidFill>
                                    <a:srgbClr val="3A7E2F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BR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BR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pt-BR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pt-BR" sz="2400" i="1" dirty="0">
                                  <a:solidFill>
                                    <a:srgbClr val="3A7E2F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pt-BR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BR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pt-BR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pt-B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𝑤</m:t>
                              </m:r>
                            </m:sub>
                          </m:sSub>
                          <m:d>
                            <m:dPr>
                              <m:ctrlPr>
                                <a:rPr lang="pt-B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pt-B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pt-B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pt-B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</m:d>
                        </m:e>
                      </m:d>
                      <m:sSub>
                        <m:sSubPr>
                          <m:ctrlPr>
                            <a:rPr lang="en-US" sz="2400" i="1" dirty="0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400" i="1" dirty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𝑓</m:t>
                          </m:r>
                        </m:e>
                        <m:sub>
                          <m:r>
                            <a:rPr lang="en-US" sz="2400" i="1" dirty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𝑖</m:t>
                          </m:r>
                        </m:sub>
                      </m:sSub>
                      <m:r>
                        <a:rPr lang="en-US" sz="2400" i="1" dirty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(</m:t>
                      </m:r>
                      <m:r>
                        <a:rPr lang="en-US" sz="2400" i="1" dirty="0" err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𝑠</m:t>
                      </m:r>
                      <m:r>
                        <a:rPr lang="en-US" sz="2400" i="1" dirty="0" err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,</m:t>
                      </m:r>
                      <m:r>
                        <a:rPr lang="en-US" sz="2400" i="1" dirty="0" err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𝑎</m:t>
                      </m:r>
                      <m:r>
                        <a:rPr lang="en-US" sz="2400" i="1" dirty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7760" y="1973172"/>
                <a:ext cx="7502375" cy="645048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03321" y="3023697"/>
            <a:ext cx="2940050" cy="28459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545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Right Arrow 52"/>
          <p:cNvSpPr/>
          <p:nvPr/>
        </p:nvSpPr>
        <p:spPr>
          <a:xfrm>
            <a:off x="6324600" y="2057400"/>
            <a:ext cx="2362200" cy="1600200"/>
          </a:xfrm>
          <a:prstGeom prst="rightArrow">
            <a:avLst>
              <a:gd name="adj1" fmla="val 50000"/>
              <a:gd name="adj2" fmla="val 37912"/>
            </a:avLst>
          </a:prstGeom>
          <a:solidFill>
            <a:srgbClr val="CCECFF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Example: Q-Pacman</a:t>
            </a:r>
          </a:p>
        </p:txBody>
      </p:sp>
      <p:pic>
        <p:nvPicPr>
          <p:cNvPr id="1804315" name="Picture 27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2971800" y="2209800"/>
            <a:ext cx="2970896" cy="264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04316" name="Picture 28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023105" y="3200400"/>
            <a:ext cx="2920495" cy="2646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" name="Picture 57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8" cstate="print"/>
          <a:stretch>
            <a:fillRect/>
          </a:stretch>
        </p:blipFill>
        <p:spPr bwMode="auto">
          <a:xfrm>
            <a:off x="2286000" y="4391048"/>
            <a:ext cx="4298086" cy="485752"/>
          </a:xfrm>
          <a:prstGeom prst="rect">
            <a:avLst/>
          </a:prstGeom>
          <a:noFill/>
          <a:ln/>
          <a:effectLst/>
        </p:spPr>
      </p:pic>
      <p:pic>
        <p:nvPicPr>
          <p:cNvPr id="18441" name="Picture 30" descr="txp_fig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2590056" y="1219200"/>
            <a:ext cx="6906374" cy="380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" name="Picture 48" descr="txp_fi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0" cstate="print"/>
          <a:stretch>
            <a:fillRect/>
          </a:stretch>
        </p:blipFill>
        <p:spPr bwMode="auto">
          <a:xfrm>
            <a:off x="1919288" y="5334000"/>
            <a:ext cx="2555662" cy="214185"/>
          </a:xfrm>
          <a:prstGeom prst="rect">
            <a:avLst/>
          </a:prstGeom>
          <a:noFill/>
          <a:ln/>
          <a:effectLst/>
        </p:spPr>
      </p:pic>
      <p:pic>
        <p:nvPicPr>
          <p:cNvPr id="64" name="Picture 63" descr="txp_fi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1" cstate="print"/>
          <a:stretch>
            <a:fillRect/>
          </a:stretch>
        </p:blipFill>
        <p:spPr bwMode="auto">
          <a:xfrm>
            <a:off x="6262684" y="5105400"/>
            <a:ext cx="4010033" cy="315396"/>
          </a:xfrm>
          <a:prstGeom prst="rect">
            <a:avLst/>
          </a:prstGeom>
          <a:noFill/>
          <a:ln/>
          <a:effectLst/>
        </p:spPr>
      </p:pic>
      <p:pic>
        <p:nvPicPr>
          <p:cNvPr id="65" name="Picture 64" descr="txp_fi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2" cstate="print"/>
          <a:stretch>
            <a:fillRect/>
          </a:stretch>
        </p:blipFill>
        <p:spPr bwMode="auto">
          <a:xfrm>
            <a:off x="6310159" y="5549165"/>
            <a:ext cx="4205595" cy="315398"/>
          </a:xfrm>
          <a:prstGeom prst="rect">
            <a:avLst/>
          </a:prstGeom>
          <a:noFill/>
          <a:ln/>
          <a:effectLst/>
        </p:spPr>
      </p:pic>
      <p:pic>
        <p:nvPicPr>
          <p:cNvPr id="1804323" name="Picture 35" descr="txp_fig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2667000" y="6248400"/>
            <a:ext cx="6906369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0" name="Group 49"/>
          <p:cNvGrpSpPr/>
          <p:nvPr/>
        </p:nvGrpSpPr>
        <p:grpSpPr>
          <a:xfrm>
            <a:off x="571500" y="1981200"/>
            <a:ext cx="2073910" cy="1752600"/>
            <a:chOff x="8534400" y="1279524"/>
            <a:chExt cx="2705100" cy="2286000"/>
          </a:xfrm>
        </p:grpSpPr>
        <p:grpSp>
          <p:nvGrpSpPr>
            <p:cNvPr id="18437" name="Group 14"/>
            <p:cNvGrpSpPr>
              <a:grpSpLocks/>
            </p:cNvGrpSpPr>
            <p:nvPr/>
          </p:nvGrpSpPr>
          <p:grpSpPr bwMode="auto">
            <a:xfrm>
              <a:off x="8904288" y="1279524"/>
              <a:ext cx="2335212" cy="2286000"/>
              <a:chOff x="3984" y="960"/>
              <a:chExt cx="1584" cy="1551"/>
            </a:xfrm>
          </p:grpSpPr>
          <p:grpSp>
            <p:nvGrpSpPr>
              <p:cNvPr id="18453" name="Group 15"/>
              <p:cNvGrpSpPr>
                <a:grpSpLocks/>
              </p:cNvGrpSpPr>
              <p:nvPr/>
            </p:nvGrpSpPr>
            <p:grpSpPr bwMode="auto">
              <a:xfrm>
                <a:off x="3984" y="960"/>
                <a:ext cx="1584" cy="1551"/>
                <a:chOff x="3744" y="960"/>
                <a:chExt cx="1584" cy="1551"/>
              </a:xfrm>
            </p:grpSpPr>
            <p:grpSp>
              <p:nvGrpSpPr>
                <p:cNvPr id="18455" name="Group 16"/>
                <p:cNvGrpSpPr>
                  <a:grpSpLocks/>
                </p:cNvGrpSpPr>
                <p:nvPr/>
              </p:nvGrpSpPr>
              <p:grpSpPr bwMode="auto">
                <a:xfrm>
                  <a:off x="3744" y="960"/>
                  <a:ext cx="1584" cy="1551"/>
                  <a:chOff x="3408" y="912"/>
                  <a:chExt cx="1584" cy="1551"/>
                </a:xfrm>
              </p:grpSpPr>
              <p:grpSp>
                <p:nvGrpSpPr>
                  <p:cNvPr id="18459" name="Group 17"/>
                  <p:cNvGrpSpPr>
                    <a:grpSpLocks/>
                  </p:cNvGrpSpPr>
                  <p:nvPr/>
                </p:nvGrpSpPr>
                <p:grpSpPr bwMode="auto">
                  <a:xfrm>
                    <a:off x="3408" y="912"/>
                    <a:ext cx="1584" cy="1551"/>
                    <a:chOff x="3360" y="1008"/>
                    <a:chExt cx="1584" cy="1551"/>
                  </a:xfrm>
                </p:grpSpPr>
                <p:pic>
                  <p:nvPicPr>
                    <p:cNvPr id="18463" name="Picture 18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4" cstate="print"/>
                    <a:srcRect r="73026"/>
                    <a:stretch>
                      <a:fillRect/>
                    </a:stretch>
                  </p:blipFill>
                  <p:spPr bwMode="auto">
                    <a:xfrm>
                      <a:off x="3360" y="1008"/>
                      <a:ext cx="768" cy="1551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  <p:pic>
                  <p:nvPicPr>
                    <p:cNvPr id="18464" name="Picture 19"/>
                    <p:cNvPicPr>
                      <a:picLocks noChangeAspect="1" noChangeArrowheads="1"/>
                    </p:cNvPicPr>
                    <p:nvPr/>
                  </p:nvPicPr>
                  <p:blipFill>
                    <a:blip r:embed="rId24" cstate="print"/>
                    <a:srcRect l="72498" r="-1158"/>
                    <a:stretch>
                      <a:fillRect/>
                    </a:stretch>
                  </p:blipFill>
                  <p:spPr bwMode="auto">
                    <a:xfrm>
                      <a:off x="4128" y="1008"/>
                      <a:ext cx="816" cy="1551"/>
                    </a:xfrm>
                    <a:prstGeom prst="rect">
                      <a:avLst/>
                    </a:prstGeom>
                    <a:noFill/>
                    <a:ln w="9525">
                      <a:noFill/>
                      <a:miter lim="800000"/>
                      <a:headEnd/>
                      <a:tailEnd/>
                    </a:ln>
                  </p:spPr>
                </p:pic>
              </p:grpSp>
              <p:pic>
                <p:nvPicPr>
                  <p:cNvPr id="18460" name="Picture 20"/>
                  <p:cNvPicPr>
                    <a:picLocks noChangeAspect="1" noChangeArrowheads="1"/>
                  </p:cNvPicPr>
                  <p:nvPr/>
                </p:nvPicPr>
                <p:blipFill>
                  <a:blip r:embed="rId25" cstate="print"/>
                  <a:srcRect/>
                  <a:stretch>
                    <a:fillRect/>
                  </a:stretch>
                </p:blipFill>
                <p:spPr bwMode="auto">
                  <a:xfrm>
                    <a:off x="3480" y="1872"/>
                    <a:ext cx="216" cy="16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8461" name="Picture 21"/>
                  <p:cNvPicPr>
                    <a:picLocks noChangeAspect="1" noChangeArrowheads="1"/>
                  </p:cNvPicPr>
                  <p:nvPr/>
                </p:nvPicPr>
                <p:blipFill>
                  <a:blip r:embed="rId26" cstate="print"/>
                  <a:srcRect/>
                  <a:stretch>
                    <a:fillRect/>
                  </a:stretch>
                </p:blipFill>
                <p:spPr bwMode="auto">
                  <a:xfrm>
                    <a:off x="3792" y="2160"/>
                    <a:ext cx="197" cy="17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  <p:pic>
                <p:nvPicPr>
                  <p:cNvPr id="18462" name="Picture 22"/>
                  <p:cNvPicPr>
                    <a:picLocks noChangeAspect="1" noChangeArrowheads="1"/>
                  </p:cNvPicPr>
                  <p:nvPr/>
                </p:nvPicPr>
                <p:blipFill>
                  <a:blip r:embed="rId27" cstate="print"/>
                  <a:srcRect/>
                  <a:stretch>
                    <a:fillRect/>
                  </a:stretch>
                </p:blipFill>
                <p:spPr bwMode="auto">
                  <a:xfrm>
                    <a:off x="3504" y="2160"/>
                    <a:ext cx="216" cy="187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</p:pic>
            </p:grpSp>
            <p:sp>
              <p:nvSpPr>
                <p:cNvPr id="18456" name="Rectangle 23"/>
                <p:cNvSpPr>
                  <a:spLocks noChangeArrowheads="1"/>
                </p:cNvSpPr>
                <p:nvPr/>
              </p:nvSpPr>
              <p:spPr bwMode="auto">
                <a:xfrm>
                  <a:off x="4032" y="2208"/>
                  <a:ext cx="96" cy="144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457" name="Rectangle 24"/>
                <p:cNvSpPr>
                  <a:spLocks noChangeArrowheads="1"/>
                </p:cNvSpPr>
                <p:nvPr/>
              </p:nvSpPr>
              <p:spPr bwMode="auto">
                <a:xfrm>
                  <a:off x="4320" y="1968"/>
                  <a:ext cx="96" cy="384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8458" name="Rectangle 25"/>
                <p:cNvSpPr>
                  <a:spLocks noChangeArrowheads="1"/>
                </p:cNvSpPr>
                <p:nvPr/>
              </p:nvSpPr>
              <p:spPr bwMode="auto">
                <a:xfrm>
                  <a:off x="4320" y="1968"/>
                  <a:ext cx="528" cy="96"/>
                </a:xfrm>
                <a:prstGeom prst="rect">
                  <a:avLst/>
                </a:prstGeom>
                <a:solidFill>
                  <a:schemeClr val="tx1"/>
                </a:solidFill>
                <a:ln w="9525">
                  <a:solidFill>
                    <a:schemeClr val="tx1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18454" name="Rectangle 26"/>
              <p:cNvSpPr>
                <a:spLocks noChangeArrowheads="1"/>
              </p:cNvSpPr>
              <p:nvPr/>
            </p:nvSpPr>
            <p:spPr bwMode="auto">
              <a:xfrm>
                <a:off x="4080" y="2112"/>
                <a:ext cx="144" cy="96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pic>
          <p:nvPicPr>
            <p:cNvPr id="18449" name="Picture 40" descr="TP_tmp.png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28" cstate="print"/>
            <a:srcRect/>
            <a:stretch>
              <a:fillRect/>
            </a:stretch>
          </p:blipFill>
          <p:spPr bwMode="auto">
            <a:xfrm>
              <a:off x="8534400" y="2193924"/>
              <a:ext cx="228600" cy="283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60" name="Group 59"/>
          <p:cNvGrpSpPr/>
          <p:nvPr/>
        </p:nvGrpSpPr>
        <p:grpSpPr>
          <a:xfrm>
            <a:off x="8991600" y="1981200"/>
            <a:ext cx="2219960" cy="1752600"/>
            <a:chOff x="8610600" y="2057400"/>
            <a:chExt cx="2895600" cy="2286000"/>
          </a:xfrm>
        </p:grpSpPr>
        <p:grpSp>
          <p:nvGrpSpPr>
            <p:cNvPr id="2" name="Group 4"/>
            <p:cNvGrpSpPr>
              <a:grpSpLocks/>
            </p:cNvGrpSpPr>
            <p:nvPr/>
          </p:nvGrpSpPr>
          <p:grpSpPr bwMode="auto">
            <a:xfrm>
              <a:off x="9170988" y="2057400"/>
              <a:ext cx="2335212" cy="2286000"/>
              <a:chOff x="3984" y="2640"/>
              <a:chExt cx="1584" cy="1551"/>
            </a:xfrm>
          </p:grpSpPr>
          <p:grpSp>
            <p:nvGrpSpPr>
              <p:cNvPr id="18465" name="Group 5"/>
              <p:cNvGrpSpPr>
                <a:grpSpLocks/>
              </p:cNvGrpSpPr>
              <p:nvPr/>
            </p:nvGrpSpPr>
            <p:grpSpPr bwMode="auto">
              <a:xfrm>
                <a:off x="3984" y="2640"/>
                <a:ext cx="1584" cy="1551"/>
                <a:chOff x="3360" y="1008"/>
                <a:chExt cx="1584" cy="1551"/>
              </a:xfrm>
            </p:grpSpPr>
            <p:pic>
              <p:nvPicPr>
                <p:cNvPr id="18472" name="Picture 6"/>
                <p:cNvPicPr>
                  <a:picLocks noChangeAspect="1" noChangeArrowheads="1"/>
                </p:cNvPicPr>
                <p:nvPr/>
              </p:nvPicPr>
              <p:blipFill>
                <a:blip r:embed="rId24" cstate="print"/>
                <a:srcRect r="73026"/>
                <a:stretch>
                  <a:fillRect/>
                </a:stretch>
              </p:blipFill>
              <p:spPr bwMode="auto">
                <a:xfrm>
                  <a:off x="3360" y="1008"/>
                  <a:ext cx="768" cy="155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pic>
              <p:nvPicPr>
                <p:cNvPr id="18473" name="Picture 7"/>
                <p:cNvPicPr>
                  <a:picLocks noChangeAspect="1" noChangeArrowheads="1"/>
                </p:cNvPicPr>
                <p:nvPr/>
              </p:nvPicPr>
              <p:blipFill>
                <a:blip r:embed="rId24" cstate="print"/>
                <a:srcRect l="72498" r="-1158"/>
                <a:stretch>
                  <a:fillRect/>
                </a:stretch>
              </p:blipFill>
              <p:spPr bwMode="auto">
                <a:xfrm>
                  <a:off x="4128" y="1008"/>
                  <a:ext cx="816" cy="155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</p:grpSp>
          <p:pic>
            <p:nvPicPr>
              <p:cNvPr id="18466" name="Picture 8"/>
              <p:cNvPicPr>
                <a:picLocks noChangeAspect="1" noChangeArrowheads="1"/>
              </p:cNvPicPr>
              <p:nvPr/>
            </p:nvPicPr>
            <p:blipFill>
              <a:blip r:embed="rId26" cstate="print"/>
              <a:srcRect/>
              <a:stretch>
                <a:fillRect/>
              </a:stretch>
            </p:blipFill>
            <p:spPr bwMode="auto">
              <a:xfrm>
                <a:off x="4224" y="3888"/>
                <a:ext cx="197" cy="17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467" name="Picture 9"/>
              <p:cNvPicPr>
                <a:picLocks noChangeAspect="1" noChangeArrowheads="1"/>
              </p:cNvPicPr>
              <p:nvPr/>
            </p:nvPicPr>
            <p:blipFill>
              <a:blip r:embed="rId25" cstate="print"/>
              <a:srcRect/>
              <a:stretch>
                <a:fillRect/>
              </a:stretch>
            </p:blipFill>
            <p:spPr bwMode="auto">
              <a:xfrm>
                <a:off x="4056" y="3744"/>
                <a:ext cx="216" cy="1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8468" name="Rectangle 10"/>
              <p:cNvSpPr>
                <a:spLocks noChangeArrowheads="1"/>
              </p:cNvSpPr>
              <p:nvPr/>
            </p:nvSpPr>
            <p:spPr bwMode="auto">
              <a:xfrm>
                <a:off x="4128" y="3936"/>
                <a:ext cx="96" cy="144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69" name="Rectangle 11"/>
              <p:cNvSpPr>
                <a:spLocks noChangeArrowheads="1"/>
              </p:cNvSpPr>
              <p:nvPr/>
            </p:nvSpPr>
            <p:spPr bwMode="auto">
              <a:xfrm>
                <a:off x="4416" y="3936"/>
                <a:ext cx="96" cy="144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70" name="Rectangle 12"/>
              <p:cNvSpPr>
                <a:spLocks noChangeArrowheads="1"/>
              </p:cNvSpPr>
              <p:nvPr/>
            </p:nvSpPr>
            <p:spPr bwMode="auto">
              <a:xfrm>
                <a:off x="4560" y="3648"/>
                <a:ext cx="96" cy="384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8471" name="Rectangle 13"/>
              <p:cNvSpPr>
                <a:spLocks noChangeArrowheads="1"/>
              </p:cNvSpPr>
              <p:nvPr/>
            </p:nvSpPr>
            <p:spPr bwMode="auto">
              <a:xfrm>
                <a:off x="4560" y="3648"/>
                <a:ext cx="528" cy="96"/>
              </a:xfrm>
              <a:prstGeom prst="rect">
                <a:avLst/>
              </a:prstGeom>
              <a:solidFill>
                <a:schemeClr val="tx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pic>
          <p:nvPicPr>
            <p:cNvPr id="43" name="Picture 42" descr="TP_tmp.png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29" cstate="print"/>
            <a:srcRect/>
            <a:stretch>
              <a:fillRect/>
            </a:stretch>
          </p:blipFill>
          <p:spPr bwMode="auto">
            <a:xfrm>
              <a:off x="8610600" y="2895600"/>
              <a:ext cx="381000" cy="4354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5" name="Picture 44" descr="TP_tmp.png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3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629400" y="2578100"/>
            <a:ext cx="1447800" cy="20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Picture 46" descr="TP_tmp.png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3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743700" y="2940050"/>
            <a:ext cx="1104900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" name="Text Box 28"/>
          <p:cNvSpPr txBox="1">
            <a:spLocks noChangeArrowheads="1"/>
          </p:cNvSpPr>
          <p:nvPr/>
        </p:nvSpPr>
        <p:spPr bwMode="auto">
          <a:xfrm>
            <a:off x="9746746" y="5894724"/>
            <a:ext cx="2438400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sz="1600" dirty="0">
                <a:solidFill>
                  <a:srgbClr val="CC0000"/>
                </a:solidFill>
                <a:latin typeface="Calibri" pitchFamily="34" charset="0"/>
              </a:rPr>
              <a:t>[Demo: approximate Q-learning </a:t>
            </a:r>
            <a:r>
              <a:rPr lang="en-US" sz="1600" dirty="0" err="1">
                <a:solidFill>
                  <a:srgbClr val="CC0000"/>
                </a:solidFill>
                <a:latin typeface="Calibri" pitchFamily="34" charset="0"/>
              </a:rPr>
              <a:t>pacman</a:t>
            </a:r>
            <a:r>
              <a:rPr lang="en-US" sz="1600" dirty="0">
                <a:solidFill>
                  <a:srgbClr val="CC0000"/>
                </a:solidFill>
                <a:latin typeface="Calibri" pitchFamily="34" charset="0"/>
              </a:rPr>
              <a:t> (L11D10)]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457200" y="1828800"/>
            <a:ext cx="5867400" cy="2057400"/>
          </a:xfrm>
          <a:prstGeom prst="round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ounded Rectangle 51"/>
          <p:cNvSpPr/>
          <p:nvPr/>
        </p:nvSpPr>
        <p:spPr>
          <a:xfrm>
            <a:off x="8686800" y="1828800"/>
            <a:ext cx="2971800" cy="2057400"/>
          </a:xfrm>
          <a:prstGeom prst="round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2" name="Picture 61" descr="txp_fig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32" cstate="print"/>
          <a:stretch>
            <a:fillRect/>
          </a:stretch>
        </p:blipFill>
        <p:spPr bwMode="auto">
          <a:xfrm>
            <a:off x="2285995" y="4015663"/>
            <a:ext cx="2530484" cy="251538"/>
          </a:xfrm>
          <a:prstGeom prst="rect">
            <a:avLst/>
          </a:prstGeom>
          <a:noFill/>
          <a:ln/>
          <a:effectLst/>
        </p:spPr>
      </p:pic>
      <p:pic>
        <p:nvPicPr>
          <p:cNvPr id="59" name="Picture 58" descr="txp_fig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33" cstate="print"/>
          <a:stretch>
            <a:fillRect/>
          </a:stretch>
        </p:blipFill>
        <p:spPr bwMode="auto">
          <a:xfrm>
            <a:off x="9491953" y="3989926"/>
            <a:ext cx="1359927" cy="277274"/>
          </a:xfrm>
          <a:prstGeom prst="rect">
            <a:avLst/>
          </a:prstGeom>
          <a:noFill/>
          <a:ln/>
          <a:effectLst/>
        </p:spPr>
      </p:pic>
      <p:sp>
        <p:nvSpPr>
          <p:cNvPr id="63" name="Right Arrow 62"/>
          <p:cNvSpPr/>
          <p:nvPr/>
        </p:nvSpPr>
        <p:spPr>
          <a:xfrm>
            <a:off x="4793117" y="5181600"/>
            <a:ext cx="1012371" cy="533400"/>
          </a:xfrm>
          <a:prstGeom prst="rightArrow">
            <a:avLst>
              <a:gd name="adj1" fmla="val 50000"/>
              <a:gd name="adj2" fmla="val 37912"/>
            </a:avLst>
          </a:prstGeom>
          <a:solidFill>
            <a:srgbClr val="CCECFF"/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ounded Rectangle 65"/>
          <p:cNvSpPr/>
          <p:nvPr/>
        </p:nvSpPr>
        <p:spPr>
          <a:xfrm>
            <a:off x="1752600" y="5029200"/>
            <a:ext cx="8915400" cy="914400"/>
          </a:xfrm>
          <a:prstGeom prst="roundRect">
            <a:avLst/>
          </a:pr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43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4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4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4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 animBg="1"/>
      <p:bldP spid="51" grpId="0" animBg="1"/>
      <p:bldP spid="52" grpId="0" animBg="1"/>
      <p:bldP spid="63" grpId="0" animBg="1"/>
      <p:bldP spid="66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 Approximate Q-Learning -- Pacman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898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if non-linear value function?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45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52099" y="2087197"/>
            <a:ext cx="90423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Update Rule for Approximate Q-Learning with Linear Q-Value Function: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960949" y="2675178"/>
                <a:ext cx="7502375" cy="6450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𝑖</m:t>
                          </m:r>
                        </m:sub>
                      </m:sSub>
                      <m:r>
                        <a:rPr lang="en-US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←</m:t>
                      </m:r>
                      <m:sSub>
                        <m:sSubPr>
                          <m:ctrlP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𝑖</m:t>
                          </m:r>
                        </m:sub>
                      </m:sSub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+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400" i="1" dirty="0" smtClean="0">
                              <a:solidFill>
                                <a:srgbClr val="3A7E2F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𝑟</m:t>
                          </m:r>
                          <m:r>
                            <a:rPr lang="pt-BR" sz="2400" i="1" dirty="0">
                              <a:solidFill>
                                <a:srgbClr val="3A7E2F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pt-BR" sz="2400" i="1" dirty="0">
                              <a:solidFill>
                                <a:srgbClr val="3A7E2F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𝛾</m:t>
                          </m:r>
                          <m:r>
                            <a:rPr lang="en-US" sz="2400" i="1" dirty="0">
                              <a:solidFill>
                                <a:srgbClr val="3A7E2F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 </m:t>
                          </m:r>
                          <m:limLow>
                            <m:limLowPr>
                              <m:ctrlPr>
                                <a:rPr lang="pt-BR" sz="2400" i="1" dirty="0">
                                  <a:solidFill>
                                    <a:srgbClr val="3A7E2F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BR" sz="2400" dirty="0">
                                  <a:solidFill>
                                    <a:srgbClr val="3A7E2F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sSup>
                                <m:sSupPr>
                                  <m:ctrlPr>
                                    <a:rPr lang="en-US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lim>
                          </m:limLow>
                          <m:r>
                            <a:rPr lang="en-US" sz="2400" i="1" dirty="0">
                              <a:solidFill>
                                <a:srgbClr val="3A7E2F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sz="2400" b="0" i="1" dirty="0" smtClean="0">
                                  <a:solidFill>
                                    <a:srgbClr val="3A7E2F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pt-BR" sz="2400" i="1" dirty="0">
                                  <a:solidFill>
                                    <a:srgbClr val="3A7E2F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400" b="0" i="1" dirty="0" smtClean="0">
                                  <a:solidFill>
                                    <a:srgbClr val="3A7E2F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𝑤</m:t>
                              </m:r>
                            </m:sub>
                          </m:sSub>
                          <m:d>
                            <m:dPr>
                              <m:ctrlPr>
                                <a:rPr lang="pt-BR" sz="2400" i="1" dirty="0">
                                  <a:solidFill>
                                    <a:srgbClr val="3A7E2F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BR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BR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pt-BR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pt-BR" sz="2400" i="1" dirty="0">
                                  <a:solidFill>
                                    <a:srgbClr val="3A7E2F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pt-BR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BR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pt-BR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pt-B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𝑤</m:t>
                              </m:r>
                            </m:sub>
                          </m:sSub>
                          <m:d>
                            <m:dPr>
                              <m:ctrlPr>
                                <a:rPr lang="pt-B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pt-B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pt-B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pt-B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</m:d>
                        </m:e>
                      </m:d>
                      <m:sSub>
                        <m:sSubPr>
                          <m:ctrlPr>
                            <a:rPr lang="en-US" sz="2400" i="1" dirty="0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400" i="1" dirty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𝑓</m:t>
                          </m:r>
                        </m:e>
                        <m:sub>
                          <m:r>
                            <a:rPr lang="en-US" sz="2400" i="1" dirty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𝑖</m:t>
                          </m:r>
                        </m:sub>
                      </m:sSub>
                      <m:r>
                        <a:rPr lang="en-US" sz="2400" i="1" dirty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(</m:t>
                      </m:r>
                      <m:r>
                        <a:rPr lang="en-US" sz="2400" i="1" dirty="0" err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𝑠</m:t>
                      </m:r>
                      <m:r>
                        <a:rPr lang="en-US" sz="2400" i="1" dirty="0" err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,</m:t>
                      </m:r>
                      <m:r>
                        <a:rPr lang="en-US" sz="2400" i="1" dirty="0" err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𝑎</m:t>
                      </m:r>
                      <m:r>
                        <a:rPr lang="en-US" sz="2400" i="1" dirty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0949" y="2675178"/>
                <a:ext cx="7502375" cy="645048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2271932" y="1499216"/>
                <a:ext cx="7191392" cy="5879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pt-B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𝑄</m:t>
                    </m:r>
                    <m:d>
                      <m:dPr>
                        <m:ctrlPr>
                          <a:rPr lang="pt-B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pt-B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  <m:r>
                          <a:rPr lang="pt-B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,</m:t>
                        </m:r>
                        <m:r>
                          <a:rPr lang="pt-B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𝑎</m:t>
                        </m:r>
                      </m:e>
                    </m:d>
                    <m:r>
                      <a:rPr lang="en-US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←</m:t>
                    </m:r>
                    <m:r>
                      <a:rPr lang="pt-B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r>
                      <a:rPr lang="pt-B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𝑄</m:t>
                    </m:r>
                    <m:r>
                      <a:rPr lang="pt-B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pt-B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  <m:r>
                      <a:rPr lang="pt-B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,</m:t>
                    </m:r>
                    <m:r>
                      <a:rPr lang="pt-B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𝑎</m:t>
                    </m:r>
                    <m:r>
                      <a:rPr lang="pt-B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 +</m:t>
                    </m:r>
                    <m:r>
                      <a:rPr lang="pt-B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𝛼</m:t>
                    </m:r>
                    <m:r>
                      <a:rPr lang="pt-B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[</m:t>
                    </m:r>
                    <m:r>
                      <a:rPr lang="en-US" sz="2400" i="1" dirty="0" smtClean="0">
                        <a:solidFill>
                          <a:srgbClr val="3A7E2F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𝑟</m:t>
                    </m:r>
                    <m:r>
                      <a:rPr lang="pt-BR" sz="2400" i="1" dirty="0">
                        <a:solidFill>
                          <a:srgbClr val="3A7E2F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</m:t>
                    </m:r>
                    <m:r>
                      <a:rPr lang="pt-BR" sz="2400" i="1" dirty="0">
                        <a:solidFill>
                          <a:srgbClr val="3A7E2F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𝛾</m:t>
                    </m:r>
                    <m:r>
                      <a:rPr lang="en-US" sz="2400" i="1" dirty="0">
                        <a:solidFill>
                          <a:srgbClr val="3A7E2F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limLow>
                      <m:limLowPr>
                        <m:ctrlPr>
                          <a:rPr lang="pt-BR" sz="2400" i="1" dirty="0">
                            <a:solidFill>
                              <a:srgbClr val="3A7E2F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pt-BR" sz="2400" dirty="0">
                            <a:solidFill>
                              <a:srgbClr val="3A7E2F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max</m:t>
                        </m:r>
                      </m:e>
                      <m:lim>
                        <m:sSup>
                          <m:sSupPr>
                            <m:ctrlPr>
                              <a:rPr lang="en-US" sz="2400" i="1" dirty="0">
                                <a:solidFill>
                                  <a:srgbClr val="3A7E2F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en-US" sz="2400" i="1" dirty="0">
                                <a:solidFill>
                                  <a:srgbClr val="3A7E2F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sz="2400" i="1" dirty="0">
                                <a:solidFill>
                                  <a:srgbClr val="3A7E2F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′</m:t>
                            </m:r>
                          </m:sup>
                        </m:sSup>
                      </m:lim>
                    </m:limLow>
                    <m:r>
                      <a:rPr lang="en-US" sz="2400" i="1" dirty="0">
                        <a:solidFill>
                          <a:srgbClr val="3A7E2F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r>
                      <a:rPr lang="pt-BR" sz="2400" i="1" dirty="0">
                        <a:solidFill>
                          <a:srgbClr val="3A7E2F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𝑄</m:t>
                    </m:r>
                    <m:d>
                      <m:dPr>
                        <m:ctrlPr>
                          <a:rPr lang="pt-BR" sz="2400" i="1" dirty="0">
                            <a:solidFill>
                              <a:srgbClr val="3A7E2F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pt-BR" sz="2400" i="1" dirty="0">
                                <a:solidFill>
                                  <a:srgbClr val="3A7E2F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pt-BR" sz="2400" i="1" dirty="0">
                                <a:solidFill>
                                  <a:srgbClr val="3A7E2F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pt-BR" sz="2400" i="1" dirty="0">
                                <a:solidFill>
                                  <a:srgbClr val="3A7E2F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′</m:t>
                            </m:r>
                          </m:sup>
                        </m:sSup>
                        <m:r>
                          <a:rPr lang="pt-BR" sz="2400" i="1" dirty="0">
                            <a:solidFill>
                              <a:srgbClr val="3A7E2F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,</m:t>
                        </m:r>
                        <m:sSup>
                          <m:sSupPr>
                            <m:ctrlPr>
                              <a:rPr lang="pt-BR" sz="2400" i="1" dirty="0">
                                <a:solidFill>
                                  <a:srgbClr val="3A7E2F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pt-BR" sz="2400" i="1" dirty="0">
                                <a:solidFill>
                                  <a:srgbClr val="3A7E2F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pt-BR" sz="2400" i="1" dirty="0">
                                <a:solidFill>
                                  <a:srgbClr val="3A7E2F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−</m:t>
                    </m:r>
                    <m:r>
                      <a:rPr lang="en-US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𝑄</m:t>
                    </m:r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, 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𝑎</m:t>
                        </m:r>
                      </m:e>
                    </m:d>
                    <m:r>
                      <a:rPr lang="en-US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]</m:t>
                    </m:r>
                  </m:oMath>
                </a14:m>
                <a:r>
                  <a:rPr 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1932" y="1499216"/>
                <a:ext cx="7191392" cy="587981"/>
              </a:xfrm>
              <a:prstGeom prst="rect">
                <a:avLst/>
              </a:prstGeom>
              <a:blipFill rotWithShape="0">
                <a:blip r:embed="rId3"/>
                <a:stretch>
                  <a:fillRect l="-594" b="-10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552099" y="1011565"/>
            <a:ext cx="36809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Update Rule for Q-Learning: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85966" y="3344144"/>
                <a:ext cx="1032109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/>
                  <a:t>Update Rule for Approximate Q-Learning with differentiable Q-function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 smtClean="0"/>
                  <a:t>:</a:t>
                </a:r>
                <a:endParaRPr lang="en-US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966" y="3344144"/>
                <a:ext cx="10321095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886" t="-10667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35040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if non-linear value function?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46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52099" y="2087197"/>
            <a:ext cx="90423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Update Rule for Approximate Q-Learning with Linear Q-Value Function: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1960949" y="2675178"/>
                <a:ext cx="7502375" cy="6450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𝑖</m:t>
                          </m:r>
                        </m:sub>
                      </m:sSub>
                      <m:r>
                        <a:rPr lang="en-US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←</m:t>
                      </m:r>
                      <m:sSub>
                        <m:sSubPr>
                          <m:ctrlP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𝑖</m:t>
                          </m:r>
                        </m:sub>
                      </m:sSub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+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400" i="1" dirty="0" smtClean="0">
                              <a:solidFill>
                                <a:srgbClr val="3A7E2F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𝑟</m:t>
                          </m:r>
                          <m:r>
                            <a:rPr lang="pt-BR" sz="2400" i="1" dirty="0">
                              <a:solidFill>
                                <a:srgbClr val="3A7E2F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pt-BR" sz="2400" i="1" dirty="0">
                              <a:solidFill>
                                <a:srgbClr val="3A7E2F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𝛾</m:t>
                          </m:r>
                          <m:r>
                            <a:rPr lang="en-US" sz="2400" i="1" dirty="0">
                              <a:solidFill>
                                <a:srgbClr val="3A7E2F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 </m:t>
                          </m:r>
                          <m:limLow>
                            <m:limLowPr>
                              <m:ctrlPr>
                                <a:rPr lang="pt-BR" sz="2400" i="1" dirty="0">
                                  <a:solidFill>
                                    <a:srgbClr val="3A7E2F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BR" sz="2400" dirty="0">
                                  <a:solidFill>
                                    <a:srgbClr val="3A7E2F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sSup>
                                <m:sSupPr>
                                  <m:ctrlPr>
                                    <a:rPr lang="en-US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lim>
                          </m:limLow>
                          <m:r>
                            <a:rPr lang="en-US" sz="2400" i="1" dirty="0">
                              <a:solidFill>
                                <a:srgbClr val="3A7E2F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sz="2400" b="0" i="1" dirty="0" smtClean="0">
                                  <a:solidFill>
                                    <a:srgbClr val="3A7E2F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pt-BR" sz="2400" i="1" dirty="0">
                                  <a:solidFill>
                                    <a:srgbClr val="3A7E2F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400" b="0" i="1" dirty="0" smtClean="0">
                                  <a:solidFill>
                                    <a:srgbClr val="3A7E2F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𝑤</m:t>
                              </m:r>
                            </m:sub>
                          </m:sSub>
                          <m:d>
                            <m:dPr>
                              <m:ctrlPr>
                                <a:rPr lang="pt-BR" sz="2400" i="1" dirty="0">
                                  <a:solidFill>
                                    <a:srgbClr val="3A7E2F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BR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BR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pt-BR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pt-BR" sz="2400" i="1" dirty="0">
                                  <a:solidFill>
                                    <a:srgbClr val="3A7E2F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pt-BR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BR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pt-BR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pt-B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𝑤</m:t>
                              </m:r>
                            </m:sub>
                          </m:sSub>
                          <m:d>
                            <m:dPr>
                              <m:ctrlPr>
                                <a:rPr lang="pt-B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pt-B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pt-B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pt-B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</m:d>
                        </m:e>
                      </m:d>
                      <m:sSub>
                        <m:sSubPr>
                          <m:ctrlPr>
                            <a:rPr lang="en-US" sz="2400" i="1" dirty="0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400" i="1" dirty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𝑓</m:t>
                          </m:r>
                        </m:e>
                        <m:sub>
                          <m:r>
                            <a:rPr lang="en-US" sz="2400" i="1" dirty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𝑖</m:t>
                          </m:r>
                        </m:sub>
                      </m:sSub>
                      <m:r>
                        <a:rPr lang="en-US" sz="2400" i="1" dirty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(</m:t>
                      </m:r>
                      <m:r>
                        <a:rPr lang="en-US" sz="2400" i="1" dirty="0" err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𝑠</m:t>
                      </m:r>
                      <m:r>
                        <a:rPr lang="en-US" sz="2400" i="1" dirty="0" err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,</m:t>
                      </m:r>
                      <m:r>
                        <a:rPr lang="en-US" sz="2400" i="1" dirty="0" err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𝑎</m:t>
                      </m:r>
                      <m:r>
                        <a:rPr lang="en-US" sz="2400" i="1" dirty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0949" y="2675178"/>
                <a:ext cx="7502375" cy="645048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2271932" y="1499216"/>
                <a:ext cx="7191392" cy="58798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pt-B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𝑄</m:t>
                    </m:r>
                    <m:d>
                      <m:dPr>
                        <m:ctrlPr>
                          <a:rPr lang="pt-B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pt-B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  <m:r>
                          <a:rPr lang="pt-B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,</m:t>
                        </m:r>
                        <m:r>
                          <a:rPr lang="pt-BR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𝑎</m:t>
                        </m:r>
                      </m:e>
                    </m:d>
                    <m:r>
                      <a:rPr lang="en-US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←</m:t>
                    </m:r>
                    <m:r>
                      <a:rPr lang="pt-B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r>
                      <a:rPr lang="pt-B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𝑄</m:t>
                    </m:r>
                    <m:r>
                      <a:rPr lang="pt-B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(</m:t>
                    </m:r>
                    <m:r>
                      <a:rPr lang="pt-B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  <m:r>
                      <a:rPr lang="pt-B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,</m:t>
                    </m:r>
                    <m:r>
                      <a:rPr lang="pt-B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𝑎</m:t>
                    </m:r>
                    <m:r>
                      <a:rPr lang="pt-B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) +</m:t>
                    </m:r>
                    <m:r>
                      <a:rPr lang="pt-B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𝛼</m:t>
                    </m:r>
                    <m:r>
                      <a:rPr lang="pt-BR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[</m:t>
                    </m:r>
                    <m:r>
                      <a:rPr lang="en-US" sz="2400" i="1" dirty="0" smtClean="0">
                        <a:solidFill>
                          <a:srgbClr val="3A7E2F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𝑟</m:t>
                    </m:r>
                    <m:r>
                      <a:rPr lang="pt-BR" sz="2400" i="1" dirty="0">
                        <a:solidFill>
                          <a:srgbClr val="3A7E2F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+</m:t>
                    </m:r>
                    <m:r>
                      <a:rPr lang="pt-BR" sz="2400" i="1" dirty="0">
                        <a:solidFill>
                          <a:srgbClr val="3A7E2F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𝛾</m:t>
                    </m:r>
                    <m:r>
                      <a:rPr lang="en-US" sz="2400" i="1" dirty="0">
                        <a:solidFill>
                          <a:srgbClr val="3A7E2F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limLow>
                      <m:limLowPr>
                        <m:ctrlPr>
                          <a:rPr lang="pt-BR" sz="2400" i="1" dirty="0">
                            <a:solidFill>
                              <a:srgbClr val="3A7E2F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limLowPr>
                      <m:e>
                        <m:r>
                          <m:rPr>
                            <m:sty m:val="p"/>
                          </m:rPr>
                          <a:rPr lang="pt-BR" sz="2400" dirty="0">
                            <a:solidFill>
                              <a:srgbClr val="3A7E2F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max</m:t>
                        </m:r>
                      </m:e>
                      <m:lim>
                        <m:sSup>
                          <m:sSupPr>
                            <m:ctrlPr>
                              <a:rPr lang="en-US" sz="2400" i="1" dirty="0">
                                <a:solidFill>
                                  <a:srgbClr val="3A7E2F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en-US" sz="2400" i="1" dirty="0">
                                <a:solidFill>
                                  <a:srgbClr val="3A7E2F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sz="2400" i="1" dirty="0">
                                <a:solidFill>
                                  <a:srgbClr val="3A7E2F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′</m:t>
                            </m:r>
                          </m:sup>
                        </m:sSup>
                      </m:lim>
                    </m:limLow>
                    <m:r>
                      <a:rPr lang="en-US" sz="2400" i="1" dirty="0">
                        <a:solidFill>
                          <a:srgbClr val="3A7E2F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  <m:r>
                      <a:rPr lang="pt-BR" sz="2400" i="1" dirty="0">
                        <a:solidFill>
                          <a:srgbClr val="3A7E2F"/>
                        </a:solidFill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𝑄</m:t>
                    </m:r>
                    <m:d>
                      <m:dPr>
                        <m:ctrlPr>
                          <a:rPr lang="pt-BR" sz="2400" i="1" dirty="0">
                            <a:solidFill>
                              <a:srgbClr val="3A7E2F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pt-BR" sz="2400" i="1" dirty="0">
                                <a:solidFill>
                                  <a:srgbClr val="3A7E2F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pt-BR" sz="2400" i="1" dirty="0">
                                <a:solidFill>
                                  <a:srgbClr val="3A7E2F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pt-BR" sz="2400" i="1" dirty="0">
                                <a:solidFill>
                                  <a:srgbClr val="3A7E2F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′</m:t>
                            </m:r>
                          </m:sup>
                        </m:sSup>
                        <m:r>
                          <a:rPr lang="pt-BR" sz="2400" i="1" dirty="0">
                            <a:solidFill>
                              <a:srgbClr val="3A7E2F"/>
                            </a:solidFill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,</m:t>
                        </m:r>
                        <m:sSup>
                          <m:sSupPr>
                            <m:ctrlPr>
                              <a:rPr lang="pt-BR" sz="2400" i="1" dirty="0">
                                <a:solidFill>
                                  <a:srgbClr val="3A7E2F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pPr>
                          <m:e>
                            <m:r>
                              <a:rPr lang="pt-BR" sz="2400" i="1" dirty="0">
                                <a:solidFill>
                                  <a:srgbClr val="3A7E2F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pt-BR" sz="2400" i="1" dirty="0">
                                <a:solidFill>
                                  <a:srgbClr val="3A7E2F"/>
                                </a:solidFill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−</m:t>
                    </m:r>
                    <m:r>
                      <a:rPr lang="en-US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𝑄</m:t>
                    </m:r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, </m:t>
                        </m:r>
                        <m:r>
                          <a:rPr lang="en-US" sz="2400" i="1" dirty="0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𝑎</m:t>
                        </m:r>
                      </m:e>
                    </m:d>
                    <m:r>
                      <a:rPr lang="en-US" sz="2400" i="1" dirty="0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]</m:t>
                    </m:r>
                  </m:oMath>
                </a14:m>
                <a:r>
                  <a:rPr lang="en-US" sz="24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1932" y="1499216"/>
                <a:ext cx="7191392" cy="587981"/>
              </a:xfrm>
              <a:prstGeom prst="rect">
                <a:avLst/>
              </a:prstGeom>
              <a:blipFill rotWithShape="0">
                <a:blip r:embed="rId3"/>
                <a:stretch>
                  <a:fillRect l="-594" b="-104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552099" y="1011565"/>
            <a:ext cx="36809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Update Rule for Q-Learning: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585966" y="3344144"/>
                <a:ext cx="10321095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/>
                  <a:t>Update Rule for Approximate Q-Learning with differentiable Q-function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 smtClean="0"/>
                  <a:t>:</a:t>
                </a:r>
                <a:endParaRPr lang="en-US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5966" y="3344144"/>
                <a:ext cx="10321095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886" t="-10667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/>
              <p:cNvSpPr/>
              <p:nvPr/>
            </p:nvSpPr>
            <p:spPr>
              <a:xfrm>
                <a:off x="2151092" y="3744147"/>
                <a:ext cx="7694863" cy="8715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𝑖</m:t>
                          </m:r>
                        </m:sub>
                      </m:sSub>
                      <m:r>
                        <a:rPr lang="en-US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←</m:t>
                      </m:r>
                      <m:sSub>
                        <m:sSubPr>
                          <m:ctrlP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𝑖</m:t>
                          </m:r>
                        </m:sub>
                      </m:sSub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+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400" i="1" dirty="0" smtClean="0">
                              <a:solidFill>
                                <a:srgbClr val="3A7E2F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𝑟</m:t>
                          </m:r>
                          <m:r>
                            <a:rPr lang="pt-BR" sz="2400" i="1" dirty="0">
                              <a:solidFill>
                                <a:srgbClr val="3A7E2F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pt-BR" sz="2400" i="1" dirty="0">
                              <a:solidFill>
                                <a:srgbClr val="3A7E2F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𝛾</m:t>
                          </m:r>
                          <m:r>
                            <a:rPr lang="en-US" sz="2400" i="1" dirty="0">
                              <a:solidFill>
                                <a:srgbClr val="3A7E2F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 </m:t>
                          </m:r>
                          <m:limLow>
                            <m:limLowPr>
                              <m:ctrlPr>
                                <a:rPr lang="pt-BR" sz="2400" i="1" dirty="0">
                                  <a:solidFill>
                                    <a:srgbClr val="3A7E2F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BR" sz="2400" dirty="0">
                                  <a:solidFill>
                                    <a:srgbClr val="3A7E2F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sSup>
                                <m:sSupPr>
                                  <m:ctrlPr>
                                    <a:rPr lang="en-US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lim>
                          </m:limLow>
                          <m:r>
                            <a:rPr lang="en-US" sz="2400" i="1" dirty="0">
                              <a:solidFill>
                                <a:srgbClr val="3A7E2F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sz="2400" b="0" i="1" dirty="0" smtClean="0">
                                  <a:solidFill>
                                    <a:srgbClr val="3A7E2F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pt-BR" sz="2400" i="1" dirty="0">
                                  <a:solidFill>
                                    <a:srgbClr val="3A7E2F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400" b="0" i="1" dirty="0" smtClean="0">
                                  <a:solidFill>
                                    <a:srgbClr val="3A7E2F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𝑤</m:t>
                              </m:r>
                            </m:sub>
                          </m:sSub>
                          <m:d>
                            <m:dPr>
                              <m:ctrlPr>
                                <a:rPr lang="pt-BR" sz="2400" i="1" dirty="0">
                                  <a:solidFill>
                                    <a:srgbClr val="3A7E2F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BR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BR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pt-BR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pt-BR" sz="2400" i="1" dirty="0">
                                  <a:solidFill>
                                    <a:srgbClr val="3A7E2F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pt-BR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BR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pt-BR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pt-B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𝑤</m:t>
                              </m:r>
                            </m:sub>
                          </m:sSub>
                          <m:d>
                            <m:dPr>
                              <m:ctrlPr>
                                <a:rPr lang="pt-B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pt-B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pt-B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pt-B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</m:d>
                        </m:e>
                      </m:d>
                      <m:f>
                        <m:fPr>
                          <m:ctrlPr>
                            <a:rPr lang="en-US" sz="24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 dirty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pt-BR" sz="2400" i="1" dirty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400" i="1" dirty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𝑤</m:t>
                              </m:r>
                            </m:sub>
                          </m:sSub>
                          <m:d>
                            <m:dPr>
                              <m:ctrlPr>
                                <a:rPr lang="pt-BR" sz="2400" i="1" dirty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pt-BR" sz="2400" i="1" dirty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pt-BR" sz="2400" i="1" dirty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pt-BR" sz="2400" i="1" dirty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</m:d>
                        </m:num>
                        <m:den>
                          <m:r>
                            <a:rPr lang="en-US" sz="24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0" name="Rectangle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1092" y="3744147"/>
                <a:ext cx="7694863" cy="871521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/>
              <p:cNvSpPr/>
              <p:nvPr/>
            </p:nvSpPr>
            <p:spPr>
              <a:xfrm>
                <a:off x="2680478" y="4673196"/>
                <a:ext cx="583486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dirty="0" smtClean="0">
                    <a:solidFill>
                      <a:schemeClr val="tx2"/>
                    </a:solidFill>
                    <a:cs typeface="Arial" charset="0"/>
                  </a:rPr>
                  <a:t>If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𝑄</m:t>
                    </m:r>
                    <m:r>
                      <a:rPr lang="en-US" sz="2400" b="1" i="1" baseline="-25000" dirty="0" err="1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𝒘</m:t>
                    </m:r>
                    <m:r>
                      <a:rPr lang="en-US" sz="2400" i="1" dirty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(</m:t>
                    </m:r>
                    <m:r>
                      <a:rPr lang="en-US" sz="2400" i="1" dirty="0" err="1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𝑠</m:t>
                    </m:r>
                    <m:r>
                      <a:rPr lang="en-US" sz="2400" i="1" dirty="0" err="1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,</m:t>
                    </m:r>
                    <m:r>
                      <a:rPr lang="en-US" sz="2400" i="1" dirty="0" err="1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𝑎</m:t>
                    </m:r>
                    <m:r>
                      <a:rPr lang="en-US" sz="2400" i="1" dirty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)=</m:t>
                    </m:r>
                    <m:r>
                      <a:rPr lang="en-US" sz="2400" i="1" dirty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𝑤</m:t>
                    </m:r>
                    <m:r>
                      <a:rPr lang="en-US" sz="2400" i="1" baseline="-25000" dirty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1</m:t>
                    </m:r>
                    <m:r>
                      <a:rPr lang="en-US" sz="2400" i="1" dirty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𝑓</m:t>
                    </m:r>
                    <m:r>
                      <a:rPr lang="en-US" sz="2400" i="1" baseline="-25000" dirty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1</m:t>
                    </m:r>
                    <m:r>
                      <a:rPr lang="en-US" sz="2400" i="1" dirty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(</m:t>
                    </m:r>
                    <m:r>
                      <a:rPr lang="en-US" sz="2400" i="1" dirty="0" err="1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𝑠</m:t>
                    </m:r>
                    <m:r>
                      <a:rPr lang="en-US" sz="2400" i="1" dirty="0" err="1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,</m:t>
                    </m:r>
                    <m:r>
                      <a:rPr lang="en-US" sz="2400" i="1" dirty="0" err="1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𝑎</m:t>
                    </m:r>
                    <m:r>
                      <a:rPr lang="en-US" sz="2400" i="1" dirty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) + … + </m:t>
                    </m:r>
                    <m:r>
                      <a:rPr lang="en-US" sz="2400" i="1" dirty="0" err="1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𝑤</m:t>
                    </m:r>
                    <m:r>
                      <a:rPr lang="en-US" sz="2400" i="1" baseline="-25000" dirty="0" err="1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𝑛</m:t>
                    </m:r>
                    <m:r>
                      <a:rPr lang="en-US" sz="2400" i="1" dirty="0" err="1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𝑓</m:t>
                    </m:r>
                    <m:r>
                      <a:rPr lang="en-US" sz="2400" i="1" baseline="-25000" dirty="0" err="1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𝑛</m:t>
                    </m:r>
                    <m:r>
                      <a:rPr lang="en-US" sz="2400" i="1" dirty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(</m:t>
                    </m:r>
                    <m:r>
                      <a:rPr lang="en-US" sz="2400" i="1" dirty="0" err="1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𝑠</m:t>
                    </m:r>
                    <m:r>
                      <a:rPr lang="en-US" sz="2400" i="1" dirty="0" err="1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,</m:t>
                    </m:r>
                    <m:r>
                      <a:rPr lang="en-US" sz="2400" i="1" dirty="0" err="1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𝑎</m:t>
                    </m:r>
                    <m:r>
                      <a:rPr lang="en-US" sz="2400" i="1" dirty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) 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11" name="Rectangle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0478" y="4673196"/>
                <a:ext cx="5834867" cy="461665"/>
              </a:xfrm>
              <a:prstGeom prst="rect">
                <a:avLst/>
              </a:prstGeom>
              <a:blipFill rotWithShape="0">
                <a:blip r:embed="rId6"/>
                <a:stretch>
                  <a:fillRect l="-1672" t="-10667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3629575" y="5327856"/>
                <a:ext cx="2887394" cy="8715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 dirty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pt-BR" sz="2400" i="1" dirty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400" i="1" dirty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𝑤</m:t>
                              </m:r>
                            </m:sub>
                          </m:sSub>
                          <m:d>
                            <m:dPr>
                              <m:ctrlPr>
                                <a:rPr lang="pt-BR" sz="2400" i="1" dirty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pt-BR" sz="2400" i="1" dirty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pt-BR" sz="2400" i="1" dirty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pt-BR" sz="2400" i="1" dirty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</m:d>
                        </m:num>
                        <m:den>
                          <m:r>
                            <a:rPr lang="en-US" sz="24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sz="2400" b="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𝑠</m:t>
                      </m:r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9575" y="5327856"/>
                <a:ext cx="2887394" cy="871521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3660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if non-linear </a:t>
            </a:r>
            <a:r>
              <a:rPr lang="en-US" dirty="0"/>
              <a:t>value </a:t>
            </a:r>
            <a:r>
              <a:rPr lang="en-US" dirty="0" smtClean="0"/>
              <a:t>function?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47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="" xmlns:a16="http://schemas.microsoft.com/office/drawing/2014/main" id="{D7246B79-A786-4C5F-A967-9EE0242D3DC1}"/>
                  </a:ext>
                </a:extLst>
              </p:cNvPr>
              <p:cNvSpPr/>
              <p:nvPr/>
            </p:nvSpPr>
            <p:spPr>
              <a:xfrm>
                <a:off x="1019855" y="2876468"/>
                <a:ext cx="4861780" cy="8562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𝑖</m:t>
                          </m:r>
                        </m:sub>
                      </m:sSub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←</m:t>
                      </m:r>
                      <m:sSub>
                        <m:sSubPr>
                          <m:ctrlPr>
                            <a:rPr lang="en-US" sz="2400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US" sz="2400" b="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𝑖</m:t>
                          </m:r>
                        </m:sub>
                      </m:sSub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−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𝐸𝑟𝑟𝑜𝑟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,…,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D7246B79-A786-4C5F-A967-9EE0242D3DC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9855" y="2876468"/>
                <a:ext cx="4861780" cy="856260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6116912" y="2826511"/>
                <a:ext cx="5120120" cy="78380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𝐸𝑟𝑟𝑜𝑟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𝑤</m:t>
                      </m:r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fPr>
                        <m:num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1</m:t>
                          </m:r>
                        </m:num>
                        <m:den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2</m:t>
                          </m:r>
                        </m:den>
                      </m:f>
                      <m:r>
                        <a:rPr lang="en-US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 </m:t>
                      </m:r>
                      <m:sSup>
                        <m:sSupPr>
                          <m:ctrlP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en-US" sz="2400" i="1" dirty="0">
                                  <a:solidFill>
                                    <a:srgbClr val="3A7E2F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𝑠𝑎𝑚𝑝𝑙𝑒</m:t>
                              </m:r>
                              <m:r>
                                <a:rPr lang="en-US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sz="2400" b="0" i="1" dirty="0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lang="pt-BR" sz="2400" i="1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lang="en-US" sz="2400" b="0" i="1" dirty="0" smtClean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𝑤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pt-BR" sz="2400" i="1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lang="pt-BR" sz="2400" i="1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lang="pt-BR" sz="2400" i="1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lang="pt-BR" sz="2400" i="1" dirty="0"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6912" y="2826511"/>
                <a:ext cx="5120120" cy="78380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532633" y="1156217"/>
                <a:ext cx="856420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/>
                  <a:t>Update Rule for Approximate Q-Learning with Q-function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 smtClean="0"/>
                  <a:t>:</a:t>
                </a:r>
                <a:endParaRPr lang="en-US" sz="24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633" y="1156217"/>
                <a:ext cx="8564204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1068" t="-10667" r="-142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/>
              <p:cNvSpPr/>
              <p:nvPr/>
            </p:nvSpPr>
            <p:spPr>
              <a:xfrm>
                <a:off x="2271932" y="1612715"/>
                <a:ext cx="7694863" cy="8715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𝑖</m:t>
                          </m:r>
                        </m:sub>
                      </m:sSub>
                      <m:r>
                        <a:rPr lang="en-US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←</m:t>
                      </m:r>
                      <m:sSub>
                        <m:sSubPr>
                          <m:ctrlP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𝑖</m:t>
                          </m:r>
                        </m:sub>
                      </m:sSub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+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400" i="1" dirty="0" smtClean="0">
                              <a:solidFill>
                                <a:srgbClr val="3A7E2F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𝑟</m:t>
                          </m:r>
                          <m:r>
                            <a:rPr lang="pt-BR" sz="2400" i="1" dirty="0">
                              <a:solidFill>
                                <a:srgbClr val="3A7E2F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pt-BR" sz="2400" i="1" dirty="0">
                              <a:solidFill>
                                <a:srgbClr val="3A7E2F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𝛾</m:t>
                          </m:r>
                          <m:r>
                            <a:rPr lang="en-US" sz="2400" i="1" dirty="0">
                              <a:solidFill>
                                <a:srgbClr val="3A7E2F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 </m:t>
                          </m:r>
                          <m:limLow>
                            <m:limLowPr>
                              <m:ctrlPr>
                                <a:rPr lang="pt-BR" sz="2400" i="1" dirty="0">
                                  <a:solidFill>
                                    <a:srgbClr val="3A7E2F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BR" sz="2400" dirty="0">
                                  <a:solidFill>
                                    <a:srgbClr val="3A7E2F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sSup>
                                <m:sSupPr>
                                  <m:ctrlPr>
                                    <a:rPr lang="en-US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lim>
                          </m:limLow>
                          <m:r>
                            <a:rPr lang="en-US" sz="2400" i="1" dirty="0">
                              <a:solidFill>
                                <a:srgbClr val="3A7E2F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sz="2400" b="0" i="1" dirty="0" smtClean="0">
                                  <a:solidFill>
                                    <a:srgbClr val="3A7E2F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pt-BR" sz="2400" i="1" dirty="0">
                                  <a:solidFill>
                                    <a:srgbClr val="3A7E2F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400" b="0" i="1" dirty="0" smtClean="0">
                                  <a:solidFill>
                                    <a:srgbClr val="3A7E2F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𝑤</m:t>
                              </m:r>
                            </m:sub>
                          </m:sSub>
                          <m:d>
                            <m:dPr>
                              <m:ctrlPr>
                                <a:rPr lang="pt-BR" sz="2400" i="1" dirty="0">
                                  <a:solidFill>
                                    <a:srgbClr val="3A7E2F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BR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BR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pt-BR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pt-BR" sz="2400" i="1" dirty="0">
                                  <a:solidFill>
                                    <a:srgbClr val="3A7E2F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pt-BR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BR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pt-BR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pt-B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𝑤</m:t>
                              </m:r>
                            </m:sub>
                          </m:sSub>
                          <m:d>
                            <m:dPr>
                              <m:ctrlPr>
                                <a:rPr lang="pt-B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pt-B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pt-B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pt-B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</m:d>
                        </m:e>
                      </m:d>
                      <m:f>
                        <m:fPr>
                          <m:ctrlPr>
                            <a:rPr lang="en-US" sz="24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 dirty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pt-BR" sz="2400" i="1" dirty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400" i="1" dirty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𝑤</m:t>
                              </m:r>
                            </m:sub>
                          </m:sSub>
                          <m:d>
                            <m:dPr>
                              <m:ctrlPr>
                                <a:rPr lang="pt-BR" sz="2400" i="1" dirty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pt-BR" sz="2400" i="1" dirty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pt-BR" sz="2400" i="1" dirty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pt-BR" sz="2400" i="1" dirty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</m:d>
                        </m:num>
                        <m:den>
                          <m:r>
                            <a:rPr lang="en-US" sz="24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9" name="Rectangle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1932" y="1612715"/>
                <a:ext cx="7694863" cy="871521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552099" y="2423082"/>
            <a:ext cx="8971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Why?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2521783" y="4002547"/>
                <a:ext cx="6169831" cy="8715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𝐸𝑟𝑟𝑜𝑟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=(</m:t>
                      </m:r>
                      <m:sSub>
                        <m:sSubPr>
                          <m:ctrlP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pt-B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𝑄</m:t>
                          </m:r>
                        </m:e>
                        <m:sub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𝑤</m:t>
                          </m:r>
                        </m:sub>
                      </m:sSub>
                      <m:d>
                        <m:dPr>
                          <m:ctrlPr>
                            <a:rPr lang="pt-B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pt-B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lang="pt-B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lang="pt-BR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𝑎</m:t>
                          </m:r>
                        </m:e>
                      </m:d>
                      <m:r>
                        <a:rPr lang="en-US" sz="2400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−</m:t>
                      </m:r>
                      <m:r>
                        <a:rPr lang="en-US" sz="2400" i="1" dirty="0">
                          <a:solidFill>
                            <a:srgbClr val="3A7E2F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𝑠𝑎𝑚𝑝𝑙𝑒</m:t>
                      </m:r>
                      <m:r>
                        <a:rPr lang="en-US" sz="240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)</m:t>
                      </m:r>
                      <m:f>
                        <m:fPr>
                          <m:ctrlPr>
                            <a:rPr lang="en-US" sz="24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 dirty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pt-BR" sz="2400" i="1" dirty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400" i="1" dirty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𝑤</m:t>
                              </m:r>
                            </m:sub>
                          </m:sSub>
                          <m:d>
                            <m:dPr>
                              <m:ctrlPr>
                                <a:rPr lang="pt-BR" sz="2400" i="1" dirty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pt-BR" sz="2400" i="1" dirty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pt-BR" sz="2400" i="1" dirty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pt-BR" sz="2400" i="1" dirty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</m:d>
                        </m:num>
                        <m:den>
                          <m:r>
                            <a:rPr lang="en-US" sz="24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1783" y="4002547"/>
                <a:ext cx="6169831" cy="871521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406141" y="5040096"/>
                <a:ext cx="11211274" cy="8715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𝑖</m:t>
                          </m:r>
                        </m:sub>
                      </m:sSub>
                      <m:r>
                        <a:rPr lang="en-US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−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𝐸𝑟𝑟𝑜𝑟</m:t>
                          </m:r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,…,</m:t>
                              </m:r>
                              <m:sSub>
                                <m:sSubPr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𝑖</m:t>
                          </m:r>
                        </m:sub>
                      </m:sSub>
                      <m:r>
                        <a:rPr lang="en-US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+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solidFill>
                                <a:srgbClr val="3A7E2F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𝑟</m:t>
                          </m:r>
                          <m:r>
                            <a:rPr lang="pt-BR" sz="2400" i="1" dirty="0">
                              <a:solidFill>
                                <a:srgbClr val="3A7E2F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pt-BR" sz="2400" i="1" dirty="0">
                              <a:solidFill>
                                <a:srgbClr val="3A7E2F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𝛾</m:t>
                          </m:r>
                          <m:r>
                            <a:rPr lang="en-US" sz="2400" i="1" dirty="0">
                              <a:solidFill>
                                <a:srgbClr val="3A7E2F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 </m:t>
                          </m:r>
                          <m:limLow>
                            <m:limLowPr>
                              <m:ctrlPr>
                                <a:rPr lang="pt-BR" sz="2400" i="1" dirty="0">
                                  <a:solidFill>
                                    <a:srgbClr val="3A7E2F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BR" sz="2400" dirty="0">
                                  <a:solidFill>
                                    <a:srgbClr val="3A7E2F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sSup>
                                <m:sSupPr>
                                  <m:ctrlPr>
                                    <a:rPr lang="en-US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lim>
                          </m:limLow>
                          <m:r>
                            <a:rPr lang="en-US" sz="2400" i="1" dirty="0">
                              <a:solidFill>
                                <a:srgbClr val="3A7E2F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sz="2400" i="1" dirty="0">
                                  <a:solidFill>
                                    <a:srgbClr val="3A7E2F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pt-BR" sz="2400" i="1" dirty="0">
                                  <a:solidFill>
                                    <a:srgbClr val="3A7E2F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400" i="1" dirty="0">
                                  <a:solidFill>
                                    <a:srgbClr val="3A7E2F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𝑤</m:t>
                              </m:r>
                            </m:sub>
                          </m:sSub>
                          <m:d>
                            <m:dPr>
                              <m:ctrlPr>
                                <a:rPr lang="pt-BR" sz="2400" i="1" dirty="0">
                                  <a:solidFill>
                                    <a:srgbClr val="3A7E2F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BR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BR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pt-BR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pt-BR" sz="2400" i="1" dirty="0">
                                  <a:solidFill>
                                    <a:srgbClr val="3A7E2F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pt-BR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BR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pt-BR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pt-B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𝑤</m:t>
                              </m:r>
                            </m:sub>
                          </m:sSub>
                          <m:d>
                            <m:dPr>
                              <m:ctrlPr>
                                <a:rPr lang="pt-B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pt-B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pt-B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pt-B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</m:d>
                        </m:e>
                      </m:d>
                      <m:f>
                        <m:fPr>
                          <m:ctrlPr>
                            <a:rPr lang="en-US" sz="24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 dirty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pt-BR" sz="2400" i="1" dirty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400" i="1" dirty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𝑤</m:t>
                              </m:r>
                            </m:sub>
                          </m:sSub>
                          <m:d>
                            <m:dPr>
                              <m:ctrlPr>
                                <a:rPr lang="pt-BR" sz="2400" i="1" dirty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pt-BR" sz="2400" i="1" dirty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pt-BR" sz="2400" i="1" dirty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pt-BR" sz="2400" i="1" dirty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</m:d>
                        </m:num>
                        <m:den>
                          <m:r>
                            <a:rPr lang="en-US" sz="24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6141" y="5040096"/>
                <a:ext cx="11211274" cy="871521"/>
              </a:xfrm>
              <a:prstGeom prst="rect">
                <a:avLst/>
              </a:prstGeom>
              <a:blipFill rotWithShape="0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20845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16" grpId="0"/>
      <p:bldP spid="18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if non-linear value function?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48</a:t>
            </a:fld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619719" y="1156356"/>
                <a:ext cx="8564204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 smtClean="0"/>
                  <a:t>Update Rule for Approximate Q-Learning with Q-function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𝑄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400" dirty="0" smtClean="0"/>
                  <a:t>:</a:t>
                </a:r>
                <a:endParaRPr lang="en-US" sz="24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719" y="1156356"/>
                <a:ext cx="8564204" cy="461665"/>
              </a:xfrm>
              <a:prstGeom prst="rect">
                <a:avLst/>
              </a:prstGeom>
              <a:blipFill rotWithShape="0">
                <a:blip r:embed="rId2"/>
                <a:stretch>
                  <a:fillRect l="-1139" t="-10667" r="-71" b="-30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2359018" y="1612854"/>
                <a:ext cx="7694863" cy="8715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𝑖</m:t>
                          </m:r>
                        </m:sub>
                      </m:sSub>
                      <m:r>
                        <a:rPr lang="en-US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←</m:t>
                      </m:r>
                      <m:sSub>
                        <m:sSubPr>
                          <m:ctrlP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𝑖</m:t>
                          </m:r>
                        </m:sub>
                      </m:sSub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+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400" i="1" dirty="0" smtClean="0">
                              <a:solidFill>
                                <a:srgbClr val="3A7E2F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𝑟</m:t>
                          </m:r>
                          <m:r>
                            <a:rPr lang="pt-BR" sz="2400" i="1" dirty="0">
                              <a:solidFill>
                                <a:srgbClr val="3A7E2F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pt-BR" sz="2400" i="1" dirty="0">
                              <a:solidFill>
                                <a:srgbClr val="3A7E2F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𝛾</m:t>
                          </m:r>
                          <m:r>
                            <a:rPr lang="en-US" sz="2400" i="1" dirty="0">
                              <a:solidFill>
                                <a:srgbClr val="3A7E2F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 </m:t>
                          </m:r>
                          <m:limLow>
                            <m:limLowPr>
                              <m:ctrlPr>
                                <a:rPr lang="pt-BR" sz="2400" i="1" dirty="0">
                                  <a:solidFill>
                                    <a:srgbClr val="3A7E2F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BR" sz="2400" dirty="0">
                                  <a:solidFill>
                                    <a:srgbClr val="3A7E2F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sSup>
                                <m:sSupPr>
                                  <m:ctrlPr>
                                    <a:rPr lang="en-US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lim>
                          </m:limLow>
                          <m:r>
                            <a:rPr lang="en-US" sz="2400" i="1" dirty="0">
                              <a:solidFill>
                                <a:srgbClr val="3A7E2F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sz="2400" b="0" i="1" dirty="0" smtClean="0">
                                  <a:solidFill>
                                    <a:srgbClr val="3A7E2F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pt-BR" sz="2400" i="1" dirty="0">
                                  <a:solidFill>
                                    <a:srgbClr val="3A7E2F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400" b="0" i="1" dirty="0" smtClean="0">
                                  <a:solidFill>
                                    <a:srgbClr val="3A7E2F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𝑤</m:t>
                              </m:r>
                            </m:sub>
                          </m:sSub>
                          <m:d>
                            <m:dPr>
                              <m:ctrlPr>
                                <a:rPr lang="pt-BR" sz="2400" i="1" dirty="0">
                                  <a:solidFill>
                                    <a:srgbClr val="3A7E2F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BR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BR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pt-BR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pt-BR" sz="2400" i="1" dirty="0">
                                  <a:solidFill>
                                    <a:srgbClr val="3A7E2F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pt-BR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BR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pt-BR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pt-B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𝑤</m:t>
                              </m:r>
                            </m:sub>
                          </m:sSub>
                          <m:d>
                            <m:dPr>
                              <m:ctrlPr>
                                <a:rPr lang="pt-B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pt-B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pt-B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pt-B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</m:d>
                        </m:e>
                      </m:d>
                      <m:f>
                        <m:fPr>
                          <m:ctrlPr>
                            <a:rPr lang="en-US" sz="24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 dirty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pt-BR" sz="2400" i="1" dirty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400" i="1" dirty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𝑤</m:t>
                              </m:r>
                            </m:sub>
                          </m:sSub>
                          <m:d>
                            <m:dPr>
                              <m:ctrlPr>
                                <a:rPr lang="pt-BR" sz="2400" i="1" dirty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pt-BR" sz="2400" i="1" dirty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pt-BR" sz="2400" i="1" dirty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pt-BR" sz="2400" i="1" dirty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</m:d>
                        </m:num>
                        <m:den>
                          <m:r>
                            <a:rPr lang="en-US" sz="24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9018" y="1612854"/>
                <a:ext cx="7694863" cy="871521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/>
              <p:cNvSpPr/>
              <p:nvPr/>
            </p:nvSpPr>
            <p:spPr>
              <a:xfrm>
                <a:off x="1341624" y="2799290"/>
                <a:ext cx="893654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400" b="0" dirty="0" smtClean="0">
                    <a:solidFill>
                      <a:schemeClr val="tx2"/>
                    </a:solidFill>
                    <a:cs typeface="Arial" charset="0"/>
                  </a:rPr>
                  <a:t>Example: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sSubPr>
                      <m:e>
                        <m:r>
                          <a:rPr lang="en-US" sz="2400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  <m:t>𝑄</m:t>
                        </m:r>
                      </m:e>
                      <m:sub>
                        <m:r>
                          <a:rPr lang="en-US" sz="2400" b="0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  <m:t>𝑤</m:t>
                        </m:r>
                      </m:sub>
                    </m:sSub>
                    <m:r>
                      <a:rPr lang="en-US" sz="2400" b="0" i="1" dirty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(</m:t>
                    </m:r>
                    <m:r>
                      <a:rPr lang="en-US" sz="2400" b="0" i="1" dirty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𝑠</m:t>
                    </m:r>
                    <m:r>
                      <a:rPr lang="en-US" sz="2400" b="0" i="1" dirty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,</m:t>
                    </m:r>
                    <m:r>
                      <a:rPr lang="en-US" sz="2400" b="0" i="1" dirty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𝑎</m:t>
                    </m:r>
                    <m:r>
                      <a:rPr lang="en-US" sz="2400" b="0" i="1" dirty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)=</m:t>
                    </m:r>
                    <m:r>
                      <m:rPr>
                        <m:sty m:val="p"/>
                      </m:rPr>
                      <a:rPr lang="en-US" sz="2400" b="0" i="0" dirty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exp</m:t>
                    </m:r>
                    <m:r>
                      <a:rPr lang="en-US" sz="2400" b="0" i="1" dirty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⁡(</m:t>
                    </m:r>
                    <m:sSub>
                      <m:sSubPr>
                        <m:ctrlPr>
                          <a:rPr lang="en-US" sz="2400" b="0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  <m:t>𝑤</m:t>
                        </m:r>
                      </m:e>
                      <m:sub>
                        <m:r>
                          <a:rPr lang="en-US" sz="2400" b="0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2400" b="0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  <m:t>𝑓</m:t>
                        </m:r>
                      </m:e>
                      <m:sub>
                        <m:r>
                          <a:rPr lang="en-US" sz="2400" b="0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  <m:t>1</m:t>
                        </m:r>
                      </m:sub>
                    </m:sSub>
                    <m:r>
                      <a:rPr lang="en-US" sz="2400" b="0" i="1" dirty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(</m:t>
                    </m:r>
                    <m:r>
                      <a:rPr lang="en-US" sz="2400" b="0" i="1" dirty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𝑠</m:t>
                    </m:r>
                    <m:r>
                      <a:rPr lang="en-US" sz="2400" b="0" i="1" dirty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,</m:t>
                    </m:r>
                    <m:r>
                      <a:rPr lang="en-US" sz="2400" b="0" i="1" dirty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𝑎</m:t>
                    </m:r>
                    <m:r>
                      <a:rPr lang="en-US" sz="2400" b="0" i="1" dirty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)+</m:t>
                    </m:r>
                    <m:sSub>
                      <m:sSubPr>
                        <m:ctrlPr>
                          <a:rPr lang="en-US" sz="2400" b="0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  <m:t>𝑤</m:t>
                        </m:r>
                      </m:e>
                      <m:sub>
                        <m:r>
                          <a:rPr lang="en-US" sz="2400" b="0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2400" b="0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  <m:t>𝑓</m:t>
                        </m:r>
                      </m:e>
                      <m:sub>
                        <m:r>
                          <a:rPr lang="en-US" sz="2400" b="0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  <m:t>2</m:t>
                        </m:r>
                      </m:sub>
                    </m:sSub>
                    <m:r>
                      <a:rPr lang="en-US" sz="2400" b="0" i="1" dirty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(</m:t>
                    </m:r>
                    <m:r>
                      <a:rPr lang="en-US" sz="2400" b="0" i="1" dirty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𝑠</m:t>
                    </m:r>
                    <m:r>
                      <a:rPr lang="en-US" sz="2400" b="0" i="1" dirty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,</m:t>
                    </m:r>
                    <m:r>
                      <a:rPr lang="en-US" sz="2400" b="0" i="1" dirty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𝑎</m:t>
                    </m:r>
                    <m:r>
                      <a:rPr lang="en-US" sz="2400" b="0" i="1" dirty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)+…+</m:t>
                    </m:r>
                    <m:sSub>
                      <m:sSubPr>
                        <m:ctrlPr>
                          <a:rPr lang="en-US" sz="2400" b="0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  <m:t>𝑤</m:t>
                        </m:r>
                      </m:e>
                      <m:sub>
                        <m:r>
                          <a:rPr lang="en-US" sz="2400" b="0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  <m:t>𝑛</m:t>
                        </m:r>
                      </m:sub>
                    </m:sSub>
                    <m:sSub>
                      <m:sSubPr>
                        <m:ctrlPr>
                          <a:rPr lang="en-US" sz="2400" b="0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sSubPr>
                      <m:e>
                        <m:r>
                          <a:rPr lang="en-US" sz="2400" b="0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  <m:t>𝑓</m:t>
                        </m:r>
                      </m:e>
                      <m:sub>
                        <m:r>
                          <a:rPr lang="en-US" sz="2400" b="0" i="1" dirty="0" smtClean="0">
                            <a:solidFill>
                              <a:schemeClr val="tx2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  <m:t>𝑛</m:t>
                        </m:r>
                      </m:sub>
                    </m:sSub>
                    <m:r>
                      <a:rPr lang="en-US" sz="2400" b="0" i="1" dirty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(</m:t>
                    </m:r>
                    <m:r>
                      <a:rPr lang="en-US" sz="2400" b="0" i="1" dirty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𝑠</m:t>
                    </m:r>
                    <m:r>
                      <a:rPr lang="en-US" sz="2400" b="0" i="1" dirty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,</m:t>
                    </m:r>
                    <m:r>
                      <a:rPr lang="en-US" sz="2400" b="0" i="1" dirty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𝑎</m:t>
                    </m:r>
                    <m:r>
                      <a:rPr lang="en-US" sz="2400" b="0" i="1" dirty="0" smtClean="0">
                        <a:solidFill>
                          <a:schemeClr val="tx2"/>
                        </a:solidFill>
                        <a:latin typeface="Cambria Math" panose="02040503050406030204" pitchFamily="18" charset="0"/>
                        <a:cs typeface="Arial" charset="0"/>
                      </a:rPr>
                      <m:t>))</m:t>
                    </m:r>
                  </m:oMath>
                </a14:m>
                <a:endParaRPr lang="en-US" sz="2400" dirty="0"/>
              </a:p>
            </p:txBody>
          </p:sp>
        </mc:Choice>
        <mc:Fallback xmlns="">
          <p:sp>
            <p:nvSpPr>
              <p:cNvPr id="7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1624" y="2799290"/>
                <a:ext cx="8936549" cy="461665"/>
              </a:xfrm>
              <a:prstGeom prst="rect">
                <a:avLst/>
              </a:prstGeom>
              <a:blipFill rotWithShape="0">
                <a:blip r:embed="rId4"/>
                <a:stretch>
                  <a:fillRect l="-1023" t="-10526" b="-28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619719" y="4937243"/>
            <a:ext cx="18070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Update Rule:</a:t>
            </a:r>
            <a:endParaRPr 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1582719" y="3569745"/>
                <a:ext cx="8997078" cy="161018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 dirty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pt-BR" sz="2400" i="1" dirty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400" i="1" dirty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𝑤</m:t>
                              </m:r>
                            </m:sub>
                          </m:sSub>
                          <m:d>
                            <m:dPr>
                              <m:ctrlPr>
                                <a:rPr lang="pt-BR" sz="2400" i="1" dirty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pt-BR" sz="2400" i="1" dirty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pt-BR" sz="2400" i="1" dirty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pt-BR" sz="2400" i="1" dirty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</m:d>
                        </m:num>
                        <m:den>
                          <m:r>
                            <a:rPr lang="en-US" sz="2400" i="1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400" i="1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unc>
                        <m:funcPr>
                          <m:ctrlPr>
                            <a:rPr lang="en-US" sz="2400" i="1" dirty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en-US" sz="2400" dirty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exp</m:t>
                          </m:r>
                        </m:fName>
                        <m:e>
                          <m:d>
                            <m:dPr>
                              <m:ctrlPr>
                                <a:rPr lang="en-US" sz="2400" i="1" dirty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400" i="1" dirty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  <a:cs typeface="Arial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  <a:cs typeface="Arial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400" i="1" dirty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  <a:cs typeface="Arial" charset="0"/>
                                    </a:rPr>
                                    <m:t>1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400" i="1" dirty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  <a:cs typeface="Arial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  <a:cs typeface="Arial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400" i="1" dirty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  <a:cs typeface="Arial" charset="0"/>
                                    </a:rPr>
                                    <m:t>1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400" i="1" dirty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  <a:cs typeface="Arial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 dirty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  <a:cs typeface="Arial" charset="0"/>
                                    </a:rPr>
                                    <m:t>𝑠</m:t>
                                  </m:r>
                                  <m:r>
                                    <a:rPr lang="en-US" sz="2400" i="1" dirty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  <a:cs typeface="Arial" charset="0"/>
                                    </a:rPr>
                                    <m:t>,</m:t>
                                  </m:r>
                                  <m:r>
                                    <a:rPr lang="en-US" sz="2400" i="1" dirty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  <a:cs typeface="Arial" charset="0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lang="en-US" sz="2400" i="1" dirty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sz="2400" i="1" dirty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  <a:cs typeface="Arial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  <a:cs typeface="Arial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400" i="1" dirty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  <a:cs typeface="Arial" charset="0"/>
                                    </a:rPr>
                                    <m:t>2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400" i="1" dirty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  <a:cs typeface="Arial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  <a:cs typeface="Arial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400" i="1" dirty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  <a:cs typeface="Arial" charset="0"/>
                                    </a:rPr>
                                    <m:t>2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400" i="1" dirty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  <a:cs typeface="Arial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 dirty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  <a:cs typeface="Arial" charset="0"/>
                                    </a:rPr>
                                    <m:t>𝑠</m:t>
                                  </m:r>
                                  <m:r>
                                    <a:rPr lang="en-US" sz="2400" i="1" dirty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  <a:cs typeface="Arial" charset="0"/>
                                    </a:rPr>
                                    <m:t>,</m:t>
                                  </m:r>
                                  <m:r>
                                    <a:rPr lang="en-US" sz="2400" i="1" dirty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  <a:cs typeface="Arial" charset="0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lang="en-US" sz="2400" i="1" dirty="0">
                                  <a:solidFill>
                                    <a:schemeClr val="tx2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+…+</m:t>
                              </m:r>
                              <m:sSub>
                                <m:sSubPr>
                                  <m:ctrlPr>
                                    <a:rPr lang="en-US" sz="2400" i="1" dirty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  <a:cs typeface="Arial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  <a:cs typeface="Arial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400" i="1" dirty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  <a:cs typeface="Arial" charset="0"/>
                                    </a:rPr>
                                    <m:t>𝑛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sz="2400" i="1" dirty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  <a:cs typeface="Arial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400" i="1" dirty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  <a:cs typeface="Arial" charset="0"/>
                                    </a:rPr>
                                    <m:t>𝑓</m:t>
                                  </m:r>
                                </m:e>
                                <m:sub>
                                  <m:r>
                                    <a:rPr lang="en-US" sz="2400" i="1" dirty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  <a:cs typeface="Arial" charset="0"/>
                                    </a:rPr>
                                    <m:t>𝑛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sz="2400" i="1" dirty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  <a:cs typeface="Arial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i="1" dirty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  <a:cs typeface="Arial" charset="0"/>
                                    </a:rPr>
                                    <m:t>𝑠</m:t>
                                  </m:r>
                                  <m:r>
                                    <a:rPr lang="en-US" sz="2400" i="1" dirty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  <a:cs typeface="Arial" charset="0"/>
                                    </a:rPr>
                                    <m:t>,</m:t>
                                  </m:r>
                                  <m:r>
                                    <a:rPr lang="en-US" sz="2400" i="1" dirty="0">
                                      <a:solidFill>
                                        <a:schemeClr val="tx2"/>
                                      </a:solidFill>
                                      <a:latin typeface="Cambria Math" panose="02040503050406030204" pitchFamily="18" charset="0"/>
                                      <a:cs typeface="Arial" charset="0"/>
                                    </a:rPr>
                                    <m:t>𝑎</m:t>
                                  </m:r>
                                </m:e>
                              </m:d>
                            </m:e>
                          </m:d>
                        </m:e>
                      </m:func>
                      <m:sSub>
                        <m:sSubPr>
                          <m:ctrlPr>
                            <a:rPr lang="en-US" sz="2400" i="1" dirty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sSubPr>
                        <m:e>
                          <m:r>
                            <a:rPr lang="en-US" sz="2400" i="1" dirty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𝑓</m:t>
                          </m:r>
                        </m:e>
                        <m:sub>
                          <m:r>
                            <a:rPr lang="en-US" sz="2400" i="1" dirty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sz="2400" i="1" dirty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dPr>
                        <m:e>
                          <m:r>
                            <a:rPr lang="en-US" sz="2400" i="1" dirty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𝑠</m:t>
                          </m:r>
                          <m:r>
                            <a:rPr lang="en-US" sz="2400" i="1" dirty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,</m:t>
                          </m:r>
                          <m:r>
                            <a:rPr lang="en-US" sz="2400" i="1" dirty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𝑎</m:t>
                          </m:r>
                        </m:e>
                      </m:d>
                    </m:oMath>
                  </m:oMathPara>
                </a14:m>
                <a:endParaRPr lang="en-US" sz="2400" i="1" dirty="0" smtClean="0">
                  <a:solidFill>
                    <a:schemeClr val="tx2"/>
                  </a:solidFill>
                  <a:latin typeface="Cambria Math" panose="02040503050406030204" pitchFamily="18" charset="0"/>
                  <a:cs typeface="Arial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dirty="0" smtClean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=</m:t>
                      </m:r>
                      <m:sSub>
                        <m:sSubPr>
                          <m:ctrlPr>
                            <a:rPr lang="en-US" sz="2400" i="1" dirty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sSubPr>
                        <m:e>
                          <m:r>
                            <a:rPr lang="en-US" sz="2400" i="1" dirty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𝑄</m:t>
                          </m:r>
                        </m:e>
                        <m:sub>
                          <m:r>
                            <a:rPr lang="en-US" sz="2400" i="1" dirty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𝑤</m:t>
                          </m:r>
                        </m:sub>
                      </m:sSub>
                      <m:r>
                        <a:rPr lang="en-US" sz="2400" i="1" dirty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(</m:t>
                      </m:r>
                      <m:r>
                        <a:rPr lang="en-US" sz="2400" i="1" dirty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𝑠</m:t>
                      </m:r>
                      <m:r>
                        <a:rPr lang="en-US" sz="2400" i="1" dirty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,</m:t>
                      </m:r>
                      <m:r>
                        <a:rPr lang="en-US" sz="2400" i="1" dirty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𝑎</m:t>
                      </m:r>
                      <m:r>
                        <a:rPr lang="en-US" sz="2400" i="1" dirty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)</m:t>
                      </m:r>
                      <m:sSub>
                        <m:sSubPr>
                          <m:ctrlPr>
                            <a:rPr lang="en-US" sz="2400" i="1" dirty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400" i="1" dirty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𝑓</m:t>
                          </m:r>
                        </m:e>
                        <m:sub>
                          <m:r>
                            <a:rPr lang="en-US" sz="2400" i="1" dirty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𝑖</m:t>
                          </m:r>
                        </m:sub>
                      </m:sSub>
                      <m:r>
                        <a:rPr lang="en-US" sz="2400" i="1" dirty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(</m:t>
                      </m:r>
                      <m:r>
                        <a:rPr lang="en-US" sz="2400" i="1" dirty="0" err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𝑠</m:t>
                      </m:r>
                      <m:r>
                        <a:rPr lang="en-US" sz="2400" i="1" dirty="0" err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,</m:t>
                      </m:r>
                      <m:r>
                        <a:rPr lang="en-US" sz="2400" i="1" dirty="0" err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𝑎</m:t>
                      </m:r>
                      <m:r>
                        <a:rPr lang="en-US" sz="2400" i="1" dirty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2719" y="3569745"/>
                <a:ext cx="8997078" cy="1610184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1714493" y="5488719"/>
                <a:ext cx="8435643" cy="64504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400" i="1" dirty="0" smtClean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𝑖</m:t>
                          </m:r>
                        </m:sub>
                      </m:sSub>
                      <m:r>
                        <a:rPr lang="en-US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←</m:t>
                      </m:r>
                      <m:sSub>
                        <m:sSubPr>
                          <m:ctrlP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𝑤</m:t>
                          </m:r>
                        </m:e>
                        <m:sub>
                          <m:r>
                            <a:rPr lang="en-US" sz="2400" i="1" dirty="0"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𝑖</m:t>
                          </m:r>
                        </m:sub>
                      </m:sSub>
                      <m:r>
                        <a:rPr lang="en-US" sz="2400" b="0" i="1" dirty="0" smtClean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+</m:t>
                      </m:r>
                      <m:r>
                        <a:rPr lang="en-US" sz="2400" i="1" dirty="0">
                          <a:latin typeface="Cambria Math" panose="02040503050406030204" pitchFamily="18" charset="0"/>
                          <a:cs typeface="Calibri" panose="020F0502020204030204" pitchFamily="34" charset="0"/>
                        </a:rPr>
                        <m:t>𝛼</m:t>
                      </m:r>
                      <m:d>
                        <m:dPr>
                          <m:ctrlPr>
                            <a:rPr lang="en-US" sz="2400" i="1" dirty="0"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lang="en-US" sz="2400" i="1" dirty="0" smtClean="0">
                              <a:solidFill>
                                <a:srgbClr val="3A7E2F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𝑟</m:t>
                          </m:r>
                          <m:r>
                            <a:rPr lang="pt-BR" sz="2400" i="1" dirty="0">
                              <a:solidFill>
                                <a:srgbClr val="3A7E2F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lang="pt-BR" sz="2400" i="1" dirty="0">
                              <a:solidFill>
                                <a:srgbClr val="3A7E2F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𝛾</m:t>
                          </m:r>
                          <m:r>
                            <a:rPr lang="en-US" sz="2400" i="1" dirty="0">
                              <a:solidFill>
                                <a:srgbClr val="3A7E2F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 </m:t>
                          </m:r>
                          <m:limLow>
                            <m:limLowPr>
                              <m:ctrlPr>
                                <a:rPr lang="pt-BR" sz="2400" i="1" dirty="0">
                                  <a:solidFill>
                                    <a:srgbClr val="3A7E2F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pt-BR" sz="2400" dirty="0">
                                  <a:solidFill>
                                    <a:srgbClr val="3A7E2F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sSup>
                                <m:sSupPr>
                                  <m:ctrlPr>
                                    <a:rPr lang="en-US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en-US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lim>
                          </m:limLow>
                          <m:r>
                            <a:rPr lang="en-US" sz="2400" i="1" dirty="0">
                              <a:solidFill>
                                <a:srgbClr val="3A7E2F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sz="2400" b="0" i="1" dirty="0" smtClean="0">
                                  <a:solidFill>
                                    <a:srgbClr val="3A7E2F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pt-BR" sz="2400" i="1" dirty="0">
                                  <a:solidFill>
                                    <a:srgbClr val="3A7E2F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400" b="0" i="1" dirty="0" smtClean="0">
                                  <a:solidFill>
                                    <a:srgbClr val="3A7E2F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𝑤</m:t>
                              </m:r>
                            </m:sub>
                          </m:sSub>
                          <m:d>
                            <m:dPr>
                              <m:ctrlPr>
                                <a:rPr lang="pt-BR" sz="2400" i="1" dirty="0">
                                  <a:solidFill>
                                    <a:srgbClr val="3A7E2F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pt-BR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BR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lang="pt-BR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pt-BR" sz="2400" i="1" dirty="0">
                                  <a:solidFill>
                                    <a:srgbClr val="3A7E2F"/>
                                  </a:solidFill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pt-BR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lang="pt-BR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lang="pt-BR" sz="2400" i="1" dirty="0">
                                      <a:solidFill>
                                        <a:srgbClr val="3A7E2F"/>
                                      </a:solidFill>
                                      <a:latin typeface="Cambria Math" panose="02040503050406030204" pitchFamily="18" charset="0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lang="en-US" sz="24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sSubPr>
                            <m:e>
                              <m:r>
                                <a:rPr lang="pt-B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𝑄</m:t>
                              </m:r>
                            </m:e>
                            <m:sub>
                              <m:r>
                                <a:rPr lang="en-US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𝑤</m:t>
                              </m:r>
                            </m:sub>
                          </m:sSub>
                          <m:d>
                            <m:dPr>
                              <m:ctrlPr>
                                <a:rPr lang="pt-B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lang="pt-B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lang="pt-B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lang="pt-BR" sz="2400" i="1" dirty="0">
                                  <a:latin typeface="Cambria Math" panose="02040503050406030204" pitchFamily="18" charset="0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</m:d>
                        </m:e>
                      </m:d>
                      <m:sSub>
                        <m:sSubPr>
                          <m:ctrlPr>
                            <a:rPr lang="en-US" sz="2400" i="1" dirty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sSubPr>
                        <m:e>
                          <m:r>
                            <a:rPr lang="en-US" sz="2400" i="1" dirty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𝑄</m:t>
                          </m:r>
                        </m:e>
                        <m:sub>
                          <m:r>
                            <a:rPr lang="en-US" sz="2400" i="1" dirty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𝑤</m:t>
                          </m:r>
                        </m:sub>
                      </m:sSub>
                      <m:r>
                        <a:rPr lang="en-US" sz="2400" i="1" dirty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(</m:t>
                      </m:r>
                      <m:r>
                        <a:rPr lang="en-US" sz="2400" i="1" dirty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𝑠</m:t>
                      </m:r>
                      <m:r>
                        <a:rPr lang="en-US" sz="2400" i="1" dirty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,</m:t>
                      </m:r>
                      <m:r>
                        <a:rPr lang="en-US" sz="2400" i="1" dirty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𝑎</m:t>
                      </m:r>
                      <m:r>
                        <a:rPr lang="en-US" sz="2400" i="1" dirty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)</m:t>
                      </m:r>
                      <m:sSub>
                        <m:sSubPr>
                          <m:ctrlPr>
                            <a:rPr lang="en-US" sz="2400" i="1" dirty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lang="en-US" sz="2400" i="1" dirty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𝑓</m:t>
                          </m:r>
                        </m:e>
                        <m:sub>
                          <m:r>
                            <a:rPr lang="en-US" sz="2400" i="1" dirty="0">
                              <a:solidFill>
                                <a:schemeClr val="tx2"/>
                              </a:solidFill>
                              <a:latin typeface="Cambria Math" panose="02040503050406030204" pitchFamily="18" charset="0"/>
                              <a:cs typeface="Calibri" panose="020F0502020204030204" pitchFamily="34" charset="0"/>
                            </a:rPr>
                            <m:t>𝑖</m:t>
                          </m:r>
                        </m:sub>
                      </m:sSub>
                      <m:r>
                        <a:rPr lang="en-US" sz="2400" i="1" dirty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(</m:t>
                      </m:r>
                      <m:r>
                        <a:rPr lang="en-US" sz="2400" i="1" dirty="0" err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𝑠</m:t>
                      </m:r>
                      <m:r>
                        <a:rPr lang="en-US" sz="2400" i="1" dirty="0" err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,</m:t>
                      </m:r>
                      <m:r>
                        <a:rPr lang="en-US" sz="2400" i="1" dirty="0" err="1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𝑎</m:t>
                      </m:r>
                      <m:r>
                        <a:rPr lang="en-US" sz="2400" i="1" dirty="0">
                          <a:solidFill>
                            <a:schemeClr val="tx2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)</m:t>
                      </m:r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4493" y="5488719"/>
                <a:ext cx="8435643" cy="645048"/>
              </a:xfrm>
              <a:prstGeom prst="rect">
                <a:avLst/>
              </a:prstGeom>
              <a:blipFill rotWithShape="0"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41440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2" grpId="0"/>
      <p:bldP spid="13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D8EA4C0-B91B-4E1D-8B5D-B5ADBAB471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Recent Reinforcement Learning Milestones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="" xmlns:a16="http://schemas.microsoft.com/office/drawing/2014/main" id="{556CFB77-2CD1-4FE7-B488-F8CC7ACAF9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37876" y="2076089"/>
            <a:ext cx="3916248" cy="3293481"/>
          </a:xfrm>
          <a:prstGeom prst="rect">
            <a:avLst/>
          </a:prstGeom>
          <a:noFill/>
        </p:spPr>
      </p:pic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082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Deep Q-Networks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8" y="1143001"/>
            <a:ext cx="11233501" cy="1752600"/>
          </a:xfrm>
        </p:spPr>
        <p:txBody>
          <a:bodyPr/>
          <a:lstStyle/>
          <a:p>
            <a:r>
              <a:rPr lang="en-US" dirty="0"/>
              <a:t>Deep Mind, 2015</a:t>
            </a:r>
          </a:p>
          <a:p>
            <a:r>
              <a:rPr lang="en-US" dirty="0"/>
              <a:t>Used a deep learning network to represent Q:</a:t>
            </a:r>
          </a:p>
          <a:p>
            <a:pPr lvl="1"/>
            <a:r>
              <a:rPr lang="en-US" dirty="0"/>
              <a:t>Input is last 4 images (84x84 pixel values) plus score</a:t>
            </a:r>
          </a:p>
          <a:p>
            <a:r>
              <a:rPr lang="en-US" dirty="0"/>
              <a:t>49 Atari games, incl. Breakout, Space Invaders, </a:t>
            </a:r>
            <a:r>
              <a:rPr lang="en-US" dirty="0" err="1"/>
              <a:t>Seaquest</a:t>
            </a:r>
            <a:r>
              <a:rPr lang="en-US" dirty="0"/>
              <a:t>, </a:t>
            </a:r>
            <a:r>
              <a:rPr lang="en-US" dirty="0" err="1"/>
              <a:t>Enduro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9942163" y="6296886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305A4B49-A051-4FAA-9AEC-835F91AA8D34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7769" y="3043659"/>
            <a:ext cx="6370864" cy="3703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4967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 bwMode="auto">
          <a:xfrm>
            <a:off x="10058400" y="6343381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fontAlgn="base">
              <a:spcBef>
                <a:spcPct val="0"/>
              </a:spcBef>
              <a:spcAft>
                <a:spcPct val="0"/>
              </a:spcAft>
              <a:defRPr sz="15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defRPr/>
            </a:pPr>
            <a:fld id="{305A4B49-A051-4FAA-9AEC-835F91AA8D34}" type="slidenum">
              <a:rPr lang="en-US" smtClean="0"/>
              <a:pPr>
                <a:defRPr/>
              </a:pPr>
              <a:t>51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400" y="14162"/>
            <a:ext cx="4978400" cy="32670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600" y="-1"/>
            <a:ext cx="5029200" cy="329673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3503560"/>
            <a:ext cx="5346700" cy="3352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4318" y="3373123"/>
            <a:ext cx="5169764" cy="344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589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D415355-C1D3-4DE6-9FDA-969DB5A47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OpenAI</a:t>
            </a:r>
            <a:r>
              <a:rPr lang="en-US" dirty="0"/>
              <a:t> Gym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8AB60AB-0B45-4B57-B8CE-FDDF907465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2016+</a:t>
            </a:r>
          </a:p>
          <a:p>
            <a:r>
              <a:rPr lang="en-US" dirty="0"/>
              <a:t>Benchmark problems for learning agents</a:t>
            </a:r>
          </a:p>
          <a:p>
            <a:r>
              <a:rPr lang="en-US" dirty="0"/>
              <a:t>https://gym.openai.com/envs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6C854E6C-340B-4346-8D0F-B7B220BBD0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4201" y="2824843"/>
            <a:ext cx="1761343" cy="384605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3F00E23D-3C07-4136-9E55-937F8F71D7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1880" y="2824843"/>
            <a:ext cx="1676662" cy="384605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C3EB91D6-8E88-41AB-BFB9-D6CE4C04AC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96208" y="2750684"/>
            <a:ext cx="1682249" cy="384605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2905FF82-E42C-420E-87FC-80A64AB072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71203" y="688187"/>
            <a:ext cx="1676662" cy="590855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2186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TDGammon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8" y="1151164"/>
            <a:ext cx="11639901" cy="4975001"/>
          </a:xfrm>
        </p:spPr>
        <p:txBody>
          <a:bodyPr/>
          <a:lstStyle/>
          <a:p>
            <a:r>
              <a:rPr lang="en-US" dirty="0"/>
              <a:t>1992 by Gerald </a:t>
            </a:r>
            <a:r>
              <a:rPr lang="en-US" dirty="0" err="1"/>
              <a:t>Tesauro</a:t>
            </a:r>
            <a:r>
              <a:rPr lang="en-US" dirty="0"/>
              <a:t>, IBM</a:t>
            </a:r>
          </a:p>
          <a:p>
            <a:r>
              <a:rPr lang="en-US" dirty="0"/>
              <a:t>4-ply lookahead using </a:t>
            </a:r>
            <a:r>
              <a:rPr lang="en-US" dirty="0">
                <a:solidFill>
                  <a:srgbClr val="CC00CC"/>
                </a:solidFill>
              </a:rPr>
              <a:t>V(s) </a:t>
            </a:r>
            <a:r>
              <a:rPr lang="en-US" dirty="0"/>
              <a:t>trained from 1,500,000 games of self-play</a:t>
            </a:r>
          </a:p>
          <a:p>
            <a:r>
              <a:rPr lang="en-US" dirty="0"/>
              <a:t>3 hidden layers, ~100 units each</a:t>
            </a:r>
          </a:p>
          <a:p>
            <a:r>
              <a:rPr lang="en-US" dirty="0"/>
              <a:t>Input: contents of each location </a:t>
            </a:r>
            <a:r>
              <a:rPr lang="en-US" dirty="0">
                <a:solidFill>
                  <a:schemeClr val="tx2"/>
                </a:solidFill>
              </a:rPr>
              <a:t>plus several handcrafted features</a:t>
            </a:r>
          </a:p>
          <a:p>
            <a:r>
              <a:rPr lang="en-US" dirty="0"/>
              <a:t>Experimental results:</a:t>
            </a:r>
          </a:p>
          <a:p>
            <a:pPr lvl="1"/>
            <a:r>
              <a:rPr lang="en-US" dirty="0"/>
              <a:t>Plays approximately at parity with world champion</a:t>
            </a:r>
          </a:p>
          <a:p>
            <a:pPr lvl="1"/>
            <a:r>
              <a:rPr lang="en-US" dirty="0"/>
              <a:t>Led to radical changes in the way humans play backgammon</a:t>
            </a:r>
          </a:p>
        </p:txBody>
      </p:sp>
      <p:pic>
        <p:nvPicPr>
          <p:cNvPr id="5" name="Picture 4" descr="backgammon-position.eps">
            <a:extLst>
              <a:ext uri="{FF2B5EF4-FFF2-40B4-BE49-F238E27FC236}">
                <a16:creationId xmlns="" xmlns:a16="http://schemas.microsoft.com/office/drawing/2014/main" id="{8D2D2512-25D6-4049-A7F5-69E6E5F81C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2118" y="3291989"/>
            <a:ext cx="3033736" cy="2990397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8835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ED9085F-555A-4616-881A-A4101127A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AlphaGo, </a:t>
            </a:r>
            <a:r>
              <a:rPr lang="en-US" dirty="0" err="1"/>
              <a:t>AlphaZero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BE015A5-F79D-4D22-983F-E82E3547BA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Deep Mind, 2016+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E954701E-2569-47FF-8F6B-DACD2B1A72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4512" y="2033587"/>
            <a:ext cx="8334375" cy="3476625"/>
          </a:xfrm>
          <a:prstGeom prst="rect">
            <a:avLst/>
          </a:prstGeom>
        </p:spPr>
      </p:pic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645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(Deep) Q-Learning for Combating (Naïve) Poacher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Wildlife protection</a:t>
            </a:r>
          </a:p>
          <a:p>
            <a:pPr lvl="1"/>
            <a:r>
              <a:rPr lang="en-US" dirty="0" smtClean="0"/>
              <a:t>Rangers make flexible decisions instead of sticking to a fixed patrol route</a:t>
            </a:r>
          </a:p>
          <a:p>
            <a:pPr lvl="1"/>
            <a:r>
              <a:rPr lang="en-US" dirty="0" smtClean="0"/>
              <a:t>Rangers and poachers may leave traces as they move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11285814" y="6412411"/>
            <a:ext cx="814936" cy="365760"/>
          </a:xfrm>
          <a:prstGeom prst="rect">
            <a:avLst/>
          </a:prstGeom>
        </p:spPr>
        <p:txBody>
          <a:bodyPr/>
          <a:lstStyle/>
          <a:p>
            <a:fld id="{A3B20E47-2A4C-4221-B6B9-A2AC2F1C1077}" type="slidenum">
              <a:rPr lang="en-US" smtClean="0"/>
              <a:pPr/>
              <a:t>55</a:t>
            </a:fld>
            <a:endParaRPr lang="en-US" dirty="0"/>
          </a:p>
        </p:txBody>
      </p:sp>
      <p:pic>
        <p:nvPicPr>
          <p:cNvPr id="6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4844" y="3967996"/>
            <a:ext cx="1944000" cy="1944000"/>
          </a:xfrm>
          <a:prstGeom prst="rect">
            <a:avLst/>
          </a:prstGeom>
        </p:spPr>
      </p:pic>
      <p:pic>
        <p:nvPicPr>
          <p:cNvPr id="7" name="图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6747" y="3967996"/>
            <a:ext cx="1944000" cy="1944000"/>
          </a:xfrm>
          <a:prstGeom prst="rect">
            <a:avLst/>
          </a:prstGeom>
        </p:spPr>
      </p:pic>
      <p:pic>
        <p:nvPicPr>
          <p:cNvPr id="8" name="图片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402" y="3967996"/>
            <a:ext cx="1944000" cy="1944000"/>
          </a:xfrm>
          <a:prstGeom prst="rect">
            <a:avLst/>
          </a:prstGeom>
        </p:spPr>
      </p:pic>
      <p:pic>
        <p:nvPicPr>
          <p:cNvPr id="9" name="图片 1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0" r="18061"/>
          <a:stretch/>
        </p:blipFill>
        <p:spPr>
          <a:xfrm>
            <a:off x="1803746" y="3967996"/>
            <a:ext cx="2203197" cy="1944000"/>
          </a:xfrm>
          <a:prstGeom prst="rect">
            <a:avLst/>
          </a:prstGeom>
        </p:spPr>
      </p:pic>
      <p:sp>
        <p:nvSpPr>
          <p:cNvPr id="10" name="文本框 16"/>
          <p:cNvSpPr txBox="1"/>
          <p:nvPr/>
        </p:nvSpPr>
        <p:spPr>
          <a:xfrm>
            <a:off x="8933059" y="5961286"/>
            <a:ext cx="1623526" cy="3732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Tree</a:t>
            </a:r>
            <a:r>
              <a:rPr kumimoji="1" lang="zh-CN" altLang="en-US" dirty="0"/>
              <a:t> </a:t>
            </a:r>
            <a:r>
              <a:rPr kumimoji="1" lang="en-US" altLang="zh-CN" dirty="0"/>
              <a:t>marking</a:t>
            </a:r>
            <a:endParaRPr kumimoji="1" lang="zh-CN" altLang="en-US" dirty="0"/>
          </a:p>
        </p:txBody>
      </p:sp>
      <p:sp>
        <p:nvSpPr>
          <p:cNvPr id="11" name="文本框 17"/>
          <p:cNvSpPr txBox="1"/>
          <p:nvPr/>
        </p:nvSpPr>
        <p:spPr>
          <a:xfrm>
            <a:off x="4683221" y="5961286"/>
            <a:ext cx="1623526" cy="3732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Lighters</a:t>
            </a:r>
            <a:endParaRPr kumimoji="1" lang="zh-CN" altLang="en-US" dirty="0"/>
          </a:p>
        </p:txBody>
      </p:sp>
      <p:sp>
        <p:nvSpPr>
          <p:cNvPr id="12" name="文本框 18"/>
          <p:cNvSpPr txBox="1"/>
          <p:nvPr/>
        </p:nvSpPr>
        <p:spPr>
          <a:xfrm>
            <a:off x="6306747" y="5961286"/>
            <a:ext cx="1978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dirty="0"/>
              <a:t>Old</a:t>
            </a:r>
            <a:r>
              <a:rPr kumimoji="1" lang="zh-CN" altLang="en-US" dirty="0"/>
              <a:t> </a:t>
            </a:r>
            <a:r>
              <a:rPr kumimoji="1" lang="en-US" altLang="zh-CN" dirty="0"/>
              <a:t>poacher</a:t>
            </a:r>
            <a:r>
              <a:rPr kumimoji="1" lang="zh-CN" altLang="en-US" dirty="0"/>
              <a:t> </a:t>
            </a:r>
            <a:r>
              <a:rPr kumimoji="1" lang="en-US" altLang="zh-CN" dirty="0"/>
              <a:t>camp</a:t>
            </a:r>
            <a:endParaRPr kumimoji="1" lang="zh-CN" altLang="en-US" dirty="0"/>
          </a:p>
        </p:txBody>
      </p:sp>
      <p:sp>
        <p:nvSpPr>
          <p:cNvPr id="13" name="文本框 19"/>
          <p:cNvSpPr txBox="1"/>
          <p:nvPr/>
        </p:nvSpPr>
        <p:spPr>
          <a:xfrm>
            <a:off x="2289663" y="5911996"/>
            <a:ext cx="1623526" cy="3732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/>
              <a:t>Footprints</a:t>
            </a:r>
            <a:endParaRPr kumimoji="1" lang="zh-CN" altLang="en-US" dirty="0"/>
          </a:p>
        </p:txBody>
      </p:sp>
      <p:sp>
        <p:nvSpPr>
          <p:cNvPr id="14" name="Rectangle 13"/>
          <p:cNvSpPr/>
          <p:nvPr/>
        </p:nvSpPr>
        <p:spPr>
          <a:xfrm>
            <a:off x="2951584" y="6401748"/>
            <a:ext cx="573205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/>
              <a:t>Deep Reinforcement Learning for Green Security Games with Real-Time Information Yufei Wang, </a:t>
            </a:r>
            <a:r>
              <a:rPr lang="en-US" sz="1000" dirty="0" err="1"/>
              <a:t>Zheyuan</a:t>
            </a:r>
            <a:r>
              <a:rPr lang="en-US" sz="1000" dirty="0"/>
              <a:t> Ryan Shi, </a:t>
            </a:r>
            <a:r>
              <a:rPr lang="en-US" sz="1000" dirty="0" err="1"/>
              <a:t>Lantao</a:t>
            </a:r>
            <a:r>
              <a:rPr lang="en-US" sz="1000" dirty="0"/>
              <a:t> Yu, Yi Wu, </a:t>
            </a:r>
            <a:r>
              <a:rPr lang="en-US" sz="1000" dirty="0" err="1"/>
              <a:t>Rohit</a:t>
            </a:r>
            <a:r>
              <a:rPr lang="en-US" sz="1000" dirty="0"/>
              <a:t> Singh, Lucas Joppa, Fei Fang In AAAI-19</a:t>
            </a:r>
          </a:p>
        </p:txBody>
      </p:sp>
    </p:spTree>
    <p:extLst>
      <p:ext uri="{BB962C8B-B14F-4D97-AF65-F5344CB8AC3E}">
        <p14:creationId xmlns:p14="http://schemas.microsoft.com/office/powerpoint/2010/main" val="2240414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7x7_DQNPatroller_VS_ParametericPoacher_GaussianGrid">
            <a:hlinkClick r:id="" action="ppaction://media"/>
            <a:extLst>
              <a:ext uri="{FF2B5EF4-FFF2-40B4-BE49-F238E27FC236}">
                <a16:creationId xmlns="" xmlns:a16="http://schemas.microsoft.com/office/drawing/2014/main" id="{BBD7B721-53A5-4A38-A294-88AD73583AC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286430" y="1390927"/>
            <a:ext cx="4778575" cy="477857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(Deep) Q-Learning for Combating (Naïve) Poacher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11280648" y="6413177"/>
            <a:ext cx="814936" cy="365760"/>
          </a:xfrm>
          <a:prstGeom prst="rect">
            <a:avLst/>
          </a:prstGeom>
        </p:spPr>
        <p:txBody>
          <a:bodyPr/>
          <a:lstStyle/>
          <a:p>
            <a:fld id="{A3B20E47-2A4C-4221-B6B9-A2AC2F1C1077}" type="slidenum">
              <a:rPr lang="en-US" smtClean="0"/>
              <a:pPr/>
              <a:t>56</a:t>
            </a:fld>
            <a:endParaRPr lang="en-US" dirty="0"/>
          </a:p>
        </p:txBody>
      </p:sp>
      <p:sp>
        <p:nvSpPr>
          <p:cNvPr id="7" name="文本框 23"/>
          <p:cNvSpPr txBox="1"/>
          <p:nvPr/>
        </p:nvSpPr>
        <p:spPr>
          <a:xfrm>
            <a:off x="8004955" y="3993316"/>
            <a:ext cx="12333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 smtClean="0"/>
              <a:t>Ranger</a:t>
            </a:r>
            <a:endParaRPr kumimoji="1" lang="en-US" altLang="zh-CN" sz="2400" dirty="0"/>
          </a:p>
        </p:txBody>
      </p:sp>
      <p:sp>
        <p:nvSpPr>
          <p:cNvPr id="8" name="文本框 29"/>
          <p:cNvSpPr txBox="1"/>
          <p:nvPr/>
        </p:nvSpPr>
        <p:spPr>
          <a:xfrm>
            <a:off x="8305094" y="2706684"/>
            <a:ext cx="10846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/>
              <a:t>Snares</a:t>
            </a:r>
          </a:p>
        </p:txBody>
      </p:sp>
      <p:sp>
        <p:nvSpPr>
          <p:cNvPr id="10" name="文本框 35"/>
          <p:cNvSpPr txBox="1"/>
          <p:nvPr/>
        </p:nvSpPr>
        <p:spPr>
          <a:xfrm>
            <a:off x="7974904" y="2108624"/>
            <a:ext cx="1414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 smtClean="0"/>
              <a:t>Poacher</a:t>
            </a:r>
            <a:endParaRPr kumimoji="1" lang="en-US" altLang="zh-CN" sz="2400" dirty="0"/>
          </a:p>
        </p:txBody>
      </p:sp>
      <p:sp>
        <p:nvSpPr>
          <p:cNvPr id="16" name="Oval 15"/>
          <p:cNvSpPr/>
          <p:nvPr/>
        </p:nvSpPr>
        <p:spPr>
          <a:xfrm>
            <a:off x="9312908" y="2051441"/>
            <a:ext cx="483696" cy="483696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9363708" y="3971284"/>
            <a:ext cx="483696" cy="483696"/>
          </a:xfrm>
          <a:prstGeom prst="ellipse">
            <a:avLst/>
          </a:prstGeom>
          <a:solidFill>
            <a:srgbClr val="0066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9388161" y="2687825"/>
            <a:ext cx="333187" cy="33318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Isosceles Triangle 18"/>
          <p:cNvSpPr/>
          <p:nvPr/>
        </p:nvSpPr>
        <p:spPr>
          <a:xfrm>
            <a:off x="4491938" y="3575635"/>
            <a:ext cx="433633" cy="382601"/>
          </a:xfrm>
          <a:prstGeom prst="triangle">
            <a:avLst/>
          </a:prstGeom>
          <a:solidFill>
            <a:srgbClr val="16EE2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Isosceles Triangle 19"/>
          <p:cNvSpPr/>
          <p:nvPr/>
        </p:nvSpPr>
        <p:spPr>
          <a:xfrm>
            <a:off x="9388740" y="4727446"/>
            <a:ext cx="433633" cy="382601"/>
          </a:xfrm>
          <a:prstGeom prst="triangle">
            <a:avLst/>
          </a:prstGeom>
          <a:solidFill>
            <a:srgbClr val="16EE2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文本框 29"/>
          <p:cNvSpPr txBox="1"/>
          <p:nvPr/>
        </p:nvSpPr>
        <p:spPr>
          <a:xfrm>
            <a:off x="7749436" y="4762597"/>
            <a:ext cx="16911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CN" sz="2400" dirty="0"/>
              <a:t>Patrol Post</a:t>
            </a:r>
          </a:p>
        </p:txBody>
      </p:sp>
    </p:spTree>
    <p:extLst>
      <p:ext uri="{BB962C8B-B14F-4D97-AF65-F5344CB8AC3E}">
        <p14:creationId xmlns:p14="http://schemas.microsoft.com/office/powerpoint/2010/main" val="39237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466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2"/>
                </p:tgtEl>
              </p:cMediaNode>
            </p:vide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ED9085F-555A-4616-881A-A4101127A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Autonomous Vehicles?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01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Backup Slides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1572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Q-Learning and Least Squares</a:t>
            </a:r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74750" y="1295800"/>
            <a:ext cx="9837738" cy="4961724"/>
          </a:xfrm>
          <a:prstGeom prst="rect">
            <a:avLst/>
          </a:prstGeom>
          <a:noFill/>
        </p:spPr>
      </p:pic>
      <p:sp>
        <p:nvSpPr>
          <p:cNvPr id="4" name="Slide Number Placeholder 3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1388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Line 3"/>
          <p:cNvSpPr>
            <a:spLocks noChangeShapeType="1"/>
          </p:cNvSpPr>
          <p:nvPr/>
        </p:nvSpPr>
        <p:spPr bwMode="auto">
          <a:xfrm flipV="1">
            <a:off x="1398588" y="2198687"/>
            <a:ext cx="3781425" cy="1531938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60" name="Line 4"/>
          <p:cNvSpPr>
            <a:spLocks noChangeShapeType="1"/>
          </p:cNvSpPr>
          <p:nvPr/>
        </p:nvSpPr>
        <p:spPr bwMode="auto">
          <a:xfrm>
            <a:off x="1398588" y="4419600"/>
            <a:ext cx="3763962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61" name="Line 5"/>
          <p:cNvSpPr>
            <a:spLocks noChangeShapeType="1"/>
          </p:cNvSpPr>
          <p:nvPr/>
        </p:nvSpPr>
        <p:spPr bwMode="auto">
          <a:xfrm flipV="1">
            <a:off x="1398588" y="1676400"/>
            <a:ext cx="1587" cy="27432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62" name="Line 6"/>
          <p:cNvSpPr>
            <a:spLocks noChangeShapeType="1"/>
          </p:cNvSpPr>
          <p:nvPr/>
        </p:nvSpPr>
        <p:spPr bwMode="auto">
          <a:xfrm flipV="1">
            <a:off x="1398588" y="4378325"/>
            <a:ext cx="1587" cy="41275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63" name="Rectangle 7"/>
          <p:cNvSpPr>
            <a:spLocks noChangeArrowheads="1"/>
          </p:cNvSpPr>
          <p:nvPr/>
        </p:nvSpPr>
        <p:spPr bwMode="auto">
          <a:xfrm>
            <a:off x="1393825" y="4443412"/>
            <a:ext cx="698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charset="0"/>
              </a:rPr>
              <a:t>0</a:t>
            </a:r>
            <a:endParaRPr lang="en-US" sz="2400">
              <a:cs typeface="Arial" charset="0"/>
            </a:endParaRPr>
          </a:p>
        </p:txBody>
      </p:sp>
      <p:sp>
        <p:nvSpPr>
          <p:cNvPr id="19465" name="Rectangle 9"/>
          <p:cNvSpPr>
            <a:spLocks noChangeArrowheads="1"/>
          </p:cNvSpPr>
          <p:nvPr/>
        </p:nvSpPr>
        <p:spPr bwMode="auto">
          <a:xfrm>
            <a:off x="5118100" y="4443412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charset="0"/>
              </a:rPr>
              <a:t>20</a:t>
            </a:r>
            <a:endParaRPr lang="en-US" sz="2400">
              <a:cs typeface="Arial" charset="0"/>
            </a:endParaRPr>
          </a:p>
        </p:txBody>
      </p:sp>
      <p:sp>
        <p:nvSpPr>
          <p:cNvPr id="19466" name="Line 10"/>
          <p:cNvSpPr>
            <a:spLocks noChangeShapeType="1"/>
          </p:cNvSpPr>
          <p:nvPr/>
        </p:nvSpPr>
        <p:spPr bwMode="auto">
          <a:xfrm>
            <a:off x="1398588" y="4419600"/>
            <a:ext cx="33337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67" name="Rectangle 11"/>
          <p:cNvSpPr>
            <a:spLocks noChangeArrowheads="1"/>
          </p:cNvSpPr>
          <p:nvPr/>
        </p:nvSpPr>
        <p:spPr bwMode="auto">
          <a:xfrm>
            <a:off x="1323975" y="4352925"/>
            <a:ext cx="69850" cy="15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charset="0"/>
              </a:rPr>
              <a:t>0</a:t>
            </a:r>
            <a:endParaRPr lang="en-US" sz="2400">
              <a:cs typeface="Arial" charset="0"/>
            </a:endParaRPr>
          </a:p>
        </p:txBody>
      </p:sp>
      <p:sp>
        <p:nvSpPr>
          <p:cNvPr id="19468" name="Line 12"/>
          <p:cNvSpPr>
            <a:spLocks noChangeShapeType="1"/>
          </p:cNvSpPr>
          <p:nvPr/>
        </p:nvSpPr>
        <p:spPr bwMode="auto">
          <a:xfrm>
            <a:off x="1398588" y="3048000"/>
            <a:ext cx="33337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69" name="Rectangle 13"/>
          <p:cNvSpPr>
            <a:spLocks noChangeArrowheads="1"/>
          </p:cNvSpPr>
          <p:nvPr/>
        </p:nvSpPr>
        <p:spPr bwMode="auto">
          <a:xfrm>
            <a:off x="1258888" y="2984500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charset="0"/>
              </a:rPr>
              <a:t>20</a:t>
            </a:r>
            <a:endParaRPr lang="en-US" sz="2400">
              <a:cs typeface="Arial" charset="0"/>
            </a:endParaRPr>
          </a:p>
        </p:txBody>
      </p:sp>
      <p:sp>
        <p:nvSpPr>
          <p:cNvPr id="19470" name="Line 14"/>
          <p:cNvSpPr>
            <a:spLocks noChangeShapeType="1"/>
          </p:cNvSpPr>
          <p:nvPr/>
        </p:nvSpPr>
        <p:spPr bwMode="auto">
          <a:xfrm>
            <a:off x="1398588" y="1676400"/>
            <a:ext cx="33337" cy="15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71" name="Rectangle 15"/>
          <p:cNvSpPr>
            <a:spLocks noChangeArrowheads="1"/>
          </p:cNvSpPr>
          <p:nvPr/>
        </p:nvSpPr>
        <p:spPr bwMode="auto">
          <a:xfrm>
            <a:off x="1258888" y="1612900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charset="0"/>
              </a:rPr>
              <a:t>40</a:t>
            </a:r>
            <a:endParaRPr lang="en-US" sz="2400">
              <a:cs typeface="Arial" charset="0"/>
            </a:endParaRPr>
          </a:p>
        </p:txBody>
      </p:sp>
      <p:sp>
        <p:nvSpPr>
          <p:cNvPr id="19472" name="Oval 16"/>
          <p:cNvSpPr>
            <a:spLocks noChangeArrowheads="1"/>
          </p:cNvSpPr>
          <p:nvPr/>
        </p:nvSpPr>
        <p:spPr bwMode="auto">
          <a:xfrm>
            <a:off x="1544638" y="3633787"/>
            <a:ext cx="77787" cy="73025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73" name="Oval 17"/>
          <p:cNvSpPr>
            <a:spLocks noChangeArrowheads="1"/>
          </p:cNvSpPr>
          <p:nvPr/>
        </p:nvSpPr>
        <p:spPr bwMode="auto">
          <a:xfrm>
            <a:off x="1544638" y="3633787"/>
            <a:ext cx="77787" cy="73025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74" name="Oval 18"/>
          <p:cNvSpPr>
            <a:spLocks noChangeArrowheads="1"/>
          </p:cNvSpPr>
          <p:nvPr/>
        </p:nvSpPr>
        <p:spPr bwMode="auto">
          <a:xfrm>
            <a:off x="1736725" y="3208337"/>
            <a:ext cx="77788" cy="73025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75" name="Oval 19"/>
          <p:cNvSpPr>
            <a:spLocks noChangeArrowheads="1"/>
          </p:cNvSpPr>
          <p:nvPr/>
        </p:nvSpPr>
        <p:spPr bwMode="auto">
          <a:xfrm>
            <a:off x="1736725" y="3208337"/>
            <a:ext cx="77788" cy="73025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76" name="Oval 20"/>
          <p:cNvSpPr>
            <a:spLocks noChangeArrowheads="1"/>
          </p:cNvSpPr>
          <p:nvPr/>
        </p:nvSpPr>
        <p:spPr bwMode="auto">
          <a:xfrm>
            <a:off x="1925638" y="3586162"/>
            <a:ext cx="79375" cy="71438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77" name="Oval 21"/>
          <p:cNvSpPr>
            <a:spLocks noChangeArrowheads="1"/>
          </p:cNvSpPr>
          <p:nvPr/>
        </p:nvSpPr>
        <p:spPr bwMode="auto">
          <a:xfrm>
            <a:off x="1925638" y="3586162"/>
            <a:ext cx="79375" cy="71438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78" name="Oval 22"/>
          <p:cNvSpPr>
            <a:spLocks noChangeArrowheads="1"/>
          </p:cNvSpPr>
          <p:nvPr/>
        </p:nvSpPr>
        <p:spPr bwMode="auto">
          <a:xfrm>
            <a:off x="2108200" y="3641725"/>
            <a:ext cx="79375" cy="73025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79" name="Oval 23"/>
          <p:cNvSpPr>
            <a:spLocks noChangeArrowheads="1"/>
          </p:cNvSpPr>
          <p:nvPr/>
        </p:nvSpPr>
        <p:spPr bwMode="auto">
          <a:xfrm>
            <a:off x="2108200" y="3641725"/>
            <a:ext cx="79375" cy="73025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80" name="Oval 24"/>
          <p:cNvSpPr>
            <a:spLocks noChangeArrowheads="1"/>
          </p:cNvSpPr>
          <p:nvPr/>
        </p:nvSpPr>
        <p:spPr bwMode="auto">
          <a:xfrm>
            <a:off x="2300288" y="3441700"/>
            <a:ext cx="76200" cy="71437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81" name="Oval 25"/>
          <p:cNvSpPr>
            <a:spLocks noChangeArrowheads="1"/>
          </p:cNvSpPr>
          <p:nvPr/>
        </p:nvSpPr>
        <p:spPr bwMode="auto">
          <a:xfrm>
            <a:off x="2300288" y="3441700"/>
            <a:ext cx="76200" cy="71437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82" name="Oval 26"/>
          <p:cNvSpPr>
            <a:spLocks noChangeArrowheads="1"/>
          </p:cNvSpPr>
          <p:nvPr/>
        </p:nvSpPr>
        <p:spPr bwMode="auto">
          <a:xfrm>
            <a:off x="2490788" y="3232150"/>
            <a:ext cx="77787" cy="73025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83" name="Oval 27"/>
          <p:cNvSpPr>
            <a:spLocks noChangeArrowheads="1"/>
          </p:cNvSpPr>
          <p:nvPr/>
        </p:nvSpPr>
        <p:spPr bwMode="auto">
          <a:xfrm>
            <a:off x="2490788" y="3232150"/>
            <a:ext cx="77787" cy="73025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84" name="Oval 28"/>
          <p:cNvSpPr>
            <a:spLocks noChangeArrowheads="1"/>
          </p:cNvSpPr>
          <p:nvPr/>
        </p:nvSpPr>
        <p:spPr bwMode="auto">
          <a:xfrm>
            <a:off x="2673350" y="3040062"/>
            <a:ext cx="77788" cy="73025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85" name="Oval 29"/>
          <p:cNvSpPr>
            <a:spLocks noChangeArrowheads="1"/>
          </p:cNvSpPr>
          <p:nvPr/>
        </p:nvSpPr>
        <p:spPr bwMode="auto">
          <a:xfrm>
            <a:off x="2673350" y="3040062"/>
            <a:ext cx="77788" cy="73025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86" name="Oval 30"/>
          <p:cNvSpPr>
            <a:spLocks noChangeArrowheads="1"/>
          </p:cNvSpPr>
          <p:nvPr/>
        </p:nvSpPr>
        <p:spPr bwMode="auto">
          <a:xfrm>
            <a:off x="2863850" y="3232150"/>
            <a:ext cx="77788" cy="73025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87" name="Oval 31"/>
          <p:cNvSpPr>
            <a:spLocks noChangeArrowheads="1"/>
          </p:cNvSpPr>
          <p:nvPr/>
        </p:nvSpPr>
        <p:spPr bwMode="auto">
          <a:xfrm>
            <a:off x="2863850" y="3232150"/>
            <a:ext cx="77788" cy="73025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88" name="Oval 32"/>
          <p:cNvSpPr>
            <a:spLocks noChangeArrowheads="1"/>
          </p:cNvSpPr>
          <p:nvPr/>
        </p:nvSpPr>
        <p:spPr bwMode="auto">
          <a:xfrm>
            <a:off x="3054350" y="2774950"/>
            <a:ext cx="77788" cy="73025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89" name="Oval 33"/>
          <p:cNvSpPr>
            <a:spLocks noChangeArrowheads="1"/>
          </p:cNvSpPr>
          <p:nvPr/>
        </p:nvSpPr>
        <p:spPr bwMode="auto">
          <a:xfrm>
            <a:off x="3054350" y="2774950"/>
            <a:ext cx="77788" cy="73025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90" name="Oval 34"/>
          <p:cNvSpPr>
            <a:spLocks noChangeArrowheads="1"/>
          </p:cNvSpPr>
          <p:nvPr/>
        </p:nvSpPr>
        <p:spPr bwMode="auto">
          <a:xfrm>
            <a:off x="3244850" y="3016250"/>
            <a:ext cx="77788" cy="71437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91" name="Oval 35"/>
          <p:cNvSpPr>
            <a:spLocks noChangeArrowheads="1"/>
          </p:cNvSpPr>
          <p:nvPr/>
        </p:nvSpPr>
        <p:spPr bwMode="auto">
          <a:xfrm>
            <a:off x="3244850" y="3016250"/>
            <a:ext cx="77788" cy="71437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92" name="Oval 36"/>
          <p:cNvSpPr>
            <a:spLocks noChangeArrowheads="1"/>
          </p:cNvSpPr>
          <p:nvPr/>
        </p:nvSpPr>
        <p:spPr bwMode="auto">
          <a:xfrm>
            <a:off x="3427413" y="2840037"/>
            <a:ext cx="77787" cy="71438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93" name="Oval 37"/>
          <p:cNvSpPr>
            <a:spLocks noChangeArrowheads="1"/>
          </p:cNvSpPr>
          <p:nvPr/>
        </p:nvSpPr>
        <p:spPr bwMode="auto">
          <a:xfrm>
            <a:off x="3427413" y="2840037"/>
            <a:ext cx="77787" cy="71438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94" name="Oval 38"/>
          <p:cNvSpPr>
            <a:spLocks noChangeArrowheads="1"/>
          </p:cNvSpPr>
          <p:nvPr/>
        </p:nvSpPr>
        <p:spPr bwMode="auto">
          <a:xfrm>
            <a:off x="3619500" y="2959100"/>
            <a:ext cx="76200" cy="73025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95" name="Oval 39"/>
          <p:cNvSpPr>
            <a:spLocks noChangeArrowheads="1"/>
          </p:cNvSpPr>
          <p:nvPr/>
        </p:nvSpPr>
        <p:spPr bwMode="auto">
          <a:xfrm>
            <a:off x="3619500" y="2959100"/>
            <a:ext cx="76200" cy="73025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96" name="Oval 40"/>
          <p:cNvSpPr>
            <a:spLocks noChangeArrowheads="1"/>
          </p:cNvSpPr>
          <p:nvPr/>
        </p:nvSpPr>
        <p:spPr bwMode="auto">
          <a:xfrm>
            <a:off x="3808413" y="2606675"/>
            <a:ext cx="79375" cy="73025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97" name="Oval 41"/>
          <p:cNvSpPr>
            <a:spLocks noChangeArrowheads="1"/>
          </p:cNvSpPr>
          <p:nvPr/>
        </p:nvSpPr>
        <p:spPr bwMode="auto">
          <a:xfrm>
            <a:off x="3808413" y="2606675"/>
            <a:ext cx="79375" cy="73025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98" name="Oval 42"/>
          <p:cNvSpPr>
            <a:spLocks noChangeArrowheads="1"/>
          </p:cNvSpPr>
          <p:nvPr/>
        </p:nvSpPr>
        <p:spPr bwMode="auto">
          <a:xfrm>
            <a:off x="3990975" y="2895600"/>
            <a:ext cx="79375" cy="73025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99" name="Oval 43"/>
          <p:cNvSpPr>
            <a:spLocks noChangeArrowheads="1"/>
          </p:cNvSpPr>
          <p:nvPr/>
        </p:nvSpPr>
        <p:spPr bwMode="auto">
          <a:xfrm>
            <a:off x="3990975" y="2895600"/>
            <a:ext cx="79375" cy="73025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00" name="Oval 44"/>
          <p:cNvSpPr>
            <a:spLocks noChangeArrowheads="1"/>
          </p:cNvSpPr>
          <p:nvPr/>
        </p:nvSpPr>
        <p:spPr bwMode="auto">
          <a:xfrm>
            <a:off x="4181475" y="2574925"/>
            <a:ext cx="77788" cy="71437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01" name="Oval 45"/>
          <p:cNvSpPr>
            <a:spLocks noChangeArrowheads="1"/>
          </p:cNvSpPr>
          <p:nvPr/>
        </p:nvSpPr>
        <p:spPr bwMode="auto">
          <a:xfrm>
            <a:off x="4181475" y="2574925"/>
            <a:ext cx="77788" cy="71437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02" name="Oval 46"/>
          <p:cNvSpPr>
            <a:spLocks noChangeArrowheads="1"/>
          </p:cNvSpPr>
          <p:nvPr/>
        </p:nvSpPr>
        <p:spPr bwMode="auto">
          <a:xfrm>
            <a:off x="4373563" y="2501900"/>
            <a:ext cx="77787" cy="73025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03" name="Oval 47"/>
          <p:cNvSpPr>
            <a:spLocks noChangeArrowheads="1"/>
          </p:cNvSpPr>
          <p:nvPr/>
        </p:nvSpPr>
        <p:spPr bwMode="auto">
          <a:xfrm>
            <a:off x="4373563" y="2501900"/>
            <a:ext cx="77787" cy="73025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04" name="Oval 48"/>
          <p:cNvSpPr>
            <a:spLocks noChangeArrowheads="1"/>
          </p:cNvSpPr>
          <p:nvPr/>
        </p:nvSpPr>
        <p:spPr bwMode="auto">
          <a:xfrm>
            <a:off x="4554538" y="2462212"/>
            <a:ext cx="77787" cy="73025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05" name="Oval 49"/>
          <p:cNvSpPr>
            <a:spLocks noChangeArrowheads="1"/>
          </p:cNvSpPr>
          <p:nvPr/>
        </p:nvSpPr>
        <p:spPr bwMode="auto">
          <a:xfrm>
            <a:off x="4554538" y="2462212"/>
            <a:ext cx="77787" cy="73025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06" name="Oval 50"/>
          <p:cNvSpPr>
            <a:spLocks noChangeArrowheads="1"/>
          </p:cNvSpPr>
          <p:nvPr/>
        </p:nvSpPr>
        <p:spPr bwMode="auto">
          <a:xfrm>
            <a:off x="4745038" y="2230437"/>
            <a:ext cx="79375" cy="71438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07" name="Oval 51"/>
          <p:cNvSpPr>
            <a:spLocks noChangeArrowheads="1"/>
          </p:cNvSpPr>
          <p:nvPr/>
        </p:nvSpPr>
        <p:spPr bwMode="auto">
          <a:xfrm>
            <a:off x="4745038" y="2230437"/>
            <a:ext cx="79375" cy="71438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08" name="Oval 52"/>
          <p:cNvSpPr>
            <a:spLocks noChangeArrowheads="1"/>
          </p:cNvSpPr>
          <p:nvPr/>
        </p:nvSpPr>
        <p:spPr bwMode="auto">
          <a:xfrm>
            <a:off x="4937125" y="2486025"/>
            <a:ext cx="77788" cy="73025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09" name="Oval 53"/>
          <p:cNvSpPr>
            <a:spLocks noChangeArrowheads="1"/>
          </p:cNvSpPr>
          <p:nvPr/>
        </p:nvSpPr>
        <p:spPr bwMode="auto">
          <a:xfrm>
            <a:off x="4937125" y="2486025"/>
            <a:ext cx="77788" cy="73025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10" name="Oval 54"/>
          <p:cNvSpPr>
            <a:spLocks noChangeArrowheads="1"/>
          </p:cNvSpPr>
          <p:nvPr/>
        </p:nvSpPr>
        <p:spPr bwMode="auto">
          <a:xfrm>
            <a:off x="5127625" y="1862137"/>
            <a:ext cx="77788" cy="71438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11" name="Oval 55"/>
          <p:cNvSpPr>
            <a:spLocks noChangeArrowheads="1"/>
          </p:cNvSpPr>
          <p:nvPr/>
        </p:nvSpPr>
        <p:spPr bwMode="auto">
          <a:xfrm>
            <a:off x="5127625" y="1862137"/>
            <a:ext cx="77788" cy="71438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20176" name="Line 528"/>
          <p:cNvSpPr>
            <a:spLocks noChangeShapeType="1"/>
          </p:cNvSpPr>
          <p:nvPr/>
        </p:nvSpPr>
        <p:spPr bwMode="auto">
          <a:xfrm flipV="1">
            <a:off x="3692525" y="2795587"/>
            <a:ext cx="0" cy="1624013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pSp>
        <p:nvGrpSpPr>
          <p:cNvPr id="3" name="Group 529"/>
          <p:cNvGrpSpPr>
            <a:grpSpLocks/>
          </p:cNvGrpSpPr>
          <p:nvPr/>
        </p:nvGrpSpPr>
        <p:grpSpPr bwMode="auto">
          <a:xfrm>
            <a:off x="1311275" y="2701925"/>
            <a:ext cx="2381250" cy="174625"/>
            <a:chOff x="288" y="1897"/>
            <a:chExt cx="1500" cy="110"/>
          </a:xfrm>
        </p:grpSpPr>
        <p:sp>
          <p:nvSpPr>
            <p:cNvPr id="19798" name="Line 530"/>
            <p:cNvSpPr>
              <a:spLocks noChangeShapeType="1"/>
            </p:cNvSpPr>
            <p:nvPr/>
          </p:nvSpPr>
          <p:spPr bwMode="auto">
            <a:xfrm flipH="1">
              <a:off x="348" y="1956"/>
              <a:ext cx="144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19799" name="Oval 531"/>
            <p:cNvSpPr>
              <a:spLocks noChangeArrowheads="1"/>
            </p:cNvSpPr>
            <p:nvPr/>
          </p:nvSpPr>
          <p:spPr bwMode="auto">
            <a:xfrm>
              <a:off x="288" y="1897"/>
              <a:ext cx="110" cy="110"/>
            </a:xfrm>
            <a:prstGeom prst="ellipse">
              <a:avLst/>
            </a:prstGeom>
            <a:solidFill>
              <a:schemeClr val="tx1"/>
            </a:solidFill>
            <a:ln w="28575" algn="ctr">
              <a:solidFill>
                <a:schemeClr val="tx1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grpSp>
        <p:nvGrpSpPr>
          <p:cNvPr id="545" name="Group 544"/>
          <p:cNvGrpSpPr/>
          <p:nvPr/>
        </p:nvGrpSpPr>
        <p:grpSpPr>
          <a:xfrm>
            <a:off x="6553200" y="1524000"/>
            <a:ext cx="4119563" cy="3743325"/>
            <a:chOff x="4308475" y="1228725"/>
            <a:chExt cx="4119563" cy="3743325"/>
          </a:xfrm>
        </p:grpSpPr>
        <p:sp>
          <p:nvSpPr>
            <p:cNvPr id="19458" name="Oval 2"/>
            <p:cNvSpPr>
              <a:spLocks noChangeArrowheads="1"/>
            </p:cNvSpPr>
            <p:nvPr/>
          </p:nvSpPr>
          <p:spPr bwMode="auto">
            <a:xfrm>
              <a:off x="6772275" y="2627313"/>
              <a:ext cx="85725" cy="85725"/>
            </a:xfrm>
            <a:prstGeom prst="ellipse">
              <a:avLst/>
            </a:prstGeom>
            <a:noFill/>
            <a:ln w="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464" name="Line 8"/>
            <p:cNvSpPr>
              <a:spLocks noChangeShapeType="1"/>
            </p:cNvSpPr>
            <p:nvPr/>
          </p:nvSpPr>
          <p:spPr bwMode="auto">
            <a:xfrm flipV="1">
              <a:off x="4308475" y="4338638"/>
              <a:ext cx="1588" cy="41275"/>
            </a:xfrm>
            <a:prstGeom prst="line">
              <a:avLst/>
            </a:pr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19512" name="Group 56"/>
            <p:cNvGrpSpPr>
              <a:grpSpLocks/>
            </p:cNvGrpSpPr>
            <p:nvPr/>
          </p:nvGrpSpPr>
          <p:grpSpPr bwMode="auto">
            <a:xfrm>
              <a:off x="5175250" y="1228725"/>
              <a:ext cx="3252788" cy="3743325"/>
              <a:chOff x="2396" y="1789"/>
              <a:chExt cx="2049" cy="2358"/>
            </a:xfrm>
          </p:grpSpPr>
          <p:sp>
            <p:nvSpPr>
              <p:cNvPr id="19800" name="Freeform 57"/>
              <p:cNvSpPr>
                <a:spLocks/>
              </p:cNvSpPr>
              <p:nvPr/>
            </p:nvSpPr>
            <p:spPr bwMode="auto">
              <a:xfrm>
                <a:off x="3546" y="1789"/>
                <a:ext cx="789" cy="1649"/>
              </a:xfrm>
              <a:custGeom>
                <a:avLst/>
                <a:gdLst>
                  <a:gd name="T0" fmla="*/ 789 w 789"/>
                  <a:gd name="T1" fmla="*/ 1649 h 1649"/>
                  <a:gd name="T2" fmla="*/ 789 w 789"/>
                  <a:gd name="T3" fmla="*/ 515 h 1649"/>
                  <a:gd name="T4" fmla="*/ 0 w 789"/>
                  <a:gd name="T5" fmla="*/ 0 h 1649"/>
                  <a:gd name="T6" fmla="*/ 0 w 789"/>
                  <a:gd name="T7" fmla="*/ 1133 h 1649"/>
                  <a:gd name="T8" fmla="*/ 789 w 789"/>
                  <a:gd name="T9" fmla="*/ 1649 h 164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9"/>
                  <a:gd name="T16" fmla="*/ 0 h 1649"/>
                  <a:gd name="T17" fmla="*/ 789 w 789"/>
                  <a:gd name="T18" fmla="*/ 1649 h 164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9" h="1649">
                    <a:moveTo>
                      <a:pt x="789" y="1649"/>
                    </a:moveTo>
                    <a:lnTo>
                      <a:pt x="789" y="515"/>
                    </a:lnTo>
                    <a:lnTo>
                      <a:pt x="0" y="0"/>
                    </a:lnTo>
                    <a:lnTo>
                      <a:pt x="0" y="1133"/>
                    </a:lnTo>
                    <a:lnTo>
                      <a:pt x="789" y="164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01" name="Freeform 58"/>
              <p:cNvSpPr>
                <a:spLocks/>
              </p:cNvSpPr>
              <p:nvPr/>
            </p:nvSpPr>
            <p:spPr bwMode="auto">
              <a:xfrm>
                <a:off x="3546" y="1789"/>
                <a:ext cx="789" cy="1649"/>
              </a:xfrm>
              <a:custGeom>
                <a:avLst/>
                <a:gdLst>
                  <a:gd name="T0" fmla="*/ 789 w 789"/>
                  <a:gd name="T1" fmla="*/ 1649 h 1649"/>
                  <a:gd name="T2" fmla="*/ 789 w 789"/>
                  <a:gd name="T3" fmla="*/ 515 h 1649"/>
                  <a:gd name="T4" fmla="*/ 0 w 789"/>
                  <a:gd name="T5" fmla="*/ 0 h 1649"/>
                  <a:gd name="T6" fmla="*/ 0 w 789"/>
                  <a:gd name="T7" fmla="*/ 1133 h 1649"/>
                  <a:gd name="T8" fmla="*/ 789 w 789"/>
                  <a:gd name="T9" fmla="*/ 1649 h 164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89"/>
                  <a:gd name="T16" fmla="*/ 0 h 1649"/>
                  <a:gd name="T17" fmla="*/ 789 w 789"/>
                  <a:gd name="T18" fmla="*/ 1649 h 164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89" h="1649">
                    <a:moveTo>
                      <a:pt x="789" y="1649"/>
                    </a:moveTo>
                    <a:lnTo>
                      <a:pt x="789" y="515"/>
                    </a:lnTo>
                    <a:lnTo>
                      <a:pt x="0" y="0"/>
                    </a:lnTo>
                    <a:lnTo>
                      <a:pt x="0" y="1133"/>
                    </a:lnTo>
                    <a:lnTo>
                      <a:pt x="789" y="1649"/>
                    </a:lnTo>
                  </a:path>
                </a:pathLst>
              </a:custGeom>
              <a:noFill/>
              <a:ln w="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02" name="Freeform 59"/>
              <p:cNvSpPr>
                <a:spLocks/>
              </p:cNvSpPr>
              <p:nvPr/>
            </p:nvSpPr>
            <p:spPr bwMode="auto">
              <a:xfrm>
                <a:off x="2511" y="2922"/>
                <a:ext cx="1824" cy="917"/>
              </a:xfrm>
              <a:custGeom>
                <a:avLst/>
                <a:gdLst>
                  <a:gd name="T0" fmla="*/ 790 w 1824"/>
                  <a:gd name="T1" fmla="*/ 917 h 917"/>
                  <a:gd name="T2" fmla="*/ 0 w 1824"/>
                  <a:gd name="T3" fmla="*/ 396 h 917"/>
                  <a:gd name="T4" fmla="*/ 1035 w 1824"/>
                  <a:gd name="T5" fmla="*/ 0 h 917"/>
                  <a:gd name="T6" fmla="*/ 1824 w 1824"/>
                  <a:gd name="T7" fmla="*/ 516 h 917"/>
                  <a:gd name="T8" fmla="*/ 790 w 1824"/>
                  <a:gd name="T9" fmla="*/ 917 h 9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24"/>
                  <a:gd name="T16" fmla="*/ 0 h 917"/>
                  <a:gd name="T17" fmla="*/ 1824 w 1824"/>
                  <a:gd name="T18" fmla="*/ 917 h 9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24" h="917">
                    <a:moveTo>
                      <a:pt x="790" y="917"/>
                    </a:moveTo>
                    <a:lnTo>
                      <a:pt x="0" y="396"/>
                    </a:lnTo>
                    <a:lnTo>
                      <a:pt x="1035" y="0"/>
                    </a:lnTo>
                    <a:lnTo>
                      <a:pt x="1824" y="516"/>
                    </a:lnTo>
                    <a:lnTo>
                      <a:pt x="790" y="917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03" name="Freeform 60"/>
              <p:cNvSpPr>
                <a:spLocks/>
              </p:cNvSpPr>
              <p:nvPr/>
            </p:nvSpPr>
            <p:spPr bwMode="auto">
              <a:xfrm>
                <a:off x="2511" y="2922"/>
                <a:ext cx="1824" cy="917"/>
              </a:xfrm>
              <a:custGeom>
                <a:avLst/>
                <a:gdLst>
                  <a:gd name="T0" fmla="*/ 790 w 1824"/>
                  <a:gd name="T1" fmla="*/ 917 h 917"/>
                  <a:gd name="T2" fmla="*/ 0 w 1824"/>
                  <a:gd name="T3" fmla="*/ 396 h 917"/>
                  <a:gd name="T4" fmla="*/ 1035 w 1824"/>
                  <a:gd name="T5" fmla="*/ 0 h 917"/>
                  <a:gd name="T6" fmla="*/ 1824 w 1824"/>
                  <a:gd name="T7" fmla="*/ 516 h 917"/>
                  <a:gd name="T8" fmla="*/ 790 w 1824"/>
                  <a:gd name="T9" fmla="*/ 917 h 9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824"/>
                  <a:gd name="T16" fmla="*/ 0 h 917"/>
                  <a:gd name="T17" fmla="*/ 1824 w 1824"/>
                  <a:gd name="T18" fmla="*/ 917 h 91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824" h="917">
                    <a:moveTo>
                      <a:pt x="790" y="917"/>
                    </a:moveTo>
                    <a:lnTo>
                      <a:pt x="0" y="396"/>
                    </a:lnTo>
                    <a:lnTo>
                      <a:pt x="1035" y="0"/>
                    </a:lnTo>
                    <a:lnTo>
                      <a:pt x="1824" y="516"/>
                    </a:lnTo>
                    <a:lnTo>
                      <a:pt x="790" y="917"/>
                    </a:lnTo>
                  </a:path>
                </a:pathLst>
              </a:custGeom>
              <a:noFill/>
              <a:ln w="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04" name="Freeform 61"/>
              <p:cNvSpPr>
                <a:spLocks/>
              </p:cNvSpPr>
              <p:nvPr/>
            </p:nvSpPr>
            <p:spPr bwMode="auto">
              <a:xfrm>
                <a:off x="2511" y="1789"/>
                <a:ext cx="1035" cy="1529"/>
              </a:xfrm>
              <a:custGeom>
                <a:avLst/>
                <a:gdLst>
                  <a:gd name="T0" fmla="*/ 0 w 1035"/>
                  <a:gd name="T1" fmla="*/ 1529 h 1529"/>
                  <a:gd name="T2" fmla="*/ 0 w 1035"/>
                  <a:gd name="T3" fmla="*/ 396 h 1529"/>
                  <a:gd name="T4" fmla="*/ 1035 w 1035"/>
                  <a:gd name="T5" fmla="*/ 0 h 1529"/>
                  <a:gd name="T6" fmla="*/ 1035 w 1035"/>
                  <a:gd name="T7" fmla="*/ 1133 h 1529"/>
                  <a:gd name="T8" fmla="*/ 0 w 1035"/>
                  <a:gd name="T9" fmla="*/ 1529 h 15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35"/>
                  <a:gd name="T16" fmla="*/ 0 h 1529"/>
                  <a:gd name="T17" fmla="*/ 1035 w 1035"/>
                  <a:gd name="T18" fmla="*/ 1529 h 15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35" h="1529">
                    <a:moveTo>
                      <a:pt x="0" y="1529"/>
                    </a:moveTo>
                    <a:lnTo>
                      <a:pt x="0" y="396"/>
                    </a:lnTo>
                    <a:lnTo>
                      <a:pt x="1035" y="0"/>
                    </a:lnTo>
                    <a:lnTo>
                      <a:pt x="1035" y="1133"/>
                    </a:lnTo>
                    <a:lnTo>
                      <a:pt x="0" y="1529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05" name="Freeform 62"/>
              <p:cNvSpPr>
                <a:spLocks/>
              </p:cNvSpPr>
              <p:nvPr/>
            </p:nvSpPr>
            <p:spPr bwMode="auto">
              <a:xfrm>
                <a:off x="2511" y="1789"/>
                <a:ext cx="1035" cy="1529"/>
              </a:xfrm>
              <a:custGeom>
                <a:avLst/>
                <a:gdLst>
                  <a:gd name="T0" fmla="*/ 0 w 1035"/>
                  <a:gd name="T1" fmla="*/ 1529 h 1529"/>
                  <a:gd name="T2" fmla="*/ 0 w 1035"/>
                  <a:gd name="T3" fmla="*/ 396 h 1529"/>
                  <a:gd name="T4" fmla="*/ 1035 w 1035"/>
                  <a:gd name="T5" fmla="*/ 0 h 1529"/>
                  <a:gd name="T6" fmla="*/ 1035 w 1035"/>
                  <a:gd name="T7" fmla="*/ 1133 h 1529"/>
                  <a:gd name="T8" fmla="*/ 0 w 1035"/>
                  <a:gd name="T9" fmla="*/ 1529 h 15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35"/>
                  <a:gd name="T16" fmla="*/ 0 h 1529"/>
                  <a:gd name="T17" fmla="*/ 1035 w 1035"/>
                  <a:gd name="T18" fmla="*/ 1529 h 1529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35" h="1529">
                    <a:moveTo>
                      <a:pt x="0" y="1529"/>
                    </a:moveTo>
                    <a:lnTo>
                      <a:pt x="0" y="396"/>
                    </a:lnTo>
                    <a:lnTo>
                      <a:pt x="1035" y="0"/>
                    </a:lnTo>
                    <a:lnTo>
                      <a:pt x="1035" y="1133"/>
                    </a:lnTo>
                    <a:lnTo>
                      <a:pt x="0" y="1529"/>
                    </a:lnTo>
                  </a:path>
                </a:pathLst>
              </a:custGeom>
              <a:noFill/>
              <a:ln w="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06" name="Freeform 63"/>
              <p:cNvSpPr>
                <a:spLocks/>
              </p:cNvSpPr>
              <p:nvPr/>
            </p:nvSpPr>
            <p:spPr bwMode="auto">
              <a:xfrm>
                <a:off x="2529" y="2179"/>
                <a:ext cx="790" cy="1648"/>
              </a:xfrm>
              <a:custGeom>
                <a:avLst/>
                <a:gdLst>
                  <a:gd name="T0" fmla="*/ 1013516 w 132"/>
                  <a:gd name="T1" fmla="*/ 2125464 h 275"/>
                  <a:gd name="T2" fmla="*/ 0 w 132"/>
                  <a:gd name="T3" fmla="*/ 1461326 h 275"/>
                  <a:gd name="T4" fmla="*/ 0 w 132"/>
                  <a:gd name="T5" fmla="*/ 0 h 275"/>
                  <a:gd name="T6" fmla="*/ 0 60000 65536"/>
                  <a:gd name="T7" fmla="*/ 0 60000 65536"/>
                  <a:gd name="T8" fmla="*/ 0 60000 65536"/>
                  <a:gd name="T9" fmla="*/ 0 w 132"/>
                  <a:gd name="T10" fmla="*/ 0 h 275"/>
                  <a:gd name="T11" fmla="*/ 132 w 132"/>
                  <a:gd name="T12" fmla="*/ 275 h 27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32" h="275">
                    <a:moveTo>
                      <a:pt x="132" y="275"/>
                    </a:moveTo>
                    <a:lnTo>
                      <a:pt x="0" y="189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07" name="Freeform 64"/>
              <p:cNvSpPr>
                <a:spLocks/>
              </p:cNvSpPr>
              <p:nvPr/>
            </p:nvSpPr>
            <p:spPr bwMode="auto">
              <a:xfrm>
                <a:off x="2768" y="2083"/>
                <a:ext cx="796" cy="1654"/>
              </a:xfrm>
              <a:custGeom>
                <a:avLst/>
                <a:gdLst>
                  <a:gd name="T0" fmla="*/ 1021292 w 133"/>
                  <a:gd name="T1" fmla="*/ 2133240 h 276"/>
                  <a:gd name="T2" fmla="*/ 0 w 133"/>
                  <a:gd name="T3" fmla="*/ 1461339 h 276"/>
                  <a:gd name="T4" fmla="*/ 0 w 133"/>
                  <a:gd name="T5" fmla="*/ 0 h 276"/>
                  <a:gd name="T6" fmla="*/ 0 60000 65536"/>
                  <a:gd name="T7" fmla="*/ 0 60000 65536"/>
                  <a:gd name="T8" fmla="*/ 0 60000 65536"/>
                  <a:gd name="T9" fmla="*/ 0 w 133"/>
                  <a:gd name="T10" fmla="*/ 0 h 276"/>
                  <a:gd name="T11" fmla="*/ 133 w 133"/>
                  <a:gd name="T12" fmla="*/ 276 h 27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33" h="276">
                    <a:moveTo>
                      <a:pt x="133" y="276"/>
                    </a:moveTo>
                    <a:lnTo>
                      <a:pt x="0" y="189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08" name="Freeform 65"/>
              <p:cNvSpPr>
                <a:spLocks/>
              </p:cNvSpPr>
              <p:nvPr/>
            </p:nvSpPr>
            <p:spPr bwMode="auto">
              <a:xfrm>
                <a:off x="3014" y="1987"/>
                <a:ext cx="795" cy="1654"/>
              </a:xfrm>
              <a:custGeom>
                <a:avLst/>
                <a:gdLst>
                  <a:gd name="T0" fmla="*/ 1014904 w 133"/>
                  <a:gd name="T1" fmla="*/ 2133240 h 276"/>
                  <a:gd name="T2" fmla="*/ 0 w 133"/>
                  <a:gd name="T3" fmla="*/ 1461339 h 276"/>
                  <a:gd name="T4" fmla="*/ 0 w 133"/>
                  <a:gd name="T5" fmla="*/ 0 h 276"/>
                  <a:gd name="T6" fmla="*/ 0 60000 65536"/>
                  <a:gd name="T7" fmla="*/ 0 60000 65536"/>
                  <a:gd name="T8" fmla="*/ 0 60000 65536"/>
                  <a:gd name="T9" fmla="*/ 0 w 133"/>
                  <a:gd name="T10" fmla="*/ 0 h 276"/>
                  <a:gd name="T11" fmla="*/ 133 w 133"/>
                  <a:gd name="T12" fmla="*/ 276 h 27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33" h="276">
                    <a:moveTo>
                      <a:pt x="133" y="276"/>
                    </a:moveTo>
                    <a:lnTo>
                      <a:pt x="0" y="189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09" name="Freeform 66"/>
              <p:cNvSpPr>
                <a:spLocks/>
              </p:cNvSpPr>
              <p:nvPr/>
            </p:nvSpPr>
            <p:spPr bwMode="auto">
              <a:xfrm>
                <a:off x="3259" y="1897"/>
                <a:ext cx="795" cy="1648"/>
              </a:xfrm>
              <a:custGeom>
                <a:avLst/>
                <a:gdLst>
                  <a:gd name="T0" fmla="*/ 1014904 w 133"/>
                  <a:gd name="T1" fmla="*/ 2125464 h 275"/>
                  <a:gd name="T2" fmla="*/ 0 w 133"/>
                  <a:gd name="T3" fmla="*/ 1461326 h 275"/>
                  <a:gd name="T4" fmla="*/ 0 w 133"/>
                  <a:gd name="T5" fmla="*/ 0 h 275"/>
                  <a:gd name="T6" fmla="*/ 0 60000 65536"/>
                  <a:gd name="T7" fmla="*/ 0 60000 65536"/>
                  <a:gd name="T8" fmla="*/ 0 60000 65536"/>
                  <a:gd name="T9" fmla="*/ 0 w 133"/>
                  <a:gd name="T10" fmla="*/ 0 h 275"/>
                  <a:gd name="T11" fmla="*/ 133 w 133"/>
                  <a:gd name="T12" fmla="*/ 275 h 27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33" h="275">
                    <a:moveTo>
                      <a:pt x="133" y="275"/>
                    </a:moveTo>
                    <a:lnTo>
                      <a:pt x="0" y="189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10" name="Freeform 67"/>
              <p:cNvSpPr>
                <a:spLocks/>
              </p:cNvSpPr>
              <p:nvPr/>
            </p:nvSpPr>
            <p:spPr bwMode="auto">
              <a:xfrm>
                <a:off x="3504" y="1801"/>
                <a:ext cx="789" cy="1655"/>
              </a:xfrm>
              <a:custGeom>
                <a:avLst/>
                <a:gdLst>
                  <a:gd name="T0" fmla="*/ 1007129 w 132"/>
                  <a:gd name="T1" fmla="*/ 2139699 h 276"/>
                  <a:gd name="T2" fmla="*/ 0 w 132"/>
                  <a:gd name="T3" fmla="*/ 1464831 h 276"/>
                  <a:gd name="T4" fmla="*/ 0 w 132"/>
                  <a:gd name="T5" fmla="*/ 0 h 276"/>
                  <a:gd name="T6" fmla="*/ 0 60000 65536"/>
                  <a:gd name="T7" fmla="*/ 0 60000 65536"/>
                  <a:gd name="T8" fmla="*/ 0 60000 65536"/>
                  <a:gd name="T9" fmla="*/ 0 w 132"/>
                  <a:gd name="T10" fmla="*/ 0 h 276"/>
                  <a:gd name="T11" fmla="*/ 132 w 132"/>
                  <a:gd name="T12" fmla="*/ 276 h 27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32" h="276">
                    <a:moveTo>
                      <a:pt x="132" y="276"/>
                    </a:moveTo>
                    <a:lnTo>
                      <a:pt x="0" y="189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11" name="Freeform 68"/>
              <p:cNvSpPr>
                <a:spLocks/>
              </p:cNvSpPr>
              <p:nvPr/>
            </p:nvSpPr>
            <p:spPr bwMode="auto">
              <a:xfrm>
                <a:off x="3277" y="2292"/>
                <a:ext cx="1040" cy="1529"/>
              </a:xfrm>
              <a:custGeom>
                <a:avLst/>
                <a:gdLst>
                  <a:gd name="T0" fmla="*/ 0 w 174"/>
                  <a:gd name="T1" fmla="*/ 1976404 h 255"/>
                  <a:gd name="T2" fmla="*/ 1327279 w 174"/>
                  <a:gd name="T3" fmla="*/ 1464614 h 255"/>
                  <a:gd name="T4" fmla="*/ 1327279 w 174"/>
                  <a:gd name="T5" fmla="*/ 0 h 255"/>
                  <a:gd name="T6" fmla="*/ 0 60000 65536"/>
                  <a:gd name="T7" fmla="*/ 0 60000 65536"/>
                  <a:gd name="T8" fmla="*/ 0 60000 65536"/>
                  <a:gd name="T9" fmla="*/ 0 w 174"/>
                  <a:gd name="T10" fmla="*/ 0 h 255"/>
                  <a:gd name="T11" fmla="*/ 174 w 174"/>
                  <a:gd name="T12" fmla="*/ 255 h 25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74" h="255">
                    <a:moveTo>
                      <a:pt x="0" y="255"/>
                    </a:moveTo>
                    <a:lnTo>
                      <a:pt x="174" y="189"/>
                    </a:lnTo>
                    <a:lnTo>
                      <a:pt x="174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12" name="Freeform 69"/>
              <p:cNvSpPr>
                <a:spLocks/>
              </p:cNvSpPr>
              <p:nvPr/>
            </p:nvSpPr>
            <p:spPr bwMode="auto">
              <a:xfrm>
                <a:off x="3044" y="2137"/>
                <a:ext cx="1040" cy="1528"/>
              </a:xfrm>
              <a:custGeom>
                <a:avLst/>
                <a:gdLst>
                  <a:gd name="T0" fmla="*/ 0 w 174"/>
                  <a:gd name="T1" fmla="*/ 1969946 h 255"/>
                  <a:gd name="T2" fmla="*/ 1327279 w 174"/>
                  <a:gd name="T3" fmla="*/ 1460690 h 255"/>
                  <a:gd name="T4" fmla="*/ 1327279 w 174"/>
                  <a:gd name="T5" fmla="*/ 0 h 255"/>
                  <a:gd name="T6" fmla="*/ 0 60000 65536"/>
                  <a:gd name="T7" fmla="*/ 0 60000 65536"/>
                  <a:gd name="T8" fmla="*/ 0 60000 65536"/>
                  <a:gd name="T9" fmla="*/ 0 w 174"/>
                  <a:gd name="T10" fmla="*/ 0 h 255"/>
                  <a:gd name="T11" fmla="*/ 174 w 174"/>
                  <a:gd name="T12" fmla="*/ 255 h 25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74" h="255">
                    <a:moveTo>
                      <a:pt x="0" y="255"/>
                    </a:moveTo>
                    <a:lnTo>
                      <a:pt x="174" y="189"/>
                    </a:lnTo>
                    <a:lnTo>
                      <a:pt x="174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13" name="Freeform 70"/>
              <p:cNvSpPr>
                <a:spLocks/>
              </p:cNvSpPr>
              <p:nvPr/>
            </p:nvSpPr>
            <p:spPr bwMode="auto">
              <a:xfrm>
                <a:off x="2810" y="1987"/>
                <a:ext cx="1035" cy="1528"/>
              </a:xfrm>
              <a:custGeom>
                <a:avLst/>
                <a:gdLst>
                  <a:gd name="T0" fmla="*/ 0 w 173"/>
                  <a:gd name="T1" fmla="*/ 1969946 h 255"/>
                  <a:gd name="T2" fmla="*/ 1325925 w 173"/>
                  <a:gd name="T3" fmla="*/ 1460690 h 255"/>
                  <a:gd name="T4" fmla="*/ 1325925 w 173"/>
                  <a:gd name="T5" fmla="*/ 0 h 255"/>
                  <a:gd name="T6" fmla="*/ 0 60000 65536"/>
                  <a:gd name="T7" fmla="*/ 0 60000 65536"/>
                  <a:gd name="T8" fmla="*/ 0 60000 65536"/>
                  <a:gd name="T9" fmla="*/ 0 w 173"/>
                  <a:gd name="T10" fmla="*/ 0 h 255"/>
                  <a:gd name="T11" fmla="*/ 173 w 173"/>
                  <a:gd name="T12" fmla="*/ 255 h 255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73" h="255">
                    <a:moveTo>
                      <a:pt x="0" y="255"/>
                    </a:moveTo>
                    <a:lnTo>
                      <a:pt x="173" y="189"/>
                    </a:lnTo>
                    <a:lnTo>
                      <a:pt x="173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14" name="Freeform 71"/>
              <p:cNvSpPr>
                <a:spLocks/>
              </p:cNvSpPr>
              <p:nvPr/>
            </p:nvSpPr>
            <p:spPr bwMode="auto">
              <a:xfrm>
                <a:off x="2577" y="1831"/>
                <a:ext cx="1035" cy="1535"/>
              </a:xfrm>
              <a:custGeom>
                <a:avLst/>
                <a:gdLst>
                  <a:gd name="T0" fmla="*/ 0 w 173"/>
                  <a:gd name="T1" fmla="*/ 1984179 h 256"/>
                  <a:gd name="T2" fmla="*/ 1325925 w 173"/>
                  <a:gd name="T3" fmla="*/ 1464624 h 256"/>
                  <a:gd name="T4" fmla="*/ 1325925 w 173"/>
                  <a:gd name="T5" fmla="*/ 0 h 256"/>
                  <a:gd name="T6" fmla="*/ 0 60000 65536"/>
                  <a:gd name="T7" fmla="*/ 0 60000 65536"/>
                  <a:gd name="T8" fmla="*/ 0 60000 65536"/>
                  <a:gd name="T9" fmla="*/ 0 w 173"/>
                  <a:gd name="T10" fmla="*/ 0 h 256"/>
                  <a:gd name="T11" fmla="*/ 173 w 173"/>
                  <a:gd name="T12" fmla="*/ 256 h 25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73" h="256">
                    <a:moveTo>
                      <a:pt x="0" y="256"/>
                    </a:moveTo>
                    <a:lnTo>
                      <a:pt x="173" y="189"/>
                    </a:lnTo>
                    <a:lnTo>
                      <a:pt x="173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15" name="Freeform 72"/>
              <p:cNvSpPr>
                <a:spLocks/>
              </p:cNvSpPr>
              <p:nvPr/>
            </p:nvSpPr>
            <p:spPr bwMode="auto">
              <a:xfrm>
                <a:off x="2511" y="2808"/>
                <a:ext cx="1824" cy="522"/>
              </a:xfrm>
              <a:custGeom>
                <a:avLst/>
                <a:gdLst>
                  <a:gd name="T0" fmla="*/ 0 w 305"/>
                  <a:gd name="T1" fmla="*/ 520992 h 87"/>
                  <a:gd name="T2" fmla="*/ 1323925 w 305"/>
                  <a:gd name="T3" fmla="*/ 0 h 87"/>
                  <a:gd name="T4" fmla="*/ 2333015 w 305"/>
                  <a:gd name="T5" fmla="*/ 676512 h 87"/>
                  <a:gd name="T6" fmla="*/ 0 60000 65536"/>
                  <a:gd name="T7" fmla="*/ 0 60000 65536"/>
                  <a:gd name="T8" fmla="*/ 0 60000 65536"/>
                  <a:gd name="T9" fmla="*/ 0 w 305"/>
                  <a:gd name="T10" fmla="*/ 0 h 87"/>
                  <a:gd name="T11" fmla="*/ 305 w 305"/>
                  <a:gd name="T12" fmla="*/ 87 h 8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05" h="87">
                    <a:moveTo>
                      <a:pt x="0" y="67"/>
                    </a:moveTo>
                    <a:lnTo>
                      <a:pt x="173" y="0"/>
                    </a:lnTo>
                    <a:lnTo>
                      <a:pt x="305" y="87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16" name="Freeform 73"/>
              <p:cNvSpPr>
                <a:spLocks/>
              </p:cNvSpPr>
              <p:nvPr/>
            </p:nvSpPr>
            <p:spPr bwMode="auto">
              <a:xfrm>
                <a:off x="2511" y="2544"/>
                <a:ext cx="1824" cy="516"/>
              </a:xfrm>
              <a:custGeom>
                <a:avLst/>
                <a:gdLst>
                  <a:gd name="T0" fmla="*/ 0 w 305"/>
                  <a:gd name="T1" fmla="*/ 513216 h 86"/>
                  <a:gd name="T2" fmla="*/ 1323925 w 305"/>
                  <a:gd name="T3" fmla="*/ 0 h 86"/>
                  <a:gd name="T4" fmla="*/ 2333015 w 305"/>
                  <a:gd name="T5" fmla="*/ 668736 h 86"/>
                  <a:gd name="T6" fmla="*/ 0 60000 65536"/>
                  <a:gd name="T7" fmla="*/ 0 60000 65536"/>
                  <a:gd name="T8" fmla="*/ 0 60000 65536"/>
                  <a:gd name="T9" fmla="*/ 0 w 305"/>
                  <a:gd name="T10" fmla="*/ 0 h 86"/>
                  <a:gd name="T11" fmla="*/ 305 w 305"/>
                  <a:gd name="T12" fmla="*/ 86 h 8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05" h="86">
                    <a:moveTo>
                      <a:pt x="0" y="66"/>
                    </a:moveTo>
                    <a:lnTo>
                      <a:pt x="173" y="0"/>
                    </a:lnTo>
                    <a:lnTo>
                      <a:pt x="305" y="86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17" name="Freeform 74"/>
              <p:cNvSpPr>
                <a:spLocks/>
              </p:cNvSpPr>
              <p:nvPr/>
            </p:nvSpPr>
            <p:spPr bwMode="auto">
              <a:xfrm>
                <a:off x="2511" y="2274"/>
                <a:ext cx="1824" cy="522"/>
              </a:xfrm>
              <a:custGeom>
                <a:avLst/>
                <a:gdLst>
                  <a:gd name="T0" fmla="*/ 0 w 305"/>
                  <a:gd name="T1" fmla="*/ 520992 h 87"/>
                  <a:gd name="T2" fmla="*/ 1323925 w 305"/>
                  <a:gd name="T3" fmla="*/ 0 h 87"/>
                  <a:gd name="T4" fmla="*/ 2333015 w 305"/>
                  <a:gd name="T5" fmla="*/ 676512 h 87"/>
                  <a:gd name="T6" fmla="*/ 0 60000 65536"/>
                  <a:gd name="T7" fmla="*/ 0 60000 65536"/>
                  <a:gd name="T8" fmla="*/ 0 60000 65536"/>
                  <a:gd name="T9" fmla="*/ 0 w 305"/>
                  <a:gd name="T10" fmla="*/ 0 h 87"/>
                  <a:gd name="T11" fmla="*/ 305 w 305"/>
                  <a:gd name="T12" fmla="*/ 87 h 8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05" h="87">
                    <a:moveTo>
                      <a:pt x="0" y="67"/>
                    </a:moveTo>
                    <a:lnTo>
                      <a:pt x="173" y="0"/>
                    </a:lnTo>
                    <a:lnTo>
                      <a:pt x="305" y="87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18" name="Freeform 75"/>
              <p:cNvSpPr>
                <a:spLocks/>
              </p:cNvSpPr>
              <p:nvPr/>
            </p:nvSpPr>
            <p:spPr bwMode="auto">
              <a:xfrm>
                <a:off x="2511" y="2011"/>
                <a:ext cx="1824" cy="515"/>
              </a:xfrm>
              <a:custGeom>
                <a:avLst/>
                <a:gdLst>
                  <a:gd name="T0" fmla="*/ 0 w 305"/>
                  <a:gd name="T1" fmla="*/ 507892 h 86"/>
                  <a:gd name="T2" fmla="*/ 1323925 w 305"/>
                  <a:gd name="T3" fmla="*/ 0 h 86"/>
                  <a:gd name="T4" fmla="*/ 2333015 w 305"/>
                  <a:gd name="T5" fmla="*/ 662272 h 86"/>
                  <a:gd name="T6" fmla="*/ 0 60000 65536"/>
                  <a:gd name="T7" fmla="*/ 0 60000 65536"/>
                  <a:gd name="T8" fmla="*/ 0 60000 65536"/>
                  <a:gd name="T9" fmla="*/ 0 w 305"/>
                  <a:gd name="T10" fmla="*/ 0 h 86"/>
                  <a:gd name="T11" fmla="*/ 305 w 305"/>
                  <a:gd name="T12" fmla="*/ 86 h 8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305" h="86">
                    <a:moveTo>
                      <a:pt x="0" y="66"/>
                    </a:moveTo>
                    <a:lnTo>
                      <a:pt x="173" y="0"/>
                    </a:lnTo>
                    <a:lnTo>
                      <a:pt x="305" y="86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19" name="Line 76"/>
              <p:cNvSpPr>
                <a:spLocks noChangeShapeType="1"/>
              </p:cNvSpPr>
              <p:nvPr/>
            </p:nvSpPr>
            <p:spPr bwMode="auto">
              <a:xfrm flipV="1">
                <a:off x="3301" y="3438"/>
                <a:ext cx="1034" cy="401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20" name="Freeform 77"/>
              <p:cNvSpPr>
                <a:spLocks/>
              </p:cNvSpPr>
              <p:nvPr/>
            </p:nvSpPr>
            <p:spPr bwMode="auto">
              <a:xfrm>
                <a:off x="2511" y="2185"/>
                <a:ext cx="790" cy="1654"/>
              </a:xfrm>
              <a:custGeom>
                <a:avLst/>
                <a:gdLst>
                  <a:gd name="T0" fmla="*/ 1013516 w 132"/>
                  <a:gd name="T1" fmla="*/ 2133240 h 276"/>
                  <a:gd name="T2" fmla="*/ 0 w 132"/>
                  <a:gd name="T3" fmla="*/ 1461339 h 276"/>
                  <a:gd name="T4" fmla="*/ 0 w 132"/>
                  <a:gd name="T5" fmla="*/ 0 h 276"/>
                  <a:gd name="T6" fmla="*/ 0 60000 65536"/>
                  <a:gd name="T7" fmla="*/ 0 60000 65536"/>
                  <a:gd name="T8" fmla="*/ 0 60000 65536"/>
                  <a:gd name="T9" fmla="*/ 0 w 132"/>
                  <a:gd name="T10" fmla="*/ 0 h 276"/>
                  <a:gd name="T11" fmla="*/ 132 w 132"/>
                  <a:gd name="T12" fmla="*/ 276 h 27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32" h="276">
                    <a:moveTo>
                      <a:pt x="132" y="276"/>
                    </a:moveTo>
                    <a:lnTo>
                      <a:pt x="0" y="189"/>
                    </a:lnTo>
                    <a:lnTo>
                      <a:pt x="0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21" name="Line 78"/>
              <p:cNvSpPr>
                <a:spLocks noChangeShapeType="1"/>
              </p:cNvSpPr>
              <p:nvPr/>
            </p:nvSpPr>
            <p:spPr bwMode="auto">
              <a:xfrm>
                <a:off x="3319" y="3827"/>
                <a:ext cx="24" cy="1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22" name="Rectangle 79"/>
              <p:cNvSpPr>
                <a:spLocks noChangeArrowheads="1"/>
              </p:cNvSpPr>
              <p:nvPr/>
            </p:nvSpPr>
            <p:spPr bwMode="auto">
              <a:xfrm>
                <a:off x="3384" y="3857"/>
                <a:ext cx="44" cy="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sz="1000">
                    <a:solidFill>
                      <a:srgbClr val="000000"/>
                    </a:solidFill>
                    <a:latin typeface="Helvetica" pitchFamily="34" charset="0"/>
                    <a:cs typeface="Arial" charset="0"/>
                  </a:rPr>
                  <a:t>0</a:t>
                </a:r>
                <a:endParaRPr lang="en-US" sz="2400">
                  <a:cs typeface="Arial" charset="0"/>
                </a:endParaRPr>
              </a:p>
            </p:txBody>
          </p:sp>
          <p:sp>
            <p:nvSpPr>
              <p:cNvPr id="19823" name="Line 80"/>
              <p:cNvSpPr>
                <a:spLocks noChangeShapeType="1"/>
              </p:cNvSpPr>
              <p:nvPr/>
            </p:nvSpPr>
            <p:spPr bwMode="auto">
              <a:xfrm>
                <a:off x="3564" y="3737"/>
                <a:ext cx="24" cy="1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24" name="Rectangle 81"/>
              <p:cNvSpPr>
                <a:spLocks noChangeArrowheads="1"/>
              </p:cNvSpPr>
              <p:nvPr/>
            </p:nvSpPr>
            <p:spPr bwMode="auto">
              <a:xfrm>
                <a:off x="3622" y="3761"/>
                <a:ext cx="88" cy="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sz="1000">
                    <a:solidFill>
                      <a:srgbClr val="000000"/>
                    </a:solidFill>
                    <a:latin typeface="Helvetica" pitchFamily="34" charset="0"/>
                    <a:cs typeface="Arial" charset="0"/>
                  </a:rPr>
                  <a:t>10</a:t>
                </a:r>
                <a:endParaRPr lang="en-US" sz="2400">
                  <a:cs typeface="Arial" charset="0"/>
                </a:endParaRPr>
              </a:p>
            </p:txBody>
          </p:sp>
          <p:sp>
            <p:nvSpPr>
              <p:cNvPr id="19825" name="Line 82"/>
              <p:cNvSpPr>
                <a:spLocks noChangeShapeType="1"/>
              </p:cNvSpPr>
              <p:nvPr/>
            </p:nvSpPr>
            <p:spPr bwMode="auto">
              <a:xfrm>
                <a:off x="3809" y="3641"/>
                <a:ext cx="24" cy="1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26" name="Rectangle 83"/>
              <p:cNvSpPr>
                <a:spLocks noChangeArrowheads="1"/>
              </p:cNvSpPr>
              <p:nvPr/>
            </p:nvSpPr>
            <p:spPr bwMode="auto">
              <a:xfrm>
                <a:off x="3867" y="3671"/>
                <a:ext cx="88" cy="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sz="1000">
                    <a:solidFill>
                      <a:srgbClr val="000000"/>
                    </a:solidFill>
                    <a:latin typeface="Helvetica" pitchFamily="34" charset="0"/>
                    <a:cs typeface="Arial" charset="0"/>
                  </a:rPr>
                  <a:t>20</a:t>
                </a:r>
                <a:endParaRPr lang="en-US" sz="2400">
                  <a:cs typeface="Arial" charset="0"/>
                </a:endParaRPr>
              </a:p>
            </p:txBody>
          </p:sp>
          <p:sp>
            <p:nvSpPr>
              <p:cNvPr id="19827" name="Line 84"/>
              <p:cNvSpPr>
                <a:spLocks noChangeShapeType="1"/>
              </p:cNvSpPr>
              <p:nvPr/>
            </p:nvSpPr>
            <p:spPr bwMode="auto">
              <a:xfrm>
                <a:off x="4054" y="3545"/>
                <a:ext cx="24" cy="1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28" name="Rectangle 85"/>
              <p:cNvSpPr>
                <a:spLocks noChangeArrowheads="1"/>
              </p:cNvSpPr>
              <p:nvPr/>
            </p:nvSpPr>
            <p:spPr bwMode="auto">
              <a:xfrm>
                <a:off x="4112" y="3575"/>
                <a:ext cx="88" cy="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sz="1000">
                    <a:solidFill>
                      <a:srgbClr val="000000"/>
                    </a:solidFill>
                    <a:latin typeface="Helvetica" pitchFamily="34" charset="0"/>
                    <a:cs typeface="Arial" charset="0"/>
                  </a:rPr>
                  <a:t>30</a:t>
                </a:r>
                <a:endParaRPr lang="en-US" sz="2400">
                  <a:cs typeface="Arial" charset="0"/>
                </a:endParaRPr>
              </a:p>
            </p:txBody>
          </p:sp>
          <p:sp>
            <p:nvSpPr>
              <p:cNvPr id="19829" name="Line 86"/>
              <p:cNvSpPr>
                <a:spLocks noChangeShapeType="1"/>
              </p:cNvSpPr>
              <p:nvPr/>
            </p:nvSpPr>
            <p:spPr bwMode="auto">
              <a:xfrm>
                <a:off x="4293" y="3456"/>
                <a:ext cx="24" cy="1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30" name="Rectangle 87"/>
              <p:cNvSpPr>
                <a:spLocks noChangeArrowheads="1"/>
              </p:cNvSpPr>
              <p:nvPr/>
            </p:nvSpPr>
            <p:spPr bwMode="auto">
              <a:xfrm>
                <a:off x="4357" y="3480"/>
                <a:ext cx="88" cy="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sz="1000">
                    <a:solidFill>
                      <a:srgbClr val="000000"/>
                    </a:solidFill>
                    <a:latin typeface="Helvetica" pitchFamily="34" charset="0"/>
                    <a:cs typeface="Arial" charset="0"/>
                  </a:rPr>
                  <a:t>40</a:t>
                </a:r>
                <a:endParaRPr lang="en-US" sz="2400">
                  <a:cs typeface="Arial" charset="0"/>
                </a:endParaRPr>
              </a:p>
            </p:txBody>
          </p:sp>
          <p:sp>
            <p:nvSpPr>
              <p:cNvPr id="19831" name="Line 88"/>
              <p:cNvSpPr>
                <a:spLocks noChangeShapeType="1"/>
              </p:cNvSpPr>
              <p:nvPr/>
            </p:nvSpPr>
            <p:spPr bwMode="auto">
              <a:xfrm flipH="1">
                <a:off x="3253" y="3821"/>
                <a:ext cx="24" cy="1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32" name="Rectangle 89"/>
              <p:cNvSpPr>
                <a:spLocks noChangeArrowheads="1"/>
              </p:cNvSpPr>
              <p:nvPr/>
            </p:nvSpPr>
            <p:spPr bwMode="auto">
              <a:xfrm>
                <a:off x="3204" y="3839"/>
                <a:ext cx="44" cy="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sz="1000">
                    <a:solidFill>
                      <a:srgbClr val="000000"/>
                    </a:solidFill>
                    <a:latin typeface="Helvetica" pitchFamily="34" charset="0"/>
                    <a:cs typeface="Arial" charset="0"/>
                  </a:rPr>
                  <a:t>0</a:t>
                </a:r>
                <a:endParaRPr lang="en-US" sz="2400">
                  <a:cs typeface="Arial" charset="0"/>
                </a:endParaRPr>
              </a:p>
            </p:txBody>
          </p:sp>
          <p:sp>
            <p:nvSpPr>
              <p:cNvPr id="19833" name="Line 90"/>
              <p:cNvSpPr>
                <a:spLocks noChangeShapeType="1"/>
              </p:cNvSpPr>
              <p:nvPr/>
            </p:nvSpPr>
            <p:spPr bwMode="auto">
              <a:xfrm flipH="1">
                <a:off x="3020" y="3665"/>
                <a:ext cx="24" cy="1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34" name="Rectangle 91"/>
              <p:cNvSpPr>
                <a:spLocks noChangeArrowheads="1"/>
              </p:cNvSpPr>
              <p:nvPr/>
            </p:nvSpPr>
            <p:spPr bwMode="auto">
              <a:xfrm>
                <a:off x="2928" y="3689"/>
                <a:ext cx="88" cy="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sz="1000">
                    <a:solidFill>
                      <a:srgbClr val="000000"/>
                    </a:solidFill>
                    <a:latin typeface="Helvetica" pitchFamily="34" charset="0"/>
                    <a:cs typeface="Arial" charset="0"/>
                  </a:rPr>
                  <a:t>10</a:t>
                </a:r>
                <a:endParaRPr lang="en-US" sz="2400">
                  <a:cs typeface="Arial" charset="0"/>
                </a:endParaRPr>
              </a:p>
            </p:txBody>
          </p:sp>
          <p:sp>
            <p:nvSpPr>
              <p:cNvPr id="19835" name="Line 92"/>
              <p:cNvSpPr>
                <a:spLocks noChangeShapeType="1"/>
              </p:cNvSpPr>
              <p:nvPr/>
            </p:nvSpPr>
            <p:spPr bwMode="auto">
              <a:xfrm flipH="1">
                <a:off x="2786" y="3515"/>
                <a:ext cx="24" cy="1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36" name="Rectangle 93"/>
              <p:cNvSpPr>
                <a:spLocks noChangeArrowheads="1"/>
              </p:cNvSpPr>
              <p:nvPr/>
            </p:nvSpPr>
            <p:spPr bwMode="auto">
              <a:xfrm>
                <a:off x="2695" y="3533"/>
                <a:ext cx="88" cy="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sz="1000">
                    <a:solidFill>
                      <a:srgbClr val="000000"/>
                    </a:solidFill>
                    <a:latin typeface="Helvetica" pitchFamily="34" charset="0"/>
                    <a:cs typeface="Arial" charset="0"/>
                  </a:rPr>
                  <a:t>20</a:t>
                </a:r>
                <a:endParaRPr lang="en-US" sz="2400">
                  <a:cs typeface="Arial" charset="0"/>
                </a:endParaRPr>
              </a:p>
            </p:txBody>
          </p:sp>
          <p:sp>
            <p:nvSpPr>
              <p:cNvPr id="19837" name="Line 94"/>
              <p:cNvSpPr>
                <a:spLocks noChangeShapeType="1"/>
              </p:cNvSpPr>
              <p:nvPr/>
            </p:nvSpPr>
            <p:spPr bwMode="auto">
              <a:xfrm flipH="1">
                <a:off x="2553" y="3366"/>
                <a:ext cx="24" cy="6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38" name="Rectangle 95"/>
              <p:cNvSpPr>
                <a:spLocks noChangeArrowheads="1"/>
              </p:cNvSpPr>
              <p:nvPr/>
            </p:nvSpPr>
            <p:spPr bwMode="auto">
              <a:xfrm>
                <a:off x="2462" y="3384"/>
                <a:ext cx="88" cy="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sz="1000">
                    <a:solidFill>
                      <a:srgbClr val="000000"/>
                    </a:solidFill>
                    <a:latin typeface="Helvetica" pitchFamily="34" charset="0"/>
                    <a:cs typeface="Arial" charset="0"/>
                  </a:rPr>
                  <a:t>30</a:t>
                </a:r>
                <a:endParaRPr lang="en-US" sz="2400">
                  <a:cs typeface="Arial" charset="0"/>
                </a:endParaRPr>
              </a:p>
            </p:txBody>
          </p:sp>
          <p:sp>
            <p:nvSpPr>
              <p:cNvPr id="19839" name="Line 96"/>
              <p:cNvSpPr>
                <a:spLocks noChangeShapeType="1"/>
              </p:cNvSpPr>
              <p:nvPr/>
            </p:nvSpPr>
            <p:spPr bwMode="auto">
              <a:xfrm flipH="1" flipV="1">
                <a:off x="2487" y="3192"/>
                <a:ext cx="24" cy="1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40" name="Rectangle 97"/>
              <p:cNvSpPr>
                <a:spLocks noChangeArrowheads="1"/>
              </p:cNvSpPr>
              <p:nvPr/>
            </p:nvSpPr>
            <p:spPr bwMode="auto">
              <a:xfrm>
                <a:off x="2396" y="3132"/>
                <a:ext cx="88" cy="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sz="1000">
                    <a:solidFill>
                      <a:srgbClr val="000000"/>
                    </a:solidFill>
                    <a:latin typeface="Helvetica" pitchFamily="34" charset="0"/>
                    <a:cs typeface="Arial" charset="0"/>
                  </a:rPr>
                  <a:t>20</a:t>
                </a:r>
                <a:endParaRPr lang="en-US" sz="2400">
                  <a:cs typeface="Arial" charset="0"/>
                </a:endParaRPr>
              </a:p>
            </p:txBody>
          </p:sp>
          <p:sp>
            <p:nvSpPr>
              <p:cNvPr id="19841" name="Line 98"/>
              <p:cNvSpPr>
                <a:spLocks noChangeShapeType="1"/>
              </p:cNvSpPr>
              <p:nvPr/>
            </p:nvSpPr>
            <p:spPr bwMode="auto">
              <a:xfrm flipH="1" flipV="1">
                <a:off x="2487" y="2922"/>
                <a:ext cx="24" cy="1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42" name="Rectangle 99"/>
              <p:cNvSpPr>
                <a:spLocks noChangeArrowheads="1"/>
              </p:cNvSpPr>
              <p:nvPr/>
            </p:nvSpPr>
            <p:spPr bwMode="auto">
              <a:xfrm>
                <a:off x="2396" y="2862"/>
                <a:ext cx="88" cy="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sz="1000">
                    <a:solidFill>
                      <a:srgbClr val="000000"/>
                    </a:solidFill>
                    <a:latin typeface="Helvetica" pitchFamily="34" charset="0"/>
                    <a:cs typeface="Arial" charset="0"/>
                  </a:rPr>
                  <a:t>22</a:t>
                </a:r>
                <a:endParaRPr lang="en-US" sz="2400">
                  <a:cs typeface="Arial" charset="0"/>
                </a:endParaRPr>
              </a:p>
            </p:txBody>
          </p:sp>
          <p:sp>
            <p:nvSpPr>
              <p:cNvPr id="19843" name="Line 100"/>
              <p:cNvSpPr>
                <a:spLocks noChangeShapeType="1"/>
              </p:cNvSpPr>
              <p:nvPr/>
            </p:nvSpPr>
            <p:spPr bwMode="auto">
              <a:xfrm flipH="1" flipV="1">
                <a:off x="2487" y="2658"/>
                <a:ext cx="24" cy="18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44" name="Rectangle 101"/>
              <p:cNvSpPr>
                <a:spLocks noChangeArrowheads="1"/>
              </p:cNvSpPr>
              <p:nvPr/>
            </p:nvSpPr>
            <p:spPr bwMode="auto">
              <a:xfrm>
                <a:off x="2396" y="2598"/>
                <a:ext cx="88" cy="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sz="1000">
                    <a:solidFill>
                      <a:srgbClr val="000000"/>
                    </a:solidFill>
                    <a:latin typeface="Helvetica" pitchFamily="34" charset="0"/>
                    <a:cs typeface="Arial" charset="0"/>
                  </a:rPr>
                  <a:t>24</a:t>
                </a:r>
                <a:endParaRPr lang="en-US" sz="2400">
                  <a:cs typeface="Arial" charset="0"/>
                </a:endParaRPr>
              </a:p>
            </p:txBody>
          </p:sp>
          <p:sp>
            <p:nvSpPr>
              <p:cNvPr id="19845" name="Line 102"/>
              <p:cNvSpPr>
                <a:spLocks noChangeShapeType="1"/>
              </p:cNvSpPr>
              <p:nvPr/>
            </p:nvSpPr>
            <p:spPr bwMode="auto">
              <a:xfrm flipH="1" flipV="1">
                <a:off x="2487" y="2394"/>
                <a:ext cx="24" cy="12"/>
              </a:xfrm>
              <a:prstGeom prst="line">
                <a:avLst/>
              </a:pr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46" name="Rectangle 103"/>
              <p:cNvSpPr>
                <a:spLocks noChangeArrowheads="1"/>
              </p:cNvSpPr>
              <p:nvPr/>
            </p:nvSpPr>
            <p:spPr bwMode="auto">
              <a:xfrm>
                <a:off x="2396" y="2328"/>
                <a:ext cx="88" cy="9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r>
                  <a:rPr lang="en-US" sz="1000">
                    <a:solidFill>
                      <a:srgbClr val="000000"/>
                    </a:solidFill>
                    <a:latin typeface="Helvetica" pitchFamily="34" charset="0"/>
                    <a:cs typeface="Arial" charset="0"/>
                  </a:rPr>
                  <a:t>26</a:t>
                </a:r>
                <a:endParaRPr lang="en-US" sz="2400">
                  <a:cs typeface="Arial" charset="0"/>
                </a:endParaRPr>
              </a:p>
            </p:txBody>
          </p:sp>
          <p:sp>
            <p:nvSpPr>
              <p:cNvPr id="19847" name="Freeform 104"/>
              <p:cNvSpPr>
                <a:spLocks/>
              </p:cNvSpPr>
              <p:nvPr/>
            </p:nvSpPr>
            <p:spPr bwMode="auto">
              <a:xfrm>
                <a:off x="4156" y="3246"/>
                <a:ext cx="108" cy="162"/>
              </a:xfrm>
              <a:custGeom>
                <a:avLst/>
                <a:gdLst>
                  <a:gd name="T0" fmla="*/ 0 w 108"/>
                  <a:gd name="T1" fmla="*/ 162 h 162"/>
                  <a:gd name="T2" fmla="*/ 108 w 108"/>
                  <a:gd name="T3" fmla="*/ 144 h 162"/>
                  <a:gd name="T4" fmla="*/ 30 w 108"/>
                  <a:gd name="T5" fmla="*/ 0 h 162"/>
                  <a:gd name="T6" fmla="*/ 0 w 108"/>
                  <a:gd name="T7" fmla="*/ 162 h 1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8"/>
                  <a:gd name="T13" fmla="*/ 0 h 162"/>
                  <a:gd name="T14" fmla="*/ 108 w 108"/>
                  <a:gd name="T15" fmla="*/ 162 h 1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8" h="162">
                    <a:moveTo>
                      <a:pt x="0" y="162"/>
                    </a:moveTo>
                    <a:lnTo>
                      <a:pt x="108" y="144"/>
                    </a:lnTo>
                    <a:lnTo>
                      <a:pt x="30" y="0"/>
                    </a:lnTo>
                    <a:lnTo>
                      <a:pt x="0" y="162"/>
                    </a:lnTo>
                    <a:close/>
                  </a:path>
                </a:pathLst>
              </a:custGeom>
              <a:solidFill>
                <a:srgbClr val="00009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48" name="Freeform 105"/>
              <p:cNvSpPr>
                <a:spLocks/>
              </p:cNvSpPr>
              <p:nvPr/>
            </p:nvSpPr>
            <p:spPr bwMode="auto">
              <a:xfrm>
                <a:off x="4156" y="3246"/>
                <a:ext cx="108" cy="162"/>
              </a:xfrm>
              <a:custGeom>
                <a:avLst/>
                <a:gdLst>
                  <a:gd name="T0" fmla="*/ 0 w 18"/>
                  <a:gd name="T1" fmla="*/ 209952 h 27"/>
                  <a:gd name="T2" fmla="*/ 139968 w 18"/>
                  <a:gd name="T3" fmla="*/ 186624 h 27"/>
                  <a:gd name="T4" fmla="*/ 38880 w 18"/>
                  <a:gd name="T5" fmla="*/ 0 h 27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7"/>
                  <a:gd name="T11" fmla="*/ 18 w 18"/>
                  <a:gd name="T12" fmla="*/ 27 h 2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7">
                    <a:moveTo>
                      <a:pt x="0" y="27"/>
                    </a:moveTo>
                    <a:lnTo>
                      <a:pt x="18" y="24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49" name="Oval 106"/>
              <p:cNvSpPr>
                <a:spLocks noChangeArrowheads="1"/>
              </p:cNvSpPr>
              <p:nvPr/>
            </p:nvSpPr>
            <p:spPr bwMode="auto">
              <a:xfrm>
                <a:off x="4186" y="3078"/>
                <a:ext cx="54" cy="54"/>
              </a:xfrm>
              <a:prstGeom prst="ellipse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50" name="Oval 107"/>
              <p:cNvSpPr>
                <a:spLocks noChangeArrowheads="1"/>
              </p:cNvSpPr>
              <p:nvPr/>
            </p:nvSpPr>
            <p:spPr bwMode="auto">
              <a:xfrm>
                <a:off x="4186" y="3078"/>
                <a:ext cx="54" cy="54"/>
              </a:xfrm>
              <a:prstGeom prst="ellipse">
                <a:avLst/>
              </a:prstGeom>
              <a:noFill/>
              <a:ln w="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51" name="Freeform 108"/>
              <p:cNvSpPr>
                <a:spLocks/>
              </p:cNvSpPr>
              <p:nvPr/>
            </p:nvSpPr>
            <p:spPr bwMode="auto">
              <a:xfrm>
                <a:off x="4078" y="3246"/>
                <a:ext cx="108" cy="162"/>
              </a:xfrm>
              <a:custGeom>
                <a:avLst/>
                <a:gdLst>
                  <a:gd name="T0" fmla="*/ 78 w 108"/>
                  <a:gd name="T1" fmla="*/ 162 h 162"/>
                  <a:gd name="T2" fmla="*/ 0 w 108"/>
                  <a:gd name="T3" fmla="*/ 24 h 162"/>
                  <a:gd name="T4" fmla="*/ 108 w 108"/>
                  <a:gd name="T5" fmla="*/ 0 h 162"/>
                  <a:gd name="T6" fmla="*/ 78 w 108"/>
                  <a:gd name="T7" fmla="*/ 162 h 1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8"/>
                  <a:gd name="T13" fmla="*/ 0 h 162"/>
                  <a:gd name="T14" fmla="*/ 108 w 108"/>
                  <a:gd name="T15" fmla="*/ 162 h 1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8" h="162">
                    <a:moveTo>
                      <a:pt x="78" y="162"/>
                    </a:moveTo>
                    <a:lnTo>
                      <a:pt x="0" y="24"/>
                    </a:lnTo>
                    <a:lnTo>
                      <a:pt x="108" y="0"/>
                    </a:lnTo>
                    <a:lnTo>
                      <a:pt x="78" y="162"/>
                    </a:lnTo>
                    <a:close/>
                  </a:path>
                </a:pathLst>
              </a:custGeom>
              <a:solidFill>
                <a:srgbClr val="00009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52" name="Freeform 109"/>
              <p:cNvSpPr>
                <a:spLocks/>
              </p:cNvSpPr>
              <p:nvPr/>
            </p:nvSpPr>
            <p:spPr bwMode="auto">
              <a:xfrm>
                <a:off x="4078" y="3246"/>
                <a:ext cx="108" cy="162"/>
              </a:xfrm>
              <a:custGeom>
                <a:avLst/>
                <a:gdLst>
                  <a:gd name="T0" fmla="*/ 101088 w 18"/>
                  <a:gd name="T1" fmla="*/ 209952 h 27"/>
                  <a:gd name="T2" fmla="*/ 0 w 18"/>
                  <a:gd name="T3" fmla="*/ 31104 h 27"/>
                  <a:gd name="T4" fmla="*/ 139968 w 18"/>
                  <a:gd name="T5" fmla="*/ 0 h 27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7"/>
                  <a:gd name="T11" fmla="*/ 18 w 18"/>
                  <a:gd name="T12" fmla="*/ 27 h 2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7">
                    <a:moveTo>
                      <a:pt x="13" y="27"/>
                    </a:moveTo>
                    <a:lnTo>
                      <a:pt x="0" y="4"/>
                    </a:lnTo>
                    <a:lnTo>
                      <a:pt x="18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53" name="Freeform 110"/>
              <p:cNvSpPr>
                <a:spLocks/>
              </p:cNvSpPr>
              <p:nvPr/>
            </p:nvSpPr>
            <p:spPr bwMode="auto">
              <a:xfrm>
                <a:off x="4078" y="3108"/>
                <a:ext cx="108" cy="162"/>
              </a:xfrm>
              <a:custGeom>
                <a:avLst/>
                <a:gdLst>
                  <a:gd name="T0" fmla="*/ 0 w 108"/>
                  <a:gd name="T1" fmla="*/ 162 h 162"/>
                  <a:gd name="T2" fmla="*/ 108 w 108"/>
                  <a:gd name="T3" fmla="*/ 138 h 162"/>
                  <a:gd name="T4" fmla="*/ 30 w 108"/>
                  <a:gd name="T5" fmla="*/ 0 h 162"/>
                  <a:gd name="T6" fmla="*/ 0 w 108"/>
                  <a:gd name="T7" fmla="*/ 162 h 1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8"/>
                  <a:gd name="T13" fmla="*/ 0 h 162"/>
                  <a:gd name="T14" fmla="*/ 108 w 108"/>
                  <a:gd name="T15" fmla="*/ 162 h 1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8" h="162">
                    <a:moveTo>
                      <a:pt x="0" y="162"/>
                    </a:moveTo>
                    <a:lnTo>
                      <a:pt x="108" y="138"/>
                    </a:lnTo>
                    <a:lnTo>
                      <a:pt x="30" y="0"/>
                    </a:lnTo>
                    <a:lnTo>
                      <a:pt x="0" y="162"/>
                    </a:lnTo>
                    <a:close/>
                  </a:path>
                </a:pathLst>
              </a:custGeom>
              <a:solidFill>
                <a:srgbClr val="0000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54" name="Freeform 111"/>
              <p:cNvSpPr>
                <a:spLocks/>
              </p:cNvSpPr>
              <p:nvPr/>
            </p:nvSpPr>
            <p:spPr bwMode="auto">
              <a:xfrm>
                <a:off x="4078" y="3108"/>
                <a:ext cx="108" cy="162"/>
              </a:xfrm>
              <a:custGeom>
                <a:avLst/>
                <a:gdLst>
                  <a:gd name="T0" fmla="*/ 0 w 18"/>
                  <a:gd name="T1" fmla="*/ 209952 h 27"/>
                  <a:gd name="T2" fmla="*/ 139968 w 18"/>
                  <a:gd name="T3" fmla="*/ 178848 h 27"/>
                  <a:gd name="T4" fmla="*/ 38880 w 18"/>
                  <a:gd name="T5" fmla="*/ 0 h 27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7"/>
                  <a:gd name="T11" fmla="*/ 18 w 18"/>
                  <a:gd name="T12" fmla="*/ 27 h 2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7">
                    <a:moveTo>
                      <a:pt x="0" y="27"/>
                    </a:moveTo>
                    <a:lnTo>
                      <a:pt x="18" y="23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55" name="Freeform 112"/>
              <p:cNvSpPr>
                <a:spLocks/>
              </p:cNvSpPr>
              <p:nvPr/>
            </p:nvSpPr>
            <p:spPr bwMode="auto">
              <a:xfrm>
                <a:off x="4042" y="3270"/>
                <a:ext cx="114" cy="156"/>
              </a:xfrm>
              <a:custGeom>
                <a:avLst/>
                <a:gdLst>
                  <a:gd name="T0" fmla="*/ 0 w 114"/>
                  <a:gd name="T1" fmla="*/ 156 h 156"/>
                  <a:gd name="T2" fmla="*/ 114 w 114"/>
                  <a:gd name="T3" fmla="*/ 138 h 156"/>
                  <a:gd name="T4" fmla="*/ 36 w 114"/>
                  <a:gd name="T5" fmla="*/ 0 h 156"/>
                  <a:gd name="T6" fmla="*/ 0 w 114"/>
                  <a:gd name="T7" fmla="*/ 156 h 15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14"/>
                  <a:gd name="T13" fmla="*/ 0 h 156"/>
                  <a:gd name="T14" fmla="*/ 114 w 114"/>
                  <a:gd name="T15" fmla="*/ 156 h 15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14" h="156">
                    <a:moveTo>
                      <a:pt x="0" y="156"/>
                    </a:moveTo>
                    <a:lnTo>
                      <a:pt x="114" y="138"/>
                    </a:lnTo>
                    <a:lnTo>
                      <a:pt x="36" y="0"/>
                    </a:lnTo>
                    <a:lnTo>
                      <a:pt x="0" y="156"/>
                    </a:lnTo>
                    <a:close/>
                  </a:path>
                </a:pathLst>
              </a:custGeom>
              <a:solidFill>
                <a:srgbClr val="0000A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56" name="Freeform 113"/>
              <p:cNvSpPr>
                <a:spLocks/>
              </p:cNvSpPr>
              <p:nvPr/>
            </p:nvSpPr>
            <p:spPr bwMode="auto">
              <a:xfrm>
                <a:off x="4042" y="3270"/>
                <a:ext cx="114" cy="156"/>
              </a:xfrm>
              <a:custGeom>
                <a:avLst/>
                <a:gdLst>
                  <a:gd name="T0" fmla="*/ 0 w 19"/>
                  <a:gd name="T1" fmla="*/ 202176 h 26"/>
                  <a:gd name="T2" fmla="*/ 147744 w 19"/>
                  <a:gd name="T3" fmla="*/ 178848 h 26"/>
                  <a:gd name="T4" fmla="*/ 46656 w 19"/>
                  <a:gd name="T5" fmla="*/ 0 h 26"/>
                  <a:gd name="T6" fmla="*/ 0 60000 65536"/>
                  <a:gd name="T7" fmla="*/ 0 60000 65536"/>
                  <a:gd name="T8" fmla="*/ 0 60000 65536"/>
                  <a:gd name="T9" fmla="*/ 0 w 19"/>
                  <a:gd name="T10" fmla="*/ 0 h 26"/>
                  <a:gd name="T11" fmla="*/ 19 w 19"/>
                  <a:gd name="T12" fmla="*/ 26 h 2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9" h="26">
                    <a:moveTo>
                      <a:pt x="0" y="26"/>
                    </a:moveTo>
                    <a:lnTo>
                      <a:pt x="19" y="23"/>
                    </a:lnTo>
                    <a:lnTo>
                      <a:pt x="6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57" name="Oval 114"/>
              <p:cNvSpPr>
                <a:spLocks noChangeArrowheads="1"/>
              </p:cNvSpPr>
              <p:nvPr/>
            </p:nvSpPr>
            <p:spPr bwMode="auto">
              <a:xfrm>
                <a:off x="4096" y="2958"/>
                <a:ext cx="54" cy="54"/>
              </a:xfrm>
              <a:prstGeom prst="ellipse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58" name="Oval 115"/>
              <p:cNvSpPr>
                <a:spLocks noChangeArrowheads="1"/>
              </p:cNvSpPr>
              <p:nvPr/>
            </p:nvSpPr>
            <p:spPr bwMode="auto">
              <a:xfrm>
                <a:off x="4096" y="2958"/>
                <a:ext cx="54" cy="54"/>
              </a:xfrm>
              <a:prstGeom prst="ellipse">
                <a:avLst/>
              </a:prstGeom>
              <a:noFill/>
              <a:ln w="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59" name="Freeform 116"/>
              <p:cNvSpPr>
                <a:spLocks/>
              </p:cNvSpPr>
              <p:nvPr/>
            </p:nvSpPr>
            <p:spPr bwMode="auto">
              <a:xfrm>
                <a:off x="3994" y="2970"/>
                <a:ext cx="114" cy="156"/>
              </a:xfrm>
              <a:custGeom>
                <a:avLst/>
                <a:gdLst>
                  <a:gd name="T0" fmla="*/ 0 w 114"/>
                  <a:gd name="T1" fmla="*/ 156 h 156"/>
                  <a:gd name="T2" fmla="*/ 114 w 114"/>
                  <a:gd name="T3" fmla="*/ 138 h 156"/>
                  <a:gd name="T4" fmla="*/ 36 w 114"/>
                  <a:gd name="T5" fmla="*/ 0 h 156"/>
                  <a:gd name="T6" fmla="*/ 0 w 114"/>
                  <a:gd name="T7" fmla="*/ 156 h 15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14"/>
                  <a:gd name="T13" fmla="*/ 0 h 156"/>
                  <a:gd name="T14" fmla="*/ 114 w 114"/>
                  <a:gd name="T15" fmla="*/ 156 h 15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14" h="156">
                    <a:moveTo>
                      <a:pt x="0" y="156"/>
                    </a:moveTo>
                    <a:lnTo>
                      <a:pt x="114" y="138"/>
                    </a:lnTo>
                    <a:lnTo>
                      <a:pt x="36" y="0"/>
                    </a:lnTo>
                    <a:lnTo>
                      <a:pt x="0" y="156"/>
                    </a:lnTo>
                    <a:close/>
                  </a:path>
                </a:pathLst>
              </a:custGeom>
              <a:solidFill>
                <a:srgbClr val="0050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60" name="Freeform 117"/>
              <p:cNvSpPr>
                <a:spLocks/>
              </p:cNvSpPr>
              <p:nvPr/>
            </p:nvSpPr>
            <p:spPr bwMode="auto">
              <a:xfrm>
                <a:off x="3994" y="2970"/>
                <a:ext cx="114" cy="156"/>
              </a:xfrm>
              <a:custGeom>
                <a:avLst/>
                <a:gdLst>
                  <a:gd name="T0" fmla="*/ 0 w 19"/>
                  <a:gd name="T1" fmla="*/ 202176 h 26"/>
                  <a:gd name="T2" fmla="*/ 147744 w 19"/>
                  <a:gd name="T3" fmla="*/ 178848 h 26"/>
                  <a:gd name="T4" fmla="*/ 46656 w 19"/>
                  <a:gd name="T5" fmla="*/ 0 h 26"/>
                  <a:gd name="T6" fmla="*/ 0 60000 65536"/>
                  <a:gd name="T7" fmla="*/ 0 60000 65536"/>
                  <a:gd name="T8" fmla="*/ 0 60000 65536"/>
                  <a:gd name="T9" fmla="*/ 0 w 19"/>
                  <a:gd name="T10" fmla="*/ 0 h 26"/>
                  <a:gd name="T11" fmla="*/ 19 w 19"/>
                  <a:gd name="T12" fmla="*/ 26 h 2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9" h="26">
                    <a:moveTo>
                      <a:pt x="0" y="26"/>
                    </a:moveTo>
                    <a:lnTo>
                      <a:pt x="19" y="23"/>
                    </a:lnTo>
                    <a:lnTo>
                      <a:pt x="6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61" name="Freeform 118"/>
              <p:cNvSpPr>
                <a:spLocks/>
              </p:cNvSpPr>
              <p:nvPr/>
            </p:nvSpPr>
            <p:spPr bwMode="auto">
              <a:xfrm>
                <a:off x="3917" y="2970"/>
                <a:ext cx="113" cy="156"/>
              </a:xfrm>
              <a:custGeom>
                <a:avLst/>
                <a:gdLst>
                  <a:gd name="T0" fmla="*/ 77 w 113"/>
                  <a:gd name="T1" fmla="*/ 156 h 156"/>
                  <a:gd name="T2" fmla="*/ 0 w 113"/>
                  <a:gd name="T3" fmla="*/ 18 h 156"/>
                  <a:gd name="T4" fmla="*/ 113 w 113"/>
                  <a:gd name="T5" fmla="*/ 0 h 156"/>
                  <a:gd name="T6" fmla="*/ 77 w 113"/>
                  <a:gd name="T7" fmla="*/ 156 h 15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13"/>
                  <a:gd name="T13" fmla="*/ 0 h 156"/>
                  <a:gd name="T14" fmla="*/ 113 w 113"/>
                  <a:gd name="T15" fmla="*/ 156 h 15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13" h="156">
                    <a:moveTo>
                      <a:pt x="77" y="156"/>
                    </a:moveTo>
                    <a:lnTo>
                      <a:pt x="0" y="18"/>
                    </a:lnTo>
                    <a:lnTo>
                      <a:pt x="113" y="0"/>
                    </a:lnTo>
                    <a:lnTo>
                      <a:pt x="77" y="156"/>
                    </a:lnTo>
                    <a:close/>
                  </a:path>
                </a:pathLst>
              </a:custGeom>
              <a:solidFill>
                <a:srgbClr val="0050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62" name="Freeform 119"/>
              <p:cNvSpPr>
                <a:spLocks/>
              </p:cNvSpPr>
              <p:nvPr/>
            </p:nvSpPr>
            <p:spPr bwMode="auto">
              <a:xfrm>
                <a:off x="3917" y="2970"/>
                <a:ext cx="113" cy="156"/>
              </a:xfrm>
              <a:custGeom>
                <a:avLst/>
                <a:gdLst>
                  <a:gd name="T0" fmla="*/ 96353 w 19"/>
                  <a:gd name="T1" fmla="*/ 202176 h 26"/>
                  <a:gd name="T2" fmla="*/ 0 w 19"/>
                  <a:gd name="T3" fmla="*/ 23328 h 26"/>
                  <a:gd name="T4" fmla="*/ 141381 w 19"/>
                  <a:gd name="T5" fmla="*/ 0 h 26"/>
                  <a:gd name="T6" fmla="*/ 0 60000 65536"/>
                  <a:gd name="T7" fmla="*/ 0 60000 65536"/>
                  <a:gd name="T8" fmla="*/ 0 60000 65536"/>
                  <a:gd name="T9" fmla="*/ 0 w 19"/>
                  <a:gd name="T10" fmla="*/ 0 h 26"/>
                  <a:gd name="T11" fmla="*/ 19 w 19"/>
                  <a:gd name="T12" fmla="*/ 26 h 2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9" h="26">
                    <a:moveTo>
                      <a:pt x="13" y="26"/>
                    </a:moveTo>
                    <a:lnTo>
                      <a:pt x="0" y="3"/>
                    </a:lnTo>
                    <a:lnTo>
                      <a:pt x="19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63" name="Freeform 120"/>
              <p:cNvSpPr>
                <a:spLocks/>
              </p:cNvSpPr>
              <p:nvPr/>
            </p:nvSpPr>
            <p:spPr bwMode="auto">
              <a:xfrm>
                <a:off x="3994" y="3108"/>
                <a:ext cx="114" cy="162"/>
              </a:xfrm>
              <a:custGeom>
                <a:avLst/>
                <a:gdLst>
                  <a:gd name="T0" fmla="*/ 84 w 114"/>
                  <a:gd name="T1" fmla="*/ 162 h 162"/>
                  <a:gd name="T2" fmla="*/ 0 w 114"/>
                  <a:gd name="T3" fmla="*/ 18 h 162"/>
                  <a:gd name="T4" fmla="*/ 114 w 114"/>
                  <a:gd name="T5" fmla="*/ 0 h 162"/>
                  <a:gd name="T6" fmla="*/ 84 w 114"/>
                  <a:gd name="T7" fmla="*/ 162 h 1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14"/>
                  <a:gd name="T13" fmla="*/ 0 h 162"/>
                  <a:gd name="T14" fmla="*/ 114 w 114"/>
                  <a:gd name="T15" fmla="*/ 162 h 1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14" h="162">
                    <a:moveTo>
                      <a:pt x="84" y="162"/>
                    </a:moveTo>
                    <a:lnTo>
                      <a:pt x="0" y="18"/>
                    </a:lnTo>
                    <a:lnTo>
                      <a:pt x="114" y="0"/>
                    </a:lnTo>
                    <a:lnTo>
                      <a:pt x="84" y="162"/>
                    </a:lnTo>
                    <a:close/>
                  </a:path>
                </a:pathLst>
              </a:custGeom>
              <a:solidFill>
                <a:srgbClr val="0000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64" name="Freeform 121"/>
              <p:cNvSpPr>
                <a:spLocks/>
              </p:cNvSpPr>
              <p:nvPr/>
            </p:nvSpPr>
            <p:spPr bwMode="auto">
              <a:xfrm>
                <a:off x="3994" y="3108"/>
                <a:ext cx="114" cy="162"/>
              </a:xfrm>
              <a:custGeom>
                <a:avLst/>
                <a:gdLst>
                  <a:gd name="T0" fmla="*/ 108864 w 19"/>
                  <a:gd name="T1" fmla="*/ 209952 h 27"/>
                  <a:gd name="T2" fmla="*/ 0 w 19"/>
                  <a:gd name="T3" fmla="*/ 23328 h 27"/>
                  <a:gd name="T4" fmla="*/ 147744 w 19"/>
                  <a:gd name="T5" fmla="*/ 0 h 27"/>
                  <a:gd name="T6" fmla="*/ 0 60000 65536"/>
                  <a:gd name="T7" fmla="*/ 0 60000 65536"/>
                  <a:gd name="T8" fmla="*/ 0 60000 65536"/>
                  <a:gd name="T9" fmla="*/ 0 w 19"/>
                  <a:gd name="T10" fmla="*/ 0 h 27"/>
                  <a:gd name="T11" fmla="*/ 19 w 19"/>
                  <a:gd name="T12" fmla="*/ 27 h 2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9" h="27">
                    <a:moveTo>
                      <a:pt x="14" y="27"/>
                    </a:moveTo>
                    <a:lnTo>
                      <a:pt x="0" y="3"/>
                    </a:lnTo>
                    <a:lnTo>
                      <a:pt x="19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65" name="Freeform 122"/>
              <p:cNvSpPr>
                <a:spLocks/>
              </p:cNvSpPr>
              <p:nvPr/>
            </p:nvSpPr>
            <p:spPr bwMode="auto">
              <a:xfrm>
                <a:off x="3887" y="2988"/>
                <a:ext cx="107" cy="162"/>
              </a:xfrm>
              <a:custGeom>
                <a:avLst/>
                <a:gdLst>
                  <a:gd name="T0" fmla="*/ 0 w 107"/>
                  <a:gd name="T1" fmla="*/ 162 h 162"/>
                  <a:gd name="T2" fmla="*/ 107 w 107"/>
                  <a:gd name="T3" fmla="*/ 138 h 162"/>
                  <a:gd name="T4" fmla="*/ 30 w 107"/>
                  <a:gd name="T5" fmla="*/ 0 h 162"/>
                  <a:gd name="T6" fmla="*/ 0 w 107"/>
                  <a:gd name="T7" fmla="*/ 162 h 1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7"/>
                  <a:gd name="T13" fmla="*/ 0 h 162"/>
                  <a:gd name="T14" fmla="*/ 107 w 107"/>
                  <a:gd name="T15" fmla="*/ 162 h 1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7" h="162">
                    <a:moveTo>
                      <a:pt x="0" y="162"/>
                    </a:moveTo>
                    <a:lnTo>
                      <a:pt x="107" y="138"/>
                    </a:lnTo>
                    <a:lnTo>
                      <a:pt x="30" y="0"/>
                    </a:lnTo>
                    <a:lnTo>
                      <a:pt x="0" y="162"/>
                    </a:lnTo>
                    <a:close/>
                  </a:path>
                </a:pathLst>
              </a:custGeom>
              <a:solidFill>
                <a:srgbClr val="0070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66" name="Freeform 123"/>
              <p:cNvSpPr>
                <a:spLocks/>
              </p:cNvSpPr>
              <p:nvPr/>
            </p:nvSpPr>
            <p:spPr bwMode="auto">
              <a:xfrm>
                <a:off x="3887" y="2988"/>
                <a:ext cx="107" cy="162"/>
              </a:xfrm>
              <a:custGeom>
                <a:avLst/>
                <a:gdLst>
                  <a:gd name="T0" fmla="*/ 0 w 18"/>
                  <a:gd name="T1" fmla="*/ 209952 h 27"/>
                  <a:gd name="T2" fmla="*/ 133607 w 18"/>
                  <a:gd name="T3" fmla="*/ 178848 h 27"/>
                  <a:gd name="T4" fmla="*/ 37385 w 18"/>
                  <a:gd name="T5" fmla="*/ 0 h 27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7"/>
                  <a:gd name="T11" fmla="*/ 18 w 18"/>
                  <a:gd name="T12" fmla="*/ 27 h 2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7">
                    <a:moveTo>
                      <a:pt x="0" y="27"/>
                    </a:moveTo>
                    <a:lnTo>
                      <a:pt x="18" y="23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67" name="Freeform 124"/>
              <p:cNvSpPr>
                <a:spLocks/>
              </p:cNvSpPr>
              <p:nvPr/>
            </p:nvSpPr>
            <p:spPr bwMode="auto">
              <a:xfrm>
                <a:off x="3965" y="3126"/>
                <a:ext cx="113" cy="162"/>
              </a:xfrm>
              <a:custGeom>
                <a:avLst/>
                <a:gdLst>
                  <a:gd name="T0" fmla="*/ 0 w 113"/>
                  <a:gd name="T1" fmla="*/ 162 h 162"/>
                  <a:gd name="T2" fmla="*/ 113 w 113"/>
                  <a:gd name="T3" fmla="*/ 144 h 162"/>
                  <a:gd name="T4" fmla="*/ 29 w 113"/>
                  <a:gd name="T5" fmla="*/ 0 h 162"/>
                  <a:gd name="T6" fmla="*/ 0 w 113"/>
                  <a:gd name="T7" fmla="*/ 162 h 1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13"/>
                  <a:gd name="T13" fmla="*/ 0 h 162"/>
                  <a:gd name="T14" fmla="*/ 113 w 113"/>
                  <a:gd name="T15" fmla="*/ 162 h 1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13" h="162">
                    <a:moveTo>
                      <a:pt x="0" y="162"/>
                    </a:moveTo>
                    <a:lnTo>
                      <a:pt x="113" y="144"/>
                    </a:lnTo>
                    <a:lnTo>
                      <a:pt x="29" y="0"/>
                    </a:lnTo>
                    <a:lnTo>
                      <a:pt x="0" y="162"/>
                    </a:lnTo>
                    <a:close/>
                  </a:path>
                </a:pathLst>
              </a:custGeom>
              <a:solidFill>
                <a:srgbClr val="0010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68" name="Freeform 125"/>
              <p:cNvSpPr>
                <a:spLocks/>
              </p:cNvSpPr>
              <p:nvPr/>
            </p:nvSpPr>
            <p:spPr bwMode="auto">
              <a:xfrm>
                <a:off x="3965" y="3126"/>
                <a:ext cx="113" cy="162"/>
              </a:xfrm>
              <a:custGeom>
                <a:avLst/>
                <a:gdLst>
                  <a:gd name="T0" fmla="*/ 0 w 19"/>
                  <a:gd name="T1" fmla="*/ 209952 h 27"/>
                  <a:gd name="T2" fmla="*/ 141381 w 19"/>
                  <a:gd name="T3" fmla="*/ 186624 h 27"/>
                  <a:gd name="T4" fmla="*/ 37457 w 19"/>
                  <a:gd name="T5" fmla="*/ 0 h 27"/>
                  <a:gd name="T6" fmla="*/ 0 60000 65536"/>
                  <a:gd name="T7" fmla="*/ 0 60000 65536"/>
                  <a:gd name="T8" fmla="*/ 0 60000 65536"/>
                  <a:gd name="T9" fmla="*/ 0 w 19"/>
                  <a:gd name="T10" fmla="*/ 0 h 27"/>
                  <a:gd name="T11" fmla="*/ 19 w 19"/>
                  <a:gd name="T12" fmla="*/ 27 h 2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9" h="27">
                    <a:moveTo>
                      <a:pt x="0" y="27"/>
                    </a:moveTo>
                    <a:lnTo>
                      <a:pt x="19" y="24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69" name="Freeform 126"/>
              <p:cNvSpPr>
                <a:spLocks/>
              </p:cNvSpPr>
              <p:nvPr/>
            </p:nvSpPr>
            <p:spPr bwMode="auto">
              <a:xfrm>
                <a:off x="3965" y="3270"/>
                <a:ext cx="113" cy="156"/>
              </a:xfrm>
              <a:custGeom>
                <a:avLst/>
                <a:gdLst>
                  <a:gd name="T0" fmla="*/ 77 w 113"/>
                  <a:gd name="T1" fmla="*/ 156 h 156"/>
                  <a:gd name="T2" fmla="*/ 0 w 113"/>
                  <a:gd name="T3" fmla="*/ 18 h 156"/>
                  <a:gd name="T4" fmla="*/ 113 w 113"/>
                  <a:gd name="T5" fmla="*/ 0 h 156"/>
                  <a:gd name="T6" fmla="*/ 77 w 113"/>
                  <a:gd name="T7" fmla="*/ 156 h 15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13"/>
                  <a:gd name="T13" fmla="*/ 0 h 156"/>
                  <a:gd name="T14" fmla="*/ 113 w 113"/>
                  <a:gd name="T15" fmla="*/ 156 h 15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13" h="156">
                    <a:moveTo>
                      <a:pt x="77" y="156"/>
                    </a:moveTo>
                    <a:lnTo>
                      <a:pt x="0" y="18"/>
                    </a:lnTo>
                    <a:lnTo>
                      <a:pt x="113" y="0"/>
                    </a:lnTo>
                    <a:lnTo>
                      <a:pt x="77" y="156"/>
                    </a:lnTo>
                    <a:close/>
                  </a:path>
                </a:pathLst>
              </a:custGeom>
              <a:solidFill>
                <a:srgbClr val="0000A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70" name="Freeform 127"/>
              <p:cNvSpPr>
                <a:spLocks/>
              </p:cNvSpPr>
              <p:nvPr/>
            </p:nvSpPr>
            <p:spPr bwMode="auto">
              <a:xfrm>
                <a:off x="3965" y="3270"/>
                <a:ext cx="113" cy="156"/>
              </a:xfrm>
              <a:custGeom>
                <a:avLst/>
                <a:gdLst>
                  <a:gd name="T0" fmla="*/ 96353 w 19"/>
                  <a:gd name="T1" fmla="*/ 202176 h 26"/>
                  <a:gd name="T2" fmla="*/ 0 w 19"/>
                  <a:gd name="T3" fmla="*/ 23328 h 26"/>
                  <a:gd name="T4" fmla="*/ 141381 w 19"/>
                  <a:gd name="T5" fmla="*/ 0 h 26"/>
                  <a:gd name="T6" fmla="*/ 0 60000 65536"/>
                  <a:gd name="T7" fmla="*/ 0 60000 65536"/>
                  <a:gd name="T8" fmla="*/ 0 60000 65536"/>
                  <a:gd name="T9" fmla="*/ 0 w 19"/>
                  <a:gd name="T10" fmla="*/ 0 h 26"/>
                  <a:gd name="T11" fmla="*/ 19 w 19"/>
                  <a:gd name="T12" fmla="*/ 26 h 2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9" h="26">
                    <a:moveTo>
                      <a:pt x="13" y="26"/>
                    </a:moveTo>
                    <a:lnTo>
                      <a:pt x="0" y="3"/>
                    </a:lnTo>
                    <a:lnTo>
                      <a:pt x="19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71" name="Oval 128"/>
              <p:cNvSpPr>
                <a:spLocks noChangeArrowheads="1"/>
              </p:cNvSpPr>
              <p:nvPr/>
            </p:nvSpPr>
            <p:spPr bwMode="auto">
              <a:xfrm>
                <a:off x="4048" y="3078"/>
                <a:ext cx="54" cy="54"/>
              </a:xfrm>
              <a:prstGeom prst="ellipse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72" name="Oval 129"/>
              <p:cNvSpPr>
                <a:spLocks noChangeArrowheads="1"/>
              </p:cNvSpPr>
              <p:nvPr/>
            </p:nvSpPr>
            <p:spPr bwMode="auto">
              <a:xfrm>
                <a:off x="4048" y="3078"/>
                <a:ext cx="54" cy="54"/>
              </a:xfrm>
              <a:prstGeom prst="ellipse">
                <a:avLst/>
              </a:prstGeom>
              <a:noFill/>
              <a:ln w="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73" name="Freeform 130"/>
              <p:cNvSpPr>
                <a:spLocks/>
              </p:cNvSpPr>
              <p:nvPr/>
            </p:nvSpPr>
            <p:spPr bwMode="auto">
              <a:xfrm>
                <a:off x="3935" y="3288"/>
                <a:ext cx="107" cy="156"/>
              </a:xfrm>
              <a:custGeom>
                <a:avLst/>
                <a:gdLst>
                  <a:gd name="T0" fmla="*/ 0 w 107"/>
                  <a:gd name="T1" fmla="*/ 156 h 156"/>
                  <a:gd name="T2" fmla="*/ 107 w 107"/>
                  <a:gd name="T3" fmla="*/ 138 h 156"/>
                  <a:gd name="T4" fmla="*/ 30 w 107"/>
                  <a:gd name="T5" fmla="*/ 0 h 156"/>
                  <a:gd name="T6" fmla="*/ 0 w 107"/>
                  <a:gd name="T7" fmla="*/ 156 h 15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7"/>
                  <a:gd name="T13" fmla="*/ 0 h 156"/>
                  <a:gd name="T14" fmla="*/ 107 w 107"/>
                  <a:gd name="T15" fmla="*/ 156 h 15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7" h="156">
                    <a:moveTo>
                      <a:pt x="0" y="156"/>
                    </a:moveTo>
                    <a:lnTo>
                      <a:pt x="107" y="138"/>
                    </a:lnTo>
                    <a:lnTo>
                      <a:pt x="30" y="0"/>
                    </a:lnTo>
                    <a:lnTo>
                      <a:pt x="0" y="156"/>
                    </a:lnTo>
                    <a:close/>
                  </a:path>
                </a:pathLst>
              </a:custGeom>
              <a:solidFill>
                <a:srgbClr val="0000C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74" name="Freeform 131"/>
              <p:cNvSpPr>
                <a:spLocks/>
              </p:cNvSpPr>
              <p:nvPr/>
            </p:nvSpPr>
            <p:spPr bwMode="auto">
              <a:xfrm>
                <a:off x="3935" y="3288"/>
                <a:ext cx="107" cy="156"/>
              </a:xfrm>
              <a:custGeom>
                <a:avLst/>
                <a:gdLst>
                  <a:gd name="T0" fmla="*/ 0 w 18"/>
                  <a:gd name="T1" fmla="*/ 202176 h 26"/>
                  <a:gd name="T2" fmla="*/ 133607 w 18"/>
                  <a:gd name="T3" fmla="*/ 178848 h 26"/>
                  <a:gd name="T4" fmla="*/ 37385 w 18"/>
                  <a:gd name="T5" fmla="*/ 0 h 26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6"/>
                  <a:gd name="T11" fmla="*/ 18 w 18"/>
                  <a:gd name="T12" fmla="*/ 26 h 2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6">
                    <a:moveTo>
                      <a:pt x="0" y="26"/>
                    </a:moveTo>
                    <a:lnTo>
                      <a:pt x="18" y="23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75" name="Freeform 132"/>
              <p:cNvSpPr>
                <a:spLocks/>
              </p:cNvSpPr>
              <p:nvPr/>
            </p:nvSpPr>
            <p:spPr bwMode="auto">
              <a:xfrm>
                <a:off x="3917" y="2826"/>
                <a:ext cx="113" cy="162"/>
              </a:xfrm>
              <a:custGeom>
                <a:avLst/>
                <a:gdLst>
                  <a:gd name="T0" fmla="*/ 0 w 113"/>
                  <a:gd name="T1" fmla="*/ 162 h 162"/>
                  <a:gd name="T2" fmla="*/ 113 w 113"/>
                  <a:gd name="T3" fmla="*/ 144 h 162"/>
                  <a:gd name="T4" fmla="*/ 36 w 113"/>
                  <a:gd name="T5" fmla="*/ 0 h 162"/>
                  <a:gd name="T6" fmla="*/ 0 w 113"/>
                  <a:gd name="T7" fmla="*/ 162 h 1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13"/>
                  <a:gd name="T13" fmla="*/ 0 h 162"/>
                  <a:gd name="T14" fmla="*/ 113 w 113"/>
                  <a:gd name="T15" fmla="*/ 162 h 1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13" h="162">
                    <a:moveTo>
                      <a:pt x="0" y="162"/>
                    </a:moveTo>
                    <a:lnTo>
                      <a:pt x="113" y="144"/>
                    </a:lnTo>
                    <a:lnTo>
                      <a:pt x="36" y="0"/>
                    </a:lnTo>
                    <a:lnTo>
                      <a:pt x="0" y="162"/>
                    </a:lnTo>
                    <a:close/>
                  </a:path>
                </a:pathLst>
              </a:custGeom>
              <a:solidFill>
                <a:srgbClr val="00A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76" name="Freeform 133"/>
              <p:cNvSpPr>
                <a:spLocks/>
              </p:cNvSpPr>
              <p:nvPr/>
            </p:nvSpPr>
            <p:spPr bwMode="auto">
              <a:xfrm>
                <a:off x="3917" y="2826"/>
                <a:ext cx="113" cy="162"/>
              </a:xfrm>
              <a:custGeom>
                <a:avLst/>
                <a:gdLst>
                  <a:gd name="T0" fmla="*/ 0 w 19"/>
                  <a:gd name="T1" fmla="*/ 209952 h 27"/>
                  <a:gd name="T2" fmla="*/ 141381 w 19"/>
                  <a:gd name="T3" fmla="*/ 186624 h 27"/>
                  <a:gd name="T4" fmla="*/ 45028 w 19"/>
                  <a:gd name="T5" fmla="*/ 0 h 27"/>
                  <a:gd name="T6" fmla="*/ 0 60000 65536"/>
                  <a:gd name="T7" fmla="*/ 0 60000 65536"/>
                  <a:gd name="T8" fmla="*/ 0 60000 65536"/>
                  <a:gd name="T9" fmla="*/ 0 w 19"/>
                  <a:gd name="T10" fmla="*/ 0 h 27"/>
                  <a:gd name="T11" fmla="*/ 19 w 19"/>
                  <a:gd name="T12" fmla="*/ 27 h 2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9" h="27">
                    <a:moveTo>
                      <a:pt x="0" y="27"/>
                    </a:moveTo>
                    <a:lnTo>
                      <a:pt x="19" y="24"/>
                    </a:lnTo>
                    <a:lnTo>
                      <a:pt x="6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77" name="Freeform 134"/>
              <p:cNvSpPr>
                <a:spLocks/>
              </p:cNvSpPr>
              <p:nvPr/>
            </p:nvSpPr>
            <p:spPr bwMode="auto">
              <a:xfrm>
                <a:off x="3887" y="3126"/>
                <a:ext cx="107" cy="162"/>
              </a:xfrm>
              <a:custGeom>
                <a:avLst/>
                <a:gdLst>
                  <a:gd name="T0" fmla="*/ 78 w 107"/>
                  <a:gd name="T1" fmla="*/ 162 h 162"/>
                  <a:gd name="T2" fmla="*/ 0 w 107"/>
                  <a:gd name="T3" fmla="*/ 24 h 162"/>
                  <a:gd name="T4" fmla="*/ 107 w 107"/>
                  <a:gd name="T5" fmla="*/ 0 h 162"/>
                  <a:gd name="T6" fmla="*/ 78 w 107"/>
                  <a:gd name="T7" fmla="*/ 162 h 1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7"/>
                  <a:gd name="T13" fmla="*/ 0 h 162"/>
                  <a:gd name="T14" fmla="*/ 107 w 107"/>
                  <a:gd name="T15" fmla="*/ 162 h 1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7" h="162">
                    <a:moveTo>
                      <a:pt x="78" y="162"/>
                    </a:moveTo>
                    <a:lnTo>
                      <a:pt x="0" y="24"/>
                    </a:lnTo>
                    <a:lnTo>
                      <a:pt x="107" y="0"/>
                    </a:lnTo>
                    <a:lnTo>
                      <a:pt x="78" y="162"/>
                    </a:lnTo>
                    <a:close/>
                  </a:path>
                </a:pathLst>
              </a:custGeom>
              <a:solidFill>
                <a:srgbClr val="0010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78" name="Freeform 135"/>
              <p:cNvSpPr>
                <a:spLocks/>
              </p:cNvSpPr>
              <p:nvPr/>
            </p:nvSpPr>
            <p:spPr bwMode="auto">
              <a:xfrm>
                <a:off x="3887" y="3126"/>
                <a:ext cx="107" cy="162"/>
              </a:xfrm>
              <a:custGeom>
                <a:avLst/>
                <a:gdLst>
                  <a:gd name="T0" fmla="*/ 96223 w 18"/>
                  <a:gd name="T1" fmla="*/ 209952 h 27"/>
                  <a:gd name="T2" fmla="*/ 0 w 18"/>
                  <a:gd name="T3" fmla="*/ 31104 h 27"/>
                  <a:gd name="T4" fmla="*/ 133607 w 18"/>
                  <a:gd name="T5" fmla="*/ 0 h 27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7"/>
                  <a:gd name="T11" fmla="*/ 18 w 18"/>
                  <a:gd name="T12" fmla="*/ 27 h 2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7">
                    <a:moveTo>
                      <a:pt x="13" y="27"/>
                    </a:moveTo>
                    <a:lnTo>
                      <a:pt x="0" y="4"/>
                    </a:lnTo>
                    <a:lnTo>
                      <a:pt x="18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79" name="Freeform 136"/>
              <p:cNvSpPr>
                <a:spLocks/>
              </p:cNvSpPr>
              <p:nvPr/>
            </p:nvSpPr>
            <p:spPr bwMode="auto">
              <a:xfrm>
                <a:off x="3857" y="3288"/>
                <a:ext cx="108" cy="156"/>
              </a:xfrm>
              <a:custGeom>
                <a:avLst/>
                <a:gdLst>
                  <a:gd name="T0" fmla="*/ 78 w 108"/>
                  <a:gd name="T1" fmla="*/ 156 h 156"/>
                  <a:gd name="T2" fmla="*/ 0 w 108"/>
                  <a:gd name="T3" fmla="*/ 18 h 156"/>
                  <a:gd name="T4" fmla="*/ 108 w 108"/>
                  <a:gd name="T5" fmla="*/ 0 h 156"/>
                  <a:gd name="T6" fmla="*/ 78 w 108"/>
                  <a:gd name="T7" fmla="*/ 156 h 15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8"/>
                  <a:gd name="T13" fmla="*/ 0 h 156"/>
                  <a:gd name="T14" fmla="*/ 108 w 108"/>
                  <a:gd name="T15" fmla="*/ 156 h 15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8" h="156">
                    <a:moveTo>
                      <a:pt x="78" y="156"/>
                    </a:moveTo>
                    <a:lnTo>
                      <a:pt x="0" y="18"/>
                    </a:lnTo>
                    <a:lnTo>
                      <a:pt x="108" y="0"/>
                    </a:lnTo>
                    <a:lnTo>
                      <a:pt x="78" y="156"/>
                    </a:lnTo>
                    <a:close/>
                  </a:path>
                </a:pathLst>
              </a:custGeom>
              <a:solidFill>
                <a:srgbClr val="0000C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80" name="Freeform 137"/>
              <p:cNvSpPr>
                <a:spLocks/>
              </p:cNvSpPr>
              <p:nvPr/>
            </p:nvSpPr>
            <p:spPr bwMode="auto">
              <a:xfrm>
                <a:off x="3857" y="3288"/>
                <a:ext cx="108" cy="156"/>
              </a:xfrm>
              <a:custGeom>
                <a:avLst/>
                <a:gdLst>
                  <a:gd name="T0" fmla="*/ 101088 w 18"/>
                  <a:gd name="T1" fmla="*/ 202176 h 26"/>
                  <a:gd name="T2" fmla="*/ 0 w 18"/>
                  <a:gd name="T3" fmla="*/ 23328 h 26"/>
                  <a:gd name="T4" fmla="*/ 139968 w 18"/>
                  <a:gd name="T5" fmla="*/ 0 h 26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6"/>
                  <a:gd name="T11" fmla="*/ 18 w 18"/>
                  <a:gd name="T12" fmla="*/ 26 h 2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6">
                    <a:moveTo>
                      <a:pt x="13" y="26"/>
                    </a:moveTo>
                    <a:lnTo>
                      <a:pt x="0" y="3"/>
                    </a:lnTo>
                    <a:lnTo>
                      <a:pt x="18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81" name="Freeform 138"/>
              <p:cNvSpPr>
                <a:spLocks/>
              </p:cNvSpPr>
              <p:nvPr/>
            </p:nvSpPr>
            <p:spPr bwMode="auto">
              <a:xfrm>
                <a:off x="3857" y="3150"/>
                <a:ext cx="108" cy="156"/>
              </a:xfrm>
              <a:custGeom>
                <a:avLst/>
                <a:gdLst>
                  <a:gd name="T0" fmla="*/ 0 w 108"/>
                  <a:gd name="T1" fmla="*/ 156 h 156"/>
                  <a:gd name="T2" fmla="*/ 108 w 108"/>
                  <a:gd name="T3" fmla="*/ 138 h 156"/>
                  <a:gd name="T4" fmla="*/ 30 w 108"/>
                  <a:gd name="T5" fmla="*/ 0 h 156"/>
                  <a:gd name="T6" fmla="*/ 0 w 108"/>
                  <a:gd name="T7" fmla="*/ 156 h 15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8"/>
                  <a:gd name="T13" fmla="*/ 0 h 156"/>
                  <a:gd name="T14" fmla="*/ 108 w 108"/>
                  <a:gd name="T15" fmla="*/ 156 h 15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8" h="156">
                    <a:moveTo>
                      <a:pt x="0" y="156"/>
                    </a:moveTo>
                    <a:lnTo>
                      <a:pt x="108" y="138"/>
                    </a:lnTo>
                    <a:lnTo>
                      <a:pt x="30" y="0"/>
                    </a:lnTo>
                    <a:lnTo>
                      <a:pt x="0" y="156"/>
                    </a:lnTo>
                    <a:close/>
                  </a:path>
                </a:pathLst>
              </a:custGeom>
              <a:solidFill>
                <a:srgbClr val="0020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82" name="Freeform 139"/>
              <p:cNvSpPr>
                <a:spLocks/>
              </p:cNvSpPr>
              <p:nvPr/>
            </p:nvSpPr>
            <p:spPr bwMode="auto">
              <a:xfrm>
                <a:off x="3857" y="3150"/>
                <a:ext cx="108" cy="156"/>
              </a:xfrm>
              <a:custGeom>
                <a:avLst/>
                <a:gdLst>
                  <a:gd name="T0" fmla="*/ 0 w 18"/>
                  <a:gd name="T1" fmla="*/ 202176 h 26"/>
                  <a:gd name="T2" fmla="*/ 139968 w 18"/>
                  <a:gd name="T3" fmla="*/ 178848 h 26"/>
                  <a:gd name="T4" fmla="*/ 38880 w 18"/>
                  <a:gd name="T5" fmla="*/ 0 h 26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6"/>
                  <a:gd name="T11" fmla="*/ 18 w 18"/>
                  <a:gd name="T12" fmla="*/ 26 h 2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6">
                    <a:moveTo>
                      <a:pt x="0" y="26"/>
                    </a:moveTo>
                    <a:lnTo>
                      <a:pt x="18" y="23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83" name="Freeform 140"/>
              <p:cNvSpPr>
                <a:spLocks/>
              </p:cNvSpPr>
              <p:nvPr/>
            </p:nvSpPr>
            <p:spPr bwMode="auto">
              <a:xfrm>
                <a:off x="3839" y="2826"/>
                <a:ext cx="114" cy="162"/>
              </a:xfrm>
              <a:custGeom>
                <a:avLst/>
                <a:gdLst>
                  <a:gd name="T0" fmla="*/ 78 w 114"/>
                  <a:gd name="T1" fmla="*/ 162 h 162"/>
                  <a:gd name="T2" fmla="*/ 0 w 114"/>
                  <a:gd name="T3" fmla="*/ 24 h 162"/>
                  <a:gd name="T4" fmla="*/ 114 w 114"/>
                  <a:gd name="T5" fmla="*/ 0 h 162"/>
                  <a:gd name="T6" fmla="*/ 78 w 114"/>
                  <a:gd name="T7" fmla="*/ 162 h 1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14"/>
                  <a:gd name="T13" fmla="*/ 0 h 162"/>
                  <a:gd name="T14" fmla="*/ 114 w 114"/>
                  <a:gd name="T15" fmla="*/ 162 h 1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14" h="162">
                    <a:moveTo>
                      <a:pt x="78" y="162"/>
                    </a:moveTo>
                    <a:lnTo>
                      <a:pt x="0" y="24"/>
                    </a:lnTo>
                    <a:lnTo>
                      <a:pt x="114" y="0"/>
                    </a:lnTo>
                    <a:lnTo>
                      <a:pt x="78" y="162"/>
                    </a:lnTo>
                    <a:close/>
                  </a:path>
                </a:pathLst>
              </a:custGeom>
              <a:solidFill>
                <a:srgbClr val="00A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84" name="Freeform 141"/>
              <p:cNvSpPr>
                <a:spLocks/>
              </p:cNvSpPr>
              <p:nvPr/>
            </p:nvSpPr>
            <p:spPr bwMode="auto">
              <a:xfrm>
                <a:off x="3839" y="2826"/>
                <a:ext cx="114" cy="162"/>
              </a:xfrm>
              <a:custGeom>
                <a:avLst/>
                <a:gdLst>
                  <a:gd name="T0" fmla="*/ 101088 w 19"/>
                  <a:gd name="T1" fmla="*/ 209952 h 27"/>
                  <a:gd name="T2" fmla="*/ 0 w 19"/>
                  <a:gd name="T3" fmla="*/ 31104 h 27"/>
                  <a:gd name="T4" fmla="*/ 147744 w 19"/>
                  <a:gd name="T5" fmla="*/ 0 h 27"/>
                  <a:gd name="T6" fmla="*/ 0 60000 65536"/>
                  <a:gd name="T7" fmla="*/ 0 60000 65536"/>
                  <a:gd name="T8" fmla="*/ 0 60000 65536"/>
                  <a:gd name="T9" fmla="*/ 0 w 19"/>
                  <a:gd name="T10" fmla="*/ 0 h 27"/>
                  <a:gd name="T11" fmla="*/ 19 w 19"/>
                  <a:gd name="T12" fmla="*/ 27 h 2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9" h="27">
                    <a:moveTo>
                      <a:pt x="13" y="27"/>
                    </a:moveTo>
                    <a:lnTo>
                      <a:pt x="0" y="4"/>
                    </a:lnTo>
                    <a:lnTo>
                      <a:pt x="19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85" name="Freeform 142"/>
              <p:cNvSpPr>
                <a:spLocks/>
              </p:cNvSpPr>
              <p:nvPr/>
            </p:nvSpPr>
            <p:spPr bwMode="auto">
              <a:xfrm>
                <a:off x="3839" y="2688"/>
                <a:ext cx="114" cy="162"/>
              </a:xfrm>
              <a:custGeom>
                <a:avLst/>
                <a:gdLst>
                  <a:gd name="T0" fmla="*/ 0 w 114"/>
                  <a:gd name="T1" fmla="*/ 162 h 162"/>
                  <a:gd name="T2" fmla="*/ 114 w 114"/>
                  <a:gd name="T3" fmla="*/ 138 h 162"/>
                  <a:gd name="T4" fmla="*/ 30 w 114"/>
                  <a:gd name="T5" fmla="*/ 0 h 162"/>
                  <a:gd name="T6" fmla="*/ 0 w 114"/>
                  <a:gd name="T7" fmla="*/ 162 h 1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14"/>
                  <a:gd name="T13" fmla="*/ 0 h 162"/>
                  <a:gd name="T14" fmla="*/ 114 w 114"/>
                  <a:gd name="T15" fmla="*/ 162 h 1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14" h="162">
                    <a:moveTo>
                      <a:pt x="0" y="162"/>
                    </a:moveTo>
                    <a:lnTo>
                      <a:pt x="114" y="138"/>
                    </a:lnTo>
                    <a:lnTo>
                      <a:pt x="30" y="0"/>
                    </a:lnTo>
                    <a:lnTo>
                      <a:pt x="0" y="162"/>
                    </a:lnTo>
                    <a:close/>
                  </a:path>
                </a:pathLst>
              </a:custGeom>
              <a:solidFill>
                <a:srgbClr val="10FFE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86" name="Freeform 143"/>
              <p:cNvSpPr>
                <a:spLocks/>
              </p:cNvSpPr>
              <p:nvPr/>
            </p:nvSpPr>
            <p:spPr bwMode="auto">
              <a:xfrm>
                <a:off x="3839" y="2688"/>
                <a:ext cx="114" cy="162"/>
              </a:xfrm>
              <a:custGeom>
                <a:avLst/>
                <a:gdLst>
                  <a:gd name="T0" fmla="*/ 0 w 19"/>
                  <a:gd name="T1" fmla="*/ 209952 h 27"/>
                  <a:gd name="T2" fmla="*/ 147744 w 19"/>
                  <a:gd name="T3" fmla="*/ 178848 h 27"/>
                  <a:gd name="T4" fmla="*/ 38880 w 19"/>
                  <a:gd name="T5" fmla="*/ 0 h 27"/>
                  <a:gd name="T6" fmla="*/ 0 60000 65536"/>
                  <a:gd name="T7" fmla="*/ 0 60000 65536"/>
                  <a:gd name="T8" fmla="*/ 0 60000 65536"/>
                  <a:gd name="T9" fmla="*/ 0 w 19"/>
                  <a:gd name="T10" fmla="*/ 0 h 27"/>
                  <a:gd name="T11" fmla="*/ 19 w 19"/>
                  <a:gd name="T12" fmla="*/ 27 h 2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9" h="27">
                    <a:moveTo>
                      <a:pt x="0" y="27"/>
                    </a:moveTo>
                    <a:lnTo>
                      <a:pt x="19" y="23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87" name="Oval 144"/>
              <p:cNvSpPr>
                <a:spLocks noChangeArrowheads="1"/>
              </p:cNvSpPr>
              <p:nvPr/>
            </p:nvSpPr>
            <p:spPr bwMode="auto">
              <a:xfrm>
                <a:off x="3851" y="3372"/>
                <a:ext cx="54" cy="54"/>
              </a:xfrm>
              <a:prstGeom prst="ellipse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88" name="Oval 145"/>
              <p:cNvSpPr>
                <a:spLocks noChangeArrowheads="1"/>
              </p:cNvSpPr>
              <p:nvPr/>
            </p:nvSpPr>
            <p:spPr bwMode="auto">
              <a:xfrm>
                <a:off x="3851" y="3372"/>
                <a:ext cx="54" cy="54"/>
              </a:xfrm>
              <a:prstGeom prst="ellipse">
                <a:avLst/>
              </a:prstGeom>
              <a:noFill/>
              <a:ln w="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89" name="Freeform 146"/>
              <p:cNvSpPr>
                <a:spLocks/>
              </p:cNvSpPr>
              <p:nvPr/>
            </p:nvSpPr>
            <p:spPr bwMode="auto">
              <a:xfrm>
                <a:off x="3827" y="3306"/>
                <a:ext cx="108" cy="162"/>
              </a:xfrm>
              <a:custGeom>
                <a:avLst/>
                <a:gdLst>
                  <a:gd name="T0" fmla="*/ 0 w 108"/>
                  <a:gd name="T1" fmla="*/ 162 h 162"/>
                  <a:gd name="T2" fmla="*/ 108 w 108"/>
                  <a:gd name="T3" fmla="*/ 138 h 162"/>
                  <a:gd name="T4" fmla="*/ 30 w 108"/>
                  <a:gd name="T5" fmla="*/ 0 h 162"/>
                  <a:gd name="T6" fmla="*/ 0 w 108"/>
                  <a:gd name="T7" fmla="*/ 162 h 1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8"/>
                  <a:gd name="T13" fmla="*/ 0 h 162"/>
                  <a:gd name="T14" fmla="*/ 108 w 108"/>
                  <a:gd name="T15" fmla="*/ 162 h 1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8" h="162">
                    <a:moveTo>
                      <a:pt x="0" y="162"/>
                    </a:moveTo>
                    <a:lnTo>
                      <a:pt x="108" y="138"/>
                    </a:lnTo>
                    <a:lnTo>
                      <a:pt x="30" y="0"/>
                    </a:lnTo>
                    <a:lnTo>
                      <a:pt x="0" y="162"/>
                    </a:lnTo>
                    <a:close/>
                  </a:path>
                </a:pathLst>
              </a:custGeom>
              <a:solidFill>
                <a:srgbClr val="0000D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90" name="Freeform 147"/>
              <p:cNvSpPr>
                <a:spLocks/>
              </p:cNvSpPr>
              <p:nvPr/>
            </p:nvSpPr>
            <p:spPr bwMode="auto">
              <a:xfrm>
                <a:off x="3827" y="3306"/>
                <a:ext cx="108" cy="162"/>
              </a:xfrm>
              <a:custGeom>
                <a:avLst/>
                <a:gdLst>
                  <a:gd name="T0" fmla="*/ 0 w 18"/>
                  <a:gd name="T1" fmla="*/ 209952 h 27"/>
                  <a:gd name="T2" fmla="*/ 139968 w 18"/>
                  <a:gd name="T3" fmla="*/ 178848 h 27"/>
                  <a:gd name="T4" fmla="*/ 38880 w 18"/>
                  <a:gd name="T5" fmla="*/ 0 h 27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7"/>
                  <a:gd name="T11" fmla="*/ 18 w 18"/>
                  <a:gd name="T12" fmla="*/ 27 h 2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7">
                    <a:moveTo>
                      <a:pt x="0" y="27"/>
                    </a:moveTo>
                    <a:lnTo>
                      <a:pt x="18" y="23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91" name="Oval 148"/>
              <p:cNvSpPr>
                <a:spLocks noChangeArrowheads="1"/>
              </p:cNvSpPr>
              <p:nvPr/>
            </p:nvSpPr>
            <p:spPr bwMode="auto">
              <a:xfrm>
                <a:off x="3911" y="2706"/>
                <a:ext cx="54" cy="54"/>
              </a:xfrm>
              <a:prstGeom prst="ellipse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92" name="Oval 149"/>
              <p:cNvSpPr>
                <a:spLocks noChangeArrowheads="1"/>
              </p:cNvSpPr>
              <p:nvPr/>
            </p:nvSpPr>
            <p:spPr bwMode="auto">
              <a:xfrm>
                <a:off x="3911" y="2706"/>
                <a:ext cx="54" cy="54"/>
              </a:xfrm>
              <a:prstGeom prst="ellipse">
                <a:avLst/>
              </a:prstGeom>
              <a:noFill/>
              <a:ln w="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93" name="Oval 150"/>
              <p:cNvSpPr>
                <a:spLocks noChangeArrowheads="1"/>
              </p:cNvSpPr>
              <p:nvPr/>
            </p:nvSpPr>
            <p:spPr bwMode="auto">
              <a:xfrm>
                <a:off x="3905" y="2958"/>
                <a:ext cx="54" cy="54"/>
              </a:xfrm>
              <a:prstGeom prst="ellipse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94" name="Oval 151"/>
              <p:cNvSpPr>
                <a:spLocks noChangeArrowheads="1"/>
              </p:cNvSpPr>
              <p:nvPr/>
            </p:nvSpPr>
            <p:spPr bwMode="auto">
              <a:xfrm>
                <a:off x="3905" y="2958"/>
                <a:ext cx="54" cy="54"/>
              </a:xfrm>
              <a:prstGeom prst="ellipse">
                <a:avLst/>
              </a:prstGeom>
              <a:noFill/>
              <a:ln w="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95" name="Oval 152"/>
              <p:cNvSpPr>
                <a:spLocks noChangeArrowheads="1"/>
              </p:cNvSpPr>
              <p:nvPr/>
            </p:nvSpPr>
            <p:spPr bwMode="auto">
              <a:xfrm>
                <a:off x="3899" y="3126"/>
                <a:ext cx="54" cy="54"/>
              </a:xfrm>
              <a:prstGeom prst="ellipse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96" name="Oval 153"/>
              <p:cNvSpPr>
                <a:spLocks noChangeArrowheads="1"/>
              </p:cNvSpPr>
              <p:nvPr/>
            </p:nvSpPr>
            <p:spPr bwMode="auto">
              <a:xfrm>
                <a:off x="3899" y="3126"/>
                <a:ext cx="54" cy="54"/>
              </a:xfrm>
              <a:prstGeom prst="ellipse">
                <a:avLst/>
              </a:prstGeom>
              <a:noFill/>
              <a:ln w="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97" name="Freeform 154"/>
              <p:cNvSpPr>
                <a:spLocks/>
              </p:cNvSpPr>
              <p:nvPr/>
            </p:nvSpPr>
            <p:spPr bwMode="auto">
              <a:xfrm>
                <a:off x="3809" y="2850"/>
                <a:ext cx="108" cy="156"/>
              </a:xfrm>
              <a:custGeom>
                <a:avLst/>
                <a:gdLst>
                  <a:gd name="T0" fmla="*/ 0 w 108"/>
                  <a:gd name="T1" fmla="*/ 156 h 156"/>
                  <a:gd name="T2" fmla="*/ 108 w 108"/>
                  <a:gd name="T3" fmla="*/ 138 h 156"/>
                  <a:gd name="T4" fmla="*/ 30 w 108"/>
                  <a:gd name="T5" fmla="*/ 0 h 156"/>
                  <a:gd name="T6" fmla="*/ 0 w 108"/>
                  <a:gd name="T7" fmla="*/ 156 h 15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8"/>
                  <a:gd name="T13" fmla="*/ 0 h 156"/>
                  <a:gd name="T14" fmla="*/ 108 w 108"/>
                  <a:gd name="T15" fmla="*/ 156 h 15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8" h="156">
                    <a:moveTo>
                      <a:pt x="0" y="156"/>
                    </a:moveTo>
                    <a:lnTo>
                      <a:pt x="108" y="138"/>
                    </a:lnTo>
                    <a:lnTo>
                      <a:pt x="30" y="0"/>
                    </a:lnTo>
                    <a:lnTo>
                      <a:pt x="0" y="156"/>
                    </a:lnTo>
                    <a:close/>
                  </a:path>
                </a:pathLst>
              </a:custGeom>
              <a:solidFill>
                <a:srgbClr val="00B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98" name="Freeform 155"/>
              <p:cNvSpPr>
                <a:spLocks/>
              </p:cNvSpPr>
              <p:nvPr/>
            </p:nvSpPr>
            <p:spPr bwMode="auto">
              <a:xfrm>
                <a:off x="3809" y="2850"/>
                <a:ext cx="108" cy="156"/>
              </a:xfrm>
              <a:custGeom>
                <a:avLst/>
                <a:gdLst>
                  <a:gd name="T0" fmla="*/ 0 w 18"/>
                  <a:gd name="T1" fmla="*/ 202176 h 26"/>
                  <a:gd name="T2" fmla="*/ 139968 w 18"/>
                  <a:gd name="T3" fmla="*/ 178848 h 26"/>
                  <a:gd name="T4" fmla="*/ 38880 w 18"/>
                  <a:gd name="T5" fmla="*/ 0 h 26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6"/>
                  <a:gd name="T11" fmla="*/ 18 w 18"/>
                  <a:gd name="T12" fmla="*/ 26 h 2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6">
                    <a:moveTo>
                      <a:pt x="0" y="26"/>
                    </a:moveTo>
                    <a:lnTo>
                      <a:pt x="18" y="23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99" name="Freeform 156"/>
              <p:cNvSpPr>
                <a:spLocks/>
              </p:cNvSpPr>
              <p:nvPr/>
            </p:nvSpPr>
            <p:spPr bwMode="auto">
              <a:xfrm>
                <a:off x="3809" y="2988"/>
                <a:ext cx="108" cy="162"/>
              </a:xfrm>
              <a:custGeom>
                <a:avLst/>
                <a:gdLst>
                  <a:gd name="T0" fmla="*/ 78 w 108"/>
                  <a:gd name="T1" fmla="*/ 162 h 162"/>
                  <a:gd name="T2" fmla="*/ 0 w 108"/>
                  <a:gd name="T3" fmla="*/ 18 h 162"/>
                  <a:gd name="T4" fmla="*/ 108 w 108"/>
                  <a:gd name="T5" fmla="*/ 0 h 162"/>
                  <a:gd name="T6" fmla="*/ 78 w 108"/>
                  <a:gd name="T7" fmla="*/ 162 h 1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8"/>
                  <a:gd name="T13" fmla="*/ 0 h 162"/>
                  <a:gd name="T14" fmla="*/ 108 w 108"/>
                  <a:gd name="T15" fmla="*/ 162 h 1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8" h="162">
                    <a:moveTo>
                      <a:pt x="78" y="162"/>
                    </a:moveTo>
                    <a:lnTo>
                      <a:pt x="0" y="18"/>
                    </a:lnTo>
                    <a:lnTo>
                      <a:pt x="108" y="0"/>
                    </a:lnTo>
                    <a:lnTo>
                      <a:pt x="78" y="162"/>
                    </a:lnTo>
                    <a:close/>
                  </a:path>
                </a:pathLst>
              </a:custGeom>
              <a:solidFill>
                <a:srgbClr val="0070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00" name="Freeform 157"/>
              <p:cNvSpPr>
                <a:spLocks/>
              </p:cNvSpPr>
              <p:nvPr/>
            </p:nvSpPr>
            <p:spPr bwMode="auto">
              <a:xfrm>
                <a:off x="3809" y="2988"/>
                <a:ext cx="108" cy="162"/>
              </a:xfrm>
              <a:custGeom>
                <a:avLst/>
                <a:gdLst>
                  <a:gd name="T0" fmla="*/ 101088 w 18"/>
                  <a:gd name="T1" fmla="*/ 209952 h 27"/>
                  <a:gd name="T2" fmla="*/ 0 w 18"/>
                  <a:gd name="T3" fmla="*/ 23328 h 27"/>
                  <a:gd name="T4" fmla="*/ 139968 w 18"/>
                  <a:gd name="T5" fmla="*/ 0 h 27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7"/>
                  <a:gd name="T11" fmla="*/ 18 w 18"/>
                  <a:gd name="T12" fmla="*/ 27 h 2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7">
                    <a:moveTo>
                      <a:pt x="13" y="27"/>
                    </a:moveTo>
                    <a:lnTo>
                      <a:pt x="0" y="3"/>
                    </a:lnTo>
                    <a:lnTo>
                      <a:pt x="18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01" name="Oval 158"/>
              <p:cNvSpPr>
                <a:spLocks noChangeArrowheads="1"/>
              </p:cNvSpPr>
              <p:nvPr/>
            </p:nvSpPr>
            <p:spPr bwMode="auto">
              <a:xfrm>
                <a:off x="3875" y="3509"/>
                <a:ext cx="54" cy="54"/>
              </a:xfrm>
              <a:prstGeom prst="ellipse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02" name="Oval 159"/>
              <p:cNvSpPr>
                <a:spLocks noChangeArrowheads="1"/>
              </p:cNvSpPr>
              <p:nvPr/>
            </p:nvSpPr>
            <p:spPr bwMode="auto">
              <a:xfrm>
                <a:off x="3875" y="3509"/>
                <a:ext cx="54" cy="54"/>
              </a:xfrm>
              <a:prstGeom prst="ellipse">
                <a:avLst/>
              </a:prstGeom>
              <a:noFill/>
              <a:ln w="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03" name="Freeform 160"/>
              <p:cNvSpPr>
                <a:spLocks/>
              </p:cNvSpPr>
              <p:nvPr/>
            </p:nvSpPr>
            <p:spPr bwMode="auto">
              <a:xfrm>
                <a:off x="3779" y="3006"/>
                <a:ext cx="108" cy="162"/>
              </a:xfrm>
              <a:custGeom>
                <a:avLst/>
                <a:gdLst>
                  <a:gd name="T0" fmla="*/ 0 w 108"/>
                  <a:gd name="T1" fmla="*/ 162 h 162"/>
                  <a:gd name="T2" fmla="*/ 108 w 108"/>
                  <a:gd name="T3" fmla="*/ 144 h 162"/>
                  <a:gd name="T4" fmla="*/ 30 w 108"/>
                  <a:gd name="T5" fmla="*/ 0 h 162"/>
                  <a:gd name="T6" fmla="*/ 0 w 108"/>
                  <a:gd name="T7" fmla="*/ 162 h 1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8"/>
                  <a:gd name="T13" fmla="*/ 0 h 162"/>
                  <a:gd name="T14" fmla="*/ 108 w 108"/>
                  <a:gd name="T15" fmla="*/ 162 h 1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8" h="162">
                    <a:moveTo>
                      <a:pt x="0" y="162"/>
                    </a:moveTo>
                    <a:lnTo>
                      <a:pt x="108" y="144"/>
                    </a:lnTo>
                    <a:lnTo>
                      <a:pt x="30" y="0"/>
                    </a:lnTo>
                    <a:lnTo>
                      <a:pt x="0" y="162"/>
                    </a:lnTo>
                    <a:close/>
                  </a:path>
                </a:pathLst>
              </a:custGeom>
              <a:solidFill>
                <a:srgbClr val="0080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04" name="Freeform 161"/>
              <p:cNvSpPr>
                <a:spLocks/>
              </p:cNvSpPr>
              <p:nvPr/>
            </p:nvSpPr>
            <p:spPr bwMode="auto">
              <a:xfrm>
                <a:off x="3779" y="3006"/>
                <a:ext cx="108" cy="162"/>
              </a:xfrm>
              <a:custGeom>
                <a:avLst/>
                <a:gdLst>
                  <a:gd name="T0" fmla="*/ 0 w 18"/>
                  <a:gd name="T1" fmla="*/ 209952 h 27"/>
                  <a:gd name="T2" fmla="*/ 139968 w 18"/>
                  <a:gd name="T3" fmla="*/ 186624 h 27"/>
                  <a:gd name="T4" fmla="*/ 38880 w 18"/>
                  <a:gd name="T5" fmla="*/ 0 h 27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7"/>
                  <a:gd name="T11" fmla="*/ 18 w 18"/>
                  <a:gd name="T12" fmla="*/ 27 h 2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7">
                    <a:moveTo>
                      <a:pt x="0" y="27"/>
                    </a:moveTo>
                    <a:lnTo>
                      <a:pt x="18" y="24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05" name="Freeform 162"/>
              <p:cNvSpPr>
                <a:spLocks/>
              </p:cNvSpPr>
              <p:nvPr/>
            </p:nvSpPr>
            <p:spPr bwMode="auto">
              <a:xfrm>
                <a:off x="3779" y="3150"/>
                <a:ext cx="108" cy="156"/>
              </a:xfrm>
              <a:custGeom>
                <a:avLst/>
                <a:gdLst>
                  <a:gd name="T0" fmla="*/ 78 w 108"/>
                  <a:gd name="T1" fmla="*/ 156 h 156"/>
                  <a:gd name="T2" fmla="*/ 0 w 108"/>
                  <a:gd name="T3" fmla="*/ 18 h 156"/>
                  <a:gd name="T4" fmla="*/ 108 w 108"/>
                  <a:gd name="T5" fmla="*/ 0 h 156"/>
                  <a:gd name="T6" fmla="*/ 78 w 108"/>
                  <a:gd name="T7" fmla="*/ 156 h 15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8"/>
                  <a:gd name="T13" fmla="*/ 0 h 156"/>
                  <a:gd name="T14" fmla="*/ 108 w 108"/>
                  <a:gd name="T15" fmla="*/ 156 h 15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8" h="156">
                    <a:moveTo>
                      <a:pt x="78" y="156"/>
                    </a:moveTo>
                    <a:lnTo>
                      <a:pt x="0" y="18"/>
                    </a:lnTo>
                    <a:lnTo>
                      <a:pt x="108" y="0"/>
                    </a:lnTo>
                    <a:lnTo>
                      <a:pt x="78" y="156"/>
                    </a:lnTo>
                    <a:close/>
                  </a:path>
                </a:pathLst>
              </a:custGeom>
              <a:solidFill>
                <a:srgbClr val="0020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06" name="Freeform 163"/>
              <p:cNvSpPr>
                <a:spLocks/>
              </p:cNvSpPr>
              <p:nvPr/>
            </p:nvSpPr>
            <p:spPr bwMode="auto">
              <a:xfrm>
                <a:off x="3779" y="3150"/>
                <a:ext cx="108" cy="156"/>
              </a:xfrm>
              <a:custGeom>
                <a:avLst/>
                <a:gdLst>
                  <a:gd name="T0" fmla="*/ 101088 w 18"/>
                  <a:gd name="T1" fmla="*/ 202176 h 26"/>
                  <a:gd name="T2" fmla="*/ 0 w 18"/>
                  <a:gd name="T3" fmla="*/ 23328 h 26"/>
                  <a:gd name="T4" fmla="*/ 139968 w 18"/>
                  <a:gd name="T5" fmla="*/ 0 h 26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6"/>
                  <a:gd name="T11" fmla="*/ 18 w 18"/>
                  <a:gd name="T12" fmla="*/ 26 h 2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6">
                    <a:moveTo>
                      <a:pt x="13" y="26"/>
                    </a:moveTo>
                    <a:lnTo>
                      <a:pt x="0" y="3"/>
                    </a:lnTo>
                    <a:lnTo>
                      <a:pt x="18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07" name="Oval 164"/>
              <p:cNvSpPr>
                <a:spLocks noChangeArrowheads="1"/>
              </p:cNvSpPr>
              <p:nvPr/>
            </p:nvSpPr>
            <p:spPr bwMode="auto">
              <a:xfrm>
                <a:off x="3749" y="2544"/>
                <a:ext cx="54" cy="54"/>
              </a:xfrm>
              <a:prstGeom prst="ellipse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08" name="Oval 165"/>
              <p:cNvSpPr>
                <a:spLocks noChangeArrowheads="1"/>
              </p:cNvSpPr>
              <p:nvPr/>
            </p:nvSpPr>
            <p:spPr bwMode="auto">
              <a:xfrm>
                <a:off x="3749" y="2544"/>
                <a:ext cx="54" cy="54"/>
              </a:xfrm>
              <a:prstGeom prst="ellipse">
                <a:avLst/>
              </a:prstGeom>
              <a:noFill/>
              <a:ln w="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09" name="Freeform 166"/>
              <p:cNvSpPr>
                <a:spLocks/>
              </p:cNvSpPr>
              <p:nvPr/>
            </p:nvSpPr>
            <p:spPr bwMode="auto">
              <a:xfrm>
                <a:off x="3683" y="2550"/>
                <a:ext cx="108" cy="156"/>
              </a:xfrm>
              <a:custGeom>
                <a:avLst/>
                <a:gdLst>
                  <a:gd name="T0" fmla="*/ 78 w 108"/>
                  <a:gd name="T1" fmla="*/ 156 h 156"/>
                  <a:gd name="T2" fmla="*/ 0 w 108"/>
                  <a:gd name="T3" fmla="*/ 18 h 156"/>
                  <a:gd name="T4" fmla="*/ 108 w 108"/>
                  <a:gd name="T5" fmla="*/ 0 h 156"/>
                  <a:gd name="T6" fmla="*/ 78 w 108"/>
                  <a:gd name="T7" fmla="*/ 156 h 15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8"/>
                  <a:gd name="T13" fmla="*/ 0 h 156"/>
                  <a:gd name="T14" fmla="*/ 108 w 108"/>
                  <a:gd name="T15" fmla="*/ 156 h 15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8" h="156">
                    <a:moveTo>
                      <a:pt x="78" y="156"/>
                    </a:moveTo>
                    <a:lnTo>
                      <a:pt x="0" y="18"/>
                    </a:lnTo>
                    <a:lnTo>
                      <a:pt x="108" y="0"/>
                    </a:lnTo>
                    <a:lnTo>
                      <a:pt x="78" y="156"/>
                    </a:lnTo>
                    <a:close/>
                  </a:path>
                </a:pathLst>
              </a:custGeom>
              <a:solidFill>
                <a:srgbClr val="60FF9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10" name="Freeform 167"/>
              <p:cNvSpPr>
                <a:spLocks/>
              </p:cNvSpPr>
              <p:nvPr/>
            </p:nvSpPr>
            <p:spPr bwMode="auto">
              <a:xfrm>
                <a:off x="3683" y="2550"/>
                <a:ext cx="108" cy="156"/>
              </a:xfrm>
              <a:custGeom>
                <a:avLst/>
                <a:gdLst>
                  <a:gd name="T0" fmla="*/ 101088 w 18"/>
                  <a:gd name="T1" fmla="*/ 202176 h 26"/>
                  <a:gd name="T2" fmla="*/ 0 w 18"/>
                  <a:gd name="T3" fmla="*/ 23328 h 26"/>
                  <a:gd name="T4" fmla="*/ 139968 w 18"/>
                  <a:gd name="T5" fmla="*/ 0 h 26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6"/>
                  <a:gd name="T11" fmla="*/ 18 w 18"/>
                  <a:gd name="T12" fmla="*/ 26 h 2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6">
                    <a:moveTo>
                      <a:pt x="13" y="26"/>
                    </a:moveTo>
                    <a:lnTo>
                      <a:pt x="0" y="3"/>
                    </a:lnTo>
                    <a:lnTo>
                      <a:pt x="18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11" name="Freeform 168"/>
              <p:cNvSpPr>
                <a:spLocks/>
              </p:cNvSpPr>
              <p:nvPr/>
            </p:nvSpPr>
            <p:spPr bwMode="auto">
              <a:xfrm>
                <a:off x="3761" y="2688"/>
                <a:ext cx="108" cy="162"/>
              </a:xfrm>
              <a:custGeom>
                <a:avLst/>
                <a:gdLst>
                  <a:gd name="T0" fmla="*/ 78 w 108"/>
                  <a:gd name="T1" fmla="*/ 162 h 162"/>
                  <a:gd name="T2" fmla="*/ 0 w 108"/>
                  <a:gd name="T3" fmla="*/ 18 h 162"/>
                  <a:gd name="T4" fmla="*/ 108 w 108"/>
                  <a:gd name="T5" fmla="*/ 0 h 162"/>
                  <a:gd name="T6" fmla="*/ 78 w 108"/>
                  <a:gd name="T7" fmla="*/ 162 h 1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8"/>
                  <a:gd name="T13" fmla="*/ 0 h 162"/>
                  <a:gd name="T14" fmla="*/ 108 w 108"/>
                  <a:gd name="T15" fmla="*/ 162 h 1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8" h="162">
                    <a:moveTo>
                      <a:pt x="78" y="162"/>
                    </a:moveTo>
                    <a:lnTo>
                      <a:pt x="0" y="18"/>
                    </a:lnTo>
                    <a:lnTo>
                      <a:pt x="108" y="0"/>
                    </a:lnTo>
                    <a:lnTo>
                      <a:pt x="78" y="162"/>
                    </a:lnTo>
                    <a:close/>
                  </a:path>
                </a:pathLst>
              </a:custGeom>
              <a:solidFill>
                <a:srgbClr val="10FFE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12" name="Freeform 169"/>
              <p:cNvSpPr>
                <a:spLocks/>
              </p:cNvSpPr>
              <p:nvPr/>
            </p:nvSpPr>
            <p:spPr bwMode="auto">
              <a:xfrm>
                <a:off x="3761" y="2688"/>
                <a:ext cx="108" cy="162"/>
              </a:xfrm>
              <a:custGeom>
                <a:avLst/>
                <a:gdLst>
                  <a:gd name="T0" fmla="*/ 101088 w 18"/>
                  <a:gd name="T1" fmla="*/ 209952 h 27"/>
                  <a:gd name="T2" fmla="*/ 0 w 18"/>
                  <a:gd name="T3" fmla="*/ 23328 h 27"/>
                  <a:gd name="T4" fmla="*/ 139968 w 18"/>
                  <a:gd name="T5" fmla="*/ 0 h 27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7"/>
                  <a:gd name="T11" fmla="*/ 18 w 18"/>
                  <a:gd name="T12" fmla="*/ 27 h 2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7">
                    <a:moveTo>
                      <a:pt x="13" y="27"/>
                    </a:moveTo>
                    <a:lnTo>
                      <a:pt x="0" y="3"/>
                    </a:lnTo>
                    <a:lnTo>
                      <a:pt x="18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13" name="Freeform 170"/>
              <p:cNvSpPr>
                <a:spLocks/>
              </p:cNvSpPr>
              <p:nvPr/>
            </p:nvSpPr>
            <p:spPr bwMode="auto">
              <a:xfrm>
                <a:off x="3761" y="2550"/>
                <a:ext cx="108" cy="156"/>
              </a:xfrm>
              <a:custGeom>
                <a:avLst/>
                <a:gdLst>
                  <a:gd name="T0" fmla="*/ 0 w 108"/>
                  <a:gd name="T1" fmla="*/ 156 h 156"/>
                  <a:gd name="T2" fmla="*/ 108 w 108"/>
                  <a:gd name="T3" fmla="*/ 138 h 156"/>
                  <a:gd name="T4" fmla="*/ 30 w 108"/>
                  <a:gd name="T5" fmla="*/ 0 h 156"/>
                  <a:gd name="T6" fmla="*/ 0 w 108"/>
                  <a:gd name="T7" fmla="*/ 156 h 15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8"/>
                  <a:gd name="T13" fmla="*/ 0 h 156"/>
                  <a:gd name="T14" fmla="*/ 108 w 108"/>
                  <a:gd name="T15" fmla="*/ 156 h 15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8" h="156">
                    <a:moveTo>
                      <a:pt x="0" y="156"/>
                    </a:moveTo>
                    <a:lnTo>
                      <a:pt x="108" y="138"/>
                    </a:lnTo>
                    <a:lnTo>
                      <a:pt x="30" y="0"/>
                    </a:lnTo>
                    <a:lnTo>
                      <a:pt x="0" y="156"/>
                    </a:lnTo>
                    <a:close/>
                  </a:path>
                </a:pathLst>
              </a:custGeom>
              <a:solidFill>
                <a:srgbClr val="60FF9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14" name="Freeform 171"/>
              <p:cNvSpPr>
                <a:spLocks/>
              </p:cNvSpPr>
              <p:nvPr/>
            </p:nvSpPr>
            <p:spPr bwMode="auto">
              <a:xfrm>
                <a:off x="3761" y="2550"/>
                <a:ext cx="108" cy="156"/>
              </a:xfrm>
              <a:custGeom>
                <a:avLst/>
                <a:gdLst>
                  <a:gd name="T0" fmla="*/ 0 w 18"/>
                  <a:gd name="T1" fmla="*/ 202176 h 26"/>
                  <a:gd name="T2" fmla="*/ 139968 w 18"/>
                  <a:gd name="T3" fmla="*/ 178848 h 26"/>
                  <a:gd name="T4" fmla="*/ 38880 w 18"/>
                  <a:gd name="T5" fmla="*/ 0 h 26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6"/>
                  <a:gd name="T11" fmla="*/ 18 w 18"/>
                  <a:gd name="T12" fmla="*/ 26 h 2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6">
                    <a:moveTo>
                      <a:pt x="0" y="26"/>
                    </a:moveTo>
                    <a:lnTo>
                      <a:pt x="18" y="23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15" name="Freeform 172"/>
              <p:cNvSpPr>
                <a:spLocks/>
              </p:cNvSpPr>
              <p:nvPr/>
            </p:nvSpPr>
            <p:spPr bwMode="auto">
              <a:xfrm>
                <a:off x="3749" y="3168"/>
                <a:ext cx="108" cy="156"/>
              </a:xfrm>
              <a:custGeom>
                <a:avLst/>
                <a:gdLst>
                  <a:gd name="T0" fmla="*/ 0 w 108"/>
                  <a:gd name="T1" fmla="*/ 156 h 156"/>
                  <a:gd name="T2" fmla="*/ 108 w 108"/>
                  <a:gd name="T3" fmla="*/ 138 h 156"/>
                  <a:gd name="T4" fmla="*/ 30 w 108"/>
                  <a:gd name="T5" fmla="*/ 0 h 156"/>
                  <a:gd name="T6" fmla="*/ 0 w 108"/>
                  <a:gd name="T7" fmla="*/ 156 h 15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8"/>
                  <a:gd name="T13" fmla="*/ 0 h 156"/>
                  <a:gd name="T14" fmla="*/ 108 w 108"/>
                  <a:gd name="T15" fmla="*/ 156 h 15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8" h="156">
                    <a:moveTo>
                      <a:pt x="0" y="156"/>
                    </a:moveTo>
                    <a:lnTo>
                      <a:pt x="108" y="138"/>
                    </a:lnTo>
                    <a:lnTo>
                      <a:pt x="30" y="0"/>
                    </a:lnTo>
                    <a:lnTo>
                      <a:pt x="0" y="156"/>
                    </a:lnTo>
                    <a:close/>
                  </a:path>
                </a:pathLst>
              </a:custGeom>
              <a:solidFill>
                <a:srgbClr val="0040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16" name="Freeform 173"/>
              <p:cNvSpPr>
                <a:spLocks/>
              </p:cNvSpPr>
              <p:nvPr/>
            </p:nvSpPr>
            <p:spPr bwMode="auto">
              <a:xfrm>
                <a:off x="3749" y="3168"/>
                <a:ext cx="108" cy="156"/>
              </a:xfrm>
              <a:custGeom>
                <a:avLst/>
                <a:gdLst>
                  <a:gd name="T0" fmla="*/ 0 w 18"/>
                  <a:gd name="T1" fmla="*/ 202176 h 26"/>
                  <a:gd name="T2" fmla="*/ 139968 w 18"/>
                  <a:gd name="T3" fmla="*/ 178848 h 26"/>
                  <a:gd name="T4" fmla="*/ 38880 w 18"/>
                  <a:gd name="T5" fmla="*/ 0 h 26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6"/>
                  <a:gd name="T11" fmla="*/ 18 w 18"/>
                  <a:gd name="T12" fmla="*/ 26 h 2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6">
                    <a:moveTo>
                      <a:pt x="0" y="26"/>
                    </a:moveTo>
                    <a:lnTo>
                      <a:pt x="18" y="23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17" name="Freeform 174"/>
              <p:cNvSpPr>
                <a:spLocks/>
              </p:cNvSpPr>
              <p:nvPr/>
            </p:nvSpPr>
            <p:spPr bwMode="auto">
              <a:xfrm>
                <a:off x="3749" y="3306"/>
                <a:ext cx="108" cy="162"/>
              </a:xfrm>
              <a:custGeom>
                <a:avLst/>
                <a:gdLst>
                  <a:gd name="T0" fmla="*/ 78 w 108"/>
                  <a:gd name="T1" fmla="*/ 162 h 162"/>
                  <a:gd name="T2" fmla="*/ 0 w 108"/>
                  <a:gd name="T3" fmla="*/ 18 h 162"/>
                  <a:gd name="T4" fmla="*/ 108 w 108"/>
                  <a:gd name="T5" fmla="*/ 0 h 162"/>
                  <a:gd name="T6" fmla="*/ 78 w 108"/>
                  <a:gd name="T7" fmla="*/ 162 h 1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8"/>
                  <a:gd name="T13" fmla="*/ 0 h 162"/>
                  <a:gd name="T14" fmla="*/ 108 w 108"/>
                  <a:gd name="T15" fmla="*/ 162 h 1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8" h="162">
                    <a:moveTo>
                      <a:pt x="78" y="162"/>
                    </a:moveTo>
                    <a:lnTo>
                      <a:pt x="0" y="18"/>
                    </a:lnTo>
                    <a:lnTo>
                      <a:pt x="108" y="0"/>
                    </a:lnTo>
                    <a:lnTo>
                      <a:pt x="78" y="162"/>
                    </a:lnTo>
                    <a:close/>
                  </a:path>
                </a:pathLst>
              </a:custGeom>
              <a:solidFill>
                <a:srgbClr val="0000D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18" name="Freeform 175"/>
              <p:cNvSpPr>
                <a:spLocks/>
              </p:cNvSpPr>
              <p:nvPr/>
            </p:nvSpPr>
            <p:spPr bwMode="auto">
              <a:xfrm>
                <a:off x="3749" y="3306"/>
                <a:ext cx="108" cy="162"/>
              </a:xfrm>
              <a:custGeom>
                <a:avLst/>
                <a:gdLst>
                  <a:gd name="T0" fmla="*/ 101088 w 18"/>
                  <a:gd name="T1" fmla="*/ 209952 h 27"/>
                  <a:gd name="T2" fmla="*/ 0 w 18"/>
                  <a:gd name="T3" fmla="*/ 23328 h 27"/>
                  <a:gd name="T4" fmla="*/ 139968 w 18"/>
                  <a:gd name="T5" fmla="*/ 0 h 27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7"/>
                  <a:gd name="T11" fmla="*/ 18 w 18"/>
                  <a:gd name="T12" fmla="*/ 27 h 2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7">
                    <a:moveTo>
                      <a:pt x="13" y="27"/>
                    </a:moveTo>
                    <a:lnTo>
                      <a:pt x="0" y="3"/>
                    </a:lnTo>
                    <a:lnTo>
                      <a:pt x="18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19" name="Rectangle 176"/>
              <p:cNvSpPr>
                <a:spLocks noChangeArrowheads="1"/>
              </p:cNvSpPr>
              <p:nvPr/>
            </p:nvSpPr>
            <p:spPr bwMode="auto">
              <a:xfrm>
                <a:off x="3923" y="3917"/>
                <a:ext cx="1" cy="23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 algn="ctr"/>
                <a:endParaRPr lang="en-US" sz="2400">
                  <a:cs typeface="Arial" charset="0"/>
                </a:endParaRPr>
              </a:p>
            </p:txBody>
          </p:sp>
          <p:sp>
            <p:nvSpPr>
              <p:cNvPr id="19920" name="Freeform 177"/>
              <p:cNvSpPr>
                <a:spLocks/>
              </p:cNvSpPr>
              <p:nvPr/>
            </p:nvSpPr>
            <p:spPr bwMode="auto">
              <a:xfrm>
                <a:off x="3731" y="2850"/>
                <a:ext cx="108" cy="156"/>
              </a:xfrm>
              <a:custGeom>
                <a:avLst/>
                <a:gdLst>
                  <a:gd name="T0" fmla="*/ 78 w 108"/>
                  <a:gd name="T1" fmla="*/ 156 h 156"/>
                  <a:gd name="T2" fmla="*/ 0 w 108"/>
                  <a:gd name="T3" fmla="*/ 18 h 156"/>
                  <a:gd name="T4" fmla="*/ 108 w 108"/>
                  <a:gd name="T5" fmla="*/ 0 h 156"/>
                  <a:gd name="T6" fmla="*/ 78 w 108"/>
                  <a:gd name="T7" fmla="*/ 156 h 15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8"/>
                  <a:gd name="T13" fmla="*/ 0 h 156"/>
                  <a:gd name="T14" fmla="*/ 108 w 108"/>
                  <a:gd name="T15" fmla="*/ 156 h 15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8" h="156">
                    <a:moveTo>
                      <a:pt x="78" y="156"/>
                    </a:moveTo>
                    <a:lnTo>
                      <a:pt x="0" y="18"/>
                    </a:lnTo>
                    <a:lnTo>
                      <a:pt x="108" y="0"/>
                    </a:lnTo>
                    <a:lnTo>
                      <a:pt x="78" y="156"/>
                    </a:lnTo>
                    <a:close/>
                  </a:path>
                </a:pathLst>
              </a:custGeom>
              <a:solidFill>
                <a:srgbClr val="00B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21" name="Freeform 178"/>
              <p:cNvSpPr>
                <a:spLocks/>
              </p:cNvSpPr>
              <p:nvPr/>
            </p:nvSpPr>
            <p:spPr bwMode="auto">
              <a:xfrm>
                <a:off x="3731" y="2850"/>
                <a:ext cx="108" cy="156"/>
              </a:xfrm>
              <a:custGeom>
                <a:avLst/>
                <a:gdLst>
                  <a:gd name="T0" fmla="*/ 101088 w 18"/>
                  <a:gd name="T1" fmla="*/ 202176 h 26"/>
                  <a:gd name="T2" fmla="*/ 0 w 18"/>
                  <a:gd name="T3" fmla="*/ 23328 h 26"/>
                  <a:gd name="T4" fmla="*/ 139968 w 18"/>
                  <a:gd name="T5" fmla="*/ 0 h 26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6"/>
                  <a:gd name="T11" fmla="*/ 18 w 18"/>
                  <a:gd name="T12" fmla="*/ 26 h 2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6">
                    <a:moveTo>
                      <a:pt x="13" y="26"/>
                    </a:moveTo>
                    <a:lnTo>
                      <a:pt x="0" y="3"/>
                    </a:lnTo>
                    <a:lnTo>
                      <a:pt x="18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22" name="Freeform 179"/>
              <p:cNvSpPr>
                <a:spLocks/>
              </p:cNvSpPr>
              <p:nvPr/>
            </p:nvSpPr>
            <p:spPr bwMode="auto">
              <a:xfrm>
                <a:off x="3654" y="2568"/>
                <a:ext cx="107" cy="162"/>
              </a:xfrm>
              <a:custGeom>
                <a:avLst/>
                <a:gdLst>
                  <a:gd name="T0" fmla="*/ 0 w 107"/>
                  <a:gd name="T1" fmla="*/ 162 h 162"/>
                  <a:gd name="T2" fmla="*/ 107 w 107"/>
                  <a:gd name="T3" fmla="*/ 138 h 162"/>
                  <a:gd name="T4" fmla="*/ 29 w 107"/>
                  <a:gd name="T5" fmla="*/ 0 h 162"/>
                  <a:gd name="T6" fmla="*/ 0 w 107"/>
                  <a:gd name="T7" fmla="*/ 162 h 1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7"/>
                  <a:gd name="T13" fmla="*/ 0 h 162"/>
                  <a:gd name="T14" fmla="*/ 107 w 107"/>
                  <a:gd name="T15" fmla="*/ 162 h 1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7" h="162">
                    <a:moveTo>
                      <a:pt x="0" y="162"/>
                    </a:moveTo>
                    <a:lnTo>
                      <a:pt x="107" y="138"/>
                    </a:lnTo>
                    <a:lnTo>
                      <a:pt x="29" y="0"/>
                    </a:lnTo>
                    <a:lnTo>
                      <a:pt x="0" y="162"/>
                    </a:lnTo>
                    <a:close/>
                  </a:path>
                </a:pathLst>
              </a:custGeom>
              <a:solidFill>
                <a:srgbClr val="80FF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23" name="Freeform 180"/>
              <p:cNvSpPr>
                <a:spLocks/>
              </p:cNvSpPr>
              <p:nvPr/>
            </p:nvSpPr>
            <p:spPr bwMode="auto">
              <a:xfrm>
                <a:off x="3654" y="2568"/>
                <a:ext cx="107" cy="162"/>
              </a:xfrm>
              <a:custGeom>
                <a:avLst/>
                <a:gdLst>
                  <a:gd name="T0" fmla="*/ 0 w 18"/>
                  <a:gd name="T1" fmla="*/ 209952 h 27"/>
                  <a:gd name="T2" fmla="*/ 133607 w 18"/>
                  <a:gd name="T3" fmla="*/ 178848 h 27"/>
                  <a:gd name="T4" fmla="*/ 37385 w 18"/>
                  <a:gd name="T5" fmla="*/ 0 h 27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7"/>
                  <a:gd name="T11" fmla="*/ 18 w 18"/>
                  <a:gd name="T12" fmla="*/ 27 h 2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7">
                    <a:moveTo>
                      <a:pt x="0" y="27"/>
                    </a:moveTo>
                    <a:lnTo>
                      <a:pt x="18" y="23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24" name="Oval 181"/>
              <p:cNvSpPr>
                <a:spLocks noChangeArrowheads="1"/>
              </p:cNvSpPr>
              <p:nvPr/>
            </p:nvSpPr>
            <p:spPr bwMode="auto">
              <a:xfrm>
                <a:off x="3743" y="2796"/>
                <a:ext cx="54" cy="54"/>
              </a:xfrm>
              <a:prstGeom prst="ellipse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25" name="Oval 182"/>
              <p:cNvSpPr>
                <a:spLocks noChangeArrowheads="1"/>
              </p:cNvSpPr>
              <p:nvPr/>
            </p:nvSpPr>
            <p:spPr bwMode="auto">
              <a:xfrm>
                <a:off x="3743" y="2796"/>
                <a:ext cx="54" cy="54"/>
              </a:xfrm>
              <a:prstGeom prst="ellipse">
                <a:avLst/>
              </a:prstGeom>
              <a:noFill/>
              <a:ln w="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26" name="Freeform 183"/>
              <p:cNvSpPr>
                <a:spLocks/>
              </p:cNvSpPr>
              <p:nvPr/>
            </p:nvSpPr>
            <p:spPr bwMode="auto">
              <a:xfrm>
                <a:off x="3731" y="2706"/>
                <a:ext cx="108" cy="162"/>
              </a:xfrm>
              <a:custGeom>
                <a:avLst/>
                <a:gdLst>
                  <a:gd name="T0" fmla="*/ 0 w 108"/>
                  <a:gd name="T1" fmla="*/ 162 h 162"/>
                  <a:gd name="T2" fmla="*/ 108 w 108"/>
                  <a:gd name="T3" fmla="*/ 144 h 162"/>
                  <a:gd name="T4" fmla="*/ 30 w 108"/>
                  <a:gd name="T5" fmla="*/ 0 h 162"/>
                  <a:gd name="T6" fmla="*/ 0 w 108"/>
                  <a:gd name="T7" fmla="*/ 162 h 1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8"/>
                  <a:gd name="T13" fmla="*/ 0 h 162"/>
                  <a:gd name="T14" fmla="*/ 108 w 108"/>
                  <a:gd name="T15" fmla="*/ 162 h 1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8" h="162">
                    <a:moveTo>
                      <a:pt x="0" y="162"/>
                    </a:moveTo>
                    <a:lnTo>
                      <a:pt x="108" y="144"/>
                    </a:lnTo>
                    <a:lnTo>
                      <a:pt x="30" y="0"/>
                    </a:lnTo>
                    <a:lnTo>
                      <a:pt x="0" y="162"/>
                    </a:lnTo>
                    <a:close/>
                  </a:path>
                </a:pathLst>
              </a:custGeom>
              <a:solidFill>
                <a:srgbClr val="20FFD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27" name="Freeform 184"/>
              <p:cNvSpPr>
                <a:spLocks/>
              </p:cNvSpPr>
              <p:nvPr/>
            </p:nvSpPr>
            <p:spPr bwMode="auto">
              <a:xfrm>
                <a:off x="3731" y="2706"/>
                <a:ext cx="108" cy="162"/>
              </a:xfrm>
              <a:custGeom>
                <a:avLst/>
                <a:gdLst>
                  <a:gd name="T0" fmla="*/ 0 w 18"/>
                  <a:gd name="T1" fmla="*/ 209952 h 27"/>
                  <a:gd name="T2" fmla="*/ 139968 w 18"/>
                  <a:gd name="T3" fmla="*/ 186624 h 27"/>
                  <a:gd name="T4" fmla="*/ 38880 w 18"/>
                  <a:gd name="T5" fmla="*/ 0 h 27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7"/>
                  <a:gd name="T11" fmla="*/ 18 w 18"/>
                  <a:gd name="T12" fmla="*/ 27 h 2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7">
                    <a:moveTo>
                      <a:pt x="0" y="27"/>
                    </a:moveTo>
                    <a:lnTo>
                      <a:pt x="18" y="24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28" name="Freeform 185"/>
              <p:cNvSpPr>
                <a:spLocks/>
              </p:cNvSpPr>
              <p:nvPr/>
            </p:nvSpPr>
            <p:spPr bwMode="auto">
              <a:xfrm>
                <a:off x="3719" y="3324"/>
                <a:ext cx="108" cy="162"/>
              </a:xfrm>
              <a:custGeom>
                <a:avLst/>
                <a:gdLst>
                  <a:gd name="T0" fmla="*/ 0 w 108"/>
                  <a:gd name="T1" fmla="*/ 162 h 162"/>
                  <a:gd name="T2" fmla="*/ 108 w 108"/>
                  <a:gd name="T3" fmla="*/ 144 h 162"/>
                  <a:gd name="T4" fmla="*/ 30 w 108"/>
                  <a:gd name="T5" fmla="*/ 0 h 162"/>
                  <a:gd name="T6" fmla="*/ 0 w 108"/>
                  <a:gd name="T7" fmla="*/ 162 h 1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8"/>
                  <a:gd name="T13" fmla="*/ 0 h 162"/>
                  <a:gd name="T14" fmla="*/ 108 w 108"/>
                  <a:gd name="T15" fmla="*/ 162 h 1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8" h="162">
                    <a:moveTo>
                      <a:pt x="0" y="162"/>
                    </a:moveTo>
                    <a:lnTo>
                      <a:pt x="108" y="144"/>
                    </a:lnTo>
                    <a:lnTo>
                      <a:pt x="30" y="0"/>
                    </a:lnTo>
                    <a:lnTo>
                      <a:pt x="0" y="162"/>
                    </a:lnTo>
                    <a:close/>
                  </a:path>
                </a:pathLst>
              </a:custGeom>
              <a:solidFill>
                <a:srgbClr val="0000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29" name="Freeform 186"/>
              <p:cNvSpPr>
                <a:spLocks/>
              </p:cNvSpPr>
              <p:nvPr/>
            </p:nvSpPr>
            <p:spPr bwMode="auto">
              <a:xfrm>
                <a:off x="3719" y="3324"/>
                <a:ext cx="108" cy="162"/>
              </a:xfrm>
              <a:custGeom>
                <a:avLst/>
                <a:gdLst>
                  <a:gd name="T0" fmla="*/ 0 w 18"/>
                  <a:gd name="T1" fmla="*/ 209952 h 27"/>
                  <a:gd name="T2" fmla="*/ 139968 w 18"/>
                  <a:gd name="T3" fmla="*/ 186624 h 27"/>
                  <a:gd name="T4" fmla="*/ 38880 w 18"/>
                  <a:gd name="T5" fmla="*/ 0 h 27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7"/>
                  <a:gd name="T11" fmla="*/ 18 w 18"/>
                  <a:gd name="T12" fmla="*/ 27 h 2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7">
                    <a:moveTo>
                      <a:pt x="0" y="27"/>
                    </a:moveTo>
                    <a:lnTo>
                      <a:pt x="18" y="24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30" name="Freeform 187"/>
              <p:cNvSpPr>
                <a:spLocks/>
              </p:cNvSpPr>
              <p:nvPr/>
            </p:nvSpPr>
            <p:spPr bwMode="auto">
              <a:xfrm>
                <a:off x="3701" y="3006"/>
                <a:ext cx="108" cy="162"/>
              </a:xfrm>
              <a:custGeom>
                <a:avLst/>
                <a:gdLst>
                  <a:gd name="T0" fmla="*/ 78 w 108"/>
                  <a:gd name="T1" fmla="*/ 162 h 162"/>
                  <a:gd name="T2" fmla="*/ 0 w 108"/>
                  <a:gd name="T3" fmla="*/ 18 h 162"/>
                  <a:gd name="T4" fmla="*/ 108 w 108"/>
                  <a:gd name="T5" fmla="*/ 0 h 162"/>
                  <a:gd name="T6" fmla="*/ 78 w 108"/>
                  <a:gd name="T7" fmla="*/ 162 h 1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8"/>
                  <a:gd name="T13" fmla="*/ 0 h 162"/>
                  <a:gd name="T14" fmla="*/ 108 w 108"/>
                  <a:gd name="T15" fmla="*/ 162 h 1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8" h="162">
                    <a:moveTo>
                      <a:pt x="78" y="162"/>
                    </a:moveTo>
                    <a:lnTo>
                      <a:pt x="0" y="18"/>
                    </a:lnTo>
                    <a:lnTo>
                      <a:pt x="108" y="0"/>
                    </a:lnTo>
                    <a:lnTo>
                      <a:pt x="78" y="162"/>
                    </a:lnTo>
                    <a:close/>
                  </a:path>
                </a:pathLst>
              </a:custGeom>
              <a:solidFill>
                <a:srgbClr val="0080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31" name="Freeform 188"/>
              <p:cNvSpPr>
                <a:spLocks/>
              </p:cNvSpPr>
              <p:nvPr/>
            </p:nvSpPr>
            <p:spPr bwMode="auto">
              <a:xfrm>
                <a:off x="3701" y="3006"/>
                <a:ext cx="108" cy="162"/>
              </a:xfrm>
              <a:custGeom>
                <a:avLst/>
                <a:gdLst>
                  <a:gd name="T0" fmla="*/ 101088 w 18"/>
                  <a:gd name="T1" fmla="*/ 209952 h 27"/>
                  <a:gd name="T2" fmla="*/ 0 w 18"/>
                  <a:gd name="T3" fmla="*/ 23328 h 27"/>
                  <a:gd name="T4" fmla="*/ 139968 w 18"/>
                  <a:gd name="T5" fmla="*/ 0 h 27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7"/>
                  <a:gd name="T11" fmla="*/ 18 w 18"/>
                  <a:gd name="T12" fmla="*/ 27 h 2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7">
                    <a:moveTo>
                      <a:pt x="13" y="27"/>
                    </a:moveTo>
                    <a:lnTo>
                      <a:pt x="0" y="3"/>
                    </a:lnTo>
                    <a:lnTo>
                      <a:pt x="18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32" name="Freeform 189"/>
              <p:cNvSpPr>
                <a:spLocks/>
              </p:cNvSpPr>
              <p:nvPr/>
            </p:nvSpPr>
            <p:spPr bwMode="auto">
              <a:xfrm>
                <a:off x="3701" y="2868"/>
                <a:ext cx="108" cy="156"/>
              </a:xfrm>
              <a:custGeom>
                <a:avLst/>
                <a:gdLst>
                  <a:gd name="T0" fmla="*/ 0 w 108"/>
                  <a:gd name="T1" fmla="*/ 156 h 156"/>
                  <a:gd name="T2" fmla="*/ 108 w 108"/>
                  <a:gd name="T3" fmla="*/ 138 h 156"/>
                  <a:gd name="T4" fmla="*/ 30 w 108"/>
                  <a:gd name="T5" fmla="*/ 0 h 156"/>
                  <a:gd name="T6" fmla="*/ 0 w 108"/>
                  <a:gd name="T7" fmla="*/ 156 h 15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8"/>
                  <a:gd name="T13" fmla="*/ 0 h 156"/>
                  <a:gd name="T14" fmla="*/ 108 w 108"/>
                  <a:gd name="T15" fmla="*/ 156 h 15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8" h="156">
                    <a:moveTo>
                      <a:pt x="0" y="156"/>
                    </a:moveTo>
                    <a:lnTo>
                      <a:pt x="108" y="138"/>
                    </a:lnTo>
                    <a:lnTo>
                      <a:pt x="30" y="0"/>
                    </a:lnTo>
                    <a:lnTo>
                      <a:pt x="0" y="156"/>
                    </a:lnTo>
                    <a:close/>
                  </a:path>
                </a:pathLst>
              </a:custGeom>
              <a:solidFill>
                <a:srgbClr val="00D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33" name="Freeform 190"/>
              <p:cNvSpPr>
                <a:spLocks/>
              </p:cNvSpPr>
              <p:nvPr/>
            </p:nvSpPr>
            <p:spPr bwMode="auto">
              <a:xfrm>
                <a:off x="3701" y="2868"/>
                <a:ext cx="108" cy="156"/>
              </a:xfrm>
              <a:custGeom>
                <a:avLst/>
                <a:gdLst>
                  <a:gd name="T0" fmla="*/ 0 w 18"/>
                  <a:gd name="T1" fmla="*/ 202176 h 26"/>
                  <a:gd name="T2" fmla="*/ 139968 w 18"/>
                  <a:gd name="T3" fmla="*/ 178848 h 26"/>
                  <a:gd name="T4" fmla="*/ 38880 w 18"/>
                  <a:gd name="T5" fmla="*/ 0 h 26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6"/>
                  <a:gd name="T11" fmla="*/ 18 w 18"/>
                  <a:gd name="T12" fmla="*/ 26 h 2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6">
                    <a:moveTo>
                      <a:pt x="0" y="26"/>
                    </a:moveTo>
                    <a:lnTo>
                      <a:pt x="18" y="23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34" name="Oval 191"/>
              <p:cNvSpPr>
                <a:spLocks noChangeArrowheads="1"/>
              </p:cNvSpPr>
              <p:nvPr/>
            </p:nvSpPr>
            <p:spPr bwMode="auto">
              <a:xfrm>
                <a:off x="3779" y="3114"/>
                <a:ext cx="54" cy="54"/>
              </a:xfrm>
              <a:prstGeom prst="ellipse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35" name="Oval 192"/>
              <p:cNvSpPr>
                <a:spLocks noChangeArrowheads="1"/>
              </p:cNvSpPr>
              <p:nvPr/>
            </p:nvSpPr>
            <p:spPr bwMode="auto">
              <a:xfrm>
                <a:off x="3779" y="3114"/>
                <a:ext cx="54" cy="54"/>
              </a:xfrm>
              <a:prstGeom prst="ellipse">
                <a:avLst/>
              </a:prstGeom>
              <a:noFill/>
              <a:ln w="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36" name="Freeform 193"/>
              <p:cNvSpPr>
                <a:spLocks/>
              </p:cNvSpPr>
              <p:nvPr/>
            </p:nvSpPr>
            <p:spPr bwMode="auto">
              <a:xfrm>
                <a:off x="3683" y="2412"/>
                <a:ext cx="108" cy="156"/>
              </a:xfrm>
              <a:custGeom>
                <a:avLst/>
                <a:gdLst>
                  <a:gd name="T0" fmla="*/ 0 w 108"/>
                  <a:gd name="T1" fmla="*/ 156 h 156"/>
                  <a:gd name="T2" fmla="*/ 108 w 108"/>
                  <a:gd name="T3" fmla="*/ 138 h 156"/>
                  <a:gd name="T4" fmla="*/ 30 w 108"/>
                  <a:gd name="T5" fmla="*/ 0 h 156"/>
                  <a:gd name="T6" fmla="*/ 0 w 108"/>
                  <a:gd name="T7" fmla="*/ 156 h 15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8"/>
                  <a:gd name="T13" fmla="*/ 0 h 156"/>
                  <a:gd name="T14" fmla="*/ 108 w 108"/>
                  <a:gd name="T15" fmla="*/ 156 h 15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8" h="156">
                    <a:moveTo>
                      <a:pt x="0" y="156"/>
                    </a:moveTo>
                    <a:lnTo>
                      <a:pt x="108" y="138"/>
                    </a:lnTo>
                    <a:lnTo>
                      <a:pt x="30" y="0"/>
                    </a:lnTo>
                    <a:lnTo>
                      <a:pt x="0" y="156"/>
                    </a:lnTo>
                    <a:close/>
                  </a:path>
                </a:pathLst>
              </a:custGeom>
              <a:solidFill>
                <a:srgbClr val="BFFF4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37" name="Freeform 194"/>
              <p:cNvSpPr>
                <a:spLocks/>
              </p:cNvSpPr>
              <p:nvPr/>
            </p:nvSpPr>
            <p:spPr bwMode="auto">
              <a:xfrm>
                <a:off x="3683" y="2412"/>
                <a:ext cx="108" cy="156"/>
              </a:xfrm>
              <a:custGeom>
                <a:avLst/>
                <a:gdLst>
                  <a:gd name="T0" fmla="*/ 0 w 18"/>
                  <a:gd name="T1" fmla="*/ 202176 h 26"/>
                  <a:gd name="T2" fmla="*/ 139968 w 18"/>
                  <a:gd name="T3" fmla="*/ 178848 h 26"/>
                  <a:gd name="T4" fmla="*/ 38880 w 18"/>
                  <a:gd name="T5" fmla="*/ 0 h 26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6"/>
                  <a:gd name="T11" fmla="*/ 18 w 18"/>
                  <a:gd name="T12" fmla="*/ 26 h 2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6">
                    <a:moveTo>
                      <a:pt x="0" y="26"/>
                    </a:moveTo>
                    <a:lnTo>
                      <a:pt x="18" y="23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38" name="Freeform 195"/>
              <p:cNvSpPr>
                <a:spLocks/>
              </p:cNvSpPr>
              <p:nvPr/>
            </p:nvSpPr>
            <p:spPr bwMode="auto">
              <a:xfrm>
                <a:off x="3594" y="3024"/>
                <a:ext cx="107" cy="162"/>
              </a:xfrm>
              <a:custGeom>
                <a:avLst/>
                <a:gdLst>
                  <a:gd name="T0" fmla="*/ 77 w 107"/>
                  <a:gd name="T1" fmla="*/ 162 h 162"/>
                  <a:gd name="T2" fmla="*/ 0 w 107"/>
                  <a:gd name="T3" fmla="*/ 24 h 162"/>
                  <a:gd name="T4" fmla="*/ 107 w 107"/>
                  <a:gd name="T5" fmla="*/ 0 h 162"/>
                  <a:gd name="T6" fmla="*/ 77 w 107"/>
                  <a:gd name="T7" fmla="*/ 162 h 1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7"/>
                  <a:gd name="T13" fmla="*/ 0 h 162"/>
                  <a:gd name="T14" fmla="*/ 107 w 107"/>
                  <a:gd name="T15" fmla="*/ 162 h 1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7" h="162">
                    <a:moveTo>
                      <a:pt x="77" y="162"/>
                    </a:moveTo>
                    <a:lnTo>
                      <a:pt x="0" y="24"/>
                    </a:lnTo>
                    <a:lnTo>
                      <a:pt x="107" y="0"/>
                    </a:lnTo>
                    <a:lnTo>
                      <a:pt x="77" y="162"/>
                    </a:lnTo>
                    <a:close/>
                  </a:path>
                </a:pathLst>
              </a:custGeom>
              <a:solidFill>
                <a:srgbClr val="009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39" name="Freeform 196"/>
              <p:cNvSpPr>
                <a:spLocks/>
              </p:cNvSpPr>
              <p:nvPr/>
            </p:nvSpPr>
            <p:spPr bwMode="auto">
              <a:xfrm>
                <a:off x="3594" y="3024"/>
                <a:ext cx="107" cy="162"/>
              </a:xfrm>
              <a:custGeom>
                <a:avLst/>
                <a:gdLst>
                  <a:gd name="T0" fmla="*/ 96223 w 18"/>
                  <a:gd name="T1" fmla="*/ 209952 h 27"/>
                  <a:gd name="T2" fmla="*/ 0 w 18"/>
                  <a:gd name="T3" fmla="*/ 31104 h 27"/>
                  <a:gd name="T4" fmla="*/ 133607 w 18"/>
                  <a:gd name="T5" fmla="*/ 0 h 27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7"/>
                  <a:gd name="T11" fmla="*/ 18 w 18"/>
                  <a:gd name="T12" fmla="*/ 27 h 2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7">
                    <a:moveTo>
                      <a:pt x="13" y="27"/>
                    </a:moveTo>
                    <a:lnTo>
                      <a:pt x="0" y="4"/>
                    </a:lnTo>
                    <a:lnTo>
                      <a:pt x="18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40" name="Freeform 197"/>
              <p:cNvSpPr>
                <a:spLocks/>
              </p:cNvSpPr>
              <p:nvPr/>
            </p:nvSpPr>
            <p:spPr bwMode="auto">
              <a:xfrm>
                <a:off x="3671" y="3168"/>
                <a:ext cx="108" cy="156"/>
              </a:xfrm>
              <a:custGeom>
                <a:avLst/>
                <a:gdLst>
                  <a:gd name="T0" fmla="*/ 78 w 108"/>
                  <a:gd name="T1" fmla="*/ 156 h 156"/>
                  <a:gd name="T2" fmla="*/ 0 w 108"/>
                  <a:gd name="T3" fmla="*/ 18 h 156"/>
                  <a:gd name="T4" fmla="*/ 108 w 108"/>
                  <a:gd name="T5" fmla="*/ 0 h 156"/>
                  <a:gd name="T6" fmla="*/ 78 w 108"/>
                  <a:gd name="T7" fmla="*/ 156 h 15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8"/>
                  <a:gd name="T13" fmla="*/ 0 h 156"/>
                  <a:gd name="T14" fmla="*/ 108 w 108"/>
                  <a:gd name="T15" fmla="*/ 156 h 15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8" h="156">
                    <a:moveTo>
                      <a:pt x="78" y="156"/>
                    </a:moveTo>
                    <a:lnTo>
                      <a:pt x="0" y="18"/>
                    </a:lnTo>
                    <a:lnTo>
                      <a:pt x="108" y="0"/>
                    </a:lnTo>
                    <a:lnTo>
                      <a:pt x="78" y="156"/>
                    </a:lnTo>
                    <a:close/>
                  </a:path>
                </a:pathLst>
              </a:custGeom>
              <a:solidFill>
                <a:srgbClr val="0040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41" name="Freeform 198"/>
              <p:cNvSpPr>
                <a:spLocks/>
              </p:cNvSpPr>
              <p:nvPr/>
            </p:nvSpPr>
            <p:spPr bwMode="auto">
              <a:xfrm>
                <a:off x="3671" y="3168"/>
                <a:ext cx="108" cy="156"/>
              </a:xfrm>
              <a:custGeom>
                <a:avLst/>
                <a:gdLst>
                  <a:gd name="T0" fmla="*/ 101088 w 18"/>
                  <a:gd name="T1" fmla="*/ 202176 h 26"/>
                  <a:gd name="T2" fmla="*/ 0 w 18"/>
                  <a:gd name="T3" fmla="*/ 23328 h 26"/>
                  <a:gd name="T4" fmla="*/ 139968 w 18"/>
                  <a:gd name="T5" fmla="*/ 0 h 26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6"/>
                  <a:gd name="T11" fmla="*/ 18 w 18"/>
                  <a:gd name="T12" fmla="*/ 26 h 2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6">
                    <a:moveTo>
                      <a:pt x="13" y="26"/>
                    </a:moveTo>
                    <a:lnTo>
                      <a:pt x="0" y="3"/>
                    </a:lnTo>
                    <a:lnTo>
                      <a:pt x="18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42" name="Freeform 199"/>
              <p:cNvSpPr>
                <a:spLocks/>
              </p:cNvSpPr>
              <p:nvPr/>
            </p:nvSpPr>
            <p:spPr bwMode="auto">
              <a:xfrm>
                <a:off x="3671" y="3024"/>
                <a:ext cx="108" cy="162"/>
              </a:xfrm>
              <a:custGeom>
                <a:avLst/>
                <a:gdLst>
                  <a:gd name="T0" fmla="*/ 0 w 108"/>
                  <a:gd name="T1" fmla="*/ 162 h 162"/>
                  <a:gd name="T2" fmla="*/ 108 w 108"/>
                  <a:gd name="T3" fmla="*/ 144 h 162"/>
                  <a:gd name="T4" fmla="*/ 30 w 108"/>
                  <a:gd name="T5" fmla="*/ 0 h 162"/>
                  <a:gd name="T6" fmla="*/ 0 w 108"/>
                  <a:gd name="T7" fmla="*/ 162 h 1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8"/>
                  <a:gd name="T13" fmla="*/ 0 h 162"/>
                  <a:gd name="T14" fmla="*/ 108 w 108"/>
                  <a:gd name="T15" fmla="*/ 162 h 1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8" h="162">
                    <a:moveTo>
                      <a:pt x="0" y="162"/>
                    </a:moveTo>
                    <a:lnTo>
                      <a:pt x="108" y="144"/>
                    </a:lnTo>
                    <a:lnTo>
                      <a:pt x="30" y="0"/>
                    </a:lnTo>
                    <a:lnTo>
                      <a:pt x="0" y="162"/>
                    </a:lnTo>
                    <a:close/>
                  </a:path>
                </a:pathLst>
              </a:custGeom>
              <a:solidFill>
                <a:srgbClr val="009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43" name="Freeform 200"/>
              <p:cNvSpPr>
                <a:spLocks/>
              </p:cNvSpPr>
              <p:nvPr/>
            </p:nvSpPr>
            <p:spPr bwMode="auto">
              <a:xfrm>
                <a:off x="3671" y="3024"/>
                <a:ext cx="108" cy="162"/>
              </a:xfrm>
              <a:custGeom>
                <a:avLst/>
                <a:gdLst>
                  <a:gd name="T0" fmla="*/ 0 w 18"/>
                  <a:gd name="T1" fmla="*/ 209952 h 27"/>
                  <a:gd name="T2" fmla="*/ 139968 w 18"/>
                  <a:gd name="T3" fmla="*/ 186624 h 27"/>
                  <a:gd name="T4" fmla="*/ 38880 w 18"/>
                  <a:gd name="T5" fmla="*/ 0 h 27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7"/>
                  <a:gd name="T11" fmla="*/ 18 w 18"/>
                  <a:gd name="T12" fmla="*/ 27 h 2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7">
                    <a:moveTo>
                      <a:pt x="0" y="27"/>
                    </a:moveTo>
                    <a:lnTo>
                      <a:pt x="18" y="24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44" name="Oval 201"/>
              <p:cNvSpPr>
                <a:spLocks noChangeArrowheads="1"/>
              </p:cNvSpPr>
              <p:nvPr/>
            </p:nvSpPr>
            <p:spPr bwMode="auto">
              <a:xfrm>
                <a:off x="3749" y="3156"/>
                <a:ext cx="54" cy="54"/>
              </a:xfrm>
              <a:prstGeom prst="ellipse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45" name="Oval 202"/>
              <p:cNvSpPr>
                <a:spLocks noChangeArrowheads="1"/>
              </p:cNvSpPr>
              <p:nvPr/>
            </p:nvSpPr>
            <p:spPr bwMode="auto">
              <a:xfrm>
                <a:off x="3749" y="3156"/>
                <a:ext cx="54" cy="54"/>
              </a:xfrm>
              <a:prstGeom prst="ellipse">
                <a:avLst/>
              </a:prstGeom>
              <a:noFill/>
              <a:ln w="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46" name="Oval 203"/>
              <p:cNvSpPr>
                <a:spLocks noChangeArrowheads="1"/>
              </p:cNvSpPr>
              <p:nvPr/>
            </p:nvSpPr>
            <p:spPr bwMode="auto">
              <a:xfrm>
                <a:off x="3743" y="2604"/>
                <a:ext cx="54" cy="54"/>
              </a:xfrm>
              <a:prstGeom prst="ellipse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47" name="Oval 204"/>
              <p:cNvSpPr>
                <a:spLocks noChangeArrowheads="1"/>
              </p:cNvSpPr>
              <p:nvPr/>
            </p:nvSpPr>
            <p:spPr bwMode="auto">
              <a:xfrm>
                <a:off x="3743" y="2604"/>
                <a:ext cx="54" cy="54"/>
              </a:xfrm>
              <a:prstGeom prst="ellipse">
                <a:avLst/>
              </a:prstGeom>
              <a:noFill/>
              <a:ln w="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48" name="Freeform 205"/>
              <p:cNvSpPr>
                <a:spLocks/>
              </p:cNvSpPr>
              <p:nvPr/>
            </p:nvSpPr>
            <p:spPr bwMode="auto">
              <a:xfrm>
                <a:off x="3654" y="2706"/>
                <a:ext cx="107" cy="162"/>
              </a:xfrm>
              <a:custGeom>
                <a:avLst/>
                <a:gdLst>
                  <a:gd name="T0" fmla="*/ 77 w 107"/>
                  <a:gd name="T1" fmla="*/ 162 h 162"/>
                  <a:gd name="T2" fmla="*/ 0 w 107"/>
                  <a:gd name="T3" fmla="*/ 24 h 162"/>
                  <a:gd name="T4" fmla="*/ 107 w 107"/>
                  <a:gd name="T5" fmla="*/ 0 h 162"/>
                  <a:gd name="T6" fmla="*/ 77 w 107"/>
                  <a:gd name="T7" fmla="*/ 162 h 1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7"/>
                  <a:gd name="T13" fmla="*/ 0 h 162"/>
                  <a:gd name="T14" fmla="*/ 107 w 107"/>
                  <a:gd name="T15" fmla="*/ 162 h 1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7" h="162">
                    <a:moveTo>
                      <a:pt x="77" y="162"/>
                    </a:moveTo>
                    <a:lnTo>
                      <a:pt x="0" y="24"/>
                    </a:lnTo>
                    <a:lnTo>
                      <a:pt x="107" y="0"/>
                    </a:lnTo>
                    <a:lnTo>
                      <a:pt x="77" y="162"/>
                    </a:lnTo>
                    <a:close/>
                  </a:path>
                </a:pathLst>
              </a:custGeom>
              <a:solidFill>
                <a:srgbClr val="20FFD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49" name="Freeform 206"/>
              <p:cNvSpPr>
                <a:spLocks/>
              </p:cNvSpPr>
              <p:nvPr/>
            </p:nvSpPr>
            <p:spPr bwMode="auto">
              <a:xfrm>
                <a:off x="3654" y="2706"/>
                <a:ext cx="107" cy="162"/>
              </a:xfrm>
              <a:custGeom>
                <a:avLst/>
                <a:gdLst>
                  <a:gd name="T0" fmla="*/ 96223 w 18"/>
                  <a:gd name="T1" fmla="*/ 209952 h 27"/>
                  <a:gd name="T2" fmla="*/ 0 w 18"/>
                  <a:gd name="T3" fmla="*/ 31104 h 27"/>
                  <a:gd name="T4" fmla="*/ 133607 w 18"/>
                  <a:gd name="T5" fmla="*/ 0 h 27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7"/>
                  <a:gd name="T11" fmla="*/ 18 w 18"/>
                  <a:gd name="T12" fmla="*/ 27 h 2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7">
                    <a:moveTo>
                      <a:pt x="13" y="27"/>
                    </a:moveTo>
                    <a:lnTo>
                      <a:pt x="0" y="4"/>
                    </a:lnTo>
                    <a:lnTo>
                      <a:pt x="18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50" name="Freeform 207"/>
              <p:cNvSpPr>
                <a:spLocks/>
              </p:cNvSpPr>
              <p:nvPr/>
            </p:nvSpPr>
            <p:spPr bwMode="auto">
              <a:xfrm>
                <a:off x="3642" y="3324"/>
                <a:ext cx="107" cy="162"/>
              </a:xfrm>
              <a:custGeom>
                <a:avLst/>
                <a:gdLst>
                  <a:gd name="T0" fmla="*/ 77 w 107"/>
                  <a:gd name="T1" fmla="*/ 162 h 162"/>
                  <a:gd name="T2" fmla="*/ 0 w 107"/>
                  <a:gd name="T3" fmla="*/ 24 h 162"/>
                  <a:gd name="T4" fmla="*/ 107 w 107"/>
                  <a:gd name="T5" fmla="*/ 0 h 162"/>
                  <a:gd name="T6" fmla="*/ 77 w 107"/>
                  <a:gd name="T7" fmla="*/ 162 h 1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7"/>
                  <a:gd name="T13" fmla="*/ 0 h 162"/>
                  <a:gd name="T14" fmla="*/ 107 w 107"/>
                  <a:gd name="T15" fmla="*/ 162 h 1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7" h="162">
                    <a:moveTo>
                      <a:pt x="77" y="162"/>
                    </a:moveTo>
                    <a:lnTo>
                      <a:pt x="0" y="24"/>
                    </a:lnTo>
                    <a:lnTo>
                      <a:pt x="107" y="0"/>
                    </a:lnTo>
                    <a:lnTo>
                      <a:pt x="77" y="162"/>
                    </a:lnTo>
                    <a:close/>
                  </a:path>
                </a:pathLst>
              </a:custGeom>
              <a:solidFill>
                <a:srgbClr val="0000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51" name="Freeform 208"/>
              <p:cNvSpPr>
                <a:spLocks/>
              </p:cNvSpPr>
              <p:nvPr/>
            </p:nvSpPr>
            <p:spPr bwMode="auto">
              <a:xfrm>
                <a:off x="3642" y="3324"/>
                <a:ext cx="107" cy="162"/>
              </a:xfrm>
              <a:custGeom>
                <a:avLst/>
                <a:gdLst>
                  <a:gd name="T0" fmla="*/ 96223 w 18"/>
                  <a:gd name="T1" fmla="*/ 209952 h 27"/>
                  <a:gd name="T2" fmla="*/ 0 w 18"/>
                  <a:gd name="T3" fmla="*/ 31104 h 27"/>
                  <a:gd name="T4" fmla="*/ 133607 w 18"/>
                  <a:gd name="T5" fmla="*/ 0 h 27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7"/>
                  <a:gd name="T11" fmla="*/ 18 w 18"/>
                  <a:gd name="T12" fmla="*/ 27 h 2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7">
                    <a:moveTo>
                      <a:pt x="13" y="27"/>
                    </a:moveTo>
                    <a:lnTo>
                      <a:pt x="0" y="4"/>
                    </a:lnTo>
                    <a:lnTo>
                      <a:pt x="18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52" name="Freeform 209"/>
              <p:cNvSpPr>
                <a:spLocks/>
              </p:cNvSpPr>
              <p:nvPr/>
            </p:nvSpPr>
            <p:spPr bwMode="auto">
              <a:xfrm>
                <a:off x="3564" y="3048"/>
                <a:ext cx="107" cy="156"/>
              </a:xfrm>
              <a:custGeom>
                <a:avLst/>
                <a:gdLst>
                  <a:gd name="T0" fmla="*/ 0 w 107"/>
                  <a:gd name="T1" fmla="*/ 156 h 156"/>
                  <a:gd name="T2" fmla="*/ 107 w 107"/>
                  <a:gd name="T3" fmla="*/ 138 h 156"/>
                  <a:gd name="T4" fmla="*/ 30 w 107"/>
                  <a:gd name="T5" fmla="*/ 0 h 156"/>
                  <a:gd name="T6" fmla="*/ 0 w 107"/>
                  <a:gd name="T7" fmla="*/ 156 h 15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7"/>
                  <a:gd name="T13" fmla="*/ 0 h 156"/>
                  <a:gd name="T14" fmla="*/ 107 w 107"/>
                  <a:gd name="T15" fmla="*/ 156 h 15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7" h="156">
                    <a:moveTo>
                      <a:pt x="0" y="156"/>
                    </a:moveTo>
                    <a:lnTo>
                      <a:pt x="107" y="138"/>
                    </a:lnTo>
                    <a:lnTo>
                      <a:pt x="30" y="0"/>
                    </a:lnTo>
                    <a:lnTo>
                      <a:pt x="0" y="156"/>
                    </a:lnTo>
                    <a:close/>
                  </a:path>
                </a:pathLst>
              </a:custGeom>
              <a:solidFill>
                <a:srgbClr val="00A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53" name="Freeform 210"/>
              <p:cNvSpPr>
                <a:spLocks/>
              </p:cNvSpPr>
              <p:nvPr/>
            </p:nvSpPr>
            <p:spPr bwMode="auto">
              <a:xfrm>
                <a:off x="3564" y="3048"/>
                <a:ext cx="107" cy="156"/>
              </a:xfrm>
              <a:custGeom>
                <a:avLst/>
                <a:gdLst>
                  <a:gd name="T0" fmla="*/ 0 w 18"/>
                  <a:gd name="T1" fmla="*/ 202176 h 26"/>
                  <a:gd name="T2" fmla="*/ 133607 w 18"/>
                  <a:gd name="T3" fmla="*/ 178848 h 26"/>
                  <a:gd name="T4" fmla="*/ 37385 w 18"/>
                  <a:gd name="T5" fmla="*/ 0 h 26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6"/>
                  <a:gd name="T11" fmla="*/ 18 w 18"/>
                  <a:gd name="T12" fmla="*/ 26 h 2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6">
                    <a:moveTo>
                      <a:pt x="0" y="26"/>
                    </a:moveTo>
                    <a:lnTo>
                      <a:pt x="18" y="23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54" name="Freeform 211"/>
              <p:cNvSpPr>
                <a:spLocks/>
              </p:cNvSpPr>
              <p:nvPr/>
            </p:nvSpPr>
            <p:spPr bwMode="auto">
              <a:xfrm>
                <a:off x="3642" y="3186"/>
                <a:ext cx="107" cy="162"/>
              </a:xfrm>
              <a:custGeom>
                <a:avLst/>
                <a:gdLst>
                  <a:gd name="T0" fmla="*/ 0 w 107"/>
                  <a:gd name="T1" fmla="*/ 162 h 162"/>
                  <a:gd name="T2" fmla="*/ 107 w 107"/>
                  <a:gd name="T3" fmla="*/ 138 h 162"/>
                  <a:gd name="T4" fmla="*/ 29 w 107"/>
                  <a:gd name="T5" fmla="*/ 0 h 162"/>
                  <a:gd name="T6" fmla="*/ 0 w 107"/>
                  <a:gd name="T7" fmla="*/ 162 h 1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7"/>
                  <a:gd name="T13" fmla="*/ 0 h 162"/>
                  <a:gd name="T14" fmla="*/ 107 w 107"/>
                  <a:gd name="T15" fmla="*/ 162 h 1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7" h="162">
                    <a:moveTo>
                      <a:pt x="0" y="162"/>
                    </a:moveTo>
                    <a:lnTo>
                      <a:pt x="107" y="138"/>
                    </a:lnTo>
                    <a:lnTo>
                      <a:pt x="29" y="0"/>
                    </a:lnTo>
                    <a:lnTo>
                      <a:pt x="0" y="162"/>
                    </a:lnTo>
                    <a:close/>
                  </a:path>
                </a:pathLst>
              </a:custGeom>
              <a:solidFill>
                <a:srgbClr val="0050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55" name="Freeform 212"/>
              <p:cNvSpPr>
                <a:spLocks/>
              </p:cNvSpPr>
              <p:nvPr/>
            </p:nvSpPr>
            <p:spPr bwMode="auto">
              <a:xfrm>
                <a:off x="3642" y="3186"/>
                <a:ext cx="107" cy="162"/>
              </a:xfrm>
              <a:custGeom>
                <a:avLst/>
                <a:gdLst>
                  <a:gd name="T0" fmla="*/ 0 w 18"/>
                  <a:gd name="T1" fmla="*/ 209952 h 27"/>
                  <a:gd name="T2" fmla="*/ 133607 w 18"/>
                  <a:gd name="T3" fmla="*/ 178848 h 27"/>
                  <a:gd name="T4" fmla="*/ 37385 w 18"/>
                  <a:gd name="T5" fmla="*/ 0 h 27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7"/>
                  <a:gd name="T11" fmla="*/ 18 w 18"/>
                  <a:gd name="T12" fmla="*/ 27 h 2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7">
                    <a:moveTo>
                      <a:pt x="0" y="27"/>
                    </a:moveTo>
                    <a:lnTo>
                      <a:pt x="18" y="23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56" name="Freeform 213"/>
              <p:cNvSpPr>
                <a:spLocks/>
              </p:cNvSpPr>
              <p:nvPr/>
            </p:nvSpPr>
            <p:spPr bwMode="auto">
              <a:xfrm>
                <a:off x="3624" y="2868"/>
                <a:ext cx="107" cy="156"/>
              </a:xfrm>
              <a:custGeom>
                <a:avLst/>
                <a:gdLst>
                  <a:gd name="T0" fmla="*/ 77 w 107"/>
                  <a:gd name="T1" fmla="*/ 156 h 156"/>
                  <a:gd name="T2" fmla="*/ 0 w 107"/>
                  <a:gd name="T3" fmla="*/ 18 h 156"/>
                  <a:gd name="T4" fmla="*/ 107 w 107"/>
                  <a:gd name="T5" fmla="*/ 0 h 156"/>
                  <a:gd name="T6" fmla="*/ 77 w 107"/>
                  <a:gd name="T7" fmla="*/ 156 h 15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7"/>
                  <a:gd name="T13" fmla="*/ 0 h 156"/>
                  <a:gd name="T14" fmla="*/ 107 w 107"/>
                  <a:gd name="T15" fmla="*/ 156 h 15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7" h="156">
                    <a:moveTo>
                      <a:pt x="77" y="156"/>
                    </a:moveTo>
                    <a:lnTo>
                      <a:pt x="0" y="18"/>
                    </a:lnTo>
                    <a:lnTo>
                      <a:pt x="107" y="0"/>
                    </a:lnTo>
                    <a:lnTo>
                      <a:pt x="77" y="156"/>
                    </a:lnTo>
                    <a:close/>
                  </a:path>
                </a:pathLst>
              </a:custGeom>
              <a:solidFill>
                <a:srgbClr val="00D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57" name="Freeform 214"/>
              <p:cNvSpPr>
                <a:spLocks/>
              </p:cNvSpPr>
              <p:nvPr/>
            </p:nvSpPr>
            <p:spPr bwMode="auto">
              <a:xfrm>
                <a:off x="3624" y="2868"/>
                <a:ext cx="107" cy="156"/>
              </a:xfrm>
              <a:custGeom>
                <a:avLst/>
                <a:gdLst>
                  <a:gd name="T0" fmla="*/ 96223 w 18"/>
                  <a:gd name="T1" fmla="*/ 202176 h 26"/>
                  <a:gd name="T2" fmla="*/ 0 w 18"/>
                  <a:gd name="T3" fmla="*/ 23328 h 26"/>
                  <a:gd name="T4" fmla="*/ 133607 w 18"/>
                  <a:gd name="T5" fmla="*/ 0 h 26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6"/>
                  <a:gd name="T11" fmla="*/ 18 w 18"/>
                  <a:gd name="T12" fmla="*/ 26 h 2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6">
                    <a:moveTo>
                      <a:pt x="13" y="26"/>
                    </a:moveTo>
                    <a:lnTo>
                      <a:pt x="0" y="3"/>
                    </a:lnTo>
                    <a:lnTo>
                      <a:pt x="18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58" name="Freeform 215"/>
              <p:cNvSpPr>
                <a:spLocks/>
              </p:cNvSpPr>
              <p:nvPr/>
            </p:nvSpPr>
            <p:spPr bwMode="auto">
              <a:xfrm>
                <a:off x="3624" y="2730"/>
                <a:ext cx="107" cy="156"/>
              </a:xfrm>
              <a:custGeom>
                <a:avLst/>
                <a:gdLst>
                  <a:gd name="T0" fmla="*/ 0 w 107"/>
                  <a:gd name="T1" fmla="*/ 156 h 156"/>
                  <a:gd name="T2" fmla="*/ 107 w 107"/>
                  <a:gd name="T3" fmla="*/ 138 h 156"/>
                  <a:gd name="T4" fmla="*/ 30 w 107"/>
                  <a:gd name="T5" fmla="*/ 0 h 156"/>
                  <a:gd name="T6" fmla="*/ 0 w 107"/>
                  <a:gd name="T7" fmla="*/ 156 h 15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7"/>
                  <a:gd name="T13" fmla="*/ 0 h 156"/>
                  <a:gd name="T14" fmla="*/ 107 w 107"/>
                  <a:gd name="T15" fmla="*/ 156 h 15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7" h="156">
                    <a:moveTo>
                      <a:pt x="0" y="156"/>
                    </a:moveTo>
                    <a:lnTo>
                      <a:pt x="107" y="138"/>
                    </a:lnTo>
                    <a:lnTo>
                      <a:pt x="30" y="0"/>
                    </a:lnTo>
                    <a:lnTo>
                      <a:pt x="0" y="156"/>
                    </a:lnTo>
                    <a:close/>
                  </a:path>
                </a:pathLst>
              </a:custGeom>
              <a:solidFill>
                <a:srgbClr val="40FF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59" name="Freeform 216"/>
              <p:cNvSpPr>
                <a:spLocks/>
              </p:cNvSpPr>
              <p:nvPr/>
            </p:nvSpPr>
            <p:spPr bwMode="auto">
              <a:xfrm>
                <a:off x="3624" y="2730"/>
                <a:ext cx="107" cy="156"/>
              </a:xfrm>
              <a:custGeom>
                <a:avLst/>
                <a:gdLst>
                  <a:gd name="T0" fmla="*/ 0 w 18"/>
                  <a:gd name="T1" fmla="*/ 202176 h 26"/>
                  <a:gd name="T2" fmla="*/ 133607 w 18"/>
                  <a:gd name="T3" fmla="*/ 178848 h 26"/>
                  <a:gd name="T4" fmla="*/ 37385 w 18"/>
                  <a:gd name="T5" fmla="*/ 0 h 26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6"/>
                  <a:gd name="T11" fmla="*/ 18 w 18"/>
                  <a:gd name="T12" fmla="*/ 26 h 2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6">
                    <a:moveTo>
                      <a:pt x="0" y="26"/>
                    </a:moveTo>
                    <a:lnTo>
                      <a:pt x="18" y="23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60" name="Oval 217"/>
              <p:cNvSpPr>
                <a:spLocks noChangeArrowheads="1"/>
              </p:cNvSpPr>
              <p:nvPr/>
            </p:nvSpPr>
            <p:spPr bwMode="auto">
              <a:xfrm>
                <a:off x="3606" y="3402"/>
                <a:ext cx="54" cy="54"/>
              </a:xfrm>
              <a:prstGeom prst="ellipse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61" name="Oval 218"/>
              <p:cNvSpPr>
                <a:spLocks noChangeArrowheads="1"/>
              </p:cNvSpPr>
              <p:nvPr/>
            </p:nvSpPr>
            <p:spPr bwMode="auto">
              <a:xfrm>
                <a:off x="3606" y="3402"/>
                <a:ext cx="54" cy="54"/>
              </a:xfrm>
              <a:prstGeom prst="ellipse">
                <a:avLst/>
              </a:prstGeom>
              <a:noFill/>
              <a:ln w="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62" name="Freeform 219"/>
              <p:cNvSpPr>
                <a:spLocks/>
              </p:cNvSpPr>
              <p:nvPr/>
            </p:nvSpPr>
            <p:spPr bwMode="auto">
              <a:xfrm>
                <a:off x="3612" y="3348"/>
                <a:ext cx="107" cy="155"/>
              </a:xfrm>
              <a:custGeom>
                <a:avLst/>
                <a:gdLst>
                  <a:gd name="T0" fmla="*/ 0 w 107"/>
                  <a:gd name="T1" fmla="*/ 155 h 155"/>
                  <a:gd name="T2" fmla="*/ 107 w 107"/>
                  <a:gd name="T3" fmla="*/ 138 h 155"/>
                  <a:gd name="T4" fmla="*/ 30 w 107"/>
                  <a:gd name="T5" fmla="*/ 0 h 155"/>
                  <a:gd name="T6" fmla="*/ 0 w 107"/>
                  <a:gd name="T7" fmla="*/ 155 h 15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7"/>
                  <a:gd name="T13" fmla="*/ 0 h 155"/>
                  <a:gd name="T14" fmla="*/ 107 w 107"/>
                  <a:gd name="T15" fmla="*/ 155 h 15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7" h="155">
                    <a:moveTo>
                      <a:pt x="0" y="155"/>
                    </a:moveTo>
                    <a:lnTo>
                      <a:pt x="107" y="138"/>
                    </a:lnTo>
                    <a:lnTo>
                      <a:pt x="30" y="0"/>
                    </a:lnTo>
                    <a:lnTo>
                      <a:pt x="0" y="155"/>
                    </a:lnTo>
                    <a:close/>
                  </a:path>
                </a:pathLst>
              </a:custGeom>
              <a:solidFill>
                <a:srgbClr val="0010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63" name="Freeform 220"/>
              <p:cNvSpPr>
                <a:spLocks/>
              </p:cNvSpPr>
              <p:nvPr/>
            </p:nvSpPr>
            <p:spPr bwMode="auto">
              <a:xfrm>
                <a:off x="3612" y="3348"/>
                <a:ext cx="107" cy="155"/>
              </a:xfrm>
              <a:custGeom>
                <a:avLst/>
                <a:gdLst>
                  <a:gd name="T0" fmla="*/ 0 w 18"/>
                  <a:gd name="T1" fmla="*/ 195753 h 26"/>
                  <a:gd name="T2" fmla="*/ 133607 w 18"/>
                  <a:gd name="T3" fmla="*/ 173117 h 26"/>
                  <a:gd name="T4" fmla="*/ 37385 w 18"/>
                  <a:gd name="T5" fmla="*/ 0 h 26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6"/>
                  <a:gd name="T11" fmla="*/ 18 w 18"/>
                  <a:gd name="T12" fmla="*/ 26 h 2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6">
                    <a:moveTo>
                      <a:pt x="0" y="26"/>
                    </a:moveTo>
                    <a:lnTo>
                      <a:pt x="18" y="23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64" name="Freeform 221"/>
              <p:cNvSpPr>
                <a:spLocks/>
              </p:cNvSpPr>
              <p:nvPr/>
            </p:nvSpPr>
            <p:spPr bwMode="auto">
              <a:xfrm>
                <a:off x="3606" y="2412"/>
                <a:ext cx="107" cy="156"/>
              </a:xfrm>
              <a:custGeom>
                <a:avLst/>
                <a:gdLst>
                  <a:gd name="T0" fmla="*/ 77 w 107"/>
                  <a:gd name="T1" fmla="*/ 156 h 156"/>
                  <a:gd name="T2" fmla="*/ 0 w 107"/>
                  <a:gd name="T3" fmla="*/ 18 h 156"/>
                  <a:gd name="T4" fmla="*/ 107 w 107"/>
                  <a:gd name="T5" fmla="*/ 0 h 156"/>
                  <a:gd name="T6" fmla="*/ 77 w 107"/>
                  <a:gd name="T7" fmla="*/ 156 h 15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7"/>
                  <a:gd name="T13" fmla="*/ 0 h 156"/>
                  <a:gd name="T14" fmla="*/ 107 w 107"/>
                  <a:gd name="T15" fmla="*/ 156 h 15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7" h="156">
                    <a:moveTo>
                      <a:pt x="77" y="156"/>
                    </a:moveTo>
                    <a:lnTo>
                      <a:pt x="0" y="18"/>
                    </a:lnTo>
                    <a:lnTo>
                      <a:pt x="107" y="0"/>
                    </a:lnTo>
                    <a:lnTo>
                      <a:pt x="77" y="156"/>
                    </a:lnTo>
                    <a:close/>
                  </a:path>
                </a:pathLst>
              </a:custGeom>
              <a:solidFill>
                <a:srgbClr val="BFFF4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65" name="Freeform 222"/>
              <p:cNvSpPr>
                <a:spLocks/>
              </p:cNvSpPr>
              <p:nvPr/>
            </p:nvSpPr>
            <p:spPr bwMode="auto">
              <a:xfrm>
                <a:off x="3606" y="2412"/>
                <a:ext cx="107" cy="156"/>
              </a:xfrm>
              <a:custGeom>
                <a:avLst/>
                <a:gdLst>
                  <a:gd name="T0" fmla="*/ 96223 w 18"/>
                  <a:gd name="T1" fmla="*/ 202176 h 26"/>
                  <a:gd name="T2" fmla="*/ 0 w 18"/>
                  <a:gd name="T3" fmla="*/ 23328 h 26"/>
                  <a:gd name="T4" fmla="*/ 133607 w 18"/>
                  <a:gd name="T5" fmla="*/ 0 h 26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6"/>
                  <a:gd name="T11" fmla="*/ 18 w 18"/>
                  <a:gd name="T12" fmla="*/ 26 h 2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6">
                    <a:moveTo>
                      <a:pt x="13" y="26"/>
                    </a:moveTo>
                    <a:lnTo>
                      <a:pt x="0" y="3"/>
                    </a:lnTo>
                    <a:lnTo>
                      <a:pt x="18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66" name="Oval 223"/>
              <p:cNvSpPr>
                <a:spLocks noChangeArrowheads="1"/>
              </p:cNvSpPr>
              <p:nvPr/>
            </p:nvSpPr>
            <p:spPr bwMode="auto">
              <a:xfrm>
                <a:off x="3534" y="2256"/>
                <a:ext cx="54" cy="54"/>
              </a:xfrm>
              <a:prstGeom prst="ellipse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67" name="Oval 224"/>
              <p:cNvSpPr>
                <a:spLocks noChangeArrowheads="1"/>
              </p:cNvSpPr>
              <p:nvPr/>
            </p:nvSpPr>
            <p:spPr bwMode="auto">
              <a:xfrm>
                <a:off x="3534" y="2256"/>
                <a:ext cx="54" cy="54"/>
              </a:xfrm>
              <a:prstGeom prst="ellipse">
                <a:avLst/>
              </a:prstGeom>
              <a:noFill/>
              <a:ln w="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68" name="Freeform 225"/>
              <p:cNvSpPr>
                <a:spLocks/>
              </p:cNvSpPr>
              <p:nvPr/>
            </p:nvSpPr>
            <p:spPr bwMode="auto">
              <a:xfrm>
                <a:off x="3528" y="2131"/>
                <a:ext cx="108" cy="155"/>
              </a:xfrm>
              <a:custGeom>
                <a:avLst/>
                <a:gdLst>
                  <a:gd name="T0" fmla="*/ 0 w 108"/>
                  <a:gd name="T1" fmla="*/ 155 h 155"/>
                  <a:gd name="T2" fmla="*/ 108 w 108"/>
                  <a:gd name="T3" fmla="*/ 137 h 155"/>
                  <a:gd name="T4" fmla="*/ 30 w 108"/>
                  <a:gd name="T5" fmla="*/ 0 h 155"/>
                  <a:gd name="T6" fmla="*/ 0 w 108"/>
                  <a:gd name="T7" fmla="*/ 155 h 15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8"/>
                  <a:gd name="T13" fmla="*/ 0 h 155"/>
                  <a:gd name="T14" fmla="*/ 108 w 108"/>
                  <a:gd name="T15" fmla="*/ 155 h 15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8" h="155">
                    <a:moveTo>
                      <a:pt x="0" y="155"/>
                    </a:moveTo>
                    <a:lnTo>
                      <a:pt x="108" y="137"/>
                    </a:lnTo>
                    <a:lnTo>
                      <a:pt x="30" y="0"/>
                    </a:lnTo>
                    <a:lnTo>
                      <a:pt x="0" y="155"/>
                    </a:lnTo>
                    <a:close/>
                  </a:path>
                </a:pathLst>
              </a:custGeom>
              <a:solidFill>
                <a:srgbClr val="FF8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69" name="Freeform 226"/>
              <p:cNvSpPr>
                <a:spLocks/>
              </p:cNvSpPr>
              <p:nvPr/>
            </p:nvSpPr>
            <p:spPr bwMode="auto">
              <a:xfrm>
                <a:off x="3528" y="2131"/>
                <a:ext cx="108" cy="155"/>
              </a:xfrm>
              <a:custGeom>
                <a:avLst/>
                <a:gdLst>
                  <a:gd name="T0" fmla="*/ 0 w 18"/>
                  <a:gd name="T1" fmla="*/ 195753 h 26"/>
                  <a:gd name="T2" fmla="*/ 139968 w 18"/>
                  <a:gd name="T3" fmla="*/ 173117 h 26"/>
                  <a:gd name="T4" fmla="*/ 38880 w 18"/>
                  <a:gd name="T5" fmla="*/ 0 h 26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6"/>
                  <a:gd name="T11" fmla="*/ 18 w 18"/>
                  <a:gd name="T12" fmla="*/ 26 h 2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6">
                    <a:moveTo>
                      <a:pt x="0" y="26"/>
                    </a:moveTo>
                    <a:lnTo>
                      <a:pt x="18" y="23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0" name="Freeform 227"/>
              <p:cNvSpPr>
                <a:spLocks/>
              </p:cNvSpPr>
              <p:nvPr/>
            </p:nvSpPr>
            <p:spPr bwMode="auto">
              <a:xfrm>
                <a:off x="3606" y="2268"/>
                <a:ext cx="107" cy="162"/>
              </a:xfrm>
              <a:custGeom>
                <a:avLst/>
                <a:gdLst>
                  <a:gd name="T0" fmla="*/ 0 w 107"/>
                  <a:gd name="T1" fmla="*/ 162 h 162"/>
                  <a:gd name="T2" fmla="*/ 107 w 107"/>
                  <a:gd name="T3" fmla="*/ 144 h 162"/>
                  <a:gd name="T4" fmla="*/ 30 w 107"/>
                  <a:gd name="T5" fmla="*/ 0 h 162"/>
                  <a:gd name="T6" fmla="*/ 0 w 107"/>
                  <a:gd name="T7" fmla="*/ 162 h 1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7"/>
                  <a:gd name="T13" fmla="*/ 0 h 162"/>
                  <a:gd name="T14" fmla="*/ 107 w 107"/>
                  <a:gd name="T15" fmla="*/ 162 h 1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7" h="162">
                    <a:moveTo>
                      <a:pt x="0" y="162"/>
                    </a:moveTo>
                    <a:lnTo>
                      <a:pt x="107" y="144"/>
                    </a:lnTo>
                    <a:lnTo>
                      <a:pt x="30" y="0"/>
                    </a:lnTo>
                    <a:lnTo>
                      <a:pt x="0" y="162"/>
                    </a:lnTo>
                    <a:close/>
                  </a:path>
                </a:pathLst>
              </a:custGeom>
              <a:solidFill>
                <a:srgbClr val="FFD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1" name="Freeform 228"/>
              <p:cNvSpPr>
                <a:spLocks/>
              </p:cNvSpPr>
              <p:nvPr/>
            </p:nvSpPr>
            <p:spPr bwMode="auto">
              <a:xfrm>
                <a:off x="3606" y="2268"/>
                <a:ext cx="107" cy="162"/>
              </a:xfrm>
              <a:custGeom>
                <a:avLst/>
                <a:gdLst>
                  <a:gd name="T0" fmla="*/ 0 w 18"/>
                  <a:gd name="T1" fmla="*/ 209952 h 27"/>
                  <a:gd name="T2" fmla="*/ 133607 w 18"/>
                  <a:gd name="T3" fmla="*/ 186624 h 27"/>
                  <a:gd name="T4" fmla="*/ 37385 w 18"/>
                  <a:gd name="T5" fmla="*/ 0 h 27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7"/>
                  <a:gd name="T11" fmla="*/ 18 w 18"/>
                  <a:gd name="T12" fmla="*/ 27 h 2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7">
                    <a:moveTo>
                      <a:pt x="0" y="27"/>
                    </a:moveTo>
                    <a:lnTo>
                      <a:pt x="18" y="24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2" name="Freeform 229"/>
              <p:cNvSpPr>
                <a:spLocks/>
              </p:cNvSpPr>
              <p:nvPr/>
            </p:nvSpPr>
            <p:spPr bwMode="auto">
              <a:xfrm>
                <a:off x="3594" y="2886"/>
                <a:ext cx="107" cy="162"/>
              </a:xfrm>
              <a:custGeom>
                <a:avLst/>
                <a:gdLst>
                  <a:gd name="T0" fmla="*/ 0 w 107"/>
                  <a:gd name="T1" fmla="*/ 162 h 162"/>
                  <a:gd name="T2" fmla="*/ 107 w 107"/>
                  <a:gd name="T3" fmla="*/ 138 h 162"/>
                  <a:gd name="T4" fmla="*/ 30 w 107"/>
                  <a:gd name="T5" fmla="*/ 0 h 162"/>
                  <a:gd name="T6" fmla="*/ 0 w 107"/>
                  <a:gd name="T7" fmla="*/ 162 h 1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7"/>
                  <a:gd name="T13" fmla="*/ 0 h 162"/>
                  <a:gd name="T14" fmla="*/ 107 w 107"/>
                  <a:gd name="T15" fmla="*/ 162 h 1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7" h="162">
                    <a:moveTo>
                      <a:pt x="0" y="162"/>
                    </a:moveTo>
                    <a:lnTo>
                      <a:pt x="107" y="138"/>
                    </a:lnTo>
                    <a:lnTo>
                      <a:pt x="30" y="0"/>
                    </a:lnTo>
                    <a:lnTo>
                      <a:pt x="0" y="162"/>
                    </a:lnTo>
                    <a:close/>
                  </a:path>
                </a:pathLst>
              </a:custGeom>
              <a:solidFill>
                <a:srgbClr val="00E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3" name="Freeform 230"/>
              <p:cNvSpPr>
                <a:spLocks/>
              </p:cNvSpPr>
              <p:nvPr/>
            </p:nvSpPr>
            <p:spPr bwMode="auto">
              <a:xfrm>
                <a:off x="3594" y="2886"/>
                <a:ext cx="107" cy="162"/>
              </a:xfrm>
              <a:custGeom>
                <a:avLst/>
                <a:gdLst>
                  <a:gd name="T0" fmla="*/ 0 w 18"/>
                  <a:gd name="T1" fmla="*/ 209952 h 27"/>
                  <a:gd name="T2" fmla="*/ 133607 w 18"/>
                  <a:gd name="T3" fmla="*/ 178848 h 27"/>
                  <a:gd name="T4" fmla="*/ 37385 w 18"/>
                  <a:gd name="T5" fmla="*/ 0 h 27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7"/>
                  <a:gd name="T11" fmla="*/ 18 w 18"/>
                  <a:gd name="T12" fmla="*/ 27 h 2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7">
                    <a:moveTo>
                      <a:pt x="0" y="27"/>
                    </a:moveTo>
                    <a:lnTo>
                      <a:pt x="18" y="23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4" name="Freeform 231"/>
              <p:cNvSpPr>
                <a:spLocks/>
              </p:cNvSpPr>
              <p:nvPr/>
            </p:nvSpPr>
            <p:spPr bwMode="auto">
              <a:xfrm>
                <a:off x="3576" y="2568"/>
                <a:ext cx="107" cy="162"/>
              </a:xfrm>
              <a:custGeom>
                <a:avLst/>
                <a:gdLst>
                  <a:gd name="T0" fmla="*/ 78 w 107"/>
                  <a:gd name="T1" fmla="*/ 162 h 162"/>
                  <a:gd name="T2" fmla="*/ 0 w 107"/>
                  <a:gd name="T3" fmla="*/ 18 h 162"/>
                  <a:gd name="T4" fmla="*/ 107 w 107"/>
                  <a:gd name="T5" fmla="*/ 0 h 162"/>
                  <a:gd name="T6" fmla="*/ 78 w 107"/>
                  <a:gd name="T7" fmla="*/ 162 h 1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7"/>
                  <a:gd name="T13" fmla="*/ 0 h 162"/>
                  <a:gd name="T14" fmla="*/ 107 w 107"/>
                  <a:gd name="T15" fmla="*/ 162 h 1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7" h="162">
                    <a:moveTo>
                      <a:pt x="78" y="162"/>
                    </a:moveTo>
                    <a:lnTo>
                      <a:pt x="0" y="18"/>
                    </a:lnTo>
                    <a:lnTo>
                      <a:pt x="107" y="0"/>
                    </a:lnTo>
                    <a:lnTo>
                      <a:pt x="78" y="162"/>
                    </a:lnTo>
                    <a:close/>
                  </a:path>
                </a:pathLst>
              </a:custGeom>
              <a:solidFill>
                <a:srgbClr val="80FF8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5" name="Freeform 232"/>
              <p:cNvSpPr>
                <a:spLocks/>
              </p:cNvSpPr>
              <p:nvPr/>
            </p:nvSpPr>
            <p:spPr bwMode="auto">
              <a:xfrm>
                <a:off x="3576" y="2568"/>
                <a:ext cx="107" cy="162"/>
              </a:xfrm>
              <a:custGeom>
                <a:avLst/>
                <a:gdLst>
                  <a:gd name="T0" fmla="*/ 96223 w 18"/>
                  <a:gd name="T1" fmla="*/ 209952 h 27"/>
                  <a:gd name="T2" fmla="*/ 0 w 18"/>
                  <a:gd name="T3" fmla="*/ 23328 h 27"/>
                  <a:gd name="T4" fmla="*/ 133607 w 18"/>
                  <a:gd name="T5" fmla="*/ 0 h 27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7"/>
                  <a:gd name="T11" fmla="*/ 18 w 18"/>
                  <a:gd name="T12" fmla="*/ 27 h 2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7">
                    <a:moveTo>
                      <a:pt x="13" y="27"/>
                    </a:moveTo>
                    <a:lnTo>
                      <a:pt x="0" y="3"/>
                    </a:lnTo>
                    <a:lnTo>
                      <a:pt x="18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6" name="Freeform 233"/>
              <p:cNvSpPr>
                <a:spLocks/>
              </p:cNvSpPr>
              <p:nvPr/>
            </p:nvSpPr>
            <p:spPr bwMode="auto">
              <a:xfrm>
                <a:off x="3576" y="2430"/>
                <a:ext cx="107" cy="156"/>
              </a:xfrm>
              <a:custGeom>
                <a:avLst/>
                <a:gdLst>
                  <a:gd name="T0" fmla="*/ 0 w 107"/>
                  <a:gd name="T1" fmla="*/ 156 h 156"/>
                  <a:gd name="T2" fmla="*/ 107 w 107"/>
                  <a:gd name="T3" fmla="*/ 138 h 156"/>
                  <a:gd name="T4" fmla="*/ 30 w 107"/>
                  <a:gd name="T5" fmla="*/ 0 h 156"/>
                  <a:gd name="T6" fmla="*/ 0 w 107"/>
                  <a:gd name="T7" fmla="*/ 156 h 15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7"/>
                  <a:gd name="T13" fmla="*/ 0 h 156"/>
                  <a:gd name="T14" fmla="*/ 107 w 107"/>
                  <a:gd name="T15" fmla="*/ 156 h 15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7" h="156">
                    <a:moveTo>
                      <a:pt x="0" y="156"/>
                    </a:moveTo>
                    <a:lnTo>
                      <a:pt x="107" y="138"/>
                    </a:lnTo>
                    <a:lnTo>
                      <a:pt x="30" y="0"/>
                    </a:lnTo>
                    <a:lnTo>
                      <a:pt x="0" y="156"/>
                    </a:lnTo>
                    <a:close/>
                  </a:path>
                </a:pathLst>
              </a:custGeom>
              <a:solidFill>
                <a:srgbClr val="CFFF3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7" name="Freeform 234"/>
              <p:cNvSpPr>
                <a:spLocks/>
              </p:cNvSpPr>
              <p:nvPr/>
            </p:nvSpPr>
            <p:spPr bwMode="auto">
              <a:xfrm>
                <a:off x="3576" y="2430"/>
                <a:ext cx="107" cy="156"/>
              </a:xfrm>
              <a:custGeom>
                <a:avLst/>
                <a:gdLst>
                  <a:gd name="T0" fmla="*/ 0 w 18"/>
                  <a:gd name="T1" fmla="*/ 202176 h 26"/>
                  <a:gd name="T2" fmla="*/ 133607 w 18"/>
                  <a:gd name="T3" fmla="*/ 178848 h 26"/>
                  <a:gd name="T4" fmla="*/ 37385 w 18"/>
                  <a:gd name="T5" fmla="*/ 0 h 26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6"/>
                  <a:gd name="T11" fmla="*/ 18 w 18"/>
                  <a:gd name="T12" fmla="*/ 26 h 2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6">
                    <a:moveTo>
                      <a:pt x="0" y="26"/>
                    </a:moveTo>
                    <a:lnTo>
                      <a:pt x="18" y="23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8" name="Freeform 235"/>
              <p:cNvSpPr>
                <a:spLocks/>
              </p:cNvSpPr>
              <p:nvPr/>
            </p:nvSpPr>
            <p:spPr bwMode="auto">
              <a:xfrm>
                <a:off x="3564" y="3186"/>
                <a:ext cx="107" cy="162"/>
              </a:xfrm>
              <a:custGeom>
                <a:avLst/>
                <a:gdLst>
                  <a:gd name="T0" fmla="*/ 78 w 107"/>
                  <a:gd name="T1" fmla="*/ 162 h 162"/>
                  <a:gd name="T2" fmla="*/ 0 w 107"/>
                  <a:gd name="T3" fmla="*/ 18 h 162"/>
                  <a:gd name="T4" fmla="*/ 107 w 107"/>
                  <a:gd name="T5" fmla="*/ 0 h 162"/>
                  <a:gd name="T6" fmla="*/ 78 w 107"/>
                  <a:gd name="T7" fmla="*/ 162 h 1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7"/>
                  <a:gd name="T13" fmla="*/ 0 h 162"/>
                  <a:gd name="T14" fmla="*/ 107 w 107"/>
                  <a:gd name="T15" fmla="*/ 162 h 1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7" h="162">
                    <a:moveTo>
                      <a:pt x="78" y="162"/>
                    </a:moveTo>
                    <a:lnTo>
                      <a:pt x="0" y="18"/>
                    </a:lnTo>
                    <a:lnTo>
                      <a:pt x="107" y="0"/>
                    </a:lnTo>
                    <a:lnTo>
                      <a:pt x="78" y="162"/>
                    </a:lnTo>
                    <a:close/>
                  </a:path>
                </a:pathLst>
              </a:custGeom>
              <a:solidFill>
                <a:srgbClr val="0050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79" name="Freeform 236"/>
              <p:cNvSpPr>
                <a:spLocks/>
              </p:cNvSpPr>
              <p:nvPr/>
            </p:nvSpPr>
            <p:spPr bwMode="auto">
              <a:xfrm>
                <a:off x="3564" y="3186"/>
                <a:ext cx="107" cy="162"/>
              </a:xfrm>
              <a:custGeom>
                <a:avLst/>
                <a:gdLst>
                  <a:gd name="T0" fmla="*/ 96223 w 18"/>
                  <a:gd name="T1" fmla="*/ 209952 h 27"/>
                  <a:gd name="T2" fmla="*/ 0 w 18"/>
                  <a:gd name="T3" fmla="*/ 23328 h 27"/>
                  <a:gd name="T4" fmla="*/ 133607 w 18"/>
                  <a:gd name="T5" fmla="*/ 0 h 27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7"/>
                  <a:gd name="T11" fmla="*/ 18 w 18"/>
                  <a:gd name="T12" fmla="*/ 27 h 2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7">
                    <a:moveTo>
                      <a:pt x="13" y="27"/>
                    </a:moveTo>
                    <a:lnTo>
                      <a:pt x="0" y="3"/>
                    </a:lnTo>
                    <a:lnTo>
                      <a:pt x="18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80" name="Oval 237"/>
              <p:cNvSpPr>
                <a:spLocks noChangeArrowheads="1"/>
              </p:cNvSpPr>
              <p:nvPr/>
            </p:nvSpPr>
            <p:spPr bwMode="auto">
              <a:xfrm>
                <a:off x="3636" y="3024"/>
                <a:ext cx="53" cy="54"/>
              </a:xfrm>
              <a:prstGeom prst="ellipse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81" name="Oval 238"/>
              <p:cNvSpPr>
                <a:spLocks noChangeArrowheads="1"/>
              </p:cNvSpPr>
              <p:nvPr/>
            </p:nvSpPr>
            <p:spPr bwMode="auto">
              <a:xfrm>
                <a:off x="3636" y="3024"/>
                <a:ext cx="53" cy="54"/>
              </a:xfrm>
              <a:prstGeom prst="ellipse">
                <a:avLst/>
              </a:prstGeom>
              <a:noFill/>
              <a:ln w="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82" name="Oval 239"/>
              <p:cNvSpPr>
                <a:spLocks noChangeArrowheads="1"/>
              </p:cNvSpPr>
              <p:nvPr/>
            </p:nvSpPr>
            <p:spPr bwMode="auto">
              <a:xfrm>
                <a:off x="3630" y="3156"/>
                <a:ext cx="53" cy="54"/>
              </a:xfrm>
              <a:prstGeom prst="ellipse">
                <a:avLst/>
              </a:prstGeom>
              <a:solidFill>
                <a:srgbClr val="FF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83" name="Oval 240"/>
              <p:cNvSpPr>
                <a:spLocks noChangeArrowheads="1"/>
              </p:cNvSpPr>
              <p:nvPr/>
            </p:nvSpPr>
            <p:spPr bwMode="auto">
              <a:xfrm>
                <a:off x="3630" y="3156"/>
                <a:ext cx="53" cy="54"/>
              </a:xfrm>
              <a:prstGeom prst="ellipse">
                <a:avLst/>
              </a:prstGeom>
              <a:noFill/>
              <a:ln w="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84" name="Freeform 241"/>
              <p:cNvSpPr>
                <a:spLocks/>
              </p:cNvSpPr>
              <p:nvPr/>
            </p:nvSpPr>
            <p:spPr bwMode="auto">
              <a:xfrm>
                <a:off x="3546" y="2586"/>
                <a:ext cx="108" cy="162"/>
              </a:xfrm>
              <a:custGeom>
                <a:avLst/>
                <a:gdLst>
                  <a:gd name="T0" fmla="*/ 0 w 108"/>
                  <a:gd name="T1" fmla="*/ 162 h 162"/>
                  <a:gd name="T2" fmla="*/ 108 w 108"/>
                  <a:gd name="T3" fmla="*/ 144 h 162"/>
                  <a:gd name="T4" fmla="*/ 30 w 108"/>
                  <a:gd name="T5" fmla="*/ 0 h 162"/>
                  <a:gd name="T6" fmla="*/ 0 w 108"/>
                  <a:gd name="T7" fmla="*/ 162 h 1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8"/>
                  <a:gd name="T13" fmla="*/ 0 h 162"/>
                  <a:gd name="T14" fmla="*/ 108 w 108"/>
                  <a:gd name="T15" fmla="*/ 162 h 1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8" h="162">
                    <a:moveTo>
                      <a:pt x="0" y="162"/>
                    </a:moveTo>
                    <a:lnTo>
                      <a:pt x="108" y="144"/>
                    </a:lnTo>
                    <a:lnTo>
                      <a:pt x="30" y="0"/>
                    </a:lnTo>
                    <a:lnTo>
                      <a:pt x="0" y="162"/>
                    </a:lnTo>
                    <a:close/>
                  </a:path>
                </a:pathLst>
              </a:custGeom>
              <a:solidFill>
                <a:srgbClr val="8FFF7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85" name="Freeform 242"/>
              <p:cNvSpPr>
                <a:spLocks/>
              </p:cNvSpPr>
              <p:nvPr/>
            </p:nvSpPr>
            <p:spPr bwMode="auto">
              <a:xfrm>
                <a:off x="3546" y="2586"/>
                <a:ext cx="108" cy="162"/>
              </a:xfrm>
              <a:custGeom>
                <a:avLst/>
                <a:gdLst>
                  <a:gd name="T0" fmla="*/ 0 w 18"/>
                  <a:gd name="T1" fmla="*/ 209952 h 27"/>
                  <a:gd name="T2" fmla="*/ 139968 w 18"/>
                  <a:gd name="T3" fmla="*/ 186624 h 27"/>
                  <a:gd name="T4" fmla="*/ 38880 w 18"/>
                  <a:gd name="T5" fmla="*/ 0 h 27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7"/>
                  <a:gd name="T11" fmla="*/ 18 w 18"/>
                  <a:gd name="T12" fmla="*/ 27 h 2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7">
                    <a:moveTo>
                      <a:pt x="0" y="27"/>
                    </a:moveTo>
                    <a:lnTo>
                      <a:pt x="18" y="24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86" name="Freeform 243"/>
              <p:cNvSpPr>
                <a:spLocks/>
              </p:cNvSpPr>
              <p:nvPr/>
            </p:nvSpPr>
            <p:spPr bwMode="auto">
              <a:xfrm>
                <a:off x="3546" y="2730"/>
                <a:ext cx="108" cy="156"/>
              </a:xfrm>
              <a:custGeom>
                <a:avLst/>
                <a:gdLst>
                  <a:gd name="T0" fmla="*/ 78 w 108"/>
                  <a:gd name="T1" fmla="*/ 156 h 156"/>
                  <a:gd name="T2" fmla="*/ 0 w 108"/>
                  <a:gd name="T3" fmla="*/ 18 h 156"/>
                  <a:gd name="T4" fmla="*/ 108 w 108"/>
                  <a:gd name="T5" fmla="*/ 0 h 156"/>
                  <a:gd name="T6" fmla="*/ 78 w 108"/>
                  <a:gd name="T7" fmla="*/ 156 h 15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8"/>
                  <a:gd name="T13" fmla="*/ 0 h 156"/>
                  <a:gd name="T14" fmla="*/ 108 w 108"/>
                  <a:gd name="T15" fmla="*/ 156 h 15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8" h="156">
                    <a:moveTo>
                      <a:pt x="78" y="156"/>
                    </a:moveTo>
                    <a:lnTo>
                      <a:pt x="0" y="18"/>
                    </a:lnTo>
                    <a:lnTo>
                      <a:pt x="108" y="0"/>
                    </a:lnTo>
                    <a:lnTo>
                      <a:pt x="78" y="156"/>
                    </a:lnTo>
                    <a:close/>
                  </a:path>
                </a:pathLst>
              </a:custGeom>
              <a:solidFill>
                <a:srgbClr val="40FFB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87" name="Freeform 244"/>
              <p:cNvSpPr>
                <a:spLocks/>
              </p:cNvSpPr>
              <p:nvPr/>
            </p:nvSpPr>
            <p:spPr bwMode="auto">
              <a:xfrm>
                <a:off x="3546" y="2730"/>
                <a:ext cx="108" cy="156"/>
              </a:xfrm>
              <a:custGeom>
                <a:avLst/>
                <a:gdLst>
                  <a:gd name="T0" fmla="*/ 101088 w 18"/>
                  <a:gd name="T1" fmla="*/ 202176 h 26"/>
                  <a:gd name="T2" fmla="*/ 0 w 18"/>
                  <a:gd name="T3" fmla="*/ 23328 h 26"/>
                  <a:gd name="T4" fmla="*/ 139968 w 18"/>
                  <a:gd name="T5" fmla="*/ 0 h 26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6"/>
                  <a:gd name="T11" fmla="*/ 18 w 18"/>
                  <a:gd name="T12" fmla="*/ 26 h 2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6">
                    <a:moveTo>
                      <a:pt x="13" y="26"/>
                    </a:moveTo>
                    <a:lnTo>
                      <a:pt x="0" y="3"/>
                    </a:lnTo>
                    <a:lnTo>
                      <a:pt x="18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88" name="Freeform 245"/>
              <p:cNvSpPr>
                <a:spLocks/>
              </p:cNvSpPr>
              <p:nvPr/>
            </p:nvSpPr>
            <p:spPr bwMode="auto">
              <a:xfrm>
                <a:off x="3456" y="3204"/>
                <a:ext cx="108" cy="162"/>
              </a:xfrm>
              <a:custGeom>
                <a:avLst/>
                <a:gdLst>
                  <a:gd name="T0" fmla="*/ 78 w 108"/>
                  <a:gd name="T1" fmla="*/ 162 h 162"/>
                  <a:gd name="T2" fmla="*/ 0 w 108"/>
                  <a:gd name="T3" fmla="*/ 24 h 162"/>
                  <a:gd name="T4" fmla="*/ 108 w 108"/>
                  <a:gd name="T5" fmla="*/ 0 h 162"/>
                  <a:gd name="T6" fmla="*/ 78 w 108"/>
                  <a:gd name="T7" fmla="*/ 162 h 1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8"/>
                  <a:gd name="T13" fmla="*/ 0 h 162"/>
                  <a:gd name="T14" fmla="*/ 108 w 108"/>
                  <a:gd name="T15" fmla="*/ 162 h 1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8" h="162">
                    <a:moveTo>
                      <a:pt x="78" y="162"/>
                    </a:moveTo>
                    <a:lnTo>
                      <a:pt x="0" y="24"/>
                    </a:lnTo>
                    <a:lnTo>
                      <a:pt x="108" y="0"/>
                    </a:lnTo>
                    <a:lnTo>
                      <a:pt x="78" y="162"/>
                    </a:lnTo>
                    <a:close/>
                  </a:path>
                </a:pathLst>
              </a:custGeom>
              <a:solidFill>
                <a:srgbClr val="0070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89" name="Freeform 246"/>
              <p:cNvSpPr>
                <a:spLocks/>
              </p:cNvSpPr>
              <p:nvPr/>
            </p:nvSpPr>
            <p:spPr bwMode="auto">
              <a:xfrm>
                <a:off x="3456" y="3204"/>
                <a:ext cx="108" cy="162"/>
              </a:xfrm>
              <a:custGeom>
                <a:avLst/>
                <a:gdLst>
                  <a:gd name="T0" fmla="*/ 101088 w 18"/>
                  <a:gd name="T1" fmla="*/ 209952 h 27"/>
                  <a:gd name="T2" fmla="*/ 0 w 18"/>
                  <a:gd name="T3" fmla="*/ 31104 h 27"/>
                  <a:gd name="T4" fmla="*/ 139968 w 18"/>
                  <a:gd name="T5" fmla="*/ 0 h 27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7"/>
                  <a:gd name="T11" fmla="*/ 18 w 18"/>
                  <a:gd name="T12" fmla="*/ 27 h 2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7">
                    <a:moveTo>
                      <a:pt x="13" y="27"/>
                    </a:moveTo>
                    <a:lnTo>
                      <a:pt x="0" y="4"/>
                    </a:lnTo>
                    <a:lnTo>
                      <a:pt x="18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90" name="Freeform 247"/>
              <p:cNvSpPr>
                <a:spLocks/>
              </p:cNvSpPr>
              <p:nvPr/>
            </p:nvSpPr>
            <p:spPr bwMode="auto">
              <a:xfrm>
                <a:off x="3534" y="3348"/>
                <a:ext cx="108" cy="155"/>
              </a:xfrm>
              <a:custGeom>
                <a:avLst/>
                <a:gdLst>
                  <a:gd name="T0" fmla="*/ 78 w 108"/>
                  <a:gd name="T1" fmla="*/ 155 h 155"/>
                  <a:gd name="T2" fmla="*/ 0 w 108"/>
                  <a:gd name="T3" fmla="*/ 18 h 155"/>
                  <a:gd name="T4" fmla="*/ 108 w 108"/>
                  <a:gd name="T5" fmla="*/ 0 h 155"/>
                  <a:gd name="T6" fmla="*/ 78 w 108"/>
                  <a:gd name="T7" fmla="*/ 155 h 155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8"/>
                  <a:gd name="T13" fmla="*/ 0 h 155"/>
                  <a:gd name="T14" fmla="*/ 108 w 108"/>
                  <a:gd name="T15" fmla="*/ 155 h 155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8" h="155">
                    <a:moveTo>
                      <a:pt x="78" y="155"/>
                    </a:moveTo>
                    <a:lnTo>
                      <a:pt x="0" y="18"/>
                    </a:lnTo>
                    <a:lnTo>
                      <a:pt x="108" y="0"/>
                    </a:lnTo>
                    <a:lnTo>
                      <a:pt x="78" y="155"/>
                    </a:lnTo>
                    <a:close/>
                  </a:path>
                </a:pathLst>
              </a:custGeom>
              <a:solidFill>
                <a:srgbClr val="0010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91" name="Freeform 248"/>
              <p:cNvSpPr>
                <a:spLocks/>
              </p:cNvSpPr>
              <p:nvPr/>
            </p:nvSpPr>
            <p:spPr bwMode="auto">
              <a:xfrm>
                <a:off x="3534" y="3348"/>
                <a:ext cx="108" cy="155"/>
              </a:xfrm>
              <a:custGeom>
                <a:avLst/>
                <a:gdLst>
                  <a:gd name="T0" fmla="*/ 101088 w 18"/>
                  <a:gd name="T1" fmla="*/ 195753 h 26"/>
                  <a:gd name="T2" fmla="*/ 0 w 18"/>
                  <a:gd name="T3" fmla="*/ 22672 h 26"/>
                  <a:gd name="T4" fmla="*/ 139968 w 18"/>
                  <a:gd name="T5" fmla="*/ 0 h 26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6"/>
                  <a:gd name="T11" fmla="*/ 18 w 18"/>
                  <a:gd name="T12" fmla="*/ 26 h 2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6">
                    <a:moveTo>
                      <a:pt x="13" y="26"/>
                    </a:moveTo>
                    <a:lnTo>
                      <a:pt x="0" y="3"/>
                    </a:lnTo>
                    <a:lnTo>
                      <a:pt x="18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92" name="Freeform 249"/>
              <p:cNvSpPr>
                <a:spLocks/>
              </p:cNvSpPr>
              <p:nvPr/>
            </p:nvSpPr>
            <p:spPr bwMode="auto">
              <a:xfrm>
                <a:off x="3534" y="3204"/>
                <a:ext cx="108" cy="162"/>
              </a:xfrm>
              <a:custGeom>
                <a:avLst/>
                <a:gdLst>
                  <a:gd name="T0" fmla="*/ 0 w 108"/>
                  <a:gd name="T1" fmla="*/ 162 h 162"/>
                  <a:gd name="T2" fmla="*/ 108 w 108"/>
                  <a:gd name="T3" fmla="*/ 144 h 162"/>
                  <a:gd name="T4" fmla="*/ 30 w 108"/>
                  <a:gd name="T5" fmla="*/ 0 h 162"/>
                  <a:gd name="T6" fmla="*/ 0 w 108"/>
                  <a:gd name="T7" fmla="*/ 162 h 1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8"/>
                  <a:gd name="T13" fmla="*/ 0 h 162"/>
                  <a:gd name="T14" fmla="*/ 108 w 108"/>
                  <a:gd name="T15" fmla="*/ 162 h 1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8" h="162">
                    <a:moveTo>
                      <a:pt x="0" y="162"/>
                    </a:moveTo>
                    <a:lnTo>
                      <a:pt x="108" y="144"/>
                    </a:lnTo>
                    <a:lnTo>
                      <a:pt x="30" y="0"/>
                    </a:lnTo>
                    <a:lnTo>
                      <a:pt x="0" y="162"/>
                    </a:lnTo>
                    <a:close/>
                  </a:path>
                </a:pathLst>
              </a:custGeom>
              <a:solidFill>
                <a:srgbClr val="0070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93" name="Freeform 250"/>
              <p:cNvSpPr>
                <a:spLocks/>
              </p:cNvSpPr>
              <p:nvPr/>
            </p:nvSpPr>
            <p:spPr bwMode="auto">
              <a:xfrm>
                <a:off x="3534" y="3204"/>
                <a:ext cx="108" cy="162"/>
              </a:xfrm>
              <a:custGeom>
                <a:avLst/>
                <a:gdLst>
                  <a:gd name="T0" fmla="*/ 0 w 18"/>
                  <a:gd name="T1" fmla="*/ 209952 h 27"/>
                  <a:gd name="T2" fmla="*/ 139968 w 18"/>
                  <a:gd name="T3" fmla="*/ 186624 h 27"/>
                  <a:gd name="T4" fmla="*/ 38880 w 18"/>
                  <a:gd name="T5" fmla="*/ 0 h 27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7"/>
                  <a:gd name="T11" fmla="*/ 18 w 18"/>
                  <a:gd name="T12" fmla="*/ 27 h 2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7">
                    <a:moveTo>
                      <a:pt x="0" y="27"/>
                    </a:moveTo>
                    <a:lnTo>
                      <a:pt x="18" y="24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94" name="Freeform 251"/>
              <p:cNvSpPr>
                <a:spLocks/>
              </p:cNvSpPr>
              <p:nvPr/>
            </p:nvSpPr>
            <p:spPr bwMode="auto">
              <a:xfrm>
                <a:off x="3528" y="2268"/>
                <a:ext cx="108" cy="162"/>
              </a:xfrm>
              <a:custGeom>
                <a:avLst/>
                <a:gdLst>
                  <a:gd name="T0" fmla="*/ 78 w 108"/>
                  <a:gd name="T1" fmla="*/ 162 h 162"/>
                  <a:gd name="T2" fmla="*/ 0 w 108"/>
                  <a:gd name="T3" fmla="*/ 18 h 162"/>
                  <a:gd name="T4" fmla="*/ 108 w 108"/>
                  <a:gd name="T5" fmla="*/ 0 h 162"/>
                  <a:gd name="T6" fmla="*/ 78 w 108"/>
                  <a:gd name="T7" fmla="*/ 162 h 1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8"/>
                  <a:gd name="T13" fmla="*/ 0 h 162"/>
                  <a:gd name="T14" fmla="*/ 108 w 108"/>
                  <a:gd name="T15" fmla="*/ 162 h 1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8" h="162">
                    <a:moveTo>
                      <a:pt x="78" y="162"/>
                    </a:moveTo>
                    <a:lnTo>
                      <a:pt x="0" y="18"/>
                    </a:lnTo>
                    <a:lnTo>
                      <a:pt x="108" y="0"/>
                    </a:lnTo>
                    <a:lnTo>
                      <a:pt x="78" y="162"/>
                    </a:lnTo>
                    <a:close/>
                  </a:path>
                </a:pathLst>
              </a:custGeom>
              <a:solidFill>
                <a:srgbClr val="FFD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95" name="Freeform 252"/>
              <p:cNvSpPr>
                <a:spLocks/>
              </p:cNvSpPr>
              <p:nvPr/>
            </p:nvSpPr>
            <p:spPr bwMode="auto">
              <a:xfrm>
                <a:off x="3528" y="2268"/>
                <a:ext cx="108" cy="162"/>
              </a:xfrm>
              <a:custGeom>
                <a:avLst/>
                <a:gdLst>
                  <a:gd name="T0" fmla="*/ 101088 w 18"/>
                  <a:gd name="T1" fmla="*/ 209952 h 27"/>
                  <a:gd name="T2" fmla="*/ 0 w 18"/>
                  <a:gd name="T3" fmla="*/ 23328 h 27"/>
                  <a:gd name="T4" fmla="*/ 139968 w 18"/>
                  <a:gd name="T5" fmla="*/ 0 h 27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7"/>
                  <a:gd name="T11" fmla="*/ 18 w 18"/>
                  <a:gd name="T12" fmla="*/ 27 h 2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7">
                    <a:moveTo>
                      <a:pt x="13" y="27"/>
                    </a:moveTo>
                    <a:lnTo>
                      <a:pt x="0" y="3"/>
                    </a:lnTo>
                    <a:lnTo>
                      <a:pt x="18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96" name="Freeform 253"/>
              <p:cNvSpPr>
                <a:spLocks/>
              </p:cNvSpPr>
              <p:nvPr/>
            </p:nvSpPr>
            <p:spPr bwMode="auto">
              <a:xfrm>
                <a:off x="3516" y="2886"/>
                <a:ext cx="108" cy="162"/>
              </a:xfrm>
              <a:custGeom>
                <a:avLst/>
                <a:gdLst>
                  <a:gd name="T0" fmla="*/ 78 w 108"/>
                  <a:gd name="T1" fmla="*/ 162 h 162"/>
                  <a:gd name="T2" fmla="*/ 0 w 108"/>
                  <a:gd name="T3" fmla="*/ 18 h 162"/>
                  <a:gd name="T4" fmla="*/ 108 w 108"/>
                  <a:gd name="T5" fmla="*/ 0 h 162"/>
                  <a:gd name="T6" fmla="*/ 78 w 108"/>
                  <a:gd name="T7" fmla="*/ 162 h 162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8"/>
                  <a:gd name="T13" fmla="*/ 0 h 162"/>
                  <a:gd name="T14" fmla="*/ 108 w 108"/>
                  <a:gd name="T15" fmla="*/ 162 h 162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8" h="162">
                    <a:moveTo>
                      <a:pt x="78" y="162"/>
                    </a:moveTo>
                    <a:lnTo>
                      <a:pt x="0" y="18"/>
                    </a:lnTo>
                    <a:lnTo>
                      <a:pt x="108" y="0"/>
                    </a:lnTo>
                    <a:lnTo>
                      <a:pt x="78" y="162"/>
                    </a:lnTo>
                    <a:close/>
                  </a:path>
                </a:pathLst>
              </a:custGeom>
              <a:solidFill>
                <a:srgbClr val="00E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97" name="Freeform 254"/>
              <p:cNvSpPr>
                <a:spLocks/>
              </p:cNvSpPr>
              <p:nvPr/>
            </p:nvSpPr>
            <p:spPr bwMode="auto">
              <a:xfrm>
                <a:off x="3516" y="2886"/>
                <a:ext cx="108" cy="162"/>
              </a:xfrm>
              <a:custGeom>
                <a:avLst/>
                <a:gdLst>
                  <a:gd name="T0" fmla="*/ 101088 w 18"/>
                  <a:gd name="T1" fmla="*/ 209952 h 27"/>
                  <a:gd name="T2" fmla="*/ 0 w 18"/>
                  <a:gd name="T3" fmla="*/ 23328 h 27"/>
                  <a:gd name="T4" fmla="*/ 139968 w 18"/>
                  <a:gd name="T5" fmla="*/ 0 h 27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7"/>
                  <a:gd name="T11" fmla="*/ 18 w 18"/>
                  <a:gd name="T12" fmla="*/ 27 h 27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7">
                    <a:moveTo>
                      <a:pt x="13" y="27"/>
                    </a:moveTo>
                    <a:lnTo>
                      <a:pt x="0" y="3"/>
                    </a:lnTo>
                    <a:lnTo>
                      <a:pt x="18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98" name="Freeform 255"/>
              <p:cNvSpPr>
                <a:spLocks/>
              </p:cNvSpPr>
              <p:nvPr/>
            </p:nvSpPr>
            <p:spPr bwMode="auto">
              <a:xfrm>
                <a:off x="3516" y="2748"/>
                <a:ext cx="108" cy="156"/>
              </a:xfrm>
              <a:custGeom>
                <a:avLst/>
                <a:gdLst>
                  <a:gd name="T0" fmla="*/ 0 w 108"/>
                  <a:gd name="T1" fmla="*/ 156 h 156"/>
                  <a:gd name="T2" fmla="*/ 108 w 108"/>
                  <a:gd name="T3" fmla="*/ 138 h 156"/>
                  <a:gd name="T4" fmla="*/ 30 w 108"/>
                  <a:gd name="T5" fmla="*/ 0 h 156"/>
                  <a:gd name="T6" fmla="*/ 0 w 108"/>
                  <a:gd name="T7" fmla="*/ 156 h 156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108"/>
                  <a:gd name="T13" fmla="*/ 0 h 156"/>
                  <a:gd name="T14" fmla="*/ 108 w 108"/>
                  <a:gd name="T15" fmla="*/ 156 h 15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108" h="156">
                    <a:moveTo>
                      <a:pt x="0" y="156"/>
                    </a:moveTo>
                    <a:lnTo>
                      <a:pt x="108" y="138"/>
                    </a:lnTo>
                    <a:lnTo>
                      <a:pt x="30" y="0"/>
                    </a:lnTo>
                    <a:lnTo>
                      <a:pt x="0" y="156"/>
                    </a:lnTo>
                    <a:close/>
                  </a:path>
                </a:pathLst>
              </a:custGeom>
              <a:solidFill>
                <a:srgbClr val="50FFA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99" name="Freeform 256"/>
              <p:cNvSpPr>
                <a:spLocks/>
              </p:cNvSpPr>
              <p:nvPr/>
            </p:nvSpPr>
            <p:spPr bwMode="auto">
              <a:xfrm>
                <a:off x="3516" y="2748"/>
                <a:ext cx="108" cy="156"/>
              </a:xfrm>
              <a:custGeom>
                <a:avLst/>
                <a:gdLst>
                  <a:gd name="T0" fmla="*/ 0 w 18"/>
                  <a:gd name="T1" fmla="*/ 202176 h 26"/>
                  <a:gd name="T2" fmla="*/ 139968 w 18"/>
                  <a:gd name="T3" fmla="*/ 178848 h 26"/>
                  <a:gd name="T4" fmla="*/ 38880 w 18"/>
                  <a:gd name="T5" fmla="*/ 0 h 26"/>
                  <a:gd name="T6" fmla="*/ 0 60000 65536"/>
                  <a:gd name="T7" fmla="*/ 0 60000 65536"/>
                  <a:gd name="T8" fmla="*/ 0 60000 65536"/>
                  <a:gd name="T9" fmla="*/ 0 w 18"/>
                  <a:gd name="T10" fmla="*/ 0 h 26"/>
                  <a:gd name="T11" fmla="*/ 18 w 18"/>
                  <a:gd name="T12" fmla="*/ 26 h 2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18" h="26">
                    <a:moveTo>
                      <a:pt x="0" y="26"/>
                    </a:moveTo>
                    <a:lnTo>
                      <a:pt x="18" y="23"/>
                    </a:lnTo>
                    <a:lnTo>
                      <a:pt x="5" y="0"/>
                    </a:lnTo>
                  </a:path>
                </a:pathLst>
              </a:custGeom>
              <a:noFill/>
              <a:ln w="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9513" name="Freeform 257"/>
            <p:cNvSpPr>
              <a:spLocks/>
            </p:cNvSpPr>
            <p:nvPr/>
          </p:nvSpPr>
          <p:spPr bwMode="auto">
            <a:xfrm>
              <a:off x="6810375" y="3513138"/>
              <a:ext cx="171450" cy="247650"/>
            </a:xfrm>
            <a:custGeom>
              <a:avLst/>
              <a:gdLst>
                <a:gd name="T0" fmla="*/ 0 w 108"/>
                <a:gd name="T1" fmla="*/ 2147483647 h 156"/>
                <a:gd name="T2" fmla="*/ 2147483647 w 108"/>
                <a:gd name="T3" fmla="*/ 2147483647 h 156"/>
                <a:gd name="T4" fmla="*/ 2147483647 w 108"/>
                <a:gd name="T5" fmla="*/ 0 h 156"/>
                <a:gd name="T6" fmla="*/ 0 w 108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56"/>
                <a:gd name="T14" fmla="*/ 108 w 108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56">
                  <a:moveTo>
                    <a:pt x="0" y="156"/>
                  </a:moveTo>
                  <a:lnTo>
                    <a:pt x="108" y="138"/>
                  </a:lnTo>
                  <a:lnTo>
                    <a:pt x="30" y="0"/>
                  </a:lnTo>
                  <a:lnTo>
                    <a:pt x="0" y="156"/>
                  </a:lnTo>
                  <a:close/>
                </a:path>
              </a:pathLst>
            </a:custGeom>
            <a:solidFill>
              <a:srgbClr val="008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14" name="Freeform 258"/>
            <p:cNvSpPr>
              <a:spLocks/>
            </p:cNvSpPr>
            <p:nvPr/>
          </p:nvSpPr>
          <p:spPr bwMode="auto">
            <a:xfrm>
              <a:off x="6810375" y="3513138"/>
              <a:ext cx="171450" cy="247650"/>
            </a:xfrm>
            <a:custGeom>
              <a:avLst/>
              <a:gdLst>
                <a:gd name="T0" fmla="*/ 0 w 18"/>
                <a:gd name="T1" fmla="*/ 2147483647 h 26"/>
                <a:gd name="T2" fmla="*/ 2147483647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0" y="26"/>
                  </a:moveTo>
                  <a:lnTo>
                    <a:pt x="18" y="23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15" name="Freeform 259"/>
            <p:cNvSpPr>
              <a:spLocks/>
            </p:cNvSpPr>
            <p:nvPr/>
          </p:nvSpPr>
          <p:spPr bwMode="auto">
            <a:xfrm>
              <a:off x="6934200" y="3732213"/>
              <a:ext cx="171450" cy="246062"/>
            </a:xfrm>
            <a:custGeom>
              <a:avLst/>
              <a:gdLst>
                <a:gd name="T0" fmla="*/ 0 w 108"/>
                <a:gd name="T1" fmla="*/ 2147483647 h 155"/>
                <a:gd name="T2" fmla="*/ 2147483647 w 108"/>
                <a:gd name="T3" fmla="*/ 2147483647 h 155"/>
                <a:gd name="T4" fmla="*/ 2147483647 w 108"/>
                <a:gd name="T5" fmla="*/ 0 h 155"/>
                <a:gd name="T6" fmla="*/ 0 w 108"/>
                <a:gd name="T7" fmla="*/ 2147483647 h 15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55"/>
                <a:gd name="T14" fmla="*/ 108 w 108"/>
                <a:gd name="T15" fmla="*/ 155 h 15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55">
                  <a:moveTo>
                    <a:pt x="0" y="155"/>
                  </a:moveTo>
                  <a:lnTo>
                    <a:pt x="108" y="137"/>
                  </a:lnTo>
                  <a:lnTo>
                    <a:pt x="30" y="0"/>
                  </a:lnTo>
                  <a:lnTo>
                    <a:pt x="0" y="155"/>
                  </a:lnTo>
                  <a:close/>
                </a:path>
              </a:pathLst>
            </a:custGeom>
            <a:solidFill>
              <a:srgbClr val="002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16" name="Freeform 260"/>
            <p:cNvSpPr>
              <a:spLocks/>
            </p:cNvSpPr>
            <p:nvPr/>
          </p:nvSpPr>
          <p:spPr bwMode="auto">
            <a:xfrm>
              <a:off x="6934200" y="3732213"/>
              <a:ext cx="171450" cy="246062"/>
            </a:xfrm>
            <a:custGeom>
              <a:avLst/>
              <a:gdLst>
                <a:gd name="T0" fmla="*/ 0 w 18"/>
                <a:gd name="T1" fmla="*/ 2147483647 h 26"/>
                <a:gd name="T2" fmla="*/ 2147483647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0" y="26"/>
                  </a:moveTo>
                  <a:lnTo>
                    <a:pt x="18" y="23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17" name="Freeform 261"/>
            <p:cNvSpPr>
              <a:spLocks/>
            </p:cNvSpPr>
            <p:nvPr/>
          </p:nvSpPr>
          <p:spPr bwMode="auto">
            <a:xfrm>
              <a:off x="6924675" y="2017713"/>
              <a:ext cx="171450" cy="257175"/>
            </a:xfrm>
            <a:custGeom>
              <a:avLst/>
              <a:gdLst>
                <a:gd name="T0" fmla="*/ 0 w 108"/>
                <a:gd name="T1" fmla="*/ 2147483647 h 162"/>
                <a:gd name="T2" fmla="*/ 2147483647 w 108"/>
                <a:gd name="T3" fmla="*/ 2147483647 h 162"/>
                <a:gd name="T4" fmla="*/ 2147483647 w 108"/>
                <a:gd name="T5" fmla="*/ 0 h 162"/>
                <a:gd name="T6" fmla="*/ 0 w 108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62"/>
                <a:gd name="T14" fmla="*/ 108 w 108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62">
                  <a:moveTo>
                    <a:pt x="0" y="162"/>
                  </a:moveTo>
                  <a:lnTo>
                    <a:pt x="108" y="144"/>
                  </a:lnTo>
                  <a:lnTo>
                    <a:pt x="30" y="0"/>
                  </a:lnTo>
                  <a:lnTo>
                    <a:pt x="0" y="162"/>
                  </a:lnTo>
                  <a:close/>
                </a:path>
              </a:pathLst>
            </a:custGeom>
            <a:solidFill>
              <a:srgbClr val="FFC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18" name="Freeform 262"/>
            <p:cNvSpPr>
              <a:spLocks/>
            </p:cNvSpPr>
            <p:nvPr/>
          </p:nvSpPr>
          <p:spPr bwMode="auto">
            <a:xfrm>
              <a:off x="6924675" y="2017713"/>
              <a:ext cx="171450" cy="257175"/>
            </a:xfrm>
            <a:custGeom>
              <a:avLst/>
              <a:gdLst>
                <a:gd name="T0" fmla="*/ 0 w 18"/>
                <a:gd name="T1" fmla="*/ 2147483647 h 27"/>
                <a:gd name="T2" fmla="*/ 2147483647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0" y="27"/>
                  </a:moveTo>
                  <a:lnTo>
                    <a:pt x="18" y="24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19" name="Freeform 263"/>
            <p:cNvSpPr>
              <a:spLocks/>
            </p:cNvSpPr>
            <p:nvPr/>
          </p:nvSpPr>
          <p:spPr bwMode="auto">
            <a:xfrm>
              <a:off x="6800850" y="2017713"/>
              <a:ext cx="171450" cy="257175"/>
            </a:xfrm>
            <a:custGeom>
              <a:avLst/>
              <a:gdLst>
                <a:gd name="T0" fmla="*/ 2147483647 w 108"/>
                <a:gd name="T1" fmla="*/ 2147483647 h 162"/>
                <a:gd name="T2" fmla="*/ 0 w 108"/>
                <a:gd name="T3" fmla="*/ 2147483647 h 162"/>
                <a:gd name="T4" fmla="*/ 2147483647 w 108"/>
                <a:gd name="T5" fmla="*/ 0 h 162"/>
                <a:gd name="T6" fmla="*/ 2147483647 w 108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62"/>
                <a:gd name="T14" fmla="*/ 108 w 108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62">
                  <a:moveTo>
                    <a:pt x="78" y="162"/>
                  </a:moveTo>
                  <a:lnTo>
                    <a:pt x="0" y="24"/>
                  </a:lnTo>
                  <a:lnTo>
                    <a:pt x="108" y="0"/>
                  </a:lnTo>
                  <a:lnTo>
                    <a:pt x="78" y="162"/>
                  </a:lnTo>
                  <a:close/>
                </a:path>
              </a:pathLst>
            </a:custGeom>
            <a:solidFill>
              <a:srgbClr val="FFC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20" name="Freeform 264"/>
            <p:cNvSpPr>
              <a:spLocks/>
            </p:cNvSpPr>
            <p:nvPr/>
          </p:nvSpPr>
          <p:spPr bwMode="auto">
            <a:xfrm>
              <a:off x="6800850" y="2017713"/>
              <a:ext cx="171450" cy="257175"/>
            </a:xfrm>
            <a:custGeom>
              <a:avLst/>
              <a:gdLst>
                <a:gd name="T0" fmla="*/ 2147483647 w 18"/>
                <a:gd name="T1" fmla="*/ 2147483647 h 27"/>
                <a:gd name="T2" fmla="*/ 0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13" y="27"/>
                  </a:moveTo>
                  <a:lnTo>
                    <a:pt x="0" y="4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21" name="Freeform 265"/>
            <p:cNvSpPr>
              <a:spLocks/>
            </p:cNvSpPr>
            <p:nvPr/>
          </p:nvSpPr>
          <p:spPr bwMode="auto">
            <a:xfrm>
              <a:off x="6924675" y="2246313"/>
              <a:ext cx="171450" cy="247650"/>
            </a:xfrm>
            <a:custGeom>
              <a:avLst/>
              <a:gdLst>
                <a:gd name="T0" fmla="*/ 2147483647 w 108"/>
                <a:gd name="T1" fmla="*/ 2147483647 h 156"/>
                <a:gd name="T2" fmla="*/ 0 w 108"/>
                <a:gd name="T3" fmla="*/ 2147483647 h 156"/>
                <a:gd name="T4" fmla="*/ 2147483647 w 108"/>
                <a:gd name="T5" fmla="*/ 0 h 156"/>
                <a:gd name="T6" fmla="*/ 2147483647 w 108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56"/>
                <a:gd name="T14" fmla="*/ 108 w 108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56">
                  <a:moveTo>
                    <a:pt x="78" y="156"/>
                  </a:moveTo>
                  <a:lnTo>
                    <a:pt x="0" y="18"/>
                  </a:lnTo>
                  <a:lnTo>
                    <a:pt x="108" y="0"/>
                  </a:lnTo>
                  <a:lnTo>
                    <a:pt x="78" y="156"/>
                  </a:lnTo>
                  <a:close/>
                </a:path>
              </a:pathLst>
            </a:custGeom>
            <a:solidFill>
              <a:srgbClr val="CFFF3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22" name="Freeform 266"/>
            <p:cNvSpPr>
              <a:spLocks/>
            </p:cNvSpPr>
            <p:nvPr/>
          </p:nvSpPr>
          <p:spPr bwMode="auto">
            <a:xfrm>
              <a:off x="6924675" y="2246313"/>
              <a:ext cx="171450" cy="247650"/>
            </a:xfrm>
            <a:custGeom>
              <a:avLst/>
              <a:gdLst>
                <a:gd name="T0" fmla="*/ 2147483647 w 18"/>
                <a:gd name="T1" fmla="*/ 2147483647 h 26"/>
                <a:gd name="T2" fmla="*/ 0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13" y="26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23" name="Oval 267"/>
            <p:cNvSpPr>
              <a:spLocks noChangeArrowheads="1"/>
            </p:cNvSpPr>
            <p:nvPr/>
          </p:nvSpPr>
          <p:spPr bwMode="auto">
            <a:xfrm>
              <a:off x="7058025" y="4025900"/>
              <a:ext cx="85725" cy="85725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24" name="Oval 268"/>
            <p:cNvSpPr>
              <a:spLocks noChangeArrowheads="1"/>
            </p:cNvSpPr>
            <p:nvPr/>
          </p:nvSpPr>
          <p:spPr bwMode="auto">
            <a:xfrm>
              <a:off x="7058025" y="4025900"/>
              <a:ext cx="85725" cy="85725"/>
            </a:xfrm>
            <a:prstGeom prst="ellipse">
              <a:avLst/>
            </a:prstGeom>
            <a:noFill/>
            <a:ln w="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25" name="Oval 269"/>
            <p:cNvSpPr>
              <a:spLocks noChangeArrowheads="1"/>
            </p:cNvSpPr>
            <p:nvPr/>
          </p:nvSpPr>
          <p:spPr bwMode="auto">
            <a:xfrm>
              <a:off x="7048500" y="1960563"/>
              <a:ext cx="85725" cy="85725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26" name="Oval 270"/>
            <p:cNvSpPr>
              <a:spLocks noChangeArrowheads="1"/>
            </p:cNvSpPr>
            <p:nvPr/>
          </p:nvSpPr>
          <p:spPr bwMode="auto">
            <a:xfrm>
              <a:off x="7048500" y="1960563"/>
              <a:ext cx="85725" cy="85725"/>
            </a:xfrm>
            <a:prstGeom prst="ellipse">
              <a:avLst/>
            </a:prstGeom>
            <a:noFill/>
            <a:ln w="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27" name="Freeform 271"/>
            <p:cNvSpPr>
              <a:spLocks/>
            </p:cNvSpPr>
            <p:nvPr/>
          </p:nvSpPr>
          <p:spPr bwMode="auto">
            <a:xfrm>
              <a:off x="6905625" y="2998788"/>
              <a:ext cx="171450" cy="257175"/>
            </a:xfrm>
            <a:custGeom>
              <a:avLst/>
              <a:gdLst>
                <a:gd name="T0" fmla="*/ 0 w 108"/>
                <a:gd name="T1" fmla="*/ 2147483647 h 162"/>
                <a:gd name="T2" fmla="*/ 2147483647 w 108"/>
                <a:gd name="T3" fmla="*/ 2147483647 h 162"/>
                <a:gd name="T4" fmla="*/ 2147483647 w 108"/>
                <a:gd name="T5" fmla="*/ 0 h 162"/>
                <a:gd name="T6" fmla="*/ 0 w 108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62"/>
                <a:gd name="T14" fmla="*/ 108 w 108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62">
                  <a:moveTo>
                    <a:pt x="0" y="162"/>
                  </a:moveTo>
                  <a:lnTo>
                    <a:pt x="108" y="144"/>
                  </a:lnTo>
                  <a:lnTo>
                    <a:pt x="30" y="0"/>
                  </a:lnTo>
                  <a:lnTo>
                    <a:pt x="0" y="162"/>
                  </a:lnTo>
                  <a:close/>
                </a:path>
              </a:pathLst>
            </a:custGeom>
            <a:solidFill>
              <a:srgbClr val="10FFE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28" name="Freeform 272"/>
            <p:cNvSpPr>
              <a:spLocks/>
            </p:cNvSpPr>
            <p:nvPr/>
          </p:nvSpPr>
          <p:spPr bwMode="auto">
            <a:xfrm>
              <a:off x="6905625" y="2998788"/>
              <a:ext cx="171450" cy="257175"/>
            </a:xfrm>
            <a:custGeom>
              <a:avLst/>
              <a:gdLst>
                <a:gd name="T0" fmla="*/ 0 w 18"/>
                <a:gd name="T1" fmla="*/ 2147483647 h 27"/>
                <a:gd name="T2" fmla="*/ 2147483647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0" y="27"/>
                  </a:moveTo>
                  <a:lnTo>
                    <a:pt x="18" y="24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29" name="Freeform 273"/>
            <p:cNvSpPr>
              <a:spLocks/>
            </p:cNvSpPr>
            <p:nvPr/>
          </p:nvSpPr>
          <p:spPr bwMode="auto">
            <a:xfrm>
              <a:off x="6905625" y="3227388"/>
              <a:ext cx="171450" cy="247650"/>
            </a:xfrm>
            <a:custGeom>
              <a:avLst/>
              <a:gdLst>
                <a:gd name="T0" fmla="*/ 2147483647 w 108"/>
                <a:gd name="T1" fmla="*/ 2147483647 h 156"/>
                <a:gd name="T2" fmla="*/ 0 w 108"/>
                <a:gd name="T3" fmla="*/ 2147483647 h 156"/>
                <a:gd name="T4" fmla="*/ 2147483647 w 108"/>
                <a:gd name="T5" fmla="*/ 0 h 156"/>
                <a:gd name="T6" fmla="*/ 2147483647 w 108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56"/>
                <a:gd name="T14" fmla="*/ 108 w 108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56">
                  <a:moveTo>
                    <a:pt x="78" y="156"/>
                  </a:moveTo>
                  <a:lnTo>
                    <a:pt x="0" y="18"/>
                  </a:lnTo>
                  <a:lnTo>
                    <a:pt x="108" y="0"/>
                  </a:lnTo>
                  <a:lnTo>
                    <a:pt x="78" y="156"/>
                  </a:lnTo>
                  <a:close/>
                </a:path>
              </a:pathLst>
            </a:custGeom>
            <a:solidFill>
              <a:srgbClr val="00A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30" name="Freeform 274"/>
            <p:cNvSpPr>
              <a:spLocks/>
            </p:cNvSpPr>
            <p:nvPr/>
          </p:nvSpPr>
          <p:spPr bwMode="auto">
            <a:xfrm>
              <a:off x="6905625" y="3227388"/>
              <a:ext cx="171450" cy="247650"/>
            </a:xfrm>
            <a:custGeom>
              <a:avLst/>
              <a:gdLst>
                <a:gd name="T0" fmla="*/ 2147483647 w 18"/>
                <a:gd name="T1" fmla="*/ 2147483647 h 26"/>
                <a:gd name="T2" fmla="*/ 0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13" y="26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31" name="Freeform 275"/>
            <p:cNvSpPr>
              <a:spLocks/>
            </p:cNvSpPr>
            <p:nvPr/>
          </p:nvSpPr>
          <p:spPr bwMode="auto">
            <a:xfrm>
              <a:off x="6753225" y="2055813"/>
              <a:ext cx="171450" cy="247650"/>
            </a:xfrm>
            <a:custGeom>
              <a:avLst/>
              <a:gdLst>
                <a:gd name="T0" fmla="*/ 0 w 108"/>
                <a:gd name="T1" fmla="*/ 2147483647 h 156"/>
                <a:gd name="T2" fmla="*/ 2147483647 w 108"/>
                <a:gd name="T3" fmla="*/ 2147483647 h 156"/>
                <a:gd name="T4" fmla="*/ 2147483647 w 108"/>
                <a:gd name="T5" fmla="*/ 0 h 156"/>
                <a:gd name="T6" fmla="*/ 0 w 108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56"/>
                <a:gd name="T14" fmla="*/ 108 w 108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56">
                  <a:moveTo>
                    <a:pt x="0" y="156"/>
                  </a:moveTo>
                  <a:lnTo>
                    <a:pt x="108" y="138"/>
                  </a:lnTo>
                  <a:lnTo>
                    <a:pt x="30" y="0"/>
                  </a:lnTo>
                  <a:lnTo>
                    <a:pt x="0" y="156"/>
                  </a:lnTo>
                  <a:close/>
                </a:path>
              </a:pathLst>
            </a:custGeom>
            <a:solidFill>
              <a:srgbClr val="FFA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32" name="Freeform 276"/>
            <p:cNvSpPr>
              <a:spLocks/>
            </p:cNvSpPr>
            <p:nvPr/>
          </p:nvSpPr>
          <p:spPr bwMode="auto">
            <a:xfrm>
              <a:off x="6753225" y="2055813"/>
              <a:ext cx="171450" cy="247650"/>
            </a:xfrm>
            <a:custGeom>
              <a:avLst/>
              <a:gdLst>
                <a:gd name="T0" fmla="*/ 0 w 18"/>
                <a:gd name="T1" fmla="*/ 2147483647 h 26"/>
                <a:gd name="T2" fmla="*/ 2147483647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0" y="26"/>
                  </a:moveTo>
                  <a:lnTo>
                    <a:pt x="18" y="23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33" name="Freeform 277"/>
            <p:cNvSpPr>
              <a:spLocks/>
            </p:cNvSpPr>
            <p:nvPr/>
          </p:nvSpPr>
          <p:spPr bwMode="auto">
            <a:xfrm>
              <a:off x="6877050" y="2274888"/>
              <a:ext cx="171450" cy="257175"/>
            </a:xfrm>
            <a:custGeom>
              <a:avLst/>
              <a:gdLst>
                <a:gd name="T0" fmla="*/ 0 w 108"/>
                <a:gd name="T1" fmla="*/ 2147483647 h 162"/>
                <a:gd name="T2" fmla="*/ 2147483647 w 108"/>
                <a:gd name="T3" fmla="*/ 2147483647 h 162"/>
                <a:gd name="T4" fmla="*/ 2147483647 w 108"/>
                <a:gd name="T5" fmla="*/ 0 h 162"/>
                <a:gd name="T6" fmla="*/ 0 w 108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62"/>
                <a:gd name="T14" fmla="*/ 108 w 108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62">
                  <a:moveTo>
                    <a:pt x="0" y="162"/>
                  </a:moveTo>
                  <a:lnTo>
                    <a:pt x="108" y="138"/>
                  </a:lnTo>
                  <a:lnTo>
                    <a:pt x="30" y="0"/>
                  </a:lnTo>
                  <a:lnTo>
                    <a:pt x="0" y="162"/>
                  </a:lnTo>
                  <a:close/>
                </a:path>
              </a:pathLst>
            </a:custGeom>
            <a:solidFill>
              <a:srgbClr val="EFFF1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34" name="Freeform 278"/>
            <p:cNvSpPr>
              <a:spLocks/>
            </p:cNvSpPr>
            <p:nvPr/>
          </p:nvSpPr>
          <p:spPr bwMode="auto">
            <a:xfrm>
              <a:off x="6877050" y="2274888"/>
              <a:ext cx="171450" cy="257175"/>
            </a:xfrm>
            <a:custGeom>
              <a:avLst/>
              <a:gdLst>
                <a:gd name="T0" fmla="*/ 0 w 18"/>
                <a:gd name="T1" fmla="*/ 2147483647 h 27"/>
                <a:gd name="T2" fmla="*/ 2147483647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0" y="27"/>
                  </a:moveTo>
                  <a:lnTo>
                    <a:pt x="18" y="23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35" name="Freeform 279"/>
            <p:cNvSpPr>
              <a:spLocks/>
            </p:cNvSpPr>
            <p:nvPr/>
          </p:nvSpPr>
          <p:spPr bwMode="auto">
            <a:xfrm>
              <a:off x="6877050" y="2493963"/>
              <a:ext cx="171450" cy="257175"/>
            </a:xfrm>
            <a:custGeom>
              <a:avLst/>
              <a:gdLst>
                <a:gd name="T0" fmla="*/ 2147483647 w 108"/>
                <a:gd name="T1" fmla="*/ 2147483647 h 162"/>
                <a:gd name="T2" fmla="*/ 0 w 108"/>
                <a:gd name="T3" fmla="*/ 2147483647 h 162"/>
                <a:gd name="T4" fmla="*/ 2147483647 w 108"/>
                <a:gd name="T5" fmla="*/ 0 h 162"/>
                <a:gd name="T6" fmla="*/ 2147483647 w 108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62"/>
                <a:gd name="T14" fmla="*/ 108 w 108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62">
                  <a:moveTo>
                    <a:pt x="78" y="162"/>
                  </a:moveTo>
                  <a:lnTo>
                    <a:pt x="0" y="24"/>
                  </a:lnTo>
                  <a:lnTo>
                    <a:pt x="108" y="0"/>
                  </a:lnTo>
                  <a:lnTo>
                    <a:pt x="78" y="162"/>
                  </a:lnTo>
                  <a:close/>
                </a:path>
              </a:pathLst>
            </a:custGeom>
            <a:solidFill>
              <a:srgbClr val="8FFF7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36" name="Freeform 280"/>
            <p:cNvSpPr>
              <a:spLocks/>
            </p:cNvSpPr>
            <p:nvPr/>
          </p:nvSpPr>
          <p:spPr bwMode="auto">
            <a:xfrm>
              <a:off x="6877050" y="2493963"/>
              <a:ext cx="171450" cy="257175"/>
            </a:xfrm>
            <a:custGeom>
              <a:avLst/>
              <a:gdLst>
                <a:gd name="T0" fmla="*/ 2147483647 w 18"/>
                <a:gd name="T1" fmla="*/ 2147483647 h 27"/>
                <a:gd name="T2" fmla="*/ 0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13" y="27"/>
                  </a:moveTo>
                  <a:lnTo>
                    <a:pt x="0" y="4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37" name="Freeform 281"/>
            <p:cNvSpPr>
              <a:spLocks/>
            </p:cNvSpPr>
            <p:nvPr/>
          </p:nvSpPr>
          <p:spPr bwMode="auto">
            <a:xfrm>
              <a:off x="6858000" y="3255963"/>
              <a:ext cx="171450" cy="257175"/>
            </a:xfrm>
            <a:custGeom>
              <a:avLst/>
              <a:gdLst>
                <a:gd name="T0" fmla="*/ 0 w 108"/>
                <a:gd name="T1" fmla="*/ 2147483647 h 162"/>
                <a:gd name="T2" fmla="*/ 2147483647 w 108"/>
                <a:gd name="T3" fmla="*/ 2147483647 h 162"/>
                <a:gd name="T4" fmla="*/ 2147483647 w 108"/>
                <a:gd name="T5" fmla="*/ 0 h 162"/>
                <a:gd name="T6" fmla="*/ 0 w 108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62"/>
                <a:gd name="T14" fmla="*/ 108 w 108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62">
                  <a:moveTo>
                    <a:pt x="0" y="162"/>
                  </a:moveTo>
                  <a:lnTo>
                    <a:pt x="108" y="138"/>
                  </a:lnTo>
                  <a:lnTo>
                    <a:pt x="30" y="0"/>
                  </a:lnTo>
                  <a:lnTo>
                    <a:pt x="0" y="162"/>
                  </a:lnTo>
                  <a:close/>
                </a:path>
              </a:pathLst>
            </a:custGeom>
            <a:solidFill>
              <a:srgbClr val="00B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38" name="Freeform 282"/>
            <p:cNvSpPr>
              <a:spLocks/>
            </p:cNvSpPr>
            <p:nvPr/>
          </p:nvSpPr>
          <p:spPr bwMode="auto">
            <a:xfrm>
              <a:off x="6858000" y="3255963"/>
              <a:ext cx="171450" cy="257175"/>
            </a:xfrm>
            <a:custGeom>
              <a:avLst/>
              <a:gdLst>
                <a:gd name="T0" fmla="*/ 0 w 18"/>
                <a:gd name="T1" fmla="*/ 2147483647 h 27"/>
                <a:gd name="T2" fmla="*/ 2147483647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0" y="27"/>
                  </a:moveTo>
                  <a:lnTo>
                    <a:pt x="18" y="23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39" name="Freeform 283"/>
            <p:cNvSpPr>
              <a:spLocks/>
            </p:cNvSpPr>
            <p:nvPr/>
          </p:nvSpPr>
          <p:spPr bwMode="auto">
            <a:xfrm>
              <a:off x="6848475" y="1771650"/>
              <a:ext cx="171450" cy="246063"/>
            </a:xfrm>
            <a:custGeom>
              <a:avLst/>
              <a:gdLst>
                <a:gd name="T0" fmla="*/ 2147483647 w 108"/>
                <a:gd name="T1" fmla="*/ 2147483647 h 155"/>
                <a:gd name="T2" fmla="*/ 0 w 108"/>
                <a:gd name="T3" fmla="*/ 2147483647 h 155"/>
                <a:gd name="T4" fmla="*/ 2147483647 w 108"/>
                <a:gd name="T5" fmla="*/ 0 h 155"/>
                <a:gd name="T6" fmla="*/ 2147483647 w 108"/>
                <a:gd name="T7" fmla="*/ 2147483647 h 15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55"/>
                <a:gd name="T14" fmla="*/ 108 w 108"/>
                <a:gd name="T15" fmla="*/ 155 h 15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55">
                  <a:moveTo>
                    <a:pt x="78" y="155"/>
                  </a:moveTo>
                  <a:lnTo>
                    <a:pt x="0" y="18"/>
                  </a:lnTo>
                  <a:lnTo>
                    <a:pt x="108" y="0"/>
                  </a:lnTo>
                  <a:lnTo>
                    <a:pt x="78" y="155"/>
                  </a:lnTo>
                  <a:close/>
                </a:path>
              </a:pathLst>
            </a:custGeom>
            <a:solidFill>
              <a:srgbClr val="FF8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40" name="Freeform 284"/>
            <p:cNvSpPr>
              <a:spLocks/>
            </p:cNvSpPr>
            <p:nvPr/>
          </p:nvSpPr>
          <p:spPr bwMode="auto">
            <a:xfrm>
              <a:off x="6848475" y="1771650"/>
              <a:ext cx="171450" cy="246063"/>
            </a:xfrm>
            <a:custGeom>
              <a:avLst/>
              <a:gdLst>
                <a:gd name="T0" fmla="*/ 2147483647 w 18"/>
                <a:gd name="T1" fmla="*/ 2147483647 h 26"/>
                <a:gd name="T2" fmla="*/ 0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13" y="26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41" name="Freeform 285"/>
            <p:cNvSpPr>
              <a:spLocks/>
            </p:cNvSpPr>
            <p:nvPr/>
          </p:nvSpPr>
          <p:spPr bwMode="auto">
            <a:xfrm>
              <a:off x="6829425" y="2532063"/>
              <a:ext cx="171450" cy="247650"/>
            </a:xfrm>
            <a:custGeom>
              <a:avLst/>
              <a:gdLst>
                <a:gd name="T0" fmla="*/ 0 w 108"/>
                <a:gd name="T1" fmla="*/ 2147483647 h 156"/>
                <a:gd name="T2" fmla="*/ 2147483647 w 108"/>
                <a:gd name="T3" fmla="*/ 2147483647 h 156"/>
                <a:gd name="T4" fmla="*/ 2147483647 w 108"/>
                <a:gd name="T5" fmla="*/ 0 h 156"/>
                <a:gd name="T6" fmla="*/ 0 w 108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56"/>
                <a:gd name="T14" fmla="*/ 108 w 108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56">
                  <a:moveTo>
                    <a:pt x="0" y="156"/>
                  </a:moveTo>
                  <a:lnTo>
                    <a:pt x="108" y="138"/>
                  </a:lnTo>
                  <a:lnTo>
                    <a:pt x="30" y="0"/>
                  </a:lnTo>
                  <a:lnTo>
                    <a:pt x="0" y="156"/>
                  </a:lnTo>
                  <a:close/>
                </a:path>
              </a:pathLst>
            </a:custGeom>
            <a:solidFill>
              <a:srgbClr val="AFFF5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42" name="Freeform 286"/>
            <p:cNvSpPr>
              <a:spLocks/>
            </p:cNvSpPr>
            <p:nvPr/>
          </p:nvSpPr>
          <p:spPr bwMode="auto">
            <a:xfrm>
              <a:off x="6829425" y="2532063"/>
              <a:ext cx="171450" cy="247650"/>
            </a:xfrm>
            <a:custGeom>
              <a:avLst/>
              <a:gdLst>
                <a:gd name="T0" fmla="*/ 0 w 18"/>
                <a:gd name="T1" fmla="*/ 2147483647 h 26"/>
                <a:gd name="T2" fmla="*/ 2147483647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0" y="26"/>
                  </a:moveTo>
                  <a:lnTo>
                    <a:pt x="18" y="23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43" name="Freeform 287"/>
            <p:cNvSpPr>
              <a:spLocks/>
            </p:cNvSpPr>
            <p:nvPr/>
          </p:nvSpPr>
          <p:spPr bwMode="auto">
            <a:xfrm>
              <a:off x="6829425" y="2751138"/>
              <a:ext cx="171450" cy="247650"/>
            </a:xfrm>
            <a:custGeom>
              <a:avLst/>
              <a:gdLst>
                <a:gd name="T0" fmla="*/ 2147483647 w 108"/>
                <a:gd name="T1" fmla="*/ 2147483647 h 156"/>
                <a:gd name="T2" fmla="*/ 0 w 108"/>
                <a:gd name="T3" fmla="*/ 2147483647 h 156"/>
                <a:gd name="T4" fmla="*/ 2147483647 w 108"/>
                <a:gd name="T5" fmla="*/ 0 h 156"/>
                <a:gd name="T6" fmla="*/ 2147483647 w 108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56"/>
                <a:gd name="T14" fmla="*/ 108 w 108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56">
                  <a:moveTo>
                    <a:pt x="78" y="156"/>
                  </a:moveTo>
                  <a:lnTo>
                    <a:pt x="0" y="18"/>
                  </a:lnTo>
                  <a:lnTo>
                    <a:pt x="108" y="0"/>
                  </a:lnTo>
                  <a:lnTo>
                    <a:pt x="78" y="156"/>
                  </a:lnTo>
                  <a:close/>
                </a:path>
              </a:pathLst>
            </a:custGeom>
            <a:solidFill>
              <a:srgbClr val="50FFA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44" name="Freeform 288"/>
            <p:cNvSpPr>
              <a:spLocks/>
            </p:cNvSpPr>
            <p:nvPr/>
          </p:nvSpPr>
          <p:spPr bwMode="auto">
            <a:xfrm>
              <a:off x="6829425" y="2751138"/>
              <a:ext cx="171450" cy="247650"/>
            </a:xfrm>
            <a:custGeom>
              <a:avLst/>
              <a:gdLst>
                <a:gd name="T0" fmla="*/ 2147483647 w 18"/>
                <a:gd name="T1" fmla="*/ 2147483647 h 26"/>
                <a:gd name="T2" fmla="*/ 0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13" y="26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45" name="Freeform 289"/>
            <p:cNvSpPr>
              <a:spLocks/>
            </p:cNvSpPr>
            <p:nvPr/>
          </p:nvSpPr>
          <p:spPr bwMode="auto">
            <a:xfrm>
              <a:off x="6810375" y="3732213"/>
              <a:ext cx="171450" cy="246062"/>
            </a:xfrm>
            <a:custGeom>
              <a:avLst/>
              <a:gdLst>
                <a:gd name="T0" fmla="*/ 2147483647 w 108"/>
                <a:gd name="T1" fmla="*/ 2147483647 h 155"/>
                <a:gd name="T2" fmla="*/ 0 w 108"/>
                <a:gd name="T3" fmla="*/ 2147483647 h 155"/>
                <a:gd name="T4" fmla="*/ 2147483647 w 108"/>
                <a:gd name="T5" fmla="*/ 0 h 155"/>
                <a:gd name="T6" fmla="*/ 2147483647 w 108"/>
                <a:gd name="T7" fmla="*/ 2147483647 h 15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55"/>
                <a:gd name="T14" fmla="*/ 108 w 108"/>
                <a:gd name="T15" fmla="*/ 155 h 15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55">
                  <a:moveTo>
                    <a:pt x="78" y="155"/>
                  </a:moveTo>
                  <a:lnTo>
                    <a:pt x="0" y="18"/>
                  </a:lnTo>
                  <a:lnTo>
                    <a:pt x="108" y="0"/>
                  </a:lnTo>
                  <a:lnTo>
                    <a:pt x="78" y="155"/>
                  </a:lnTo>
                  <a:close/>
                </a:path>
              </a:pathLst>
            </a:custGeom>
            <a:solidFill>
              <a:srgbClr val="002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46" name="Freeform 290"/>
            <p:cNvSpPr>
              <a:spLocks/>
            </p:cNvSpPr>
            <p:nvPr/>
          </p:nvSpPr>
          <p:spPr bwMode="auto">
            <a:xfrm>
              <a:off x="6810375" y="3732213"/>
              <a:ext cx="171450" cy="246062"/>
            </a:xfrm>
            <a:custGeom>
              <a:avLst/>
              <a:gdLst>
                <a:gd name="T0" fmla="*/ 2147483647 w 18"/>
                <a:gd name="T1" fmla="*/ 2147483647 h 26"/>
                <a:gd name="T2" fmla="*/ 0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13" y="26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47" name="Oval 291"/>
            <p:cNvSpPr>
              <a:spLocks noChangeArrowheads="1"/>
            </p:cNvSpPr>
            <p:nvPr/>
          </p:nvSpPr>
          <p:spPr bwMode="auto">
            <a:xfrm>
              <a:off x="6867525" y="1924050"/>
              <a:ext cx="85725" cy="84138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48" name="Oval 292"/>
            <p:cNvSpPr>
              <a:spLocks noChangeArrowheads="1"/>
            </p:cNvSpPr>
            <p:nvPr/>
          </p:nvSpPr>
          <p:spPr bwMode="auto">
            <a:xfrm>
              <a:off x="6867525" y="1924050"/>
              <a:ext cx="85725" cy="84138"/>
            </a:xfrm>
            <a:prstGeom prst="ellipse">
              <a:avLst/>
            </a:prstGeom>
            <a:noFill/>
            <a:ln w="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49" name="Freeform 293"/>
            <p:cNvSpPr>
              <a:spLocks/>
            </p:cNvSpPr>
            <p:nvPr/>
          </p:nvSpPr>
          <p:spPr bwMode="auto">
            <a:xfrm>
              <a:off x="6800850" y="1800225"/>
              <a:ext cx="171450" cy="255588"/>
            </a:xfrm>
            <a:custGeom>
              <a:avLst/>
              <a:gdLst>
                <a:gd name="T0" fmla="*/ 0 w 108"/>
                <a:gd name="T1" fmla="*/ 2147483647 h 161"/>
                <a:gd name="T2" fmla="*/ 2147483647 w 108"/>
                <a:gd name="T3" fmla="*/ 2147483647 h 161"/>
                <a:gd name="T4" fmla="*/ 2147483647 w 108"/>
                <a:gd name="T5" fmla="*/ 0 h 161"/>
                <a:gd name="T6" fmla="*/ 0 w 108"/>
                <a:gd name="T7" fmla="*/ 2147483647 h 16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61"/>
                <a:gd name="T14" fmla="*/ 108 w 108"/>
                <a:gd name="T15" fmla="*/ 161 h 16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61">
                  <a:moveTo>
                    <a:pt x="0" y="161"/>
                  </a:moveTo>
                  <a:lnTo>
                    <a:pt x="108" y="137"/>
                  </a:lnTo>
                  <a:lnTo>
                    <a:pt x="30" y="0"/>
                  </a:lnTo>
                  <a:lnTo>
                    <a:pt x="0" y="161"/>
                  </a:lnTo>
                  <a:close/>
                </a:path>
              </a:pathLst>
            </a:custGeom>
            <a:solidFill>
              <a:srgbClr val="FF7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50" name="Freeform 294"/>
            <p:cNvSpPr>
              <a:spLocks/>
            </p:cNvSpPr>
            <p:nvPr/>
          </p:nvSpPr>
          <p:spPr bwMode="auto">
            <a:xfrm>
              <a:off x="6800850" y="1800225"/>
              <a:ext cx="171450" cy="255588"/>
            </a:xfrm>
            <a:custGeom>
              <a:avLst/>
              <a:gdLst>
                <a:gd name="T0" fmla="*/ 0 w 18"/>
                <a:gd name="T1" fmla="*/ 2147483647 h 27"/>
                <a:gd name="T2" fmla="*/ 2147483647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0" y="27"/>
                  </a:moveTo>
                  <a:lnTo>
                    <a:pt x="18" y="23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51" name="Freeform 295"/>
            <p:cNvSpPr>
              <a:spLocks/>
            </p:cNvSpPr>
            <p:nvPr/>
          </p:nvSpPr>
          <p:spPr bwMode="auto">
            <a:xfrm>
              <a:off x="6781800" y="2998788"/>
              <a:ext cx="171450" cy="257175"/>
            </a:xfrm>
            <a:custGeom>
              <a:avLst/>
              <a:gdLst>
                <a:gd name="T0" fmla="*/ 2147483647 w 108"/>
                <a:gd name="T1" fmla="*/ 2147483647 h 162"/>
                <a:gd name="T2" fmla="*/ 0 w 108"/>
                <a:gd name="T3" fmla="*/ 2147483647 h 162"/>
                <a:gd name="T4" fmla="*/ 2147483647 w 108"/>
                <a:gd name="T5" fmla="*/ 0 h 162"/>
                <a:gd name="T6" fmla="*/ 2147483647 w 108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62"/>
                <a:gd name="T14" fmla="*/ 108 w 108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62">
                  <a:moveTo>
                    <a:pt x="78" y="162"/>
                  </a:moveTo>
                  <a:lnTo>
                    <a:pt x="0" y="24"/>
                  </a:lnTo>
                  <a:lnTo>
                    <a:pt x="108" y="0"/>
                  </a:lnTo>
                  <a:lnTo>
                    <a:pt x="78" y="162"/>
                  </a:lnTo>
                  <a:close/>
                </a:path>
              </a:pathLst>
            </a:custGeom>
            <a:solidFill>
              <a:srgbClr val="10FFE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52" name="Freeform 296"/>
            <p:cNvSpPr>
              <a:spLocks/>
            </p:cNvSpPr>
            <p:nvPr/>
          </p:nvSpPr>
          <p:spPr bwMode="auto">
            <a:xfrm>
              <a:off x="6781800" y="2998788"/>
              <a:ext cx="171450" cy="257175"/>
            </a:xfrm>
            <a:custGeom>
              <a:avLst/>
              <a:gdLst>
                <a:gd name="T0" fmla="*/ 2147483647 w 18"/>
                <a:gd name="T1" fmla="*/ 2147483647 h 27"/>
                <a:gd name="T2" fmla="*/ 0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13" y="27"/>
                  </a:moveTo>
                  <a:lnTo>
                    <a:pt x="0" y="4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53" name="Freeform 297"/>
            <p:cNvSpPr>
              <a:spLocks/>
            </p:cNvSpPr>
            <p:nvPr/>
          </p:nvSpPr>
          <p:spPr bwMode="auto">
            <a:xfrm>
              <a:off x="6781800" y="2779713"/>
              <a:ext cx="171450" cy="257175"/>
            </a:xfrm>
            <a:custGeom>
              <a:avLst/>
              <a:gdLst>
                <a:gd name="T0" fmla="*/ 0 w 108"/>
                <a:gd name="T1" fmla="*/ 2147483647 h 162"/>
                <a:gd name="T2" fmla="*/ 2147483647 w 108"/>
                <a:gd name="T3" fmla="*/ 2147483647 h 162"/>
                <a:gd name="T4" fmla="*/ 2147483647 w 108"/>
                <a:gd name="T5" fmla="*/ 0 h 162"/>
                <a:gd name="T6" fmla="*/ 0 w 108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62"/>
                <a:gd name="T14" fmla="*/ 108 w 108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62">
                  <a:moveTo>
                    <a:pt x="0" y="162"/>
                  </a:moveTo>
                  <a:lnTo>
                    <a:pt x="108" y="138"/>
                  </a:lnTo>
                  <a:lnTo>
                    <a:pt x="30" y="0"/>
                  </a:lnTo>
                  <a:lnTo>
                    <a:pt x="0" y="162"/>
                  </a:lnTo>
                  <a:close/>
                </a:path>
              </a:pathLst>
            </a:custGeom>
            <a:solidFill>
              <a:srgbClr val="60FF9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54" name="Freeform 298"/>
            <p:cNvSpPr>
              <a:spLocks/>
            </p:cNvSpPr>
            <p:nvPr/>
          </p:nvSpPr>
          <p:spPr bwMode="auto">
            <a:xfrm>
              <a:off x="6781800" y="2779713"/>
              <a:ext cx="171450" cy="257175"/>
            </a:xfrm>
            <a:custGeom>
              <a:avLst/>
              <a:gdLst>
                <a:gd name="T0" fmla="*/ 0 w 18"/>
                <a:gd name="T1" fmla="*/ 2147483647 h 27"/>
                <a:gd name="T2" fmla="*/ 2147483647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0" y="27"/>
                  </a:moveTo>
                  <a:lnTo>
                    <a:pt x="18" y="23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55" name="Freeform 299"/>
            <p:cNvSpPr>
              <a:spLocks/>
            </p:cNvSpPr>
            <p:nvPr/>
          </p:nvSpPr>
          <p:spPr bwMode="auto">
            <a:xfrm>
              <a:off x="6762750" y="3760788"/>
              <a:ext cx="171450" cy="255587"/>
            </a:xfrm>
            <a:custGeom>
              <a:avLst/>
              <a:gdLst>
                <a:gd name="T0" fmla="*/ 0 w 108"/>
                <a:gd name="T1" fmla="*/ 2147483647 h 161"/>
                <a:gd name="T2" fmla="*/ 2147483647 w 108"/>
                <a:gd name="T3" fmla="*/ 2147483647 h 161"/>
                <a:gd name="T4" fmla="*/ 2147483647 w 108"/>
                <a:gd name="T5" fmla="*/ 0 h 161"/>
                <a:gd name="T6" fmla="*/ 0 w 108"/>
                <a:gd name="T7" fmla="*/ 2147483647 h 16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61"/>
                <a:gd name="T14" fmla="*/ 108 w 108"/>
                <a:gd name="T15" fmla="*/ 161 h 16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61">
                  <a:moveTo>
                    <a:pt x="0" y="161"/>
                  </a:moveTo>
                  <a:lnTo>
                    <a:pt x="108" y="137"/>
                  </a:lnTo>
                  <a:lnTo>
                    <a:pt x="30" y="0"/>
                  </a:lnTo>
                  <a:lnTo>
                    <a:pt x="0" y="161"/>
                  </a:lnTo>
                  <a:close/>
                </a:path>
              </a:pathLst>
            </a:custGeom>
            <a:solidFill>
              <a:srgbClr val="004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56" name="Freeform 300"/>
            <p:cNvSpPr>
              <a:spLocks/>
            </p:cNvSpPr>
            <p:nvPr/>
          </p:nvSpPr>
          <p:spPr bwMode="auto">
            <a:xfrm>
              <a:off x="6762750" y="3760788"/>
              <a:ext cx="171450" cy="255587"/>
            </a:xfrm>
            <a:custGeom>
              <a:avLst/>
              <a:gdLst>
                <a:gd name="T0" fmla="*/ 0 w 18"/>
                <a:gd name="T1" fmla="*/ 2147483647 h 27"/>
                <a:gd name="T2" fmla="*/ 2147483647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0" y="27"/>
                  </a:moveTo>
                  <a:lnTo>
                    <a:pt x="18" y="23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57" name="Freeform 301"/>
            <p:cNvSpPr>
              <a:spLocks/>
            </p:cNvSpPr>
            <p:nvPr/>
          </p:nvSpPr>
          <p:spPr bwMode="auto">
            <a:xfrm>
              <a:off x="6753225" y="2274888"/>
              <a:ext cx="171450" cy="257175"/>
            </a:xfrm>
            <a:custGeom>
              <a:avLst/>
              <a:gdLst>
                <a:gd name="T0" fmla="*/ 2147483647 w 108"/>
                <a:gd name="T1" fmla="*/ 2147483647 h 162"/>
                <a:gd name="T2" fmla="*/ 0 w 108"/>
                <a:gd name="T3" fmla="*/ 2147483647 h 162"/>
                <a:gd name="T4" fmla="*/ 2147483647 w 108"/>
                <a:gd name="T5" fmla="*/ 0 h 162"/>
                <a:gd name="T6" fmla="*/ 2147483647 w 108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62"/>
                <a:gd name="T14" fmla="*/ 108 w 108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62">
                  <a:moveTo>
                    <a:pt x="78" y="162"/>
                  </a:moveTo>
                  <a:lnTo>
                    <a:pt x="0" y="18"/>
                  </a:lnTo>
                  <a:lnTo>
                    <a:pt x="108" y="0"/>
                  </a:lnTo>
                  <a:lnTo>
                    <a:pt x="78" y="162"/>
                  </a:lnTo>
                  <a:close/>
                </a:path>
              </a:pathLst>
            </a:custGeom>
            <a:solidFill>
              <a:srgbClr val="EFFF1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58" name="Freeform 302"/>
            <p:cNvSpPr>
              <a:spLocks/>
            </p:cNvSpPr>
            <p:nvPr/>
          </p:nvSpPr>
          <p:spPr bwMode="auto">
            <a:xfrm>
              <a:off x="6753225" y="2274888"/>
              <a:ext cx="171450" cy="257175"/>
            </a:xfrm>
            <a:custGeom>
              <a:avLst/>
              <a:gdLst>
                <a:gd name="T0" fmla="*/ 2147483647 w 18"/>
                <a:gd name="T1" fmla="*/ 2147483647 h 27"/>
                <a:gd name="T2" fmla="*/ 0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13" y="27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59" name="Oval 303"/>
            <p:cNvSpPr>
              <a:spLocks noChangeArrowheads="1"/>
            </p:cNvSpPr>
            <p:nvPr/>
          </p:nvSpPr>
          <p:spPr bwMode="auto">
            <a:xfrm>
              <a:off x="6886575" y="2798763"/>
              <a:ext cx="85725" cy="85725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60" name="Oval 304"/>
            <p:cNvSpPr>
              <a:spLocks noChangeArrowheads="1"/>
            </p:cNvSpPr>
            <p:nvPr/>
          </p:nvSpPr>
          <p:spPr bwMode="auto">
            <a:xfrm>
              <a:off x="6886575" y="2798763"/>
              <a:ext cx="85725" cy="85725"/>
            </a:xfrm>
            <a:prstGeom prst="ellipse">
              <a:avLst/>
            </a:prstGeom>
            <a:noFill/>
            <a:ln w="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61" name="Oval 305"/>
            <p:cNvSpPr>
              <a:spLocks noChangeArrowheads="1"/>
            </p:cNvSpPr>
            <p:nvPr/>
          </p:nvSpPr>
          <p:spPr bwMode="auto">
            <a:xfrm>
              <a:off x="6877050" y="3122613"/>
              <a:ext cx="85725" cy="85725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62" name="Oval 306"/>
            <p:cNvSpPr>
              <a:spLocks noChangeArrowheads="1"/>
            </p:cNvSpPr>
            <p:nvPr/>
          </p:nvSpPr>
          <p:spPr bwMode="auto">
            <a:xfrm>
              <a:off x="6877050" y="3122613"/>
              <a:ext cx="85725" cy="85725"/>
            </a:xfrm>
            <a:prstGeom prst="ellipse">
              <a:avLst/>
            </a:prstGeom>
            <a:noFill/>
            <a:ln w="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63" name="Freeform 307"/>
            <p:cNvSpPr>
              <a:spLocks/>
            </p:cNvSpPr>
            <p:nvPr/>
          </p:nvSpPr>
          <p:spPr bwMode="auto">
            <a:xfrm>
              <a:off x="6734175" y="3036888"/>
              <a:ext cx="171450" cy="247650"/>
            </a:xfrm>
            <a:custGeom>
              <a:avLst/>
              <a:gdLst>
                <a:gd name="T0" fmla="*/ 0 w 108"/>
                <a:gd name="T1" fmla="*/ 2147483647 h 156"/>
                <a:gd name="T2" fmla="*/ 2147483647 w 108"/>
                <a:gd name="T3" fmla="*/ 2147483647 h 156"/>
                <a:gd name="T4" fmla="*/ 2147483647 w 108"/>
                <a:gd name="T5" fmla="*/ 0 h 156"/>
                <a:gd name="T6" fmla="*/ 0 w 108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56"/>
                <a:gd name="T14" fmla="*/ 108 w 108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56">
                  <a:moveTo>
                    <a:pt x="0" y="156"/>
                  </a:moveTo>
                  <a:lnTo>
                    <a:pt x="108" y="138"/>
                  </a:lnTo>
                  <a:lnTo>
                    <a:pt x="30" y="0"/>
                  </a:lnTo>
                  <a:lnTo>
                    <a:pt x="0" y="156"/>
                  </a:lnTo>
                  <a:close/>
                </a:path>
              </a:pathLst>
            </a:custGeom>
            <a:solidFill>
              <a:srgbClr val="20FFD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64" name="Freeform 308"/>
            <p:cNvSpPr>
              <a:spLocks/>
            </p:cNvSpPr>
            <p:nvPr/>
          </p:nvSpPr>
          <p:spPr bwMode="auto">
            <a:xfrm>
              <a:off x="6734175" y="3036888"/>
              <a:ext cx="171450" cy="247650"/>
            </a:xfrm>
            <a:custGeom>
              <a:avLst/>
              <a:gdLst>
                <a:gd name="T0" fmla="*/ 0 w 18"/>
                <a:gd name="T1" fmla="*/ 2147483647 h 26"/>
                <a:gd name="T2" fmla="*/ 2147483647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0" y="26"/>
                  </a:moveTo>
                  <a:lnTo>
                    <a:pt x="18" y="23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65" name="Freeform 309"/>
            <p:cNvSpPr>
              <a:spLocks/>
            </p:cNvSpPr>
            <p:nvPr/>
          </p:nvSpPr>
          <p:spPr bwMode="auto">
            <a:xfrm>
              <a:off x="6734175" y="3255963"/>
              <a:ext cx="171450" cy="257175"/>
            </a:xfrm>
            <a:custGeom>
              <a:avLst/>
              <a:gdLst>
                <a:gd name="T0" fmla="*/ 2147483647 w 108"/>
                <a:gd name="T1" fmla="*/ 2147483647 h 162"/>
                <a:gd name="T2" fmla="*/ 0 w 108"/>
                <a:gd name="T3" fmla="*/ 2147483647 h 162"/>
                <a:gd name="T4" fmla="*/ 2147483647 w 108"/>
                <a:gd name="T5" fmla="*/ 0 h 162"/>
                <a:gd name="T6" fmla="*/ 2147483647 w 108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62"/>
                <a:gd name="T14" fmla="*/ 108 w 108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62">
                  <a:moveTo>
                    <a:pt x="78" y="162"/>
                  </a:moveTo>
                  <a:lnTo>
                    <a:pt x="0" y="18"/>
                  </a:lnTo>
                  <a:lnTo>
                    <a:pt x="108" y="0"/>
                  </a:lnTo>
                  <a:lnTo>
                    <a:pt x="78" y="162"/>
                  </a:lnTo>
                  <a:close/>
                </a:path>
              </a:pathLst>
            </a:custGeom>
            <a:solidFill>
              <a:srgbClr val="00B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66" name="Freeform 310"/>
            <p:cNvSpPr>
              <a:spLocks/>
            </p:cNvSpPr>
            <p:nvPr/>
          </p:nvSpPr>
          <p:spPr bwMode="auto">
            <a:xfrm>
              <a:off x="6734175" y="3255963"/>
              <a:ext cx="171450" cy="257175"/>
            </a:xfrm>
            <a:custGeom>
              <a:avLst/>
              <a:gdLst>
                <a:gd name="T0" fmla="*/ 2147483647 w 18"/>
                <a:gd name="T1" fmla="*/ 2147483647 h 27"/>
                <a:gd name="T2" fmla="*/ 0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13" y="27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67" name="Oval 311"/>
            <p:cNvSpPr>
              <a:spLocks noChangeArrowheads="1"/>
            </p:cNvSpPr>
            <p:nvPr/>
          </p:nvSpPr>
          <p:spPr bwMode="auto">
            <a:xfrm>
              <a:off x="6772275" y="2627313"/>
              <a:ext cx="85725" cy="85725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68" name="Freeform 312"/>
            <p:cNvSpPr>
              <a:spLocks/>
            </p:cNvSpPr>
            <p:nvPr/>
          </p:nvSpPr>
          <p:spPr bwMode="auto">
            <a:xfrm>
              <a:off x="6707188" y="2532063"/>
              <a:ext cx="169862" cy="247650"/>
            </a:xfrm>
            <a:custGeom>
              <a:avLst/>
              <a:gdLst>
                <a:gd name="T0" fmla="*/ 2147483647 w 107"/>
                <a:gd name="T1" fmla="*/ 2147483647 h 156"/>
                <a:gd name="T2" fmla="*/ 0 w 107"/>
                <a:gd name="T3" fmla="*/ 2147483647 h 156"/>
                <a:gd name="T4" fmla="*/ 2147483647 w 107"/>
                <a:gd name="T5" fmla="*/ 0 h 156"/>
                <a:gd name="T6" fmla="*/ 2147483647 w 107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156"/>
                <a:gd name="T14" fmla="*/ 107 w 107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156">
                  <a:moveTo>
                    <a:pt x="77" y="156"/>
                  </a:moveTo>
                  <a:lnTo>
                    <a:pt x="0" y="18"/>
                  </a:lnTo>
                  <a:lnTo>
                    <a:pt x="107" y="0"/>
                  </a:lnTo>
                  <a:lnTo>
                    <a:pt x="77" y="156"/>
                  </a:lnTo>
                  <a:close/>
                </a:path>
              </a:pathLst>
            </a:custGeom>
            <a:solidFill>
              <a:srgbClr val="AFFF5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69" name="Freeform 313"/>
            <p:cNvSpPr>
              <a:spLocks/>
            </p:cNvSpPr>
            <p:nvPr/>
          </p:nvSpPr>
          <p:spPr bwMode="auto">
            <a:xfrm>
              <a:off x="6707188" y="2532063"/>
              <a:ext cx="169862" cy="247650"/>
            </a:xfrm>
            <a:custGeom>
              <a:avLst/>
              <a:gdLst>
                <a:gd name="T0" fmla="*/ 2147483647 w 18"/>
                <a:gd name="T1" fmla="*/ 2147483647 h 26"/>
                <a:gd name="T2" fmla="*/ 0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13" y="26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70" name="Freeform 314"/>
            <p:cNvSpPr>
              <a:spLocks/>
            </p:cNvSpPr>
            <p:nvPr/>
          </p:nvSpPr>
          <p:spPr bwMode="auto">
            <a:xfrm>
              <a:off x="6707188" y="2303463"/>
              <a:ext cx="169862" cy="257175"/>
            </a:xfrm>
            <a:custGeom>
              <a:avLst/>
              <a:gdLst>
                <a:gd name="T0" fmla="*/ 0 w 107"/>
                <a:gd name="T1" fmla="*/ 2147483647 h 162"/>
                <a:gd name="T2" fmla="*/ 2147483647 w 107"/>
                <a:gd name="T3" fmla="*/ 2147483647 h 162"/>
                <a:gd name="T4" fmla="*/ 2147483647 w 107"/>
                <a:gd name="T5" fmla="*/ 0 h 162"/>
                <a:gd name="T6" fmla="*/ 0 w 107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162"/>
                <a:gd name="T14" fmla="*/ 107 w 107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162">
                  <a:moveTo>
                    <a:pt x="0" y="162"/>
                  </a:moveTo>
                  <a:lnTo>
                    <a:pt x="107" y="144"/>
                  </a:lnTo>
                  <a:lnTo>
                    <a:pt x="29" y="0"/>
                  </a:lnTo>
                  <a:lnTo>
                    <a:pt x="0" y="162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71" name="Freeform 315"/>
            <p:cNvSpPr>
              <a:spLocks/>
            </p:cNvSpPr>
            <p:nvPr/>
          </p:nvSpPr>
          <p:spPr bwMode="auto">
            <a:xfrm>
              <a:off x="6707188" y="2303463"/>
              <a:ext cx="169862" cy="257175"/>
            </a:xfrm>
            <a:custGeom>
              <a:avLst/>
              <a:gdLst>
                <a:gd name="T0" fmla="*/ 0 w 18"/>
                <a:gd name="T1" fmla="*/ 2147483647 h 27"/>
                <a:gd name="T2" fmla="*/ 2147483647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0" y="27"/>
                  </a:moveTo>
                  <a:lnTo>
                    <a:pt x="18" y="24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72" name="Oval 316"/>
            <p:cNvSpPr>
              <a:spLocks noChangeArrowheads="1"/>
            </p:cNvSpPr>
            <p:nvPr/>
          </p:nvSpPr>
          <p:spPr bwMode="auto">
            <a:xfrm>
              <a:off x="6829425" y="1838325"/>
              <a:ext cx="85725" cy="85725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73" name="Oval 317"/>
            <p:cNvSpPr>
              <a:spLocks noChangeArrowheads="1"/>
            </p:cNvSpPr>
            <p:nvPr/>
          </p:nvSpPr>
          <p:spPr bwMode="auto">
            <a:xfrm>
              <a:off x="6829425" y="1838325"/>
              <a:ext cx="85725" cy="85725"/>
            </a:xfrm>
            <a:prstGeom prst="ellipse">
              <a:avLst/>
            </a:prstGeom>
            <a:noFill/>
            <a:ln w="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74" name="Freeform 318"/>
            <p:cNvSpPr>
              <a:spLocks/>
            </p:cNvSpPr>
            <p:nvPr/>
          </p:nvSpPr>
          <p:spPr bwMode="auto">
            <a:xfrm>
              <a:off x="6688138" y="3284538"/>
              <a:ext cx="169862" cy="257175"/>
            </a:xfrm>
            <a:custGeom>
              <a:avLst/>
              <a:gdLst>
                <a:gd name="T0" fmla="*/ 0 w 107"/>
                <a:gd name="T1" fmla="*/ 2147483647 h 162"/>
                <a:gd name="T2" fmla="*/ 2147483647 w 107"/>
                <a:gd name="T3" fmla="*/ 2147483647 h 162"/>
                <a:gd name="T4" fmla="*/ 2147483647 w 107"/>
                <a:gd name="T5" fmla="*/ 0 h 162"/>
                <a:gd name="T6" fmla="*/ 0 w 107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162"/>
                <a:gd name="T14" fmla="*/ 107 w 107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162">
                  <a:moveTo>
                    <a:pt x="0" y="162"/>
                  </a:moveTo>
                  <a:lnTo>
                    <a:pt x="107" y="144"/>
                  </a:lnTo>
                  <a:lnTo>
                    <a:pt x="29" y="0"/>
                  </a:lnTo>
                  <a:lnTo>
                    <a:pt x="0" y="162"/>
                  </a:lnTo>
                  <a:close/>
                </a:path>
              </a:pathLst>
            </a:custGeom>
            <a:solidFill>
              <a:srgbClr val="00D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75" name="Freeform 319"/>
            <p:cNvSpPr>
              <a:spLocks/>
            </p:cNvSpPr>
            <p:nvPr/>
          </p:nvSpPr>
          <p:spPr bwMode="auto">
            <a:xfrm>
              <a:off x="6688138" y="3284538"/>
              <a:ext cx="169862" cy="257175"/>
            </a:xfrm>
            <a:custGeom>
              <a:avLst/>
              <a:gdLst>
                <a:gd name="T0" fmla="*/ 0 w 18"/>
                <a:gd name="T1" fmla="*/ 2147483647 h 27"/>
                <a:gd name="T2" fmla="*/ 2147483647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0" y="27"/>
                  </a:moveTo>
                  <a:lnTo>
                    <a:pt x="18" y="24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76" name="Freeform 320"/>
            <p:cNvSpPr>
              <a:spLocks/>
            </p:cNvSpPr>
            <p:nvPr/>
          </p:nvSpPr>
          <p:spPr bwMode="auto">
            <a:xfrm>
              <a:off x="6688138" y="3513138"/>
              <a:ext cx="169862" cy="247650"/>
            </a:xfrm>
            <a:custGeom>
              <a:avLst/>
              <a:gdLst>
                <a:gd name="T0" fmla="*/ 2147483647 w 107"/>
                <a:gd name="T1" fmla="*/ 2147483647 h 156"/>
                <a:gd name="T2" fmla="*/ 0 w 107"/>
                <a:gd name="T3" fmla="*/ 2147483647 h 156"/>
                <a:gd name="T4" fmla="*/ 2147483647 w 107"/>
                <a:gd name="T5" fmla="*/ 0 h 156"/>
                <a:gd name="T6" fmla="*/ 2147483647 w 107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156"/>
                <a:gd name="T14" fmla="*/ 107 w 107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156">
                  <a:moveTo>
                    <a:pt x="77" y="156"/>
                  </a:moveTo>
                  <a:lnTo>
                    <a:pt x="0" y="18"/>
                  </a:lnTo>
                  <a:lnTo>
                    <a:pt x="107" y="0"/>
                  </a:lnTo>
                  <a:lnTo>
                    <a:pt x="77" y="156"/>
                  </a:lnTo>
                  <a:close/>
                </a:path>
              </a:pathLst>
            </a:custGeom>
            <a:solidFill>
              <a:srgbClr val="008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77" name="Freeform 321"/>
            <p:cNvSpPr>
              <a:spLocks/>
            </p:cNvSpPr>
            <p:nvPr/>
          </p:nvSpPr>
          <p:spPr bwMode="auto">
            <a:xfrm>
              <a:off x="6688138" y="3513138"/>
              <a:ext cx="169862" cy="247650"/>
            </a:xfrm>
            <a:custGeom>
              <a:avLst/>
              <a:gdLst>
                <a:gd name="T0" fmla="*/ 2147483647 w 18"/>
                <a:gd name="T1" fmla="*/ 2147483647 h 26"/>
                <a:gd name="T2" fmla="*/ 0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13" y="26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78" name="Freeform 322"/>
            <p:cNvSpPr>
              <a:spLocks/>
            </p:cNvSpPr>
            <p:nvPr/>
          </p:nvSpPr>
          <p:spPr bwMode="auto">
            <a:xfrm>
              <a:off x="6678613" y="1800225"/>
              <a:ext cx="169862" cy="255588"/>
            </a:xfrm>
            <a:custGeom>
              <a:avLst/>
              <a:gdLst>
                <a:gd name="T0" fmla="*/ 2147483647 w 107"/>
                <a:gd name="T1" fmla="*/ 2147483647 h 161"/>
                <a:gd name="T2" fmla="*/ 0 w 107"/>
                <a:gd name="T3" fmla="*/ 2147483647 h 161"/>
                <a:gd name="T4" fmla="*/ 2147483647 w 107"/>
                <a:gd name="T5" fmla="*/ 0 h 161"/>
                <a:gd name="T6" fmla="*/ 2147483647 w 107"/>
                <a:gd name="T7" fmla="*/ 2147483647 h 16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161"/>
                <a:gd name="T14" fmla="*/ 107 w 107"/>
                <a:gd name="T15" fmla="*/ 161 h 16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161">
                  <a:moveTo>
                    <a:pt x="77" y="161"/>
                  </a:moveTo>
                  <a:lnTo>
                    <a:pt x="0" y="18"/>
                  </a:lnTo>
                  <a:lnTo>
                    <a:pt x="107" y="0"/>
                  </a:lnTo>
                  <a:lnTo>
                    <a:pt x="77" y="161"/>
                  </a:lnTo>
                  <a:close/>
                </a:path>
              </a:pathLst>
            </a:custGeom>
            <a:solidFill>
              <a:srgbClr val="FF7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79" name="Freeform 323"/>
            <p:cNvSpPr>
              <a:spLocks/>
            </p:cNvSpPr>
            <p:nvPr/>
          </p:nvSpPr>
          <p:spPr bwMode="auto">
            <a:xfrm>
              <a:off x="6678613" y="1800225"/>
              <a:ext cx="169862" cy="255588"/>
            </a:xfrm>
            <a:custGeom>
              <a:avLst/>
              <a:gdLst>
                <a:gd name="T0" fmla="*/ 2147483647 w 18"/>
                <a:gd name="T1" fmla="*/ 2147483647 h 27"/>
                <a:gd name="T2" fmla="*/ 0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13" y="27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80" name="Freeform 324"/>
            <p:cNvSpPr>
              <a:spLocks/>
            </p:cNvSpPr>
            <p:nvPr/>
          </p:nvSpPr>
          <p:spPr bwMode="auto">
            <a:xfrm>
              <a:off x="6659563" y="2779713"/>
              <a:ext cx="169862" cy="257175"/>
            </a:xfrm>
            <a:custGeom>
              <a:avLst/>
              <a:gdLst>
                <a:gd name="T0" fmla="*/ 2147483647 w 107"/>
                <a:gd name="T1" fmla="*/ 2147483647 h 162"/>
                <a:gd name="T2" fmla="*/ 0 w 107"/>
                <a:gd name="T3" fmla="*/ 2147483647 h 162"/>
                <a:gd name="T4" fmla="*/ 2147483647 w 107"/>
                <a:gd name="T5" fmla="*/ 0 h 162"/>
                <a:gd name="T6" fmla="*/ 2147483647 w 107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162"/>
                <a:gd name="T14" fmla="*/ 107 w 107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162">
                  <a:moveTo>
                    <a:pt x="77" y="162"/>
                  </a:moveTo>
                  <a:lnTo>
                    <a:pt x="0" y="18"/>
                  </a:lnTo>
                  <a:lnTo>
                    <a:pt x="107" y="0"/>
                  </a:lnTo>
                  <a:lnTo>
                    <a:pt x="77" y="162"/>
                  </a:lnTo>
                  <a:close/>
                </a:path>
              </a:pathLst>
            </a:custGeom>
            <a:solidFill>
              <a:srgbClr val="60FF9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81" name="Freeform 325"/>
            <p:cNvSpPr>
              <a:spLocks/>
            </p:cNvSpPr>
            <p:nvPr/>
          </p:nvSpPr>
          <p:spPr bwMode="auto">
            <a:xfrm>
              <a:off x="6659563" y="2779713"/>
              <a:ext cx="169862" cy="257175"/>
            </a:xfrm>
            <a:custGeom>
              <a:avLst/>
              <a:gdLst>
                <a:gd name="T0" fmla="*/ 2147483647 w 18"/>
                <a:gd name="T1" fmla="*/ 2147483647 h 27"/>
                <a:gd name="T2" fmla="*/ 0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13" y="27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82" name="Freeform 326"/>
            <p:cNvSpPr>
              <a:spLocks/>
            </p:cNvSpPr>
            <p:nvPr/>
          </p:nvSpPr>
          <p:spPr bwMode="auto">
            <a:xfrm>
              <a:off x="6659563" y="2560638"/>
              <a:ext cx="169862" cy="247650"/>
            </a:xfrm>
            <a:custGeom>
              <a:avLst/>
              <a:gdLst>
                <a:gd name="T0" fmla="*/ 0 w 107"/>
                <a:gd name="T1" fmla="*/ 2147483647 h 156"/>
                <a:gd name="T2" fmla="*/ 2147483647 w 107"/>
                <a:gd name="T3" fmla="*/ 2147483647 h 156"/>
                <a:gd name="T4" fmla="*/ 2147483647 w 107"/>
                <a:gd name="T5" fmla="*/ 0 h 156"/>
                <a:gd name="T6" fmla="*/ 0 w 107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156"/>
                <a:gd name="T14" fmla="*/ 107 w 107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156">
                  <a:moveTo>
                    <a:pt x="0" y="156"/>
                  </a:moveTo>
                  <a:lnTo>
                    <a:pt x="107" y="138"/>
                  </a:lnTo>
                  <a:lnTo>
                    <a:pt x="30" y="0"/>
                  </a:lnTo>
                  <a:lnTo>
                    <a:pt x="0" y="156"/>
                  </a:lnTo>
                  <a:close/>
                </a:path>
              </a:pathLst>
            </a:custGeom>
            <a:solidFill>
              <a:srgbClr val="BFFF4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83" name="Freeform 327"/>
            <p:cNvSpPr>
              <a:spLocks/>
            </p:cNvSpPr>
            <p:nvPr/>
          </p:nvSpPr>
          <p:spPr bwMode="auto">
            <a:xfrm>
              <a:off x="6659563" y="2560638"/>
              <a:ext cx="169862" cy="247650"/>
            </a:xfrm>
            <a:custGeom>
              <a:avLst/>
              <a:gdLst>
                <a:gd name="T0" fmla="*/ 0 w 18"/>
                <a:gd name="T1" fmla="*/ 2147483647 h 26"/>
                <a:gd name="T2" fmla="*/ 2147483647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0" y="26"/>
                  </a:moveTo>
                  <a:lnTo>
                    <a:pt x="18" y="23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84" name="Oval 328"/>
            <p:cNvSpPr>
              <a:spLocks noChangeArrowheads="1"/>
            </p:cNvSpPr>
            <p:nvPr/>
          </p:nvSpPr>
          <p:spPr bwMode="auto">
            <a:xfrm>
              <a:off x="6781800" y="1989138"/>
              <a:ext cx="85725" cy="85725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85" name="Oval 329"/>
            <p:cNvSpPr>
              <a:spLocks noChangeArrowheads="1"/>
            </p:cNvSpPr>
            <p:nvPr/>
          </p:nvSpPr>
          <p:spPr bwMode="auto">
            <a:xfrm>
              <a:off x="6781800" y="1989138"/>
              <a:ext cx="85725" cy="85725"/>
            </a:xfrm>
            <a:prstGeom prst="ellipse">
              <a:avLst/>
            </a:prstGeom>
            <a:noFill/>
            <a:ln w="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86" name="Freeform 330"/>
            <p:cNvSpPr>
              <a:spLocks/>
            </p:cNvSpPr>
            <p:nvPr/>
          </p:nvSpPr>
          <p:spPr bwMode="auto">
            <a:xfrm>
              <a:off x="6640513" y="3760788"/>
              <a:ext cx="169862" cy="255587"/>
            </a:xfrm>
            <a:custGeom>
              <a:avLst/>
              <a:gdLst>
                <a:gd name="T0" fmla="*/ 2147483647 w 107"/>
                <a:gd name="T1" fmla="*/ 2147483647 h 161"/>
                <a:gd name="T2" fmla="*/ 0 w 107"/>
                <a:gd name="T3" fmla="*/ 2147483647 h 161"/>
                <a:gd name="T4" fmla="*/ 2147483647 w 107"/>
                <a:gd name="T5" fmla="*/ 0 h 161"/>
                <a:gd name="T6" fmla="*/ 2147483647 w 107"/>
                <a:gd name="T7" fmla="*/ 2147483647 h 16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161"/>
                <a:gd name="T14" fmla="*/ 107 w 107"/>
                <a:gd name="T15" fmla="*/ 161 h 16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161">
                  <a:moveTo>
                    <a:pt x="77" y="161"/>
                  </a:moveTo>
                  <a:lnTo>
                    <a:pt x="0" y="18"/>
                  </a:lnTo>
                  <a:lnTo>
                    <a:pt x="107" y="0"/>
                  </a:lnTo>
                  <a:lnTo>
                    <a:pt x="77" y="161"/>
                  </a:lnTo>
                  <a:close/>
                </a:path>
              </a:pathLst>
            </a:custGeom>
            <a:solidFill>
              <a:srgbClr val="004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87" name="Freeform 331"/>
            <p:cNvSpPr>
              <a:spLocks/>
            </p:cNvSpPr>
            <p:nvPr/>
          </p:nvSpPr>
          <p:spPr bwMode="auto">
            <a:xfrm>
              <a:off x="6640513" y="3760788"/>
              <a:ext cx="169862" cy="255587"/>
            </a:xfrm>
            <a:custGeom>
              <a:avLst/>
              <a:gdLst>
                <a:gd name="T0" fmla="*/ 2147483647 w 18"/>
                <a:gd name="T1" fmla="*/ 2147483647 h 27"/>
                <a:gd name="T2" fmla="*/ 0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13" y="27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88" name="Oval 332"/>
            <p:cNvSpPr>
              <a:spLocks noChangeArrowheads="1"/>
            </p:cNvSpPr>
            <p:nvPr/>
          </p:nvSpPr>
          <p:spPr bwMode="auto">
            <a:xfrm>
              <a:off x="6678613" y="3646488"/>
              <a:ext cx="84137" cy="85725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89" name="Oval 333"/>
            <p:cNvSpPr>
              <a:spLocks noChangeArrowheads="1"/>
            </p:cNvSpPr>
            <p:nvPr/>
          </p:nvSpPr>
          <p:spPr bwMode="auto">
            <a:xfrm>
              <a:off x="6678613" y="3646488"/>
              <a:ext cx="84137" cy="85725"/>
            </a:xfrm>
            <a:prstGeom prst="ellipse">
              <a:avLst/>
            </a:prstGeom>
            <a:noFill/>
            <a:ln w="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90" name="Freeform 334"/>
            <p:cNvSpPr>
              <a:spLocks/>
            </p:cNvSpPr>
            <p:nvPr/>
          </p:nvSpPr>
          <p:spPr bwMode="auto">
            <a:xfrm>
              <a:off x="6640513" y="3541713"/>
              <a:ext cx="169862" cy="247650"/>
            </a:xfrm>
            <a:custGeom>
              <a:avLst/>
              <a:gdLst>
                <a:gd name="T0" fmla="*/ 0 w 107"/>
                <a:gd name="T1" fmla="*/ 2147483647 h 156"/>
                <a:gd name="T2" fmla="*/ 2147483647 w 107"/>
                <a:gd name="T3" fmla="*/ 2147483647 h 156"/>
                <a:gd name="T4" fmla="*/ 2147483647 w 107"/>
                <a:gd name="T5" fmla="*/ 0 h 156"/>
                <a:gd name="T6" fmla="*/ 0 w 107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156"/>
                <a:gd name="T14" fmla="*/ 107 w 107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156">
                  <a:moveTo>
                    <a:pt x="0" y="156"/>
                  </a:moveTo>
                  <a:lnTo>
                    <a:pt x="107" y="138"/>
                  </a:lnTo>
                  <a:lnTo>
                    <a:pt x="30" y="0"/>
                  </a:lnTo>
                  <a:lnTo>
                    <a:pt x="0" y="156"/>
                  </a:lnTo>
                  <a:close/>
                </a:path>
              </a:pathLst>
            </a:custGeom>
            <a:solidFill>
              <a:srgbClr val="009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91" name="Freeform 335"/>
            <p:cNvSpPr>
              <a:spLocks/>
            </p:cNvSpPr>
            <p:nvPr/>
          </p:nvSpPr>
          <p:spPr bwMode="auto">
            <a:xfrm>
              <a:off x="6640513" y="3541713"/>
              <a:ext cx="169862" cy="247650"/>
            </a:xfrm>
            <a:custGeom>
              <a:avLst/>
              <a:gdLst>
                <a:gd name="T0" fmla="*/ 0 w 18"/>
                <a:gd name="T1" fmla="*/ 2147483647 h 26"/>
                <a:gd name="T2" fmla="*/ 2147483647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0" y="26"/>
                  </a:moveTo>
                  <a:lnTo>
                    <a:pt x="18" y="23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92" name="Freeform 336"/>
            <p:cNvSpPr>
              <a:spLocks/>
            </p:cNvSpPr>
            <p:nvPr/>
          </p:nvSpPr>
          <p:spPr bwMode="auto">
            <a:xfrm>
              <a:off x="6630988" y="1828800"/>
              <a:ext cx="169862" cy="255588"/>
            </a:xfrm>
            <a:custGeom>
              <a:avLst/>
              <a:gdLst>
                <a:gd name="T0" fmla="*/ 0 w 107"/>
                <a:gd name="T1" fmla="*/ 2147483647 h 161"/>
                <a:gd name="T2" fmla="*/ 2147483647 w 107"/>
                <a:gd name="T3" fmla="*/ 2147483647 h 161"/>
                <a:gd name="T4" fmla="*/ 2147483647 w 107"/>
                <a:gd name="T5" fmla="*/ 0 h 161"/>
                <a:gd name="T6" fmla="*/ 0 w 107"/>
                <a:gd name="T7" fmla="*/ 2147483647 h 16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161"/>
                <a:gd name="T14" fmla="*/ 107 w 107"/>
                <a:gd name="T15" fmla="*/ 161 h 16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161">
                  <a:moveTo>
                    <a:pt x="0" y="161"/>
                  </a:moveTo>
                  <a:lnTo>
                    <a:pt x="107" y="143"/>
                  </a:lnTo>
                  <a:lnTo>
                    <a:pt x="30" y="0"/>
                  </a:lnTo>
                  <a:lnTo>
                    <a:pt x="0" y="161"/>
                  </a:lnTo>
                  <a:close/>
                </a:path>
              </a:pathLst>
            </a:custGeom>
            <a:solidFill>
              <a:srgbClr val="FF6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93" name="Freeform 337"/>
            <p:cNvSpPr>
              <a:spLocks/>
            </p:cNvSpPr>
            <p:nvPr/>
          </p:nvSpPr>
          <p:spPr bwMode="auto">
            <a:xfrm>
              <a:off x="6630988" y="1828800"/>
              <a:ext cx="169862" cy="255588"/>
            </a:xfrm>
            <a:custGeom>
              <a:avLst/>
              <a:gdLst>
                <a:gd name="T0" fmla="*/ 0 w 18"/>
                <a:gd name="T1" fmla="*/ 2147483647 h 27"/>
                <a:gd name="T2" fmla="*/ 2147483647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0" y="27"/>
                  </a:moveTo>
                  <a:lnTo>
                    <a:pt x="18" y="24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94" name="Oval 338"/>
            <p:cNvSpPr>
              <a:spLocks noChangeArrowheads="1"/>
            </p:cNvSpPr>
            <p:nvPr/>
          </p:nvSpPr>
          <p:spPr bwMode="auto">
            <a:xfrm>
              <a:off x="6602413" y="1866900"/>
              <a:ext cx="85725" cy="84138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95" name="Oval 339"/>
            <p:cNvSpPr>
              <a:spLocks noChangeArrowheads="1"/>
            </p:cNvSpPr>
            <p:nvPr/>
          </p:nvSpPr>
          <p:spPr bwMode="auto">
            <a:xfrm>
              <a:off x="6602413" y="1866900"/>
              <a:ext cx="85725" cy="84138"/>
            </a:xfrm>
            <a:prstGeom prst="ellipse">
              <a:avLst/>
            </a:prstGeom>
            <a:noFill/>
            <a:ln w="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96" name="Freeform 340"/>
            <p:cNvSpPr>
              <a:spLocks/>
            </p:cNvSpPr>
            <p:nvPr/>
          </p:nvSpPr>
          <p:spPr bwMode="auto">
            <a:xfrm>
              <a:off x="6507163" y="1828800"/>
              <a:ext cx="171450" cy="255588"/>
            </a:xfrm>
            <a:custGeom>
              <a:avLst/>
              <a:gdLst>
                <a:gd name="T0" fmla="*/ 2147483647 w 108"/>
                <a:gd name="T1" fmla="*/ 2147483647 h 161"/>
                <a:gd name="T2" fmla="*/ 0 w 108"/>
                <a:gd name="T3" fmla="*/ 2147483647 h 161"/>
                <a:gd name="T4" fmla="*/ 2147483647 w 108"/>
                <a:gd name="T5" fmla="*/ 0 h 161"/>
                <a:gd name="T6" fmla="*/ 2147483647 w 108"/>
                <a:gd name="T7" fmla="*/ 2147483647 h 16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61"/>
                <a:gd name="T14" fmla="*/ 108 w 108"/>
                <a:gd name="T15" fmla="*/ 161 h 16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61">
                  <a:moveTo>
                    <a:pt x="78" y="161"/>
                  </a:moveTo>
                  <a:lnTo>
                    <a:pt x="0" y="24"/>
                  </a:lnTo>
                  <a:lnTo>
                    <a:pt x="108" y="0"/>
                  </a:lnTo>
                  <a:lnTo>
                    <a:pt x="78" y="161"/>
                  </a:lnTo>
                  <a:close/>
                </a:path>
              </a:pathLst>
            </a:custGeom>
            <a:solidFill>
              <a:srgbClr val="FF6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97" name="Freeform 341"/>
            <p:cNvSpPr>
              <a:spLocks/>
            </p:cNvSpPr>
            <p:nvPr/>
          </p:nvSpPr>
          <p:spPr bwMode="auto">
            <a:xfrm>
              <a:off x="6507163" y="1828800"/>
              <a:ext cx="171450" cy="255588"/>
            </a:xfrm>
            <a:custGeom>
              <a:avLst/>
              <a:gdLst>
                <a:gd name="T0" fmla="*/ 2147483647 w 18"/>
                <a:gd name="T1" fmla="*/ 2147483647 h 27"/>
                <a:gd name="T2" fmla="*/ 0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13" y="27"/>
                  </a:moveTo>
                  <a:lnTo>
                    <a:pt x="0" y="4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98" name="Freeform 342"/>
            <p:cNvSpPr>
              <a:spLocks/>
            </p:cNvSpPr>
            <p:nvPr/>
          </p:nvSpPr>
          <p:spPr bwMode="auto">
            <a:xfrm>
              <a:off x="6630988" y="2055813"/>
              <a:ext cx="169862" cy="247650"/>
            </a:xfrm>
            <a:custGeom>
              <a:avLst/>
              <a:gdLst>
                <a:gd name="T0" fmla="*/ 2147483647 w 107"/>
                <a:gd name="T1" fmla="*/ 2147483647 h 156"/>
                <a:gd name="T2" fmla="*/ 0 w 107"/>
                <a:gd name="T3" fmla="*/ 2147483647 h 156"/>
                <a:gd name="T4" fmla="*/ 2147483647 w 107"/>
                <a:gd name="T5" fmla="*/ 0 h 156"/>
                <a:gd name="T6" fmla="*/ 2147483647 w 107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156"/>
                <a:gd name="T14" fmla="*/ 107 w 107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156">
                  <a:moveTo>
                    <a:pt x="77" y="156"/>
                  </a:moveTo>
                  <a:lnTo>
                    <a:pt x="0" y="18"/>
                  </a:lnTo>
                  <a:lnTo>
                    <a:pt x="107" y="0"/>
                  </a:lnTo>
                  <a:lnTo>
                    <a:pt x="77" y="156"/>
                  </a:lnTo>
                  <a:close/>
                </a:path>
              </a:pathLst>
            </a:custGeom>
            <a:solidFill>
              <a:srgbClr val="FFA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99" name="Freeform 343"/>
            <p:cNvSpPr>
              <a:spLocks/>
            </p:cNvSpPr>
            <p:nvPr/>
          </p:nvSpPr>
          <p:spPr bwMode="auto">
            <a:xfrm>
              <a:off x="6630988" y="2055813"/>
              <a:ext cx="169862" cy="247650"/>
            </a:xfrm>
            <a:custGeom>
              <a:avLst/>
              <a:gdLst>
                <a:gd name="T0" fmla="*/ 2147483647 w 18"/>
                <a:gd name="T1" fmla="*/ 2147483647 h 26"/>
                <a:gd name="T2" fmla="*/ 0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13" y="26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00" name="Freeform 344"/>
            <p:cNvSpPr>
              <a:spLocks/>
            </p:cNvSpPr>
            <p:nvPr/>
          </p:nvSpPr>
          <p:spPr bwMode="auto">
            <a:xfrm>
              <a:off x="6611938" y="2808288"/>
              <a:ext cx="169862" cy="257175"/>
            </a:xfrm>
            <a:custGeom>
              <a:avLst/>
              <a:gdLst>
                <a:gd name="T0" fmla="*/ 0 w 107"/>
                <a:gd name="T1" fmla="*/ 2147483647 h 162"/>
                <a:gd name="T2" fmla="*/ 2147483647 w 107"/>
                <a:gd name="T3" fmla="*/ 2147483647 h 162"/>
                <a:gd name="T4" fmla="*/ 2147483647 w 107"/>
                <a:gd name="T5" fmla="*/ 0 h 162"/>
                <a:gd name="T6" fmla="*/ 0 w 107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162"/>
                <a:gd name="T14" fmla="*/ 107 w 107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162">
                  <a:moveTo>
                    <a:pt x="0" y="162"/>
                  </a:moveTo>
                  <a:lnTo>
                    <a:pt x="107" y="144"/>
                  </a:lnTo>
                  <a:lnTo>
                    <a:pt x="30" y="0"/>
                  </a:lnTo>
                  <a:lnTo>
                    <a:pt x="0" y="162"/>
                  </a:lnTo>
                  <a:close/>
                </a:path>
              </a:pathLst>
            </a:custGeom>
            <a:solidFill>
              <a:srgbClr val="80FF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01" name="Freeform 345"/>
            <p:cNvSpPr>
              <a:spLocks/>
            </p:cNvSpPr>
            <p:nvPr/>
          </p:nvSpPr>
          <p:spPr bwMode="auto">
            <a:xfrm>
              <a:off x="6611938" y="2808288"/>
              <a:ext cx="169862" cy="257175"/>
            </a:xfrm>
            <a:custGeom>
              <a:avLst/>
              <a:gdLst>
                <a:gd name="T0" fmla="*/ 0 w 18"/>
                <a:gd name="T1" fmla="*/ 2147483647 h 27"/>
                <a:gd name="T2" fmla="*/ 2147483647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0" y="27"/>
                  </a:moveTo>
                  <a:lnTo>
                    <a:pt x="18" y="24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02" name="Freeform 346"/>
            <p:cNvSpPr>
              <a:spLocks/>
            </p:cNvSpPr>
            <p:nvPr/>
          </p:nvSpPr>
          <p:spPr bwMode="auto">
            <a:xfrm>
              <a:off x="6611938" y="3036888"/>
              <a:ext cx="169862" cy="247650"/>
            </a:xfrm>
            <a:custGeom>
              <a:avLst/>
              <a:gdLst>
                <a:gd name="T0" fmla="*/ 2147483647 w 107"/>
                <a:gd name="T1" fmla="*/ 2147483647 h 156"/>
                <a:gd name="T2" fmla="*/ 0 w 107"/>
                <a:gd name="T3" fmla="*/ 2147483647 h 156"/>
                <a:gd name="T4" fmla="*/ 2147483647 w 107"/>
                <a:gd name="T5" fmla="*/ 0 h 156"/>
                <a:gd name="T6" fmla="*/ 2147483647 w 107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156"/>
                <a:gd name="T14" fmla="*/ 107 w 107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156">
                  <a:moveTo>
                    <a:pt x="77" y="156"/>
                  </a:moveTo>
                  <a:lnTo>
                    <a:pt x="0" y="18"/>
                  </a:lnTo>
                  <a:lnTo>
                    <a:pt x="107" y="0"/>
                  </a:lnTo>
                  <a:lnTo>
                    <a:pt x="77" y="156"/>
                  </a:lnTo>
                  <a:close/>
                </a:path>
              </a:pathLst>
            </a:custGeom>
            <a:solidFill>
              <a:srgbClr val="20FFD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03" name="Freeform 347"/>
            <p:cNvSpPr>
              <a:spLocks/>
            </p:cNvSpPr>
            <p:nvPr/>
          </p:nvSpPr>
          <p:spPr bwMode="auto">
            <a:xfrm>
              <a:off x="6611938" y="3036888"/>
              <a:ext cx="169862" cy="247650"/>
            </a:xfrm>
            <a:custGeom>
              <a:avLst/>
              <a:gdLst>
                <a:gd name="T0" fmla="*/ 2147483647 w 18"/>
                <a:gd name="T1" fmla="*/ 2147483647 h 26"/>
                <a:gd name="T2" fmla="*/ 0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13" y="26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04" name="Freeform 348"/>
            <p:cNvSpPr>
              <a:spLocks/>
            </p:cNvSpPr>
            <p:nvPr/>
          </p:nvSpPr>
          <p:spPr bwMode="auto">
            <a:xfrm>
              <a:off x="6592888" y="3789363"/>
              <a:ext cx="169862" cy="255587"/>
            </a:xfrm>
            <a:custGeom>
              <a:avLst/>
              <a:gdLst>
                <a:gd name="T0" fmla="*/ 0 w 107"/>
                <a:gd name="T1" fmla="*/ 2147483647 h 161"/>
                <a:gd name="T2" fmla="*/ 2147483647 w 107"/>
                <a:gd name="T3" fmla="*/ 2147483647 h 161"/>
                <a:gd name="T4" fmla="*/ 2147483647 w 107"/>
                <a:gd name="T5" fmla="*/ 0 h 161"/>
                <a:gd name="T6" fmla="*/ 0 w 107"/>
                <a:gd name="T7" fmla="*/ 2147483647 h 16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161"/>
                <a:gd name="T14" fmla="*/ 107 w 107"/>
                <a:gd name="T15" fmla="*/ 161 h 16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161">
                  <a:moveTo>
                    <a:pt x="0" y="161"/>
                  </a:moveTo>
                  <a:lnTo>
                    <a:pt x="107" y="143"/>
                  </a:lnTo>
                  <a:lnTo>
                    <a:pt x="30" y="0"/>
                  </a:lnTo>
                  <a:lnTo>
                    <a:pt x="0" y="161"/>
                  </a:lnTo>
                  <a:close/>
                </a:path>
              </a:pathLst>
            </a:custGeom>
            <a:solidFill>
              <a:srgbClr val="005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05" name="Freeform 349"/>
            <p:cNvSpPr>
              <a:spLocks/>
            </p:cNvSpPr>
            <p:nvPr/>
          </p:nvSpPr>
          <p:spPr bwMode="auto">
            <a:xfrm>
              <a:off x="6592888" y="3789363"/>
              <a:ext cx="169862" cy="255587"/>
            </a:xfrm>
            <a:custGeom>
              <a:avLst/>
              <a:gdLst>
                <a:gd name="T0" fmla="*/ 0 w 18"/>
                <a:gd name="T1" fmla="*/ 2147483647 h 27"/>
                <a:gd name="T2" fmla="*/ 2147483647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0" y="27"/>
                  </a:moveTo>
                  <a:lnTo>
                    <a:pt x="18" y="24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06" name="Freeform 350"/>
            <p:cNvSpPr>
              <a:spLocks/>
            </p:cNvSpPr>
            <p:nvPr/>
          </p:nvSpPr>
          <p:spPr bwMode="auto">
            <a:xfrm>
              <a:off x="6459538" y="1866900"/>
              <a:ext cx="171450" cy="246063"/>
            </a:xfrm>
            <a:custGeom>
              <a:avLst/>
              <a:gdLst>
                <a:gd name="T0" fmla="*/ 0 w 108"/>
                <a:gd name="T1" fmla="*/ 2147483647 h 155"/>
                <a:gd name="T2" fmla="*/ 2147483647 w 108"/>
                <a:gd name="T3" fmla="*/ 2147483647 h 155"/>
                <a:gd name="T4" fmla="*/ 2147483647 w 108"/>
                <a:gd name="T5" fmla="*/ 0 h 155"/>
                <a:gd name="T6" fmla="*/ 0 w 108"/>
                <a:gd name="T7" fmla="*/ 2147483647 h 15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55"/>
                <a:gd name="T14" fmla="*/ 108 w 108"/>
                <a:gd name="T15" fmla="*/ 155 h 15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55">
                  <a:moveTo>
                    <a:pt x="0" y="155"/>
                  </a:moveTo>
                  <a:lnTo>
                    <a:pt x="108" y="137"/>
                  </a:lnTo>
                  <a:lnTo>
                    <a:pt x="30" y="0"/>
                  </a:lnTo>
                  <a:lnTo>
                    <a:pt x="0" y="155"/>
                  </a:lnTo>
                  <a:close/>
                </a:path>
              </a:pathLst>
            </a:custGeom>
            <a:solidFill>
              <a:srgbClr val="FF4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07" name="Freeform 351"/>
            <p:cNvSpPr>
              <a:spLocks/>
            </p:cNvSpPr>
            <p:nvPr/>
          </p:nvSpPr>
          <p:spPr bwMode="auto">
            <a:xfrm>
              <a:off x="6459538" y="1866900"/>
              <a:ext cx="171450" cy="246063"/>
            </a:xfrm>
            <a:custGeom>
              <a:avLst/>
              <a:gdLst>
                <a:gd name="T0" fmla="*/ 0 w 18"/>
                <a:gd name="T1" fmla="*/ 2147483647 h 26"/>
                <a:gd name="T2" fmla="*/ 2147483647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0" y="26"/>
                  </a:moveTo>
                  <a:lnTo>
                    <a:pt x="18" y="23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08" name="Freeform 352"/>
            <p:cNvSpPr>
              <a:spLocks/>
            </p:cNvSpPr>
            <p:nvPr/>
          </p:nvSpPr>
          <p:spPr bwMode="auto">
            <a:xfrm>
              <a:off x="6583363" y="2084388"/>
              <a:ext cx="169862" cy="247650"/>
            </a:xfrm>
            <a:custGeom>
              <a:avLst/>
              <a:gdLst>
                <a:gd name="T0" fmla="*/ 0 w 107"/>
                <a:gd name="T1" fmla="*/ 2147483647 h 156"/>
                <a:gd name="T2" fmla="*/ 2147483647 w 107"/>
                <a:gd name="T3" fmla="*/ 2147483647 h 156"/>
                <a:gd name="T4" fmla="*/ 2147483647 w 107"/>
                <a:gd name="T5" fmla="*/ 0 h 156"/>
                <a:gd name="T6" fmla="*/ 0 w 107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156"/>
                <a:gd name="T14" fmla="*/ 107 w 107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156">
                  <a:moveTo>
                    <a:pt x="0" y="156"/>
                  </a:moveTo>
                  <a:lnTo>
                    <a:pt x="107" y="138"/>
                  </a:lnTo>
                  <a:lnTo>
                    <a:pt x="30" y="0"/>
                  </a:lnTo>
                  <a:lnTo>
                    <a:pt x="0" y="156"/>
                  </a:lnTo>
                  <a:close/>
                </a:path>
              </a:pathLst>
            </a:custGeom>
            <a:solidFill>
              <a:srgbClr val="FF9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09" name="Freeform 353"/>
            <p:cNvSpPr>
              <a:spLocks/>
            </p:cNvSpPr>
            <p:nvPr/>
          </p:nvSpPr>
          <p:spPr bwMode="auto">
            <a:xfrm>
              <a:off x="6583363" y="2084388"/>
              <a:ext cx="169862" cy="247650"/>
            </a:xfrm>
            <a:custGeom>
              <a:avLst/>
              <a:gdLst>
                <a:gd name="T0" fmla="*/ 0 w 18"/>
                <a:gd name="T1" fmla="*/ 2147483647 h 26"/>
                <a:gd name="T2" fmla="*/ 2147483647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0" y="26"/>
                  </a:moveTo>
                  <a:lnTo>
                    <a:pt x="18" y="23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10" name="Freeform 354"/>
            <p:cNvSpPr>
              <a:spLocks/>
            </p:cNvSpPr>
            <p:nvPr/>
          </p:nvSpPr>
          <p:spPr bwMode="auto">
            <a:xfrm>
              <a:off x="6583363" y="2303463"/>
              <a:ext cx="169862" cy="257175"/>
            </a:xfrm>
            <a:custGeom>
              <a:avLst/>
              <a:gdLst>
                <a:gd name="T0" fmla="*/ 2147483647 w 107"/>
                <a:gd name="T1" fmla="*/ 2147483647 h 162"/>
                <a:gd name="T2" fmla="*/ 0 w 107"/>
                <a:gd name="T3" fmla="*/ 2147483647 h 162"/>
                <a:gd name="T4" fmla="*/ 2147483647 w 107"/>
                <a:gd name="T5" fmla="*/ 0 h 162"/>
                <a:gd name="T6" fmla="*/ 2147483647 w 107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162"/>
                <a:gd name="T14" fmla="*/ 107 w 107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162">
                  <a:moveTo>
                    <a:pt x="78" y="162"/>
                  </a:moveTo>
                  <a:lnTo>
                    <a:pt x="0" y="18"/>
                  </a:lnTo>
                  <a:lnTo>
                    <a:pt x="107" y="0"/>
                  </a:lnTo>
                  <a:lnTo>
                    <a:pt x="78" y="162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11" name="Freeform 355"/>
            <p:cNvSpPr>
              <a:spLocks/>
            </p:cNvSpPr>
            <p:nvPr/>
          </p:nvSpPr>
          <p:spPr bwMode="auto">
            <a:xfrm>
              <a:off x="6583363" y="2303463"/>
              <a:ext cx="169862" cy="257175"/>
            </a:xfrm>
            <a:custGeom>
              <a:avLst/>
              <a:gdLst>
                <a:gd name="T0" fmla="*/ 2147483647 w 18"/>
                <a:gd name="T1" fmla="*/ 2147483647 h 27"/>
                <a:gd name="T2" fmla="*/ 0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13" y="27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12" name="Freeform 356"/>
            <p:cNvSpPr>
              <a:spLocks/>
            </p:cNvSpPr>
            <p:nvPr/>
          </p:nvSpPr>
          <p:spPr bwMode="auto">
            <a:xfrm>
              <a:off x="6564313" y="3065463"/>
              <a:ext cx="169862" cy="247650"/>
            </a:xfrm>
            <a:custGeom>
              <a:avLst/>
              <a:gdLst>
                <a:gd name="T0" fmla="*/ 0 w 107"/>
                <a:gd name="T1" fmla="*/ 2147483647 h 156"/>
                <a:gd name="T2" fmla="*/ 2147483647 w 107"/>
                <a:gd name="T3" fmla="*/ 2147483647 h 156"/>
                <a:gd name="T4" fmla="*/ 2147483647 w 107"/>
                <a:gd name="T5" fmla="*/ 0 h 156"/>
                <a:gd name="T6" fmla="*/ 0 w 107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156"/>
                <a:gd name="T14" fmla="*/ 107 w 107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156">
                  <a:moveTo>
                    <a:pt x="0" y="156"/>
                  </a:moveTo>
                  <a:lnTo>
                    <a:pt x="107" y="138"/>
                  </a:lnTo>
                  <a:lnTo>
                    <a:pt x="30" y="0"/>
                  </a:lnTo>
                  <a:lnTo>
                    <a:pt x="0" y="156"/>
                  </a:lnTo>
                  <a:close/>
                </a:path>
              </a:pathLst>
            </a:custGeom>
            <a:solidFill>
              <a:srgbClr val="40FF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13" name="Freeform 357"/>
            <p:cNvSpPr>
              <a:spLocks/>
            </p:cNvSpPr>
            <p:nvPr/>
          </p:nvSpPr>
          <p:spPr bwMode="auto">
            <a:xfrm>
              <a:off x="6564313" y="3065463"/>
              <a:ext cx="169862" cy="247650"/>
            </a:xfrm>
            <a:custGeom>
              <a:avLst/>
              <a:gdLst>
                <a:gd name="T0" fmla="*/ 0 w 18"/>
                <a:gd name="T1" fmla="*/ 2147483647 h 26"/>
                <a:gd name="T2" fmla="*/ 2147483647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0" y="26"/>
                  </a:moveTo>
                  <a:lnTo>
                    <a:pt x="18" y="23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14" name="Freeform 358"/>
            <p:cNvSpPr>
              <a:spLocks/>
            </p:cNvSpPr>
            <p:nvPr/>
          </p:nvSpPr>
          <p:spPr bwMode="auto">
            <a:xfrm>
              <a:off x="6564313" y="3284538"/>
              <a:ext cx="169862" cy="257175"/>
            </a:xfrm>
            <a:custGeom>
              <a:avLst/>
              <a:gdLst>
                <a:gd name="T0" fmla="*/ 2147483647 w 107"/>
                <a:gd name="T1" fmla="*/ 2147483647 h 162"/>
                <a:gd name="T2" fmla="*/ 0 w 107"/>
                <a:gd name="T3" fmla="*/ 2147483647 h 162"/>
                <a:gd name="T4" fmla="*/ 2147483647 w 107"/>
                <a:gd name="T5" fmla="*/ 0 h 162"/>
                <a:gd name="T6" fmla="*/ 2147483647 w 107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162"/>
                <a:gd name="T14" fmla="*/ 107 w 107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162">
                  <a:moveTo>
                    <a:pt x="78" y="162"/>
                  </a:moveTo>
                  <a:lnTo>
                    <a:pt x="0" y="18"/>
                  </a:lnTo>
                  <a:lnTo>
                    <a:pt x="107" y="0"/>
                  </a:lnTo>
                  <a:lnTo>
                    <a:pt x="78" y="162"/>
                  </a:lnTo>
                  <a:close/>
                </a:path>
              </a:pathLst>
            </a:custGeom>
            <a:solidFill>
              <a:srgbClr val="00D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15" name="Freeform 359"/>
            <p:cNvSpPr>
              <a:spLocks/>
            </p:cNvSpPr>
            <p:nvPr/>
          </p:nvSpPr>
          <p:spPr bwMode="auto">
            <a:xfrm>
              <a:off x="6564313" y="3284538"/>
              <a:ext cx="169862" cy="257175"/>
            </a:xfrm>
            <a:custGeom>
              <a:avLst/>
              <a:gdLst>
                <a:gd name="T0" fmla="*/ 2147483647 w 18"/>
                <a:gd name="T1" fmla="*/ 2147483647 h 27"/>
                <a:gd name="T2" fmla="*/ 0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13" y="27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16" name="Oval 360"/>
            <p:cNvSpPr>
              <a:spLocks noChangeArrowheads="1"/>
            </p:cNvSpPr>
            <p:nvPr/>
          </p:nvSpPr>
          <p:spPr bwMode="auto">
            <a:xfrm>
              <a:off x="6669088" y="3475038"/>
              <a:ext cx="84137" cy="85725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17" name="Oval 361"/>
            <p:cNvSpPr>
              <a:spLocks noChangeArrowheads="1"/>
            </p:cNvSpPr>
            <p:nvPr/>
          </p:nvSpPr>
          <p:spPr bwMode="auto">
            <a:xfrm>
              <a:off x="6669088" y="3475038"/>
              <a:ext cx="84137" cy="85725"/>
            </a:xfrm>
            <a:prstGeom prst="ellipse">
              <a:avLst/>
            </a:prstGeom>
            <a:noFill/>
            <a:ln w="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18" name="Freeform 362"/>
            <p:cNvSpPr>
              <a:spLocks/>
            </p:cNvSpPr>
            <p:nvPr/>
          </p:nvSpPr>
          <p:spPr bwMode="auto">
            <a:xfrm>
              <a:off x="6535738" y="2332038"/>
              <a:ext cx="171450" cy="257175"/>
            </a:xfrm>
            <a:custGeom>
              <a:avLst/>
              <a:gdLst>
                <a:gd name="T0" fmla="*/ 0 w 108"/>
                <a:gd name="T1" fmla="*/ 2147483647 h 162"/>
                <a:gd name="T2" fmla="*/ 2147483647 w 108"/>
                <a:gd name="T3" fmla="*/ 2147483647 h 162"/>
                <a:gd name="T4" fmla="*/ 2147483647 w 108"/>
                <a:gd name="T5" fmla="*/ 0 h 162"/>
                <a:gd name="T6" fmla="*/ 0 w 108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62"/>
                <a:gd name="T14" fmla="*/ 108 w 108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62">
                  <a:moveTo>
                    <a:pt x="0" y="162"/>
                  </a:moveTo>
                  <a:lnTo>
                    <a:pt x="108" y="144"/>
                  </a:lnTo>
                  <a:lnTo>
                    <a:pt x="30" y="0"/>
                  </a:lnTo>
                  <a:lnTo>
                    <a:pt x="0" y="162"/>
                  </a:lnTo>
                  <a:close/>
                </a:path>
              </a:pathLst>
            </a:custGeom>
            <a:solidFill>
              <a:srgbClr val="FFD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19" name="Freeform 363"/>
            <p:cNvSpPr>
              <a:spLocks/>
            </p:cNvSpPr>
            <p:nvPr/>
          </p:nvSpPr>
          <p:spPr bwMode="auto">
            <a:xfrm>
              <a:off x="6535738" y="2332038"/>
              <a:ext cx="171450" cy="257175"/>
            </a:xfrm>
            <a:custGeom>
              <a:avLst/>
              <a:gdLst>
                <a:gd name="T0" fmla="*/ 0 w 18"/>
                <a:gd name="T1" fmla="*/ 2147483647 h 27"/>
                <a:gd name="T2" fmla="*/ 2147483647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0" y="27"/>
                  </a:moveTo>
                  <a:lnTo>
                    <a:pt x="18" y="24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20" name="Oval 364"/>
            <p:cNvSpPr>
              <a:spLocks noChangeArrowheads="1"/>
            </p:cNvSpPr>
            <p:nvPr/>
          </p:nvSpPr>
          <p:spPr bwMode="auto">
            <a:xfrm>
              <a:off x="6621463" y="2674938"/>
              <a:ext cx="85725" cy="85725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21" name="Freeform 365"/>
            <p:cNvSpPr>
              <a:spLocks/>
            </p:cNvSpPr>
            <p:nvPr/>
          </p:nvSpPr>
          <p:spPr bwMode="auto">
            <a:xfrm>
              <a:off x="6535738" y="2560638"/>
              <a:ext cx="171450" cy="247650"/>
            </a:xfrm>
            <a:custGeom>
              <a:avLst/>
              <a:gdLst>
                <a:gd name="T0" fmla="*/ 2147483647 w 108"/>
                <a:gd name="T1" fmla="*/ 2147483647 h 156"/>
                <a:gd name="T2" fmla="*/ 0 w 108"/>
                <a:gd name="T3" fmla="*/ 2147483647 h 156"/>
                <a:gd name="T4" fmla="*/ 2147483647 w 108"/>
                <a:gd name="T5" fmla="*/ 0 h 156"/>
                <a:gd name="T6" fmla="*/ 2147483647 w 108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56"/>
                <a:gd name="T14" fmla="*/ 108 w 108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56">
                  <a:moveTo>
                    <a:pt x="78" y="156"/>
                  </a:moveTo>
                  <a:lnTo>
                    <a:pt x="0" y="18"/>
                  </a:lnTo>
                  <a:lnTo>
                    <a:pt x="108" y="0"/>
                  </a:lnTo>
                  <a:lnTo>
                    <a:pt x="78" y="156"/>
                  </a:lnTo>
                  <a:close/>
                </a:path>
              </a:pathLst>
            </a:custGeom>
            <a:solidFill>
              <a:srgbClr val="BFFF4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22" name="Freeform 366"/>
            <p:cNvSpPr>
              <a:spLocks/>
            </p:cNvSpPr>
            <p:nvPr/>
          </p:nvSpPr>
          <p:spPr bwMode="auto">
            <a:xfrm>
              <a:off x="6535738" y="2560638"/>
              <a:ext cx="171450" cy="247650"/>
            </a:xfrm>
            <a:custGeom>
              <a:avLst/>
              <a:gdLst>
                <a:gd name="T0" fmla="*/ 2147483647 w 18"/>
                <a:gd name="T1" fmla="*/ 2147483647 h 26"/>
                <a:gd name="T2" fmla="*/ 0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13" y="26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23" name="Oval 367"/>
            <p:cNvSpPr>
              <a:spLocks noChangeArrowheads="1"/>
            </p:cNvSpPr>
            <p:nvPr/>
          </p:nvSpPr>
          <p:spPr bwMode="auto">
            <a:xfrm>
              <a:off x="6669088" y="1857375"/>
              <a:ext cx="84137" cy="84138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24" name="Oval 368"/>
            <p:cNvSpPr>
              <a:spLocks noChangeArrowheads="1"/>
            </p:cNvSpPr>
            <p:nvPr/>
          </p:nvSpPr>
          <p:spPr bwMode="auto">
            <a:xfrm>
              <a:off x="6669088" y="1857375"/>
              <a:ext cx="84137" cy="84138"/>
            </a:xfrm>
            <a:prstGeom prst="ellipse">
              <a:avLst/>
            </a:prstGeom>
            <a:noFill/>
            <a:ln w="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25" name="Freeform 369"/>
            <p:cNvSpPr>
              <a:spLocks/>
            </p:cNvSpPr>
            <p:nvPr/>
          </p:nvSpPr>
          <p:spPr bwMode="auto">
            <a:xfrm>
              <a:off x="6516688" y="3541713"/>
              <a:ext cx="171450" cy="247650"/>
            </a:xfrm>
            <a:custGeom>
              <a:avLst/>
              <a:gdLst>
                <a:gd name="T0" fmla="*/ 2147483647 w 108"/>
                <a:gd name="T1" fmla="*/ 2147483647 h 156"/>
                <a:gd name="T2" fmla="*/ 0 w 108"/>
                <a:gd name="T3" fmla="*/ 2147483647 h 156"/>
                <a:gd name="T4" fmla="*/ 2147483647 w 108"/>
                <a:gd name="T5" fmla="*/ 0 h 156"/>
                <a:gd name="T6" fmla="*/ 2147483647 w 108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56"/>
                <a:gd name="T14" fmla="*/ 108 w 108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56">
                  <a:moveTo>
                    <a:pt x="78" y="156"/>
                  </a:moveTo>
                  <a:lnTo>
                    <a:pt x="0" y="18"/>
                  </a:lnTo>
                  <a:lnTo>
                    <a:pt x="108" y="0"/>
                  </a:lnTo>
                  <a:lnTo>
                    <a:pt x="78" y="156"/>
                  </a:lnTo>
                  <a:close/>
                </a:path>
              </a:pathLst>
            </a:custGeom>
            <a:solidFill>
              <a:srgbClr val="009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26" name="Freeform 370"/>
            <p:cNvSpPr>
              <a:spLocks/>
            </p:cNvSpPr>
            <p:nvPr/>
          </p:nvSpPr>
          <p:spPr bwMode="auto">
            <a:xfrm>
              <a:off x="6516688" y="3541713"/>
              <a:ext cx="171450" cy="247650"/>
            </a:xfrm>
            <a:custGeom>
              <a:avLst/>
              <a:gdLst>
                <a:gd name="T0" fmla="*/ 2147483647 w 18"/>
                <a:gd name="T1" fmla="*/ 2147483647 h 26"/>
                <a:gd name="T2" fmla="*/ 0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13" y="26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27" name="Freeform 371"/>
            <p:cNvSpPr>
              <a:spLocks/>
            </p:cNvSpPr>
            <p:nvPr/>
          </p:nvSpPr>
          <p:spPr bwMode="auto">
            <a:xfrm>
              <a:off x="6516688" y="3313113"/>
              <a:ext cx="171450" cy="257175"/>
            </a:xfrm>
            <a:custGeom>
              <a:avLst/>
              <a:gdLst>
                <a:gd name="T0" fmla="*/ 0 w 108"/>
                <a:gd name="T1" fmla="*/ 2147483647 h 162"/>
                <a:gd name="T2" fmla="*/ 2147483647 w 108"/>
                <a:gd name="T3" fmla="*/ 2147483647 h 162"/>
                <a:gd name="T4" fmla="*/ 2147483647 w 108"/>
                <a:gd name="T5" fmla="*/ 0 h 162"/>
                <a:gd name="T6" fmla="*/ 0 w 108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62"/>
                <a:gd name="T14" fmla="*/ 108 w 108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62">
                  <a:moveTo>
                    <a:pt x="0" y="162"/>
                  </a:moveTo>
                  <a:lnTo>
                    <a:pt x="108" y="144"/>
                  </a:lnTo>
                  <a:lnTo>
                    <a:pt x="30" y="0"/>
                  </a:lnTo>
                  <a:lnTo>
                    <a:pt x="0" y="162"/>
                  </a:lnTo>
                  <a:close/>
                </a:path>
              </a:pathLst>
            </a:custGeom>
            <a:solidFill>
              <a:srgbClr val="00E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28" name="Freeform 372"/>
            <p:cNvSpPr>
              <a:spLocks/>
            </p:cNvSpPr>
            <p:nvPr/>
          </p:nvSpPr>
          <p:spPr bwMode="auto">
            <a:xfrm>
              <a:off x="6516688" y="3313113"/>
              <a:ext cx="171450" cy="257175"/>
            </a:xfrm>
            <a:custGeom>
              <a:avLst/>
              <a:gdLst>
                <a:gd name="T0" fmla="*/ 0 w 18"/>
                <a:gd name="T1" fmla="*/ 2147483647 h 27"/>
                <a:gd name="T2" fmla="*/ 2147483647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0" y="27"/>
                  </a:moveTo>
                  <a:lnTo>
                    <a:pt x="18" y="24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29" name="Freeform 373"/>
            <p:cNvSpPr>
              <a:spLocks/>
            </p:cNvSpPr>
            <p:nvPr/>
          </p:nvSpPr>
          <p:spPr bwMode="auto">
            <a:xfrm>
              <a:off x="6488113" y="2589213"/>
              <a:ext cx="171450" cy="257175"/>
            </a:xfrm>
            <a:custGeom>
              <a:avLst/>
              <a:gdLst>
                <a:gd name="T0" fmla="*/ 0 w 108"/>
                <a:gd name="T1" fmla="*/ 2147483647 h 162"/>
                <a:gd name="T2" fmla="*/ 2147483647 w 108"/>
                <a:gd name="T3" fmla="*/ 2147483647 h 162"/>
                <a:gd name="T4" fmla="*/ 2147483647 w 108"/>
                <a:gd name="T5" fmla="*/ 0 h 162"/>
                <a:gd name="T6" fmla="*/ 0 w 108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62"/>
                <a:gd name="T14" fmla="*/ 108 w 108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62">
                  <a:moveTo>
                    <a:pt x="0" y="162"/>
                  </a:moveTo>
                  <a:lnTo>
                    <a:pt x="108" y="138"/>
                  </a:lnTo>
                  <a:lnTo>
                    <a:pt x="30" y="0"/>
                  </a:lnTo>
                  <a:lnTo>
                    <a:pt x="0" y="162"/>
                  </a:lnTo>
                  <a:close/>
                </a:path>
              </a:pathLst>
            </a:custGeom>
            <a:solidFill>
              <a:srgbClr val="CFFF3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30" name="Freeform 374"/>
            <p:cNvSpPr>
              <a:spLocks/>
            </p:cNvSpPr>
            <p:nvPr/>
          </p:nvSpPr>
          <p:spPr bwMode="auto">
            <a:xfrm>
              <a:off x="6488113" y="2589213"/>
              <a:ext cx="171450" cy="257175"/>
            </a:xfrm>
            <a:custGeom>
              <a:avLst/>
              <a:gdLst>
                <a:gd name="T0" fmla="*/ 0 w 18"/>
                <a:gd name="T1" fmla="*/ 2147483647 h 27"/>
                <a:gd name="T2" fmla="*/ 2147483647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0" y="27"/>
                  </a:moveTo>
                  <a:lnTo>
                    <a:pt x="18" y="23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31" name="Freeform 375"/>
            <p:cNvSpPr>
              <a:spLocks/>
            </p:cNvSpPr>
            <p:nvPr/>
          </p:nvSpPr>
          <p:spPr bwMode="auto">
            <a:xfrm>
              <a:off x="6364288" y="2589213"/>
              <a:ext cx="171450" cy="257175"/>
            </a:xfrm>
            <a:custGeom>
              <a:avLst/>
              <a:gdLst>
                <a:gd name="T0" fmla="*/ 2147483647 w 108"/>
                <a:gd name="T1" fmla="*/ 2147483647 h 162"/>
                <a:gd name="T2" fmla="*/ 0 w 108"/>
                <a:gd name="T3" fmla="*/ 2147483647 h 162"/>
                <a:gd name="T4" fmla="*/ 2147483647 w 108"/>
                <a:gd name="T5" fmla="*/ 0 h 162"/>
                <a:gd name="T6" fmla="*/ 2147483647 w 108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62"/>
                <a:gd name="T14" fmla="*/ 108 w 108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62">
                  <a:moveTo>
                    <a:pt x="78" y="162"/>
                  </a:moveTo>
                  <a:lnTo>
                    <a:pt x="0" y="18"/>
                  </a:lnTo>
                  <a:lnTo>
                    <a:pt x="108" y="0"/>
                  </a:lnTo>
                  <a:lnTo>
                    <a:pt x="78" y="162"/>
                  </a:lnTo>
                  <a:close/>
                </a:path>
              </a:pathLst>
            </a:custGeom>
            <a:solidFill>
              <a:srgbClr val="CFFF3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32" name="Freeform 376"/>
            <p:cNvSpPr>
              <a:spLocks/>
            </p:cNvSpPr>
            <p:nvPr/>
          </p:nvSpPr>
          <p:spPr bwMode="auto">
            <a:xfrm>
              <a:off x="6364288" y="2589213"/>
              <a:ext cx="171450" cy="257175"/>
            </a:xfrm>
            <a:custGeom>
              <a:avLst/>
              <a:gdLst>
                <a:gd name="T0" fmla="*/ 2147483647 w 18"/>
                <a:gd name="T1" fmla="*/ 2147483647 h 27"/>
                <a:gd name="T2" fmla="*/ 0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13" y="27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33" name="Freeform 377"/>
            <p:cNvSpPr>
              <a:spLocks/>
            </p:cNvSpPr>
            <p:nvPr/>
          </p:nvSpPr>
          <p:spPr bwMode="auto">
            <a:xfrm>
              <a:off x="6488113" y="2808288"/>
              <a:ext cx="171450" cy="257175"/>
            </a:xfrm>
            <a:custGeom>
              <a:avLst/>
              <a:gdLst>
                <a:gd name="T0" fmla="*/ 2147483647 w 108"/>
                <a:gd name="T1" fmla="*/ 2147483647 h 162"/>
                <a:gd name="T2" fmla="*/ 0 w 108"/>
                <a:gd name="T3" fmla="*/ 2147483647 h 162"/>
                <a:gd name="T4" fmla="*/ 2147483647 w 108"/>
                <a:gd name="T5" fmla="*/ 0 h 162"/>
                <a:gd name="T6" fmla="*/ 2147483647 w 108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62"/>
                <a:gd name="T14" fmla="*/ 108 w 108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62">
                  <a:moveTo>
                    <a:pt x="78" y="162"/>
                  </a:moveTo>
                  <a:lnTo>
                    <a:pt x="0" y="24"/>
                  </a:lnTo>
                  <a:lnTo>
                    <a:pt x="108" y="0"/>
                  </a:lnTo>
                  <a:lnTo>
                    <a:pt x="78" y="162"/>
                  </a:lnTo>
                  <a:close/>
                </a:path>
              </a:pathLst>
            </a:custGeom>
            <a:solidFill>
              <a:srgbClr val="80FF8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34" name="Freeform 378"/>
            <p:cNvSpPr>
              <a:spLocks/>
            </p:cNvSpPr>
            <p:nvPr/>
          </p:nvSpPr>
          <p:spPr bwMode="auto">
            <a:xfrm>
              <a:off x="6488113" y="2808288"/>
              <a:ext cx="171450" cy="257175"/>
            </a:xfrm>
            <a:custGeom>
              <a:avLst/>
              <a:gdLst>
                <a:gd name="T0" fmla="*/ 2147483647 w 18"/>
                <a:gd name="T1" fmla="*/ 2147483647 h 27"/>
                <a:gd name="T2" fmla="*/ 0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13" y="27"/>
                  </a:moveTo>
                  <a:lnTo>
                    <a:pt x="0" y="4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35" name="Freeform 379"/>
            <p:cNvSpPr>
              <a:spLocks/>
            </p:cNvSpPr>
            <p:nvPr/>
          </p:nvSpPr>
          <p:spPr bwMode="auto">
            <a:xfrm>
              <a:off x="6469063" y="3570288"/>
              <a:ext cx="171450" cy="257175"/>
            </a:xfrm>
            <a:custGeom>
              <a:avLst/>
              <a:gdLst>
                <a:gd name="T0" fmla="*/ 0 w 108"/>
                <a:gd name="T1" fmla="*/ 2147483647 h 162"/>
                <a:gd name="T2" fmla="*/ 2147483647 w 108"/>
                <a:gd name="T3" fmla="*/ 2147483647 h 162"/>
                <a:gd name="T4" fmla="*/ 2147483647 w 108"/>
                <a:gd name="T5" fmla="*/ 0 h 162"/>
                <a:gd name="T6" fmla="*/ 0 w 108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62"/>
                <a:gd name="T14" fmla="*/ 108 w 108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62">
                  <a:moveTo>
                    <a:pt x="0" y="162"/>
                  </a:moveTo>
                  <a:lnTo>
                    <a:pt x="108" y="138"/>
                  </a:lnTo>
                  <a:lnTo>
                    <a:pt x="30" y="0"/>
                  </a:lnTo>
                  <a:lnTo>
                    <a:pt x="0" y="162"/>
                  </a:lnTo>
                  <a:close/>
                </a:path>
              </a:pathLst>
            </a:custGeom>
            <a:solidFill>
              <a:srgbClr val="00A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36" name="Freeform 380"/>
            <p:cNvSpPr>
              <a:spLocks/>
            </p:cNvSpPr>
            <p:nvPr/>
          </p:nvSpPr>
          <p:spPr bwMode="auto">
            <a:xfrm>
              <a:off x="6469063" y="3570288"/>
              <a:ext cx="171450" cy="257175"/>
            </a:xfrm>
            <a:custGeom>
              <a:avLst/>
              <a:gdLst>
                <a:gd name="T0" fmla="*/ 0 w 18"/>
                <a:gd name="T1" fmla="*/ 2147483647 h 27"/>
                <a:gd name="T2" fmla="*/ 2147483647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0" y="27"/>
                  </a:moveTo>
                  <a:lnTo>
                    <a:pt x="18" y="23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37" name="Freeform 381"/>
            <p:cNvSpPr>
              <a:spLocks/>
            </p:cNvSpPr>
            <p:nvPr/>
          </p:nvSpPr>
          <p:spPr bwMode="auto">
            <a:xfrm>
              <a:off x="6469063" y="3789363"/>
              <a:ext cx="171450" cy="255587"/>
            </a:xfrm>
            <a:custGeom>
              <a:avLst/>
              <a:gdLst>
                <a:gd name="T0" fmla="*/ 2147483647 w 108"/>
                <a:gd name="T1" fmla="*/ 2147483647 h 161"/>
                <a:gd name="T2" fmla="*/ 0 w 108"/>
                <a:gd name="T3" fmla="*/ 2147483647 h 161"/>
                <a:gd name="T4" fmla="*/ 2147483647 w 108"/>
                <a:gd name="T5" fmla="*/ 0 h 161"/>
                <a:gd name="T6" fmla="*/ 2147483647 w 108"/>
                <a:gd name="T7" fmla="*/ 2147483647 h 16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61"/>
                <a:gd name="T14" fmla="*/ 108 w 108"/>
                <a:gd name="T15" fmla="*/ 161 h 16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61">
                  <a:moveTo>
                    <a:pt x="78" y="161"/>
                  </a:moveTo>
                  <a:lnTo>
                    <a:pt x="0" y="24"/>
                  </a:lnTo>
                  <a:lnTo>
                    <a:pt x="108" y="0"/>
                  </a:lnTo>
                  <a:lnTo>
                    <a:pt x="78" y="161"/>
                  </a:lnTo>
                  <a:close/>
                </a:path>
              </a:pathLst>
            </a:custGeom>
            <a:solidFill>
              <a:srgbClr val="005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38" name="Freeform 382"/>
            <p:cNvSpPr>
              <a:spLocks/>
            </p:cNvSpPr>
            <p:nvPr/>
          </p:nvSpPr>
          <p:spPr bwMode="auto">
            <a:xfrm>
              <a:off x="6469063" y="3789363"/>
              <a:ext cx="171450" cy="255587"/>
            </a:xfrm>
            <a:custGeom>
              <a:avLst/>
              <a:gdLst>
                <a:gd name="T0" fmla="*/ 2147483647 w 18"/>
                <a:gd name="T1" fmla="*/ 2147483647 h 27"/>
                <a:gd name="T2" fmla="*/ 0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13" y="27"/>
                  </a:moveTo>
                  <a:lnTo>
                    <a:pt x="0" y="4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39" name="Freeform 383"/>
            <p:cNvSpPr>
              <a:spLocks/>
            </p:cNvSpPr>
            <p:nvPr/>
          </p:nvSpPr>
          <p:spPr bwMode="auto">
            <a:xfrm>
              <a:off x="6459538" y="2084388"/>
              <a:ext cx="171450" cy="247650"/>
            </a:xfrm>
            <a:custGeom>
              <a:avLst/>
              <a:gdLst>
                <a:gd name="T0" fmla="*/ 2147483647 w 108"/>
                <a:gd name="T1" fmla="*/ 2147483647 h 156"/>
                <a:gd name="T2" fmla="*/ 0 w 108"/>
                <a:gd name="T3" fmla="*/ 2147483647 h 156"/>
                <a:gd name="T4" fmla="*/ 2147483647 w 108"/>
                <a:gd name="T5" fmla="*/ 0 h 156"/>
                <a:gd name="T6" fmla="*/ 2147483647 w 108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56"/>
                <a:gd name="T14" fmla="*/ 108 w 108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56">
                  <a:moveTo>
                    <a:pt x="78" y="156"/>
                  </a:moveTo>
                  <a:lnTo>
                    <a:pt x="0" y="18"/>
                  </a:lnTo>
                  <a:lnTo>
                    <a:pt x="108" y="0"/>
                  </a:lnTo>
                  <a:lnTo>
                    <a:pt x="78" y="156"/>
                  </a:lnTo>
                  <a:close/>
                </a:path>
              </a:pathLst>
            </a:custGeom>
            <a:solidFill>
              <a:srgbClr val="FF9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40" name="Freeform 384"/>
            <p:cNvSpPr>
              <a:spLocks/>
            </p:cNvSpPr>
            <p:nvPr/>
          </p:nvSpPr>
          <p:spPr bwMode="auto">
            <a:xfrm>
              <a:off x="6459538" y="2084388"/>
              <a:ext cx="171450" cy="247650"/>
            </a:xfrm>
            <a:custGeom>
              <a:avLst/>
              <a:gdLst>
                <a:gd name="T0" fmla="*/ 2147483647 w 18"/>
                <a:gd name="T1" fmla="*/ 2147483647 h 26"/>
                <a:gd name="T2" fmla="*/ 0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13" y="26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41" name="Freeform 385"/>
            <p:cNvSpPr>
              <a:spLocks/>
            </p:cNvSpPr>
            <p:nvPr/>
          </p:nvSpPr>
          <p:spPr bwMode="auto">
            <a:xfrm>
              <a:off x="6440488" y="3065463"/>
              <a:ext cx="171450" cy="247650"/>
            </a:xfrm>
            <a:custGeom>
              <a:avLst/>
              <a:gdLst>
                <a:gd name="T0" fmla="*/ 2147483647 w 108"/>
                <a:gd name="T1" fmla="*/ 2147483647 h 156"/>
                <a:gd name="T2" fmla="*/ 0 w 108"/>
                <a:gd name="T3" fmla="*/ 2147483647 h 156"/>
                <a:gd name="T4" fmla="*/ 2147483647 w 108"/>
                <a:gd name="T5" fmla="*/ 0 h 156"/>
                <a:gd name="T6" fmla="*/ 2147483647 w 108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56"/>
                <a:gd name="T14" fmla="*/ 108 w 108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56">
                  <a:moveTo>
                    <a:pt x="78" y="156"/>
                  </a:moveTo>
                  <a:lnTo>
                    <a:pt x="0" y="18"/>
                  </a:lnTo>
                  <a:lnTo>
                    <a:pt x="108" y="0"/>
                  </a:lnTo>
                  <a:lnTo>
                    <a:pt x="78" y="156"/>
                  </a:lnTo>
                  <a:close/>
                </a:path>
              </a:pathLst>
            </a:custGeom>
            <a:solidFill>
              <a:srgbClr val="40FFB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42" name="Freeform 386"/>
            <p:cNvSpPr>
              <a:spLocks/>
            </p:cNvSpPr>
            <p:nvPr/>
          </p:nvSpPr>
          <p:spPr bwMode="auto">
            <a:xfrm>
              <a:off x="6440488" y="3065463"/>
              <a:ext cx="171450" cy="247650"/>
            </a:xfrm>
            <a:custGeom>
              <a:avLst/>
              <a:gdLst>
                <a:gd name="T0" fmla="*/ 2147483647 w 18"/>
                <a:gd name="T1" fmla="*/ 2147483647 h 26"/>
                <a:gd name="T2" fmla="*/ 0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13" y="26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43" name="Freeform 387"/>
            <p:cNvSpPr>
              <a:spLocks/>
            </p:cNvSpPr>
            <p:nvPr/>
          </p:nvSpPr>
          <p:spPr bwMode="auto">
            <a:xfrm>
              <a:off x="6316663" y="2617788"/>
              <a:ext cx="171450" cy="257175"/>
            </a:xfrm>
            <a:custGeom>
              <a:avLst/>
              <a:gdLst>
                <a:gd name="T0" fmla="*/ 0 w 108"/>
                <a:gd name="T1" fmla="*/ 2147483647 h 162"/>
                <a:gd name="T2" fmla="*/ 2147483647 w 108"/>
                <a:gd name="T3" fmla="*/ 2147483647 h 162"/>
                <a:gd name="T4" fmla="*/ 2147483647 w 108"/>
                <a:gd name="T5" fmla="*/ 0 h 162"/>
                <a:gd name="T6" fmla="*/ 0 w 108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62"/>
                <a:gd name="T14" fmla="*/ 108 w 108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62">
                  <a:moveTo>
                    <a:pt x="0" y="162"/>
                  </a:moveTo>
                  <a:lnTo>
                    <a:pt x="108" y="144"/>
                  </a:lnTo>
                  <a:lnTo>
                    <a:pt x="30" y="0"/>
                  </a:lnTo>
                  <a:lnTo>
                    <a:pt x="0" y="162"/>
                  </a:lnTo>
                  <a:close/>
                </a:path>
              </a:pathLst>
            </a:custGeom>
            <a:solidFill>
              <a:srgbClr val="EFFF1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44" name="Freeform 388"/>
            <p:cNvSpPr>
              <a:spLocks/>
            </p:cNvSpPr>
            <p:nvPr/>
          </p:nvSpPr>
          <p:spPr bwMode="auto">
            <a:xfrm>
              <a:off x="6316663" y="2617788"/>
              <a:ext cx="171450" cy="257175"/>
            </a:xfrm>
            <a:custGeom>
              <a:avLst/>
              <a:gdLst>
                <a:gd name="T0" fmla="*/ 0 w 18"/>
                <a:gd name="T1" fmla="*/ 2147483647 h 27"/>
                <a:gd name="T2" fmla="*/ 2147483647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0" y="27"/>
                  </a:moveTo>
                  <a:lnTo>
                    <a:pt x="18" y="24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45" name="Freeform 389"/>
            <p:cNvSpPr>
              <a:spLocks/>
            </p:cNvSpPr>
            <p:nvPr/>
          </p:nvSpPr>
          <p:spPr bwMode="auto">
            <a:xfrm>
              <a:off x="6440488" y="2846388"/>
              <a:ext cx="171450" cy="247650"/>
            </a:xfrm>
            <a:custGeom>
              <a:avLst/>
              <a:gdLst>
                <a:gd name="T0" fmla="*/ 0 w 108"/>
                <a:gd name="T1" fmla="*/ 2147483647 h 156"/>
                <a:gd name="T2" fmla="*/ 2147483647 w 108"/>
                <a:gd name="T3" fmla="*/ 2147483647 h 156"/>
                <a:gd name="T4" fmla="*/ 2147483647 w 108"/>
                <a:gd name="T5" fmla="*/ 0 h 156"/>
                <a:gd name="T6" fmla="*/ 0 w 108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56"/>
                <a:gd name="T14" fmla="*/ 108 w 108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56">
                  <a:moveTo>
                    <a:pt x="0" y="156"/>
                  </a:moveTo>
                  <a:lnTo>
                    <a:pt x="108" y="138"/>
                  </a:lnTo>
                  <a:lnTo>
                    <a:pt x="30" y="0"/>
                  </a:lnTo>
                  <a:lnTo>
                    <a:pt x="0" y="156"/>
                  </a:lnTo>
                  <a:close/>
                </a:path>
              </a:pathLst>
            </a:custGeom>
            <a:solidFill>
              <a:srgbClr val="8FFF7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46" name="Freeform 390"/>
            <p:cNvSpPr>
              <a:spLocks/>
            </p:cNvSpPr>
            <p:nvPr/>
          </p:nvSpPr>
          <p:spPr bwMode="auto">
            <a:xfrm>
              <a:off x="6440488" y="2846388"/>
              <a:ext cx="171450" cy="247650"/>
            </a:xfrm>
            <a:custGeom>
              <a:avLst/>
              <a:gdLst>
                <a:gd name="T0" fmla="*/ 0 w 18"/>
                <a:gd name="T1" fmla="*/ 2147483647 h 26"/>
                <a:gd name="T2" fmla="*/ 2147483647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0" y="26"/>
                  </a:moveTo>
                  <a:lnTo>
                    <a:pt x="18" y="23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47" name="Oval 391"/>
            <p:cNvSpPr>
              <a:spLocks noChangeArrowheads="1"/>
            </p:cNvSpPr>
            <p:nvPr/>
          </p:nvSpPr>
          <p:spPr bwMode="auto">
            <a:xfrm>
              <a:off x="6554788" y="3598863"/>
              <a:ext cx="85725" cy="85725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48" name="Oval 392"/>
            <p:cNvSpPr>
              <a:spLocks noChangeArrowheads="1"/>
            </p:cNvSpPr>
            <p:nvPr/>
          </p:nvSpPr>
          <p:spPr bwMode="auto">
            <a:xfrm>
              <a:off x="6554788" y="3598863"/>
              <a:ext cx="85725" cy="85725"/>
            </a:xfrm>
            <a:prstGeom prst="ellipse">
              <a:avLst/>
            </a:prstGeom>
            <a:noFill/>
            <a:ln w="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49" name="Oval 393"/>
            <p:cNvSpPr>
              <a:spLocks noChangeArrowheads="1"/>
            </p:cNvSpPr>
            <p:nvPr/>
          </p:nvSpPr>
          <p:spPr bwMode="auto">
            <a:xfrm>
              <a:off x="6545263" y="2389188"/>
              <a:ext cx="85725" cy="85725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50" name="Freeform 394"/>
            <p:cNvSpPr>
              <a:spLocks/>
            </p:cNvSpPr>
            <p:nvPr/>
          </p:nvSpPr>
          <p:spPr bwMode="auto">
            <a:xfrm>
              <a:off x="6411913" y="2332038"/>
              <a:ext cx="171450" cy="257175"/>
            </a:xfrm>
            <a:custGeom>
              <a:avLst/>
              <a:gdLst>
                <a:gd name="T0" fmla="*/ 2147483647 w 108"/>
                <a:gd name="T1" fmla="*/ 2147483647 h 162"/>
                <a:gd name="T2" fmla="*/ 0 w 108"/>
                <a:gd name="T3" fmla="*/ 2147483647 h 162"/>
                <a:gd name="T4" fmla="*/ 2147483647 w 108"/>
                <a:gd name="T5" fmla="*/ 0 h 162"/>
                <a:gd name="T6" fmla="*/ 2147483647 w 108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62"/>
                <a:gd name="T14" fmla="*/ 108 w 108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62">
                  <a:moveTo>
                    <a:pt x="78" y="162"/>
                  </a:moveTo>
                  <a:lnTo>
                    <a:pt x="0" y="24"/>
                  </a:lnTo>
                  <a:lnTo>
                    <a:pt x="108" y="0"/>
                  </a:lnTo>
                  <a:lnTo>
                    <a:pt x="78" y="162"/>
                  </a:lnTo>
                  <a:close/>
                </a:path>
              </a:pathLst>
            </a:custGeom>
            <a:solidFill>
              <a:srgbClr val="FFD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51" name="Freeform 395"/>
            <p:cNvSpPr>
              <a:spLocks/>
            </p:cNvSpPr>
            <p:nvPr/>
          </p:nvSpPr>
          <p:spPr bwMode="auto">
            <a:xfrm>
              <a:off x="6411913" y="2332038"/>
              <a:ext cx="171450" cy="257175"/>
            </a:xfrm>
            <a:custGeom>
              <a:avLst/>
              <a:gdLst>
                <a:gd name="T0" fmla="*/ 2147483647 w 18"/>
                <a:gd name="T1" fmla="*/ 2147483647 h 27"/>
                <a:gd name="T2" fmla="*/ 0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13" y="27"/>
                  </a:moveTo>
                  <a:lnTo>
                    <a:pt x="0" y="4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52" name="Freeform 396"/>
            <p:cNvSpPr>
              <a:spLocks/>
            </p:cNvSpPr>
            <p:nvPr/>
          </p:nvSpPr>
          <p:spPr bwMode="auto">
            <a:xfrm>
              <a:off x="6411913" y="2112963"/>
              <a:ext cx="171450" cy="257175"/>
            </a:xfrm>
            <a:custGeom>
              <a:avLst/>
              <a:gdLst>
                <a:gd name="T0" fmla="*/ 0 w 108"/>
                <a:gd name="T1" fmla="*/ 2147483647 h 162"/>
                <a:gd name="T2" fmla="*/ 2147483647 w 108"/>
                <a:gd name="T3" fmla="*/ 2147483647 h 162"/>
                <a:gd name="T4" fmla="*/ 2147483647 w 108"/>
                <a:gd name="T5" fmla="*/ 0 h 162"/>
                <a:gd name="T6" fmla="*/ 0 w 108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62"/>
                <a:gd name="T14" fmla="*/ 108 w 108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62">
                  <a:moveTo>
                    <a:pt x="0" y="162"/>
                  </a:moveTo>
                  <a:lnTo>
                    <a:pt x="108" y="138"/>
                  </a:lnTo>
                  <a:lnTo>
                    <a:pt x="30" y="0"/>
                  </a:lnTo>
                  <a:lnTo>
                    <a:pt x="0" y="162"/>
                  </a:lnTo>
                  <a:close/>
                </a:path>
              </a:pathLst>
            </a:custGeom>
            <a:solidFill>
              <a:srgbClr val="FF8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53" name="Freeform 397"/>
            <p:cNvSpPr>
              <a:spLocks/>
            </p:cNvSpPr>
            <p:nvPr/>
          </p:nvSpPr>
          <p:spPr bwMode="auto">
            <a:xfrm>
              <a:off x="6411913" y="2112963"/>
              <a:ext cx="171450" cy="257175"/>
            </a:xfrm>
            <a:custGeom>
              <a:avLst/>
              <a:gdLst>
                <a:gd name="T0" fmla="*/ 0 w 18"/>
                <a:gd name="T1" fmla="*/ 2147483647 h 27"/>
                <a:gd name="T2" fmla="*/ 2147483647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0" y="27"/>
                  </a:moveTo>
                  <a:lnTo>
                    <a:pt x="18" y="23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54" name="Freeform 398"/>
            <p:cNvSpPr>
              <a:spLocks/>
            </p:cNvSpPr>
            <p:nvPr/>
          </p:nvSpPr>
          <p:spPr bwMode="auto">
            <a:xfrm>
              <a:off x="6392863" y="3094038"/>
              <a:ext cx="171450" cy="257175"/>
            </a:xfrm>
            <a:custGeom>
              <a:avLst/>
              <a:gdLst>
                <a:gd name="T0" fmla="*/ 0 w 108"/>
                <a:gd name="T1" fmla="*/ 2147483647 h 162"/>
                <a:gd name="T2" fmla="*/ 2147483647 w 108"/>
                <a:gd name="T3" fmla="*/ 2147483647 h 162"/>
                <a:gd name="T4" fmla="*/ 2147483647 w 108"/>
                <a:gd name="T5" fmla="*/ 0 h 162"/>
                <a:gd name="T6" fmla="*/ 0 w 108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62"/>
                <a:gd name="T14" fmla="*/ 108 w 108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62">
                  <a:moveTo>
                    <a:pt x="0" y="162"/>
                  </a:moveTo>
                  <a:lnTo>
                    <a:pt x="108" y="138"/>
                  </a:lnTo>
                  <a:lnTo>
                    <a:pt x="30" y="0"/>
                  </a:lnTo>
                  <a:lnTo>
                    <a:pt x="0" y="162"/>
                  </a:lnTo>
                  <a:close/>
                </a:path>
              </a:pathLst>
            </a:custGeom>
            <a:solidFill>
              <a:srgbClr val="50FFA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55" name="Freeform 399"/>
            <p:cNvSpPr>
              <a:spLocks/>
            </p:cNvSpPr>
            <p:nvPr/>
          </p:nvSpPr>
          <p:spPr bwMode="auto">
            <a:xfrm>
              <a:off x="6392863" y="3094038"/>
              <a:ext cx="171450" cy="257175"/>
            </a:xfrm>
            <a:custGeom>
              <a:avLst/>
              <a:gdLst>
                <a:gd name="T0" fmla="*/ 0 w 18"/>
                <a:gd name="T1" fmla="*/ 2147483647 h 27"/>
                <a:gd name="T2" fmla="*/ 2147483647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0" y="27"/>
                  </a:moveTo>
                  <a:lnTo>
                    <a:pt x="18" y="23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56" name="Freeform 400"/>
            <p:cNvSpPr>
              <a:spLocks/>
            </p:cNvSpPr>
            <p:nvPr/>
          </p:nvSpPr>
          <p:spPr bwMode="auto">
            <a:xfrm>
              <a:off x="6392863" y="3313113"/>
              <a:ext cx="171450" cy="257175"/>
            </a:xfrm>
            <a:custGeom>
              <a:avLst/>
              <a:gdLst>
                <a:gd name="T0" fmla="*/ 2147483647 w 108"/>
                <a:gd name="T1" fmla="*/ 2147483647 h 162"/>
                <a:gd name="T2" fmla="*/ 0 w 108"/>
                <a:gd name="T3" fmla="*/ 2147483647 h 162"/>
                <a:gd name="T4" fmla="*/ 2147483647 w 108"/>
                <a:gd name="T5" fmla="*/ 0 h 162"/>
                <a:gd name="T6" fmla="*/ 2147483647 w 108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62"/>
                <a:gd name="T14" fmla="*/ 108 w 108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62">
                  <a:moveTo>
                    <a:pt x="78" y="162"/>
                  </a:moveTo>
                  <a:lnTo>
                    <a:pt x="0" y="24"/>
                  </a:lnTo>
                  <a:lnTo>
                    <a:pt x="108" y="0"/>
                  </a:lnTo>
                  <a:lnTo>
                    <a:pt x="78" y="162"/>
                  </a:lnTo>
                  <a:close/>
                </a:path>
              </a:pathLst>
            </a:custGeom>
            <a:solidFill>
              <a:srgbClr val="00E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57" name="Freeform 401"/>
            <p:cNvSpPr>
              <a:spLocks/>
            </p:cNvSpPr>
            <p:nvPr/>
          </p:nvSpPr>
          <p:spPr bwMode="auto">
            <a:xfrm>
              <a:off x="6392863" y="3313113"/>
              <a:ext cx="171450" cy="257175"/>
            </a:xfrm>
            <a:custGeom>
              <a:avLst/>
              <a:gdLst>
                <a:gd name="T0" fmla="*/ 2147483647 w 18"/>
                <a:gd name="T1" fmla="*/ 2147483647 h 27"/>
                <a:gd name="T2" fmla="*/ 0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13" y="27"/>
                  </a:moveTo>
                  <a:lnTo>
                    <a:pt x="0" y="4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58" name="Oval 402"/>
            <p:cNvSpPr>
              <a:spLocks noChangeArrowheads="1"/>
            </p:cNvSpPr>
            <p:nvPr/>
          </p:nvSpPr>
          <p:spPr bwMode="auto">
            <a:xfrm>
              <a:off x="6516688" y="1885950"/>
              <a:ext cx="85725" cy="84138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59" name="Oval 403"/>
            <p:cNvSpPr>
              <a:spLocks noChangeArrowheads="1"/>
            </p:cNvSpPr>
            <p:nvPr/>
          </p:nvSpPr>
          <p:spPr bwMode="auto">
            <a:xfrm>
              <a:off x="6516688" y="1885950"/>
              <a:ext cx="85725" cy="84138"/>
            </a:xfrm>
            <a:prstGeom prst="ellipse">
              <a:avLst/>
            </a:prstGeom>
            <a:noFill/>
            <a:ln w="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60" name="Freeform 404"/>
            <p:cNvSpPr>
              <a:spLocks/>
            </p:cNvSpPr>
            <p:nvPr/>
          </p:nvSpPr>
          <p:spPr bwMode="auto">
            <a:xfrm>
              <a:off x="6364288" y="2370138"/>
              <a:ext cx="171450" cy="247650"/>
            </a:xfrm>
            <a:custGeom>
              <a:avLst/>
              <a:gdLst>
                <a:gd name="T0" fmla="*/ 0 w 108"/>
                <a:gd name="T1" fmla="*/ 2147483647 h 156"/>
                <a:gd name="T2" fmla="*/ 2147483647 w 108"/>
                <a:gd name="T3" fmla="*/ 2147483647 h 156"/>
                <a:gd name="T4" fmla="*/ 2147483647 w 108"/>
                <a:gd name="T5" fmla="*/ 0 h 156"/>
                <a:gd name="T6" fmla="*/ 0 w 108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56"/>
                <a:gd name="T14" fmla="*/ 108 w 108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56">
                  <a:moveTo>
                    <a:pt x="0" y="156"/>
                  </a:moveTo>
                  <a:lnTo>
                    <a:pt x="108" y="138"/>
                  </a:lnTo>
                  <a:lnTo>
                    <a:pt x="30" y="0"/>
                  </a:lnTo>
                  <a:lnTo>
                    <a:pt x="0" y="156"/>
                  </a:lnTo>
                  <a:close/>
                </a:path>
              </a:pathLst>
            </a:custGeom>
            <a:solidFill>
              <a:srgbClr val="FFC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61" name="Freeform 405"/>
            <p:cNvSpPr>
              <a:spLocks/>
            </p:cNvSpPr>
            <p:nvPr/>
          </p:nvSpPr>
          <p:spPr bwMode="auto">
            <a:xfrm>
              <a:off x="6364288" y="2370138"/>
              <a:ext cx="171450" cy="247650"/>
            </a:xfrm>
            <a:custGeom>
              <a:avLst/>
              <a:gdLst>
                <a:gd name="T0" fmla="*/ 0 w 18"/>
                <a:gd name="T1" fmla="*/ 2147483647 h 26"/>
                <a:gd name="T2" fmla="*/ 2147483647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0" y="26"/>
                  </a:moveTo>
                  <a:lnTo>
                    <a:pt x="18" y="23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62" name="Freeform 406"/>
            <p:cNvSpPr>
              <a:spLocks/>
            </p:cNvSpPr>
            <p:nvPr/>
          </p:nvSpPr>
          <p:spPr bwMode="auto">
            <a:xfrm>
              <a:off x="6345238" y="3351213"/>
              <a:ext cx="171450" cy="247650"/>
            </a:xfrm>
            <a:custGeom>
              <a:avLst/>
              <a:gdLst>
                <a:gd name="T0" fmla="*/ 0 w 108"/>
                <a:gd name="T1" fmla="*/ 2147483647 h 156"/>
                <a:gd name="T2" fmla="*/ 2147483647 w 108"/>
                <a:gd name="T3" fmla="*/ 2147483647 h 156"/>
                <a:gd name="T4" fmla="*/ 2147483647 w 108"/>
                <a:gd name="T5" fmla="*/ 0 h 156"/>
                <a:gd name="T6" fmla="*/ 0 w 108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56"/>
                <a:gd name="T14" fmla="*/ 108 w 108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56">
                  <a:moveTo>
                    <a:pt x="0" y="156"/>
                  </a:moveTo>
                  <a:lnTo>
                    <a:pt x="108" y="138"/>
                  </a:lnTo>
                  <a:lnTo>
                    <a:pt x="30" y="0"/>
                  </a:lnTo>
                  <a:lnTo>
                    <a:pt x="0" y="156"/>
                  </a:lnTo>
                  <a:close/>
                </a:path>
              </a:pathLst>
            </a:custGeom>
            <a:solidFill>
              <a:srgbClr val="10FFE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63" name="Freeform 407"/>
            <p:cNvSpPr>
              <a:spLocks/>
            </p:cNvSpPr>
            <p:nvPr/>
          </p:nvSpPr>
          <p:spPr bwMode="auto">
            <a:xfrm>
              <a:off x="6345238" y="3351213"/>
              <a:ext cx="171450" cy="247650"/>
            </a:xfrm>
            <a:custGeom>
              <a:avLst/>
              <a:gdLst>
                <a:gd name="T0" fmla="*/ 0 w 18"/>
                <a:gd name="T1" fmla="*/ 2147483647 h 26"/>
                <a:gd name="T2" fmla="*/ 2147483647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0" y="26"/>
                  </a:moveTo>
                  <a:lnTo>
                    <a:pt x="18" y="23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64" name="Freeform 408"/>
            <p:cNvSpPr>
              <a:spLocks/>
            </p:cNvSpPr>
            <p:nvPr/>
          </p:nvSpPr>
          <p:spPr bwMode="auto">
            <a:xfrm>
              <a:off x="6345238" y="3570288"/>
              <a:ext cx="171450" cy="257175"/>
            </a:xfrm>
            <a:custGeom>
              <a:avLst/>
              <a:gdLst>
                <a:gd name="T0" fmla="*/ 2147483647 w 108"/>
                <a:gd name="T1" fmla="*/ 2147483647 h 162"/>
                <a:gd name="T2" fmla="*/ 0 w 108"/>
                <a:gd name="T3" fmla="*/ 2147483647 h 162"/>
                <a:gd name="T4" fmla="*/ 2147483647 w 108"/>
                <a:gd name="T5" fmla="*/ 0 h 162"/>
                <a:gd name="T6" fmla="*/ 2147483647 w 108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62"/>
                <a:gd name="T14" fmla="*/ 108 w 108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62">
                  <a:moveTo>
                    <a:pt x="78" y="162"/>
                  </a:moveTo>
                  <a:lnTo>
                    <a:pt x="0" y="18"/>
                  </a:lnTo>
                  <a:lnTo>
                    <a:pt x="108" y="0"/>
                  </a:lnTo>
                  <a:lnTo>
                    <a:pt x="78" y="162"/>
                  </a:lnTo>
                  <a:close/>
                </a:path>
              </a:pathLst>
            </a:custGeom>
            <a:solidFill>
              <a:srgbClr val="00A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65" name="Freeform 409"/>
            <p:cNvSpPr>
              <a:spLocks/>
            </p:cNvSpPr>
            <p:nvPr/>
          </p:nvSpPr>
          <p:spPr bwMode="auto">
            <a:xfrm>
              <a:off x="6345238" y="3570288"/>
              <a:ext cx="171450" cy="257175"/>
            </a:xfrm>
            <a:custGeom>
              <a:avLst/>
              <a:gdLst>
                <a:gd name="T0" fmla="*/ 2147483647 w 18"/>
                <a:gd name="T1" fmla="*/ 2147483647 h 27"/>
                <a:gd name="T2" fmla="*/ 0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13" y="27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66" name="Freeform 410"/>
            <p:cNvSpPr>
              <a:spLocks/>
            </p:cNvSpPr>
            <p:nvPr/>
          </p:nvSpPr>
          <p:spPr bwMode="auto">
            <a:xfrm>
              <a:off x="6335713" y="1866900"/>
              <a:ext cx="171450" cy="246063"/>
            </a:xfrm>
            <a:custGeom>
              <a:avLst/>
              <a:gdLst>
                <a:gd name="T0" fmla="*/ 2147483647 w 108"/>
                <a:gd name="T1" fmla="*/ 2147483647 h 155"/>
                <a:gd name="T2" fmla="*/ 0 w 108"/>
                <a:gd name="T3" fmla="*/ 2147483647 h 155"/>
                <a:gd name="T4" fmla="*/ 2147483647 w 108"/>
                <a:gd name="T5" fmla="*/ 0 h 155"/>
                <a:gd name="T6" fmla="*/ 2147483647 w 108"/>
                <a:gd name="T7" fmla="*/ 2147483647 h 15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55"/>
                <a:gd name="T14" fmla="*/ 108 w 108"/>
                <a:gd name="T15" fmla="*/ 155 h 15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55">
                  <a:moveTo>
                    <a:pt x="78" y="155"/>
                  </a:moveTo>
                  <a:lnTo>
                    <a:pt x="0" y="18"/>
                  </a:lnTo>
                  <a:lnTo>
                    <a:pt x="108" y="0"/>
                  </a:lnTo>
                  <a:lnTo>
                    <a:pt x="78" y="155"/>
                  </a:lnTo>
                  <a:close/>
                </a:path>
              </a:pathLst>
            </a:custGeom>
            <a:solidFill>
              <a:srgbClr val="FF4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67" name="Freeform 411"/>
            <p:cNvSpPr>
              <a:spLocks/>
            </p:cNvSpPr>
            <p:nvPr/>
          </p:nvSpPr>
          <p:spPr bwMode="auto">
            <a:xfrm>
              <a:off x="6335713" y="1866900"/>
              <a:ext cx="171450" cy="246063"/>
            </a:xfrm>
            <a:custGeom>
              <a:avLst/>
              <a:gdLst>
                <a:gd name="T0" fmla="*/ 2147483647 w 18"/>
                <a:gd name="T1" fmla="*/ 2147483647 h 26"/>
                <a:gd name="T2" fmla="*/ 0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13" y="26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68" name="Freeform 412"/>
            <p:cNvSpPr>
              <a:spLocks/>
            </p:cNvSpPr>
            <p:nvPr/>
          </p:nvSpPr>
          <p:spPr bwMode="auto">
            <a:xfrm>
              <a:off x="6316663" y="2846388"/>
              <a:ext cx="171450" cy="247650"/>
            </a:xfrm>
            <a:custGeom>
              <a:avLst/>
              <a:gdLst>
                <a:gd name="T0" fmla="*/ 2147483647 w 108"/>
                <a:gd name="T1" fmla="*/ 2147483647 h 156"/>
                <a:gd name="T2" fmla="*/ 0 w 108"/>
                <a:gd name="T3" fmla="*/ 2147483647 h 156"/>
                <a:gd name="T4" fmla="*/ 2147483647 w 108"/>
                <a:gd name="T5" fmla="*/ 0 h 156"/>
                <a:gd name="T6" fmla="*/ 2147483647 w 108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56"/>
                <a:gd name="T14" fmla="*/ 108 w 108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56">
                  <a:moveTo>
                    <a:pt x="78" y="156"/>
                  </a:moveTo>
                  <a:lnTo>
                    <a:pt x="0" y="18"/>
                  </a:lnTo>
                  <a:lnTo>
                    <a:pt x="108" y="0"/>
                  </a:lnTo>
                  <a:lnTo>
                    <a:pt x="78" y="156"/>
                  </a:lnTo>
                  <a:close/>
                </a:path>
              </a:pathLst>
            </a:custGeom>
            <a:solidFill>
              <a:srgbClr val="8FFF7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69" name="Freeform 413"/>
            <p:cNvSpPr>
              <a:spLocks/>
            </p:cNvSpPr>
            <p:nvPr/>
          </p:nvSpPr>
          <p:spPr bwMode="auto">
            <a:xfrm>
              <a:off x="6316663" y="2846388"/>
              <a:ext cx="171450" cy="247650"/>
            </a:xfrm>
            <a:custGeom>
              <a:avLst/>
              <a:gdLst>
                <a:gd name="T0" fmla="*/ 2147483647 w 18"/>
                <a:gd name="T1" fmla="*/ 2147483647 h 26"/>
                <a:gd name="T2" fmla="*/ 0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13" y="26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70" name="Oval 414"/>
            <p:cNvSpPr>
              <a:spLocks noChangeArrowheads="1"/>
            </p:cNvSpPr>
            <p:nvPr/>
          </p:nvSpPr>
          <p:spPr bwMode="auto">
            <a:xfrm>
              <a:off x="6440488" y="1552575"/>
              <a:ext cx="85725" cy="85725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71" name="Oval 415"/>
            <p:cNvSpPr>
              <a:spLocks noChangeArrowheads="1"/>
            </p:cNvSpPr>
            <p:nvPr/>
          </p:nvSpPr>
          <p:spPr bwMode="auto">
            <a:xfrm>
              <a:off x="6440488" y="1552575"/>
              <a:ext cx="85725" cy="85725"/>
            </a:xfrm>
            <a:prstGeom prst="ellipse">
              <a:avLst/>
            </a:prstGeom>
            <a:noFill/>
            <a:ln w="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72" name="Freeform 416"/>
            <p:cNvSpPr>
              <a:spLocks/>
            </p:cNvSpPr>
            <p:nvPr/>
          </p:nvSpPr>
          <p:spPr bwMode="auto">
            <a:xfrm>
              <a:off x="6288088" y="2112963"/>
              <a:ext cx="171450" cy="257175"/>
            </a:xfrm>
            <a:custGeom>
              <a:avLst/>
              <a:gdLst>
                <a:gd name="T0" fmla="*/ 2147483647 w 108"/>
                <a:gd name="T1" fmla="*/ 2147483647 h 162"/>
                <a:gd name="T2" fmla="*/ 0 w 108"/>
                <a:gd name="T3" fmla="*/ 2147483647 h 162"/>
                <a:gd name="T4" fmla="*/ 2147483647 w 108"/>
                <a:gd name="T5" fmla="*/ 0 h 162"/>
                <a:gd name="T6" fmla="*/ 2147483647 w 108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62"/>
                <a:gd name="T14" fmla="*/ 108 w 108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62">
                  <a:moveTo>
                    <a:pt x="78" y="162"/>
                  </a:moveTo>
                  <a:lnTo>
                    <a:pt x="0" y="18"/>
                  </a:lnTo>
                  <a:lnTo>
                    <a:pt x="108" y="0"/>
                  </a:lnTo>
                  <a:lnTo>
                    <a:pt x="78" y="162"/>
                  </a:lnTo>
                  <a:close/>
                </a:path>
              </a:pathLst>
            </a:custGeom>
            <a:solidFill>
              <a:srgbClr val="FF8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73" name="Freeform 417"/>
            <p:cNvSpPr>
              <a:spLocks/>
            </p:cNvSpPr>
            <p:nvPr/>
          </p:nvSpPr>
          <p:spPr bwMode="auto">
            <a:xfrm>
              <a:off x="6288088" y="2112963"/>
              <a:ext cx="171450" cy="257175"/>
            </a:xfrm>
            <a:custGeom>
              <a:avLst/>
              <a:gdLst>
                <a:gd name="T0" fmla="*/ 2147483647 w 18"/>
                <a:gd name="T1" fmla="*/ 2147483647 h 27"/>
                <a:gd name="T2" fmla="*/ 0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13" y="27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74" name="Freeform 418"/>
            <p:cNvSpPr>
              <a:spLocks/>
            </p:cNvSpPr>
            <p:nvPr/>
          </p:nvSpPr>
          <p:spPr bwMode="auto">
            <a:xfrm>
              <a:off x="6288088" y="1895475"/>
              <a:ext cx="171450" cy="246063"/>
            </a:xfrm>
            <a:custGeom>
              <a:avLst/>
              <a:gdLst>
                <a:gd name="T0" fmla="*/ 0 w 108"/>
                <a:gd name="T1" fmla="*/ 2147483647 h 155"/>
                <a:gd name="T2" fmla="*/ 2147483647 w 108"/>
                <a:gd name="T3" fmla="*/ 2147483647 h 155"/>
                <a:gd name="T4" fmla="*/ 2147483647 w 108"/>
                <a:gd name="T5" fmla="*/ 0 h 155"/>
                <a:gd name="T6" fmla="*/ 0 w 108"/>
                <a:gd name="T7" fmla="*/ 2147483647 h 15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55"/>
                <a:gd name="T14" fmla="*/ 108 w 108"/>
                <a:gd name="T15" fmla="*/ 155 h 15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55">
                  <a:moveTo>
                    <a:pt x="0" y="155"/>
                  </a:moveTo>
                  <a:lnTo>
                    <a:pt x="108" y="137"/>
                  </a:lnTo>
                  <a:lnTo>
                    <a:pt x="30" y="0"/>
                  </a:lnTo>
                  <a:lnTo>
                    <a:pt x="0" y="155"/>
                  </a:lnTo>
                  <a:close/>
                </a:path>
              </a:pathLst>
            </a:custGeom>
            <a:solidFill>
              <a:srgbClr val="FF3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75" name="Freeform 419"/>
            <p:cNvSpPr>
              <a:spLocks/>
            </p:cNvSpPr>
            <p:nvPr/>
          </p:nvSpPr>
          <p:spPr bwMode="auto">
            <a:xfrm>
              <a:off x="6288088" y="1895475"/>
              <a:ext cx="171450" cy="246063"/>
            </a:xfrm>
            <a:custGeom>
              <a:avLst/>
              <a:gdLst>
                <a:gd name="T0" fmla="*/ 0 w 18"/>
                <a:gd name="T1" fmla="*/ 2147483647 h 26"/>
                <a:gd name="T2" fmla="*/ 2147483647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0" y="26"/>
                  </a:moveTo>
                  <a:lnTo>
                    <a:pt x="18" y="23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76" name="Oval 420"/>
            <p:cNvSpPr>
              <a:spLocks noChangeArrowheads="1"/>
            </p:cNvSpPr>
            <p:nvPr/>
          </p:nvSpPr>
          <p:spPr bwMode="auto">
            <a:xfrm>
              <a:off x="6411913" y="3360738"/>
              <a:ext cx="85725" cy="85725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77" name="Oval 421"/>
            <p:cNvSpPr>
              <a:spLocks noChangeArrowheads="1"/>
            </p:cNvSpPr>
            <p:nvPr/>
          </p:nvSpPr>
          <p:spPr bwMode="auto">
            <a:xfrm>
              <a:off x="6411913" y="3360738"/>
              <a:ext cx="85725" cy="85725"/>
            </a:xfrm>
            <a:prstGeom prst="ellipse">
              <a:avLst/>
            </a:prstGeom>
            <a:noFill/>
            <a:ln w="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78" name="Freeform 422"/>
            <p:cNvSpPr>
              <a:spLocks/>
            </p:cNvSpPr>
            <p:nvPr/>
          </p:nvSpPr>
          <p:spPr bwMode="auto">
            <a:xfrm>
              <a:off x="6269038" y="3094038"/>
              <a:ext cx="171450" cy="257175"/>
            </a:xfrm>
            <a:custGeom>
              <a:avLst/>
              <a:gdLst>
                <a:gd name="T0" fmla="*/ 2147483647 w 108"/>
                <a:gd name="T1" fmla="*/ 2147483647 h 162"/>
                <a:gd name="T2" fmla="*/ 0 w 108"/>
                <a:gd name="T3" fmla="*/ 2147483647 h 162"/>
                <a:gd name="T4" fmla="*/ 2147483647 w 108"/>
                <a:gd name="T5" fmla="*/ 0 h 162"/>
                <a:gd name="T6" fmla="*/ 2147483647 w 108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62"/>
                <a:gd name="T14" fmla="*/ 108 w 108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62">
                  <a:moveTo>
                    <a:pt x="78" y="162"/>
                  </a:moveTo>
                  <a:lnTo>
                    <a:pt x="0" y="18"/>
                  </a:lnTo>
                  <a:lnTo>
                    <a:pt x="108" y="0"/>
                  </a:lnTo>
                  <a:lnTo>
                    <a:pt x="78" y="162"/>
                  </a:lnTo>
                  <a:close/>
                </a:path>
              </a:pathLst>
            </a:custGeom>
            <a:solidFill>
              <a:srgbClr val="50FFA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79" name="Freeform 423"/>
            <p:cNvSpPr>
              <a:spLocks/>
            </p:cNvSpPr>
            <p:nvPr/>
          </p:nvSpPr>
          <p:spPr bwMode="auto">
            <a:xfrm>
              <a:off x="6269038" y="3094038"/>
              <a:ext cx="171450" cy="257175"/>
            </a:xfrm>
            <a:custGeom>
              <a:avLst/>
              <a:gdLst>
                <a:gd name="T0" fmla="*/ 2147483647 w 18"/>
                <a:gd name="T1" fmla="*/ 2147483647 h 27"/>
                <a:gd name="T2" fmla="*/ 0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13" y="27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80" name="Freeform 424"/>
            <p:cNvSpPr>
              <a:spLocks/>
            </p:cNvSpPr>
            <p:nvPr/>
          </p:nvSpPr>
          <p:spPr bwMode="auto">
            <a:xfrm>
              <a:off x="6269038" y="2874963"/>
              <a:ext cx="171450" cy="247650"/>
            </a:xfrm>
            <a:custGeom>
              <a:avLst/>
              <a:gdLst>
                <a:gd name="T0" fmla="*/ 0 w 108"/>
                <a:gd name="T1" fmla="*/ 2147483647 h 156"/>
                <a:gd name="T2" fmla="*/ 2147483647 w 108"/>
                <a:gd name="T3" fmla="*/ 2147483647 h 156"/>
                <a:gd name="T4" fmla="*/ 2147483647 w 108"/>
                <a:gd name="T5" fmla="*/ 0 h 156"/>
                <a:gd name="T6" fmla="*/ 0 w 108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56"/>
                <a:gd name="T14" fmla="*/ 108 w 108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56">
                  <a:moveTo>
                    <a:pt x="0" y="156"/>
                  </a:moveTo>
                  <a:lnTo>
                    <a:pt x="108" y="138"/>
                  </a:lnTo>
                  <a:lnTo>
                    <a:pt x="30" y="0"/>
                  </a:lnTo>
                  <a:lnTo>
                    <a:pt x="0" y="156"/>
                  </a:lnTo>
                  <a:close/>
                </a:path>
              </a:pathLst>
            </a:custGeom>
            <a:solidFill>
              <a:srgbClr val="AFFF5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81" name="Freeform 425"/>
            <p:cNvSpPr>
              <a:spLocks/>
            </p:cNvSpPr>
            <p:nvPr/>
          </p:nvSpPr>
          <p:spPr bwMode="auto">
            <a:xfrm>
              <a:off x="6269038" y="2874963"/>
              <a:ext cx="171450" cy="247650"/>
            </a:xfrm>
            <a:custGeom>
              <a:avLst/>
              <a:gdLst>
                <a:gd name="T0" fmla="*/ 0 w 18"/>
                <a:gd name="T1" fmla="*/ 2147483647 h 26"/>
                <a:gd name="T2" fmla="*/ 2147483647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0" y="26"/>
                  </a:moveTo>
                  <a:lnTo>
                    <a:pt x="18" y="23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82" name="Freeform 426"/>
            <p:cNvSpPr>
              <a:spLocks/>
            </p:cNvSpPr>
            <p:nvPr/>
          </p:nvSpPr>
          <p:spPr bwMode="auto">
            <a:xfrm>
              <a:off x="6240463" y="2141538"/>
              <a:ext cx="171450" cy="257175"/>
            </a:xfrm>
            <a:custGeom>
              <a:avLst/>
              <a:gdLst>
                <a:gd name="T0" fmla="*/ 0 w 108"/>
                <a:gd name="T1" fmla="*/ 2147483647 h 162"/>
                <a:gd name="T2" fmla="*/ 2147483647 w 108"/>
                <a:gd name="T3" fmla="*/ 2147483647 h 162"/>
                <a:gd name="T4" fmla="*/ 2147483647 w 108"/>
                <a:gd name="T5" fmla="*/ 0 h 162"/>
                <a:gd name="T6" fmla="*/ 0 w 108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62"/>
                <a:gd name="T14" fmla="*/ 108 w 108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62">
                  <a:moveTo>
                    <a:pt x="0" y="162"/>
                  </a:moveTo>
                  <a:lnTo>
                    <a:pt x="108" y="144"/>
                  </a:lnTo>
                  <a:lnTo>
                    <a:pt x="30" y="0"/>
                  </a:lnTo>
                  <a:lnTo>
                    <a:pt x="0" y="162"/>
                  </a:lnTo>
                  <a:close/>
                </a:path>
              </a:pathLst>
            </a:custGeom>
            <a:solidFill>
              <a:srgbClr val="FF7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83" name="Freeform 427"/>
            <p:cNvSpPr>
              <a:spLocks/>
            </p:cNvSpPr>
            <p:nvPr/>
          </p:nvSpPr>
          <p:spPr bwMode="auto">
            <a:xfrm>
              <a:off x="6240463" y="2141538"/>
              <a:ext cx="171450" cy="257175"/>
            </a:xfrm>
            <a:custGeom>
              <a:avLst/>
              <a:gdLst>
                <a:gd name="T0" fmla="*/ 0 w 18"/>
                <a:gd name="T1" fmla="*/ 2147483647 h 27"/>
                <a:gd name="T2" fmla="*/ 2147483647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0" y="27"/>
                  </a:moveTo>
                  <a:lnTo>
                    <a:pt x="18" y="24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84" name="Freeform 428"/>
            <p:cNvSpPr>
              <a:spLocks/>
            </p:cNvSpPr>
            <p:nvPr/>
          </p:nvSpPr>
          <p:spPr bwMode="auto">
            <a:xfrm>
              <a:off x="6240463" y="2370138"/>
              <a:ext cx="171450" cy="247650"/>
            </a:xfrm>
            <a:custGeom>
              <a:avLst/>
              <a:gdLst>
                <a:gd name="T0" fmla="*/ 2147483647 w 108"/>
                <a:gd name="T1" fmla="*/ 2147483647 h 156"/>
                <a:gd name="T2" fmla="*/ 0 w 108"/>
                <a:gd name="T3" fmla="*/ 2147483647 h 156"/>
                <a:gd name="T4" fmla="*/ 2147483647 w 108"/>
                <a:gd name="T5" fmla="*/ 0 h 156"/>
                <a:gd name="T6" fmla="*/ 2147483647 w 108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56"/>
                <a:gd name="T14" fmla="*/ 108 w 108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56">
                  <a:moveTo>
                    <a:pt x="78" y="156"/>
                  </a:moveTo>
                  <a:lnTo>
                    <a:pt x="0" y="18"/>
                  </a:lnTo>
                  <a:lnTo>
                    <a:pt x="108" y="0"/>
                  </a:lnTo>
                  <a:lnTo>
                    <a:pt x="78" y="156"/>
                  </a:lnTo>
                  <a:close/>
                </a:path>
              </a:pathLst>
            </a:custGeom>
            <a:solidFill>
              <a:srgbClr val="FFC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85" name="Freeform 429"/>
            <p:cNvSpPr>
              <a:spLocks/>
            </p:cNvSpPr>
            <p:nvPr/>
          </p:nvSpPr>
          <p:spPr bwMode="auto">
            <a:xfrm>
              <a:off x="6240463" y="2370138"/>
              <a:ext cx="171450" cy="247650"/>
            </a:xfrm>
            <a:custGeom>
              <a:avLst/>
              <a:gdLst>
                <a:gd name="T0" fmla="*/ 2147483647 w 18"/>
                <a:gd name="T1" fmla="*/ 2147483647 h 26"/>
                <a:gd name="T2" fmla="*/ 0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13" y="26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86" name="Freeform 430"/>
            <p:cNvSpPr>
              <a:spLocks/>
            </p:cNvSpPr>
            <p:nvPr/>
          </p:nvSpPr>
          <p:spPr bwMode="auto">
            <a:xfrm>
              <a:off x="6223000" y="3122613"/>
              <a:ext cx="169863" cy="257175"/>
            </a:xfrm>
            <a:custGeom>
              <a:avLst/>
              <a:gdLst>
                <a:gd name="T0" fmla="*/ 0 w 107"/>
                <a:gd name="T1" fmla="*/ 2147483647 h 162"/>
                <a:gd name="T2" fmla="*/ 2147483647 w 107"/>
                <a:gd name="T3" fmla="*/ 2147483647 h 162"/>
                <a:gd name="T4" fmla="*/ 2147483647 w 107"/>
                <a:gd name="T5" fmla="*/ 0 h 162"/>
                <a:gd name="T6" fmla="*/ 0 w 107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162"/>
                <a:gd name="T14" fmla="*/ 107 w 107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162">
                  <a:moveTo>
                    <a:pt x="0" y="162"/>
                  </a:moveTo>
                  <a:lnTo>
                    <a:pt x="107" y="144"/>
                  </a:lnTo>
                  <a:lnTo>
                    <a:pt x="29" y="0"/>
                  </a:lnTo>
                  <a:lnTo>
                    <a:pt x="0" y="162"/>
                  </a:lnTo>
                  <a:close/>
                </a:path>
              </a:pathLst>
            </a:custGeom>
            <a:solidFill>
              <a:srgbClr val="60FF9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87" name="Freeform 431"/>
            <p:cNvSpPr>
              <a:spLocks/>
            </p:cNvSpPr>
            <p:nvPr/>
          </p:nvSpPr>
          <p:spPr bwMode="auto">
            <a:xfrm>
              <a:off x="6223000" y="3122613"/>
              <a:ext cx="169863" cy="257175"/>
            </a:xfrm>
            <a:custGeom>
              <a:avLst/>
              <a:gdLst>
                <a:gd name="T0" fmla="*/ 0 w 18"/>
                <a:gd name="T1" fmla="*/ 2147483647 h 27"/>
                <a:gd name="T2" fmla="*/ 2147483647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0" y="27"/>
                  </a:moveTo>
                  <a:lnTo>
                    <a:pt x="18" y="24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88" name="Freeform 432"/>
            <p:cNvSpPr>
              <a:spLocks/>
            </p:cNvSpPr>
            <p:nvPr/>
          </p:nvSpPr>
          <p:spPr bwMode="auto">
            <a:xfrm>
              <a:off x="6223000" y="3351213"/>
              <a:ext cx="169863" cy="247650"/>
            </a:xfrm>
            <a:custGeom>
              <a:avLst/>
              <a:gdLst>
                <a:gd name="T0" fmla="*/ 2147483647 w 107"/>
                <a:gd name="T1" fmla="*/ 2147483647 h 156"/>
                <a:gd name="T2" fmla="*/ 0 w 107"/>
                <a:gd name="T3" fmla="*/ 2147483647 h 156"/>
                <a:gd name="T4" fmla="*/ 2147483647 w 107"/>
                <a:gd name="T5" fmla="*/ 0 h 156"/>
                <a:gd name="T6" fmla="*/ 2147483647 w 107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156"/>
                <a:gd name="T14" fmla="*/ 107 w 107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156">
                  <a:moveTo>
                    <a:pt x="77" y="156"/>
                  </a:moveTo>
                  <a:lnTo>
                    <a:pt x="0" y="18"/>
                  </a:lnTo>
                  <a:lnTo>
                    <a:pt x="107" y="0"/>
                  </a:lnTo>
                  <a:lnTo>
                    <a:pt x="77" y="156"/>
                  </a:lnTo>
                  <a:close/>
                </a:path>
              </a:pathLst>
            </a:custGeom>
            <a:solidFill>
              <a:srgbClr val="10FFE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89" name="Freeform 433"/>
            <p:cNvSpPr>
              <a:spLocks/>
            </p:cNvSpPr>
            <p:nvPr/>
          </p:nvSpPr>
          <p:spPr bwMode="auto">
            <a:xfrm>
              <a:off x="6223000" y="3351213"/>
              <a:ext cx="169863" cy="247650"/>
            </a:xfrm>
            <a:custGeom>
              <a:avLst/>
              <a:gdLst>
                <a:gd name="T0" fmla="*/ 2147483647 w 18"/>
                <a:gd name="T1" fmla="*/ 2147483647 h 26"/>
                <a:gd name="T2" fmla="*/ 0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13" y="26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90" name="Oval 434"/>
            <p:cNvSpPr>
              <a:spLocks noChangeArrowheads="1"/>
            </p:cNvSpPr>
            <p:nvPr/>
          </p:nvSpPr>
          <p:spPr bwMode="auto">
            <a:xfrm>
              <a:off x="6326188" y="3313113"/>
              <a:ext cx="85725" cy="85725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91" name="Oval 435"/>
            <p:cNvSpPr>
              <a:spLocks noChangeArrowheads="1"/>
            </p:cNvSpPr>
            <p:nvPr/>
          </p:nvSpPr>
          <p:spPr bwMode="auto">
            <a:xfrm>
              <a:off x="6326188" y="3313113"/>
              <a:ext cx="85725" cy="85725"/>
            </a:xfrm>
            <a:prstGeom prst="ellipse">
              <a:avLst/>
            </a:prstGeom>
            <a:noFill/>
            <a:ln w="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92" name="Freeform 436"/>
            <p:cNvSpPr>
              <a:spLocks/>
            </p:cNvSpPr>
            <p:nvPr/>
          </p:nvSpPr>
          <p:spPr bwMode="auto">
            <a:xfrm>
              <a:off x="6194425" y="2398713"/>
              <a:ext cx="169863" cy="247650"/>
            </a:xfrm>
            <a:custGeom>
              <a:avLst/>
              <a:gdLst>
                <a:gd name="T0" fmla="*/ 0 w 107"/>
                <a:gd name="T1" fmla="*/ 2147483647 h 156"/>
                <a:gd name="T2" fmla="*/ 2147483647 w 107"/>
                <a:gd name="T3" fmla="*/ 2147483647 h 156"/>
                <a:gd name="T4" fmla="*/ 2147483647 w 107"/>
                <a:gd name="T5" fmla="*/ 0 h 156"/>
                <a:gd name="T6" fmla="*/ 0 w 107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156"/>
                <a:gd name="T14" fmla="*/ 107 w 107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156">
                  <a:moveTo>
                    <a:pt x="0" y="156"/>
                  </a:moveTo>
                  <a:lnTo>
                    <a:pt x="107" y="138"/>
                  </a:lnTo>
                  <a:lnTo>
                    <a:pt x="29" y="0"/>
                  </a:lnTo>
                  <a:lnTo>
                    <a:pt x="0" y="156"/>
                  </a:lnTo>
                  <a:close/>
                </a:path>
              </a:pathLst>
            </a:custGeom>
            <a:solidFill>
              <a:srgbClr val="FFA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93" name="Freeform 437"/>
            <p:cNvSpPr>
              <a:spLocks/>
            </p:cNvSpPr>
            <p:nvPr/>
          </p:nvSpPr>
          <p:spPr bwMode="auto">
            <a:xfrm>
              <a:off x="6194425" y="2398713"/>
              <a:ext cx="169863" cy="247650"/>
            </a:xfrm>
            <a:custGeom>
              <a:avLst/>
              <a:gdLst>
                <a:gd name="T0" fmla="*/ 0 w 18"/>
                <a:gd name="T1" fmla="*/ 2147483647 h 26"/>
                <a:gd name="T2" fmla="*/ 2147483647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0" y="26"/>
                  </a:moveTo>
                  <a:lnTo>
                    <a:pt x="18" y="23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94" name="Freeform 438"/>
            <p:cNvSpPr>
              <a:spLocks/>
            </p:cNvSpPr>
            <p:nvPr/>
          </p:nvSpPr>
          <p:spPr bwMode="auto">
            <a:xfrm>
              <a:off x="6194425" y="2617788"/>
              <a:ext cx="169863" cy="257175"/>
            </a:xfrm>
            <a:custGeom>
              <a:avLst/>
              <a:gdLst>
                <a:gd name="T0" fmla="*/ 2147483647 w 107"/>
                <a:gd name="T1" fmla="*/ 2147483647 h 162"/>
                <a:gd name="T2" fmla="*/ 0 w 107"/>
                <a:gd name="T3" fmla="*/ 2147483647 h 162"/>
                <a:gd name="T4" fmla="*/ 2147483647 w 107"/>
                <a:gd name="T5" fmla="*/ 0 h 162"/>
                <a:gd name="T6" fmla="*/ 2147483647 w 107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162"/>
                <a:gd name="T14" fmla="*/ 107 w 107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162">
                  <a:moveTo>
                    <a:pt x="77" y="162"/>
                  </a:moveTo>
                  <a:lnTo>
                    <a:pt x="0" y="18"/>
                  </a:lnTo>
                  <a:lnTo>
                    <a:pt x="107" y="0"/>
                  </a:lnTo>
                  <a:lnTo>
                    <a:pt x="77" y="162"/>
                  </a:lnTo>
                  <a:close/>
                </a:path>
              </a:pathLst>
            </a:custGeom>
            <a:solidFill>
              <a:srgbClr val="EFFF1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95" name="Freeform 439"/>
            <p:cNvSpPr>
              <a:spLocks/>
            </p:cNvSpPr>
            <p:nvPr/>
          </p:nvSpPr>
          <p:spPr bwMode="auto">
            <a:xfrm>
              <a:off x="6194425" y="2617788"/>
              <a:ext cx="169863" cy="257175"/>
            </a:xfrm>
            <a:custGeom>
              <a:avLst/>
              <a:gdLst>
                <a:gd name="T0" fmla="*/ 2147483647 w 18"/>
                <a:gd name="T1" fmla="*/ 2147483647 h 27"/>
                <a:gd name="T2" fmla="*/ 0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13" y="27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96" name="Freeform 440"/>
            <p:cNvSpPr>
              <a:spLocks/>
            </p:cNvSpPr>
            <p:nvPr/>
          </p:nvSpPr>
          <p:spPr bwMode="auto">
            <a:xfrm>
              <a:off x="6165850" y="1895475"/>
              <a:ext cx="169863" cy="246063"/>
            </a:xfrm>
            <a:custGeom>
              <a:avLst/>
              <a:gdLst>
                <a:gd name="T0" fmla="*/ 2147483647 w 107"/>
                <a:gd name="T1" fmla="*/ 2147483647 h 155"/>
                <a:gd name="T2" fmla="*/ 0 w 107"/>
                <a:gd name="T3" fmla="*/ 2147483647 h 155"/>
                <a:gd name="T4" fmla="*/ 2147483647 w 107"/>
                <a:gd name="T5" fmla="*/ 0 h 155"/>
                <a:gd name="T6" fmla="*/ 2147483647 w 107"/>
                <a:gd name="T7" fmla="*/ 2147483647 h 15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155"/>
                <a:gd name="T14" fmla="*/ 107 w 107"/>
                <a:gd name="T15" fmla="*/ 155 h 15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155">
                  <a:moveTo>
                    <a:pt x="77" y="155"/>
                  </a:moveTo>
                  <a:lnTo>
                    <a:pt x="0" y="18"/>
                  </a:lnTo>
                  <a:lnTo>
                    <a:pt x="107" y="0"/>
                  </a:lnTo>
                  <a:lnTo>
                    <a:pt x="77" y="155"/>
                  </a:lnTo>
                  <a:close/>
                </a:path>
              </a:pathLst>
            </a:custGeom>
            <a:solidFill>
              <a:srgbClr val="FF3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97" name="Freeform 441"/>
            <p:cNvSpPr>
              <a:spLocks/>
            </p:cNvSpPr>
            <p:nvPr/>
          </p:nvSpPr>
          <p:spPr bwMode="auto">
            <a:xfrm>
              <a:off x="6165850" y="1895475"/>
              <a:ext cx="169863" cy="246063"/>
            </a:xfrm>
            <a:custGeom>
              <a:avLst/>
              <a:gdLst>
                <a:gd name="T0" fmla="*/ 2147483647 w 18"/>
                <a:gd name="T1" fmla="*/ 2147483647 h 26"/>
                <a:gd name="T2" fmla="*/ 0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13" y="26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98" name="Oval 442"/>
            <p:cNvSpPr>
              <a:spLocks noChangeArrowheads="1"/>
            </p:cNvSpPr>
            <p:nvPr/>
          </p:nvSpPr>
          <p:spPr bwMode="auto">
            <a:xfrm>
              <a:off x="6288088" y="1809750"/>
              <a:ext cx="85725" cy="85725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699" name="Oval 443"/>
            <p:cNvSpPr>
              <a:spLocks noChangeArrowheads="1"/>
            </p:cNvSpPr>
            <p:nvPr/>
          </p:nvSpPr>
          <p:spPr bwMode="auto">
            <a:xfrm>
              <a:off x="6288088" y="1809750"/>
              <a:ext cx="85725" cy="85725"/>
            </a:xfrm>
            <a:prstGeom prst="ellipse">
              <a:avLst/>
            </a:prstGeom>
            <a:noFill/>
            <a:ln w="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00" name="Freeform 444"/>
            <p:cNvSpPr>
              <a:spLocks/>
            </p:cNvSpPr>
            <p:nvPr/>
          </p:nvSpPr>
          <p:spPr bwMode="auto">
            <a:xfrm>
              <a:off x="6146800" y="2646363"/>
              <a:ext cx="169863" cy="257175"/>
            </a:xfrm>
            <a:custGeom>
              <a:avLst/>
              <a:gdLst>
                <a:gd name="T0" fmla="*/ 0 w 107"/>
                <a:gd name="T1" fmla="*/ 2147483647 h 162"/>
                <a:gd name="T2" fmla="*/ 2147483647 w 107"/>
                <a:gd name="T3" fmla="*/ 2147483647 h 162"/>
                <a:gd name="T4" fmla="*/ 2147483647 w 107"/>
                <a:gd name="T5" fmla="*/ 0 h 162"/>
                <a:gd name="T6" fmla="*/ 0 w 107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162"/>
                <a:gd name="T14" fmla="*/ 107 w 107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162">
                  <a:moveTo>
                    <a:pt x="0" y="162"/>
                  </a:moveTo>
                  <a:lnTo>
                    <a:pt x="107" y="144"/>
                  </a:lnTo>
                  <a:lnTo>
                    <a:pt x="30" y="0"/>
                  </a:lnTo>
                  <a:lnTo>
                    <a:pt x="0" y="162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01" name="Freeform 445"/>
            <p:cNvSpPr>
              <a:spLocks/>
            </p:cNvSpPr>
            <p:nvPr/>
          </p:nvSpPr>
          <p:spPr bwMode="auto">
            <a:xfrm>
              <a:off x="6146800" y="2646363"/>
              <a:ext cx="169863" cy="257175"/>
            </a:xfrm>
            <a:custGeom>
              <a:avLst/>
              <a:gdLst>
                <a:gd name="T0" fmla="*/ 0 w 18"/>
                <a:gd name="T1" fmla="*/ 2147483647 h 27"/>
                <a:gd name="T2" fmla="*/ 2147483647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0" y="27"/>
                  </a:moveTo>
                  <a:lnTo>
                    <a:pt x="18" y="24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02" name="Freeform 446"/>
            <p:cNvSpPr>
              <a:spLocks/>
            </p:cNvSpPr>
            <p:nvPr/>
          </p:nvSpPr>
          <p:spPr bwMode="auto">
            <a:xfrm>
              <a:off x="6146800" y="2874963"/>
              <a:ext cx="169863" cy="247650"/>
            </a:xfrm>
            <a:custGeom>
              <a:avLst/>
              <a:gdLst>
                <a:gd name="T0" fmla="*/ 2147483647 w 107"/>
                <a:gd name="T1" fmla="*/ 2147483647 h 156"/>
                <a:gd name="T2" fmla="*/ 0 w 107"/>
                <a:gd name="T3" fmla="*/ 2147483647 h 156"/>
                <a:gd name="T4" fmla="*/ 2147483647 w 107"/>
                <a:gd name="T5" fmla="*/ 0 h 156"/>
                <a:gd name="T6" fmla="*/ 2147483647 w 107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156"/>
                <a:gd name="T14" fmla="*/ 107 w 107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156">
                  <a:moveTo>
                    <a:pt x="77" y="156"/>
                  </a:moveTo>
                  <a:lnTo>
                    <a:pt x="0" y="18"/>
                  </a:lnTo>
                  <a:lnTo>
                    <a:pt x="107" y="0"/>
                  </a:lnTo>
                  <a:lnTo>
                    <a:pt x="77" y="156"/>
                  </a:lnTo>
                  <a:close/>
                </a:path>
              </a:pathLst>
            </a:custGeom>
            <a:solidFill>
              <a:srgbClr val="AFFF5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03" name="Freeform 447"/>
            <p:cNvSpPr>
              <a:spLocks/>
            </p:cNvSpPr>
            <p:nvPr/>
          </p:nvSpPr>
          <p:spPr bwMode="auto">
            <a:xfrm>
              <a:off x="6146800" y="2874963"/>
              <a:ext cx="169863" cy="247650"/>
            </a:xfrm>
            <a:custGeom>
              <a:avLst/>
              <a:gdLst>
                <a:gd name="T0" fmla="*/ 2147483647 w 18"/>
                <a:gd name="T1" fmla="*/ 2147483647 h 26"/>
                <a:gd name="T2" fmla="*/ 0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13" y="26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04" name="Freeform 448"/>
            <p:cNvSpPr>
              <a:spLocks/>
            </p:cNvSpPr>
            <p:nvPr/>
          </p:nvSpPr>
          <p:spPr bwMode="auto">
            <a:xfrm>
              <a:off x="6118225" y="1924050"/>
              <a:ext cx="169863" cy="255588"/>
            </a:xfrm>
            <a:custGeom>
              <a:avLst/>
              <a:gdLst>
                <a:gd name="T0" fmla="*/ 0 w 107"/>
                <a:gd name="T1" fmla="*/ 2147483647 h 161"/>
                <a:gd name="T2" fmla="*/ 2147483647 w 107"/>
                <a:gd name="T3" fmla="*/ 2147483647 h 161"/>
                <a:gd name="T4" fmla="*/ 2147483647 w 107"/>
                <a:gd name="T5" fmla="*/ 0 h 161"/>
                <a:gd name="T6" fmla="*/ 0 w 107"/>
                <a:gd name="T7" fmla="*/ 2147483647 h 16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161"/>
                <a:gd name="T14" fmla="*/ 107 w 107"/>
                <a:gd name="T15" fmla="*/ 161 h 16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161">
                  <a:moveTo>
                    <a:pt x="0" y="161"/>
                  </a:moveTo>
                  <a:lnTo>
                    <a:pt x="107" y="137"/>
                  </a:lnTo>
                  <a:lnTo>
                    <a:pt x="30" y="0"/>
                  </a:lnTo>
                  <a:lnTo>
                    <a:pt x="0" y="161"/>
                  </a:lnTo>
                  <a:close/>
                </a:path>
              </a:pathLst>
            </a:custGeom>
            <a:solidFill>
              <a:srgbClr val="FF1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05" name="Freeform 449"/>
            <p:cNvSpPr>
              <a:spLocks/>
            </p:cNvSpPr>
            <p:nvPr/>
          </p:nvSpPr>
          <p:spPr bwMode="auto">
            <a:xfrm>
              <a:off x="6118225" y="1924050"/>
              <a:ext cx="169863" cy="255588"/>
            </a:xfrm>
            <a:custGeom>
              <a:avLst/>
              <a:gdLst>
                <a:gd name="T0" fmla="*/ 0 w 18"/>
                <a:gd name="T1" fmla="*/ 2147483647 h 27"/>
                <a:gd name="T2" fmla="*/ 2147483647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0" y="27"/>
                  </a:moveTo>
                  <a:lnTo>
                    <a:pt x="18" y="23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06" name="Freeform 450"/>
            <p:cNvSpPr>
              <a:spLocks/>
            </p:cNvSpPr>
            <p:nvPr/>
          </p:nvSpPr>
          <p:spPr bwMode="auto">
            <a:xfrm>
              <a:off x="6118225" y="2141538"/>
              <a:ext cx="169863" cy="257175"/>
            </a:xfrm>
            <a:custGeom>
              <a:avLst/>
              <a:gdLst>
                <a:gd name="T0" fmla="*/ 2147483647 w 107"/>
                <a:gd name="T1" fmla="*/ 2147483647 h 162"/>
                <a:gd name="T2" fmla="*/ 0 w 107"/>
                <a:gd name="T3" fmla="*/ 2147483647 h 162"/>
                <a:gd name="T4" fmla="*/ 2147483647 w 107"/>
                <a:gd name="T5" fmla="*/ 0 h 162"/>
                <a:gd name="T6" fmla="*/ 2147483647 w 107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162"/>
                <a:gd name="T14" fmla="*/ 107 w 107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162">
                  <a:moveTo>
                    <a:pt x="77" y="162"/>
                  </a:moveTo>
                  <a:lnTo>
                    <a:pt x="0" y="24"/>
                  </a:lnTo>
                  <a:lnTo>
                    <a:pt x="107" y="0"/>
                  </a:lnTo>
                  <a:lnTo>
                    <a:pt x="77" y="162"/>
                  </a:lnTo>
                  <a:close/>
                </a:path>
              </a:pathLst>
            </a:custGeom>
            <a:solidFill>
              <a:srgbClr val="FF7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07" name="Freeform 451"/>
            <p:cNvSpPr>
              <a:spLocks/>
            </p:cNvSpPr>
            <p:nvPr/>
          </p:nvSpPr>
          <p:spPr bwMode="auto">
            <a:xfrm>
              <a:off x="6118225" y="2141538"/>
              <a:ext cx="169863" cy="257175"/>
            </a:xfrm>
            <a:custGeom>
              <a:avLst/>
              <a:gdLst>
                <a:gd name="T0" fmla="*/ 2147483647 w 18"/>
                <a:gd name="T1" fmla="*/ 2147483647 h 27"/>
                <a:gd name="T2" fmla="*/ 0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13" y="27"/>
                  </a:moveTo>
                  <a:lnTo>
                    <a:pt x="0" y="4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08" name="Freeform 452"/>
            <p:cNvSpPr>
              <a:spLocks/>
            </p:cNvSpPr>
            <p:nvPr/>
          </p:nvSpPr>
          <p:spPr bwMode="auto">
            <a:xfrm>
              <a:off x="6099175" y="3122613"/>
              <a:ext cx="169863" cy="257175"/>
            </a:xfrm>
            <a:custGeom>
              <a:avLst/>
              <a:gdLst>
                <a:gd name="T0" fmla="*/ 2147483647 w 107"/>
                <a:gd name="T1" fmla="*/ 2147483647 h 162"/>
                <a:gd name="T2" fmla="*/ 0 w 107"/>
                <a:gd name="T3" fmla="*/ 2147483647 h 162"/>
                <a:gd name="T4" fmla="*/ 2147483647 w 107"/>
                <a:gd name="T5" fmla="*/ 0 h 162"/>
                <a:gd name="T6" fmla="*/ 2147483647 w 107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162"/>
                <a:gd name="T14" fmla="*/ 107 w 107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162">
                  <a:moveTo>
                    <a:pt x="78" y="162"/>
                  </a:moveTo>
                  <a:lnTo>
                    <a:pt x="0" y="24"/>
                  </a:lnTo>
                  <a:lnTo>
                    <a:pt x="107" y="0"/>
                  </a:lnTo>
                  <a:lnTo>
                    <a:pt x="78" y="162"/>
                  </a:lnTo>
                  <a:close/>
                </a:path>
              </a:pathLst>
            </a:custGeom>
            <a:solidFill>
              <a:srgbClr val="60FF9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09" name="Freeform 453"/>
            <p:cNvSpPr>
              <a:spLocks/>
            </p:cNvSpPr>
            <p:nvPr/>
          </p:nvSpPr>
          <p:spPr bwMode="auto">
            <a:xfrm>
              <a:off x="6099175" y="3122613"/>
              <a:ext cx="169863" cy="257175"/>
            </a:xfrm>
            <a:custGeom>
              <a:avLst/>
              <a:gdLst>
                <a:gd name="T0" fmla="*/ 2147483647 w 18"/>
                <a:gd name="T1" fmla="*/ 2147483647 h 27"/>
                <a:gd name="T2" fmla="*/ 0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13" y="27"/>
                  </a:moveTo>
                  <a:lnTo>
                    <a:pt x="0" y="4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10" name="Freeform 454"/>
            <p:cNvSpPr>
              <a:spLocks/>
            </p:cNvSpPr>
            <p:nvPr/>
          </p:nvSpPr>
          <p:spPr bwMode="auto">
            <a:xfrm>
              <a:off x="6099175" y="2903538"/>
              <a:ext cx="169863" cy="257175"/>
            </a:xfrm>
            <a:custGeom>
              <a:avLst/>
              <a:gdLst>
                <a:gd name="T0" fmla="*/ 0 w 107"/>
                <a:gd name="T1" fmla="*/ 2147483647 h 162"/>
                <a:gd name="T2" fmla="*/ 2147483647 w 107"/>
                <a:gd name="T3" fmla="*/ 2147483647 h 162"/>
                <a:gd name="T4" fmla="*/ 2147483647 w 107"/>
                <a:gd name="T5" fmla="*/ 0 h 162"/>
                <a:gd name="T6" fmla="*/ 0 w 107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162"/>
                <a:gd name="T14" fmla="*/ 107 w 107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162">
                  <a:moveTo>
                    <a:pt x="0" y="162"/>
                  </a:moveTo>
                  <a:lnTo>
                    <a:pt x="107" y="138"/>
                  </a:lnTo>
                  <a:lnTo>
                    <a:pt x="30" y="0"/>
                  </a:lnTo>
                  <a:lnTo>
                    <a:pt x="0" y="162"/>
                  </a:lnTo>
                  <a:close/>
                </a:path>
              </a:pathLst>
            </a:custGeom>
            <a:solidFill>
              <a:srgbClr val="BFFF4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11" name="Freeform 455"/>
            <p:cNvSpPr>
              <a:spLocks/>
            </p:cNvSpPr>
            <p:nvPr/>
          </p:nvSpPr>
          <p:spPr bwMode="auto">
            <a:xfrm>
              <a:off x="6099175" y="2903538"/>
              <a:ext cx="169863" cy="257175"/>
            </a:xfrm>
            <a:custGeom>
              <a:avLst/>
              <a:gdLst>
                <a:gd name="T0" fmla="*/ 0 w 18"/>
                <a:gd name="T1" fmla="*/ 2147483647 h 27"/>
                <a:gd name="T2" fmla="*/ 2147483647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0" y="27"/>
                  </a:moveTo>
                  <a:lnTo>
                    <a:pt x="18" y="23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12" name="Oval 456"/>
            <p:cNvSpPr>
              <a:spLocks noChangeArrowheads="1"/>
            </p:cNvSpPr>
            <p:nvPr/>
          </p:nvSpPr>
          <p:spPr bwMode="auto">
            <a:xfrm>
              <a:off x="6223000" y="3141663"/>
              <a:ext cx="84138" cy="85725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13" name="Oval 457"/>
            <p:cNvSpPr>
              <a:spLocks noChangeArrowheads="1"/>
            </p:cNvSpPr>
            <p:nvPr/>
          </p:nvSpPr>
          <p:spPr bwMode="auto">
            <a:xfrm>
              <a:off x="6223000" y="3141663"/>
              <a:ext cx="84138" cy="85725"/>
            </a:xfrm>
            <a:prstGeom prst="ellipse">
              <a:avLst/>
            </a:prstGeom>
            <a:noFill/>
            <a:ln w="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14" name="Freeform 458"/>
            <p:cNvSpPr>
              <a:spLocks/>
            </p:cNvSpPr>
            <p:nvPr/>
          </p:nvSpPr>
          <p:spPr bwMode="auto">
            <a:xfrm>
              <a:off x="6070600" y="2179638"/>
              <a:ext cx="169863" cy="247650"/>
            </a:xfrm>
            <a:custGeom>
              <a:avLst/>
              <a:gdLst>
                <a:gd name="T0" fmla="*/ 0 w 107"/>
                <a:gd name="T1" fmla="*/ 2147483647 h 156"/>
                <a:gd name="T2" fmla="*/ 2147483647 w 107"/>
                <a:gd name="T3" fmla="*/ 2147483647 h 156"/>
                <a:gd name="T4" fmla="*/ 2147483647 w 107"/>
                <a:gd name="T5" fmla="*/ 0 h 156"/>
                <a:gd name="T6" fmla="*/ 0 w 107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156"/>
                <a:gd name="T14" fmla="*/ 107 w 107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156">
                  <a:moveTo>
                    <a:pt x="0" y="156"/>
                  </a:moveTo>
                  <a:lnTo>
                    <a:pt x="107" y="138"/>
                  </a:lnTo>
                  <a:lnTo>
                    <a:pt x="30" y="0"/>
                  </a:lnTo>
                  <a:lnTo>
                    <a:pt x="0" y="156"/>
                  </a:lnTo>
                  <a:close/>
                </a:path>
              </a:pathLst>
            </a:custGeom>
            <a:solidFill>
              <a:srgbClr val="FF6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15" name="Freeform 459"/>
            <p:cNvSpPr>
              <a:spLocks/>
            </p:cNvSpPr>
            <p:nvPr/>
          </p:nvSpPr>
          <p:spPr bwMode="auto">
            <a:xfrm>
              <a:off x="6070600" y="2179638"/>
              <a:ext cx="169863" cy="247650"/>
            </a:xfrm>
            <a:custGeom>
              <a:avLst/>
              <a:gdLst>
                <a:gd name="T0" fmla="*/ 0 w 18"/>
                <a:gd name="T1" fmla="*/ 2147483647 h 26"/>
                <a:gd name="T2" fmla="*/ 2147483647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0" y="26"/>
                  </a:moveTo>
                  <a:lnTo>
                    <a:pt x="18" y="23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16" name="Freeform 460"/>
            <p:cNvSpPr>
              <a:spLocks/>
            </p:cNvSpPr>
            <p:nvPr/>
          </p:nvSpPr>
          <p:spPr bwMode="auto">
            <a:xfrm>
              <a:off x="6070600" y="2398713"/>
              <a:ext cx="169863" cy="247650"/>
            </a:xfrm>
            <a:custGeom>
              <a:avLst/>
              <a:gdLst>
                <a:gd name="T0" fmla="*/ 2147483647 w 107"/>
                <a:gd name="T1" fmla="*/ 2147483647 h 156"/>
                <a:gd name="T2" fmla="*/ 0 w 107"/>
                <a:gd name="T3" fmla="*/ 2147483647 h 156"/>
                <a:gd name="T4" fmla="*/ 2147483647 w 107"/>
                <a:gd name="T5" fmla="*/ 0 h 156"/>
                <a:gd name="T6" fmla="*/ 2147483647 w 107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156"/>
                <a:gd name="T14" fmla="*/ 107 w 107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156">
                  <a:moveTo>
                    <a:pt x="78" y="156"/>
                  </a:moveTo>
                  <a:lnTo>
                    <a:pt x="0" y="18"/>
                  </a:lnTo>
                  <a:lnTo>
                    <a:pt x="107" y="0"/>
                  </a:lnTo>
                  <a:lnTo>
                    <a:pt x="78" y="156"/>
                  </a:lnTo>
                  <a:close/>
                </a:path>
              </a:pathLst>
            </a:custGeom>
            <a:solidFill>
              <a:srgbClr val="FFA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17" name="Freeform 461"/>
            <p:cNvSpPr>
              <a:spLocks/>
            </p:cNvSpPr>
            <p:nvPr/>
          </p:nvSpPr>
          <p:spPr bwMode="auto">
            <a:xfrm>
              <a:off x="6070600" y="2398713"/>
              <a:ext cx="169863" cy="247650"/>
            </a:xfrm>
            <a:custGeom>
              <a:avLst/>
              <a:gdLst>
                <a:gd name="T0" fmla="*/ 2147483647 w 18"/>
                <a:gd name="T1" fmla="*/ 2147483647 h 26"/>
                <a:gd name="T2" fmla="*/ 0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13" y="26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18" name="Freeform 462"/>
            <p:cNvSpPr>
              <a:spLocks/>
            </p:cNvSpPr>
            <p:nvPr/>
          </p:nvSpPr>
          <p:spPr bwMode="auto">
            <a:xfrm>
              <a:off x="6022975" y="2646363"/>
              <a:ext cx="171450" cy="257175"/>
            </a:xfrm>
            <a:custGeom>
              <a:avLst/>
              <a:gdLst>
                <a:gd name="T0" fmla="*/ 2147483647 w 108"/>
                <a:gd name="T1" fmla="*/ 2147483647 h 162"/>
                <a:gd name="T2" fmla="*/ 0 w 108"/>
                <a:gd name="T3" fmla="*/ 2147483647 h 162"/>
                <a:gd name="T4" fmla="*/ 2147483647 w 108"/>
                <a:gd name="T5" fmla="*/ 0 h 162"/>
                <a:gd name="T6" fmla="*/ 2147483647 w 108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62"/>
                <a:gd name="T14" fmla="*/ 108 w 108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62">
                  <a:moveTo>
                    <a:pt x="78" y="162"/>
                  </a:moveTo>
                  <a:lnTo>
                    <a:pt x="0" y="24"/>
                  </a:lnTo>
                  <a:lnTo>
                    <a:pt x="108" y="0"/>
                  </a:lnTo>
                  <a:lnTo>
                    <a:pt x="78" y="162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19" name="Freeform 463"/>
            <p:cNvSpPr>
              <a:spLocks/>
            </p:cNvSpPr>
            <p:nvPr/>
          </p:nvSpPr>
          <p:spPr bwMode="auto">
            <a:xfrm>
              <a:off x="6022975" y="2646363"/>
              <a:ext cx="171450" cy="257175"/>
            </a:xfrm>
            <a:custGeom>
              <a:avLst/>
              <a:gdLst>
                <a:gd name="T0" fmla="*/ 2147483647 w 18"/>
                <a:gd name="T1" fmla="*/ 2147483647 h 27"/>
                <a:gd name="T2" fmla="*/ 0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13" y="27"/>
                  </a:moveTo>
                  <a:lnTo>
                    <a:pt x="0" y="4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20" name="Freeform 464"/>
            <p:cNvSpPr>
              <a:spLocks/>
            </p:cNvSpPr>
            <p:nvPr/>
          </p:nvSpPr>
          <p:spPr bwMode="auto">
            <a:xfrm>
              <a:off x="6022975" y="2427288"/>
              <a:ext cx="171450" cy="257175"/>
            </a:xfrm>
            <a:custGeom>
              <a:avLst/>
              <a:gdLst>
                <a:gd name="T0" fmla="*/ 0 w 108"/>
                <a:gd name="T1" fmla="*/ 2147483647 h 162"/>
                <a:gd name="T2" fmla="*/ 2147483647 w 108"/>
                <a:gd name="T3" fmla="*/ 2147483647 h 162"/>
                <a:gd name="T4" fmla="*/ 2147483647 w 108"/>
                <a:gd name="T5" fmla="*/ 0 h 162"/>
                <a:gd name="T6" fmla="*/ 0 w 108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62"/>
                <a:gd name="T14" fmla="*/ 108 w 108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62">
                  <a:moveTo>
                    <a:pt x="0" y="162"/>
                  </a:moveTo>
                  <a:lnTo>
                    <a:pt x="108" y="138"/>
                  </a:lnTo>
                  <a:lnTo>
                    <a:pt x="30" y="0"/>
                  </a:lnTo>
                  <a:lnTo>
                    <a:pt x="0" y="162"/>
                  </a:lnTo>
                  <a:close/>
                </a:path>
              </a:pathLst>
            </a:custGeom>
            <a:solidFill>
              <a:srgbClr val="FF9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21" name="Freeform 465"/>
            <p:cNvSpPr>
              <a:spLocks/>
            </p:cNvSpPr>
            <p:nvPr/>
          </p:nvSpPr>
          <p:spPr bwMode="auto">
            <a:xfrm>
              <a:off x="6022975" y="2427288"/>
              <a:ext cx="171450" cy="257175"/>
            </a:xfrm>
            <a:custGeom>
              <a:avLst/>
              <a:gdLst>
                <a:gd name="T0" fmla="*/ 0 w 18"/>
                <a:gd name="T1" fmla="*/ 2147483647 h 27"/>
                <a:gd name="T2" fmla="*/ 2147483647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0" y="27"/>
                  </a:moveTo>
                  <a:lnTo>
                    <a:pt x="18" y="23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22" name="Oval 466"/>
            <p:cNvSpPr>
              <a:spLocks noChangeArrowheads="1"/>
            </p:cNvSpPr>
            <p:nvPr/>
          </p:nvSpPr>
          <p:spPr bwMode="auto">
            <a:xfrm>
              <a:off x="6127750" y="2055813"/>
              <a:ext cx="85725" cy="85725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23" name="Oval 467"/>
            <p:cNvSpPr>
              <a:spLocks noChangeArrowheads="1"/>
            </p:cNvSpPr>
            <p:nvPr/>
          </p:nvSpPr>
          <p:spPr bwMode="auto">
            <a:xfrm>
              <a:off x="6127750" y="2055813"/>
              <a:ext cx="85725" cy="85725"/>
            </a:xfrm>
            <a:prstGeom prst="ellipse">
              <a:avLst/>
            </a:prstGeom>
            <a:noFill/>
            <a:ln w="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24" name="Oval 468"/>
            <p:cNvSpPr>
              <a:spLocks noChangeArrowheads="1"/>
            </p:cNvSpPr>
            <p:nvPr/>
          </p:nvSpPr>
          <p:spPr bwMode="auto">
            <a:xfrm>
              <a:off x="6099175" y="1970088"/>
              <a:ext cx="85725" cy="85725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25" name="Oval 469"/>
            <p:cNvSpPr>
              <a:spLocks noChangeArrowheads="1"/>
            </p:cNvSpPr>
            <p:nvPr/>
          </p:nvSpPr>
          <p:spPr bwMode="auto">
            <a:xfrm>
              <a:off x="6099175" y="1970088"/>
              <a:ext cx="85725" cy="85725"/>
            </a:xfrm>
            <a:prstGeom prst="ellipse">
              <a:avLst/>
            </a:prstGeom>
            <a:noFill/>
            <a:ln w="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26" name="Freeform 470"/>
            <p:cNvSpPr>
              <a:spLocks/>
            </p:cNvSpPr>
            <p:nvPr/>
          </p:nvSpPr>
          <p:spPr bwMode="auto">
            <a:xfrm>
              <a:off x="5994400" y="1924050"/>
              <a:ext cx="171450" cy="255588"/>
            </a:xfrm>
            <a:custGeom>
              <a:avLst/>
              <a:gdLst>
                <a:gd name="T0" fmla="*/ 2147483647 w 108"/>
                <a:gd name="T1" fmla="*/ 2147483647 h 161"/>
                <a:gd name="T2" fmla="*/ 0 w 108"/>
                <a:gd name="T3" fmla="*/ 2147483647 h 161"/>
                <a:gd name="T4" fmla="*/ 2147483647 w 108"/>
                <a:gd name="T5" fmla="*/ 0 h 161"/>
                <a:gd name="T6" fmla="*/ 2147483647 w 108"/>
                <a:gd name="T7" fmla="*/ 2147483647 h 16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61"/>
                <a:gd name="T14" fmla="*/ 108 w 108"/>
                <a:gd name="T15" fmla="*/ 161 h 16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61">
                  <a:moveTo>
                    <a:pt x="78" y="161"/>
                  </a:moveTo>
                  <a:lnTo>
                    <a:pt x="0" y="17"/>
                  </a:lnTo>
                  <a:lnTo>
                    <a:pt x="108" y="0"/>
                  </a:lnTo>
                  <a:lnTo>
                    <a:pt x="78" y="161"/>
                  </a:lnTo>
                  <a:close/>
                </a:path>
              </a:pathLst>
            </a:custGeom>
            <a:solidFill>
              <a:srgbClr val="FF1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27" name="Freeform 471"/>
            <p:cNvSpPr>
              <a:spLocks/>
            </p:cNvSpPr>
            <p:nvPr/>
          </p:nvSpPr>
          <p:spPr bwMode="auto">
            <a:xfrm>
              <a:off x="5994400" y="1924050"/>
              <a:ext cx="171450" cy="255588"/>
            </a:xfrm>
            <a:custGeom>
              <a:avLst/>
              <a:gdLst>
                <a:gd name="T0" fmla="*/ 2147483647 w 18"/>
                <a:gd name="T1" fmla="*/ 2147483647 h 27"/>
                <a:gd name="T2" fmla="*/ 0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13" y="27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28" name="Oval 472"/>
            <p:cNvSpPr>
              <a:spLocks noChangeArrowheads="1"/>
            </p:cNvSpPr>
            <p:nvPr/>
          </p:nvSpPr>
          <p:spPr bwMode="auto">
            <a:xfrm>
              <a:off x="6070600" y="2874963"/>
              <a:ext cx="85725" cy="85725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29" name="Oval 473"/>
            <p:cNvSpPr>
              <a:spLocks noChangeArrowheads="1"/>
            </p:cNvSpPr>
            <p:nvPr/>
          </p:nvSpPr>
          <p:spPr bwMode="auto">
            <a:xfrm>
              <a:off x="6070600" y="2874963"/>
              <a:ext cx="85725" cy="85725"/>
            </a:xfrm>
            <a:prstGeom prst="ellipse">
              <a:avLst/>
            </a:prstGeom>
            <a:noFill/>
            <a:ln w="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30" name="Freeform 474"/>
            <p:cNvSpPr>
              <a:spLocks/>
            </p:cNvSpPr>
            <p:nvPr/>
          </p:nvSpPr>
          <p:spPr bwMode="auto">
            <a:xfrm>
              <a:off x="5965825" y="2684463"/>
              <a:ext cx="180975" cy="247650"/>
            </a:xfrm>
            <a:custGeom>
              <a:avLst/>
              <a:gdLst>
                <a:gd name="T0" fmla="*/ 0 w 114"/>
                <a:gd name="T1" fmla="*/ 2147483647 h 156"/>
                <a:gd name="T2" fmla="*/ 2147483647 w 114"/>
                <a:gd name="T3" fmla="*/ 2147483647 h 156"/>
                <a:gd name="T4" fmla="*/ 2147483647 w 114"/>
                <a:gd name="T5" fmla="*/ 0 h 156"/>
                <a:gd name="T6" fmla="*/ 0 w 114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4"/>
                <a:gd name="T13" fmla="*/ 0 h 156"/>
                <a:gd name="T14" fmla="*/ 114 w 114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4" h="156">
                  <a:moveTo>
                    <a:pt x="0" y="156"/>
                  </a:moveTo>
                  <a:lnTo>
                    <a:pt x="114" y="138"/>
                  </a:lnTo>
                  <a:lnTo>
                    <a:pt x="36" y="0"/>
                  </a:lnTo>
                  <a:lnTo>
                    <a:pt x="0" y="156"/>
                  </a:lnTo>
                  <a:close/>
                </a:path>
              </a:pathLst>
            </a:custGeom>
            <a:solidFill>
              <a:srgbClr val="FFD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31" name="Freeform 475"/>
            <p:cNvSpPr>
              <a:spLocks/>
            </p:cNvSpPr>
            <p:nvPr/>
          </p:nvSpPr>
          <p:spPr bwMode="auto">
            <a:xfrm>
              <a:off x="5965825" y="2684463"/>
              <a:ext cx="180975" cy="247650"/>
            </a:xfrm>
            <a:custGeom>
              <a:avLst/>
              <a:gdLst>
                <a:gd name="T0" fmla="*/ 0 w 19"/>
                <a:gd name="T1" fmla="*/ 2147483647 h 26"/>
                <a:gd name="T2" fmla="*/ 2147483647 w 19"/>
                <a:gd name="T3" fmla="*/ 2147483647 h 26"/>
                <a:gd name="T4" fmla="*/ 2147483647 w 19"/>
                <a:gd name="T5" fmla="*/ 0 h 26"/>
                <a:gd name="T6" fmla="*/ 0 60000 65536"/>
                <a:gd name="T7" fmla="*/ 0 60000 65536"/>
                <a:gd name="T8" fmla="*/ 0 60000 65536"/>
                <a:gd name="T9" fmla="*/ 0 w 19"/>
                <a:gd name="T10" fmla="*/ 0 h 26"/>
                <a:gd name="T11" fmla="*/ 19 w 19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" h="26">
                  <a:moveTo>
                    <a:pt x="0" y="26"/>
                  </a:moveTo>
                  <a:lnTo>
                    <a:pt x="19" y="23"/>
                  </a:lnTo>
                  <a:lnTo>
                    <a:pt x="6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32" name="Freeform 476"/>
            <p:cNvSpPr>
              <a:spLocks/>
            </p:cNvSpPr>
            <p:nvPr/>
          </p:nvSpPr>
          <p:spPr bwMode="auto">
            <a:xfrm>
              <a:off x="5842000" y="2684463"/>
              <a:ext cx="180975" cy="247650"/>
            </a:xfrm>
            <a:custGeom>
              <a:avLst/>
              <a:gdLst>
                <a:gd name="T0" fmla="*/ 2147483647 w 114"/>
                <a:gd name="T1" fmla="*/ 2147483647 h 156"/>
                <a:gd name="T2" fmla="*/ 0 w 114"/>
                <a:gd name="T3" fmla="*/ 2147483647 h 156"/>
                <a:gd name="T4" fmla="*/ 2147483647 w 114"/>
                <a:gd name="T5" fmla="*/ 0 h 156"/>
                <a:gd name="T6" fmla="*/ 2147483647 w 114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4"/>
                <a:gd name="T13" fmla="*/ 0 h 156"/>
                <a:gd name="T14" fmla="*/ 114 w 114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4" h="156">
                  <a:moveTo>
                    <a:pt x="78" y="156"/>
                  </a:moveTo>
                  <a:lnTo>
                    <a:pt x="0" y="18"/>
                  </a:lnTo>
                  <a:lnTo>
                    <a:pt x="114" y="0"/>
                  </a:lnTo>
                  <a:lnTo>
                    <a:pt x="78" y="156"/>
                  </a:lnTo>
                  <a:close/>
                </a:path>
              </a:pathLst>
            </a:custGeom>
            <a:solidFill>
              <a:srgbClr val="FFD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33" name="Freeform 477"/>
            <p:cNvSpPr>
              <a:spLocks/>
            </p:cNvSpPr>
            <p:nvPr/>
          </p:nvSpPr>
          <p:spPr bwMode="auto">
            <a:xfrm>
              <a:off x="5842000" y="2684463"/>
              <a:ext cx="180975" cy="247650"/>
            </a:xfrm>
            <a:custGeom>
              <a:avLst/>
              <a:gdLst>
                <a:gd name="T0" fmla="*/ 2147483647 w 19"/>
                <a:gd name="T1" fmla="*/ 2147483647 h 26"/>
                <a:gd name="T2" fmla="*/ 0 w 19"/>
                <a:gd name="T3" fmla="*/ 2147483647 h 26"/>
                <a:gd name="T4" fmla="*/ 2147483647 w 19"/>
                <a:gd name="T5" fmla="*/ 0 h 26"/>
                <a:gd name="T6" fmla="*/ 0 60000 65536"/>
                <a:gd name="T7" fmla="*/ 0 60000 65536"/>
                <a:gd name="T8" fmla="*/ 0 60000 65536"/>
                <a:gd name="T9" fmla="*/ 0 w 19"/>
                <a:gd name="T10" fmla="*/ 0 h 26"/>
                <a:gd name="T11" fmla="*/ 19 w 19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" h="26">
                  <a:moveTo>
                    <a:pt x="13" y="26"/>
                  </a:moveTo>
                  <a:lnTo>
                    <a:pt x="0" y="3"/>
                  </a:lnTo>
                  <a:lnTo>
                    <a:pt x="19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34" name="Freeform 478"/>
            <p:cNvSpPr>
              <a:spLocks/>
            </p:cNvSpPr>
            <p:nvPr/>
          </p:nvSpPr>
          <p:spPr bwMode="auto">
            <a:xfrm>
              <a:off x="5965825" y="2903538"/>
              <a:ext cx="180975" cy="257175"/>
            </a:xfrm>
            <a:custGeom>
              <a:avLst/>
              <a:gdLst>
                <a:gd name="T0" fmla="*/ 2147483647 w 114"/>
                <a:gd name="T1" fmla="*/ 2147483647 h 162"/>
                <a:gd name="T2" fmla="*/ 0 w 114"/>
                <a:gd name="T3" fmla="*/ 2147483647 h 162"/>
                <a:gd name="T4" fmla="*/ 2147483647 w 114"/>
                <a:gd name="T5" fmla="*/ 0 h 162"/>
                <a:gd name="T6" fmla="*/ 2147483647 w 114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4"/>
                <a:gd name="T13" fmla="*/ 0 h 162"/>
                <a:gd name="T14" fmla="*/ 114 w 114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4" h="162">
                  <a:moveTo>
                    <a:pt x="84" y="162"/>
                  </a:moveTo>
                  <a:lnTo>
                    <a:pt x="0" y="18"/>
                  </a:lnTo>
                  <a:lnTo>
                    <a:pt x="114" y="0"/>
                  </a:lnTo>
                  <a:lnTo>
                    <a:pt x="84" y="162"/>
                  </a:lnTo>
                  <a:close/>
                </a:path>
              </a:pathLst>
            </a:custGeom>
            <a:solidFill>
              <a:srgbClr val="BFFF4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35" name="Freeform 479"/>
            <p:cNvSpPr>
              <a:spLocks/>
            </p:cNvSpPr>
            <p:nvPr/>
          </p:nvSpPr>
          <p:spPr bwMode="auto">
            <a:xfrm>
              <a:off x="5965825" y="2903538"/>
              <a:ext cx="180975" cy="257175"/>
            </a:xfrm>
            <a:custGeom>
              <a:avLst/>
              <a:gdLst>
                <a:gd name="T0" fmla="*/ 2147483647 w 19"/>
                <a:gd name="T1" fmla="*/ 2147483647 h 27"/>
                <a:gd name="T2" fmla="*/ 0 w 19"/>
                <a:gd name="T3" fmla="*/ 2147483647 h 27"/>
                <a:gd name="T4" fmla="*/ 2147483647 w 19"/>
                <a:gd name="T5" fmla="*/ 0 h 27"/>
                <a:gd name="T6" fmla="*/ 0 60000 65536"/>
                <a:gd name="T7" fmla="*/ 0 60000 65536"/>
                <a:gd name="T8" fmla="*/ 0 60000 65536"/>
                <a:gd name="T9" fmla="*/ 0 w 19"/>
                <a:gd name="T10" fmla="*/ 0 h 27"/>
                <a:gd name="T11" fmla="*/ 19 w 19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" h="27">
                  <a:moveTo>
                    <a:pt x="14" y="27"/>
                  </a:moveTo>
                  <a:lnTo>
                    <a:pt x="0" y="3"/>
                  </a:lnTo>
                  <a:lnTo>
                    <a:pt x="19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36" name="Oval 480"/>
            <p:cNvSpPr>
              <a:spLocks noChangeArrowheads="1"/>
            </p:cNvSpPr>
            <p:nvPr/>
          </p:nvSpPr>
          <p:spPr bwMode="auto">
            <a:xfrm>
              <a:off x="6089650" y="2065338"/>
              <a:ext cx="85725" cy="85725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37" name="Oval 481"/>
            <p:cNvSpPr>
              <a:spLocks noChangeArrowheads="1"/>
            </p:cNvSpPr>
            <p:nvPr/>
          </p:nvSpPr>
          <p:spPr bwMode="auto">
            <a:xfrm>
              <a:off x="6089650" y="2065338"/>
              <a:ext cx="85725" cy="85725"/>
            </a:xfrm>
            <a:prstGeom prst="ellipse">
              <a:avLst/>
            </a:prstGeom>
            <a:noFill/>
            <a:ln w="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38" name="Freeform 482"/>
            <p:cNvSpPr>
              <a:spLocks/>
            </p:cNvSpPr>
            <p:nvPr/>
          </p:nvSpPr>
          <p:spPr bwMode="auto">
            <a:xfrm>
              <a:off x="5946775" y="1951038"/>
              <a:ext cx="171450" cy="257175"/>
            </a:xfrm>
            <a:custGeom>
              <a:avLst/>
              <a:gdLst>
                <a:gd name="T0" fmla="*/ 0 w 108"/>
                <a:gd name="T1" fmla="*/ 2147483647 h 162"/>
                <a:gd name="T2" fmla="*/ 2147483647 w 108"/>
                <a:gd name="T3" fmla="*/ 2147483647 h 162"/>
                <a:gd name="T4" fmla="*/ 2147483647 w 108"/>
                <a:gd name="T5" fmla="*/ 0 h 162"/>
                <a:gd name="T6" fmla="*/ 0 w 108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62"/>
                <a:gd name="T14" fmla="*/ 108 w 108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62">
                  <a:moveTo>
                    <a:pt x="0" y="162"/>
                  </a:moveTo>
                  <a:lnTo>
                    <a:pt x="108" y="144"/>
                  </a:lnTo>
                  <a:lnTo>
                    <a:pt x="30" y="0"/>
                  </a:lnTo>
                  <a:lnTo>
                    <a:pt x="0" y="162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39" name="Freeform 483"/>
            <p:cNvSpPr>
              <a:spLocks/>
            </p:cNvSpPr>
            <p:nvPr/>
          </p:nvSpPr>
          <p:spPr bwMode="auto">
            <a:xfrm>
              <a:off x="5946775" y="1951038"/>
              <a:ext cx="171450" cy="257175"/>
            </a:xfrm>
            <a:custGeom>
              <a:avLst/>
              <a:gdLst>
                <a:gd name="T0" fmla="*/ 0 w 18"/>
                <a:gd name="T1" fmla="*/ 2147483647 h 27"/>
                <a:gd name="T2" fmla="*/ 2147483647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0" y="27"/>
                  </a:moveTo>
                  <a:lnTo>
                    <a:pt x="18" y="24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40" name="Freeform 484"/>
            <p:cNvSpPr>
              <a:spLocks/>
            </p:cNvSpPr>
            <p:nvPr/>
          </p:nvSpPr>
          <p:spPr bwMode="auto">
            <a:xfrm>
              <a:off x="5946775" y="2179638"/>
              <a:ext cx="171450" cy="247650"/>
            </a:xfrm>
            <a:custGeom>
              <a:avLst/>
              <a:gdLst>
                <a:gd name="T0" fmla="*/ 2147483647 w 108"/>
                <a:gd name="T1" fmla="*/ 2147483647 h 156"/>
                <a:gd name="T2" fmla="*/ 0 w 108"/>
                <a:gd name="T3" fmla="*/ 2147483647 h 156"/>
                <a:gd name="T4" fmla="*/ 2147483647 w 108"/>
                <a:gd name="T5" fmla="*/ 0 h 156"/>
                <a:gd name="T6" fmla="*/ 2147483647 w 108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56"/>
                <a:gd name="T14" fmla="*/ 108 w 108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56">
                  <a:moveTo>
                    <a:pt x="78" y="156"/>
                  </a:moveTo>
                  <a:lnTo>
                    <a:pt x="0" y="18"/>
                  </a:lnTo>
                  <a:lnTo>
                    <a:pt x="108" y="0"/>
                  </a:lnTo>
                  <a:lnTo>
                    <a:pt x="78" y="156"/>
                  </a:lnTo>
                  <a:close/>
                </a:path>
              </a:pathLst>
            </a:custGeom>
            <a:solidFill>
              <a:srgbClr val="FF6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41" name="Freeform 485"/>
            <p:cNvSpPr>
              <a:spLocks/>
            </p:cNvSpPr>
            <p:nvPr/>
          </p:nvSpPr>
          <p:spPr bwMode="auto">
            <a:xfrm>
              <a:off x="5946775" y="2179638"/>
              <a:ext cx="171450" cy="247650"/>
            </a:xfrm>
            <a:custGeom>
              <a:avLst/>
              <a:gdLst>
                <a:gd name="T0" fmla="*/ 2147483647 w 18"/>
                <a:gd name="T1" fmla="*/ 2147483647 h 26"/>
                <a:gd name="T2" fmla="*/ 0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13" y="26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42" name="Freeform 486"/>
            <p:cNvSpPr>
              <a:spLocks/>
            </p:cNvSpPr>
            <p:nvPr/>
          </p:nvSpPr>
          <p:spPr bwMode="auto">
            <a:xfrm>
              <a:off x="5899150" y="2208213"/>
              <a:ext cx="171450" cy="247650"/>
            </a:xfrm>
            <a:custGeom>
              <a:avLst/>
              <a:gdLst>
                <a:gd name="T0" fmla="*/ 0 w 108"/>
                <a:gd name="T1" fmla="*/ 2147483647 h 156"/>
                <a:gd name="T2" fmla="*/ 2147483647 w 108"/>
                <a:gd name="T3" fmla="*/ 2147483647 h 156"/>
                <a:gd name="T4" fmla="*/ 2147483647 w 108"/>
                <a:gd name="T5" fmla="*/ 0 h 156"/>
                <a:gd name="T6" fmla="*/ 0 w 108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56"/>
                <a:gd name="T14" fmla="*/ 108 w 108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56">
                  <a:moveTo>
                    <a:pt x="0" y="156"/>
                  </a:moveTo>
                  <a:lnTo>
                    <a:pt x="108" y="138"/>
                  </a:lnTo>
                  <a:lnTo>
                    <a:pt x="30" y="0"/>
                  </a:lnTo>
                  <a:lnTo>
                    <a:pt x="0" y="156"/>
                  </a:lnTo>
                  <a:close/>
                </a:path>
              </a:pathLst>
            </a:custGeom>
            <a:solidFill>
              <a:srgbClr val="FF4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43" name="Freeform 487"/>
            <p:cNvSpPr>
              <a:spLocks/>
            </p:cNvSpPr>
            <p:nvPr/>
          </p:nvSpPr>
          <p:spPr bwMode="auto">
            <a:xfrm>
              <a:off x="5899150" y="2208213"/>
              <a:ext cx="171450" cy="247650"/>
            </a:xfrm>
            <a:custGeom>
              <a:avLst/>
              <a:gdLst>
                <a:gd name="T0" fmla="*/ 0 w 18"/>
                <a:gd name="T1" fmla="*/ 2147483647 h 26"/>
                <a:gd name="T2" fmla="*/ 2147483647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0" y="26"/>
                  </a:moveTo>
                  <a:lnTo>
                    <a:pt x="18" y="23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44" name="Freeform 488"/>
            <p:cNvSpPr>
              <a:spLocks/>
            </p:cNvSpPr>
            <p:nvPr/>
          </p:nvSpPr>
          <p:spPr bwMode="auto">
            <a:xfrm>
              <a:off x="5899150" y="2427288"/>
              <a:ext cx="171450" cy="257175"/>
            </a:xfrm>
            <a:custGeom>
              <a:avLst/>
              <a:gdLst>
                <a:gd name="T0" fmla="*/ 2147483647 w 108"/>
                <a:gd name="T1" fmla="*/ 2147483647 h 162"/>
                <a:gd name="T2" fmla="*/ 0 w 108"/>
                <a:gd name="T3" fmla="*/ 2147483647 h 162"/>
                <a:gd name="T4" fmla="*/ 2147483647 w 108"/>
                <a:gd name="T5" fmla="*/ 0 h 162"/>
                <a:gd name="T6" fmla="*/ 2147483647 w 108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62"/>
                <a:gd name="T14" fmla="*/ 108 w 108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62">
                  <a:moveTo>
                    <a:pt x="78" y="162"/>
                  </a:moveTo>
                  <a:lnTo>
                    <a:pt x="0" y="18"/>
                  </a:lnTo>
                  <a:lnTo>
                    <a:pt x="108" y="0"/>
                  </a:lnTo>
                  <a:lnTo>
                    <a:pt x="78" y="162"/>
                  </a:lnTo>
                  <a:close/>
                </a:path>
              </a:pathLst>
            </a:custGeom>
            <a:solidFill>
              <a:srgbClr val="FF9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45" name="Freeform 489"/>
            <p:cNvSpPr>
              <a:spLocks/>
            </p:cNvSpPr>
            <p:nvPr/>
          </p:nvSpPr>
          <p:spPr bwMode="auto">
            <a:xfrm>
              <a:off x="5899150" y="2427288"/>
              <a:ext cx="171450" cy="257175"/>
            </a:xfrm>
            <a:custGeom>
              <a:avLst/>
              <a:gdLst>
                <a:gd name="T0" fmla="*/ 2147483647 w 18"/>
                <a:gd name="T1" fmla="*/ 2147483647 h 27"/>
                <a:gd name="T2" fmla="*/ 0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13" y="27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46" name="Freeform 490"/>
            <p:cNvSpPr>
              <a:spLocks/>
            </p:cNvSpPr>
            <p:nvPr/>
          </p:nvSpPr>
          <p:spPr bwMode="auto">
            <a:xfrm>
              <a:off x="5842000" y="2455863"/>
              <a:ext cx="180975" cy="257175"/>
            </a:xfrm>
            <a:custGeom>
              <a:avLst/>
              <a:gdLst>
                <a:gd name="T0" fmla="*/ 0 w 114"/>
                <a:gd name="T1" fmla="*/ 2147483647 h 162"/>
                <a:gd name="T2" fmla="*/ 2147483647 w 114"/>
                <a:gd name="T3" fmla="*/ 2147483647 h 162"/>
                <a:gd name="T4" fmla="*/ 2147483647 w 114"/>
                <a:gd name="T5" fmla="*/ 0 h 162"/>
                <a:gd name="T6" fmla="*/ 0 w 114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4"/>
                <a:gd name="T13" fmla="*/ 0 h 162"/>
                <a:gd name="T14" fmla="*/ 114 w 114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4" h="162">
                  <a:moveTo>
                    <a:pt x="0" y="162"/>
                  </a:moveTo>
                  <a:lnTo>
                    <a:pt x="114" y="144"/>
                  </a:lnTo>
                  <a:lnTo>
                    <a:pt x="36" y="0"/>
                  </a:lnTo>
                  <a:lnTo>
                    <a:pt x="0" y="162"/>
                  </a:lnTo>
                  <a:close/>
                </a:path>
              </a:pathLst>
            </a:custGeom>
            <a:solidFill>
              <a:srgbClr val="FF8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47" name="Freeform 491"/>
            <p:cNvSpPr>
              <a:spLocks/>
            </p:cNvSpPr>
            <p:nvPr/>
          </p:nvSpPr>
          <p:spPr bwMode="auto">
            <a:xfrm>
              <a:off x="5842000" y="2455863"/>
              <a:ext cx="180975" cy="257175"/>
            </a:xfrm>
            <a:custGeom>
              <a:avLst/>
              <a:gdLst>
                <a:gd name="T0" fmla="*/ 0 w 19"/>
                <a:gd name="T1" fmla="*/ 2147483647 h 27"/>
                <a:gd name="T2" fmla="*/ 2147483647 w 19"/>
                <a:gd name="T3" fmla="*/ 2147483647 h 27"/>
                <a:gd name="T4" fmla="*/ 2147483647 w 19"/>
                <a:gd name="T5" fmla="*/ 0 h 27"/>
                <a:gd name="T6" fmla="*/ 0 60000 65536"/>
                <a:gd name="T7" fmla="*/ 0 60000 65536"/>
                <a:gd name="T8" fmla="*/ 0 60000 65536"/>
                <a:gd name="T9" fmla="*/ 0 w 19"/>
                <a:gd name="T10" fmla="*/ 0 h 27"/>
                <a:gd name="T11" fmla="*/ 19 w 19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" h="27">
                  <a:moveTo>
                    <a:pt x="0" y="27"/>
                  </a:moveTo>
                  <a:lnTo>
                    <a:pt x="19" y="24"/>
                  </a:lnTo>
                  <a:lnTo>
                    <a:pt x="6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48" name="Oval 492"/>
            <p:cNvSpPr>
              <a:spLocks noChangeArrowheads="1"/>
            </p:cNvSpPr>
            <p:nvPr/>
          </p:nvSpPr>
          <p:spPr bwMode="auto">
            <a:xfrm>
              <a:off x="5956300" y="2951163"/>
              <a:ext cx="85725" cy="85725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49" name="Oval 493"/>
            <p:cNvSpPr>
              <a:spLocks noChangeArrowheads="1"/>
            </p:cNvSpPr>
            <p:nvPr/>
          </p:nvSpPr>
          <p:spPr bwMode="auto">
            <a:xfrm>
              <a:off x="5956300" y="2951163"/>
              <a:ext cx="85725" cy="85725"/>
            </a:xfrm>
            <a:prstGeom prst="ellipse">
              <a:avLst/>
            </a:prstGeom>
            <a:noFill/>
            <a:ln w="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50" name="Freeform 494"/>
            <p:cNvSpPr>
              <a:spLocks/>
            </p:cNvSpPr>
            <p:nvPr/>
          </p:nvSpPr>
          <p:spPr bwMode="auto">
            <a:xfrm>
              <a:off x="5822950" y="1951038"/>
              <a:ext cx="171450" cy="257175"/>
            </a:xfrm>
            <a:custGeom>
              <a:avLst/>
              <a:gdLst>
                <a:gd name="T0" fmla="*/ 2147483647 w 108"/>
                <a:gd name="T1" fmla="*/ 2147483647 h 162"/>
                <a:gd name="T2" fmla="*/ 0 w 108"/>
                <a:gd name="T3" fmla="*/ 2147483647 h 162"/>
                <a:gd name="T4" fmla="*/ 2147483647 w 108"/>
                <a:gd name="T5" fmla="*/ 0 h 162"/>
                <a:gd name="T6" fmla="*/ 2147483647 w 108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62"/>
                <a:gd name="T14" fmla="*/ 108 w 108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62">
                  <a:moveTo>
                    <a:pt x="78" y="162"/>
                  </a:moveTo>
                  <a:lnTo>
                    <a:pt x="0" y="24"/>
                  </a:lnTo>
                  <a:lnTo>
                    <a:pt x="108" y="0"/>
                  </a:lnTo>
                  <a:lnTo>
                    <a:pt x="78" y="162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51" name="Freeform 495"/>
            <p:cNvSpPr>
              <a:spLocks/>
            </p:cNvSpPr>
            <p:nvPr/>
          </p:nvSpPr>
          <p:spPr bwMode="auto">
            <a:xfrm>
              <a:off x="5822950" y="1951038"/>
              <a:ext cx="171450" cy="257175"/>
            </a:xfrm>
            <a:custGeom>
              <a:avLst/>
              <a:gdLst>
                <a:gd name="T0" fmla="*/ 2147483647 w 18"/>
                <a:gd name="T1" fmla="*/ 2147483647 h 27"/>
                <a:gd name="T2" fmla="*/ 0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13" y="27"/>
                  </a:moveTo>
                  <a:lnTo>
                    <a:pt x="0" y="4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52" name="Oval 496"/>
            <p:cNvSpPr>
              <a:spLocks noChangeArrowheads="1"/>
            </p:cNvSpPr>
            <p:nvPr/>
          </p:nvSpPr>
          <p:spPr bwMode="auto">
            <a:xfrm>
              <a:off x="5937250" y="1685925"/>
              <a:ext cx="85725" cy="85725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53" name="Oval 497"/>
            <p:cNvSpPr>
              <a:spLocks noChangeArrowheads="1"/>
            </p:cNvSpPr>
            <p:nvPr/>
          </p:nvSpPr>
          <p:spPr bwMode="auto">
            <a:xfrm>
              <a:off x="5937250" y="1685925"/>
              <a:ext cx="85725" cy="85725"/>
            </a:xfrm>
            <a:prstGeom prst="ellipse">
              <a:avLst/>
            </a:prstGeom>
            <a:noFill/>
            <a:ln w="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54" name="Oval 498"/>
            <p:cNvSpPr>
              <a:spLocks noChangeArrowheads="1"/>
            </p:cNvSpPr>
            <p:nvPr/>
          </p:nvSpPr>
          <p:spPr bwMode="auto">
            <a:xfrm>
              <a:off x="5937250" y="2055813"/>
              <a:ext cx="85725" cy="85725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55" name="Oval 499"/>
            <p:cNvSpPr>
              <a:spLocks noChangeArrowheads="1"/>
            </p:cNvSpPr>
            <p:nvPr/>
          </p:nvSpPr>
          <p:spPr bwMode="auto">
            <a:xfrm>
              <a:off x="5937250" y="2055813"/>
              <a:ext cx="85725" cy="85725"/>
            </a:xfrm>
            <a:prstGeom prst="ellipse">
              <a:avLst/>
            </a:prstGeom>
            <a:noFill/>
            <a:ln w="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56" name="Oval 500"/>
            <p:cNvSpPr>
              <a:spLocks noChangeArrowheads="1"/>
            </p:cNvSpPr>
            <p:nvPr/>
          </p:nvSpPr>
          <p:spPr bwMode="auto">
            <a:xfrm>
              <a:off x="5908675" y="2398713"/>
              <a:ext cx="85725" cy="85725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57" name="Oval 501"/>
            <p:cNvSpPr>
              <a:spLocks noChangeArrowheads="1"/>
            </p:cNvSpPr>
            <p:nvPr/>
          </p:nvSpPr>
          <p:spPr bwMode="auto">
            <a:xfrm>
              <a:off x="5908675" y="2398713"/>
              <a:ext cx="85725" cy="85725"/>
            </a:xfrm>
            <a:prstGeom prst="ellipse">
              <a:avLst/>
            </a:prstGeom>
            <a:noFill/>
            <a:ln w="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58" name="Freeform 502"/>
            <p:cNvSpPr>
              <a:spLocks/>
            </p:cNvSpPr>
            <p:nvPr/>
          </p:nvSpPr>
          <p:spPr bwMode="auto">
            <a:xfrm>
              <a:off x="5765800" y="1989138"/>
              <a:ext cx="180975" cy="247650"/>
            </a:xfrm>
            <a:custGeom>
              <a:avLst/>
              <a:gdLst>
                <a:gd name="T0" fmla="*/ 0 w 114"/>
                <a:gd name="T1" fmla="*/ 2147483647 h 156"/>
                <a:gd name="T2" fmla="*/ 2147483647 w 114"/>
                <a:gd name="T3" fmla="*/ 2147483647 h 156"/>
                <a:gd name="T4" fmla="*/ 2147483647 w 114"/>
                <a:gd name="T5" fmla="*/ 0 h 156"/>
                <a:gd name="T6" fmla="*/ 0 w 114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4"/>
                <a:gd name="T13" fmla="*/ 0 h 156"/>
                <a:gd name="T14" fmla="*/ 114 w 114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4" h="156">
                  <a:moveTo>
                    <a:pt x="0" y="156"/>
                  </a:moveTo>
                  <a:lnTo>
                    <a:pt x="114" y="138"/>
                  </a:lnTo>
                  <a:lnTo>
                    <a:pt x="36" y="0"/>
                  </a:lnTo>
                  <a:lnTo>
                    <a:pt x="0" y="156"/>
                  </a:lnTo>
                  <a:close/>
                </a:path>
              </a:pathLst>
            </a:custGeom>
            <a:solidFill>
              <a:srgbClr val="E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59" name="Freeform 503"/>
            <p:cNvSpPr>
              <a:spLocks/>
            </p:cNvSpPr>
            <p:nvPr/>
          </p:nvSpPr>
          <p:spPr bwMode="auto">
            <a:xfrm>
              <a:off x="5765800" y="1989138"/>
              <a:ext cx="180975" cy="247650"/>
            </a:xfrm>
            <a:custGeom>
              <a:avLst/>
              <a:gdLst>
                <a:gd name="T0" fmla="*/ 0 w 19"/>
                <a:gd name="T1" fmla="*/ 2147483647 h 26"/>
                <a:gd name="T2" fmla="*/ 2147483647 w 19"/>
                <a:gd name="T3" fmla="*/ 2147483647 h 26"/>
                <a:gd name="T4" fmla="*/ 2147483647 w 19"/>
                <a:gd name="T5" fmla="*/ 0 h 26"/>
                <a:gd name="T6" fmla="*/ 0 60000 65536"/>
                <a:gd name="T7" fmla="*/ 0 60000 65536"/>
                <a:gd name="T8" fmla="*/ 0 60000 65536"/>
                <a:gd name="T9" fmla="*/ 0 w 19"/>
                <a:gd name="T10" fmla="*/ 0 h 26"/>
                <a:gd name="T11" fmla="*/ 19 w 19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" h="26">
                  <a:moveTo>
                    <a:pt x="0" y="26"/>
                  </a:moveTo>
                  <a:lnTo>
                    <a:pt x="19" y="23"/>
                  </a:lnTo>
                  <a:lnTo>
                    <a:pt x="6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60" name="Oval 504"/>
            <p:cNvSpPr>
              <a:spLocks noChangeArrowheads="1"/>
            </p:cNvSpPr>
            <p:nvPr/>
          </p:nvSpPr>
          <p:spPr bwMode="auto">
            <a:xfrm>
              <a:off x="5710238" y="2065338"/>
              <a:ext cx="84137" cy="85725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61" name="Oval 505"/>
            <p:cNvSpPr>
              <a:spLocks noChangeArrowheads="1"/>
            </p:cNvSpPr>
            <p:nvPr/>
          </p:nvSpPr>
          <p:spPr bwMode="auto">
            <a:xfrm>
              <a:off x="5710238" y="2065338"/>
              <a:ext cx="84137" cy="85725"/>
            </a:xfrm>
            <a:prstGeom prst="ellipse">
              <a:avLst/>
            </a:prstGeom>
            <a:noFill/>
            <a:ln w="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62" name="Freeform 506"/>
            <p:cNvSpPr>
              <a:spLocks/>
            </p:cNvSpPr>
            <p:nvPr/>
          </p:nvSpPr>
          <p:spPr bwMode="auto">
            <a:xfrm>
              <a:off x="5643563" y="1989138"/>
              <a:ext cx="179387" cy="247650"/>
            </a:xfrm>
            <a:custGeom>
              <a:avLst/>
              <a:gdLst>
                <a:gd name="T0" fmla="*/ 2147483647 w 113"/>
                <a:gd name="T1" fmla="*/ 2147483647 h 156"/>
                <a:gd name="T2" fmla="*/ 0 w 113"/>
                <a:gd name="T3" fmla="*/ 2147483647 h 156"/>
                <a:gd name="T4" fmla="*/ 2147483647 w 113"/>
                <a:gd name="T5" fmla="*/ 0 h 156"/>
                <a:gd name="T6" fmla="*/ 2147483647 w 113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3"/>
                <a:gd name="T13" fmla="*/ 0 h 156"/>
                <a:gd name="T14" fmla="*/ 113 w 113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3" h="156">
                  <a:moveTo>
                    <a:pt x="77" y="156"/>
                  </a:moveTo>
                  <a:lnTo>
                    <a:pt x="0" y="18"/>
                  </a:lnTo>
                  <a:lnTo>
                    <a:pt x="113" y="0"/>
                  </a:lnTo>
                  <a:lnTo>
                    <a:pt x="77" y="156"/>
                  </a:lnTo>
                  <a:close/>
                </a:path>
              </a:pathLst>
            </a:custGeom>
            <a:solidFill>
              <a:srgbClr val="E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63" name="Freeform 507"/>
            <p:cNvSpPr>
              <a:spLocks/>
            </p:cNvSpPr>
            <p:nvPr/>
          </p:nvSpPr>
          <p:spPr bwMode="auto">
            <a:xfrm>
              <a:off x="5643563" y="1989138"/>
              <a:ext cx="179387" cy="247650"/>
            </a:xfrm>
            <a:custGeom>
              <a:avLst/>
              <a:gdLst>
                <a:gd name="T0" fmla="*/ 2147483647 w 19"/>
                <a:gd name="T1" fmla="*/ 2147483647 h 26"/>
                <a:gd name="T2" fmla="*/ 0 w 19"/>
                <a:gd name="T3" fmla="*/ 2147483647 h 26"/>
                <a:gd name="T4" fmla="*/ 2147483647 w 19"/>
                <a:gd name="T5" fmla="*/ 0 h 26"/>
                <a:gd name="T6" fmla="*/ 0 60000 65536"/>
                <a:gd name="T7" fmla="*/ 0 60000 65536"/>
                <a:gd name="T8" fmla="*/ 0 60000 65536"/>
                <a:gd name="T9" fmla="*/ 0 w 19"/>
                <a:gd name="T10" fmla="*/ 0 h 26"/>
                <a:gd name="T11" fmla="*/ 19 w 19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" h="26">
                  <a:moveTo>
                    <a:pt x="13" y="26"/>
                  </a:moveTo>
                  <a:lnTo>
                    <a:pt x="0" y="3"/>
                  </a:lnTo>
                  <a:lnTo>
                    <a:pt x="19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64" name="Freeform 508"/>
            <p:cNvSpPr>
              <a:spLocks/>
            </p:cNvSpPr>
            <p:nvPr/>
          </p:nvSpPr>
          <p:spPr bwMode="auto">
            <a:xfrm>
              <a:off x="5765800" y="2208213"/>
              <a:ext cx="180975" cy="247650"/>
            </a:xfrm>
            <a:custGeom>
              <a:avLst/>
              <a:gdLst>
                <a:gd name="T0" fmla="*/ 2147483647 w 114"/>
                <a:gd name="T1" fmla="*/ 2147483647 h 156"/>
                <a:gd name="T2" fmla="*/ 0 w 114"/>
                <a:gd name="T3" fmla="*/ 2147483647 h 156"/>
                <a:gd name="T4" fmla="*/ 2147483647 w 114"/>
                <a:gd name="T5" fmla="*/ 0 h 156"/>
                <a:gd name="T6" fmla="*/ 2147483647 w 114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4"/>
                <a:gd name="T13" fmla="*/ 0 h 156"/>
                <a:gd name="T14" fmla="*/ 114 w 114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4" h="156">
                  <a:moveTo>
                    <a:pt x="84" y="156"/>
                  </a:moveTo>
                  <a:lnTo>
                    <a:pt x="0" y="18"/>
                  </a:lnTo>
                  <a:lnTo>
                    <a:pt x="114" y="0"/>
                  </a:lnTo>
                  <a:lnTo>
                    <a:pt x="84" y="156"/>
                  </a:lnTo>
                  <a:close/>
                </a:path>
              </a:pathLst>
            </a:custGeom>
            <a:solidFill>
              <a:srgbClr val="FF4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65" name="Freeform 509"/>
            <p:cNvSpPr>
              <a:spLocks/>
            </p:cNvSpPr>
            <p:nvPr/>
          </p:nvSpPr>
          <p:spPr bwMode="auto">
            <a:xfrm>
              <a:off x="5765800" y="2208213"/>
              <a:ext cx="180975" cy="247650"/>
            </a:xfrm>
            <a:custGeom>
              <a:avLst/>
              <a:gdLst>
                <a:gd name="T0" fmla="*/ 2147483647 w 19"/>
                <a:gd name="T1" fmla="*/ 2147483647 h 26"/>
                <a:gd name="T2" fmla="*/ 0 w 19"/>
                <a:gd name="T3" fmla="*/ 2147483647 h 26"/>
                <a:gd name="T4" fmla="*/ 2147483647 w 19"/>
                <a:gd name="T5" fmla="*/ 0 h 26"/>
                <a:gd name="T6" fmla="*/ 0 60000 65536"/>
                <a:gd name="T7" fmla="*/ 0 60000 65536"/>
                <a:gd name="T8" fmla="*/ 0 60000 65536"/>
                <a:gd name="T9" fmla="*/ 0 w 19"/>
                <a:gd name="T10" fmla="*/ 0 h 26"/>
                <a:gd name="T11" fmla="*/ 19 w 19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" h="26">
                  <a:moveTo>
                    <a:pt x="14" y="26"/>
                  </a:moveTo>
                  <a:lnTo>
                    <a:pt x="0" y="3"/>
                  </a:lnTo>
                  <a:lnTo>
                    <a:pt x="19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66" name="Oval 510"/>
            <p:cNvSpPr>
              <a:spLocks noChangeArrowheads="1"/>
            </p:cNvSpPr>
            <p:nvPr/>
          </p:nvSpPr>
          <p:spPr bwMode="auto">
            <a:xfrm>
              <a:off x="5634038" y="2189163"/>
              <a:ext cx="85725" cy="85725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67" name="Oval 511"/>
            <p:cNvSpPr>
              <a:spLocks noChangeArrowheads="1"/>
            </p:cNvSpPr>
            <p:nvPr/>
          </p:nvSpPr>
          <p:spPr bwMode="auto">
            <a:xfrm>
              <a:off x="5634038" y="2189163"/>
              <a:ext cx="85725" cy="85725"/>
            </a:xfrm>
            <a:prstGeom prst="ellipse">
              <a:avLst/>
            </a:prstGeom>
            <a:noFill/>
            <a:ln w="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68" name="Freeform 512"/>
            <p:cNvSpPr>
              <a:spLocks/>
            </p:cNvSpPr>
            <p:nvPr/>
          </p:nvSpPr>
          <p:spPr bwMode="auto">
            <a:xfrm>
              <a:off x="5595938" y="2017713"/>
              <a:ext cx="169862" cy="247650"/>
            </a:xfrm>
            <a:custGeom>
              <a:avLst/>
              <a:gdLst>
                <a:gd name="T0" fmla="*/ 0 w 107"/>
                <a:gd name="T1" fmla="*/ 2147483647 h 156"/>
                <a:gd name="T2" fmla="*/ 2147483647 w 107"/>
                <a:gd name="T3" fmla="*/ 2147483647 h 156"/>
                <a:gd name="T4" fmla="*/ 2147483647 w 107"/>
                <a:gd name="T5" fmla="*/ 0 h 156"/>
                <a:gd name="T6" fmla="*/ 0 w 107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156"/>
                <a:gd name="T14" fmla="*/ 107 w 107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156">
                  <a:moveTo>
                    <a:pt x="0" y="156"/>
                  </a:moveTo>
                  <a:lnTo>
                    <a:pt x="107" y="138"/>
                  </a:lnTo>
                  <a:lnTo>
                    <a:pt x="30" y="0"/>
                  </a:lnTo>
                  <a:lnTo>
                    <a:pt x="0" y="156"/>
                  </a:lnTo>
                  <a:close/>
                </a:path>
              </a:pathLst>
            </a:custGeom>
            <a:solidFill>
              <a:srgbClr val="C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69" name="Freeform 513"/>
            <p:cNvSpPr>
              <a:spLocks/>
            </p:cNvSpPr>
            <p:nvPr/>
          </p:nvSpPr>
          <p:spPr bwMode="auto">
            <a:xfrm>
              <a:off x="5595938" y="2017713"/>
              <a:ext cx="169862" cy="247650"/>
            </a:xfrm>
            <a:custGeom>
              <a:avLst/>
              <a:gdLst>
                <a:gd name="T0" fmla="*/ 0 w 18"/>
                <a:gd name="T1" fmla="*/ 2147483647 h 26"/>
                <a:gd name="T2" fmla="*/ 2147483647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0" y="26"/>
                  </a:moveTo>
                  <a:lnTo>
                    <a:pt x="18" y="23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70" name="Freeform 514"/>
            <p:cNvSpPr>
              <a:spLocks/>
            </p:cNvSpPr>
            <p:nvPr/>
          </p:nvSpPr>
          <p:spPr bwMode="auto">
            <a:xfrm>
              <a:off x="5719763" y="2236788"/>
              <a:ext cx="179387" cy="257175"/>
            </a:xfrm>
            <a:custGeom>
              <a:avLst/>
              <a:gdLst>
                <a:gd name="T0" fmla="*/ 0 w 113"/>
                <a:gd name="T1" fmla="*/ 2147483647 h 162"/>
                <a:gd name="T2" fmla="*/ 2147483647 w 113"/>
                <a:gd name="T3" fmla="*/ 2147483647 h 162"/>
                <a:gd name="T4" fmla="*/ 2147483647 w 113"/>
                <a:gd name="T5" fmla="*/ 0 h 162"/>
                <a:gd name="T6" fmla="*/ 0 w 113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3"/>
                <a:gd name="T13" fmla="*/ 0 h 162"/>
                <a:gd name="T14" fmla="*/ 113 w 113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3" h="162">
                  <a:moveTo>
                    <a:pt x="0" y="162"/>
                  </a:moveTo>
                  <a:lnTo>
                    <a:pt x="113" y="138"/>
                  </a:lnTo>
                  <a:lnTo>
                    <a:pt x="29" y="0"/>
                  </a:lnTo>
                  <a:lnTo>
                    <a:pt x="0" y="162"/>
                  </a:lnTo>
                  <a:close/>
                </a:path>
              </a:pathLst>
            </a:custGeom>
            <a:solidFill>
              <a:srgbClr val="FF3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71" name="Freeform 515"/>
            <p:cNvSpPr>
              <a:spLocks/>
            </p:cNvSpPr>
            <p:nvPr/>
          </p:nvSpPr>
          <p:spPr bwMode="auto">
            <a:xfrm>
              <a:off x="5719763" y="2236788"/>
              <a:ext cx="179387" cy="257175"/>
            </a:xfrm>
            <a:custGeom>
              <a:avLst/>
              <a:gdLst>
                <a:gd name="T0" fmla="*/ 0 w 19"/>
                <a:gd name="T1" fmla="*/ 2147483647 h 27"/>
                <a:gd name="T2" fmla="*/ 2147483647 w 19"/>
                <a:gd name="T3" fmla="*/ 2147483647 h 27"/>
                <a:gd name="T4" fmla="*/ 2147483647 w 19"/>
                <a:gd name="T5" fmla="*/ 0 h 27"/>
                <a:gd name="T6" fmla="*/ 0 60000 65536"/>
                <a:gd name="T7" fmla="*/ 0 60000 65536"/>
                <a:gd name="T8" fmla="*/ 0 60000 65536"/>
                <a:gd name="T9" fmla="*/ 0 w 19"/>
                <a:gd name="T10" fmla="*/ 0 h 27"/>
                <a:gd name="T11" fmla="*/ 19 w 19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" h="27">
                  <a:moveTo>
                    <a:pt x="0" y="27"/>
                  </a:moveTo>
                  <a:lnTo>
                    <a:pt x="19" y="23"/>
                  </a:lnTo>
                  <a:lnTo>
                    <a:pt x="5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72" name="Freeform 516"/>
            <p:cNvSpPr>
              <a:spLocks/>
            </p:cNvSpPr>
            <p:nvPr/>
          </p:nvSpPr>
          <p:spPr bwMode="auto">
            <a:xfrm>
              <a:off x="5719763" y="2455863"/>
              <a:ext cx="179387" cy="257175"/>
            </a:xfrm>
            <a:custGeom>
              <a:avLst/>
              <a:gdLst>
                <a:gd name="T0" fmla="*/ 2147483647 w 113"/>
                <a:gd name="T1" fmla="*/ 2147483647 h 162"/>
                <a:gd name="T2" fmla="*/ 0 w 113"/>
                <a:gd name="T3" fmla="*/ 2147483647 h 162"/>
                <a:gd name="T4" fmla="*/ 2147483647 w 113"/>
                <a:gd name="T5" fmla="*/ 0 h 162"/>
                <a:gd name="T6" fmla="*/ 2147483647 w 113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13"/>
                <a:gd name="T13" fmla="*/ 0 h 162"/>
                <a:gd name="T14" fmla="*/ 113 w 113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13" h="162">
                  <a:moveTo>
                    <a:pt x="77" y="162"/>
                  </a:moveTo>
                  <a:lnTo>
                    <a:pt x="0" y="24"/>
                  </a:lnTo>
                  <a:lnTo>
                    <a:pt x="113" y="0"/>
                  </a:lnTo>
                  <a:lnTo>
                    <a:pt x="77" y="162"/>
                  </a:lnTo>
                  <a:close/>
                </a:path>
              </a:pathLst>
            </a:custGeom>
            <a:solidFill>
              <a:srgbClr val="FF8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73" name="Freeform 517"/>
            <p:cNvSpPr>
              <a:spLocks/>
            </p:cNvSpPr>
            <p:nvPr/>
          </p:nvSpPr>
          <p:spPr bwMode="auto">
            <a:xfrm>
              <a:off x="5719763" y="2455863"/>
              <a:ext cx="179387" cy="257175"/>
            </a:xfrm>
            <a:custGeom>
              <a:avLst/>
              <a:gdLst>
                <a:gd name="T0" fmla="*/ 2147483647 w 19"/>
                <a:gd name="T1" fmla="*/ 2147483647 h 27"/>
                <a:gd name="T2" fmla="*/ 0 w 19"/>
                <a:gd name="T3" fmla="*/ 2147483647 h 27"/>
                <a:gd name="T4" fmla="*/ 2147483647 w 19"/>
                <a:gd name="T5" fmla="*/ 0 h 27"/>
                <a:gd name="T6" fmla="*/ 0 60000 65536"/>
                <a:gd name="T7" fmla="*/ 0 60000 65536"/>
                <a:gd name="T8" fmla="*/ 0 60000 65536"/>
                <a:gd name="T9" fmla="*/ 0 w 19"/>
                <a:gd name="T10" fmla="*/ 0 h 27"/>
                <a:gd name="T11" fmla="*/ 19 w 19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9" h="27">
                  <a:moveTo>
                    <a:pt x="13" y="27"/>
                  </a:moveTo>
                  <a:lnTo>
                    <a:pt x="0" y="4"/>
                  </a:lnTo>
                  <a:lnTo>
                    <a:pt x="19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74" name="Oval 518"/>
            <p:cNvSpPr>
              <a:spLocks noChangeArrowheads="1"/>
            </p:cNvSpPr>
            <p:nvPr/>
          </p:nvSpPr>
          <p:spPr bwMode="auto">
            <a:xfrm>
              <a:off x="5822950" y="1695450"/>
              <a:ext cx="85725" cy="85725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75" name="Oval 519"/>
            <p:cNvSpPr>
              <a:spLocks noChangeArrowheads="1"/>
            </p:cNvSpPr>
            <p:nvPr/>
          </p:nvSpPr>
          <p:spPr bwMode="auto">
            <a:xfrm>
              <a:off x="5822950" y="1695450"/>
              <a:ext cx="85725" cy="85725"/>
            </a:xfrm>
            <a:prstGeom prst="ellipse">
              <a:avLst/>
            </a:prstGeom>
            <a:noFill/>
            <a:ln w="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76" name="Oval 520"/>
            <p:cNvSpPr>
              <a:spLocks noChangeArrowheads="1"/>
            </p:cNvSpPr>
            <p:nvPr/>
          </p:nvSpPr>
          <p:spPr bwMode="auto">
            <a:xfrm>
              <a:off x="5775325" y="2674938"/>
              <a:ext cx="85725" cy="85725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77" name="Oval 521"/>
            <p:cNvSpPr>
              <a:spLocks noChangeArrowheads="1"/>
            </p:cNvSpPr>
            <p:nvPr/>
          </p:nvSpPr>
          <p:spPr bwMode="auto">
            <a:xfrm>
              <a:off x="5775325" y="2674938"/>
              <a:ext cx="85725" cy="85725"/>
            </a:xfrm>
            <a:prstGeom prst="ellipse">
              <a:avLst/>
            </a:prstGeom>
            <a:noFill/>
            <a:ln w="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78" name="Freeform 522"/>
            <p:cNvSpPr>
              <a:spLocks/>
            </p:cNvSpPr>
            <p:nvPr/>
          </p:nvSpPr>
          <p:spPr bwMode="auto">
            <a:xfrm>
              <a:off x="5472113" y="2017713"/>
              <a:ext cx="171450" cy="247650"/>
            </a:xfrm>
            <a:custGeom>
              <a:avLst/>
              <a:gdLst>
                <a:gd name="T0" fmla="*/ 2147483647 w 108"/>
                <a:gd name="T1" fmla="*/ 2147483647 h 156"/>
                <a:gd name="T2" fmla="*/ 0 w 108"/>
                <a:gd name="T3" fmla="*/ 2147483647 h 156"/>
                <a:gd name="T4" fmla="*/ 2147483647 w 108"/>
                <a:gd name="T5" fmla="*/ 0 h 156"/>
                <a:gd name="T6" fmla="*/ 2147483647 w 108"/>
                <a:gd name="T7" fmla="*/ 2147483647 h 15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8"/>
                <a:gd name="T13" fmla="*/ 0 h 156"/>
                <a:gd name="T14" fmla="*/ 108 w 108"/>
                <a:gd name="T15" fmla="*/ 156 h 15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8" h="156">
                  <a:moveTo>
                    <a:pt x="78" y="156"/>
                  </a:moveTo>
                  <a:lnTo>
                    <a:pt x="0" y="18"/>
                  </a:lnTo>
                  <a:lnTo>
                    <a:pt x="108" y="0"/>
                  </a:lnTo>
                  <a:lnTo>
                    <a:pt x="78" y="156"/>
                  </a:lnTo>
                  <a:close/>
                </a:path>
              </a:pathLst>
            </a:custGeom>
            <a:solidFill>
              <a:srgbClr val="C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79" name="Freeform 523"/>
            <p:cNvSpPr>
              <a:spLocks/>
            </p:cNvSpPr>
            <p:nvPr/>
          </p:nvSpPr>
          <p:spPr bwMode="auto">
            <a:xfrm>
              <a:off x="5472113" y="2017713"/>
              <a:ext cx="171450" cy="247650"/>
            </a:xfrm>
            <a:custGeom>
              <a:avLst/>
              <a:gdLst>
                <a:gd name="T0" fmla="*/ 2147483647 w 18"/>
                <a:gd name="T1" fmla="*/ 2147483647 h 26"/>
                <a:gd name="T2" fmla="*/ 0 w 18"/>
                <a:gd name="T3" fmla="*/ 2147483647 h 26"/>
                <a:gd name="T4" fmla="*/ 2147483647 w 18"/>
                <a:gd name="T5" fmla="*/ 0 h 26"/>
                <a:gd name="T6" fmla="*/ 0 60000 65536"/>
                <a:gd name="T7" fmla="*/ 0 60000 65536"/>
                <a:gd name="T8" fmla="*/ 0 60000 65536"/>
                <a:gd name="T9" fmla="*/ 0 w 18"/>
                <a:gd name="T10" fmla="*/ 0 h 26"/>
                <a:gd name="T11" fmla="*/ 18 w 18"/>
                <a:gd name="T12" fmla="*/ 26 h 2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6">
                  <a:moveTo>
                    <a:pt x="13" y="26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80" name="Freeform 524"/>
            <p:cNvSpPr>
              <a:spLocks/>
            </p:cNvSpPr>
            <p:nvPr/>
          </p:nvSpPr>
          <p:spPr bwMode="auto">
            <a:xfrm>
              <a:off x="5595938" y="2236788"/>
              <a:ext cx="169862" cy="257175"/>
            </a:xfrm>
            <a:custGeom>
              <a:avLst/>
              <a:gdLst>
                <a:gd name="T0" fmla="*/ 2147483647 w 107"/>
                <a:gd name="T1" fmla="*/ 2147483647 h 162"/>
                <a:gd name="T2" fmla="*/ 0 w 107"/>
                <a:gd name="T3" fmla="*/ 2147483647 h 162"/>
                <a:gd name="T4" fmla="*/ 2147483647 w 107"/>
                <a:gd name="T5" fmla="*/ 0 h 162"/>
                <a:gd name="T6" fmla="*/ 2147483647 w 107"/>
                <a:gd name="T7" fmla="*/ 2147483647 h 16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07"/>
                <a:gd name="T13" fmla="*/ 0 h 162"/>
                <a:gd name="T14" fmla="*/ 107 w 107"/>
                <a:gd name="T15" fmla="*/ 162 h 16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07" h="162">
                  <a:moveTo>
                    <a:pt x="78" y="162"/>
                  </a:moveTo>
                  <a:lnTo>
                    <a:pt x="0" y="18"/>
                  </a:lnTo>
                  <a:lnTo>
                    <a:pt x="107" y="0"/>
                  </a:lnTo>
                  <a:lnTo>
                    <a:pt x="78" y="162"/>
                  </a:lnTo>
                  <a:close/>
                </a:path>
              </a:pathLst>
            </a:custGeom>
            <a:solidFill>
              <a:srgbClr val="FF3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81" name="Freeform 525"/>
            <p:cNvSpPr>
              <a:spLocks/>
            </p:cNvSpPr>
            <p:nvPr/>
          </p:nvSpPr>
          <p:spPr bwMode="auto">
            <a:xfrm>
              <a:off x="5595938" y="2236788"/>
              <a:ext cx="169862" cy="257175"/>
            </a:xfrm>
            <a:custGeom>
              <a:avLst/>
              <a:gdLst>
                <a:gd name="T0" fmla="*/ 2147483647 w 18"/>
                <a:gd name="T1" fmla="*/ 2147483647 h 27"/>
                <a:gd name="T2" fmla="*/ 0 w 18"/>
                <a:gd name="T3" fmla="*/ 2147483647 h 27"/>
                <a:gd name="T4" fmla="*/ 2147483647 w 18"/>
                <a:gd name="T5" fmla="*/ 0 h 27"/>
                <a:gd name="T6" fmla="*/ 0 60000 65536"/>
                <a:gd name="T7" fmla="*/ 0 60000 65536"/>
                <a:gd name="T8" fmla="*/ 0 60000 65536"/>
                <a:gd name="T9" fmla="*/ 0 w 18"/>
                <a:gd name="T10" fmla="*/ 0 h 27"/>
                <a:gd name="T11" fmla="*/ 18 w 18"/>
                <a:gd name="T12" fmla="*/ 27 h 2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8" h="27">
                  <a:moveTo>
                    <a:pt x="13" y="27"/>
                  </a:moveTo>
                  <a:lnTo>
                    <a:pt x="0" y="3"/>
                  </a:lnTo>
                  <a:lnTo>
                    <a:pt x="18" y="0"/>
                  </a:lnTo>
                </a:path>
              </a:pathLst>
            </a:custGeom>
            <a:noFill/>
            <a:ln w="0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82" name="Oval 526"/>
            <p:cNvSpPr>
              <a:spLocks noChangeArrowheads="1"/>
            </p:cNvSpPr>
            <p:nvPr/>
          </p:nvSpPr>
          <p:spPr bwMode="auto">
            <a:xfrm>
              <a:off x="5510213" y="2265363"/>
              <a:ext cx="85725" cy="85725"/>
            </a:xfrm>
            <a:prstGeom prst="ellipse">
              <a:avLst/>
            </a:pr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83" name="Oval 527"/>
            <p:cNvSpPr>
              <a:spLocks noChangeArrowheads="1"/>
            </p:cNvSpPr>
            <p:nvPr/>
          </p:nvSpPr>
          <p:spPr bwMode="auto">
            <a:xfrm>
              <a:off x="5510213" y="2265363"/>
              <a:ext cx="85725" cy="85725"/>
            </a:xfrm>
            <a:prstGeom prst="ellipse">
              <a:avLst/>
            </a:prstGeom>
            <a:noFill/>
            <a:ln w="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86" name="Oval 532"/>
            <p:cNvSpPr>
              <a:spLocks noChangeArrowheads="1"/>
            </p:cNvSpPr>
            <p:nvPr/>
          </p:nvSpPr>
          <p:spPr bwMode="auto">
            <a:xfrm>
              <a:off x="6545263" y="2389188"/>
              <a:ext cx="85725" cy="85725"/>
            </a:xfrm>
            <a:prstGeom prst="ellipse">
              <a:avLst/>
            </a:prstGeom>
            <a:noFill/>
            <a:ln w="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787" name="Oval 533"/>
            <p:cNvSpPr>
              <a:spLocks noChangeArrowheads="1"/>
            </p:cNvSpPr>
            <p:nvPr/>
          </p:nvSpPr>
          <p:spPr bwMode="auto">
            <a:xfrm>
              <a:off x="6621463" y="2674938"/>
              <a:ext cx="85725" cy="85725"/>
            </a:xfrm>
            <a:prstGeom prst="ellipse">
              <a:avLst/>
            </a:prstGeom>
            <a:solidFill>
              <a:srgbClr val="FF0000"/>
            </a:solidFill>
            <a:ln w="0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9788" name="Rectangle 534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sym typeface="Symbol" pitchFamily="18" charset="2"/>
              </a:rPr>
              <a:t>Linear Approximation: Regression</a:t>
            </a:r>
          </a:p>
        </p:txBody>
      </p:sp>
      <p:grpSp>
        <p:nvGrpSpPr>
          <p:cNvPr id="4" name="Group 555"/>
          <p:cNvGrpSpPr>
            <a:grpSpLocks/>
          </p:cNvGrpSpPr>
          <p:nvPr/>
        </p:nvGrpSpPr>
        <p:grpSpPr bwMode="auto">
          <a:xfrm>
            <a:off x="1627035" y="5410200"/>
            <a:ext cx="3173565" cy="841375"/>
            <a:chOff x="-31730" y="5864225"/>
            <a:chExt cx="3173565" cy="840628"/>
          </a:xfrm>
        </p:grpSpPr>
        <p:sp>
          <p:nvSpPr>
            <p:cNvPr id="19796" name="Text Box 536"/>
            <p:cNvSpPr txBox="1">
              <a:spLocks noChangeArrowheads="1"/>
            </p:cNvSpPr>
            <p:nvPr/>
          </p:nvSpPr>
          <p:spPr bwMode="auto">
            <a:xfrm>
              <a:off x="-31730" y="5864225"/>
              <a:ext cx="1640193" cy="461255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cs typeface="Arial" charset="0"/>
                </a:rPr>
                <a:t>Prediction:</a:t>
              </a:r>
            </a:p>
          </p:txBody>
        </p:sp>
        <p:pic>
          <p:nvPicPr>
            <p:cNvPr id="19797" name="Picture 553" descr="txp_fig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72750" y="6352437"/>
              <a:ext cx="3069085" cy="3524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" name="Group 558"/>
          <p:cNvGrpSpPr>
            <a:grpSpLocks/>
          </p:cNvGrpSpPr>
          <p:nvPr/>
        </p:nvGrpSpPr>
        <p:grpSpPr bwMode="auto">
          <a:xfrm>
            <a:off x="6799856" y="5410200"/>
            <a:ext cx="4863507" cy="855663"/>
            <a:chOff x="4282035" y="5826125"/>
            <a:chExt cx="4864191" cy="856014"/>
          </a:xfrm>
        </p:grpSpPr>
        <p:sp>
          <p:nvSpPr>
            <p:cNvPr id="19794" name="Text Box 539"/>
            <p:cNvSpPr txBox="1">
              <a:spLocks noChangeArrowheads="1"/>
            </p:cNvSpPr>
            <p:nvPr/>
          </p:nvSpPr>
          <p:spPr bwMode="auto">
            <a:xfrm>
              <a:off x="4282035" y="5826125"/>
              <a:ext cx="1640424" cy="461854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/>
              <a:r>
                <a:rPr lang="en-US" sz="2400" dirty="0">
                  <a:cs typeface="Arial" charset="0"/>
                </a:rPr>
                <a:t>Prediction:</a:t>
              </a:r>
            </a:p>
          </p:txBody>
        </p:sp>
        <p:pic>
          <p:nvPicPr>
            <p:cNvPr id="19795" name="Picture 556" descr="txp_fig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416385" y="6333624"/>
              <a:ext cx="4729841" cy="3485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553" name="Picture 552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40088" y="4575175"/>
            <a:ext cx="946150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4" name="Picture 543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917575" y="2535238"/>
            <a:ext cx="225425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2949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Group 2"/>
          <p:cNvGrpSpPr>
            <a:grpSpLocks/>
          </p:cNvGrpSpPr>
          <p:nvPr/>
        </p:nvGrpSpPr>
        <p:grpSpPr bwMode="auto">
          <a:xfrm>
            <a:off x="4695825" y="3081338"/>
            <a:ext cx="5106987" cy="2270125"/>
            <a:chOff x="1807" y="1145"/>
            <a:chExt cx="3217" cy="1430"/>
          </a:xfrm>
        </p:grpSpPr>
        <p:sp>
          <p:nvSpPr>
            <p:cNvPr id="20544" name="Line 3"/>
            <p:cNvSpPr>
              <a:spLocks noChangeShapeType="1"/>
            </p:cNvSpPr>
            <p:nvPr/>
          </p:nvSpPr>
          <p:spPr bwMode="auto">
            <a:xfrm>
              <a:off x="1807" y="2115"/>
              <a:ext cx="0" cy="328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endParaRPr lang="en-US"/>
            </a:p>
          </p:txBody>
        </p:sp>
        <p:sp>
          <p:nvSpPr>
            <p:cNvPr id="20545" name="Line 5"/>
            <p:cNvSpPr>
              <a:spLocks noChangeShapeType="1"/>
            </p:cNvSpPr>
            <p:nvPr/>
          </p:nvSpPr>
          <p:spPr bwMode="auto">
            <a:xfrm>
              <a:off x="2188" y="2317"/>
              <a:ext cx="0" cy="258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0546" name="Line 6"/>
            <p:cNvSpPr>
              <a:spLocks noChangeShapeType="1"/>
            </p:cNvSpPr>
            <p:nvPr/>
          </p:nvSpPr>
          <p:spPr bwMode="auto">
            <a:xfrm>
              <a:off x="2949" y="2016"/>
              <a:ext cx="0" cy="119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0547" name="Line 7"/>
            <p:cNvSpPr>
              <a:spLocks noChangeShapeType="1"/>
            </p:cNvSpPr>
            <p:nvPr/>
          </p:nvSpPr>
          <p:spPr bwMode="auto">
            <a:xfrm>
              <a:off x="3323" y="1843"/>
              <a:ext cx="0" cy="8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0548" name="Line 8"/>
            <p:cNvSpPr>
              <a:spLocks noChangeShapeType="1"/>
            </p:cNvSpPr>
            <p:nvPr/>
          </p:nvSpPr>
          <p:spPr bwMode="auto">
            <a:xfrm>
              <a:off x="3707" y="1682"/>
              <a:ext cx="0" cy="199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0549" name="Line 9"/>
            <p:cNvSpPr>
              <a:spLocks noChangeShapeType="1"/>
            </p:cNvSpPr>
            <p:nvPr/>
          </p:nvSpPr>
          <p:spPr bwMode="auto">
            <a:xfrm>
              <a:off x="3892" y="1539"/>
              <a:ext cx="0" cy="7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0550" name="Line 10"/>
            <p:cNvSpPr>
              <a:spLocks noChangeShapeType="1"/>
            </p:cNvSpPr>
            <p:nvPr/>
          </p:nvSpPr>
          <p:spPr bwMode="auto">
            <a:xfrm>
              <a:off x="4078" y="1545"/>
              <a:ext cx="0" cy="279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0551" name="Line 11"/>
            <p:cNvSpPr>
              <a:spLocks noChangeShapeType="1"/>
            </p:cNvSpPr>
            <p:nvPr/>
          </p:nvSpPr>
          <p:spPr bwMode="auto">
            <a:xfrm>
              <a:off x="4839" y="1145"/>
              <a:ext cx="0" cy="79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0552" name="Line 12"/>
            <p:cNvSpPr>
              <a:spLocks noChangeShapeType="1"/>
            </p:cNvSpPr>
            <p:nvPr/>
          </p:nvSpPr>
          <p:spPr bwMode="auto">
            <a:xfrm>
              <a:off x="5024" y="1162"/>
              <a:ext cx="0" cy="228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0553" name="Line 13"/>
            <p:cNvSpPr>
              <a:spLocks noChangeShapeType="1"/>
            </p:cNvSpPr>
            <p:nvPr/>
          </p:nvSpPr>
          <p:spPr bwMode="auto">
            <a:xfrm>
              <a:off x="2747" y="1953"/>
              <a:ext cx="0" cy="12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0554" name="Line 14"/>
            <p:cNvSpPr>
              <a:spLocks noChangeShapeType="1"/>
            </p:cNvSpPr>
            <p:nvPr/>
          </p:nvSpPr>
          <p:spPr bwMode="auto">
            <a:xfrm>
              <a:off x="1999" y="2387"/>
              <a:ext cx="0" cy="119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  <p:sp>
          <p:nvSpPr>
            <p:cNvPr id="20555" name="Line 15"/>
            <p:cNvSpPr>
              <a:spLocks noChangeShapeType="1"/>
            </p:cNvSpPr>
            <p:nvPr/>
          </p:nvSpPr>
          <p:spPr bwMode="auto">
            <a:xfrm>
              <a:off x="3134" y="1705"/>
              <a:ext cx="0" cy="199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en-US"/>
            </a:p>
          </p:txBody>
        </p:sp>
      </p:grpSp>
      <p:sp>
        <p:nvSpPr>
          <p:cNvPr id="20483" name="Rectangle 16"/>
          <p:cNvSpPr>
            <a:spLocks noGrp="1" noChangeArrowheads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  <a:sym typeface="Symbol" pitchFamily="18" charset="2"/>
              </a:rPr>
              <a:t>Optimization: Least Squares</a:t>
            </a:r>
          </a:p>
        </p:txBody>
      </p:sp>
      <p:sp>
        <p:nvSpPr>
          <p:cNvPr id="20484" name="Line 17"/>
          <p:cNvSpPr>
            <a:spLocks noChangeShapeType="1"/>
          </p:cNvSpPr>
          <p:nvPr/>
        </p:nvSpPr>
        <p:spPr bwMode="auto">
          <a:xfrm flipV="1">
            <a:off x="4100512" y="2967038"/>
            <a:ext cx="6029325" cy="2443162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85" name="Line 18"/>
          <p:cNvSpPr>
            <a:spLocks noChangeShapeType="1"/>
          </p:cNvSpPr>
          <p:nvPr/>
        </p:nvSpPr>
        <p:spPr bwMode="auto">
          <a:xfrm>
            <a:off x="4100512" y="6070600"/>
            <a:ext cx="6000750" cy="3175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86" name="Line 19"/>
          <p:cNvSpPr>
            <a:spLocks noChangeShapeType="1"/>
          </p:cNvSpPr>
          <p:nvPr/>
        </p:nvSpPr>
        <p:spPr bwMode="auto">
          <a:xfrm flipV="1">
            <a:off x="4100512" y="2743200"/>
            <a:ext cx="12700" cy="3327400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87" name="Line 20"/>
          <p:cNvSpPr>
            <a:spLocks noChangeShapeType="1"/>
          </p:cNvSpPr>
          <p:nvPr/>
        </p:nvSpPr>
        <p:spPr bwMode="auto">
          <a:xfrm flipV="1">
            <a:off x="4100512" y="6005513"/>
            <a:ext cx="1588" cy="650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88" name="Rectangle 21"/>
          <p:cNvSpPr>
            <a:spLocks noChangeArrowheads="1"/>
          </p:cNvSpPr>
          <p:nvPr/>
        </p:nvSpPr>
        <p:spPr bwMode="auto">
          <a:xfrm>
            <a:off x="4113212" y="6108700"/>
            <a:ext cx="6985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charset="0"/>
              </a:rPr>
              <a:t>0</a:t>
            </a:r>
            <a:endParaRPr lang="en-US" sz="2400">
              <a:cs typeface="Arial" charset="0"/>
            </a:endParaRPr>
          </a:p>
        </p:txBody>
      </p:sp>
      <p:sp>
        <p:nvSpPr>
          <p:cNvPr id="20489" name="Line 22"/>
          <p:cNvSpPr>
            <a:spLocks noChangeShapeType="1"/>
          </p:cNvSpPr>
          <p:nvPr/>
        </p:nvSpPr>
        <p:spPr bwMode="auto">
          <a:xfrm flipV="1">
            <a:off x="10101262" y="6005513"/>
            <a:ext cx="3175" cy="65087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90" name="Rectangle 23"/>
          <p:cNvSpPr>
            <a:spLocks noChangeArrowheads="1"/>
          </p:cNvSpPr>
          <p:nvPr/>
        </p:nvSpPr>
        <p:spPr bwMode="auto">
          <a:xfrm>
            <a:off x="10071100" y="6108700"/>
            <a:ext cx="1397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charset="0"/>
              </a:rPr>
              <a:t>20</a:t>
            </a:r>
            <a:endParaRPr lang="en-US" sz="2400">
              <a:cs typeface="Arial" charset="0"/>
            </a:endParaRPr>
          </a:p>
        </p:txBody>
      </p:sp>
      <p:sp>
        <p:nvSpPr>
          <p:cNvPr id="20491" name="Line 24"/>
          <p:cNvSpPr>
            <a:spLocks noChangeShapeType="1"/>
          </p:cNvSpPr>
          <p:nvPr/>
        </p:nvSpPr>
        <p:spPr bwMode="auto">
          <a:xfrm>
            <a:off x="4100512" y="6070600"/>
            <a:ext cx="52388" cy="3175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92" name="Rectangle 25"/>
          <p:cNvSpPr>
            <a:spLocks noChangeArrowheads="1"/>
          </p:cNvSpPr>
          <p:nvPr/>
        </p:nvSpPr>
        <p:spPr bwMode="auto">
          <a:xfrm>
            <a:off x="4002087" y="5964238"/>
            <a:ext cx="68263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/>
            <a:r>
              <a:rPr lang="en-US" sz="1000">
                <a:solidFill>
                  <a:srgbClr val="000000"/>
                </a:solidFill>
                <a:latin typeface="Helvetica" pitchFamily="34" charset="0"/>
                <a:cs typeface="Arial" charset="0"/>
              </a:rPr>
              <a:t>0</a:t>
            </a:r>
            <a:endParaRPr lang="en-US" sz="2400">
              <a:cs typeface="Arial" charset="0"/>
            </a:endParaRPr>
          </a:p>
        </p:txBody>
      </p:sp>
      <p:sp>
        <p:nvSpPr>
          <p:cNvPr id="20493" name="Oval 26"/>
          <p:cNvSpPr>
            <a:spLocks noChangeArrowheads="1"/>
          </p:cNvSpPr>
          <p:nvPr/>
        </p:nvSpPr>
        <p:spPr bwMode="auto">
          <a:xfrm>
            <a:off x="4333875" y="5254625"/>
            <a:ext cx="123825" cy="117475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94" name="Oval 27"/>
          <p:cNvSpPr>
            <a:spLocks noChangeArrowheads="1"/>
          </p:cNvSpPr>
          <p:nvPr/>
        </p:nvSpPr>
        <p:spPr bwMode="auto">
          <a:xfrm>
            <a:off x="4333875" y="5254625"/>
            <a:ext cx="123825" cy="117475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95" name="Oval 28"/>
          <p:cNvSpPr>
            <a:spLocks noChangeArrowheads="1"/>
          </p:cNvSpPr>
          <p:nvPr/>
        </p:nvSpPr>
        <p:spPr bwMode="auto">
          <a:xfrm>
            <a:off x="4638675" y="4576763"/>
            <a:ext cx="125412" cy="115887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96" name="Oval 29"/>
          <p:cNvSpPr>
            <a:spLocks noChangeArrowheads="1"/>
          </p:cNvSpPr>
          <p:nvPr/>
        </p:nvSpPr>
        <p:spPr bwMode="auto">
          <a:xfrm>
            <a:off x="4638675" y="4576763"/>
            <a:ext cx="125412" cy="115887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97" name="Oval 30"/>
          <p:cNvSpPr>
            <a:spLocks noChangeArrowheads="1"/>
          </p:cNvSpPr>
          <p:nvPr/>
        </p:nvSpPr>
        <p:spPr bwMode="auto">
          <a:xfrm>
            <a:off x="4940300" y="5180013"/>
            <a:ext cx="127000" cy="112712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98" name="Oval 31"/>
          <p:cNvSpPr>
            <a:spLocks noChangeArrowheads="1"/>
          </p:cNvSpPr>
          <p:nvPr/>
        </p:nvSpPr>
        <p:spPr bwMode="auto">
          <a:xfrm>
            <a:off x="4940300" y="5180013"/>
            <a:ext cx="127000" cy="112712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99" name="Oval 32"/>
          <p:cNvSpPr>
            <a:spLocks noChangeArrowheads="1"/>
          </p:cNvSpPr>
          <p:nvPr/>
        </p:nvSpPr>
        <p:spPr bwMode="auto">
          <a:xfrm>
            <a:off x="5232400" y="5267325"/>
            <a:ext cx="125412" cy="117475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0" name="Oval 33"/>
          <p:cNvSpPr>
            <a:spLocks noChangeArrowheads="1"/>
          </p:cNvSpPr>
          <p:nvPr/>
        </p:nvSpPr>
        <p:spPr bwMode="auto">
          <a:xfrm>
            <a:off x="5232400" y="5267325"/>
            <a:ext cx="125412" cy="117475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1" name="Oval 34"/>
          <p:cNvSpPr>
            <a:spLocks noChangeArrowheads="1"/>
          </p:cNvSpPr>
          <p:nvPr/>
        </p:nvSpPr>
        <p:spPr bwMode="auto">
          <a:xfrm>
            <a:off x="5537200" y="4948238"/>
            <a:ext cx="122237" cy="1143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2" name="Oval 35"/>
          <p:cNvSpPr>
            <a:spLocks noChangeArrowheads="1"/>
          </p:cNvSpPr>
          <p:nvPr/>
        </p:nvSpPr>
        <p:spPr bwMode="auto">
          <a:xfrm>
            <a:off x="5537200" y="4948238"/>
            <a:ext cx="122237" cy="114300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3" name="Oval 36"/>
          <p:cNvSpPr>
            <a:spLocks noChangeArrowheads="1"/>
          </p:cNvSpPr>
          <p:nvPr/>
        </p:nvSpPr>
        <p:spPr bwMode="auto">
          <a:xfrm>
            <a:off x="5842000" y="4614863"/>
            <a:ext cx="123825" cy="115887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4" name="Oval 37"/>
          <p:cNvSpPr>
            <a:spLocks noChangeArrowheads="1"/>
          </p:cNvSpPr>
          <p:nvPr/>
        </p:nvSpPr>
        <p:spPr bwMode="auto">
          <a:xfrm>
            <a:off x="5842000" y="4614863"/>
            <a:ext cx="123825" cy="115887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5" name="Oval 38"/>
          <p:cNvSpPr>
            <a:spLocks noChangeArrowheads="1"/>
          </p:cNvSpPr>
          <p:nvPr/>
        </p:nvSpPr>
        <p:spPr bwMode="auto">
          <a:xfrm>
            <a:off x="6132512" y="4308475"/>
            <a:ext cx="123825" cy="115888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6" name="Oval 39"/>
          <p:cNvSpPr>
            <a:spLocks noChangeArrowheads="1"/>
          </p:cNvSpPr>
          <p:nvPr/>
        </p:nvSpPr>
        <p:spPr bwMode="auto">
          <a:xfrm>
            <a:off x="6132512" y="4308475"/>
            <a:ext cx="123825" cy="115888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7" name="Oval 40"/>
          <p:cNvSpPr>
            <a:spLocks noChangeArrowheads="1"/>
          </p:cNvSpPr>
          <p:nvPr/>
        </p:nvSpPr>
        <p:spPr bwMode="auto">
          <a:xfrm>
            <a:off x="6437312" y="4614863"/>
            <a:ext cx="123825" cy="115887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8" name="Oval 41"/>
          <p:cNvSpPr>
            <a:spLocks noChangeArrowheads="1"/>
          </p:cNvSpPr>
          <p:nvPr/>
        </p:nvSpPr>
        <p:spPr bwMode="auto">
          <a:xfrm>
            <a:off x="6437312" y="4614863"/>
            <a:ext cx="123825" cy="115887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9" name="Oval 42"/>
          <p:cNvSpPr>
            <a:spLocks noChangeArrowheads="1"/>
          </p:cNvSpPr>
          <p:nvPr/>
        </p:nvSpPr>
        <p:spPr bwMode="auto">
          <a:xfrm>
            <a:off x="6740525" y="3886200"/>
            <a:ext cx="123825" cy="115888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10" name="Oval 43"/>
          <p:cNvSpPr>
            <a:spLocks noChangeArrowheads="1"/>
          </p:cNvSpPr>
          <p:nvPr/>
        </p:nvSpPr>
        <p:spPr bwMode="auto">
          <a:xfrm>
            <a:off x="6740525" y="3886200"/>
            <a:ext cx="123825" cy="115888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11" name="Oval 44"/>
          <p:cNvSpPr>
            <a:spLocks noChangeArrowheads="1"/>
          </p:cNvSpPr>
          <p:nvPr/>
        </p:nvSpPr>
        <p:spPr bwMode="auto">
          <a:xfrm>
            <a:off x="7043737" y="4270375"/>
            <a:ext cx="123825" cy="1143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12" name="Oval 45"/>
          <p:cNvSpPr>
            <a:spLocks noChangeArrowheads="1"/>
          </p:cNvSpPr>
          <p:nvPr/>
        </p:nvSpPr>
        <p:spPr bwMode="auto">
          <a:xfrm>
            <a:off x="7043737" y="4270375"/>
            <a:ext cx="123825" cy="114300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13" name="Oval 46"/>
          <p:cNvSpPr>
            <a:spLocks noChangeArrowheads="1"/>
          </p:cNvSpPr>
          <p:nvPr/>
        </p:nvSpPr>
        <p:spPr bwMode="auto">
          <a:xfrm>
            <a:off x="7335837" y="3989388"/>
            <a:ext cx="123825" cy="1143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14" name="Oval 47"/>
          <p:cNvSpPr>
            <a:spLocks noChangeArrowheads="1"/>
          </p:cNvSpPr>
          <p:nvPr/>
        </p:nvSpPr>
        <p:spPr bwMode="auto">
          <a:xfrm>
            <a:off x="7335837" y="3989388"/>
            <a:ext cx="123825" cy="114300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15" name="Oval 48"/>
          <p:cNvSpPr>
            <a:spLocks noChangeArrowheads="1"/>
          </p:cNvSpPr>
          <p:nvPr/>
        </p:nvSpPr>
        <p:spPr bwMode="auto">
          <a:xfrm>
            <a:off x="7642225" y="4179888"/>
            <a:ext cx="120650" cy="115887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16" name="Oval 49"/>
          <p:cNvSpPr>
            <a:spLocks noChangeArrowheads="1"/>
          </p:cNvSpPr>
          <p:nvPr/>
        </p:nvSpPr>
        <p:spPr bwMode="auto">
          <a:xfrm>
            <a:off x="7642225" y="4179888"/>
            <a:ext cx="120650" cy="115887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17" name="Oval 50"/>
          <p:cNvSpPr>
            <a:spLocks noChangeArrowheads="1"/>
          </p:cNvSpPr>
          <p:nvPr/>
        </p:nvSpPr>
        <p:spPr bwMode="auto">
          <a:xfrm>
            <a:off x="7942262" y="3617913"/>
            <a:ext cx="127000" cy="115887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18" name="Oval 51"/>
          <p:cNvSpPr>
            <a:spLocks noChangeArrowheads="1"/>
          </p:cNvSpPr>
          <p:nvPr/>
        </p:nvSpPr>
        <p:spPr bwMode="auto">
          <a:xfrm>
            <a:off x="7942262" y="3617913"/>
            <a:ext cx="127000" cy="115887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19" name="Oval 52"/>
          <p:cNvSpPr>
            <a:spLocks noChangeArrowheads="1"/>
          </p:cNvSpPr>
          <p:nvPr/>
        </p:nvSpPr>
        <p:spPr bwMode="auto">
          <a:xfrm>
            <a:off x="8234362" y="4078288"/>
            <a:ext cx="125413" cy="115887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20" name="Oval 53"/>
          <p:cNvSpPr>
            <a:spLocks noChangeArrowheads="1"/>
          </p:cNvSpPr>
          <p:nvPr/>
        </p:nvSpPr>
        <p:spPr bwMode="auto">
          <a:xfrm>
            <a:off x="8234362" y="4078288"/>
            <a:ext cx="125413" cy="115887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21" name="Oval 54"/>
          <p:cNvSpPr>
            <a:spLocks noChangeArrowheads="1"/>
          </p:cNvSpPr>
          <p:nvPr/>
        </p:nvSpPr>
        <p:spPr bwMode="auto">
          <a:xfrm>
            <a:off x="8537575" y="3567113"/>
            <a:ext cx="123825" cy="1143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22" name="Oval 55"/>
          <p:cNvSpPr>
            <a:spLocks noChangeArrowheads="1"/>
          </p:cNvSpPr>
          <p:nvPr/>
        </p:nvSpPr>
        <p:spPr bwMode="auto">
          <a:xfrm>
            <a:off x="8537575" y="3567113"/>
            <a:ext cx="123825" cy="114300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23" name="Oval 56"/>
          <p:cNvSpPr>
            <a:spLocks noChangeArrowheads="1"/>
          </p:cNvSpPr>
          <p:nvPr/>
        </p:nvSpPr>
        <p:spPr bwMode="auto">
          <a:xfrm>
            <a:off x="8843962" y="3451225"/>
            <a:ext cx="123825" cy="115888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24" name="Oval 57"/>
          <p:cNvSpPr>
            <a:spLocks noChangeArrowheads="1"/>
          </p:cNvSpPr>
          <p:nvPr/>
        </p:nvSpPr>
        <p:spPr bwMode="auto">
          <a:xfrm>
            <a:off x="8843962" y="3451225"/>
            <a:ext cx="123825" cy="115888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25" name="Oval 58"/>
          <p:cNvSpPr>
            <a:spLocks noChangeArrowheads="1"/>
          </p:cNvSpPr>
          <p:nvPr/>
        </p:nvSpPr>
        <p:spPr bwMode="auto">
          <a:xfrm>
            <a:off x="9132887" y="3387725"/>
            <a:ext cx="123825" cy="115888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26" name="Oval 59"/>
          <p:cNvSpPr>
            <a:spLocks noChangeArrowheads="1"/>
          </p:cNvSpPr>
          <p:nvPr/>
        </p:nvSpPr>
        <p:spPr bwMode="auto">
          <a:xfrm>
            <a:off x="9132887" y="3387725"/>
            <a:ext cx="123825" cy="115888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27" name="Oval 60"/>
          <p:cNvSpPr>
            <a:spLocks noChangeArrowheads="1"/>
          </p:cNvSpPr>
          <p:nvPr/>
        </p:nvSpPr>
        <p:spPr bwMode="auto">
          <a:xfrm>
            <a:off x="9436100" y="3017838"/>
            <a:ext cx="127000" cy="114300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28" name="Oval 61"/>
          <p:cNvSpPr>
            <a:spLocks noChangeArrowheads="1"/>
          </p:cNvSpPr>
          <p:nvPr/>
        </p:nvSpPr>
        <p:spPr bwMode="auto">
          <a:xfrm>
            <a:off x="9436100" y="3017838"/>
            <a:ext cx="127000" cy="114300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29" name="Oval 62"/>
          <p:cNvSpPr>
            <a:spLocks noChangeArrowheads="1"/>
          </p:cNvSpPr>
          <p:nvPr/>
        </p:nvSpPr>
        <p:spPr bwMode="auto">
          <a:xfrm>
            <a:off x="9742487" y="3425825"/>
            <a:ext cx="123825" cy="115888"/>
          </a:xfrm>
          <a:prstGeom prst="ellipse">
            <a:avLst/>
          </a:prstGeom>
          <a:solidFill>
            <a:srgbClr val="FF0000"/>
          </a:solidFill>
          <a:ln w="9525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30" name="Oval 63"/>
          <p:cNvSpPr>
            <a:spLocks noChangeArrowheads="1"/>
          </p:cNvSpPr>
          <p:nvPr/>
        </p:nvSpPr>
        <p:spPr bwMode="auto">
          <a:xfrm>
            <a:off x="9742487" y="3425825"/>
            <a:ext cx="123825" cy="115888"/>
          </a:xfrm>
          <a:prstGeom prst="ellipse">
            <a:avLst/>
          </a:prstGeom>
          <a:solidFill>
            <a:srgbClr val="FF0000"/>
          </a:solidFill>
          <a:ln w="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31" name="Line 66"/>
          <p:cNvSpPr>
            <a:spLocks noChangeShapeType="1"/>
          </p:cNvSpPr>
          <p:nvPr/>
        </p:nvSpPr>
        <p:spPr bwMode="auto">
          <a:xfrm flipH="1" flipV="1">
            <a:off x="6780212" y="3886200"/>
            <a:ext cx="0" cy="220980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en-US"/>
          </a:p>
        </p:txBody>
      </p:sp>
      <p:sp>
        <p:nvSpPr>
          <p:cNvPr id="20532" name="Line 67"/>
          <p:cNvSpPr>
            <a:spLocks noChangeShapeType="1"/>
          </p:cNvSpPr>
          <p:nvPr/>
        </p:nvSpPr>
        <p:spPr bwMode="auto">
          <a:xfrm flipH="1">
            <a:off x="4075112" y="3911600"/>
            <a:ext cx="273685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20533" name="Picture 68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79825" y="4170363"/>
            <a:ext cx="280987" cy="44450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</p:pic>
      <p:sp>
        <p:nvSpPr>
          <p:cNvPr id="20534" name="Line 69"/>
          <p:cNvSpPr>
            <a:spLocks noChangeShapeType="1"/>
          </p:cNvSpPr>
          <p:nvPr/>
        </p:nvSpPr>
        <p:spPr bwMode="auto">
          <a:xfrm flipH="1">
            <a:off x="4084637" y="4286250"/>
            <a:ext cx="2736850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pic>
        <p:nvPicPr>
          <p:cNvPr id="20535" name="Picture 70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689350" y="3619500"/>
            <a:ext cx="268287" cy="341313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</p:pic>
      <p:sp>
        <p:nvSpPr>
          <p:cNvPr id="20536" name="Line 71"/>
          <p:cNvSpPr>
            <a:spLocks noChangeShapeType="1"/>
          </p:cNvSpPr>
          <p:nvPr/>
        </p:nvSpPr>
        <p:spPr bwMode="auto">
          <a:xfrm>
            <a:off x="5253037" y="3894138"/>
            <a:ext cx="0" cy="393700"/>
          </a:xfrm>
          <a:prstGeom prst="line">
            <a:avLst/>
          </a:prstGeom>
          <a:noFill/>
          <a:ln w="28575">
            <a:solidFill>
              <a:schemeClr val="accent2"/>
            </a:solidFill>
            <a:round/>
            <a:headEnd type="triangle" w="lg" len="lg"/>
            <a:tailEnd type="triangle" w="lg" len="lg"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sp>
        <p:nvSpPr>
          <p:cNvPr id="20537" name="Text Box 72"/>
          <p:cNvSpPr txBox="1">
            <a:spLocks noChangeArrowheads="1"/>
          </p:cNvSpPr>
          <p:nvPr/>
        </p:nvSpPr>
        <p:spPr bwMode="auto">
          <a:xfrm>
            <a:off x="4333875" y="3300413"/>
            <a:ext cx="2574925" cy="45720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>
                <a:solidFill>
                  <a:schemeClr val="accent2"/>
                </a:solidFill>
                <a:cs typeface="Arial" charset="0"/>
              </a:rPr>
              <a:t>Error or “residual”</a:t>
            </a:r>
          </a:p>
        </p:txBody>
      </p:sp>
      <p:sp>
        <p:nvSpPr>
          <p:cNvPr id="20538" name="Text Box 73"/>
          <p:cNvSpPr txBox="1">
            <a:spLocks noChangeArrowheads="1"/>
          </p:cNvSpPr>
          <p:nvPr/>
        </p:nvSpPr>
        <p:spPr bwMode="auto">
          <a:xfrm>
            <a:off x="2128837" y="4135438"/>
            <a:ext cx="1541463" cy="45720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>
                <a:cs typeface="Arial" charset="0"/>
              </a:rPr>
              <a:t>Prediction</a:t>
            </a:r>
          </a:p>
        </p:txBody>
      </p:sp>
      <p:sp>
        <p:nvSpPr>
          <p:cNvPr id="20539" name="Text Box 74"/>
          <p:cNvSpPr txBox="1">
            <a:spLocks noChangeArrowheads="1"/>
          </p:cNvSpPr>
          <p:nvPr/>
        </p:nvSpPr>
        <p:spPr bwMode="auto">
          <a:xfrm>
            <a:off x="1858962" y="3502025"/>
            <a:ext cx="1828800" cy="45720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400">
                <a:cs typeface="Arial" charset="0"/>
              </a:rPr>
              <a:t>Observation</a:t>
            </a:r>
          </a:p>
        </p:txBody>
      </p:sp>
      <p:pic>
        <p:nvPicPr>
          <p:cNvPr id="76" name="Picture 75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/>
          <a:stretch>
            <a:fillRect/>
          </a:stretch>
        </p:blipFill>
        <p:spPr bwMode="auto">
          <a:xfrm>
            <a:off x="6253414" y="6146800"/>
            <a:ext cx="985586" cy="393999"/>
          </a:xfrm>
          <a:prstGeom prst="rect">
            <a:avLst/>
          </a:prstGeom>
          <a:noFill/>
          <a:ln/>
          <a:effectLst/>
        </p:spPr>
      </p:pic>
      <p:pic>
        <p:nvPicPr>
          <p:cNvPr id="21565" name="Picture 84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858000" y="1447800"/>
            <a:ext cx="3567113" cy="97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67" name="Picture 83" descr="txp_fi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905000" y="1676400"/>
            <a:ext cx="4724400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4136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Minimizing Error</a:t>
            </a:r>
          </a:p>
        </p:txBody>
      </p:sp>
      <p:pic>
        <p:nvPicPr>
          <p:cNvPr id="20" name="Picture 19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909763" y="1905001"/>
            <a:ext cx="4264005" cy="913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22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87627" y="2895600"/>
            <a:ext cx="5270373" cy="84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871" name="Text Box 12"/>
          <p:cNvSpPr txBox="1">
            <a:spLocks noChangeArrowheads="1"/>
          </p:cNvSpPr>
          <p:nvPr/>
        </p:nvSpPr>
        <p:spPr bwMode="auto">
          <a:xfrm>
            <a:off x="457200" y="4800600"/>
            <a:ext cx="44958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Calibri" pitchFamily="34" charset="0"/>
              </a:rPr>
              <a:t>Approximate q update explained:</a:t>
            </a:r>
          </a:p>
        </p:txBody>
      </p:sp>
      <p:pic>
        <p:nvPicPr>
          <p:cNvPr id="25" name="Picture 24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792288" y="3886200"/>
            <a:ext cx="5065712" cy="84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Picture 26" descr="txp_fi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816100" y="5410200"/>
            <a:ext cx="7556500" cy="481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Text Box 12"/>
          <p:cNvSpPr txBox="1">
            <a:spLocks noChangeArrowheads="1"/>
          </p:cNvSpPr>
          <p:nvPr/>
        </p:nvSpPr>
        <p:spPr bwMode="auto">
          <a:xfrm>
            <a:off x="457200" y="1295400"/>
            <a:ext cx="111252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Calibri" pitchFamily="34" charset="0"/>
              </a:rPr>
              <a:t>Imagine we had only one point x, with features f(x), target value y, and weights w:</a:t>
            </a:r>
          </a:p>
        </p:txBody>
      </p:sp>
      <p:sp>
        <p:nvSpPr>
          <p:cNvPr id="22539" name="TextBox 27"/>
          <p:cNvSpPr txBox="1">
            <a:spLocks noChangeArrowheads="1"/>
          </p:cNvSpPr>
          <p:nvPr/>
        </p:nvSpPr>
        <p:spPr bwMode="auto">
          <a:xfrm>
            <a:off x="4724400" y="6015335"/>
            <a:ext cx="1905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“target”</a:t>
            </a:r>
          </a:p>
        </p:txBody>
      </p:sp>
      <p:sp>
        <p:nvSpPr>
          <p:cNvPr id="22540" name="TextBox 28"/>
          <p:cNvSpPr txBox="1">
            <a:spLocks noChangeArrowheads="1"/>
          </p:cNvSpPr>
          <p:nvPr/>
        </p:nvSpPr>
        <p:spPr bwMode="auto">
          <a:xfrm>
            <a:off x="6781800" y="6019800"/>
            <a:ext cx="1905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“prediction”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43800" y="2286169"/>
            <a:ext cx="4148098" cy="2092119"/>
          </a:xfrm>
          <a:prstGeom prst="rect">
            <a:avLst/>
          </a:prstGeom>
          <a:noFill/>
        </p:spPr>
      </p:pic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E5DC575-B3DA-4894-AC1D-D96F1860F14D}" type="slidenum">
              <a:rPr lang="en-US" smtClean="0"/>
              <a:pPr/>
              <a:t>62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1862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71" grpId="0"/>
      <p:bldP spid="17" grpId="0"/>
      <p:bldP spid="22539" grpId="0"/>
      <p:bldP spid="2254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OliveGreen}{sample = R(s,\pi(s),s') +  \gamma V^\pi(s')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19"/>
  <p:tag name="PICTUREFILESIZE" val="2475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V^\pi(s) \leftarrow (1-\alpha) V^\pi(s) + (\alpha) \textcolor{OliveGreen}{sample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45"/>
  <p:tag name="PICTUREFILESIZE" val="2578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V^\pi(s) \leftarrow V^\pi(s) + \alpha (\textcolor{OliveGreen}{sample} - V^\pi(s))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55"/>
  <p:tag name="PICTUREFILESIZE" val="2669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OliveGreen}{sample = R(s,\pi(s),s') +  \gamma V^\pi(s')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19"/>
  <p:tag name="PICTUREFILESIZE" val="2475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V^\pi(s) \leftarrow (1-\alpha) V^\pi(s) + (\alpha) \textcolor{OliveGreen}{sample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45"/>
  <p:tag name="PICTUREFILESIZE" val="2578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V^\pi(s) \leftarrow V^\pi(s) + \alpha (\textcolor{OliveGreen}{sample} - V^\pi(s))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55"/>
  <p:tag name="PICTUREFILESIZE" val="2669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k+1}(s) \leftarrow \max_a \sum_{s'} T(s,a,s') \,\left[ R(s, a, s') + \gamma\, V_k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84"/>
  <p:tag name="PICTUREFILESIZE" val="4833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Q_{k+1}(s,a) \leftarrow \sum_{s'} T(s,a,s') \,\left[ R(s, a, s') + \gamma\, \max_{a'} Q_k(s',a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544"/>
  <p:tag name="PICTUREFILESIZE" val="5674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ue}{Q(s,a) \leftarrow (1-\alpha) Q(s,a) + (\alpha) \left[ r + \gamma \max_{a'}Q(s',a')\right] 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91"/>
  <p:tag name="PICTUREFILESIZE" val="4516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ue}{Q(s,a) \approx r + \gamma \max_{a'}Q(s',a')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269"/>
  <p:tag name="PICTUREFILESIZE" val="2694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Q_{k+1}(s,a) \leftarrow \sum_{s'} T(s,a,s') \,\left[ R(s, a, s') + \gamma\, \max_{a'} Q_k(s',a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544"/>
  <p:tag name="PICTUREFILESIZE" val="5674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OliveGreen}{&#10;  f(u, n) = u + k/n&#10;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172"/>
  <p:tag name="PICTUREFILESIZE" val="1222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Q(s,a) \leftarrow_\alpha \textcolor{OliveGreen}{R(s,a,s') + \gamma \max_{a'} f(Q(s',a'), N(s',a'))}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85"/>
  <p:tag name="PICTUREFILESIZE" val="47305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Q(s,a) \leftarrow_\alpha \textcolor{OliveGreen}{R(s,a,s') + \gamma \max_{a'} Q(s',a')}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65"/>
  <p:tag name="PICTUREFILESIZE" val="37419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def\argmax{\mathop{\rm arg\,max}}&#10;\begin{document}&#10;\[&#10;\textcolor{Black}{f_{DOT}(s,\mbox{NORTH}) = 0.5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620"/>
  <p:tag name="BOXHEIGHT" val="374"/>
  <p:tag name="BOXFONT" val="10"/>
  <p:tag name="BOXWRAP" val="False"/>
  <p:tag name="WORKAROUNDTRANSPARENCYBUG" val="False"/>
  <p:tag name="ALLOWFONTSUBSTITUTION" val="False"/>
  <p:tag name="BITMAPFORMAT" val="png16m"/>
  <p:tag name="ORIGWIDTH" val="236"/>
  <p:tag name="PICTUREFILESIZE" val="16778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def\argmax{\mathop{\rm arg\,max}}&#10;\begin{document}&#10;\[&#10;\textcolor{Black}{f_{GST}(s,\mbox{NORTH}) = 1.0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620"/>
  <p:tag name="BOXHEIGHT" val="374"/>
  <p:tag name="BOXFONT" val="10"/>
  <p:tag name="BOXWRAP" val="False"/>
  <p:tag name="WORKAROUNDTRANSPARENCYBUG" val="False"/>
  <p:tag name="ALLOWFONTSUBSTITUTION" val="False"/>
  <p:tag name="BITMAPFORMAT" val="png16m"/>
  <p:tag name="ORIGWIDTH" val="232"/>
  <p:tag name="PICTUREFILESIZE" val="1644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r + \gamma \max_{a'} Q(s',a') = -500 + 0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301"/>
  <p:tag name="PICTUREFILESIZE" val="2628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def\argmax{\mathop{\rm arg\,max}}&#10;\begin{document}&#10;\[&#10;\textcolor{Blue}{Q(s,a) = 4.0 f_{DOT}(s,a) - 1.0 f_{GST}(s,a) 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620"/>
  <p:tag name="BOXHEIGHT" val="374"/>
  <p:tag name="BOXFONT" val="10"/>
  <p:tag name="BOXWRAP" val="False"/>
  <p:tag name="WORKAROUNDTRANSPARENCYBUG" val="False"/>
  <p:tag name="ALLOWFONTSUBSTITUTION" val="False"/>
  <p:tag name="BITMAPFORMAT" val="png16m"/>
  <p:tag name="ORIGWIDTH" val="381"/>
  <p:tag name="PICTUREFILESIZE" val="28067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\mbox{difference}  = -501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179"/>
  <p:tag name="PICTUREFILESIZE" val="1061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w_{DOT} \leftarrow 4.0 + \alpha \left[ -501 \right] 0.5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267"/>
  <p:tag name="PICTUREFILESIZE" val="1696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w_{GST} \leftarrow -1.0 + \alpha \left[ -501 \right] 1.0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280"/>
  <p:tag name="PICTUREFILESIZE" val="17088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def\argmax{\mathop{\rm arg\,max}}&#10;\begin{document}&#10;\[&#10;\textcolor{Blue}{Q(s,a) = 3.0 f_{DOT}(s,a) - 3.0 f_{GST}(s,a) }&#10;\]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620"/>
  <p:tag name="BOXHEIGHT" val="374"/>
  <p:tag name="BOXFONT" val="10"/>
  <p:tag name="BOXWRAP" val="False"/>
  <p:tag name="WORKAROUNDTRANSPARENCYBUG" val="False"/>
  <p:tag name="ALLOWFONTSUBSTITUTION" val="False"/>
  <p:tag name="BITMAPFORMAT" val="png16m"/>
  <p:tag name="ORIGWIDTH" val="381"/>
  <p:tag name="PICTUREFILESIZE" val="29242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a = \mbox{NORTH}  template TPT1  env TPENV1  fore 0  back 16777215  eqnno 1"/>
  <p:tag name="FILENAME" val="TP_tmp"/>
  <p:tag name="ORIGWIDTH" val="55"/>
  <p:tag name="PICTUREFILESIZE" val="2985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r = -500  template TPT1  env TPENV1  fore 0  back 16777215  eqnno 1"/>
  <p:tag name="FILENAME" val="TP_tmp"/>
  <p:tag name="ORIGWIDTH" val="42"/>
  <p:tag name="PICTUREFILESIZE" val="2146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Q(s,\mbox{NORTH}) = +1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201"/>
  <p:tag name="PICTUREFILESIZE" val="1285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Q(s',\cdot) = 0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108"/>
  <p:tag name="PICTUREFILESIZE" val="9124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s'  template TPT1  env TPENV1  fore 0  back 16777215  eqnno 1"/>
  <p:tag name="FILENAME" val="TP_tmp"/>
  <p:tag name="ORIGWIDTH" val="7"/>
  <p:tag name="PICTUREFILESIZE" val="105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s  template TPT1  env TPENV1  fore 0  back 16777215  eqnno 1"/>
  <p:tag name="FILENAME" val="TP_tmp"/>
  <p:tag name="ORIGWIDTH" val="4"/>
  <p:tag name="PICTUREFILESIZE" val="692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f_1(x)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0"/>
  <p:tag name="PICTUREFILESIZE" val="3167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\hat{y}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1146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\begin{eqnarray*}&#10;\hat{y}_i=w_0 + w_1 f_{1}(x) + w_2 f_{2}(x)&#10;\end{eqnarray*}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285"/>
  <p:tag name="PICTUREFILESIZE" val="14025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\hat{y}=w_0+w_1 f_1(x)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174"/>
  <p:tag name="PICTUREFILESIZE" val="8203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\hat{y}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12"/>
  <p:tag name="PICTUREFILESIZE" val="114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begin{document}&#10;$y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348"/>
  <p:tag name="BOXHEIGHT" val="200"/>
  <p:tag name="BOXFONT" val="10"/>
  <p:tag name="BOXWRAP" val="False"/>
  <p:tag name="WORKAROUNDTRANSPARENCYBUG" val="False"/>
  <p:tag name="ALLOWFONTSUBSTITUTION" val="False"/>
  <p:tag name="BITMAPFORMAT" val="pngmono"/>
  <p:tag name="ORIGWIDTH" val="11"/>
  <p:tag name="PICTUREFILESIZE" val="934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begin{document}&#10;$f_1(x)$&#10;\end{document}&#10;"/>
  <p:tag name="FILENAME" val="txp_fig"/>
  <p:tag name="FORMAT" val="pngmono"/>
  <p:tag name="RES" val="1200"/>
  <p:tag name="BLEND" val="0"/>
  <p:tag name="TRANSPARENT" val="0"/>
  <p:tag name="TBUG" val="0"/>
  <p:tag name="ALLOWFS" val="0"/>
  <p:tag name="ORIGWIDTH" val="50"/>
  <p:tag name="PICTUREFILESIZE" val="316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color}&#10;\begin{document}&#10;\color{blue}&#10;\begin{eqnarray*}&#10;= \sum_i\left(y_i - \sum_k w_k f_k(x_i)\right)^2&#10;\end{eqnarray*}&#10;\end{document}&#10;"/>
  <p:tag name="FILENAME" val="txp_fig"/>
  <p:tag name="FORMAT" val="png256"/>
  <p:tag name="RES" val="1200"/>
  <p:tag name="BLEND" val="0"/>
  <p:tag name="TRANSPARENT" val="0"/>
  <p:tag name="TBUG" val="0"/>
  <p:tag name="ALLOWFS" val="0"/>
  <p:tag name="ORIGWIDTH" val="246"/>
  <p:tag name="PICTUREFILESIZE" val="31356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color}&#10;\begin{document}&#10;\color{blue}&#10;\begin{eqnarray*}&#10;\mbox{total error} = \sum_i\left(y_i - \hat{y_i}\right)^2&#10;\end{eqnarray*}&#10;\end{document}&#10;"/>
  <p:tag name="FILENAME" val="txp_fig"/>
  <p:tag name="FORMAT" val="png256"/>
  <p:tag name="RES" val="1200"/>
  <p:tag name="BLEND" val="0"/>
  <p:tag name="TRANSPARENT" val="0"/>
  <p:tag name="TBUG" val="0"/>
  <p:tag name="ALLOWFS" val="0"/>
  <p:tag name="ORIGWIDTH" val="251"/>
  <p:tag name="PICTUREFILESIZE" val="21453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color}&#10;\begin{document}&#10;\color{blue}&#10;\begin{eqnarray*}&#10; \mbox{error}(w) = \frac{1}{2}\left(y - \sum_k w_k f_k(x)  \right)^2&#10;\end{eqnarray*}&#10;\end{document}&#10;"/>
  <p:tag name="FILENAME" val="txp_fig"/>
  <p:tag name="FORMAT" val="png256"/>
  <p:tag name="RES" val="1200"/>
  <p:tag name="BLEND" val="0"/>
  <p:tag name="TRANSPARENT" val="0"/>
  <p:tag name="TBUG" val="0"/>
  <p:tag name="ALLOWFS" val="0"/>
  <p:tag name="ORIGWIDTH" val="313"/>
  <p:tag name="PICTUREFILESIZE" val="37547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color}&#10;\begin{document}&#10;\color{blue}&#10;\begin{eqnarray*}&#10;\frac{\partial \mbox{~error}(w)}{\partial w_m} = - \left(y - \sum_k  w_k f_k(x)\right) f_m(x)&#10;\end{eqnarray*}&#10;\end{document}&#10;"/>
  <p:tag name="FILENAME" val="txp_fig"/>
  <p:tag name="FORMAT" val="png256"/>
  <p:tag name="RES" val="1200"/>
  <p:tag name="BLEND" val="0"/>
  <p:tag name="TRANSPARENT" val="0"/>
  <p:tag name="TBUG" val="0"/>
  <p:tag name="ALLOWFS" val="0"/>
  <p:tag name="ORIGWIDTH" val="387"/>
  <p:tag name="PICTUREFILESIZE" val="4695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{color}&#10;\begin{document}&#10;\color{blue}&#10;\begin{eqnarray*}&#10;w_m \leftarrow w_m + \alpha \left(y - \sum_k w_k f_k(x)  \right) f_m(x)&#10;\end{eqnarray*}&#10;\end{document}&#10;"/>
  <p:tag name="FILENAME" val="txp_fig"/>
  <p:tag name="FORMAT" val="png256"/>
  <p:tag name="RES" val="1200"/>
  <p:tag name="BLEND" val="0"/>
  <p:tag name="TRANSPARENT" val="0"/>
  <p:tag name="TBUG" val="0"/>
  <p:tag name="ALLOWFS" val="0"/>
  <p:tag name="ORIGWIDTH" val="372"/>
  <p:tag name="PICTUREFILESIZE" val="3980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ue}{w_m \leftarrow w_m + \alpha \left[ \textcolor{OliveGreen}{r + \gamma \max_a Q(s',a')} - \textcolor{BrickRed}{Q(s,a)} \right] f_m(s, a)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503"/>
  <p:tag name="PICTUREFILESIZE" val="45314"/>
</p:tagLst>
</file>

<file path=ppt/theme/theme1.xml><?xml version="1.0" encoding="utf-8"?>
<a:theme xmlns:a="http://schemas.openxmlformats.org/drawingml/2006/main" name="Office Theme">
  <a:themeElements>
    <a:clrScheme name="Custom 5">
      <a:dk1>
        <a:sysClr val="windowText" lastClr="000000"/>
      </a:dk1>
      <a:lt1>
        <a:sysClr val="window" lastClr="FFFFFF"/>
      </a:lt1>
      <a:dk2>
        <a:srgbClr val="7030A0"/>
      </a:dk2>
      <a:lt2>
        <a:srgbClr val="E7E6E6"/>
      </a:lt2>
      <a:accent1>
        <a:srgbClr val="2E75B5"/>
      </a:accent1>
      <a:accent2>
        <a:srgbClr val="2E75B5"/>
      </a:accent2>
      <a:accent3>
        <a:srgbClr val="A5A5A5"/>
      </a:accent3>
      <a:accent4>
        <a:srgbClr val="FFC000"/>
      </a:accent4>
      <a:accent5>
        <a:srgbClr val="5B9BD5"/>
      </a:accent5>
      <a:accent6>
        <a:srgbClr val="2E75B5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11289</TotalTime>
  <Words>2501</Words>
  <Application>Microsoft Office PowerPoint</Application>
  <PresentationFormat>Widescreen</PresentationFormat>
  <Paragraphs>586</Paragraphs>
  <Slides>62</Slides>
  <Notes>12</Notes>
  <HiddenSlides>4</HiddenSlides>
  <MMClips>1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62</vt:i4>
      </vt:variant>
    </vt:vector>
  </HeadingPairs>
  <TitlesOfParts>
    <vt:vector size="72" baseType="lpstr">
      <vt:lpstr>Wingdings</vt:lpstr>
      <vt:lpstr>Arial</vt:lpstr>
      <vt:lpstr>Symbol</vt:lpstr>
      <vt:lpstr>Cambria Math</vt:lpstr>
      <vt:lpstr>Calibri Light</vt:lpstr>
      <vt:lpstr>等线</vt:lpstr>
      <vt:lpstr>游ゴシック</vt:lpstr>
      <vt:lpstr>Calibri</vt:lpstr>
      <vt:lpstr>Helvetica</vt:lpstr>
      <vt:lpstr>Office Theme</vt:lpstr>
      <vt:lpstr>Warm-up as you walk in</vt:lpstr>
      <vt:lpstr>Announcements</vt:lpstr>
      <vt:lpstr>AI: Representation and Problem Solving </vt:lpstr>
      <vt:lpstr>Learning Objective (RL I&amp;II)</vt:lpstr>
      <vt:lpstr>MDP/RL Notation</vt:lpstr>
      <vt:lpstr>Reinforcement Learning</vt:lpstr>
      <vt:lpstr>Temporal Difference (Value) Learning</vt:lpstr>
      <vt:lpstr>Temporal Difference (Value) Learning</vt:lpstr>
      <vt:lpstr>Example: Temporal Difference (Value) Learning</vt:lpstr>
      <vt:lpstr>Example: Temporal Difference (Value) Learning</vt:lpstr>
      <vt:lpstr>Problems with TD Value Learning</vt:lpstr>
      <vt:lpstr>Extending TD Learning to Q-Value</vt:lpstr>
      <vt:lpstr>Extending TD Learning to Q-Value</vt:lpstr>
      <vt:lpstr>Active Reinforcement Learning</vt:lpstr>
      <vt:lpstr>Active Reinforcement Learning</vt:lpstr>
      <vt:lpstr>Demo Q-Learning -- Gridworld</vt:lpstr>
      <vt:lpstr>Demo Q-Learning -- Crawler</vt:lpstr>
      <vt:lpstr>Detour: Q-Value Iteration</vt:lpstr>
      <vt:lpstr>Q-Learning</vt:lpstr>
      <vt:lpstr>Demo Q-Learning Auto Cliff Grid</vt:lpstr>
      <vt:lpstr>Q-Learning Properties</vt:lpstr>
      <vt:lpstr>Q-Learning Properties</vt:lpstr>
      <vt:lpstr>The Story So Far: MDPs and RL</vt:lpstr>
      <vt:lpstr>Exploration vs. Exploitation</vt:lpstr>
      <vt:lpstr>How to Explore?</vt:lpstr>
      <vt:lpstr>Demo Q-learning – Manual Exploration – Bridge Grid </vt:lpstr>
      <vt:lpstr>Demo Q-learning – Epsilon-Greedy – Crawler </vt:lpstr>
      <vt:lpstr>Exploration Functions</vt:lpstr>
      <vt:lpstr>Demo Q-learning – Exploration Function – Crawler </vt:lpstr>
      <vt:lpstr>Regret</vt:lpstr>
      <vt:lpstr>Regret</vt:lpstr>
      <vt:lpstr>Approximate Q-Learning</vt:lpstr>
      <vt:lpstr>Generalizing Across States</vt:lpstr>
      <vt:lpstr>Example: Pacman</vt:lpstr>
      <vt:lpstr>Demo Q-Learning Pacman – Tiny – Watch All</vt:lpstr>
      <vt:lpstr>Demo Q-Learning Pacman – Tiny – Silent Train</vt:lpstr>
      <vt:lpstr>Demo Q-Learning Pacman – Tricky – Watch All</vt:lpstr>
      <vt:lpstr>Feature-Based Representations</vt:lpstr>
      <vt:lpstr>Linear Value Functions</vt:lpstr>
      <vt:lpstr>Updating a linear value function</vt:lpstr>
      <vt:lpstr>Updating a linear value function</vt:lpstr>
      <vt:lpstr>Approximate Q-Learning</vt:lpstr>
      <vt:lpstr>Example: Q-Pacman</vt:lpstr>
      <vt:lpstr>Demo Approximate Q-Learning -- Pacman</vt:lpstr>
      <vt:lpstr>What if non-linear value function?</vt:lpstr>
      <vt:lpstr>What if non-linear value function?</vt:lpstr>
      <vt:lpstr>What if non-linear value function?</vt:lpstr>
      <vt:lpstr>What if non-linear value function?</vt:lpstr>
      <vt:lpstr>Recent Reinforcement Learning Milestones</vt:lpstr>
      <vt:lpstr>Deep Q-Networks</vt:lpstr>
      <vt:lpstr> </vt:lpstr>
      <vt:lpstr>OpenAI Gym</vt:lpstr>
      <vt:lpstr>TDGammon</vt:lpstr>
      <vt:lpstr>AlphaGo, AlphaZero</vt:lpstr>
      <vt:lpstr>(Deep) Q-Learning for Combating (Naïve) Poacher</vt:lpstr>
      <vt:lpstr>(Deep) Q-Learning for Combating (Naïve) Poacher</vt:lpstr>
      <vt:lpstr>Autonomous Vehicles?</vt:lpstr>
      <vt:lpstr>Backup Slides</vt:lpstr>
      <vt:lpstr>Q-Learning and Least Squares</vt:lpstr>
      <vt:lpstr>Linear Approximation: Regression</vt:lpstr>
      <vt:lpstr>Optimization: Least Squares</vt:lpstr>
      <vt:lpstr>Minimizing Error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 Virtue</dc:creator>
  <cp:lastModifiedBy>Fei Fang</cp:lastModifiedBy>
  <cp:revision>1043</cp:revision>
  <cp:lastPrinted>2018-11-27T13:42:27Z</cp:lastPrinted>
  <dcterms:created xsi:type="dcterms:W3CDTF">2018-10-11T11:39:27Z</dcterms:created>
  <dcterms:modified xsi:type="dcterms:W3CDTF">2019-10-24T17:13:48Z</dcterms:modified>
</cp:coreProperties>
</file>