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sldIdLst>
    <p:sldId id="988" r:id="rId2"/>
    <p:sldId id="991" r:id="rId3"/>
    <p:sldId id="663" r:id="rId4"/>
    <p:sldId id="1002" r:id="rId5"/>
    <p:sldId id="1004" r:id="rId6"/>
    <p:sldId id="756" r:id="rId7"/>
    <p:sldId id="1019" r:id="rId8"/>
    <p:sldId id="1007" r:id="rId9"/>
    <p:sldId id="1008" r:id="rId10"/>
    <p:sldId id="1009" r:id="rId11"/>
    <p:sldId id="1010" r:id="rId12"/>
    <p:sldId id="1011" r:id="rId13"/>
    <p:sldId id="1012" r:id="rId14"/>
    <p:sldId id="1013" r:id="rId15"/>
    <p:sldId id="1014" r:id="rId16"/>
    <p:sldId id="1015" r:id="rId17"/>
    <p:sldId id="1016" r:id="rId18"/>
    <p:sldId id="1017" r:id="rId19"/>
    <p:sldId id="1018" r:id="rId20"/>
    <p:sldId id="994" r:id="rId21"/>
    <p:sldId id="770" r:id="rId22"/>
    <p:sldId id="822" r:id="rId23"/>
    <p:sldId id="997" r:id="rId24"/>
    <p:sldId id="1001" r:id="rId25"/>
    <p:sldId id="799" r:id="rId26"/>
    <p:sldId id="796" r:id="rId27"/>
    <p:sldId id="797" r:id="rId28"/>
    <p:sldId id="823" r:id="rId29"/>
    <p:sldId id="825" r:id="rId30"/>
    <p:sldId id="798" r:id="rId31"/>
    <p:sldId id="826" r:id="rId32"/>
    <p:sldId id="800" r:id="rId33"/>
    <p:sldId id="1020" r:id="rId34"/>
    <p:sldId id="810" r:id="rId35"/>
    <p:sldId id="775" r:id="rId36"/>
    <p:sldId id="827" r:id="rId37"/>
    <p:sldId id="828" r:id="rId38"/>
    <p:sldId id="829" r:id="rId39"/>
    <p:sldId id="830" r:id="rId40"/>
    <p:sldId id="777" r:id="rId41"/>
    <p:sldId id="778" r:id="rId42"/>
    <p:sldId id="1024" r:id="rId43"/>
    <p:sldId id="1023" r:id="rId44"/>
    <p:sldId id="844" r:id="rId45"/>
    <p:sldId id="1027" r:id="rId46"/>
    <p:sldId id="1025" r:id="rId47"/>
    <p:sldId id="780" r:id="rId48"/>
    <p:sldId id="831" r:id="rId49"/>
    <p:sldId id="1037" r:id="rId50"/>
    <p:sldId id="1036" r:id="rId51"/>
    <p:sldId id="1033" r:id="rId52"/>
    <p:sldId id="1034" r:id="rId53"/>
    <p:sldId id="983" r:id="rId54"/>
    <p:sldId id="845" r:id="rId55"/>
    <p:sldId id="846" r:id="rId56"/>
    <p:sldId id="986" r:id="rId57"/>
    <p:sldId id="834" r:id="rId58"/>
    <p:sldId id="985" r:id="rId59"/>
    <p:sldId id="1005" r:id="rId60"/>
    <p:sldId id="1006" r:id="rId61"/>
    <p:sldId id="987" r:id="rId62"/>
    <p:sldId id="1028" r:id="rId63"/>
    <p:sldId id="1029" r:id="rId64"/>
    <p:sldId id="1030" r:id="rId65"/>
    <p:sldId id="1031" r:id="rId66"/>
    <p:sldId id="1032" r:id="rId67"/>
  </p:sldIdLst>
  <p:sldSz cx="12192000" cy="6858000"/>
  <p:notesSz cx="6985000" cy="9283700"/>
  <p:embeddedFontLst>
    <p:embeddedFont>
      <p:font typeface="Cambria Math" panose="02040503050406030204" pitchFamily="18" charset="0"/>
      <p:regular r:id="rId69"/>
    </p:embeddedFont>
    <p:embeddedFont>
      <p:font typeface="Calibri Light" panose="020F0302020204030204" pitchFamily="34" charset="0"/>
      <p:regular r:id="rId70"/>
      <p:italic r:id="rId71"/>
    </p:embeddedFont>
    <p:embeddedFont>
      <p:font typeface="等线" panose="02010600030101010101" pitchFamily="2" charset="-122"/>
      <p:regular r:id="rId72"/>
      <p:bold r:id="rId73"/>
    </p:embeddedFont>
    <p:embeddedFont>
      <p:font typeface="游ゴシック" panose="020B0400000000000000" pitchFamily="34" charset="-128"/>
      <p:regular r:id="rId74"/>
      <p:bold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Helvetica" panose="020B060402020202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E2F"/>
    <a:srgbClr val="235888"/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 varScale="1">
        <p:scale>
          <a:sx n="158" d="100"/>
          <a:sy n="158" d="100"/>
        </p:scale>
        <p:origin x="490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64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66763"/>
            <a:ext cx="6813550" cy="38338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82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65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66763"/>
            <a:ext cx="6813550" cy="383381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5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3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 smtClean="0">
                <a:solidFill>
                  <a:srgbClr val="C00000"/>
                </a:solidFill>
              </a:rPr>
              <a:t>you learn the value of the optimal policy while your behavior policy (how you act) is a different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9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 smtClean="0">
                <a:solidFill>
                  <a:srgbClr val="C00000"/>
                </a:solidFill>
              </a:rPr>
              <a:t>you learn the value of the optimal policy while your behavior policy (how you act) is a different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0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175" y="766763"/>
            <a:ext cx="6813550" cy="383381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6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 smtClean="0"/>
              <a:t>What’s missing?</a:t>
            </a:r>
          </a:p>
          <a:p>
            <a:pPr defTabSz="912205">
              <a:defRPr/>
            </a:pPr>
            <a:endParaRPr lang="en-US" dirty="0" smtClean="0"/>
          </a:p>
          <a:p>
            <a:pPr defTabSz="912205">
              <a:defRPr/>
            </a:pPr>
            <a:r>
              <a:rPr lang="en-US" dirty="0" smtClean="0"/>
              <a:t>Defender and/or attacker make flexible decisions rather than stick to a premeditated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gh-level-4.herokuapp.com/experi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ch0012.github.io/humanRL_websit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1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4.xml"/><Relationship Id="rId7" Type="http://schemas.openxmlformats.org/officeDocument/2006/relationships/image" Target="../media/image3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image" Target="../media/image75.png"/><Relationship Id="rId26" Type="http://schemas.openxmlformats.org/officeDocument/2006/relationships/image" Target="../media/image39.png"/><Relationship Id="rId3" Type="http://schemas.openxmlformats.org/officeDocument/2006/relationships/tags" Target="../tags/tag17.xml"/><Relationship Id="rId21" Type="http://schemas.openxmlformats.org/officeDocument/2006/relationships/image" Target="../media/image78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74.png"/><Relationship Id="rId25" Type="http://schemas.openxmlformats.org/officeDocument/2006/relationships/image" Target="../media/image38.png"/><Relationship Id="rId33" Type="http://schemas.openxmlformats.org/officeDocument/2006/relationships/image" Target="../media/image86.png"/><Relationship Id="rId2" Type="http://schemas.openxmlformats.org/officeDocument/2006/relationships/tags" Target="../tags/tag16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37.png"/><Relationship Id="rId32" Type="http://schemas.openxmlformats.org/officeDocument/2006/relationships/image" Target="../media/image85.png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0.png"/><Relationship Id="rId28" Type="http://schemas.openxmlformats.org/officeDocument/2006/relationships/image" Target="../media/image81.png"/><Relationship Id="rId10" Type="http://schemas.openxmlformats.org/officeDocument/2006/relationships/tags" Target="../tags/tag24.xml"/><Relationship Id="rId19" Type="http://schemas.openxmlformats.org/officeDocument/2006/relationships/image" Target="../media/image76.png"/><Relationship Id="rId31" Type="http://schemas.openxmlformats.org/officeDocument/2006/relationships/image" Target="../media/image84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79.png"/><Relationship Id="rId27" Type="http://schemas.openxmlformats.org/officeDocument/2006/relationships/image" Target="../media/image40.png"/><Relationship Id="rId30" Type="http://schemas.openxmlformats.org/officeDocument/2006/relationships/image" Target="../media/image83.png"/><Relationship Id="rId8" Type="http://schemas.openxmlformats.org/officeDocument/2006/relationships/tags" Target="../tags/tag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31.xml"/><Relationship Id="rId7" Type="http://schemas.openxmlformats.org/officeDocument/2006/relationships/image" Target="../media/image12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24.png"/><Relationship Id="rId4" Type="http://schemas.openxmlformats.org/officeDocument/2006/relationships/tags" Target="../tags/tag32.xml"/><Relationship Id="rId9" Type="http://schemas.openxmlformats.org/officeDocument/2006/relationships/image" Target="../media/image12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1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8.png"/><Relationship Id="rId5" Type="http://schemas.openxmlformats.org/officeDocument/2006/relationships/tags" Target="../tags/tag37.xml"/><Relationship Id="rId10" Type="http://schemas.openxmlformats.org/officeDocument/2006/relationships/image" Target="../media/image127.png"/><Relationship Id="rId4" Type="http://schemas.openxmlformats.org/officeDocument/2006/relationships/tags" Target="../tags/tag36.xml"/><Relationship Id="rId9" Type="http://schemas.openxmlformats.org/officeDocument/2006/relationships/image" Target="../media/image1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40.xml"/><Relationship Id="rId7" Type="http://schemas.openxmlformats.org/officeDocument/2006/relationships/image" Target="../media/image13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0.png"/><Relationship Id="rId4" Type="http://schemas.openxmlformats.org/officeDocument/2006/relationships/tags" Target="../tags/tag41.xml"/><Relationship Id="rId9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https://high-level-4.herokuapp.com/experiment</a:t>
            </a:r>
            <a:endParaRPr lang="en-US" dirty="0"/>
          </a:p>
          <a:p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CB7BC0-8550-4867-B1CA-29BD3E25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20" y="1837648"/>
            <a:ext cx="5677067" cy="424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8D7CA48-C1E5-4FEC-BB92-4F3518C7458D}"/>
              </a:ext>
            </a:extLst>
          </p:cNvPr>
          <p:cNvSpPr/>
          <p:nvPr/>
        </p:nvSpPr>
        <p:spPr>
          <a:xfrm>
            <a:off x="266838" y="6306203"/>
            <a:ext cx="458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https://rach0012.github.io/humanRL_website/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(Value)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86800" cy="2486186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Task</a:t>
                </a:r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: Given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, learn state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Learn from every experience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each time we experience a transition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’,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Likely outcomes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’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will contribute updates more often</a:t>
                </a:r>
              </a:p>
              <a:p>
                <a:pPr lvl="1"/>
                <a:r>
                  <a:rPr lang="en-US" dirty="0">
                    <a:cs typeface="Calibri"/>
                  </a:rPr>
                  <a:t>Move values toward latest sample (running average)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2486186"/>
              </a:xfrm>
              <a:blipFill rotWithShape="0">
                <a:blip r:embed="rId5"/>
                <a:stretch>
                  <a:fillRect l="-1053" t="-3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22308" y="3451193"/>
            <a:ext cx="4789797" cy="3306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14762" y="4008175"/>
            <a:ext cx="5181610" cy="300083"/>
          </a:xfrm>
          <a:prstGeom prst="rect">
            <a:avLst/>
          </a:prstGeom>
          <a:noFill/>
          <a:ln/>
          <a:effectLst/>
        </p:spPr>
      </p:pic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35873" y="4568082"/>
            <a:ext cx="5331136" cy="300029"/>
          </a:xfrm>
          <a:prstGeom prst="rect">
            <a:avLst/>
          </a:prstGeom>
          <a:noFill/>
          <a:ln/>
          <a:effectLst/>
        </p:spPr>
      </p:pic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1565000" y="339366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1565000" y="3898750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1595053" y="4453895"/>
            <a:ext cx="1905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Equivalent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039320" y="5288142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𝛻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20" y="5288142"/>
                <a:ext cx="404899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2">
            <a:extLst>
              <a:ext uri="{FF2B5EF4-FFF2-40B4-BE49-F238E27FC236}">
                <a16:creationId xmlns=""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11" y="5288196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Calibri"/>
              </a:rPr>
              <a:t>Equivalent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579339" y="5127072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339" y="5127072"/>
                <a:ext cx="4308680" cy="7838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35680" y="4394318"/>
            <a:ext cx="5531078" cy="5672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Temporal Difference (Value)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1447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Observed Transitions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40568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B, east, C, -2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5052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0145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35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79863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653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9581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371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09440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C, east, D, -2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141784" y="1066800"/>
            <a:ext cx="0" cy="5791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60777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9761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016760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11250" y="1019363"/>
                <a:ext cx="57368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250" y="1019363"/>
                <a:ext cx="573689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3400" y="1371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Input Policy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5421868"/>
                <a:ext cx="2438400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i="1" dirty="0">
                    <a:latin typeface="Calibri"/>
                    <a:cs typeface="Calibri"/>
                    <a:sym typeface="Symbol" pitchFamily="18" charset="2"/>
                  </a:rPr>
                  <a:t>Assume: </a:t>
                </a:r>
                <a:r>
                  <a:rPr lang="en-US" sz="2800" dirty="0">
                    <a:latin typeface="Calibri"/>
                    <a:cs typeface="Calibri"/>
                    <a:sym typeface="Symbol" pitchFamily="18" charset="2"/>
                  </a:rPr>
                  <a:t> = 1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2800" dirty="0">
                    <a:cs typeface="Calibri"/>
                    <a:sym typeface="Symbol" pitchFamily="18" charset="2"/>
                  </a:rPr>
                  <a:t>= 1/2</a:t>
                </a:r>
                <a:endParaRPr lang="en-US" sz="2800" dirty="0">
                  <a:cs typeface="Calibri"/>
                </a:endParaRPr>
              </a:p>
            </p:txBody>
          </p:sp>
        </mc:Choice>
        <mc:Fallback xmlns="">
          <p:sp>
            <p:nvSpPr>
              <p:cNvPr id="2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21868"/>
                <a:ext cx="2438400" cy="1169551"/>
              </a:xfrm>
              <a:prstGeom prst="rect">
                <a:avLst/>
              </a:prstGeom>
              <a:blipFill rotWithShape="0">
                <a:blip r:embed="rId3"/>
                <a:stretch>
                  <a:fillRect t="-6250" b="-140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3" name="Isosceles Triangle 32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Isosceles Triangle 33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Temporal Difference (Value)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1447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Observed Transitions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40568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B, east, C, -2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5052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0145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35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79863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653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9581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371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09440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C, east, D, -2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141784" y="1066800"/>
            <a:ext cx="0" cy="5791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60777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9761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016760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11250" y="1019363"/>
                <a:ext cx="57368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250" y="1019363"/>
                <a:ext cx="573689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3400" y="1371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Input Policy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5421868"/>
                <a:ext cx="2438400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i="1" dirty="0">
                    <a:latin typeface="Calibri"/>
                    <a:cs typeface="Calibri"/>
                    <a:sym typeface="Symbol" pitchFamily="18" charset="2"/>
                  </a:rPr>
                  <a:t>Assume: </a:t>
                </a:r>
                <a:r>
                  <a:rPr lang="en-US" sz="2800" dirty="0">
                    <a:latin typeface="Calibri"/>
                    <a:cs typeface="Calibri"/>
                    <a:sym typeface="Symbol" pitchFamily="18" charset="2"/>
                  </a:rPr>
                  <a:t> = 1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2800" dirty="0">
                    <a:cs typeface="Calibri"/>
                    <a:sym typeface="Symbol" pitchFamily="18" charset="2"/>
                  </a:rPr>
                  <a:t>= 1/2</a:t>
                </a:r>
                <a:endParaRPr lang="en-US" sz="2800" dirty="0">
                  <a:cs typeface="Calibri"/>
                </a:endParaRPr>
              </a:p>
            </p:txBody>
          </p:sp>
        </mc:Choice>
        <mc:Fallback xmlns="">
          <p:sp>
            <p:nvSpPr>
              <p:cNvPr id="2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21868"/>
                <a:ext cx="2438400" cy="1169551"/>
              </a:xfrm>
              <a:prstGeom prst="rect">
                <a:avLst/>
              </a:prstGeom>
              <a:blipFill rotWithShape="0">
                <a:blip r:embed="rId3"/>
                <a:stretch>
                  <a:fillRect t="-6250" b="-140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8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3" name="Isosceles Triangle 32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Isosceles Triangle 33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4169" y="5105400"/>
                <a:ext cx="7545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−2+1∗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=0+0.5∗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169" y="5105400"/>
                <a:ext cx="754539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19026" y="5717212"/>
                <a:ext cx="7764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−2+1∗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=0+0.5∗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−2+8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26" y="5717212"/>
                <a:ext cx="776449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Problems with TD Value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5834" y="1179162"/>
                <a:ext cx="11277600" cy="48006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TD value leaning is a model-free way to do policy evaluation, mimicking Bellman updates with running sample averages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However, if we want to turn values into an improved policy, we’re sunk: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endParaRPr lang="en-US" sz="2400" dirty="0">
                  <a:solidFill>
                    <a:schemeClr val="tx1"/>
                  </a:solidFill>
                  <a:cs typeface="Calibri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Calibri"/>
                  </a:rPr>
                  <a:t>Again, we don’t know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Calibri"/>
                  </a:rPr>
                  <a:t>!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Solution: Directly learn Q-values, not state values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In fact, can directly learn true/optimal Q-values in a model-free way (Q-Learning)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Keep in mind that our ultimate goal is to find optimal policy!</a:t>
                </a:r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834" y="1179162"/>
                <a:ext cx="11277600" cy="4800600"/>
              </a:xfrm>
              <a:blipFill rotWithShape="0">
                <a:blip r:embed="rId2"/>
                <a:stretch>
                  <a:fillRect l="-865" t="-1777" r="-54" b="-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923151" y="2202169"/>
            <a:ext cx="3048000" cy="2754586"/>
            <a:chOff x="2400" y="1401"/>
            <a:chExt cx="1392" cy="1258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5189" y="2634157"/>
                <a:ext cx="6531916" cy="1536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𝑜𝑙𝑑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89" y="2634157"/>
                <a:ext cx="6531916" cy="15365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TD Learning to Q-Value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109" y="1097680"/>
                <a:ext cx="10515600" cy="475147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Task: Given policy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, learn state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109" y="1097680"/>
                <a:ext cx="10515600" cy="475147"/>
              </a:xfrm>
              <a:blipFill rotWithShape="0">
                <a:blip r:embed="rId2"/>
                <a:stretch>
                  <a:fillRect l="-870"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655" y="1637136"/>
                <a:ext cx="98827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55" y="1637136"/>
                <a:ext cx="9882753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8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2099" y="2652799"/>
                <a:ext cx="56086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Task: Given policy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, learn Q-state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652799"/>
                <a:ext cx="560865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2099" y="4390244"/>
                <a:ext cx="6213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Task: Directly learn true/optimal Q-state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/>
                      </a:rPr>
                      <m:t>𝑄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390244"/>
                <a:ext cx="621323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099333" y="5798352"/>
                <a:ext cx="39857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Q-Learning. No given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33" y="5798352"/>
                <a:ext cx="398577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94" t="-10526" r="-4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2" name="Group 4"/>
          <p:cNvGrpSpPr>
            <a:grpSpLocks/>
          </p:cNvGrpSpPr>
          <p:nvPr/>
        </p:nvGrpSpPr>
        <p:grpSpPr bwMode="auto">
          <a:xfrm>
            <a:off x="9000642" y="645600"/>
            <a:ext cx="3048000" cy="2754586"/>
            <a:chOff x="2400" y="1401"/>
            <a:chExt cx="1392" cy="1258"/>
          </a:xfrm>
        </p:grpSpPr>
        <p:sp>
          <p:nvSpPr>
            <p:cNvPr id="73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4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87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88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90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6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86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77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80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81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2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TD Learning to Q-Value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109" y="1097680"/>
                <a:ext cx="10515600" cy="475147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Task: Given policy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, learn state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109" y="1097680"/>
                <a:ext cx="10515600" cy="475147"/>
              </a:xfrm>
              <a:blipFill rotWithShape="0">
                <a:blip r:embed="rId2"/>
                <a:stretch>
                  <a:fillRect l="-870"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3252" y="3178773"/>
                <a:ext cx="98827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52" y="3178773"/>
                <a:ext cx="9882753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8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655" y="1637136"/>
                <a:ext cx="98827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55" y="1637136"/>
                <a:ext cx="9882753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98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43252" y="4828200"/>
                <a:ext cx="8194110" cy="57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52" y="4828200"/>
                <a:ext cx="8194110" cy="575542"/>
              </a:xfrm>
              <a:prstGeom prst="rect">
                <a:avLst/>
              </a:prstGeom>
              <a:blipFill rotWithShape="0"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99333" y="5798352"/>
                <a:ext cx="39857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cs typeface="Calibri"/>
                  </a:rPr>
                  <a:t>Q-Learning. No given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33" y="5798352"/>
                <a:ext cx="398577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94" t="-10526" r="-4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2099" y="2652799"/>
                <a:ext cx="56086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Task: Given policy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, learn Q-state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652799"/>
                <a:ext cx="560865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2099" y="4390244"/>
                <a:ext cx="6213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cs typeface="Calibri"/>
                  </a:rPr>
                  <a:t>Task: Directly learn true/optimal Q-state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/>
                      </a:rPr>
                      <m:t>𝑄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390244"/>
                <a:ext cx="621323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5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9109" y="4351077"/>
            <a:ext cx="9475305" cy="1052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9000642" y="645600"/>
            <a:ext cx="3048000" cy="2754586"/>
            <a:chOff x="2400" y="1401"/>
            <a:chExt cx="1392" cy="1258"/>
          </a:xfrm>
        </p:grpSpPr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0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Reinforcement 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68" y="1447800"/>
            <a:ext cx="4541755" cy="2362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807" y="2365131"/>
            <a:ext cx="4805638" cy="2816469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6192" y="4038600"/>
            <a:ext cx="4338616" cy="22636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371600"/>
                <a:ext cx="10210800" cy="4525962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Full reinforcement learning: optimal policies (like value iteration)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You don’t know the transitions T(</a:t>
                </a:r>
                <a:r>
                  <a:rPr lang="en-US" sz="2400" dirty="0" err="1"/>
                  <a:t>s,a,s</a:t>
                </a:r>
                <a:r>
                  <a:rPr lang="en-US" sz="2400" dirty="0"/>
                  <a:t>’)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You don’t know the rewards R(</a:t>
                </a:r>
                <a:r>
                  <a:rPr lang="en-US" sz="2400" dirty="0" err="1"/>
                  <a:t>s,a,s</a:t>
                </a:r>
                <a:r>
                  <a:rPr lang="en-US" sz="2400" dirty="0"/>
                  <a:t>’)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You choose the actions now (no given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CC0000"/>
                    </a:solidFill>
                  </a:rPr>
                  <a:t>Goal: learn the optimal policy / values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In this case: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Learner makes choices!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This is NOT offline planning!  You actually take actions in the world and find out what happens…</a:t>
                </a:r>
              </a:p>
              <a:p>
                <a:pPr lvl="1"/>
                <a:r>
                  <a:rPr lang="en-US" dirty="0"/>
                  <a:t>Fundamental tradeoff: exploration vs. exploitation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10210800" cy="4525962"/>
              </a:xfrm>
              <a:blipFill rotWithShape="0">
                <a:blip r:embed="rId2"/>
                <a:stretch>
                  <a:fillRect l="-1254" t="-2156" r="-1254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228" y="2133600"/>
            <a:ext cx="4239685" cy="204989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Q-Learning -- </a:t>
            </a:r>
            <a:r>
              <a:rPr lang="en-US" dirty="0" err="1"/>
              <a:t>Gridworld</a:t>
            </a:r>
            <a:endParaRPr lang="en-US" dirty="0"/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770176" y="6416389"/>
            <a:ext cx="4419600" cy="2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(L10D2)]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Q-Learning -- Crawler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780509" y="6416389"/>
            <a:ext cx="4419600" cy="2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crawler (L10D3)]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sz="2400" dirty="0" smtClean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HW8 (written) </a:t>
            </a:r>
            <a:endParaRPr lang="en-US" sz="2400" dirty="0">
              <a:solidFill>
                <a:schemeClr val="tx1"/>
              </a:solidFill>
            </a:endParaRPr>
          </a:p>
          <a:p>
            <a:pPr marL="917575" lvl="2" indent="-457200"/>
            <a:r>
              <a:rPr lang="en-US" sz="2400" dirty="0" smtClean="0"/>
              <a:t>Due </a:t>
            </a:r>
            <a:r>
              <a:rPr lang="en-US" sz="2400" dirty="0"/>
              <a:t>10/29 Tue,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400" dirty="0"/>
              <a:t>Due 10/31 Thu, 10 </a:t>
            </a:r>
            <a:r>
              <a:rPr lang="en-US" sz="2400" dirty="0" smtClean="0"/>
              <a:t>pm</a:t>
            </a:r>
            <a:endParaRPr lang="en-US" sz="2400" dirty="0"/>
          </a:p>
          <a:p>
            <a:pPr lvl="2" indent="0">
              <a:buNone/>
            </a:pPr>
            <a:endParaRPr lang="en-US" sz="2400" dirty="0" smtClean="0"/>
          </a:p>
          <a:p>
            <a:r>
              <a:rPr lang="en-US" sz="2400" dirty="0" smtClean="0"/>
              <a:t>Piazza </a:t>
            </a:r>
            <a:r>
              <a:rPr lang="en-US" sz="2400" dirty="0"/>
              <a:t>in-class post is ready to </a:t>
            </a:r>
            <a:r>
              <a:rPr lang="en-US" sz="2400" dirty="0" smtClean="0"/>
              <a:t>go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  <a:sym typeface="Symbol" pitchFamily="18" charset="2"/>
              </a:rPr>
              <a:t>Detour: Q-Value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62366" y="1225658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Value iteration: find successive (depth-limited)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Start with V</a:t>
            </a:r>
            <a:r>
              <a:rPr lang="en-US" baseline="-25000" dirty="0"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(s) = 0, which we know is right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Given </a:t>
            </a:r>
            <a:r>
              <a:rPr lang="en-US" dirty="0" err="1">
                <a:latin typeface="Calibri"/>
                <a:cs typeface="Calibri"/>
              </a:rPr>
              <a:t>V</a:t>
            </a:r>
            <a:r>
              <a:rPr lang="en-US" baseline="-25000" dirty="0" err="1">
                <a:latin typeface="Calibri"/>
                <a:cs typeface="Calibri"/>
              </a:rPr>
              <a:t>k</a:t>
            </a:r>
            <a:r>
              <a:rPr lang="en-US" dirty="0">
                <a:latin typeface="Calibri"/>
                <a:cs typeface="Calibri"/>
              </a:rPr>
              <a:t>, calculate the depth k+1 values for all states: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But Q-values are more useful, so compute them instead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Start with Q</a:t>
            </a:r>
            <a:r>
              <a:rPr lang="en-US" baseline="-25000" dirty="0"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s,a</a:t>
            </a:r>
            <a:r>
              <a:rPr lang="en-US" dirty="0">
                <a:latin typeface="Calibri"/>
                <a:cs typeface="Calibri"/>
              </a:rPr>
              <a:t>) = 0, which we know is right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Given </a:t>
            </a:r>
            <a:r>
              <a:rPr lang="en-US" dirty="0" err="1">
                <a:latin typeface="Calibri"/>
                <a:cs typeface="Calibri"/>
              </a:rPr>
              <a:t>Q</a:t>
            </a:r>
            <a:r>
              <a:rPr lang="en-US" baseline="-25000" dirty="0" err="1">
                <a:latin typeface="Calibri"/>
                <a:cs typeface="Calibri"/>
              </a:rPr>
              <a:t>k</a:t>
            </a:r>
            <a:r>
              <a:rPr lang="en-US" dirty="0">
                <a:latin typeface="Calibri"/>
                <a:cs typeface="Calibri"/>
              </a:rPr>
              <a:t>, calculate the depth k+1 q-values for all q-states:</a:t>
            </a: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33804" y="2662235"/>
            <a:ext cx="7265452" cy="690790"/>
          </a:xfrm>
          <a:prstGeom prst="rect">
            <a:avLst/>
          </a:prstGeom>
          <a:noFill/>
          <a:ln/>
          <a:effectLst/>
        </p:spPr>
      </p:pic>
      <p:sp>
        <p:nvSpPr>
          <p:cNvPr id="20486" name="Line 17"/>
          <p:cNvSpPr>
            <a:spLocks noChangeShapeType="1"/>
          </p:cNvSpPr>
          <p:nvPr/>
        </p:nvSpPr>
        <p:spPr bwMode="auto">
          <a:xfrm flipH="1">
            <a:off x="6172200" y="3538538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63952" y="5026025"/>
            <a:ext cx="8165848" cy="765520"/>
          </a:xfrm>
          <a:prstGeom prst="rect">
            <a:avLst/>
          </a:prstGeom>
          <a:noFill/>
          <a:ln/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0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15936" y="994943"/>
                <a:ext cx="8229600" cy="4525963"/>
              </a:xfrm>
            </p:spPr>
            <p:txBody>
              <a:bodyPr/>
              <a:lstStyle/>
              <a:p>
                <a:r>
                  <a:rPr lang="en-US" sz="2400" dirty="0" smtClean="0"/>
                  <a:t>We’d like to do Q-value updates to each Q-state: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But can’t compute this update without knowing T, R</a:t>
                </a:r>
              </a:p>
              <a:p>
                <a:r>
                  <a:rPr lang="en-US" sz="2400" dirty="0" smtClean="0"/>
                  <a:t>Instead, compute average as we go</a:t>
                </a:r>
              </a:p>
              <a:p>
                <a:pPr lvl="1"/>
                <a:r>
                  <a:rPr lang="en-US" dirty="0" smtClean="0"/>
                  <a:t>Receive a sample transition (</a:t>
                </a:r>
                <a:r>
                  <a:rPr lang="en-US" dirty="0" err="1" smtClean="0"/>
                  <a:t>s,a,r,s</a:t>
                </a:r>
                <a:r>
                  <a:rPr lang="en-US" dirty="0" smtClean="0"/>
                  <a:t>’)</a:t>
                </a:r>
              </a:p>
              <a:p>
                <a:pPr lvl="1"/>
                <a:r>
                  <a:rPr lang="en-US" dirty="0" smtClean="0"/>
                  <a:t>This sample suggests</a:t>
                </a:r>
              </a:p>
              <a:p>
                <a:pPr lvl="3"/>
                <a:endParaRPr lang="en-US" dirty="0" smtClean="0"/>
              </a:p>
              <a:p>
                <a:pPr lvl="1"/>
                <a:r>
                  <a:rPr lang="en-US" dirty="0" smtClean="0"/>
                  <a:t>But </a:t>
                </a:r>
                <a:r>
                  <a:rPr lang="en-US" dirty="0"/>
                  <a:t>we want to </a:t>
                </a:r>
                <a:r>
                  <a:rPr lang="en-US" dirty="0" smtClean="0"/>
                  <a:t>consider our previous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Why?)</a:t>
                </a:r>
              </a:p>
              <a:p>
                <a:pPr lvl="1"/>
                <a:r>
                  <a:rPr lang="en-US" dirty="0"/>
                  <a:t>So keep a running </a:t>
                </a:r>
                <a:r>
                  <a:rPr lang="en-US" dirty="0" smtClean="0"/>
                  <a:t>average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810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936" y="994943"/>
                <a:ext cx="8229600" cy="4525963"/>
              </a:xfrm>
              <a:blipFill rotWithShape="0">
                <a:blip r:embed="rId5"/>
                <a:stretch>
                  <a:fillRect l="-1185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8714" y="4772333"/>
            <a:ext cx="6916025" cy="60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8940" y="3431193"/>
            <a:ext cx="3715927" cy="46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711140" y="1389287"/>
            <a:ext cx="7912992" cy="741816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4281" y="5451706"/>
                <a:ext cx="7191392" cy="587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24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81" y="5451706"/>
                <a:ext cx="7191392" cy="587981"/>
              </a:xfrm>
              <a:prstGeom prst="rect">
                <a:avLst/>
              </a:prstGeom>
              <a:blipFill rotWithShape="0">
                <a:blip r:embed="rId9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1485470" y="6131556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d>
                        <m:dPr>
                          <m:ctrlP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pt-B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d>
                        <m:dPr>
                          <m:ctrlP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𝛻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70" y="6131556"/>
                <a:ext cx="404899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6025489" y="5970486"/>
                <a:ext cx="444294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89" y="5970486"/>
                <a:ext cx="4442948" cy="7838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1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1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Q-Learning Auto Cliff Grid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="" xmlns:a16="http://schemas.microsoft.com/office/drawing/2014/main" id="{5DFE6ED4-2A42-42A1-9324-B5907764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380" y="6358181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auto – cliff grid (L11D1)]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2959" y="1073686"/>
            <a:ext cx="10693879" cy="4525962"/>
          </a:xfrm>
        </p:spPr>
        <p:txBody>
          <a:bodyPr/>
          <a:lstStyle/>
          <a:p>
            <a:r>
              <a:rPr lang="en-US" sz="2800" dirty="0"/>
              <a:t>Amazing result: Q-learning converges to </a:t>
            </a:r>
            <a:r>
              <a:rPr lang="en-US" sz="2800" dirty="0" smtClean="0"/>
              <a:t>the Q-value of the optimal policy -- </a:t>
            </a:r>
            <a:r>
              <a:rPr lang="en-US" sz="2800" dirty="0"/>
              <a:t>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off-policy learning</a:t>
            </a:r>
            <a:r>
              <a:rPr lang="en-US" dirty="0"/>
              <a:t>: you learn the value of the optimal policy while your behavior policy (how you act) is a different policy</a:t>
            </a:r>
          </a:p>
          <a:p>
            <a:r>
              <a:rPr lang="en-US" dirty="0"/>
              <a:t>In contrast, </a:t>
            </a:r>
            <a:r>
              <a:rPr lang="en-US" dirty="0">
                <a:solidFill>
                  <a:srgbClr val="C00000"/>
                </a:solidFill>
              </a:rPr>
              <a:t>on-policy learning </a:t>
            </a:r>
            <a:r>
              <a:rPr lang="en-US" dirty="0"/>
              <a:t>(e.g., </a:t>
            </a:r>
            <a:r>
              <a:rPr lang="en-US" dirty="0" smtClean="0"/>
              <a:t>TD value learning) estimates </a:t>
            </a:r>
            <a:r>
              <a:rPr lang="en-US" dirty="0"/>
              <a:t>the value of a policy while acting according to </a:t>
            </a:r>
            <a:r>
              <a:rPr lang="en-US" dirty="0" smtClean="0"/>
              <a:t>it</a:t>
            </a:r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836" y="3794814"/>
            <a:ext cx="3374353" cy="2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2959" y="1073686"/>
            <a:ext cx="10693879" cy="4525962"/>
          </a:xfrm>
        </p:spPr>
        <p:txBody>
          <a:bodyPr/>
          <a:lstStyle/>
          <a:p>
            <a:r>
              <a:rPr lang="en-US" sz="2800" dirty="0" smtClean="0"/>
              <a:t>Caveats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</a:t>
            </a:r>
            <a:r>
              <a:rPr lang="en-US" sz="2800" dirty="0" smtClean="0"/>
              <a:t>rate small </a:t>
            </a:r>
            <a:r>
              <a:rPr lang="en-US" sz="2800" dirty="0"/>
              <a:t>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757" y="3433187"/>
            <a:ext cx="4309269" cy="31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48463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9566" y="4484638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Q-learning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TD/Value Learning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4743099" y="6149491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manual exploration – bridge grid (L11D2)] [Demo: Q-learning – epsilon-greedy -- crawler (L11D3)]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Manual Exploration – Bridge Grid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Epsilon-Greedy – Crawler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</a:t>
            </a:r>
            <a:r>
              <a:rPr lang="en-US" sz="2400" dirty="0" smtClean="0"/>
              <a:t>Fei Fang &amp; Pat Virtue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11506200" cy="4729164"/>
          </a:xfrm>
        </p:spPr>
        <p:txBody>
          <a:bodyPr/>
          <a:lstStyle/>
          <a:p>
            <a:r>
              <a:rPr lang="en-US" sz="2800" dirty="0"/>
              <a:t>When to explore?</a:t>
            </a:r>
          </a:p>
          <a:p>
            <a:pPr lvl="1"/>
            <a:r>
              <a:rPr lang="en-US" sz="2400" dirty="0"/>
              <a:t>Random actions: explore a fixed amount</a:t>
            </a:r>
          </a:p>
          <a:p>
            <a:pPr lvl="1"/>
            <a:r>
              <a:rPr lang="en-US" sz="2400" dirty="0"/>
              <a:t>Better idea: explore areas whose badness is not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(yet) established, eventually stop exploring</a:t>
            </a:r>
          </a:p>
          <a:p>
            <a:pPr lvl="4"/>
            <a:endParaRPr lang="en-US" sz="1600" dirty="0"/>
          </a:p>
          <a:p>
            <a:r>
              <a:rPr lang="en-US" sz="2800" dirty="0"/>
              <a:t>Exploration function</a:t>
            </a:r>
          </a:p>
          <a:p>
            <a:pPr lvl="1"/>
            <a:r>
              <a:rPr lang="en-US" sz="2400" dirty="0"/>
              <a:t>Takes a value estimate u and a visit count n, and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returns an optimistic utility, e.g.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Note: this propagates the “bonus” back to states that lead to unknown states as well!</a:t>
            </a:r>
          </a:p>
          <a:p>
            <a:pPr lvl="1">
              <a:buNone/>
            </a:pPr>
            <a:r>
              <a:rPr lang="en-US" sz="2400" dirty="0"/>
              <a:t>			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90978" y="4261336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75618" y="5422668"/>
            <a:ext cx="6339982" cy="44473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3480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Modified Q-Update: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71950" y="4813068"/>
            <a:ext cx="4771074" cy="44471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47800" y="47384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Regular Q-Update: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683912" y="6430064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Exploration Function – Crawler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6000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Regret</a:t>
            </a:r>
            <a:r>
              <a:rPr lang="en-US" sz="2400" dirty="0" smtClean="0"/>
              <a:t>: </a:t>
            </a:r>
            <a:r>
              <a:rPr lang="en-US" sz="2400" dirty="0"/>
              <a:t>the difference between your (expected) rewards, including youthful </a:t>
            </a:r>
            <a:r>
              <a:rPr lang="en-US" sz="2400" dirty="0" err="1"/>
              <a:t>suboptimality</a:t>
            </a:r>
            <a:r>
              <a:rPr lang="en-US" sz="2400" dirty="0"/>
              <a:t>, and </a:t>
            </a:r>
            <a:r>
              <a:rPr lang="en-US" sz="2400" dirty="0" smtClean="0"/>
              <a:t>(expected) rewards if you use an optimal policy </a:t>
            </a:r>
            <a:r>
              <a:rPr lang="en-US" sz="2400" dirty="0" smtClean="0">
                <a:solidFill>
                  <a:srgbClr val="C00000"/>
                </a:solidFill>
              </a:rPr>
              <a:t>in hindsight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Minimizing regret </a:t>
            </a:r>
            <a:r>
              <a:rPr lang="en-US" sz="2400" dirty="0" smtClean="0"/>
              <a:t>requires </a:t>
            </a:r>
            <a:r>
              <a:rPr lang="en-US" sz="2400" dirty="0"/>
              <a:t>optimally learning to be </a:t>
            </a:r>
            <a:r>
              <a:rPr lang="en-US" sz="2400" dirty="0" smtClean="0"/>
              <a:t>optimal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400" y="5464878"/>
                <a:ext cx="8617057" cy="99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Which one has higher regret: random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exploration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or using exploration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?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5464878"/>
                <a:ext cx="8617057" cy="993605"/>
              </a:xfrm>
              <a:prstGeom prst="rect">
                <a:avLst/>
              </a:prstGeom>
              <a:blipFill rotWithShape="0">
                <a:blip r:embed="rId3"/>
                <a:stretch>
                  <a:fillRect l="-1132" t="-4908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6000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Regret</a:t>
            </a:r>
            <a:r>
              <a:rPr lang="en-US" sz="2400" dirty="0" smtClean="0"/>
              <a:t>: </a:t>
            </a:r>
            <a:r>
              <a:rPr lang="en-US" sz="2400" dirty="0"/>
              <a:t>the difference between your (expected) rewards, including youthful </a:t>
            </a:r>
            <a:r>
              <a:rPr lang="en-US" sz="2400" dirty="0" err="1"/>
              <a:t>suboptimality</a:t>
            </a:r>
            <a:r>
              <a:rPr lang="en-US" sz="2400" dirty="0"/>
              <a:t>, and </a:t>
            </a:r>
            <a:r>
              <a:rPr lang="en-US" sz="2400" dirty="0" smtClean="0"/>
              <a:t>(expected) rewards if you use an optimal policy </a:t>
            </a:r>
            <a:r>
              <a:rPr lang="en-US" sz="2400" dirty="0" smtClean="0">
                <a:solidFill>
                  <a:srgbClr val="C00000"/>
                </a:solidFill>
              </a:rPr>
              <a:t>in hindsight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Minimizing regret </a:t>
            </a:r>
            <a:r>
              <a:rPr lang="en-US" sz="2400" dirty="0" smtClean="0"/>
              <a:t>requires </a:t>
            </a:r>
            <a:r>
              <a:rPr lang="en-US" sz="2400" dirty="0"/>
              <a:t>optimally learning to be </a:t>
            </a:r>
            <a:r>
              <a:rPr lang="en-US" sz="2400" dirty="0" smtClean="0"/>
              <a:t>optimal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400" y="5464878"/>
                <a:ext cx="8617057" cy="99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Which one has higher regret: random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exploration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or using exploration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?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5464878"/>
                <a:ext cx="8617057" cy="993605"/>
              </a:xfrm>
              <a:prstGeom prst="rect">
                <a:avLst/>
              </a:prstGeom>
              <a:blipFill rotWithShape="0">
                <a:blip r:embed="rId3"/>
                <a:stretch>
                  <a:fillRect l="-1132" t="-4908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66742" y="5938097"/>
            <a:ext cx="158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former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6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9534" y="3082105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772800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9158207" y="637567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4046349" y="6050086"/>
            <a:ext cx="708660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watch all (L11D5)]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silent train (L11D6)]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tricky – watch all (L11D7)]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Watch 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Silent Train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Tricky – Watch 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 (RL I&amp;II)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19463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Describe the relationships and differences between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Markov Decision Processes (MDP) vs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Reinforcement Learning</a:t>
                </a:r>
                <a:r>
                  <a:rPr lang="en-US" dirty="0" smtClean="0"/>
                  <a:t> (RL)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Model-based</a:t>
                </a:r>
                <a:r>
                  <a:rPr lang="en-US" dirty="0" smtClean="0"/>
                  <a:t> vs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Model-free</a:t>
                </a:r>
                <a:r>
                  <a:rPr lang="en-US" dirty="0" smtClean="0"/>
                  <a:t> RL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Temporal-Difference Value Learning </a:t>
                </a:r>
                <a:r>
                  <a:rPr lang="en-US" dirty="0"/>
                  <a:t>(TD </a:t>
                </a:r>
                <a:r>
                  <a:rPr lang="en-US" dirty="0" smtClean="0"/>
                  <a:t>Value Learning) vs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Q-Learning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Passive</a:t>
                </a:r>
                <a:r>
                  <a:rPr lang="en-US" dirty="0"/>
                  <a:t> vs </a:t>
                </a:r>
                <a:r>
                  <a:rPr lang="en-US" dirty="0">
                    <a:solidFill>
                      <a:srgbClr val="0070C0"/>
                    </a:solidFill>
                  </a:rPr>
                  <a:t>Active</a:t>
                </a:r>
                <a:r>
                  <a:rPr lang="en-US" dirty="0"/>
                  <a:t> RL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Off-policy</a:t>
                </a:r>
                <a:r>
                  <a:rPr lang="en-US" dirty="0"/>
                  <a:t> vs </a:t>
                </a:r>
                <a:r>
                  <a:rPr lang="en-US" dirty="0">
                    <a:solidFill>
                      <a:srgbClr val="0070C0"/>
                    </a:solidFill>
                  </a:rPr>
                  <a:t>On-policy</a:t>
                </a:r>
                <a:r>
                  <a:rPr lang="en-US" dirty="0"/>
                  <a:t> Learning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Exploration vs Exploitation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Describe </a:t>
                </a:r>
                <a:r>
                  <a:rPr lang="en-US" dirty="0">
                    <a:solidFill>
                      <a:schemeClr val="tx1"/>
                    </a:solidFill>
                  </a:rPr>
                  <a:t>and implement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TD (Value) Learning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Q-Learning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-Greedy</a:t>
                </a:r>
                <a:r>
                  <a:rPr lang="en-US" dirty="0"/>
                  <a:t> algorithm</a:t>
                </a:r>
              </a:p>
              <a:p>
                <a:pPr marL="68738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Approximate Q-learning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(Feature-based)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Derive weight update for </a:t>
                </a:r>
                <a:r>
                  <a:rPr lang="en-US" dirty="0">
                    <a:solidFill>
                      <a:srgbClr val="0070C0"/>
                    </a:solidFill>
                  </a:rPr>
                  <a:t>Approximate Q-learning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194632"/>
              </a:xfrm>
              <a:blipFill rotWithShape="0">
                <a:blip r:embed="rId2"/>
                <a:stretch>
                  <a:fillRect l="-1043" t="-1995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05911" y="2800026"/>
            <a:ext cx="4561669" cy="1152042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9268" y="4843220"/>
            <a:ext cx="7893803" cy="1681566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42888" y="4039892"/>
            <a:ext cx="169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This Lecture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  <a:endCxn id="5" idx="3"/>
          </p:cNvCxnSpPr>
          <p:nvPr/>
        </p:nvCxnSpPr>
        <p:spPr>
          <a:xfrm flipH="1" flipV="1">
            <a:off x="5367580" y="3376047"/>
            <a:ext cx="3275308" cy="894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070743" y="4270725"/>
            <a:ext cx="572145" cy="533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(dist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</a:t>
            </a:r>
            <a:r>
              <a:rPr lang="en-US" sz="2400" dirty="0" err="1"/>
              <a:t>Pacman</a:t>
            </a:r>
            <a:r>
              <a:rPr lang="en-US" sz="2400" dirty="0"/>
              <a:t>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 action moves closer to food)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Using a feature representation, we can write </a:t>
                </a:r>
                <a:r>
                  <a:rPr lang="en-US" sz="2400" dirty="0" smtClean="0"/>
                  <a:t>a Q-value </a:t>
                </a:r>
                <a:r>
                  <a:rPr lang="en-US" sz="2400" dirty="0"/>
                  <a:t>function (or </a:t>
                </a:r>
                <a:r>
                  <a:rPr lang="en-US" sz="2400" dirty="0" smtClean="0"/>
                  <a:t>state value </a:t>
                </a:r>
                <a:r>
                  <a:rPr lang="en-US" sz="2400" dirty="0"/>
                  <a:t>function) </a:t>
                </a:r>
                <a:r>
                  <a:rPr lang="en-US" sz="2400" dirty="0" smtClean="0"/>
                  <a:t>to approximate the Q-value (or state value) for </a:t>
                </a:r>
                <a:r>
                  <a:rPr lang="en-US" sz="2400" dirty="0"/>
                  <a:t>any state using a few weights: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𝑉</m:t>
                    </m:r>
                    <m:r>
                      <a:rPr lang="en-US" b="1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𝒘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)=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+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+ … + 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</m:t>
                    </m:r>
                  </m:oMath>
                </a14:m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endParaRPr lang="en-US" dirty="0" smtClean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𝑄</m:t>
                    </m:r>
                    <m:r>
                      <a:rPr lang="en-US" b="1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𝒘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)=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+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+ … + 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</m:t>
                    </m:r>
                  </m:oMath>
                </a14:m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Advantage: our experience is summed up in a few powerful numbers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Disadvantage</a:t>
                </a:r>
                <a:r>
                  <a:rPr lang="en-US" sz="2400" dirty="0"/>
                  <a:t>: states may share features but actually be very different in value</a:t>
                </a:r>
                <a:r>
                  <a:rPr lang="en-US" sz="2400" dirty="0" smtClean="0"/>
                  <a:t>!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Approximate Q-Learning: Q-Learning with Q-value function (a.k.a. Q-function)</a:t>
                </a:r>
                <a:endParaRPr lang="en-US" sz="2400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  <a:blipFill rotWithShape="0">
                <a:blip r:embed="rId2"/>
                <a:stretch>
                  <a:fillRect l="-88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Piazza </a:t>
            </a:r>
            <a:r>
              <a:rPr lang="en-US" smtClean="0">
                <a:solidFill>
                  <a:srgbClr val="C00000"/>
                </a:solidFill>
              </a:rPr>
              <a:t>Poll 2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49210"/>
              </a:xfrm>
            </p:spPr>
            <p:txBody>
              <a:bodyPr/>
              <a:lstStyle/>
              <a:p>
                <a:r>
                  <a:rPr lang="en-US" dirty="0" smtClean="0"/>
                  <a:t>What is the partial derivative </a:t>
                </a:r>
                <a:r>
                  <a:rPr lang="en-US" dirty="0"/>
                  <a:t>of function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?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smtClean="0"/>
                  <a:t>constant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a known function that maps a vector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to a scalar</a:t>
                </a:r>
                <a:endParaRPr lang="en-US" dirty="0"/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49210"/>
              </a:xfrm>
              <a:blipFill rotWithShape="0">
                <a:blip r:embed="rId2"/>
                <a:stretch>
                  <a:fillRect l="-1217" t="-197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49210"/>
              </a:xfrm>
            </p:spPr>
            <p:txBody>
              <a:bodyPr/>
              <a:lstStyle/>
              <a:p>
                <a:r>
                  <a:rPr lang="en-US" dirty="0"/>
                  <a:t>What is the partial derivative of function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constant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known function that maps a vector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a scalar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49210"/>
              </a:xfrm>
              <a:blipFill rotWithShape="0">
                <a:blip r:embed="rId2"/>
                <a:stretch>
                  <a:fillRect l="-1217" t="-197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Piazza Poll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09899" y="3737783"/>
                <a:ext cx="5076839" cy="302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899" y="3737783"/>
                <a:ext cx="5076839" cy="3027817"/>
              </a:xfrm>
              <a:prstGeom prst="rect">
                <a:avLst/>
              </a:prstGeom>
              <a:blipFill rotWithShape="0">
                <a:blip r:embed="rId3"/>
                <a:stretch>
                  <a:fillRect l="-3601" t="-3018" r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2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58" y="1101480"/>
            <a:ext cx="10678820" cy="5016516"/>
          </a:xfrm>
        </p:spPr>
        <p:txBody>
          <a:bodyPr/>
          <a:lstStyle/>
          <a:p>
            <a:r>
              <a:rPr lang="en-US" dirty="0" smtClean="0"/>
              <a:t>Original Q-learning: Update Q values directly (stored in a table)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viewed as trying </a:t>
            </a:r>
            <a:r>
              <a:rPr lang="en-US" dirty="0"/>
              <a:t>to reduce prediction error </a:t>
            </a:r>
            <a:r>
              <a:rPr lang="en-US" dirty="0" smtClean="0"/>
              <a:t>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 smtClean="0"/>
              <a:t>: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 smtClean="0"/>
              <a:t>Approximate Q-Learning with Linear Q-Value Function: </a:t>
            </a:r>
          </a:p>
          <a:p>
            <a:endParaRPr lang="en-US" dirty="0" smtClean="0"/>
          </a:p>
          <a:p>
            <a:r>
              <a:rPr lang="en-US" dirty="0" smtClean="0"/>
              <a:t>Update weights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714854" y="634760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1573292" y="3592992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d>
                        <m:dPr>
                          <m:ctrlP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pt-B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d>
                        <m:dPr>
                          <m:ctrlP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𝛻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92" y="3592992"/>
                <a:ext cx="4048994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6113311" y="3431922"/>
                <a:ext cx="444294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11" y="3431922"/>
                <a:ext cx="4442948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2390" y="1582668"/>
                <a:ext cx="7191392" cy="587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24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90" y="1582668"/>
                <a:ext cx="7191392" cy="587981"/>
              </a:xfrm>
              <a:prstGeom prst="rect">
                <a:avLst/>
              </a:prstGeom>
              <a:blipFill rotWithShape="0">
                <a:blip r:embed="rId4"/>
                <a:stretch>
                  <a:fillRect l="-593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19830" y="2202624"/>
            <a:ext cx="2477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Previous estimate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0960" y="2180584"/>
            <a:ext cx="1899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Latest sample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79012" y="2217955"/>
            <a:ext cx="10797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60134" y="2217955"/>
            <a:ext cx="24546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40325" y="4709468"/>
                <a:ext cx="5663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𝑄</m:t>
                      </m:r>
                      <m:r>
                        <a:rPr lang="en-US" sz="2400" b="1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𝒘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)=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𝑤</m:t>
                      </m:r>
                      <m:r>
                        <a:rPr lang="en-US" sz="2400" i="1" baseline="-250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 + … +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𝑤</m:t>
                      </m:r>
                      <m:r>
                        <a:rPr lang="en-US" sz="2400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𝑛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𝑓</m:t>
                      </m:r>
                      <m:r>
                        <a:rPr lang="en-US" sz="2400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25" y="4709468"/>
                <a:ext cx="566334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710218" y="5699283"/>
                <a:ext cx="4861780" cy="856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8" y="5699283"/>
                <a:ext cx="4861780" cy="8562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7579" y="5699283"/>
                <a:ext cx="512012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579" y="5699283"/>
                <a:ext cx="5120120" cy="7838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599440" y="2790058"/>
            <a:ext cx="1479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Difference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11523" y="2806734"/>
            <a:ext cx="39267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6" grpId="0" uiExpand="1"/>
      <p:bldP spid="7" grpId="0" uiExpand="1"/>
      <p:bldP spid="8" grpId="0" uiExpand="1"/>
      <p:bldP spid="9" grpId="0" uiExpand="1"/>
      <p:bldP spid="16" grpId="0" uiExpand="1"/>
      <p:bldP spid="17" grpId="0"/>
      <p:bldP spid="18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773" y="2800695"/>
                <a:ext cx="10515600" cy="125415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solidFill>
                            <a:srgbClr val="3A7E2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23588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773" y="2800695"/>
                <a:ext cx="10515600" cy="125415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802821" y="1725350"/>
                <a:ext cx="4861780" cy="856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21" y="1725350"/>
                <a:ext cx="4861780" cy="8562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40182" y="1725350"/>
                <a:ext cx="512012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182" y="1725350"/>
                <a:ext cx="5120120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6897" y="1097903"/>
                <a:ext cx="5663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𝑄</m:t>
                      </m:r>
                      <m:r>
                        <a:rPr lang="en-US" sz="2400" b="1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𝒘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)=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𝑤</m:t>
                      </m:r>
                      <m:r>
                        <a:rPr lang="en-US" sz="2400" i="1" baseline="-250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 + … +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𝑤</m:t>
                      </m:r>
                      <m:r>
                        <a:rPr lang="en-US" sz="2400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𝑛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𝑓</m:t>
                      </m:r>
                      <m:r>
                        <a:rPr lang="en-US" sz="2400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97" y="1097903"/>
                <a:ext cx="566334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0929" y="4089156"/>
            <a:ext cx="985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Update Rule for Approximate Q-Learning with Linear Q-Value Function: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15102" y="4597630"/>
                <a:ext cx="750237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102" y="4597630"/>
                <a:ext cx="7502375" cy="645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0929" y="5304384"/>
            <a:ext cx="429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 Q-Learning Update Rule: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97299" y="5864168"/>
                <a:ext cx="7191392" cy="587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2400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99" y="5864168"/>
                <a:ext cx="7191392" cy="587981"/>
              </a:xfrm>
              <a:prstGeom prst="rect">
                <a:avLst/>
              </a:prstGeom>
              <a:blipFill rotWithShape="0">
                <a:blip r:embed="rId7"/>
                <a:stretch>
                  <a:fillRect l="-593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596750" y="4729362"/>
            <a:ext cx="408123" cy="340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31495" y="4648940"/>
            <a:ext cx="970444" cy="4655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5752" y="2926480"/>
                <a:ext cx="7863481" cy="3040367"/>
              </a:xfrm>
            </p:spPr>
            <p:txBody>
              <a:bodyPr/>
              <a:lstStyle/>
              <a:p>
                <a:r>
                  <a:rPr lang="en-US" sz="2400" dirty="0" smtClean="0"/>
                  <a:t>Qualitative </a:t>
                </a:r>
                <a:r>
                  <a:rPr lang="en-US" sz="2400" dirty="0"/>
                  <a:t>justification: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Pleasant surprise: increase weights on +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valued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features, decrease on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– ones</a:t>
                </a:r>
              </a:p>
              <a:p>
                <a:pPr lvl="2"/>
                <a:r>
                  <a:rPr lang="en-US" sz="2400" dirty="0" smtClean="0"/>
                  <a:t>As a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increased for states with the same (similar) features too. Will now prefer </a:t>
                </a:r>
                <a:r>
                  <a:rPr lang="en-US" sz="2400" dirty="0"/>
                  <a:t>all states with that state’s </a:t>
                </a:r>
                <a:r>
                  <a:rPr lang="en-US" sz="2400" dirty="0" smtClean="0"/>
                  <a:t>features.</a:t>
                </a:r>
                <a:endParaRPr lang="en-US" sz="2400" dirty="0"/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Unpleasant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surprise: decrease weights on +valued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features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increase on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– ones</a:t>
                </a:r>
              </a:p>
              <a:p>
                <a:pPr lvl="2"/>
                <a:r>
                  <a:rPr lang="en-US" sz="2400" dirty="0" err="1" smtClean="0"/>
                  <a:t>Disprefer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all states with that state’s </a:t>
                </a:r>
                <a:r>
                  <a:rPr lang="en-US" sz="2400" dirty="0" smtClean="0"/>
                  <a:t>features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752" y="2926480"/>
                <a:ext cx="7863481" cy="3040367"/>
              </a:xfrm>
              <a:blipFill rotWithShape="0">
                <a:blip r:embed="rId2"/>
                <a:stretch>
                  <a:fillRect l="-1163" t="-2806" r="-1938" b="-1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3587" y="1464698"/>
            <a:ext cx="904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Rule for Approximate Q-Learning with Linear Q-Value Function: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97760" y="1973172"/>
                <a:ext cx="750237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760" y="1973172"/>
                <a:ext cx="7502375" cy="645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3321" y="3023697"/>
            <a:ext cx="2940050" cy="2845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9746746" y="5894724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[Demo: approximate Q-learning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 (L11D10)]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63" grpId="0" animBg="1"/>
      <p:bldP spid="6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Approximate Q-Learning -- Pacman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non-linear value function?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099" y="2087197"/>
            <a:ext cx="904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Rule for Approximate Q-Learning with Linear Q-Value Function: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0949" y="2675178"/>
                <a:ext cx="750237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49" y="2675178"/>
                <a:ext cx="7502375" cy="6450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71932" y="1499216"/>
                <a:ext cx="7191392" cy="587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2400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32" y="1499216"/>
                <a:ext cx="7191392" cy="587981"/>
              </a:xfrm>
              <a:prstGeom prst="rect">
                <a:avLst/>
              </a:prstGeom>
              <a:blipFill rotWithShape="0">
                <a:blip r:embed="rId3"/>
                <a:stretch>
                  <a:fillRect l="-594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2099" y="1011565"/>
            <a:ext cx="368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Rule for Q-Learning: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5966" y="3344144"/>
                <a:ext cx="10321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Update Rule for Approximate Q-Learning with differentiable Q-function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6" y="3344144"/>
                <a:ext cx="1032109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0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MDP/RL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 rotWithShape="0"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TD (value) learning: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non-linear value function?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099" y="2087197"/>
            <a:ext cx="904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Rule for Approximate Q-Learning with Linear Q-Value Function: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0949" y="2675178"/>
                <a:ext cx="750237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49" y="2675178"/>
                <a:ext cx="7502375" cy="6450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71932" y="1499216"/>
                <a:ext cx="7191392" cy="587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2400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sz="2400" i="1" dirty="0">
                        <a:solidFill>
                          <a:srgbClr val="3A7E2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400" i="1" dirty="0">
                            <a:solidFill>
                              <a:srgbClr val="3A7E2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400" i="1" dirty="0">
                                <a:solidFill>
                                  <a:srgbClr val="3A7E2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32" y="1499216"/>
                <a:ext cx="7191392" cy="587981"/>
              </a:xfrm>
              <a:prstGeom prst="rect">
                <a:avLst/>
              </a:prstGeom>
              <a:blipFill rotWithShape="0">
                <a:blip r:embed="rId3"/>
                <a:stretch>
                  <a:fillRect l="-594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2099" y="1011565"/>
            <a:ext cx="368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Rule for Q-Learning: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5966" y="3344144"/>
                <a:ext cx="10321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Update Rule for Approximate Q-Learning with differentiable Q-function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6" y="3344144"/>
                <a:ext cx="1032109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51092" y="3744147"/>
                <a:ext cx="7694863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092" y="3744147"/>
                <a:ext cx="7694863" cy="871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80478" y="4673196"/>
                <a:ext cx="5834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𝑄</m:t>
                    </m:r>
                    <m:r>
                      <a:rPr lang="en-US" sz="2400" b="1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)=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sz="24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sz="24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+ … + 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𝑤</m:t>
                    </m:r>
                    <m:r>
                      <a:rPr lang="en-US" sz="24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en-US" sz="24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78" y="4673196"/>
                <a:ext cx="583486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67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29575" y="5327856"/>
                <a:ext cx="2887394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75" y="5327856"/>
                <a:ext cx="2887394" cy="8715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non-linear </a:t>
            </a:r>
            <a:r>
              <a:rPr lang="en-US" dirty="0"/>
              <a:t>value </a:t>
            </a:r>
            <a:r>
              <a:rPr lang="en-US" dirty="0" smtClean="0"/>
              <a:t>function?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1019855" y="2876468"/>
                <a:ext cx="4861780" cy="856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5" y="2876468"/>
                <a:ext cx="4861780" cy="8562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6912" y="2826511"/>
                <a:ext cx="512012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912" y="2826511"/>
                <a:ext cx="5120120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2633" y="1156217"/>
                <a:ext cx="8564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Update Rule for Approximate Q-Learning with Q-function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33" y="1156217"/>
                <a:ext cx="856420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68" t="-10667" r="-14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1932" y="1612715"/>
                <a:ext cx="7694863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32" y="1612715"/>
                <a:ext cx="7694863" cy="871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52099" y="2423082"/>
            <a:ext cx="89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21783" y="4002547"/>
                <a:ext cx="6169831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pt-B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solidFill>
                            <a:srgbClr val="3A7E2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783" y="4002547"/>
                <a:ext cx="6169831" cy="8715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6141" y="5040096"/>
                <a:ext cx="11211274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𝐸𝑟𝑟𝑜𝑟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41" y="5040096"/>
                <a:ext cx="11211274" cy="8715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8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non-linear value function?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9719" y="1156356"/>
                <a:ext cx="8564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Update Rule for Approximate Q-Learning with Q-function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19" y="1156356"/>
                <a:ext cx="856420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39" t="-10667" r="-7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59018" y="1612854"/>
                <a:ext cx="7694863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18" y="1612854"/>
                <a:ext cx="7694863" cy="8715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1624" y="2799290"/>
                <a:ext cx="8936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2"/>
                    </a:solidFill>
                    <a:cs typeface="Arial" charset="0"/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exp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⁡(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)+…+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24" y="2799290"/>
                <a:ext cx="893654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9719" y="4937243"/>
            <a:ext cx="180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Rule: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82719" y="3569745"/>
                <a:ext cx="8997078" cy="1610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𝑠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𝑠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𝑠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𝑠</m:t>
                          </m:r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i="1" dirty="0" smtClean="0">
                  <a:solidFill>
                    <a:schemeClr val="tx2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19" y="3569745"/>
                <a:ext cx="8997078" cy="1610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14493" y="5488719"/>
                <a:ext cx="8435643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pt-BR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2400" i="1" dirty="0">
                              <a:solidFill>
                                <a:srgbClr val="3A7E2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400" i="1" dirty="0">
                                  <a:solidFill>
                                    <a:srgbClr val="3A7E2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 i="1" dirty="0">
                                      <a:solidFill>
                                        <a:srgbClr val="3A7E2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t-B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𝑠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3" y="5488719"/>
                <a:ext cx="8435643" cy="645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4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42163" y="6296886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69" y="3043659"/>
            <a:ext cx="6370864" cy="37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058400" y="6343381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318" y="3373123"/>
            <a:ext cx="5169764" cy="34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=""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118" y="3291989"/>
            <a:ext cx="3033736" cy="29903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(Deep) Q-Learning for Combating (Naïve) Poacher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Wildlife protection</a:t>
            </a:r>
          </a:p>
          <a:p>
            <a:pPr lvl="1"/>
            <a:r>
              <a:rPr lang="en-US" dirty="0" smtClean="0"/>
              <a:t>Rangers make flexible decisions instead of sticking to a fixed patrol route</a:t>
            </a:r>
          </a:p>
          <a:p>
            <a:pPr lvl="1"/>
            <a:r>
              <a:rPr lang="en-US" dirty="0" smtClean="0"/>
              <a:t>Rangers and poachers may leave traces as they move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85814" y="6412411"/>
            <a:ext cx="814936" cy="365760"/>
          </a:xfrm>
          <a:prstGeom prst="rect">
            <a:avLst/>
          </a:prstGeom>
        </p:spPr>
        <p:txBody>
          <a:bodyPr/>
          <a:lstStyle/>
          <a:p>
            <a:fld id="{A3B20E47-2A4C-4221-B6B9-A2AC2F1C1077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44" y="3967996"/>
            <a:ext cx="1944000" cy="1944000"/>
          </a:xfrm>
          <a:prstGeom prst="rect">
            <a:avLst/>
          </a:prstGeom>
        </p:spPr>
      </p:pic>
      <p:pic>
        <p:nvPicPr>
          <p:cNvPr id="7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47" y="3967996"/>
            <a:ext cx="1944000" cy="1944000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2" y="3967996"/>
            <a:ext cx="1944000" cy="1944000"/>
          </a:xfrm>
          <a:prstGeom prst="rect">
            <a:avLst/>
          </a:prstGeom>
        </p:spPr>
      </p:pic>
      <p:pic>
        <p:nvPicPr>
          <p:cNvPr id="9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r="18061"/>
          <a:stretch/>
        </p:blipFill>
        <p:spPr>
          <a:xfrm>
            <a:off x="1803746" y="3967996"/>
            <a:ext cx="2203197" cy="1944000"/>
          </a:xfrm>
          <a:prstGeom prst="rect">
            <a:avLst/>
          </a:prstGeom>
        </p:spPr>
      </p:pic>
      <p:sp>
        <p:nvSpPr>
          <p:cNvPr id="10" name="文本框 16"/>
          <p:cNvSpPr txBox="1"/>
          <p:nvPr/>
        </p:nvSpPr>
        <p:spPr>
          <a:xfrm>
            <a:off x="8933059" y="5961286"/>
            <a:ext cx="1623526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marking</a:t>
            </a:r>
            <a:endParaRPr kumimoji="1" lang="zh-CN" altLang="en-US" dirty="0"/>
          </a:p>
        </p:txBody>
      </p:sp>
      <p:sp>
        <p:nvSpPr>
          <p:cNvPr id="11" name="文本框 17"/>
          <p:cNvSpPr txBox="1"/>
          <p:nvPr/>
        </p:nvSpPr>
        <p:spPr>
          <a:xfrm>
            <a:off x="4683221" y="5961286"/>
            <a:ext cx="1623526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Lighters</a:t>
            </a:r>
            <a:endParaRPr kumimoji="1" lang="zh-CN" altLang="en-US" dirty="0"/>
          </a:p>
        </p:txBody>
      </p:sp>
      <p:sp>
        <p:nvSpPr>
          <p:cNvPr id="12" name="文本框 18"/>
          <p:cNvSpPr txBox="1"/>
          <p:nvPr/>
        </p:nvSpPr>
        <p:spPr>
          <a:xfrm>
            <a:off x="6306747" y="5961286"/>
            <a:ext cx="19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poacher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camp</a:t>
            </a:r>
            <a:endParaRPr kumimoji="1" lang="zh-CN" altLang="en-US" dirty="0"/>
          </a:p>
        </p:txBody>
      </p:sp>
      <p:sp>
        <p:nvSpPr>
          <p:cNvPr id="13" name="文本框 19"/>
          <p:cNvSpPr txBox="1"/>
          <p:nvPr/>
        </p:nvSpPr>
        <p:spPr>
          <a:xfrm>
            <a:off x="2289663" y="5911996"/>
            <a:ext cx="1623526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Footprints</a:t>
            </a:r>
            <a:endParaRPr kumimoji="1"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51584" y="6401748"/>
            <a:ext cx="573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Deep Reinforcement Learning for Green Security Games with Real-Time Information Yufei Wang, </a:t>
            </a:r>
            <a:r>
              <a:rPr lang="en-US" sz="1000" dirty="0" err="1"/>
              <a:t>Zheyuan</a:t>
            </a:r>
            <a:r>
              <a:rPr lang="en-US" sz="1000" dirty="0"/>
              <a:t> Ryan Shi, </a:t>
            </a:r>
            <a:r>
              <a:rPr lang="en-US" sz="1000" dirty="0" err="1"/>
              <a:t>Lantao</a:t>
            </a:r>
            <a:r>
              <a:rPr lang="en-US" sz="1000" dirty="0"/>
              <a:t> Yu, Yi Wu, </a:t>
            </a:r>
            <a:r>
              <a:rPr lang="en-US" sz="1000" dirty="0" err="1"/>
              <a:t>Rohit</a:t>
            </a:r>
            <a:r>
              <a:rPr lang="en-US" sz="1000" dirty="0"/>
              <a:t> Singh, Lucas Joppa, Fei Fang In AAAI-19</a:t>
            </a:r>
          </a:p>
        </p:txBody>
      </p:sp>
    </p:spTree>
    <p:extLst>
      <p:ext uri="{BB962C8B-B14F-4D97-AF65-F5344CB8AC3E}">
        <p14:creationId xmlns:p14="http://schemas.microsoft.com/office/powerpoint/2010/main" val="22404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7x7_DQNPatroller_VS_ParametericPoacher_GaussianGrid">
            <a:hlinkClick r:id="" action="ppaction://media"/>
            <a:extLst>
              <a:ext uri="{FF2B5EF4-FFF2-40B4-BE49-F238E27FC236}">
                <a16:creationId xmlns="" xmlns:a16="http://schemas.microsoft.com/office/drawing/2014/main" id="{BBD7B721-53A5-4A38-A294-88AD73583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430" y="1390927"/>
            <a:ext cx="4778575" cy="4778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(Deep) Q-Learning for Combating (Naïve) Poacher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80648" y="6413177"/>
            <a:ext cx="814936" cy="365760"/>
          </a:xfrm>
          <a:prstGeom prst="rect">
            <a:avLst/>
          </a:prstGeom>
        </p:spPr>
        <p:txBody>
          <a:bodyPr/>
          <a:lstStyle/>
          <a:p>
            <a:fld id="{A3B20E47-2A4C-4221-B6B9-A2AC2F1C1077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文本框 23"/>
          <p:cNvSpPr txBox="1"/>
          <p:nvPr/>
        </p:nvSpPr>
        <p:spPr>
          <a:xfrm>
            <a:off x="8004955" y="3993316"/>
            <a:ext cx="12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Ranger</a:t>
            </a:r>
            <a:endParaRPr kumimoji="1" lang="en-US" altLang="zh-CN" sz="2400" dirty="0"/>
          </a:p>
        </p:txBody>
      </p:sp>
      <p:sp>
        <p:nvSpPr>
          <p:cNvPr id="8" name="文本框 29"/>
          <p:cNvSpPr txBox="1"/>
          <p:nvPr/>
        </p:nvSpPr>
        <p:spPr>
          <a:xfrm>
            <a:off x="8305094" y="2706684"/>
            <a:ext cx="108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Snares</a:t>
            </a:r>
          </a:p>
        </p:txBody>
      </p:sp>
      <p:sp>
        <p:nvSpPr>
          <p:cNvPr id="10" name="文本框 35"/>
          <p:cNvSpPr txBox="1"/>
          <p:nvPr/>
        </p:nvSpPr>
        <p:spPr>
          <a:xfrm>
            <a:off x="7974904" y="2108624"/>
            <a:ext cx="141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Poacher</a:t>
            </a:r>
            <a:endParaRPr kumimoji="1" lang="en-US" altLang="zh-CN" sz="2400" dirty="0"/>
          </a:p>
        </p:txBody>
      </p:sp>
      <p:sp>
        <p:nvSpPr>
          <p:cNvPr id="16" name="Oval 15"/>
          <p:cNvSpPr/>
          <p:nvPr/>
        </p:nvSpPr>
        <p:spPr>
          <a:xfrm>
            <a:off x="9312908" y="2051441"/>
            <a:ext cx="483696" cy="483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363708" y="3971284"/>
            <a:ext cx="483696" cy="483696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88161" y="2687825"/>
            <a:ext cx="333187" cy="333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491938" y="3575635"/>
            <a:ext cx="433633" cy="382601"/>
          </a:xfrm>
          <a:prstGeom prst="triangle">
            <a:avLst/>
          </a:prstGeom>
          <a:solidFill>
            <a:srgbClr val="16E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9388740" y="4727446"/>
            <a:ext cx="433633" cy="382601"/>
          </a:xfrm>
          <a:prstGeom prst="triangle">
            <a:avLst/>
          </a:prstGeom>
          <a:solidFill>
            <a:srgbClr val="16E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9"/>
          <p:cNvSpPr txBox="1"/>
          <p:nvPr/>
        </p:nvSpPr>
        <p:spPr>
          <a:xfrm>
            <a:off x="7749436" y="4762597"/>
            <a:ext cx="169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Patrol Post</a:t>
            </a:r>
          </a:p>
        </p:txBody>
      </p:sp>
    </p:spTree>
    <p:extLst>
      <p:ext uri="{BB962C8B-B14F-4D97-AF65-F5344CB8AC3E}">
        <p14:creationId xmlns:p14="http://schemas.microsoft.com/office/powerpoint/2010/main" val="392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and Least Squares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(Value)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86800" cy="2486186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Task</a:t>
                </a:r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: Given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, learn state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Learn from every experience</a:t>
                </a: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each time we experience a transition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’,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1"/>
                <a:r>
                  <a:rPr lang="en-US" dirty="0">
                    <a:latin typeface="Calibri"/>
                    <a:cs typeface="Calibri"/>
                  </a:rPr>
                  <a:t>Likely outcomes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’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will contribute updates more often</a:t>
                </a:r>
              </a:p>
              <a:p>
                <a:pPr lvl="1"/>
                <a:r>
                  <a:rPr lang="en-US" dirty="0">
                    <a:cs typeface="Calibri"/>
                  </a:rPr>
                  <a:t>Move values toward latest sample (running average)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2486186"/>
              </a:xfrm>
              <a:blipFill rotWithShape="0">
                <a:blip r:embed="rId5"/>
                <a:stretch>
                  <a:fillRect l="-1053" t="-3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99717" y="3950416"/>
            <a:ext cx="4789797" cy="3306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96691" y="4709241"/>
            <a:ext cx="5181610" cy="300083"/>
          </a:xfrm>
          <a:prstGeom prst="rect">
            <a:avLst/>
          </a:prstGeom>
          <a:noFill/>
          <a:ln/>
          <a:effectLst/>
        </p:spPr>
      </p:pic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234892" y="5492585"/>
            <a:ext cx="5331136" cy="300029"/>
          </a:xfrm>
          <a:prstGeom prst="rect">
            <a:avLst/>
          </a:prstGeom>
          <a:noFill/>
          <a:ln/>
          <a:effectLst/>
        </p:spPr>
      </p:pic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1642409" y="3892889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1646929" y="4599816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1694072" y="5378398"/>
            <a:ext cx="1905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Equivalent to: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Piazza Poll 1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derivative of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w.r.t.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constant)?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898" b="-3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derivative of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w.r.t.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constant)?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898" b="-3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2708" y="4370545"/>
                <a:ext cx="6184129" cy="1475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08" y="4370545"/>
                <a:ext cx="6184129" cy="14752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V^\pi(s) + \alpha (\textcolor{OliveGreen}{sample} - V^\pi(s)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55"/>
  <p:tag name="PICTUREFILESIZE" val="266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V^\pi(s) + \alpha (\textcolor{OliveGreen}{sample} - V^\pi(s)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55"/>
  <p:tag name="PICTUREFILESIZE" val="266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11292</TotalTime>
  <Words>2550</Words>
  <Application>Microsoft Office PowerPoint</Application>
  <PresentationFormat>Widescreen</PresentationFormat>
  <Paragraphs>625</Paragraphs>
  <Slides>66</Slides>
  <Notes>12</Notes>
  <HiddenSlides>6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Wingdings</vt:lpstr>
      <vt:lpstr>Arial</vt:lpstr>
      <vt:lpstr>Symbol</vt:lpstr>
      <vt:lpstr>Cambria Math</vt:lpstr>
      <vt:lpstr>Calibri Light</vt:lpstr>
      <vt:lpstr>等线</vt:lpstr>
      <vt:lpstr>游ゴシック</vt:lpstr>
      <vt:lpstr>Calibri</vt:lpstr>
      <vt:lpstr>Helvetica</vt:lpstr>
      <vt:lpstr>Office Theme</vt:lpstr>
      <vt:lpstr>Warm-up as you walk in</vt:lpstr>
      <vt:lpstr>Announcements</vt:lpstr>
      <vt:lpstr>AI: Representation and Problem Solving </vt:lpstr>
      <vt:lpstr>Learning Objective (RL I&amp;II)</vt:lpstr>
      <vt:lpstr>MDP/RL Notation</vt:lpstr>
      <vt:lpstr>Reinforcement Learning</vt:lpstr>
      <vt:lpstr>Temporal Difference (Value) Learning</vt:lpstr>
      <vt:lpstr>Piazza Poll 1</vt:lpstr>
      <vt:lpstr>Piazza Poll 1</vt:lpstr>
      <vt:lpstr>Temporal Difference (Value) Learning</vt:lpstr>
      <vt:lpstr>Example: Temporal Difference (Value) Learning</vt:lpstr>
      <vt:lpstr>Example: Temporal Difference (Value) Learning</vt:lpstr>
      <vt:lpstr>Problems with TD Value Learning</vt:lpstr>
      <vt:lpstr>Extending TD Learning to Q-Value</vt:lpstr>
      <vt:lpstr>Extending TD Learning to Q-Value</vt:lpstr>
      <vt:lpstr>Active Reinforcement Learning</vt:lpstr>
      <vt:lpstr>Active Reinforcement Learning</vt:lpstr>
      <vt:lpstr>Demo Q-Learning -- Gridworld</vt:lpstr>
      <vt:lpstr>Demo Q-Learning -- Crawler</vt:lpstr>
      <vt:lpstr>Detour: Q-Value Iteration</vt:lpstr>
      <vt:lpstr>Q-Learning</vt:lpstr>
      <vt:lpstr>Demo Q-Learning Auto Cliff Grid</vt:lpstr>
      <vt:lpstr>Q-Learning Properties</vt:lpstr>
      <vt:lpstr>Q-Learning Properties</vt:lpstr>
      <vt:lpstr>The Story So Far: MDPs and RL</vt:lpstr>
      <vt:lpstr>Exploration vs. Exploitation</vt:lpstr>
      <vt:lpstr>How to Explore?</vt:lpstr>
      <vt:lpstr>Demo Q-learning – Manual Exploration – Bridge Grid </vt:lpstr>
      <vt:lpstr>Demo Q-learning – Epsilon-Greedy – Crawler </vt:lpstr>
      <vt:lpstr>Exploration Functions</vt:lpstr>
      <vt:lpstr>Demo Q-learning – Exploration Function – Crawler </vt:lpstr>
      <vt:lpstr>Regret</vt:lpstr>
      <vt:lpstr>Regret</vt:lpstr>
      <vt:lpstr>Approximate Q-Learning</vt:lpstr>
      <vt:lpstr>Generalizing Across States</vt:lpstr>
      <vt:lpstr>Example: Pacman</vt:lpstr>
      <vt:lpstr>Demo Q-Learning Pacman – Tiny – Watch All</vt:lpstr>
      <vt:lpstr>Demo Q-Learning Pacman – Tiny – Silent Train</vt:lpstr>
      <vt:lpstr>Demo Q-Learning Pacman – Tricky – Watch All</vt:lpstr>
      <vt:lpstr>Feature-Based Representations</vt:lpstr>
      <vt:lpstr>Linear Value Functions</vt:lpstr>
      <vt:lpstr>Piazza Poll 2</vt:lpstr>
      <vt:lpstr>Piazza Poll 2</vt:lpstr>
      <vt:lpstr>Updating a linear value function</vt:lpstr>
      <vt:lpstr>Updating a linear value function</vt:lpstr>
      <vt:lpstr>Approximate Q-Learning</vt:lpstr>
      <vt:lpstr>Example: Q-Pacman</vt:lpstr>
      <vt:lpstr>Demo Approximate Q-Learning -- Pacman</vt:lpstr>
      <vt:lpstr>What if non-linear value function?</vt:lpstr>
      <vt:lpstr>What if non-linear value function?</vt:lpstr>
      <vt:lpstr>What if non-linear value function?</vt:lpstr>
      <vt:lpstr>What if non-linear value function?</vt:lpstr>
      <vt:lpstr>Recent Reinforcement Learning Milestones</vt:lpstr>
      <vt:lpstr>Deep Q-Networks</vt:lpstr>
      <vt:lpstr> </vt:lpstr>
      <vt:lpstr>OpenAI Gym</vt:lpstr>
      <vt:lpstr>TDGammon</vt:lpstr>
      <vt:lpstr>AlphaGo, AlphaZero</vt:lpstr>
      <vt:lpstr>(Deep) Q-Learning for Combating (Naïve) Poacher</vt:lpstr>
      <vt:lpstr>(Deep) Q-Learning for Combating (Naïve) Poacher</vt:lpstr>
      <vt:lpstr>Autonomous Vehicles?</vt:lpstr>
      <vt:lpstr>Backup Slides</vt:lpstr>
      <vt:lpstr>Q-Learning and Least Squares</vt:lpstr>
      <vt:lpstr>Linear Approximation: Regression</vt:lpstr>
      <vt:lpstr>Optimization: Least Squares</vt:lpstr>
      <vt:lpstr>Minimizing Error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II</dc:title>
  <dc:creator>Pat Virtue;Fei Fang</dc:creator>
  <cp:lastModifiedBy>Fei Fang</cp:lastModifiedBy>
  <cp:revision>1045</cp:revision>
  <cp:lastPrinted>2019-10-24T17:15:47Z</cp:lastPrinted>
  <dcterms:created xsi:type="dcterms:W3CDTF">2018-10-11T11:39:27Z</dcterms:created>
  <dcterms:modified xsi:type="dcterms:W3CDTF">2019-10-24T19:19:08Z</dcterms:modified>
</cp:coreProperties>
</file>