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776" r:id="rId2"/>
    <p:sldId id="663" r:id="rId3"/>
    <p:sldId id="854" r:id="rId4"/>
    <p:sldId id="869" r:id="rId5"/>
    <p:sldId id="849" r:id="rId6"/>
    <p:sldId id="852" r:id="rId7"/>
    <p:sldId id="848" r:id="rId8"/>
    <p:sldId id="853" r:id="rId9"/>
    <p:sldId id="812" r:id="rId10"/>
    <p:sldId id="850" r:id="rId11"/>
    <p:sldId id="813" r:id="rId12"/>
    <p:sldId id="814" r:id="rId13"/>
    <p:sldId id="838" r:id="rId14"/>
    <p:sldId id="839" r:id="rId15"/>
    <p:sldId id="837" r:id="rId16"/>
    <p:sldId id="815" r:id="rId17"/>
    <p:sldId id="816" r:id="rId18"/>
    <p:sldId id="817" r:id="rId19"/>
    <p:sldId id="845" r:id="rId20"/>
    <p:sldId id="818" r:id="rId21"/>
    <p:sldId id="864" r:id="rId22"/>
    <p:sldId id="821" r:id="rId23"/>
    <p:sldId id="841" r:id="rId24"/>
    <p:sldId id="842" r:id="rId25"/>
    <p:sldId id="851" r:id="rId26"/>
    <p:sldId id="843" r:id="rId27"/>
    <p:sldId id="860" r:id="rId28"/>
    <p:sldId id="836" r:id="rId29"/>
    <p:sldId id="829" r:id="rId30"/>
    <p:sldId id="819" r:id="rId31"/>
    <p:sldId id="822" r:id="rId32"/>
    <p:sldId id="857" r:id="rId33"/>
    <p:sldId id="825" r:id="rId34"/>
    <p:sldId id="823" r:id="rId35"/>
    <p:sldId id="806" r:id="rId36"/>
    <p:sldId id="804" r:id="rId37"/>
    <p:sldId id="862" r:id="rId38"/>
    <p:sldId id="799" r:id="rId39"/>
    <p:sldId id="861" r:id="rId40"/>
    <p:sldId id="798" r:id="rId41"/>
  </p:sldIdLst>
  <p:sldSz cx="12192000" cy="6858000"/>
  <p:notesSz cx="7010400" cy="92964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游ゴシック" panose="020B0400000000000000" pitchFamily="34" charset="-128"/>
      <p:regular r:id="rId47"/>
      <p:bold r:id="rId48"/>
    </p:embeddedFont>
    <p:embeddedFont>
      <p:font typeface="Cambria Math" panose="02040503050406030204" pitchFamily="18" charset="0"/>
      <p:regular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ＭＳ Ｐゴシック" panose="020B0600070205080204" pitchFamily="34" charset="-128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F31"/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96684" autoAdjust="0"/>
  </p:normalViewPr>
  <p:slideViewPr>
    <p:cSldViewPr snapToGrid="0">
      <p:cViewPr varScale="1">
        <p:scale>
          <a:sx n="158" d="100"/>
          <a:sy n="158" d="100"/>
        </p:scale>
        <p:origin x="490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4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Peter Stone,</a:t>
            </a:r>
            <a:r>
              <a:rPr lang="en-US" baseline="0" dirty="0">
                <a:ea typeface="ＭＳ Ｐゴシック" pitchFamily="34" charset="-128"/>
              </a:rPr>
              <a:t> Austin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1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0.xml"/><Relationship Id="rId7" Type="http://schemas.openxmlformats.org/officeDocument/2006/relationships/image" Target="../media/image29.png"/><Relationship Id="rId12" Type="http://schemas.openxmlformats.org/officeDocument/2006/relationships/image" Target="../media/image38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5" Type="http://schemas.openxmlformats.org/officeDocument/2006/relationships/tags" Target="../tags/tag12.xml"/><Relationship Id="rId10" Type="http://schemas.openxmlformats.org/officeDocument/2006/relationships/image" Target="../media/image32.png"/><Relationship Id="rId4" Type="http://schemas.openxmlformats.org/officeDocument/2006/relationships/tags" Target="../tags/tag11.xml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0.png"/><Relationship Id="rId7" Type="http://schemas.openxmlformats.org/officeDocument/2006/relationships/image" Target="../media/image4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00.png"/><Relationship Id="rId5" Type="http://schemas.openxmlformats.org/officeDocument/2006/relationships/image" Target="../media/image29.png"/><Relationship Id="rId4" Type="http://schemas.openxmlformats.org/officeDocument/2006/relationships/image" Target="../media/image3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6.xml"/><Relationship Id="rId7" Type="http://schemas.openxmlformats.org/officeDocument/2006/relationships/image" Target="../media/image3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47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sz="2400" dirty="0"/>
              <a:t>Assignments: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HW7 (online)</a:t>
            </a:r>
          </a:p>
          <a:p>
            <a:pPr marL="687388" lvl="1" indent="-457200"/>
            <a:r>
              <a:rPr lang="en-US" dirty="0"/>
              <a:t>Due today,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HW8 (written) </a:t>
            </a:r>
          </a:p>
          <a:p>
            <a:pPr marL="917575" lvl="2" indent="-457200"/>
            <a:r>
              <a:rPr lang="en-US" sz="2400" dirty="0"/>
              <a:t>Will be released after HW7 is due. Due 10/29 Tue,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P4</a:t>
            </a:r>
          </a:p>
          <a:p>
            <a:pPr marL="917575" lvl="2" indent="-457200"/>
            <a:r>
              <a:rPr lang="en-US" sz="2400" dirty="0"/>
              <a:t>Due 10/31 Thu, 10 pm</a:t>
            </a:r>
          </a:p>
          <a:p>
            <a:pPr lvl="2" indent="0">
              <a:buNone/>
            </a:pPr>
            <a:endParaRPr lang="en-US" sz="2400" dirty="0"/>
          </a:p>
          <a:p>
            <a:r>
              <a:rPr lang="en-US" sz="2400" dirty="0"/>
              <a:t>Recitation worksheet for last week’s material is available online</a:t>
            </a:r>
          </a:p>
          <a:p>
            <a:r>
              <a:rPr lang="en-US" sz="2400" dirty="0"/>
              <a:t>Piazza in-class post is ready to go</a:t>
            </a:r>
          </a:p>
          <a:p>
            <a:endParaRPr lang="en-US" sz="2400" dirty="0"/>
          </a:p>
          <a:p>
            <a:r>
              <a:rPr lang="en-US" sz="2400" dirty="0"/>
              <a:t>Piazza Poll: Don’t worry too much if you attended a lecture and missed one take of a poll or you missed a lecture which had many polls </a:t>
            </a:r>
            <a:r>
              <a:rPr lang="en-US" sz="2400" dirty="0">
                <a:sym typeface="Wingdings" panose="05000000000000000000" pitchFamily="2" charset="2"/>
              </a:rPr>
              <a:t>. We will take that into account.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</a:t>
            </a:r>
            <a:r>
              <a:rPr lang="en-US" sz="2400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Calibri"/>
              </a:rPr>
              <a:t>samples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0768" y="6397910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3791" y="636238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7088" y="6358181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7365973" y="636238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8914060" y="6360284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677212" y="6358181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Fei Fang &amp; Pat Virtue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D644DD4-E20C-4EAF-91D5-C848F519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2546" y="2166009"/>
            <a:ext cx="7268563" cy="3338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64658" cy="4800600"/>
          </a:xfrm>
        </p:spPr>
        <p:txBody>
          <a:bodyPr/>
          <a:lstStyle/>
          <a:p>
            <a:pPr lvl="1"/>
            <a:r>
              <a:rPr lang="en-US" sz="2800" dirty="0"/>
              <a:t>Experience world through episodes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You need many episodes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lvl="1"/>
            <a:r>
              <a:rPr lang="en-US" sz="2800" dirty="0"/>
              <a:t>Learn from your experience</a:t>
            </a:r>
          </a:p>
          <a:p>
            <a:pPr lvl="1"/>
            <a:endParaRPr lang="en-US" sz="2800" dirty="0"/>
          </a:p>
          <a:p>
            <a:pPr marL="0" lvl="1" indent="0">
              <a:buNone/>
            </a:pPr>
            <a:r>
              <a:rPr lang="en-US" sz="2800" dirty="0"/>
              <a:t>Key questions:</a:t>
            </a:r>
          </a:p>
          <a:p>
            <a:pPr lvl="1"/>
            <a:r>
              <a:rPr lang="en-US" sz="2800" dirty="0"/>
              <a:t>When experiencing the world, how to take the actions?</a:t>
            </a:r>
          </a:p>
          <a:p>
            <a:pPr lvl="1"/>
            <a:r>
              <a:rPr lang="en-US" sz="2800" dirty="0"/>
              <a:t>Given the experience, how to learn from it?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3200" dirty="0"/>
          </a:p>
        </p:txBody>
      </p:sp>
      <p:pic>
        <p:nvPicPr>
          <p:cNvPr id="7186" name="Picture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2024" y="2274837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Planning offline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2326" y="5358825"/>
            <a:ext cx="4105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Learning to play online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(Trial and error)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A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A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19400" y="6099346"/>
                <a:ext cx="6904647" cy="471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Any requirement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to learn a reasonable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6099346"/>
                <a:ext cx="6904647" cy="471539"/>
              </a:xfrm>
              <a:prstGeom prst="rect">
                <a:avLst/>
              </a:prstGeom>
              <a:blipFill rotWithShape="0">
                <a:blip r:embed="rId6"/>
                <a:stretch>
                  <a:fillRect l="-1413" t="-7792" r="-2385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Mid-Semester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5-min break</a:t>
            </a:r>
          </a:p>
          <a:p>
            <a:r>
              <a:rPr lang="en-US" dirty="0"/>
              <a:t>We would like to encourage you to fill the 15-281 mid-semester feedback forms online (links on Piazza, one for the course and one for the </a:t>
            </a:r>
            <a:r>
              <a:rPr lang="en-US" dirty="0" err="1"/>
              <a:t>Tas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258" y="1592851"/>
            <a:ext cx="5480050" cy="50281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58736" y="2076772"/>
            <a:ext cx="434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How can we find the optimal policy without building an explicit MDP model (R and T)?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46" y="1223874"/>
            <a:ext cx="7162800" cy="53197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24800" y="2598548"/>
                <a:ext cx="343545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Given a policy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, learn how good it is.</a:t>
                </a:r>
              </a:p>
              <a:p>
                <a:endParaRPr lang="en-US" sz="2400" dirty="0">
                  <a:solidFill>
                    <a:srgbClr val="0070C0"/>
                  </a:solidFill>
                </a:endParaRPr>
              </a:p>
              <a:p>
                <a:r>
                  <a:rPr lang="en-US" sz="2400" dirty="0">
                    <a:solidFill>
                      <a:srgbClr val="0070C0"/>
                    </a:solidFill>
                  </a:rPr>
                  <a:t>“Passive” in the sense that the agent does not “choose” action itself.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98548"/>
                <a:ext cx="3435457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2660" t="-2111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 (RL I&amp;II)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194632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Describe the relationships and differences between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Markov Decision Processes (MDP) vs </a:t>
                </a:r>
                <a:r>
                  <a:rPr lang="en-US" dirty="0">
                    <a:solidFill>
                      <a:srgbClr val="0070C0"/>
                    </a:solidFill>
                  </a:rPr>
                  <a:t>Reinforcement Learning</a:t>
                </a:r>
                <a:r>
                  <a:rPr lang="en-US" dirty="0"/>
                  <a:t> (RL)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Model-based</a:t>
                </a:r>
                <a:r>
                  <a:rPr lang="en-US" dirty="0"/>
                  <a:t> vs </a:t>
                </a:r>
                <a:r>
                  <a:rPr lang="en-US" dirty="0">
                    <a:solidFill>
                      <a:srgbClr val="0070C0"/>
                    </a:solidFill>
                  </a:rPr>
                  <a:t>Model-free</a:t>
                </a:r>
                <a:r>
                  <a:rPr lang="en-US" dirty="0"/>
                  <a:t> RL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Temporal-Difference Value Learning </a:t>
                </a:r>
                <a:r>
                  <a:rPr lang="en-US" dirty="0"/>
                  <a:t>(TD </a:t>
                </a:r>
                <a:r>
                  <a:rPr lang="en-US" dirty="0"/>
                  <a:t>Value Learning) vs </a:t>
                </a:r>
                <a:r>
                  <a:rPr lang="en-US" dirty="0">
                    <a:solidFill>
                      <a:srgbClr val="0070C0"/>
                    </a:solidFill>
                  </a:rPr>
                  <a:t>Q-Learning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Passive</a:t>
                </a:r>
                <a:r>
                  <a:rPr lang="en-US" dirty="0"/>
                  <a:t> vs </a:t>
                </a:r>
                <a:r>
                  <a:rPr lang="en-US" dirty="0">
                    <a:solidFill>
                      <a:srgbClr val="0070C0"/>
                    </a:solidFill>
                  </a:rPr>
                  <a:t>Active</a:t>
                </a:r>
                <a:r>
                  <a:rPr lang="en-US" dirty="0"/>
                  <a:t> RL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Off-policy</a:t>
                </a:r>
                <a:r>
                  <a:rPr lang="en-US" dirty="0"/>
                  <a:t> vs </a:t>
                </a:r>
                <a:r>
                  <a:rPr lang="en-US" dirty="0">
                    <a:solidFill>
                      <a:srgbClr val="0070C0"/>
                    </a:solidFill>
                  </a:rPr>
                  <a:t>On-policy</a:t>
                </a:r>
                <a:r>
                  <a:rPr lang="en-US" dirty="0"/>
                  <a:t> 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Exploration vs Exploitation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Describe </a:t>
                </a:r>
                <a:r>
                  <a:rPr lang="en-US" dirty="0">
                    <a:solidFill>
                      <a:schemeClr val="tx1"/>
                    </a:solidFill>
                  </a:rPr>
                  <a:t>and implement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TD (Value) 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Q-Learning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-Greedy</a:t>
                </a:r>
                <a:r>
                  <a:rPr lang="en-US" dirty="0"/>
                  <a:t> algorithm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Approximate Q-learning </a:t>
                </a:r>
                <a:r>
                  <a:rPr lang="en-US" dirty="0">
                    <a:solidFill>
                      <a:srgbClr val="0070C0"/>
                    </a:solidFill>
                  </a:rPr>
                  <a:t>(Feature-based)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Derive weight update for </a:t>
                </a:r>
                <a:r>
                  <a:rPr lang="en-US" dirty="0">
                    <a:solidFill>
                      <a:srgbClr val="0070C0"/>
                    </a:solidFill>
                  </a:rPr>
                  <a:t>Approximate Q-learning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194632"/>
              </a:xfrm>
              <a:blipFill rotWithShape="0">
                <a:blip r:embed="rId2"/>
                <a:stretch>
                  <a:fillRect l="-1043" t="-1995" b="-7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05911" y="2800026"/>
            <a:ext cx="4561669" cy="1152042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9268" y="4843220"/>
            <a:ext cx="7893803" cy="1681566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42888" y="4039892"/>
            <a:ext cx="177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Next Lecture</a:t>
            </a:r>
          </a:p>
        </p:txBody>
      </p:sp>
      <p:cxnSp>
        <p:nvCxnSpPr>
          <p:cNvPr id="10" name="Straight Arrow Connector 9"/>
          <p:cNvCxnSpPr>
            <a:stCxn id="8" idx="1"/>
            <a:endCxn id="5" idx="3"/>
          </p:cNvCxnSpPr>
          <p:nvPr/>
        </p:nvCxnSpPr>
        <p:spPr>
          <a:xfrm flipH="1" flipV="1">
            <a:off x="5367580" y="3376047"/>
            <a:ext cx="3275308" cy="894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070743" y="4270725"/>
            <a:ext cx="572145" cy="533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 (Markov property)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23894" y="39243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393115" y="3349868"/>
            <a:ext cx="228600" cy="117231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45815" y="3346785"/>
            <a:ext cx="228600" cy="12339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135391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Can We Use Policy Evaluation?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447800"/>
                <a:ext cx="11430000" cy="4525963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sz="2800" dirty="0">
                    <a:latin typeface="Calibri"/>
                    <a:cs typeface="Calibri"/>
                  </a:rPr>
                  <a:t>Simplified Bellman updates calculate V for a fixed policy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𝜋</m:t>
                    </m:r>
                  </m:oMath>
                </a14:m>
                <a:r>
                  <a:rPr lang="en-US" sz="2800" dirty="0">
                    <a:latin typeface="Calibri"/>
                    <a:cs typeface="Calibri"/>
                  </a:rPr>
                  <a:t>: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Each round, replace V with a one-step-look-ahead layer over V</a:t>
                </a: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This approach fully exploited the connections between the states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Unfortunately, we need T and R to do it!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Luckily, you have access to the environment and you can try it out</a:t>
                </a: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800" dirty="0">
                    <a:latin typeface="Calibri"/>
                    <a:cs typeface="Calibri"/>
                  </a:rPr>
                  <a:t>Key question: how can we do this update to V without knowing T and R?</a:t>
                </a: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11430000" cy="4525963"/>
              </a:xfrm>
              <a:blipFill rotWithShape="0">
                <a:blip r:embed="rId2"/>
                <a:stretch>
                  <a:fillRect l="-1067" t="-3100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7408" y="295466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8" y="2954669"/>
                <a:ext cx="7635424" cy="9885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98229" y="2404197"/>
                <a:ext cx="20592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=0,∀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229" y="2404197"/>
                <a:ext cx="2059218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Can We Use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09410"/>
            <a:ext cx="11430000" cy="49771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How will you evaluate a biased coin / average age of students in 15-281?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  <a:latin typeface="Calibri"/>
                <a:cs typeface="Calibri"/>
              </a:rPr>
              <a:t>First idea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: Take samples of outcomes s’ (by taking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587933" y="4936350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610650" y="3087008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97805" y="3641045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612946" y="4382408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856128" y="4169683"/>
            <a:ext cx="330501" cy="60336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809189" y="4382408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9145" y="1221301"/>
            <a:ext cx="2180095" cy="8663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Can We Use Policy Evaluation?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0106" y="4764668"/>
                <a:ext cx="10515600" cy="1487709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Second idea</a:t>
                </a:r>
                <a:r>
                  <a:rPr lang="en-US" dirty="0">
                    <a:solidFill>
                      <a:schemeClr val="tx1"/>
                    </a:solidFill>
                  </a:rPr>
                  <a:t>: Make use of the value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Use running average.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106" y="4764668"/>
                <a:ext cx="10515600" cy="1487709"/>
              </a:xfrm>
              <a:blipFill rotWithShape="0">
                <a:blip r:embed="rId3"/>
                <a:stretch>
                  <a:fillRect l="-1159" t="-6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17099" y="2204495"/>
            <a:ext cx="3454166" cy="76599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49006" y="3080990"/>
                <a:ext cx="73436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 the extreme case, we can just take one sample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06" y="3080990"/>
                <a:ext cx="7343699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32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1791" y="3569108"/>
                <a:ext cx="26881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rgbClr val="3C7F3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791" y="3569108"/>
                <a:ext cx="2688108" cy="461665"/>
              </a:xfrm>
              <a:prstGeom prst="rect">
                <a:avLst/>
              </a:prstGeom>
              <a:blipFill rotWithShape="0">
                <a:blip r:embed="rId7"/>
                <a:stretch>
                  <a:fillRect r="-22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449006" y="4145709"/>
            <a:ext cx="3838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But this is very high variance!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20307" y="5402049"/>
                <a:ext cx="53697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rgbClr val="3C7F3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07" y="5402049"/>
                <a:ext cx="5369740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05202" y="3110895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Can We Use Policy Evaluation?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2149099"/>
                <a:ext cx="10515600" cy="226414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You only have access to a stochastic environment.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You cannot fully control which state you will be at and directly jump to each of the states one by one to 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cs typeface="Calibri"/>
                  </a:rPr>
                  <a:t>Third idea</a:t>
                </a:r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: Only update one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 at a time (the state you are in) as you try out the policy in the environment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2149099"/>
                <a:ext cx="10515600" cy="2264148"/>
              </a:xfrm>
              <a:blipFill rotWithShape="0">
                <a:blip r:embed="rId2"/>
                <a:stretch>
                  <a:fillRect l="-1217" t="-4582" b="-7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834033" y="1343187"/>
            <a:ext cx="428787" cy="3977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67818" y="5080044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46850" y="4385452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20998"/>
              </p:ext>
            </p:extLst>
          </p:nvPr>
        </p:nvGraphicFramePr>
        <p:xfrm>
          <a:off x="9548940" y="4162437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361147" y="4672392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25643" y="5464937"/>
                <a:ext cx="7687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3C7F31"/>
                        </a:solidFill>
                        <a:latin typeface="Cambria Math" panose="02040503050406030204" pitchFamily="18" charset="0"/>
                      </a:rPr>
                      <m:t>𝑠𝑎𝑚𝑝𝑙𝑒</m:t>
                    </m:r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−2+1∗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5464937"/>
                <a:ext cx="7687361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63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238889"/>
            <a:ext cx="10515600" cy="627812"/>
          </a:xfrm>
        </p:spPr>
        <p:txBody>
          <a:bodyPr/>
          <a:lstStyle/>
          <a:p>
            <a:r>
              <a:rPr lang="en-US" dirty="0"/>
              <a:t>MDP/RL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59034" y="798863"/>
                <a:ext cx="7668491" cy="6061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←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 ←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 +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𝑟</m:t>
                    </m:r>
                    <m:r>
                      <a:rPr lang="pt-B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limLow>
                      <m:limLowPr>
                        <m:ctrlPr>
                          <a:rPr lang="pt-B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pt-BR" i="0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max</m:t>
                        </m:r>
                      </m:e>
                      <m:li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lim>
                    </m:limLow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pt-B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034" y="798863"/>
                <a:ext cx="7668491" cy="6061724"/>
              </a:xfrm>
              <a:prstGeom prst="rect">
                <a:avLst/>
              </a:prstGeom>
              <a:blipFill rotWithShape="0">
                <a:blip r:embed="rId3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84260" y="1570688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72617" y="22347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84260" y="2929790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41213" y="35894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41213" y="49441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F63766-8B8C-473C-930F-74C833A2DEED}"/>
              </a:ext>
            </a:extLst>
          </p:cNvPr>
          <p:cNvSpPr txBox="1"/>
          <p:nvPr/>
        </p:nvSpPr>
        <p:spPr>
          <a:xfrm>
            <a:off x="541213" y="4249036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082129-AAF6-4C60-8E9C-68821C9F6305}"/>
              </a:ext>
            </a:extLst>
          </p:cNvPr>
          <p:cNvSpPr txBox="1"/>
          <p:nvPr/>
        </p:nvSpPr>
        <p:spPr>
          <a:xfrm>
            <a:off x="541213" y="923565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490A1B-4041-4E76-A952-6EB9BB022494}"/>
              </a:ext>
            </a:extLst>
          </p:cNvPr>
          <p:cNvSpPr txBox="1"/>
          <p:nvPr/>
        </p:nvSpPr>
        <p:spPr>
          <a:xfrm>
            <a:off x="541213" y="6291705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Q-learning: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1149C7-8EA2-4CBB-A1FC-2187C1D65521}"/>
              </a:ext>
            </a:extLst>
          </p:cNvPr>
          <p:cNvSpPr txBox="1"/>
          <p:nvPr/>
        </p:nvSpPr>
        <p:spPr>
          <a:xfrm>
            <a:off x="541213" y="5617909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TD (value) learning: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541213" y="5609933"/>
            <a:ext cx="8576956" cy="11548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50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(Value)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295400"/>
                <a:ext cx="8686800" cy="2486186"/>
              </a:xfrm>
            </p:spPr>
            <p:txBody>
              <a:bodyPr/>
              <a:lstStyle/>
              <a:p>
                <a:r>
                  <a:rPr lang="en-US" sz="2400" dirty="0">
                    <a:latin typeface="Calibri"/>
                    <a:cs typeface="Calibri"/>
                  </a:rPr>
                  <a:t>Putting the ideas together: Temporal Difference (Value) Learning!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  <a:latin typeface="Calibri"/>
                    <a:cs typeface="Calibri"/>
                  </a:rPr>
                  <a:t>Task: Given policy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/>
                    <a:cs typeface="Calibri"/>
                  </a:rPr>
                  <a:t>, learn state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  <a:p>
                <a:r>
                  <a:rPr lang="en-US" sz="2400" dirty="0">
                    <a:latin typeface="Calibri"/>
                    <a:cs typeface="Calibri"/>
                  </a:rPr>
                  <a:t>Learn from every experience</a:t>
                </a:r>
              </a:p>
              <a:p>
                <a:pPr lvl="1"/>
                <a:r>
                  <a:rPr lang="en-US" dirty="0">
                    <a:latin typeface="Calibri"/>
                    <a:cs typeface="Calibri"/>
                  </a:rPr>
                  <a:t>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r>
                  <a:rPr lang="en-US" dirty="0">
                    <a:latin typeface="Calibri"/>
                    <a:cs typeface="Calibri"/>
                  </a:rPr>
                  <a:t> each time we experience a transition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’,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endParaRPr lang="en-US" dirty="0">
                  <a:latin typeface="Calibri"/>
                  <a:cs typeface="Calibri"/>
                </a:endParaRPr>
              </a:p>
              <a:p>
                <a:pPr lvl="1"/>
                <a:r>
                  <a:rPr lang="en-US" dirty="0">
                    <a:latin typeface="Calibri"/>
                    <a:cs typeface="Calibri"/>
                  </a:rPr>
                  <a:t>Likely outcomes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’</m:t>
                    </m:r>
                  </m:oMath>
                </a14:m>
                <a:r>
                  <a:rPr lang="en-US" dirty="0">
                    <a:latin typeface="Calibri"/>
                    <a:cs typeface="Calibri"/>
                  </a:rPr>
                  <a:t> will contribute updates more often</a:t>
                </a:r>
              </a:p>
              <a:p>
                <a:pPr lvl="1"/>
                <a:r>
                  <a:rPr lang="en-US" dirty="0">
                    <a:cs typeface="Calibri"/>
                  </a:rPr>
                  <a:t>Move values toward latest sample (running average)</a:t>
                </a:r>
              </a:p>
            </p:txBody>
          </p:sp>
        </mc:Choice>
        <mc:Fallback xmlns="">
          <p:sp>
            <p:nvSpPr>
              <p:cNvPr id="153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86800" cy="2486186"/>
              </a:xfrm>
              <a:blipFill rotWithShape="0">
                <a:blip r:embed="rId5"/>
                <a:stretch>
                  <a:fillRect l="-1053" t="-3440" b="-6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99717" y="3950416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196691" y="4709241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234892" y="5492585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642409" y="3892889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646929" y="4599816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694072" y="5378398"/>
            <a:ext cx="1905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Equivalent to: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𝑄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blipFill>
                <a:blip r:embed="rId2"/>
                <a:stretch>
                  <a:fillRect l="-1192" t="-596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𝑄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blipFill>
                <a:blip r:embed="rId2"/>
                <a:stretch>
                  <a:fillRect l="-1192" t="-596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Checkmark">
            <a:extLst>
              <a:ext uri="{FF2B5EF4-FFF2-40B4-BE49-F238E27FC236}">
                <a16:creationId xmlns="" xmlns:a16="http://schemas.microsoft.com/office/drawing/2014/main" id="{38507CCE-B0D1-4D70-9664-338063A4D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704" y="2441752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="" xmlns:a16="http://schemas.microsoft.com/office/drawing/2014/main" id="{0E5E6F12-FD17-4A40-B147-6A5256C1F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4" y="3269038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="" xmlns:a16="http://schemas.microsoft.com/office/drawing/2014/main" id="{DD14E692-ED56-42B7-9F92-073AB20A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4096324"/>
            <a:ext cx="401885" cy="504315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="" xmlns:a16="http://schemas.microsoft.com/office/drawing/2014/main" id="{586E7EE6-8408-478F-9837-DBFEE2EDF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2" y="4923610"/>
            <a:ext cx="401885" cy="5043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Recall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" name="Graphic 7" descr="Checkmark">
            <a:extLst>
              <a:ext uri="{FF2B5EF4-FFF2-40B4-BE49-F238E27FC236}">
                <a16:creationId xmlns="" xmlns:a16="http://schemas.microsoft.com/office/drawing/2014/main" id="{DD14E692-ED56-42B7-9F92-073AB20A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4096324"/>
            <a:ext cx="401885" cy="504315"/>
          </a:xfrm>
          <a:prstGeom prst="rect">
            <a:avLst/>
          </a:prstGeom>
        </p:spPr>
      </p:pic>
      <p:pic>
        <p:nvPicPr>
          <p:cNvPr id="16" name="Graphic 7" descr="Checkmark">
            <a:extLst>
              <a:ext uri="{FF2B5EF4-FFF2-40B4-BE49-F238E27FC236}">
                <a16:creationId xmlns="" xmlns:a16="http://schemas.microsoft.com/office/drawing/2014/main" id="{DD14E692-ED56-42B7-9F92-073AB20A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382" y="4852694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11086</TotalTime>
  <Words>2194</Words>
  <Application>Microsoft Office PowerPoint</Application>
  <PresentationFormat>Widescreen</PresentationFormat>
  <Paragraphs>538</Paragraphs>
  <Slides>40</Slides>
  <Notes>7</Notes>
  <HiddenSlides>5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Calibri</vt:lpstr>
      <vt:lpstr>游ゴシック</vt:lpstr>
      <vt:lpstr>Wingdings</vt:lpstr>
      <vt:lpstr>Arial</vt:lpstr>
      <vt:lpstr>Symbol</vt:lpstr>
      <vt:lpstr>Cambria Math</vt:lpstr>
      <vt:lpstr>Calibri Light</vt:lpstr>
      <vt:lpstr>ＭＳ Ｐゴシック</vt:lpstr>
      <vt:lpstr>Office Theme</vt:lpstr>
      <vt:lpstr>Photo Editor Photo</vt:lpstr>
      <vt:lpstr>Announcements</vt:lpstr>
      <vt:lpstr>AI: Representation and Problem Solving </vt:lpstr>
      <vt:lpstr>Learning Objective (RL I&amp;II)</vt:lpstr>
      <vt:lpstr>MDP/RL Notation</vt:lpstr>
      <vt:lpstr>Piazza Poll 1</vt:lpstr>
      <vt:lpstr>Piazza Poll 1</vt:lpstr>
      <vt:lpstr>Recall</vt:lpstr>
      <vt:lpstr>Recall</vt:lpstr>
      <vt:lpstr>Reinforcement Learning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Model-Based Learning</vt:lpstr>
      <vt:lpstr>Mid-Semester Feedback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Example: Direct Evaluation</vt:lpstr>
      <vt:lpstr>Problems with Direct Evaluation</vt:lpstr>
      <vt:lpstr>Can We Use Policy Evaluation?</vt:lpstr>
      <vt:lpstr>Can We Use Policy Evaluation?</vt:lpstr>
      <vt:lpstr>Can We Use Policy Evaluation?</vt:lpstr>
      <vt:lpstr>Exponential Moving Average</vt:lpstr>
      <vt:lpstr>Can We Use Policy Evaluation?</vt:lpstr>
      <vt:lpstr>Temporal Difference (Value) Learning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Reinforcement Learning 1</dc:title>
  <dc:creator>Pat Virtue;Fei Fang</dc:creator>
  <cp:lastModifiedBy>Fei Fang</cp:lastModifiedBy>
  <cp:revision>1044</cp:revision>
  <cp:lastPrinted>2018-11-27T13:42:27Z</cp:lastPrinted>
  <dcterms:created xsi:type="dcterms:W3CDTF">2018-10-11T11:39:27Z</dcterms:created>
  <dcterms:modified xsi:type="dcterms:W3CDTF">2019-10-23T02:02:52Z</dcterms:modified>
</cp:coreProperties>
</file>