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8"/>
  </p:notesMasterIdLst>
  <p:sldIdLst>
    <p:sldId id="991" r:id="rId2"/>
    <p:sldId id="663" r:id="rId3"/>
    <p:sldId id="992" r:id="rId4"/>
    <p:sldId id="986" r:id="rId5"/>
    <p:sldId id="993" r:id="rId6"/>
    <p:sldId id="1001" r:id="rId7"/>
    <p:sldId id="1013" r:id="rId8"/>
    <p:sldId id="1016" r:id="rId9"/>
    <p:sldId id="1017" r:id="rId10"/>
    <p:sldId id="1031" r:id="rId11"/>
    <p:sldId id="1032" r:id="rId12"/>
    <p:sldId id="1033" r:id="rId13"/>
    <p:sldId id="798" r:id="rId14"/>
    <p:sldId id="1030" r:id="rId15"/>
    <p:sldId id="1029" r:id="rId16"/>
    <p:sldId id="987" r:id="rId17"/>
    <p:sldId id="988" r:id="rId18"/>
    <p:sldId id="989" r:id="rId19"/>
    <p:sldId id="906" r:id="rId20"/>
    <p:sldId id="982" r:id="rId21"/>
    <p:sldId id="923" r:id="rId22"/>
    <p:sldId id="1008" r:id="rId23"/>
    <p:sldId id="1009" r:id="rId24"/>
    <p:sldId id="1035" r:id="rId25"/>
    <p:sldId id="1014" r:id="rId26"/>
    <p:sldId id="1034" r:id="rId27"/>
    <p:sldId id="1015" r:id="rId28"/>
    <p:sldId id="1036" r:id="rId29"/>
    <p:sldId id="1006" r:id="rId30"/>
    <p:sldId id="1004" r:id="rId31"/>
    <p:sldId id="856" r:id="rId32"/>
    <p:sldId id="800" r:id="rId33"/>
    <p:sldId id="845" r:id="rId34"/>
    <p:sldId id="754" r:id="rId35"/>
    <p:sldId id="1007" r:id="rId36"/>
    <p:sldId id="1010" r:id="rId37"/>
    <p:sldId id="861" r:id="rId38"/>
    <p:sldId id="862" r:id="rId39"/>
    <p:sldId id="753" r:id="rId40"/>
    <p:sldId id="1022" r:id="rId41"/>
    <p:sldId id="1023" r:id="rId42"/>
    <p:sldId id="1021" r:id="rId43"/>
    <p:sldId id="802" r:id="rId44"/>
    <p:sldId id="849" r:id="rId45"/>
    <p:sldId id="873" r:id="rId46"/>
    <p:sldId id="874" r:id="rId47"/>
    <p:sldId id="875" r:id="rId48"/>
    <p:sldId id="876" r:id="rId49"/>
    <p:sldId id="877" r:id="rId50"/>
    <p:sldId id="878" r:id="rId51"/>
    <p:sldId id="879" r:id="rId52"/>
    <p:sldId id="880" r:id="rId53"/>
    <p:sldId id="881" r:id="rId54"/>
    <p:sldId id="882" r:id="rId55"/>
    <p:sldId id="883" r:id="rId56"/>
    <p:sldId id="884" r:id="rId57"/>
    <p:sldId id="885" r:id="rId58"/>
    <p:sldId id="886" r:id="rId59"/>
    <p:sldId id="749" r:id="rId60"/>
    <p:sldId id="750" r:id="rId61"/>
    <p:sldId id="1024" r:id="rId62"/>
    <p:sldId id="1025" r:id="rId63"/>
    <p:sldId id="770" r:id="rId64"/>
    <p:sldId id="848" r:id="rId65"/>
    <p:sldId id="978" r:id="rId66"/>
    <p:sldId id="977" r:id="rId67"/>
    <p:sldId id="980" r:id="rId68"/>
    <p:sldId id="981" r:id="rId69"/>
    <p:sldId id="854" r:id="rId70"/>
    <p:sldId id="855" r:id="rId71"/>
    <p:sldId id="858" r:id="rId72"/>
    <p:sldId id="867" r:id="rId73"/>
    <p:sldId id="860" r:id="rId74"/>
    <p:sldId id="863" r:id="rId75"/>
    <p:sldId id="864" r:id="rId76"/>
    <p:sldId id="865" r:id="rId77"/>
  </p:sldIdLst>
  <p:sldSz cx="12192000" cy="6858000"/>
  <p:notesSz cx="6985000" cy="9283700"/>
  <p:embeddedFontLst>
    <p:embeddedFont>
      <p:font typeface="Calibri Light" panose="020F0302020204030204" pitchFamily="34" charset="0"/>
      <p:regular r:id="rId79"/>
      <p:italic r:id="rId80"/>
    </p:embeddedFont>
    <p:embeddedFont>
      <p:font typeface="ＭＳ Ｐゴシック" panose="020B0600070205080204" pitchFamily="34" charset="-128"/>
      <p:regular r:id="rId81"/>
    </p:embeddedFont>
    <p:embeddedFont>
      <p:font typeface="游ゴシック" panose="020B0400000000000000" pitchFamily="34" charset="-128"/>
      <p:regular r:id="rId82"/>
      <p:bold r:id="rId83"/>
    </p:embeddedFon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Cambria Math" panose="02040503050406030204" pitchFamily="18" charset="0"/>
      <p:regular r:id="rId8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89080" autoAdjust="0"/>
  </p:normalViewPr>
  <p:slideViewPr>
    <p:cSldViewPr snapToGrid="0">
      <p:cViewPr varScale="1">
        <p:scale>
          <a:sx n="145" d="100"/>
          <a:sy n="145" d="100"/>
        </p:scale>
        <p:origin x="97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6.fntdata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9.fntdata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0"/>
            <a:ext cx="5588000" cy="3655457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43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38438" y="533400"/>
            <a:ext cx="4721225" cy="26558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5730"/>
            <a:fld id="{AD2D01F0-63A4-49FC-8DAB-288B21321D7F}" type="slidenum">
              <a:rPr lang="en-US"/>
              <a:pPr defTabSz="98573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84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059" indent="-342059" defTabSz="91220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(s) </a:t>
            </a:r>
            <a:r>
              <a:rPr lang="en-US" kern="0" dirty="0">
                <a:latin typeface="Calibri" pitchFamily="34" charset="0"/>
              </a:rPr>
              <a:t>= expected utility starting in s and acting optimally</a:t>
            </a:r>
          </a:p>
          <a:p>
            <a:pPr defTabSz="912205">
              <a:defRPr/>
            </a:pPr>
            <a:r>
              <a:rPr lang="en-US" kern="0" dirty="0">
                <a:latin typeface="Calibri" pitchFamily="34" charset="0"/>
              </a:rPr>
              <a:t>Q</a:t>
            </a:r>
            <a:r>
              <a:rPr lang="en-US" kern="0" baseline="30000" dirty="0">
                <a:latin typeface="Calibri" pitchFamily="34" charset="0"/>
                <a:sym typeface="Symbol" pitchFamily="18" charset="2"/>
              </a:rPr>
              <a:t>*</a:t>
            </a:r>
            <a:r>
              <a:rPr lang="en-US" kern="0" dirty="0">
                <a:latin typeface="Calibri" pitchFamily="34" charset="0"/>
              </a:rPr>
              <a:t>(</a:t>
            </a:r>
            <a:r>
              <a:rPr lang="en-US" kern="0" dirty="0" err="1">
                <a:latin typeface="Calibri" pitchFamily="34" charset="0"/>
              </a:rPr>
              <a:t>s,a</a:t>
            </a:r>
            <a:r>
              <a:rPr lang="en-US" kern="0" dirty="0"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[Note:</a:t>
            </a:r>
            <a:r>
              <a:rPr lang="en-US" baseline="0" dirty="0"/>
              <a:t> this demo doesn’t show anything in action, just pops up V and Q values.]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55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80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1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4625" y="792163"/>
            <a:ext cx="7034213" cy="3957637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98180" lvl="1" indent="-342077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If agent takes action North, then 80% of the time agent ends with going to the cell on the North (if there is no wall there)</a:t>
            </a:r>
          </a:p>
          <a:p>
            <a:pPr marL="798180" lvl="1" indent="-342077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10%, action North takes the agent West; 10% East</a:t>
            </a:r>
          </a:p>
          <a:p>
            <a:pPr marL="798180" lvl="1" indent="-342077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798180" lvl="1" indent="-342077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>
              <a:latin typeface="Calibri" pitchFamily="34" charset="0"/>
            </a:endParaRPr>
          </a:p>
          <a:p>
            <a:pPr marL="798180" lvl="1" indent="-342077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Small </a:t>
            </a:r>
            <a:r>
              <a:rPr lang="en-US" altLang="ja-JP" sz="2400" dirty="0">
                <a:latin typeface="Calibri" pitchFamily="34" charset="0"/>
              </a:rPr>
              <a:t>“living” reward each step (can be negative)</a:t>
            </a:r>
          </a:p>
          <a:p>
            <a:pPr marL="798180" lvl="1" indent="-342077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Big rewards come at the end (good or bad)</a:t>
            </a:r>
          </a:p>
          <a:p>
            <a:pPr marL="798180" lvl="1" indent="-342077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22497"/>
            <a:fld id="{552C0BAA-F2C0-47C6-A20B-733CA31DCFFD}" type="slidenum">
              <a:rPr lang="en-US"/>
              <a:pPr defTabSz="1022497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25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8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8438" y="5334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4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7625" y="515938"/>
            <a:ext cx="4565650" cy="256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3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92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3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38438" y="533400"/>
            <a:ext cx="4721225" cy="2655888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5730"/>
            <a:fld id="{C1E7E75B-705E-4367-8AB0-DE7E9DB4A734}" type="slidenum">
              <a:rPr lang="en-US"/>
              <a:pPr defTabSz="98573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10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38438" y="533400"/>
            <a:ext cx="4721225" cy="2655888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5730"/>
            <a:fld id="{C1E7E75B-705E-4367-8AB0-DE7E9DB4A734}" type="slidenum">
              <a:rPr lang="en-US"/>
              <a:pPr defTabSz="98573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28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763" y="766763"/>
            <a:ext cx="6810375" cy="3832225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5730"/>
            <a:fld id="{AD2D01F0-63A4-49FC-8DAB-288B21321D7F}" type="slidenum">
              <a:rPr lang="en-US"/>
              <a:pPr defTabSz="98573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1.xml"/><Relationship Id="rId7" Type="http://schemas.openxmlformats.org/officeDocument/2006/relationships/image" Target="../media/image3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4.xml"/><Relationship Id="rId7" Type="http://schemas.openxmlformats.org/officeDocument/2006/relationships/image" Target="../media/image3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7.png"/><Relationship Id="rId4" Type="http://schemas.openxmlformats.org/officeDocument/2006/relationships/image" Target="../media/image3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41.png"/><Relationship Id="rId5" Type="http://schemas.openxmlformats.org/officeDocument/2006/relationships/image" Target="../media/image390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7.png"/><Relationship Id="rId5" Type="http://schemas.openxmlformats.org/officeDocument/2006/relationships/image" Target="../media/image38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7.png"/><Relationship Id="rId5" Type="http://schemas.openxmlformats.org/officeDocument/2006/relationships/image" Target="../media/image38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320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33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510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37.png"/><Relationship Id="rId4" Type="http://schemas.openxmlformats.org/officeDocument/2006/relationships/image" Target="../media/image5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wmf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660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7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78.png"/><Relationship Id="rId4" Type="http://schemas.openxmlformats.org/officeDocument/2006/relationships/image" Target="../media/image7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68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P3: Optimization; Due today,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 (online) 10/22 Tue,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Recitations canceled on: October 18 (Mid-Semester Break) and October 25 (Day for Community Engagement)</a:t>
            </a:r>
          </a:p>
          <a:p>
            <a:r>
              <a:rPr lang="en-US" dirty="0">
                <a:solidFill>
                  <a:schemeClr val="tx1"/>
                </a:solidFill>
              </a:rPr>
              <a:t>We will provide recitation worksheet (reference for midterm/final)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Piazza </a:t>
            </a:r>
            <a:r>
              <a:rPr lang="en-US" dirty="0">
                <a:solidFill>
                  <a:schemeClr val="tx1"/>
                </a:solidFill>
              </a:rPr>
              <a:t>post for In-class Questions</a:t>
            </a:r>
          </a:p>
        </p:txBody>
      </p:sp>
    </p:spTree>
    <p:extLst>
      <p:ext uri="{BB962C8B-B14F-4D97-AF65-F5344CB8AC3E}">
        <p14:creationId xmlns:p14="http://schemas.microsoft.com/office/powerpoint/2010/main" val="37989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Optimal Policy from Values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Optimal Policy from </a:t>
            </a: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7485575" cy="5178440"/>
          </a:xfrm>
        </p:spPr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 smtClean="0"/>
              <a:t>Sometimes this </a:t>
            </a:r>
            <a:r>
              <a:rPr lang="en-US" sz="2800" dirty="0"/>
              <a:t>is </a:t>
            </a:r>
            <a:r>
              <a:rPr lang="en-US" dirty="0"/>
              <a:t>called policy extraction, since </a:t>
            </a:r>
            <a:r>
              <a:rPr lang="en-US" sz="2800" dirty="0"/>
              <a:t>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783381" y="3865348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8716571" y="999672"/>
            <a:ext cx="2973965" cy="229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36823" y="3893589"/>
            <a:ext cx="1195552" cy="334755"/>
          </a:xfrm>
          <a:prstGeom prst="rect">
            <a:avLst/>
          </a:prstGeom>
          <a:noFill/>
          <a:ln/>
          <a:effectLst/>
        </p:spPr>
      </p:pic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673884" y="3298389"/>
            <a:ext cx="3277005" cy="3372193"/>
            <a:chOff x="2400" y="1401"/>
            <a:chExt cx="1202" cy="1255"/>
          </a:xfrm>
        </p:grpSpPr>
        <p:sp>
          <p:nvSpPr>
            <p:cNvPr id="9" name="AutoShape 5">
              <a:extLst>
                <a:ext uri="{FF2B5EF4-FFF2-40B4-BE49-F238E27FC236}">
                  <a16:creationId xmlns=""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11" name="Group 6">
              <a:extLst>
                <a:ext uri="{FF2B5EF4-FFF2-40B4-BE49-F238E27FC236}">
                  <a16:creationId xmlns=""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25" name="Line 7">
                <a:extLst>
                  <a:ext uri="{FF2B5EF4-FFF2-40B4-BE49-F238E27FC236}">
                    <a16:creationId xmlns=""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6" name="Line 8">
                <a:extLst>
                  <a:ext uri="{FF2B5EF4-FFF2-40B4-BE49-F238E27FC236}">
                    <a16:creationId xmlns=""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7" name="Line 9">
                <a:extLst>
                  <a:ext uri="{FF2B5EF4-FFF2-40B4-BE49-F238E27FC236}">
                    <a16:creationId xmlns=""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8" name="Line 10">
                <a:extLst>
                  <a:ext uri="{FF2B5EF4-FFF2-40B4-BE49-F238E27FC236}">
                    <a16:creationId xmlns=""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=""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21" name="Line 13">
                <a:extLst>
                  <a:ext uri="{FF2B5EF4-FFF2-40B4-BE49-F238E27FC236}">
                    <a16:creationId xmlns=""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=""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=""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24" name="Line 16">
                <a:extLst>
                  <a:ext uri="{FF2B5EF4-FFF2-40B4-BE49-F238E27FC236}">
                    <a16:creationId xmlns=""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>
              <a:extLst>
                <a:ext uri="{FF2B5EF4-FFF2-40B4-BE49-F238E27FC236}">
                  <a16:creationId xmlns=""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5" name="Text Box 18">
              <a:extLst>
                <a:ext uri="{FF2B5EF4-FFF2-40B4-BE49-F238E27FC236}">
                  <a16:creationId xmlns=""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>
              <a:extLst>
                <a:ext uri="{FF2B5EF4-FFF2-40B4-BE49-F238E27FC236}">
                  <a16:creationId xmlns=""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=""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18" name="AutoShape 21">
              <a:extLst>
                <a:ext uri="{FF2B5EF4-FFF2-40B4-BE49-F238E27FC236}">
                  <a16:creationId xmlns=""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19" name="Text Box 22">
              <a:extLst>
                <a:ext uri="{FF2B5EF4-FFF2-40B4-BE49-F238E27FC236}">
                  <a16:creationId xmlns=""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=""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458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smtClean="0"/>
              <a:t>Optimal Policy </a:t>
            </a:r>
            <a:r>
              <a:rPr lang="en-US" dirty="0"/>
              <a:t>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168846" cy="2039539"/>
          </a:xfrm>
        </p:spPr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611054" y="388520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25137" y="3872877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341394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5279409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leads to </a:t>
            </a:r>
            <a:r>
              <a:rPr lang="en-US" altLang="ja-JP" sz="28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Bellman Equations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, which </a:t>
            </a:r>
            <a:r>
              <a:rPr lang="en-US" altLang="ja-JP" sz="28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the </a:t>
            </a:r>
            <a:r>
              <a:rPr lang="en-US" altLang="ja-JP" sz="28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relationship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amongst optimal utility 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values</a:t>
            </a:r>
          </a:p>
          <a:p>
            <a:endParaRPr lang="en-US" altLang="ja-JP" sz="28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Necessary and sufficient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conditions for optimality</a:t>
            </a:r>
          </a:p>
          <a:p>
            <a:r>
              <a:rPr lang="en-US" altLang="ja-JP" dirty="0" smtClean="0">
                <a:latin typeface="Calibri"/>
                <a:ea typeface="ＭＳ Ｐゴシック" pitchFamily="34" charset="-128"/>
                <a:cs typeface="Calibri"/>
              </a:rPr>
              <a:t>Solution is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unique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43904" y="2899460"/>
            <a:ext cx="3626182" cy="47754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043900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050530" y="3508825"/>
            <a:ext cx="6547885" cy="69918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=""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=""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=""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=""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=""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=""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=""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=""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=""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=""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=""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=""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=""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=""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=""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=""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=""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=""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=""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Bellman Equations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69705" y="4761598"/>
            <a:ext cx="3873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>
                <a:solidFill>
                  <a:srgbClr val="0070C0"/>
                </a:solidFill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400" dirty="0" smtClean="0">
                <a:solidFill>
                  <a:srgbClr val="0070C0"/>
                </a:solidFill>
                <a:ea typeface="ＭＳ Ｐゴシック" pitchFamily="34" charset="-128"/>
                <a:cs typeface="Calibri"/>
              </a:rPr>
              <a:t>-like computation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559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5279409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leads to </a:t>
            </a:r>
            <a:r>
              <a:rPr lang="en-US" altLang="ja-JP" sz="28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Bellman Equations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, which </a:t>
            </a:r>
            <a:r>
              <a:rPr lang="en-US" altLang="ja-JP" sz="28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the </a:t>
            </a:r>
            <a:r>
              <a:rPr lang="en-US" altLang="ja-JP" sz="28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relationship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amongst optimal utility 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values</a:t>
            </a:r>
          </a:p>
          <a:p>
            <a:endParaRPr lang="en-US" altLang="ja-JP" sz="28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Necessary and sufficient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conditions for optimality</a:t>
            </a:r>
          </a:p>
          <a:p>
            <a:r>
              <a:rPr lang="en-US" altLang="ja-JP" dirty="0" smtClean="0">
                <a:latin typeface="Calibri"/>
                <a:ea typeface="ＭＳ Ｐゴシック" pitchFamily="34" charset="-128"/>
                <a:cs typeface="Calibri"/>
              </a:rPr>
              <a:t>Solution is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unique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43904" y="2899460"/>
            <a:ext cx="3626182" cy="47754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043900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050530" y="3508825"/>
            <a:ext cx="6547885" cy="69918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=""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=""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=""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=""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=""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=""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=""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=""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=""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=""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=""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=""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=""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=""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=""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=""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=""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=""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=""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Bellman Equations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04936" y="4670843"/>
            <a:ext cx="3873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>
                <a:solidFill>
                  <a:srgbClr val="0070C0"/>
                </a:solidFill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400" dirty="0" smtClean="0">
                <a:solidFill>
                  <a:srgbClr val="0070C0"/>
                </a:solidFill>
                <a:ea typeface="ＭＳ Ｐゴシック" pitchFamily="34" charset="-128"/>
                <a:cs typeface="Calibri"/>
              </a:rPr>
              <a:t>-like computation with </a:t>
            </a:r>
            <a:r>
              <a:rPr lang="en-US" altLang="ja-JP" sz="2400" dirty="0">
                <a:solidFill>
                  <a:srgbClr val="0070C0"/>
                </a:solidFill>
                <a:ea typeface="ＭＳ Ｐゴシック" pitchFamily="34" charset="-128"/>
                <a:cs typeface="Calibri"/>
              </a:rPr>
              <a:t>one-step </a:t>
            </a:r>
            <a:r>
              <a:rPr lang="en-US" altLang="ja-JP" sz="2400" dirty="0" err="1" smtClean="0">
                <a:solidFill>
                  <a:srgbClr val="0070C0"/>
                </a:solidFill>
                <a:ea typeface="ＭＳ Ｐゴシック" pitchFamily="34" charset="-128"/>
                <a:cs typeface="Calibri"/>
              </a:rPr>
              <a:t>lookahead</a:t>
            </a:r>
            <a:r>
              <a:rPr lang="en-US" altLang="ja-JP" sz="2400" dirty="0" smtClean="0">
                <a:solidFill>
                  <a:srgbClr val="0070C0"/>
                </a:solidFill>
                <a:ea typeface="ＭＳ Ｐゴシック" pitchFamily="34" charset="-128"/>
                <a:cs typeface="Calibri"/>
              </a:rPr>
              <a:t> and a “perfect” heuristic at leaf nodes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601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32EB5-AEBF-4BB7-AC6D-AAA6EBDB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Expectimax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9D74CE36-7AF9-4415-8EB8-6BF292B50D91}"/>
              </a:ext>
            </a:extLst>
          </p:cNvPr>
          <p:cNvGrpSpPr>
            <a:grpSpLocks/>
          </p:cNvGrpSpPr>
          <p:nvPr/>
        </p:nvGrpSpPr>
        <p:grpSpPr bwMode="auto">
          <a:xfrm>
            <a:off x="4839565" y="552092"/>
            <a:ext cx="2510141" cy="5765274"/>
            <a:chOff x="4085" y="960"/>
            <a:chExt cx="1345" cy="3071"/>
          </a:xfrm>
        </p:grpSpPr>
        <p:grpSp>
          <p:nvGrpSpPr>
            <p:cNvPr id="5" name="Group 5">
              <a:extLst>
                <a:ext uri="{FF2B5EF4-FFF2-40B4-BE49-F238E27FC236}">
                  <a16:creationId xmlns="" xmlns:a16="http://schemas.microsoft.com/office/drawing/2014/main" id="{3667C397-4FE7-4627-880C-E596D7B80A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44" name="AutoShape 6">
                <a:extLst>
                  <a:ext uri="{FF2B5EF4-FFF2-40B4-BE49-F238E27FC236}">
                    <a16:creationId xmlns="" xmlns:a16="http://schemas.microsoft.com/office/drawing/2014/main" id="{FFA93214-7E67-4692-BDDA-3F270CAE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7">
                <a:extLst>
                  <a:ext uri="{FF2B5EF4-FFF2-40B4-BE49-F238E27FC236}">
                    <a16:creationId xmlns="" xmlns:a16="http://schemas.microsoft.com/office/drawing/2014/main" id="{781F720D-463C-4F5D-B54E-BBB04DF610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58" name="Line 8">
                  <a:extLst>
                    <a:ext uri="{FF2B5EF4-FFF2-40B4-BE49-F238E27FC236}">
                      <a16:creationId xmlns="" xmlns:a16="http://schemas.microsoft.com/office/drawing/2014/main" id="{5A67EB00-090C-4F90-A43C-C2FFEED98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9">
                  <a:extLst>
                    <a:ext uri="{FF2B5EF4-FFF2-40B4-BE49-F238E27FC236}">
                      <a16:creationId xmlns="" xmlns:a16="http://schemas.microsoft.com/office/drawing/2014/main" id="{E9962FBA-A4AD-4BEC-B423-63A23D903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0">
                  <a:extLst>
                    <a:ext uri="{FF2B5EF4-FFF2-40B4-BE49-F238E27FC236}">
                      <a16:creationId xmlns="" xmlns:a16="http://schemas.microsoft.com/office/drawing/2014/main" id="{4A95E172-E7A9-4EE2-8F3D-81357F681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1">
                  <a:extLst>
                    <a:ext uri="{FF2B5EF4-FFF2-40B4-BE49-F238E27FC236}">
                      <a16:creationId xmlns="" xmlns:a16="http://schemas.microsoft.com/office/drawing/2014/main" id="{54653F7F-140E-4A06-94C6-AAAFB3457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Oval 12">
                <a:extLst>
                  <a:ext uri="{FF2B5EF4-FFF2-40B4-BE49-F238E27FC236}">
                    <a16:creationId xmlns="" xmlns:a16="http://schemas.microsoft.com/office/drawing/2014/main" id="{A07B0877-0386-488C-AC69-81F784301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13">
                <a:extLst>
                  <a:ext uri="{FF2B5EF4-FFF2-40B4-BE49-F238E27FC236}">
                    <a16:creationId xmlns="" xmlns:a16="http://schemas.microsoft.com/office/drawing/2014/main" id="{C1DE2609-9742-4F54-9920-871A63513C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54" name="Line 14">
                  <a:extLst>
                    <a:ext uri="{FF2B5EF4-FFF2-40B4-BE49-F238E27FC236}">
                      <a16:creationId xmlns="" xmlns:a16="http://schemas.microsoft.com/office/drawing/2014/main" id="{9CDEE947-56A5-4A3D-BC8C-8A189EE04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5">
                  <a:extLst>
                    <a:ext uri="{FF2B5EF4-FFF2-40B4-BE49-F238E27FC236}">
                      <a16:creationId xmlns="" xmlns:a16="http://schemas.microsoft.com/office/drawing/2014/main" id="{BC3E2622-0ABA-49EB-8121-41E9ADF2EE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6">
                  <a:extLst>
                    <a:ext uri="{FF2B5EF4-FFF2-40B4-BE49-F238E27FC236}">
                      <a16:creationId xmlns="" xmlns:a16="http://schemas.microsoft.com/office/drawing/2014/main" id="{3D33F75A-396D-4F66-B873-8CF4E300A3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7">
                  <a:extLst>
                    <a:ext uri="{FF2B5EF4-FFF2-40B4-BE49-F238E27FC236}">
                      <a16:creationId xmlns="" xmlns:a16="http://schemas.microsoft.com/office/drawing/2014/main" id="{BA7EBF27-4EA0-4849-8DC2-68A33AFA2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8">
                <a:extLst>
                  <a:ext uri="{FF2B5EF4-FFF2-40B4-BE49-F238E27FC236}">
                    <a16:creationId xmlns="" xmlns:a16="http://schemas.microsoft.com/office/drawing/2014/main" id="{BE7CFD50-0F75-46B3-B322-9827B0914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dirty="0"/>
              </a:p>
            </p:txBody>
          </p:sp>
          <p:sp>
            <p:nvSpPr>
              <p:cNvPr id="49" name="Text Box 19">
                <a:extLst>
                  <a:ext uri="{FF2B5EF4-FFF2-40B4-BE49-F238E27FC236}">
                    <a16:creationId xmlns="" xmlns:a16="http://schemas.microsoft.com/office/drawing/2014/main" id="{F33C68F1-70E2-4AF2-9791-20E1B71437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50" name="Text Box 20">
                <a:extLst>
                  <a:ext uri="{FF2B5EF4-FFF2-40B4-BE49-F238E27FC236}">
                    <a16:creationId xmlns="" xmlns:a16="http://schemas.microsoft.com/office/drawing/2014/main" id="{B32FCCF3-29BA-4E28-8FA2-3A6ED1153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51" name="Text Box 21">
                <a:extLst>
                  <a:ext uri="{FF2B5EF4-FFF2-40B4-BE49-F238E27FC236}">
                    <a16:creationId xmlns="" xmlns:a16="http://schemas.microsoft.com/office/drawing/2014/main" id="{D5845E78-EE87-48C9-AB62-AB050B7BF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2" name="AutoShape 22">
                <a:extLst>
                  <a:ext uri="{FF2B5EF4-FFF2-40B4-BE49-F238E27FC236}">
                    <a16:creationId xmlns="" xmlns:a16="http://schemas.microsoft.com/office/drawing/2014/main" id="{5936D3BB-076F-4D21-9B6D-A0C1F0D2F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53" name="Text Box 23">
                <a:extLst>
                  <a:ext uri="{FF2B5EF4-FFF2-40B4-BE49-F238E27FC236}">
                    <a16:creationId xmlns="" xmlns:a16="http://schemas.microsoft.com/office/drawing/2014/main" id="{D7CE765F-2E85-489B-9481-61AB718DD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6" name="Group 24">
              <a:extLst>
                <a:ext uri="{FF2B5EF4-FFF2-40B4-BE49-F238E27FC236}">
                  <a16:creationId xmlns="" xmlns:a16="http://schemas.microsoft.com/office/drawing/2014/main" id="{F95CD2A7-4CEC-453F-AC98-731264094B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26" name="AutoShape 25">
                <a:extLst>
                  <a:ext uri="{FF2B5EF4-FFF2-40B4-BE49-F238E27FC236}">
                    <a16:creationId xmlns="" xmlns:a16="http://schemas.microsoft.com/office/drawing/2014/main" id="{5E23B97E-5C02-4558-B2C0-ACBE52925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493C3DF6-9523-4722-A002-3909CF988C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" name="Line 27">
                  <a:extLst>
                    <a:ext uri="{FF2B5EF4-FFF2-40B4-BE49-F238E27FC236}">
                      <a16:creationId xmlns="" xmlns:a16="http://schemas.microsoft.com/office/drawing/2014/main" id="{52012301-7CFB-4323-957B-69DC659357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8">
                  <a:extLst>
                    <a:ext uri="{FF2B5EF4-FFF2-40B4-BE49-F238E27FC236}">
                      <a16:creationId xmlns="" xmlns:a16="http://schemas.microsoft.com/office/drawing/2014/main" id="{0730FB3B-7B6F-4CA5-8F50-57A845105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">
                  <a:extLst>
                    <a:ext uri="{FF2B5EF4-FFF2-40B4-BE49-F238E27FC236}">
                      <a16:creationId xmlns="" xmlns:a16="http://schemas.microsoft.com/office/drawing/2014/main" id="{08EA9CF1-CD9E-4BD4-B4D0-FAB9D72F8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">
                  <a:extLst>
                    <a:ext uri="{FF2B5EF4-FFF2-40B4-BE49-F238E27FC236}">
                      <a16:creationId xmlns="" xmlns:a16="http://schemas.microsoft.com/office/drawing/2014/main" id="{6FE46109-0BE9-4D1C-8EA7-A3B0FB58BC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" name="Oval 31">
                <a:extLst>
                  <a:ext uri="{FF2B5EF4-FFF2-40B4-BE49-F238E27FC236}">
                    <a16:creationId xmlns="" xmlns:a16="http://schemas.microsoft.com/office/drawing/2014/main" id="{863994A7-22EB-4FCB-853D-776EB02E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32">
                <a:extLst>
                  <a:ext uri="{FF2B5EF4-FFF2-40B4-BE49-F238E27FC236}">
                    <a16:creationId xmlns="" xmlns:a16="http://schemas.microsoft.com/office/drawing/2014/main" id="{661D3409-1E3A-4DD5-8695-08F798A0F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6" name="Line 33">
                  <a:extLst>
                    <a:ext uri="{FF2B5EF4-FFF2-40B4-BE49-F238E27FC236}">
                      <a16:creationId xmlns="" xmlns:a16="http://schemas.microsoft.com/office/drawing/2014/main" id="{7E3315C8-257F-4FD0-AD38-9E34D08B2A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4">
                  <a:extLst>
                    <a:ext uri="{FF2B5EF4-FFF2-40B4-BE49-F238E27FC236}">
                      <a16:creationId xmlns="" xmlns:a16="http://schemas.microsoft.com/office/drawing/2014/main" id="{D1D70584-16A9-4324-AD47-266202F671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35">
                  <a:extLst>
                    <a:ext uri="{FF2B5EF4-FFF2-40B4-BE49-F238E27FC236}">
                      <a16:creationId xmlns="" xmlns:a16="http://schemas.microsoft.com/office/drawing/2014/main" id="{FBE855EA-3B33-4763-BDEC-C4722A970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36">
                  <a:extLst>
                    <a:ext uri="{FF2B5EF4-FFF2-40B4-BE49-F238E27FC236}">
                      <a16:creationId xmlns="" xmlns:a16="http://schemas.microsoft.com/office/drawing/2014/main" id="{CA0E6B5C-888E-4540-B8E8-A866427430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" name="Text Box 37">
                <a:extLst>
                  <a:ext uri="{FF2B5EF4-FFF2-40B4-BE49-F238E27FC236}">
                    <a16:creationId xmlns="" xmlns:a16="http://schemas.microsoft.com/office/drawing/2014/main" id="{B1B529C9-A1C9-4DAB-884F-D2814C04D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1" name="Text Box 38">
                <a:extLst>
                  <a:ext uri="{FF2B5EF4-FFF2-40B4-BE49-F238E27FC236}">
                    <a16:creationId xmlns="" xmlns:a16="http://schemas.microsoft.com/office/drawing/2014/main" id="{FF97311C-B8DC-48E2-9C25-D4654E85D7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2" name="Text Box 39">
                <a:extLst>
                  <a:ext uri="{FF2B5EF4-FFF2-40B4-BE49-F238E27FC236}">
                    <a16:creationId xmlns="" xmlns:a16="http://schemas.microsoft.com/office/drawing/2014/main" id="{E3488549-0442-4B25-865F-7D6965ED7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3" name="Text Box 40">
                <a:extLst>
                  <a:ext uri="{FF2B5EF4-FFF2-40B4-BE49-F238E27FC236}">
                    <a16:creationId xmlns="" xmlns:a16="http://schemas.microsoft.com/office/drawing/2014/main" id="{05F6496C-7275-442D-A81A-FD6A2A34DD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4" name="AutoShape 41">
                <a:extLst>
                  <a:ext uri="{FF2B5EF4-FFF2-40B4-BE49-F238E27FC236}">
                    <a16:creationId xmlns="" xmlns:a16="http://schemas.microsoft.com/office/drawing/2014/main" id="{90D6F13E-EF17-4FEC-BC36-9077F48B5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5" name="Text Box 42">
                <a:extLst>
                  <a:ext uri="{FF2B5EF4-FFF2-40B4-BE49-F238E27FC236}">
                    <a16:creationId xmlns="" xmlns:a16="http://schemas.microsoft.com/office/drawing/2014/main" id="{0EFD07F9-04C2-43F5-BD84-4E5F23D362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7" name="Group 43">
              <a:extLst>
                <a:ext uri="{FF2B5EF4-FFF2-40B4-BE49-F238E27FC236}">
                  <a16:creationId xmlns="" xmlns:a16="http://schemas.microsoft.com/office/drawing/2014/main" id="{DF5F902C-3870-47B0-B511-A7E8AE2CA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8" name="AutoShape 44">
                <a:extLst>
                  <a:ext uri="{FF2B5EF4-FFF2-40B4-BE49-F238E27FC236}">
                    <a16:creationId xmlns="" xmlns:a16="http://schemas.microsoft.com/office/drawing/2014/main" id="{C97C9217-F4A1-4BA6-A4ED-160369741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45">
                <a:extLst>
                  <a:ext uri="{FF2B5EF4-FFF2-40B4-BE49-F238E27FC236}">
                    <a16:creationId xmlns="" xmlns:a16="http://schemas.microsoft.com/office/drawing/2014/main" id="{97B10044-0FDB-4B08-AE33-671706D433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22" name="Line 46">
                  <a:extLst>
                    <a:ext uri="{FF2B5EF4-FFF2-40B4-BE49-F238E27FC236}">
                      <a16:creationId xmlns="" xmlns:a16="http://schemas.microsoft.com/office/drawing/2014/main" id="{D2DD59B2-AEB5-4FE5-A5C0-3AA2F94AE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47">
                  <a:extLst>
                    <a:ext uri="{FF2B5EF4-FFF2-40B4-BE49-F238E27FC236}">
                      <a16:creationId xmlns="" xmlns:a16="http://schemas.microsoft.com/office/drawing/2014/main" id="{670D8CB6-6AC3-4EF7-A27B-AFF12A6F0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48">
                  <a:extLst>
                    <a:ext uri="{FF2B5EF4-FFF2-40B4-BE49-F238E27FC236}">
                      <a16:creationId xmlns="" xmlns:a16="http://schemas.microsoft.com/office/drawing/2014/main" id="{7D0017D5-796C-4CFD-8FDA-942612128A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49">
                  <a:extLst>
                    <a:ext uri="{FF2B5EF4-FFF2-40B4-BE49-F238E27FC236}">
                      <a16:creationId xmlns="" xmlns:a16="http://schemas.microsoft.com/office/drawing/2014/main" id="{68D2944B-8BFD-4635-B925-4AE65986B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" name="Oval 50">
                <a:extLst>
                  <a:ext uri="{FF2B5EF4-FFF2-40B4-BE49-F238E27FC236}">
                    <a16:creationId xmlns="" xmlns:a16="http://schemas.microsoft.com/office/drawing/2014/main" id="{3613C85C-A618-4CF4-86BE-7F36F68CF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51">
                <a:extLst>
                  <a:ext uri="{FF2B5EF4-FFF2-40B4-BE49-F238E27FC236}">
                    <a16:creationId xmlns="" xmlns:a16="http://schemas.microsoft.com/office/drawing/2014/main" id="{7946626B-EE72-4CFE-83FC-15608D5284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18" name="Line 52">
                  <a:extLst>
                    <a:ext uri="{FF2B5EF4-FFF2-40B4-BE49-F238E27FC236}">
                      <a16:creationId xmlns="" xmlns:a16="http://schemas.microsoft.com/office/drawing/2014/main" id="{8732BCC8-066E-4974-9E31-E4500A34A2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53">
                  <a:extLst>
                    <a:ext uri="{FF2B5EF4-FFF2-40B4-BE49-F238E27FC236}">
                      <a16:creationId xmlns="" xmlns:a16="http://schemas.microsoft.com/office/drawing/2014/main" id="{AF942DCD-5F18-40FE-83C8-356EEE8000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54">
                  <a:extLst>
                    <a:ext uri="{FF2B5EF4-FFF2-40B4-BE49-F238E27FC236}">
                      <a16:creationId xmlns="" xmlns:a16="http://schemas.microsoft.com/office/drawing/2014/main" id="{6756C984-959E-4BA8-8F63-81F281783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55">
                  <a:extLst>
                    <a:ext uri="{FF2B5EF4-FFF2-40B4-BE49-F238E27FC236}">
                      <a16:creationId xmlns="" xmlns:a16="http://schemas.microsoft.com/office/drawing/2014/main" id="{84984F0B-B2C5-48F7-BB24-A0CA81EDD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" name="Text Box 56">
                <a:extLst>
                  <a:ext uri="{FF2B5EF4-FFF2-40B4-BE49-F238E27FC236}">
                    <a16:creationId xmlns="" xmlns:a16="http://schemas.microsoft.com/office/drawing/2014/main" id="{C2C3D2A8-D2A4-44E8-A5C7-7EE890BB5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" name="Text Box 57">
                <a:extLst>
                  <a:ext uri="{FF2B5EF4-FFF2-40B4-BE49-F238E27FC236}">
                    <a16:creationId xmlns="" xmlns:a16="http://schemas.microsoft.com/office/drawing/2014/main" id="{B74C64E7-7BE1-437F-83B7-E8167997F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14" name="Text Box 58">
                <a:extLst>
                  <a:ext uri="{FF2B5EF4-FFF2-40B4-BE49-F238E27FC236}">
                    <a16:creationId xmlns="" xmlns:a16="http://schemas.microsoft.com/office/drawing/2014/main" id="{B6A87A79-63A0-4AE3-8236-F3DB7786FF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15" name="Text Box 59">
                <a:extLst>
                  <a:ext uri="{FF2B5EF4-FFF2-40B4-BE49-F238E27FC236}">
                    <a16:creationId xmlns="" xmlns:a16="http://schemas.microsoft.com/office/drawing/2014/main" id="{CE6366E6-F0EE-495E-9A0F-234F4FE31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6" name="AutoShape 60">
                <a:extLst>
                  <a:ext uri="{FF2B5EF4-FFF2-40B4-BE49-F238E27FC236}">
                    <a16:creationId xmlns="" xmlns:a16="http://schemas.microsoft.com/office/drawing/2014/main" id="{0F746DB3-598F-4AA7-9F2D-2E5A3973B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17" name="Text Box 61">
                <a:extLst>
                  <a:ext uri="{FF2B5EF4-FFF2-40B4-BE49-F238E27FC236}">
                    <a16:creationId xmlns="" xmlns:a16="http://schemas.microsoft.com/office/drawing/2014/main" id="{EC164697-185A-45A5-9AFF-63F3FE7AF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96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32EB5-AEBF-4BB7-AC6D-AAA6EBDB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9D74CE36-7AF9-4415-8EB8-6BF292B50D91}"/>
              </a:ext>
            </a:extLst>
          </p:cNvPr>
          <p:cNvGrpSpPr>
            <a:grpSpLocks/>
          </p:cNvGrpSpPr>
          <p:nvPr/>
        </p:nvGrpSpPr>
        <p:grpSpPr bwMode="auto">
          <a:xfrm>
            <a:off x="4839565" y="552092"/>
            <a:ext cx="2510141" cy="5765274"/>
            <a:chOff x="4085" y="960"/>
            <a:chExt cx="1345" cy="3071"/>
          </a:xfrm>
        </p:grpSpPr>
        <p:grpSp>
          <p:nvGrpSpPr>
            <p:cNvPr id="5" name="Group 5">
              <a:extLst>
                <a:ext uri="{FF2B5EF4-FFF2-40B4-BE49-F238E27FC236}">
                  <a16:creationId xmlns="" xmlns:a16="http://schemas.microsoft.com/office/drawing/2014/main" id="{3667C397-4FE7-4627-880C-E596D7B80A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44" name="AutoShape 6">
                <a:extLst>
                  <a:ext uri="{FF2B5EF4-FFF2-40B4-BE49-F238E27FC236}">
                    <a16:creationId xmlns="" xmlns:a16="http://schemas.microsoft.com/office/drawing/2014/main" id="{FFA93214-7E67-4692-BDDA-3F270CAE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7">
                <a:extLst>
                  <a:ext uri="{FF2B5EF4-FFF2-40B4-BE49-F238E27FC236}">
                    <a16:creationId xmlns="" xmlns:a16="http://schemas.microsoft.com/office/drawing/2014/main" id="{781F720D-463C-4F5D-B54E-BBB04DF610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58" name="Line 8">
                  <a:extLst>
                    <a:ext uri="{FF2B5EF4-FFF2-40B4-BE49-F238E27FC236}">
                      <a16:creationId xmlns="" xmlns:a16="http://schemas.microsoft.com/office/drawing/2014/main" id="{5A67EB00-090C-4F90-A43C-C2FFEED98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9">
                  <a:extLst>
                    <a:ext uri="{FF2B5EF4-FFF2-40B4-BE49-F238E27FC236}">
                      <a16:creationId xmlns="" xmlns:a16="http://schemas.microsoft.com/office/drawing/2014/main" id="{E9962FBA-A4AD-4BEC-B423-63A23D903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0">
                  <a:extLst>
                    <a:ext uri="{FF2B5EF4-FFF2-40B4-BE49-F238E27FC236}">
                      <a16:creationId xmlns="" xmlns:a16="http://schemas.microsoft.com/office/drawing/2014/main" id="{4A95E172-E7A9-4EE2-8F3D-81357F681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1">
                  <a:extLst>
                    <a:ext uri="{FF2B5EF4-FFF2-40B4-BE49-F238E27FC236}">
                      <a16:creationId xmlns="" xmlns:a16="http://schemas.microsoft.com/office/drawing/2014/main" id="{54653F7F-140E-4A06-94C6-AAAFB3457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Oval 12">
                <a:extLst>
                  <a:ext uri="{FF2B5EF4-FFF2-40B4-BE49-F238E27FC236}">
                    <a16:creationId xmlns="" xmlns:a16="http://schemas.microsoft.com/office/drawing/2014/main" id="{A07B0877-0386-488C-AC69-81F784301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13">
                <a:extLst>
                  <a:ext uri="{FF2B5EF4-FFF2-40B4-BE49-F238E27FC236}">
                    <a16:creationId xmlns="" xmlns:a16="http://schemas.microsoft.com/office/drawing/2014/main" id="{C1DE2609-9742-4F54-9920-871A63513C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54" name="Line 14">
                  <a:extLst>
                    <a:ext uri="{FF2B5EF4-FFF2-40B4-BE49-F238E27FC236}">
                      <a16:creationId xmlns="" xmlns:a16="http://schemas.microsoft.com/office/drawing/2014/main" id="{9CDEE947-56A5-4A3D-BC8C-8A189EE04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5">
                  <a:extLst>
                    <a:ext uri="{FF2B5EF4-FFF2-40B4-BE49-F238E27FC236}">
                      <a16:creationId xmlns="" xmlns:a16="http://schemas.microsoft.com/office/drawing/2014/main" id="{BC3E2622-0ABA-49EB-8121-41E9ADF2EE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6">
                  <a:extLst>
                    <a:ext uri="{FF2B5EF4-FFF2-40B4-BE49-F238E27FC236}">
                      <a16:creationId xmlns="" xmlns:a16="http://schemas.microsoft.com/office/drawing/2014/main" id="{3D33F75A-396D-4F66-B873-8CF4E300A3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7">
                  <a:extLst>
                    <a:ext uri="{FF2B5EF4-FFF2-40B4-BE49-F238E27FC236}">
                      <a16:creationId xmlns="" xmlns:a16="http://schemas.microsoft.com/office/drawing/2014/main" id="{BA7EBF27-4EA0-4849-8DC2-68A33AFA2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8">
                <a:extLst>
                  <a:ext uri="{FF2B5EF4-FFF2-40B4-BE49-F238E27FC236}">
                    <a16:creationId xmlns="" xmlns:a16="http://schemas.microsoft.com/office/drawing/2014/main" id="{BE7CFD50-0F75-46B3-B322-9827B0914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dirty="0"/>
              </a:p>
            </p:txBody>
          </p:sp>
          <p:sp>
            <p:nvSpPr>
              <p:cNvPr id="49" name="Text Box 19">
                <a:extLst>
                  <a:ext uri="{FF2B5EF4-FFF2-40B4-BE49-F238E27FC236}">
                    <a16:creationId xmlns="" xmlns:a16="http://schemas.microsoft.com/office/drawing/2014/main" id="{F33C68F1-70E2-4AF2-9791-20E1B71437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50" name="Text Box 20">
                <a:extLst>
                  <a:ext uri="{FF2B5EF4-FFF2-40B4-BE49-F238E27FC236}">
                    <a16:creationId xmlns="" xmlns:a16="http://schemas.microsoft.com/office/drawing/2014/main" id="{B32FCCF3-29BA-4E28-8FA2-3A6ED1153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51" name="Text Box 21">
                <a:extLst>
                  <a:ext uri="{FF2B5EF4-FFF2-40B4-BE49-F238E27FC236}">
                    <a16:creationId xmlns="" xmlns:a16="http://schemas.microsoft.com/office/drawing/2014/main" id="{D5845E78-EE87-48C9-AB62-AB050B7BF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2" name="AutoShape 22">
                <a:extLst>
                  <a:ext uri="{FF2B5EF4-FFF2-40B4-BE49-F238E27FC236}">
                    <a16:creationId xmlns="" xmlns:a16="http://schemas.microsoft.com/office/drawing/2014/main" id="{5936D3BB-076F-4D21-9B6D-A0C1F0D2F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53" name="Text Box 23">
                <a:extLst>
                  <a:ext uri="{FF2B5EF4-FFF2-40B4-BE49-F238E27FC236}">
                    <a16:creationId xmlns="" xmlns:a16="http://schemas.microsoft.com/office/drawing/2014/main" id="{D7CE765F-2E85-489B-9481-61AB718DD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6" name="Group 24">
              <a:extLst>
                <a:ext uri="{FF2B5EF4-FFF2-40B4-BE49-F238E27FC236}">
                  <a16:creationId xmlns="" xmlns:a16="http://schemas.microsoft.com/office/drawing/2014/main" id="{F95CD2A7-4CEC-453F-AC98-731264094B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26" name="AutoShape 25">
                <a:extLst>
                  <a:ext uri="{FF2B5EF4-FFF2-40B4-BE49-F238E27FC236}">
                    <a16:creationId xmlns="" xmlns:a16="http://schemas.microsoft.com/office/drawing/2014/main" id="{5E23B97E-5C02-4558-B2C0-ACBE52925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493C3DF6-9523-4722-A002-3909CF988C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" name="Line 27">
                  <a:extLst>
                    <a:ext uri="{FF2B5EF4-FFF2-40B4-BE49-F238E27FC236}">
                      <a16:creationId xmlns="" xmlns:a16="http://schemas.microsoft.com/office/drawing/2014/main" id="{52012301-7CFB-4323-957B-69DC659357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8">
                  <a:extLst>
                    <a:ext uri="{FF2B5EF4-FFF2-40B4-BE49-F238E27FC236}">
                      <a16:creationId xmlns="" xmlns:a16="http://schemas.microsoft.com/office/drawing/2014/main" id="{0730FB3B-7B6F-4CA5-8F50-57A845105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">
                  <a:extLst>
                    <a:ext uri="{FF2B5EF4-FFF2-40B4-BE49-F238E27FC236}">
                      <a16:creationId xmlns="" xmlns:a16="http://schemas.microsoft.com/office/drawing/2014/main" id="{08EA9CF1-CD9E-4BD4-B4D0-FAB9D72F8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">
                  <a:extLst>
                    <a:ext uri="{FF2B5EF4-FFF2-40B4-BE49-F238E27FC236}">
                      <a16:creationId xmlns="" xmlns:a16="http://schemas.microsoft.com/office/drawing/2014/main" id="{6FE46109-0BE9-4D1C-8EA7-A3B0FB58BC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" name="Oval 31">
                <a:extLst>
                  <a:ext uri="{FF2B5EF4-FFF2-40B4-BE49-F238E27FC236}">
                    <a16:creationId xmlns="" xmlns:a16="http://schemas.microsoft.com/office/drawing/2014/main" id="{863994A7-22EB-4FCB-853D-776EB02E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32">
                <a:extLst>
                  <a:ext uri="{FF2B5EF4-FFF2-40B4-BE49-F238E27FC236}">
                    <a16:creationId xmlns="" xmlns:a16="http://schemas.microsoft.com/office/drawing/2014/main" id="{661D3409-1E3A-4DD5-8695-08F798A0F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6" name="Line 33">
                  <a:extLst>
                    <a:ext uri="{FF2B5EF4-FFF2-40B4-BE49-F238E27FC236}">
                      <a16:creationId xmlns="" xmlns:a16="http://schemas.microsoft.com/office/drawing/2014/main" id="{7E3315C8-257F-4FD0-AD38-9E34D08B2A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4">
                  <a:extLst>
                    <a:ext uri="{FF2B5EF4-FFF2-40B4-BE49-F238E27FC236}">
                      <a16:creationId xmlns="" xmlns:a16="http://schemas.microsoft.com/office/drawing/2014/main" id="{D1D70584-16A9-4324-AD47-266202F671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35">
                  <a:extLst>
                    <a:ext uri="{FF2B5EF4-FFF2-40B4-BE49-F238E27FC236}">
                      <a16:creationId xmlns="" xmlns:a16="http://schemas.microsoft.com/office/drawing/2014/main" id="{FBE855EA-3B33-4763-BDEC-C4722A970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36">
                  <a:extLst>
                    <a:ext uri="{FF2B5EF4-FFF2-40B4-BE49-F238E27FC236}">
                      <a16:creationId xmlns="" xmlns:a16="http://schemas.microsoft.com/office/drawing/2014/main" id="{CA0E6B5C-888E-4540-B8E8-A866427430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" name="Text Box 37">
                <a:extLst>
                  <a:ext uri="{FF2B5EF4-FFF2-40B4-BE49-F238E27FC236}">
                    <a16:creationId xmlns="" xmlns:a16="http://schemas.microsoft.com/office/drawing/2014/main" id="{B1B529C9-A1C9-4DAB-884F-D2814C04D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1" name="Text Box 38">
                <a:extLst>
                  <a:ext uri="{FF2B5EF4-FFF2-40B4-BE49-F238E27FC236}">
                    <a16:creationId xmlns="" xmlns:a16="http://schemas.microsoft.com/office/drawing/2014/main" id="{FF97311C-B8DC-48E2-9C25-D4654E85D7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2" name="Text Box 39">
                <a:extLst>
                  <a:ext uri="{FF2B5EF4-FFF2-40B4-BE49-F238E27FC236}">
                    <a16:creationId xmlns="" xmlns:a16="http://schemas.microsoft.com/office/drawing/2014/main" id="{E3488549-0442-4B25-865F-7D6965ED7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3" name="Text Box 40">
                <a:extLst>
                  <a:ext uri="{FF2B5EF4-FFF2-40B4-BE49-F238E27FC236}">
                    <a16:creationId xmlns="" xmlns:a16="http://schemas.microsoft.com/office/drawing/2014/main" id="{05F6496C-7275-442D-A81A-FD6A2A34DD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4" name="AutoShape 41">
                <a:extLst>
                  <a:ext uri="{FF2B5EF4-FFF2-40B4-BE49-F238E27FC236}">
                    <a16:creationId xmlns="" xmlns:a16="http://schemas.microsoft.com/office/drawing/2014/main" id="{90D6F13E-EF17-4FEC-BC36-9077F48B5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5" name="Text Box 42">
                <a:extLst>
                  <a:ext uri="{FF2B5EF4-FFF2-40B4-BE49-F238E27FC236}">
                    <a16:creationId xmlns="" xmlns:a16="http://schemas.microsoft.com/office/drawing/2014/main" id="{0EFD07F9-04C2-43F5-BD84-4E5F23D362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7" name="Group 43">
              <a:extLst>
                <a:ext uri="{FF2B5EF4-FFF2-40B4-BE49-F238E27FC236}">
                  <a16:creationId xmlns="" xmlns:a16="http://schemas.microsoft.com/office/drawing/2014/main" id="{DF5F902C-3870-47B0-B511-A7E8AE2CA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8" name="AutoShape 44">
                <a:extLst>
                  <a:ext uri="{FF2B5EF4-FFF2-40B4-BE49-F238E27FC236}">
                    <a16:creationId xmlns="" xmlns:a16="http://schemas.microsoft.com/office/drawing/2014/main" id="{C97C9217-F4A1-4BA6-A4ED-160369741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45">
                <a:extLst>
                  <a:ext uri="{FF2B5EF4-FFF2-40B4-BE49-F238E27FC236}">
                    <a16:creationId xmlns="" xmlns:a16="http://schemas.microsoft.com/office/drawing/2014/main" id="{97B10044-0FDB-4B08-AE33-671706D433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22" name="Line 46">
                  <a:extLst>
                    <a:ext uri="{FF2B5EF4-FFF2-40B4-BE49-F238E27FC236}">
                      <a16:creationId xmlns="" xmlns:a16="http://schemas.microsoft.com/office/drawing/2014/main" id="{D2DD59B2-AEB5-4FE5-A5C0-3AA2F94AE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47">
                  <a:extLst>
                    <a:ext uri="{FF2B5EF4-FFF2-40B4-BE49-F238E27FC236}">
                      <a16:creationId xmlns="" xmlns:a16="http://schemas.microsoft.com/office/drawing/2014/main" id="{670D8CB6-6AC3-4EF7-A27B-AFF12A6F0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48">
                  <a:extLst>
                    <a:ext uri="{FF2B5EF4-FFF2-40B4-BE49-F238E27FC236}">
                      <a16:creationId xmlns="" xmlns:a16="http://schemas.microsoft.com/office/drawing/2014/main" id="{7D0017D5-796C-4CFD-8FDA-942612128A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49">
                  <a:extLst>
                    <a:ext uri="{FF2B5EF4-FFF2-40B4-BE49-F238E27FC236}">
                      <a16:creationId xmlns="" xmlns:a16="http://schemas.microsoft.com/office/drawing/2014/main" id="{68D2944B-8BFD-4635-B925-4AE65986B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" name="Oval 50">
                <a:extLst>
                  <a:ext uri="{FF2B5EF4-FFF2-40B4-BE49-F238E27FC236}">
                    <a16:creationId xmlns="" xmlns:a16="http://schemas.microsoft.com/office/drawing/2014/main" id="{3613C85C-A618-4CF4-86BE-7F36F68CF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51">
                <a:extLst>
                  <a:ext uri="{FF2B5EF4-FFF2-40B4-BE49-F238E27FC236}">
                    <a16:creationId xmlns="" xmlns:a16="http://schemas.microsoft.com/office/drawing/2014/main" id="{7946626B-EE72-4CFE-83FC-15608D5284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18" name="Line 52">
                  <a:extLst>
                    <a:ext uri="{FF2B5EF4-FFF2-40B4-BE49-F238E27FC236}">
                      <a16:creationId xmlns="" xmlns:a16="http://schemas.microsoft.com/office/drawing/2014/main" id="{8732BCC8-066E-4974-9E31-E4500A34A2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53">
                  <a:extLst>
                    <a:ext uri="{FF2B5EF4-FFF2-40B4-BE49-F238E27FC236}">
                      <a16:creationId xmlns="" xmlns:a16="http://schemas.microsoft.com/office/drawing/2014/main" id="{AF942DCD-5F18-40FE-83C8-356EEE8000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54">
                  <a:extLst>
                    <a:ext uri="{FF2B5EF4-FFF2-40B4-BE49-F238E27FC236}">
                      <a16:creationId xmlns="" xmlns:a16="http://schemas.microsoft.com/office/drawing/2014/main" id="{6756C984-959E-4BA8-8F63-81F281783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55">
                  <a:extLst>
                    <a:ext uri="{FF2B5EF4-FFF2-40B4-BE49-F238E27FC236}">
                      <a16:creationId xmlns="" xmlns:a16="http://schemas.microsoft.com/office/drawing/2014/main" id="{84984F0B-B2C5-48F7-BB24-A0CA81EDD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" name="Text Box 56">
                <a:extLst>
                  <a:ext uri="{FF2B5EF4-FFF2-40B4-BE49-F238E27FC236}">
                    <a16:creationId xmlns="" xmlns:a16="http://schemas.microsoft.com/office/drawing/2014/main" id="{C2C3D2A8-D2A4-44E8-A5C7-7EE890BB5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" name="Text Box 57">
                <a:extLst>
                  <a:ext uri="{FF2B5EF4-FFF2-40B4-BE49-F238E27FC236}">
                    <a16:creationId xmlns="" xmlns:a16="http://schemas.microsoft.com/office/drawing/2014/main" id="{B74C64E7-7BE1-437F-83B7-E8167997F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14" name="Text Box 58">
                <a:extLst>
                  <a:ext uri="{FF2B5EF4-FFF2-40B4-BE49-F238E27FC236}">
                    <a16:creationId xmlns="" xmlns:a16="http://schemas.microsoft.com/office/drawing/2014/main" id="{B6A87A79-63A0-4AE3-8236-F3DB7786FF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15" name="Text Box 59">
                <a:extLst>
                  <a:ext uri="{FF2B5EF4-FFF2-40B4-BE49-F238E27FC236}">
                    <a16:creationId xmlns="" xmlns:a16="http://schemas.microsoft.com/office/drawing/2014/main" id="{CE6366E6-F0EE-495E-9A0F-234F4FE31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7" name="Text Box 61">
                <a:extLst>
                  <a:ext uri="{FF2B5EF4-FFF2-40B4-BE49-F238E27FC236}">
                    <a16:creationId xmlns="" xmlns:a16="http://schemas.microsoft.com/office/drawing/2014/main" id="{EC164697-185A-45A5-9AFF-63F3FE7AF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64" name="AutoShape 64">
            <a:extLst>
              <a:ext uri="{FF2B5EF4-FFF2-40B4-BE49-F238E27FC236}">
                <a16:creationId xmlns="" xmlns:a16="http://schemas.microsoft.com/office/drawing/2014/main" id="{430C20A8-C648-43D6-8C45-52BD18922E9D}"/>
              </a:ext>
            </a:extLst>
          </p:cNvPr>
          <p:cNvSpPr>
            <a:spLocks/>
          </p:cNvSpPr>
          <p:nvPr/>
        </p:nvSpPr>
        <p:spPr bwMode="auto">
          <a:xfrm>
            <a:off x="4307752" y="4964482"/>
            <a:ext cx="262823" cy="127827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" name="Picture 66" descr="txp_fig">
            <a:extLst>
              <a:ext uri="{FF2B5EF4-FFF2-40B4-BE49-F238E27FC236}">
                <a16:creationId xmlns="" xmlns:a16="http://schemas.microsoft.com/office/drawing/2014/main" id="{6D826439-D650-4880-B152-02687B3246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12505" y="5390788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8" name="Picture 3" descr="C:\Users\Dan\Dropbox\Office\CS 188\Ketrina Art\MDPs\Discounting.png">
            <a:extLst>
              <a:ext uri="{FF2B5EF4-FFF2-40B4-BE49-F238E27FC236}">
                <a16:creationId xmlns="" xmlns:a16="http://schemas.microsoft.com/office/drawing/2014/main" id="{501D5855-D341-452B-8948-8FCDC85A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3764" t="76543" r="1569"/>
          <a:stretch>
            <a:fillRect/>
          </a:stretch>
        </p:blipFill>
        <p:spPr bwMode="auto">
          <a:xfrm>
            <a:off x="2021752" y="5252152"/>
            <a:ext cx="1562540" cy="9906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B25AF0-83E5-4B7C-A1EC-28B5684EB94E}"/>
              </a:ext>
            </a:extLst>
          </p:cNvPr>
          <p:cNvSpPr/>
          <p:nvPr/>
        </p:nvSpPr>
        <p:spPr>
          <a:xfrm>
            <a:off x="5916483" y="5956946"/>
            <a:ext cx="322052" cy="30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0626" y="1224923"/>
            <a:ext cx="2545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Limited </a:t>
            </a:r>
            <a:r>
              <a:rPr lang="en-US" sz="2400" dirty="0" err="1">
                <a:solidFill>
                  <a:srgbClr val="0070C0"/>
                </a:solidFill>
              </a:rPr>
              <a:t>Lookahead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32EB5-AEBF-4BB7-AC6D-AAA6EBDB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="" xmlns:a16="http://schemas.microsoft.com/office/drawing/2014/main" id="{3667C397-4FE7-4627-880C-E596D7B80A63}"/>
              </a:ext>
            </a:extLst>
          </p:cNvPr>
          <p:cNvGrpSpPr>
            <a:grpSpLocks/>
          </p:cNvGrpSpPr>
          <p:nvPr/>
        </p:nvGrpSpPr>
        <p:grpSpPr bwMode="auto">
          <a:xfrm>
            <a:off x="4839565" y="552092"/>
            <a:ext cx="2409362" cy="2256548"/>
            <a:chOff x="2400" y="1401"/>
            <a:chExt cx="1392" cy="1296"/>
          </a:xfrm>
        </p:grpSpPr>
        <p:sp>
          <p:nvSpPr>
            <p:cNvPr id="44" name="AutoShape 6">
              <a:extLst>
                <a:ext uri="{FF2B5EF4-FFF2-40B4-BE49-F238E27FC236}">
                  <a16:creationId xmlns="" xmlns:a16="http://schemas.microsoft.com/office/drawing/2014/main" id="{FFA93214-7E67-4692-BDDA-3F270CAE9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45" name="Group 7">
              <a:extLst>
                <a:ext uri="{FF2B5EF4-FFF2-40B4-BE49-F238E27FC236}">
                  <a16:creationId xmlns="" xmlns:a16="http://schemas.microsoft.com/office/drawing/2014/main" id="{781F720D-463C-4F5D-B54E-BBB04DF61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58" name="Line 8">
                <a:extLst>
                  <a:ext uri="{FF2B5EF4-FFF2-40B4-BE49-F238E27FC236}">
                    <a16:creationId xmlns="" xmlns:a16="http://schemas.microsoft.com/office/drawing/2014/main" id="{5A67EB00-090C-4F90-A43C-C2FFEED98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9">
                <a:extLst>
                  <a:ext uri="{FF2B5EF4-FFF2-40B4-BE49-F238E27FC236}">
                    <a16:creationId xmlns="" xmlns:a16="http://schemas.microsoft.com/office/drawing/2014/main" id="{E9962FBA-A4AD-4BEC-B423-63A23D903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0">
                <a:extLst>
                  <a:ext uri="{FF2B5EF4-FFF2-40B4-BE49-F238E27FC236}">
                    <a16:creationId xmlns="" xmlns:a16="http://schemas.microsoft.com/office/drawing/2014/main" id="{4A95E172-E7A9-4EE2-8F3D-81357F681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1">
                <a:extLst>
                  <a:ext uri="{FF2B5EF4-FFF2-40B4-BE49-F238E27FC236}">
                    <a16:creationId xmlns="" xmlns:a16="http://schemas.microsoft.com/office/drawing/2014/main" id="{54653F7F-140E-4A06-94C6-AAAFB3457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Oval 12">
              <a:extLst>
                <a:ext uri="{FF2B5EF4-FFF2-40B4-BE49-F238E27FC236}">
                  <a16:creationId xmlns="" xmlns:a16="http://schemas.microsoft.com/office/drawing/2014/main" id="{A07B0877-0386-488C-AC69-81F784301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" name="Group 13">
              <a:extLst>
                <a:ext uri="{FF2B5EF4-FFF2-40B4-BE49-F238E27FC236}">
                  <a16:creationId xmlns="" xmlns:a16="http://schemas.microsoft.com/office/drawing/2014/main" id="{C1DE2609-9742-4F54-9920-871A63513C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4" name="Line 14">
                <a:extLst>
                  <a:ext uri="{FF2B5EF4-FFF2-40B4-BE49-F238E27FC236}">
                    <a16:creationId xmlns="" xmlns:a16="http://schemas.microsoft.com/office/drawing/2014/main" id="{9CDEE947-56A5-4A3D-BC8C-8A189EE04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5">
                <a:extLst>
                  <a:ext uri="{FF2B5EF4-FFF2-40B4-BE49-F238E27FC236}">
                    <a16:creationId xmlns="" xmlns:a16="http://schemas.microsoft.com/office/drawing/2014/main" id="{BC3E2622-0ABA-49EB-8121-41E9ADF2E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6">
                <a:extLst>
                  <a:ext uri="{FF2B5EF4-FFF2-40B4-BE49-F238E27FC236}">
                    <a16:creationId xmlns="" xmlns:a16="http://schemas.microsoft.com/office/drawing/2014/main" id="{3D33F75A-396D-4F66-B873-8CF4E300A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7">
                <a:extLst>
                  <a:ext uri="{FF2B5EF4-FFF2-40B4-BE49-F238E27FC236}">
                    <a16:creationId xmlns="" xmlns:a16="http://schemas.microsoft.com/office/drawing/2014/main" id="{BA7EBF27-4EA0-4849-8DC2-68A33AFA2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18">
              <a:extLst>
                <a:ext uri="{FF2B5EF4-FFF2-40B4-BE49-F238E27FC236}">
                  <a16:creationId xmlns="" xmlns:a16="http://schemas.microsoft.com/office/drawing/2014/main" id="{BE7CFD50-0F75-46B3-B322-9827B0914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49" name="Text Box 19">
              <a:extLst>
                <a:ext uri="{FF2B5EF4-FFF2-40B4-BE49-F238E27FC236}">
                  <a16:creationId xmlns="" xmlns:a16="http://schemas.microsoft.com/office/drawing/2014/main" id="{F33C68F1-70E2-4AF2-9791-20E1B7143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50" name="Text Box 20">
              <a:extLst>
                <a:ext uri="{FF2B5EF4-FFF2-40B4-BE49-F238E27FC236}">
                  <a16:creationId xmlns="" xmlns:a16="http://schemas.microsoft.com/office/drawing/2014/main" id="{B32FCCF3-29BA-4E28-8FA2-3A6ED1153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51" name="Text Box 21">
              <a:extLst>
                <a:ext uri="{FF2B5EF4-FFF2-40B4-BE49-F238E27FC236}">
                  <a16:creationId xmlns="" xmlns:a16="http://schemas.microsoft.com/office/drawing/2014/main" id="{D5845E78-EE87-48C9-AB62-AB050B7BF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52" name="AutoShape 22">
              <a:extLst>
                <a:ext uri="{FF2B5EF4-FFF2-40B4-BE49-F238E27FC236}">
                  <a16:creationId xmlns="" xmlns:a16="http://schemas.microsoft.com/office/drawing/2014/main" id="{5936D3BB-076F-4D21-9B6D-A0C1F0D2F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53" name="Text Box 23">
              <a:extLst>
                <a:ext uri="{FF2B5EF4-FFF2-40B4-BE49-F238E27FC236}">
                  <a16:creationId xmlns="" xmlns:a16="http://schemas.microsoft.com/office/drawing/2014/main" id="{D7CE765F-2E85-489B-9481-61AB718DD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24">
            <a:extLst>
              <a:ext uri="{FF2B5EF4-FFF2-40B4-BE49-F238E27FC236}">
                <a16:creationId xmlns="" xmlns:a16="http://schemas.microsoft.com/office/drawing/2014/main" id="{F95CD2A7-4CEC-453F-AC98-731264094B8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919815" y="2307394"/>
            <a:ext cx="2429891" cy="2254671"/>
            <a:chOff x="2400" y="1401"/>
            <a:chExt cx="1392" cy="1296"/>
          </a:xfrm>
        </p:grpSpPr>
        <p:sp>
          <p:nvSpPr>
            <p:cNvPr id="26" name="AutoShape 25">
              <a:extLst>
                <a:ext uri="{FF2B5EF4-FFF2-40B4-BE49-F238E27FC236}">
                  <a16:creationId xmlns="" xmlns:a16="http://schemas.microsoft.com/office/drawing/2014/main" id="{5E23B97E-5C02-4558-B2C0-ACBE52925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493C3DF6-9523-4722-A002-3909CF988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27">
                <a:extLst>
                  <a:ext uri="{FF2B5EF4-FFF2-40B4-BE49-F238E27FC236}">
                    <a16:creationId xmlns="" xmlns:a16="http://schemas.microsoft.com/office/drawing/2014/main" id="{52012301-7CFB-4323-957B-69DC65935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="" xmlns:a16="http://schemas.microsoft.com/office/drawing/2014/main" id="{0730FB3B-7B6F-4CA5-8F50-57A845105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="" xmlns:a16="http://schemas.microsoft.com/office/drawing/2014/main" id="{08EA9CF1-CD9E-4BD4-B4D0-FAB9D72F8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30">
                <a:extLst>
                  <a:ext uri="{FF2B5EF4-FFF2-40B4-BE49-F238E27FC236}">
                    <a16:creationId xmlns="" xmlns:a16="http://schemas.microsoft.com/office/drawing/2014/main" id="{6FE46109-0BE9-4D1C-8EA7-A3B0FB58B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Oval 31">
              <a:extLst>
                <a:ext uri="{FF2B5EF4-FFF2-40B4-BE49-F238E27FC236}">
                  <a16:creationId xmlns="" xmlns:a16="http://schemas.microsoft.com/office/drawing/2014/main" id="{863994A7-22EB-4FCB-853D-776EB02E3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32">
              <a:extLst>
                <a:ext uri="{FF2B5EF4-FFF2-40B4-BE49-F238E27FC236}">
                  <a16:creationId xmlns="" xmlns:a16="http://schemas.microsoft.com/office/drawing/2014/main" id="{661D3409-1E3A-4DD5-8695-08F798A0F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33">
                <a:extLst>
                  <a:ext uri="{FF2B5EF4-FFF2-40B4-BE49-F238E27FC236}">
                    <a16:creationId xmlns="" xmlns:a16="http://schemas.microsoft.com/office/drawing/2014/main" id="{7E3315C8-257F-4FD0-AD38-9E34D08B2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="" xmlns:a16="http://schemas.microsoft.com/office/drawing/2014/main" id="{D1D70584-16A9-4324-AD47-266202F67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="" xmlns:a16="http://schemas.microsoft.com/office/drawing/2014/main" id="{FBE855EA-3B33-4763-BDEC-C4722A970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="" xmlns:a16="http://schemas.microsoft.com/office/drawing/2014/main" id="{CA0E6B5C-888E-4540-B8E8-A86642743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37">
              <a:extLst>
                <a:ext uri="{FF2B5EF4-FFF2-40B4-BE49-F238E27FC236}">
                  <a16:creationId xmlns="" xmlns:a16="http://schemas.microsoft.com/office/drawing/2014/main" id="{B1B529C9-A1C9-4DAB-884F-D2814C04D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1" name="Text Box 38">
              <a:extLst>
                <a:ext uri="{FF2B5EF4-FFF2-40B4-BE49-F238E27FC236}">
                  <a16:creationId xmlns="" xmlns:a16="http://schemas.microsoft.com/office/drawing/2014/main" id="{FF97311C-B8DC-48E2-9C25-D4654E85D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32" name="Text Box 39">
              <a:extLst>
                <a:ext uri="{FF2B5EF4-FFF2-40B4-BE49-F238E27FC236}">
                  <a16:creationId xmlns="" xmlns:a16="http://schemas.microsoft.com/office/drawing/2014/main" id="{E3488549-0442-4B25-865F-7D6965ED7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33" name="Text Box 40">
              <a:extLst>
                <a:ext uri="{FF2B5EF4-FFF2-40B4-BE49-F238E27FC236}">
                  <a16:creationId xmlns="" xmlns:a16="http://schemas.microsoft.com/office/drawing/2014/main" id="{05F6496C-7275-442D-A81A-FD6A2A34D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4" name="AutoShape 41">
              <a:extLst>
                <a:ext uri="{FF2B5EF4-FFF2-40B4-BE49-F238E27FC236}">
                  <a16:creationId xmlns="" xmlns:a16="http://schemas.microsoft.com/office/drawing/2014/main" id="{90D6F13E-EF17-4FEC-BC36-9077F48B5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35" name="Text Box 42">
              <a:extLst>
                <a:ext uri="{FF2B5EF4-FFF2-40B4-BE49-F238E27FC236}">
                  <a16:creationId xmlns="" xmlns:a16="http://schemas.microsoft.com/office/drawing/2014/main" id="{0EFD07F9-04C2-43F5-BD84-4E5F23D36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7" name="Group 43">
            <a:extLst>
              <a:ext uri="{FF2B5EF4-FFF2-40B4-BE49-F238E27FC236}">
                <a16:creationId xmlns="" xmlns:a16="http://schemas.microsoft.com/office/drawing/2014/main" id="{DF5F902C-3870-47B0-B511-A7E8AE2CA267}"/>
              </a:ext>
            </a:extLst>
          </p:cNvPr>
          <p:cNvGrpSpPr>
            <a:grpSpLocks/>
          </p:cNvGrpSpPr>
          <p:nvPr/>
        </p:nvGrpSpPr>
        <p:grpSpPr bwMode="auto">
          <a:xfrm>
            <a:off x="4839565" y="4060818"/>
            <a:ext cx="2409362" cy="2256548"/>
            <a:chOff x="2400" y="1401"/>
            <a:chExt cx="1392" cy="1296"/>
          </a:xfrm>
        </p:grpSpPr>
        <p:sp>
          <p:nvSpPr>
            <p:cNvPr id="8" name="AutoShape 44">
              <a:extLst>
                <a:ext uri="{FF2B5EF4-FFF2-40B4-BE49-F238E27FC236}">
                  <a16:creationId xmlns="" xmlns:a16="http://schemas.microsoft.com/office/drawing/2014/main" id="{C97C9217-F4A1-4BA6-A4ED-160369741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" name="Group 45">
              <a:extLst>
                <a:ext uri="{FF2B5EF4-FFF2-40B4-BE49-F238E27FC236}">
                  <a16:creationId xmlns="" xmlns:a16="http://schemas.microsoft.com/office/drawing/2014/main" id="{97B10044-0FDB-4B08-AE33-671706D43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2" name="Line 46">
                <a:extLst>
                  <a:ext uri="{FF2B5EF4-FFF2-40B4-BE49-F238E27FC236}">
                    <a16:creationId xmlns="" xmlns:a16="http://schemas.microsoft.com/office/drawing/2014/main" id="{D2DD59B2-AEB5-4FE5-A5C0-3AA2F94AE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47">
                <a:extLst>
                  <a:ext uri="{FF2B5EF4-FFF2-40B4-BE49-F238E27FC236}">
                    <a16:creationId xmlns="" xmlns:a16="http://schemas.microsoft.com/office/drawing/2014/main" id="{670D8CB6-6AC3-4EF7-A27B-AFF12A6F0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48">
                <a:extLst>
                  <a:ext uri="{FF2B5EF4-FFF2-40B4-BE49-F238E27FC236}">
                    <a16:creationId xmlns="" xmlns:a16="http://schemas.microsoft.com/office/drawing/2014/main" id="{7D0017D5-796C-4CFD-8FDA-942612128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49">
                <a:extLst>
                  <a:ext uri="{FF2B5EF4-FFF2-40B4-BE49-F238E27FC236}">
                    <a16:creationId xmlns="" xmlns:a16="http://schemas.microsoft.com/office/drawing/2014/main" id="{68D2944B-8BFD-4635-B925-4AE65986B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Oval 50">
              <a:extLst>
                <a:ext uri="{FF2B5EF4-FFF2-40B4-BE49-F238E27FC236}">
                  <a16:creationId xmlns="" xmlns:a16="http://schemas.microsoft.com/office/drawing/2014/main" id="{3613C85C-A618-4CF4-86BE-7F36F68CF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1">
              <a:extLst>
                <a:ext uri="{FF2B5EF4-FFF2-40B4-BE49-F238E27FC236}">
                  <a16:creationId xmlns="" xmlns:a16="http://schemas.microsoft.com/office/drawing/2014/main" id="{7946626B-EE72-4CFE-83FC-15608D528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8" name="Line 52">
                <a:extLst>
                  <a:ext uri="{FF2B5EF4-FFF2-40B4-BE49-F238E27FC236}">
                    <a16:creationId xmlns="" xmlns:a16="http://schemas.microsoft.com/office/drawing/2014/main" id="{8732BCC8-066E-4974-9E31-E4500A34A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53">
                <a:extLst>
                  <a:ext uri="{FF2B5EF4-FFF2-40B4-BE49-F238E27FC236}">
                    <a16:creationId xmlns="" xmlns:a16="http://schemas.microsoft.com/office/drawing/2014/main" id="{AF942DCD-5F18-40FE-83C8-356EEE800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54">
                <a:extLst>
                  <a:ext uri="{FF2B5EF4-FFF2-40B4-BE49-F238E27FC236}">
                    <a16:creationId xmlns="" xmlns:a16="http://schemas.microsoft.com/office/drawing/2014/main" id="{6756C984-959E-4BA8-8F63-81F281783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55">
                <a:extLst>
                  <a:ext uri="{FF2B5EF4-FFF2-40B4-BE49-F238E27FC236}">
                    <a16:creationId xmlns="" xmlns:a16="http://schemas.microsoft.com/office/drawing/2014/main" id="{84984F0B-B2C5-48F7-BB24-A0CA81EDD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56">
              <a:extLst>
                <a:ext uri="{FF2B5EF4-FFF2-40B4-BE49-F238E27FC236}">
                  <a16:creationId xmlns="" xmlns:a16="http://schemas.microsoft.com/office/drawing/2014/main" id="{C2C3D2A8-D2A4-44E8-A5C7-7EE890BB5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3" name="Text Box 57">
              <a:extLst>
                <a:ext uri="{FF2B5EF4-FFF2-40B4-BE49-F238E27FC236}">
                  <a16:creationId xmlns="" xmlns:a16="http://schemas.microsoft.com/office/drawing/2014/main" id="{B74C64E7-7BE1-437F-83B7-E8167997F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14" name="Text Box 58">
              <a:extLst>
                <a:ext uri="{FF2B5EF4-FFF2-40B4-BE49-F238E27FC236}">
                  <a16:creationId xmlns="" xmlns:a16="http://schemas.microsoft.com/office/drawing/2014/main" id="{B6A87A79-63A0-4AE3-8236-F3DB7786F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15" name="Text Box 59">
              <a:extLst>
                <a:ext uri="{FF2B5EF4-FFF2-40B4-BE49-F238E27FC236}">
                  <a16:creationId xmlns="" xmlns:a16="http://schemas.microsoft.com/office/drawing/2014/main" id="{CE6366E6-F0EE-495E-9A0F-234F4FE31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7" name="Text Box 61">
              <a:extLst>
                <a:ext uri="{FF2B5EF4-FFF2-40B4-BE49-F238E27FC236}">
                  <a16:creationId xmlns="" xmlns:a16="http://schemas.microsoft.com/office/drawing/2014/main" id="{EC164697-185A-45A5-9AFF-63F3FE7AF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</p:grpSp>
      <p:sp>
        <p:nvSpPr>
          <p:cNvPr id="64" name="AutoShape 64">
            <a:extLst>
              <a:ext uri="{FF2B5EF4-FFF2-40B4-BE49-F238E27FC236}">
                <a16:creationId xmlns="" xmlns:a16="http://schemas.microsoft.com/office/drawing/2014/main" id="{430C20A8-C648-43D6-8C45-52BD18922E9D}"/>
              </a:ext>
            </a:extLst>
          </p:cNvPr>
          <p:cNvSpPr>
            <a:spLocks/>
          </p:cNvSpPr>
          <p:nvPr/>
        </p:nvSpPr>
        <p:spPr bwMode="auto">
          <a:xfrm>
            <a:off x="4307752" y="4964482"/>
            <a:ext cx="262823" cy="127827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" name="Picture 66" descr="txp_fig">
            <a:extLst>
              <a:ext uri="{FF2B5EF4-FFF2-40B4-BE49-F238E27FC236}">
                <a16:creationId xmlns="" xmlns:a16="http://schemas.microsoft.com/office/drawing/2014/main" id="{6D826439-D650-4880-B152-02687B3246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12505" y="5390788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8" name="Picture 3" descr="C:\Users\Dan\Dropbox\Office\CS 188\Ketrina Art\MDPs\Discounting.png">
            <a:extLst>
              <a:ext uri="{FF2B5EF4-FFF2-40B4-BE49-F238E27FC236}">
                <a16:creationId xmlns="" xmlns:a16="http://schemas.microsoft.com/office/drawing/2014/main" id="{501D5855-D341-452B-8948-8FCDC85A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3764" t="76543" r="1569"/>
          <a:stretch>
            <a:fillRect/>
          </a:stretch>
        </p:blipFill>
        <p:spPr bwMode="auto">
          <a:xfrm>
            <a:off x="2021752" y="5252152"/>
            <a:ext cx="1562540" cy="9906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B25AF0-83E5-4B7C-A1EC-28B5684EB94E}"/>
              </a:ext>
            </a:extLst>
          </p:cNvPr>
          <p:cNvSpPr/>
          <p:nvPr/>
        </p:nvSpPr>
        <p:spPr>
          <a:xfrm>
            <a:off x="5916483" y="5956946"/>
            <a:ext cx="322052" cy="30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40626" y="1224923"/>
            <a:ext cx="2545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Limited </a:t>
            </a:r>
            <a:r>
              <a:rPr lang="en-US" sz="2400" dirty="0" err="1">
                <a:solidFill>
                  <a:srgbClr val="0070C0"/>
                </a:solidFill>
              </a:rPr>
              <a:t>Lookahead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2196192-3879-4AFB-8D51-9D41F061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941" y="1335176"/>
            <a:ext cx="6428117" cy="4285410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Fei Fang &amp;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80CFFF-60BF-4CA1-AE8E-47A045DE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Value Iteration</a:t>
            </a:r>
          </a:p>
        </p:txBody>
      </p:sp>
      <p:sp>
        <p:nvSpPr>
          <p:cNvPr id="4" name="Text Box 28">
            <a:extLst>
              <a:ext uri="{FF2B5EF4-FFF2-40B4-BE49-F238E27FC236}">
                <a16:creationId xmlns="" xmlns:a16="http://schemas.microsoft.com/office/drawing/2014/main" id="{14BF5F60-3910-4717-ADE4-5E8AFB099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[Demo: value iteration (L8D6)]</a:t>
            </a:r>
          </a:p>
        </p:txBody>
      </p:sp>
      <p:pic>
        <p:nvPicPr>
          <p:cNvPr id="5" name="Picture 4" descr="Screen Shot 2014-08-11 at 12.15.55 AM.png">
            <a:extLst>
              <a:ext uri="{FF2B5EF4-FFF2-40B4-BE49-F238E27FC236}">
                <a16:creationId xmlns="" xmlns:a16="http://schemas.microsoft.com/office/drawing/2014/main" id="{A13E21CB-2CE7-4926-ADC3-97EAD74D8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"/>
          <a:stretch/>
        </p:blipFill>
        <p:spPr>
          <a:xfrm>
            <a:off x="6486920" y="1515373"/>
            <a:ext cx="5161760" cy="456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857BF3D-DF53-4CFF-AF89-1D459D45B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88" y="1515373"/>
            <a:ext cx="5093146" cy="45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71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11277600" cy="48006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Start with V</a:t>
                </a:r>
                <a:r>
                  <a:rPr lang="en-US" sz="2400" baseline="-25000" dirty="0">
                    <a:ea typeface="ＭＳ Ｐゴシック" pitchFamily="34" charset="-128"/>
                  </a:rPr>
                  <a:t>0</a:t>
                </a:r>
                <a:r>
                  <a:rPr lang="en-US" sz="2400" dirty="0">
                    <a:ea typeface="ＭＳ Ｐゴシック" pitchFamily="34" charset="-128"/>
                  </a:rPr>
                  <a:t>(s) = 0: no time steps left means an expected reward sum of zero</a:t>
                </a:r>
              </a:p>
              <a:p>
                <a:pPr lvl="2">
                  <a:lnSpc>
                    <a:spcPct val="80000"/>
                  </a:lnSpc>
                </a:pPr>
                <a:endParaRPr lang="en-US" sz="1600" dirty="0">
                  <a:ea typeface="ＭＳ Ｐゴシック" pitchFamily="34" charset="-128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Given vector of </a:t>
                </a:r>
                <a:r>
                  <a:rPr lang="en-US" sz="2400" dirty="0" err="1">
                    <a:ea typeface="ＭＳ Ｐゴシック" pitchFamily="34" charset="-128"/>
                  </a:rPr>
                  <a:t>V</a:t>
                </a:r>
                <a:r>
                  <a:rPr lang="en-US" sz="2400" baseline="-25000" dirty="0" err="1">
                    <a:ea typeface="ＭＳ Ｐゴシック" pitchFamily="34" charset="-128"/>
                  </a:rPr>
                  <a:t>k</a:t>
                </a:r>
                <a:r>
                  <a:rPr lang="en-US" sz="2400" dirty="0">
                    <a:ea typeface="ＭＳ Ｐゴシック" pitchFamily="34" charset="-128"/>
                  </a:rPr>
                  <a:t>(s) values, </a:t>
                </a:r>
                <a:r>
                  <a:rPr lang="en-US" sz="2400" dirty="0" smtClean="0">
                    <a:ea typeface="ＭＳ Ｐゴシック" pitchFamily="34" charset="-128"/>
                  </a:rPr>
                  <a:t>apply </a:t>
                </a:r>
                <a:r>
                  <a:rPr lang="en-US" sz="2400" dirty="0" smtClean="0">
                    <a:solidFill>
                      <a:srgbClr val="FF0000"/>
                    </a:solidFill>
                    <a:ea typeface="ＭＳ Ｐゴシック" pitchFamily="34" charset="-128"/>
                  </a:rPr>
                  <a:t>Bellman update </a:t>
                </a:r>
                <a:r>
                  <a:rPr lang="en-US" sz="2400" dirty="0" smtClean="0">
                    <a:ea typeface="ＭＳ Ｐゴシック" pitchFamily="34" charset="-128"/>
                  </a:rPr>
                  <a:t>once (do </a:t>
                </a:r>
                <a:r>
                  <a:rPr lang="en-US" sz="2400" dirty="0">
                    <a:ea typeface="ＭＳ Ｐゴシック" pitchFamily="34" charset="-128"/>
                  </a:rPr>
                  <a:t>one ply of </a:t>
                </a:r>
                <a:r>
                  <a:rPr lang="en-US" sz="2400" dirty="0" err="1">
                    <a:ea typeface="ＭＳ Ｐゴシック" pitchFamily="34" charset="-128"/>
                  </a:rPr>
                  <a:t>expectimax</a:t>
                </a:r>
                <a:r>
                  <a:rPr lang="en-US" sz="2400" dirty="0">
                    <a:ea typeface="ＭＳ Ｐゴシック" pitchFamily="34" charset="-128"/>
                  </a:rPr>
                  <a:t> </a:t>
                </a:r>
                <a:r>
                  <a:rPr lang="en-US" sz="2400" dirty="0" smtClean="0">
                    <a:ea typeface="ＭＳ Ｐゴシック" pitchFamily="34" charset="-128"/>
                  </a:rPr>
                  <a:t>with </a:t>
                </a:r>
                <a:r>
                  <a:rPr lang="en-US" sz="2400" dirty="0">
                    <a:ea typeface="ＭＳ Ｐゴシック" pitchFamily="34" charset="-128"/>
                  </a:rPr>
                  <a:t>R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</m:oMath>
                </a14:m>
                <a:r>
                  <a:rPr lang="en-US" sz="2400" dirty="0">
                    <a:ea typeface="ＭＳ Ｐゴシック" pitchFamily="34" charset="-128"/>
                  </a:rPr>
                  <a:t> from </a:t>
                </a:r>
                <a:r>
                  <a:rPr lang="en-US" sz="2400" dirty="0">
                    <a:solidFill>
                      <a:srgbClr val="FF0000"/>
                    </a:solidFill>
                    <a:ea typeface="ＭＳ Ｐゴシック" pitchFamily="34" charset="-128"/>
                  </a:rPr>
                  <a:t>each</a:t>
                </a:r>
                <a:r>
                  <a:rPr lang="en-US" sz="2400" dirty="0">
                    <a:ea typeface="ＭＳ Ｐゴシック" pitchFamily="34" charset="-128"/>
                  </a:rPr>
                  <a:t> </a:t>
                </a:r>
                <a:r>
                  <a:rPr lang="en-US" sz="2400" dirty="0" smtClean="0">
                    <a:ea typeface="ＭＳ Ｐゴシック" pitchFamily="34" charset="-128"/>
                  </a:rPr>
                  <a:t>state):</a:t>
                </a:r>
                <a:endParaRPr lang="en-US" sz="2400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2000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2000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2000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2000" dirty="0">
                  <a:ea typeface="ＭＳ Ｐゴシック" pitchFamily="34" charset="-128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Repeat until convergence</a:t>
                </a:r>
              </a:p>
              <a:p>
                <a:pPr lvl="1">
                  <a:lnSpc>
                    <a:spcPct val="80000"/>
                  </a:lnSpc>
                </a:pPr>
                <a:endParaRPr lang="en-US" sz="2000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20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1757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11277600" cy="4800600"/>
              </a:xfrm>
              <a:blipFill rotWithShape="0">
                <a:blip r:embed="rId4"/>
                <a:stretch>
                  <a:fillRect l="-811" t="-2414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169987" y="287451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149707" y="2581702"/>
            <a:ext cx="2286000" cy="2214564"/>
            <a:chOff x="2400" y="1401"/>
            <a:chExt cx="1440" cy="1395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530707" y="4791501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" y="4495800"/>
            <a:ext cx="3560590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00000"/>
                </a:solidFill>
                <a:ea typeface="ＭＳ Ｐゴシック" pitchFamily="34" charset="-128"/>
              </a:rPr>
              <a:t>Will this process converge?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091899"/>
            <a:ext cx="688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a typeface="ＭＳ Ｐゴシック" pitchFamily="34" charset="-128"/>
              </a:rPr>
              <a:t>Yes</a:t>
            </a: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!</a:t>
            </a:r>
            <a:endParaRPr lang="en-US" sz="24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</p:spPr>
            <p:txBody>
              <a:bodyPr/>
              <a:lstStyle/>
              <a:p>
                <a:r>
                  <a:rPr lang="en-US" dirty="0" smtClean="0"/>
                  <a:t>What is the </a:t>
                </a:r>
                <a:r>
                  <a:rPr lang="en-US" dirty="0">
                    <a:ea typeface="ＭＳ Ｐゴシック" pitchFamily="34" charset="-128"/>
                  </a:rPr>
                  <a:t>complexity of each iteration in Value Iteration?</a:t>
                </a:r>
              </a:p>
              <a:p>
                <a:r>
                  <a:rPr lang="en-US" dirty="0"/>
                  <a:t>S -- set of states; A -- set of actions</a:t>
                </a:r>
              </a:p>
              <a:p>
                <a:endParaRPr lang="en-US" dirty="0"/>
              </a:p>
              <a:p>
                <a:r>
                  <a:rPr lang="en-US" dirty="0"/>
                  <a:t>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  <a:blipFill rotWithShape="0">
                <a:blip r:embed="rId3"/>
                <a:stretch>
                  <a:fillRect l="-1217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75546" y="5522273"/>
            <a:ext cx="7266933" cy="69093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6417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</p:spPr>
            <p:txBody>
              <a:bodyPr/>
              <a:lstStyle/>
              <a:p>
                <a:r>
                  <a:rPr lang="en-US" dirty="0"/>
                  <a:t>What is the </a:t>
                </a:r>
                <a:r>
                  <a:rPr lang="en-US" dirty="0">
                    <a:ea typeface="ＭＳ Ｐゴシック" pitchFamily="34" charset="-128"/>
                  </a:rPr>
                  <a:t>complexity of each iteration in Value Iteration?</a:t>
                </a:r>
              </a:p>
              <a:p>
                <a:r>
                  <a:rPr lang="en-US" dirty="0"/>
                  <a:t>S -- set of states; A -- set of actions</a:t>
                </a:r>
              </a:p>
              <a:p>
                <a:endParaRPr lang="en-US" dirty="0"/>
              </a:p>
              <a:p>
                <a:r>
                  <a:rPr lang="en-US" dirty="0"/>
                  <a:t>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  <a:blipFill rotWithShape="0">
                <a:blip r:embed="rId3"/>
                <a:stretch>
                  <a:fillRect l="-1217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8530" y="3120119"/>
            <a:ext cx="2301922" cy="5374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75546" y="5522273"/>
            <a:ext cx="7266933" cy="69093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7984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Iteration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9750" y="1065276"/>
                <a:ext cx="11238854" cy="5613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function</a:t>
                </a:r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VALUE-ITERATION</a:t>
                </a:r>
                <a:r>
                  <a:rPr lang="en-US" sz="2400" dirty="0" smtClean="0"/>
                  <a:t>(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MDP=(S,A,T,R,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𝑟𝑒𝑠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𝑜𝑙𝑑</m:t>
                    </m:r>
                  </m:oMath>
                </a14:m>
                <a:r>
                  <a:rPr lang="en-US" sz="2400" dirty="0" smtClean="0"/>
                  <a:t>)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returns</a:t>
                </a:r>
                <a:r>
                  <a:rPr lang="en-US" sz="2400" dirty="0"/>
                  <a:t> a </a:t>
                </a:r>
                <a:r>
                  <a:rPr lang="en-US" sz="2400" dirty="0" smtClean="0"/>
                  <a:t>state value function</a:t>
                </a: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for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 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/>
                  <a:t>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repeat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0000FF"/>
                    </a:solidFill>
                  </a:rPr>
                  <a:t>       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        for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←−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        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for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a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A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0" dirty="0" smtClean="0">
                    <a:solidFill>
                      <a:srgbClr val="0000FF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                   for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s’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0000FF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         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until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𝑟𝑒𝑠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𝑜𝑙𝑑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0000FF"/>
                    </a:solidFill>
                  </a:rPr>
                  <a:t>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750" y="1065276"/>
                <a:ext cx="11238854" cy="5613400"/>
              </a:xfrm>
              <a:blipFill rotWithShape="0">
                <a:blip r:embed="rId3"/>
                <a:stretch>
                  <a:fillRect l="-705" t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026918" y="367131"/>
            <a:ext cx="7266933" cy="690930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94639" y="1614985"/>
                <a:ext cx="44946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Do we really need to store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639" y="1614985"/>
                <a:ext cx="449466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217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25168" y="3083710"/>
                <a:ext cx="46674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always hold?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68" y="3083710"/>
                <a:ext cx="466749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958" t="-10526" r="-78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Iteration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9750" y="1065276"/>
                <a:ext cx="11238854" cy="5613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function</a:t>
                </a:r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VALUE-ITERATION</a:t>
                </a:r>
                <a:r>
                  <a:rPr lang="en-US" sz="2400" dirty="0" smtClean="0"/>
                  <a:t>(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MDP=(S,A,T,R,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𝑟𝑒𝑠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𝑜𝑙𝑑</m:t>
                    </m:r>
                  </m:oMath>
                </a14:m>
                <a:r>
                  <a:rPr lang="en-US" sz="2400" dirty="0" smtClean="0"/>
                  <a:t>)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returns</a:t>
                </a:r>
                <a:r>
                  <a:rPr lang="en-US" sz="2400" dirty="0"/>
                  <a:t> a </a:t>
                </a:r>
                <a:r>
                  <a:rPr lang="en-US" sz="2400" dirty="0" smtClean="0"/>
                  <a:t>state value function</a:t>
                </a: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for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 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/>
                  <a:t>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repeat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0000FF"/>
                    </a:solidFill>
                  </a:rPr>
                  <a:t>       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        for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←−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        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for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a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A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0" dirty="0" smtClean="0">
                    <a:solidFill>
                      <a:srgbClr val="0000FF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                   for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s’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0000FF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         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until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𝑟𝑒𝑠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𝑜𝑙𝑑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0000FF"/>
                    </a:solidFill>
                  </a:rPr>
                  <a:t>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750" y="1065276"/>
                <a:ext cx="11238854" cy="5613400"/>
              </a:xfrm>
              <a:blipFill rotWithShape="0">
                <a:blip r:embed="rId3"/>
                <a:stretch>
                  <a:fillRect l="-705" t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026918" y="367131"/>
            <a:ext cx="7266933" cy="690930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94639" y="1614985"/>
                <a:ext cx="44946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Do we really need to store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639" y="1614985"/>
                <a:ext cx="449466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217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25168" y="3083710"/>
                <a:ext cx="46674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always hold?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68" y="3083710"/>
                <a:ext cx="466749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958" t="-10526" r="-143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25168" y="2556682"/>
                <a:ext cx="47779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No.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𝑙𝑎𝑠𝑡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68" y="2556682"/>
                <a:ext cx="477791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9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90121" y="3552590"/>
                <a:ext cx="53110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No.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and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121" y="3552590"/>
                <a:ext cx="5311006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837" t="-5882" r="-149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8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411071" y="260692"/>
            <a:ext cx="11639901" cy="627812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Bellman Equation </a:t>
            </a:r>
            <a:r>
              <a:rPr lang="en-US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vs Value Iteration vs Bellman Update</a:t>
            </a:r>
            <a:endParaRPr lang="en-US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71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447800"/>
                <a:ext cx="8473113" cy="48006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 smtClean="0">
                    <a:latin typeface="Calibri"/>
                    <a:ea typeface="ＭＳ Ｐゴシック" pitchFamily="34" charset="-128"/>
                    <a:cs typeface="Calibri"/>
                  </a:rPr>
                  <a:t>Bellman equations </a:t>
                </a:r>
                <a:r>
                  <a:rPr lang="en-US" sz="2800" dirty="0">
                    <a:solidFill>
                      <a:srgbClr val="C00000"/>
                    </a:solidFill>
                    <a:latin typeface="Calibri"/>
                    <a:ea typeface="ＭＳ Ｐゴシック" pitchFamily="34" charset="-128"/>
                    <a:cs typeface="Calibri"/>
                  </a:rPr>
                  <a:t>characterize</a:t>
                </a:r>
                <a:r>
                  <a:rPr lang="en-US" sz="2800" dirty="0">
                    <a:latin typeface="Calibri"/>
                    <a:ea typeface="ＭＳ Ｐゴシック" pitchFamily="34" charset="-128"/>
                    <a:cs typeface="Calibri"/>
                  </a:rPr>
                  <a:t> the optimal values: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 smtClean="0">
                    <a:latin typeface="Calibri"/>
                    <a:ea typeface="ＭＳ Ｐゴシック" pitchFamily="34" charset="-128"/>
                    <a:cs typeface="Calibri"/>
                  </a:rPr>
                  <a:t>Value </a:t>
                </a:r>
                <a:r>
                  <a:rPr lang="en-US" sz="2800" dirty="0">
                    <a:latin typeface="Calibri"/>
                    <a:ea typeface="ＭＳ Ｐゴシック" pitchFamily="34" charset="-128"/>
                    <a:cs typeface="Calibri"/>
                  </a:rPr>
                  <a:t>iteration </a:t>
                </a:r>
                <a:r>
                  <a:rPr lang="en-US" sz="2800" dirty="0">
                    <a:solidFill>
                      <a:srgbClr val="C00000"/>
                    </a:solidFill>
                    <a:latin typeface="Calibri"/>
                    <a:ea typeface="ＭＳ Ｐゴシック" pitchFamily="34" charset="-128"/>
                    <a:cs typeface="Calibri"/>
                  </a:rPr>
                  <a:t>computes</a:t>
                </a:r>
                <a:r>
                  <a:rPr lang="en-US" sz="2800" dirty="0">
                    <a:latin typeface="Calibri"/>
                    <a:ea typeface="ＭＳ Ｐゴシック" pitchFamily="34" charset="-128"/>
                    <a:cs typeface="Calibri"/>
                  </a:rPr>
                  <a:t> </a:t>
                </a:r>
                <a:r>
                  <a:rPr lang="en-US" sz="2800" dirty="0" smtClean="0">
                    <a:latin typeface="Calibri"/>
                    <a:ea typeface="ＭＳ Ｐゴシック" pitchFamily="34" charset="-128"/>
                    <a:cs typeface="Calibri"/>
                  </a:rPr>
                  <a:t>them by applying Bellman update repeatedly</a:t>
                </a:r>
                <a:endParaRPr lang="en-US" sz="28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24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24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 smtClean="0">
                    <a:latin typeface="Calibri"/>
                    <a:ea typeface="ＭＳ Ｐゴシック" pitchFamily="34" charset="-128"/>
                    <a:cs typeface="Calibri"/>
                  </a:rPr>
                  <a:t>Value </a:t>
                </a:r>
                <a:r>
                  <a:rPr lang="en-US" sz="2800" dirty="0">
                    <a:latin typeface="Calibri"/>
                    <a:ea typeface="ＭＳ Ｐゴシック" pitchFamily="34" charset="-128"/>
                    <a:cs typeface="Calibri"/>
                  </a:rPr>
                  <a:t>iteration is </a:t>
                </a:r>
                <a:r>
                  <a:rPr lang="en-US" sz="2800" dirty="0" smtClean="0">
                    <a:latin typeface="Calibri"/>
                    <a:ea typeface="ＭＳ Ｐゴシック" pitchFamily="34" charset="-128"/>
                    <a:cs typeface="Calibri"/>
                  </a:rPr>
                  <a:t>a method for solving Bellman Equation</a:t>
                </a:r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ea typeface="ＭＳ Ｐゴシック" pitchFamily="34" charset="-128"/>
                    <a:cs typeface="Calibri"/>
                  </a:rPr>
                  <a:t> vectors </a:t>
                </a:r>
                <a:r>
                  <a:rPr lang="en-US" dirty="0">
                    <a:ea typeface="ＭＳ Ｐゴシック" pitchFamily="34" charset="-128"/>
                    <a:cs typeface="Calibri"/>
                  </a:rPr>
                  <a:t>are also interpretable as time-limited values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800" dirty="0" smtClean="0">
                    <a:latin typeface="Calibri"/>
                    <a:ea typeface="ＭＳ Ｐゴシック" pitchFamily="34" charset="-128"/>
                    <a:cs typeface="Calibri"/>
                  </a:rPr>
                  <a:t>Value iteration finds the fixed point of the function</a:t>
                </a:r>
              </a:p>
            </p:txBody>
          </p:sp>
        </mc:Choice>
        <mc:Fallback xmlns="">
          <p:sp>
            <p:nvSpPr>
              <p:cNvPr id="1757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447800"/>
                <a:ext cx="8473113" cy="4800600"/>
              </a:xfrm>
              <a:blipFill rotWithShape="0">
                <a:blip r:embed="rId5"/>
                <a:stretch>
                  <a:fillRect l="-1439" t="-2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48716" y="3693135"/>
            <a:ext cx="7266933" cy="690930"/>
          </a:xfrm>
          <a:prstGeom prst="rect">
            <a:avLst/>
          </a:prstGeom>
          <a:noFill/>
          <a:ln/>
          <a:effectLst/>
        </p:spPr>
      </p:pic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978698" y="2037805"/>
            <a:ext cx="6950388" cy="690805"/>
          </a:xfrm>
          <a:prstGeom prst="rect">
            <a:avLst/>
          </a:prstGeom>
          <a:noFill/>
          <a:ln/>
          <a:effectLst/>
        </p:spPr>
      </p:pic>
      <p:grpSp>
        <p:nvGrpSpPr>
          <p:cNvPr id="30" name="Group 4">
            <a:extLst>
              <a:ext uri="{FF2B5EF4-FFF2-40B4-BE49-F238E27FC236}">
                <a16:creationId xmlns="" xmlns:a16="http://schemas.microsoft.com/office/drawing/2014/main" id="{A328A2F2-D296-4923-AF98-FFA8C66E5F92}"/>
              </a:ext>
            </a:extLst>
          </p:cNvPr>
          <p:cNvGrpSpPr>
            <a:grpSpLocks/>
          </p:cNvGrpSpPr>
          <p:nvPr/>
        </p:nvGrpSpPr>
        <p:grpSpPr bwMode="auto">
          <a:xfrm>
            <a:off x="8245631" y="681037"/>
            <a:ext cx="3735653" cy="3337787"/>
            <a:chOff x="2400" y="1401"/>
            <a:chExt cx="1202" cy="1091"/>
          </a:xfrm>
        </p:grpSpPr>
        <p:sp>
          <p:nvSpPr>
            <p:cNvPr id="31" name="AutoShape 5">
              <a:extLst>
                <a:ext uri="{FF2B5EF4-FFF2-40B4-BE49-F238E27FC236}">
                  <a16:creationId xmlns="" xmlns:a16="http://schemas.microsoft.com/office/drawing/2014/main" id="{4ACC81CC-3DD7-4480-AB87-4803BA65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32" name="Group 6">
              <a:extLst>
                <a:ext uri="{FF2B5EF4-FFF2-40B4-BE49-F238E27FC236}">
                  <a16:creationId xmlns="" xmlns:a16="http://schemas.microsoft.com/office/drawing/2014/main" id="{F12DEF36-9FDE-4125-B915-8ED196BFA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45" name="Line 7">
                <a:extLst>
                  <a:ext uri="{FF2B5EF4-FFF2-40B4-BE49-F238E27FC236}">
                    <a16:creationId xmlns="" xmlns:a16="http://schemas.microsoft.com/office/drawing/2014/main" id="{15B44502-8972-42C9-B243-187983E65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6" name="Line 8">
                <a:extLst>
                  <a:ext uri="{FF2B5EF4-FFF2-40B4-BE49-F238E27FC236}">
                    <a16:creationId xmlns="" xmlns:a16="http://schemas.microsoft.com/office/drawing/2014/main" id="{BCB5FA47-898E-4DBF-B9FB-07143B4CB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7" name="Line 9">
                <a:extLst>
                  <a:ext uri="{FF2B5EF4-FFF2-40B4-BE49-F238E27FC236}">
                    <a16:creationId xmlns="" xmlns:a16="http://schemas.microsoft.com/office/drawing/2014/main" id="{D3611393-86C1-4A53-8073-D660AA77A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8" name="Line 10">
                <a:extLst>
                  <a:ext uri="{FF2B5EF4-FFF2-40B4-BE49-F238E27FC236}">
                    <a16:creationId xmlns="" xmlns:a16="http://schemas.microsoft.com/office/drawing/2014/main" id="{5D4D5480-8803-471D-A20E-0EE15124E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3" name="Group 12">
              <a:extLst>
                <a:ext uri="{FF2B5EF4-FFF2-40B4-BE49-F238E27FC236}">
                  <a16:creationId xmlns="" xmlns:a16="http://schemas.microsoft.com/office/drawing/2014/main" id="{2C914747-7BA7-469C-B68E-F72F06740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41" name="Line 13">
                <a:extLst>
                  <a:ext uri="{FF2B5EF4-FFF2-40B4-BE49-F238E27FC236}">
                    <a16:creationId xmlns="" xmlns:a16="http://schemas.microsoft.com/office/drawing/2014/main" id="{5F820E01-0C44-4F57-86C5-A35F60FEF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2" name="Line 14">
                <a:extLst>
                  <a:ext uri="{FF2B5EF4-FFF2-40B4-BE49-F238E27FC236}">
                    <a16:creationId xmlns="" xmlns:a16="http://schemas.microsoft.com/office/drawing/2014/main" id="{DED5AF13-82E2-4F67-8BE9-BBB99B4F7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15">
                <a:extLst>
                  <a:ext uri="{FF2B5EF4-FFF2-40B4-BE49-F238E27FC236}">
                    <a16:creationId xmlns="" xmlns:a16="http://schemas.microsoft.com/office/drawing/2014/main" id="{9D44036F-CE6C-4EF2-AF03-3081267E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16">
                <a:extLst>
                  <a:ext uri="{FF2B5EF4-FFF2-40B4-BE49-F238E27FC236}">
                    <a16:creationId xmlns="" xmlns:a16="http://schemas.microsoft.com/office/drawing/2014/main" id="{3222DBBD-3EF5-4F47-AB3F-D57A67822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4" name="Text Box 17">
              <a:extLst>
                <a:ext uri="{FF2B5EF4-FFF2-40B4-BE49-F238E27FC236}">
                  <a16:creationId xmlns="" xmlns:a16="http://schemas.microsoft.com/office/drawing/2014/main" id="{03B44C2D-0EAD-42D4-AAA9-5D4A9CB59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5" name="Text Box 18">
              <a:extLst>
                <a:ext uri="{FF2B5EF4-FFF2-40B4-BE49-F238E27FC236}">
                  <a16:creationId xmlns="" xmlns:a16="http://schemas.microsoft.com/office/drawing/2014/main" id="{BFDDAAFC-28F2-47D4-A9A7-F5877E1E2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6" name="Text Box 19">
              <a:extLst>
                <a:ext uri="{FF2B5EF4-FFF2-40B4-BE49-F238E27FC236}">
                  <a16:creationId xmlns="" xmlns:a16="http://schemas.microsoft.com/office/drawing/2014/main" id="{9119F0D1-F594-4422-8294-B71B9EDCD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7" name="Text Box 20">
              <a:extLst>
                <a:ext uri="{FF2B5EF4-FFF2-40B4-BE49-F238E27FC236}">
                  <a16:creationId xmlns="" xmlns:a16="http://schemas.microsoft.com/office/drawing/2014/main" id="{687BDA24-92CD-437E-826D-609599C41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40" name="Oval 11">
              <a:extLst>
                <a:ext uri="{FF2B5EF4-FFF2-40B4-BE49-F238E27FC236}">
                  <a16:creationId xmlns="" xmlns:a16="http://schemas.microsoft.com/office/drawing/2014/main" id="{89A2C663-C2A1-4AFF-B444-59CFF7A4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8698" y="5640860"/>
                <a:ext cx="6325065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ＭＳ Ｐゴシック" pitchFamily="34" charset="-128"/>
                          <a:cs typeface="Calibri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ＭＳ Ｐゴシック" pitchFamily="34" charset="-128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ＭＳ Ｐゴシック" pitchFamily="34" charset="-128"/>
                              <a:cs typeface="Calibri"/>
                            </a:rPr>
                            <m:t>𝑉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ＭＳ Ｐゴシック" pitchFamily="34" charset="-128"/>
                          <a:cs typeface="Calibri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ＭＳ Ｐゴシック" pitchFamily="34" charset="-128"/>
                              <a:cs typeface="Calibri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ＭＳ Ｐゴシック" pitchFamily="34" charset="-128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ＭＳ Ｐゴシック" pitchFamily="34" charset="-128"/>
                                          <a:cs typeface="Calibri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ＭＳ Ｐゴシック" pitchFamily="34" charset="-128"/>
                                          <a:cs typeface="Calibri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ＭＳ Ｐゴシック" pitchFamily="34" charset="-128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ＭＳ Ｐゴシック" pitchFamily="34" charset="-128"/>
                                          <a:cs typeface="Calibri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ＭＳ Ｐゴシック" pitchFamily="34" charset="-128"/>
                                          <a:cs typeface="Calibri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ＭＳ Ｐゴシック" pitchFamily="34" charset="-128"/>
                                      <a:cs typeface="Calibri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ＭＳ Ｐゴシック" pitchFamily="34" charset="-128"/>
                                  <a:cs typeface="Calibri"/>
                                </a:rPr>
                                <m:t>)]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98" y="5640860"/>
                <a:ext cx="6325065" cy="9885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815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Value Iteration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0"/>
                <a:ext cx="7149910" cy="5003799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Calibri"/>
                    <a:cs typeface="Calibri"/>
                  </a:rPr>
                  <a:t>How do we know the </a:t>
                </a:r>
                <a:r>
                  <a:rPr lang="en-US" sz="2400" dirty="0" err="1">
                    <a:latin typeface="Calibri"/>
                    <a:cs typeface="Calibri"/>
                  </a:rPr>
                  <a:t>V</a:t>
                </a:r>
                <a:r>
                  <a:rPr lang="en-US" sz="2400" baseline="-25000" dirty="0" err="1">
                    <a:latin typeface="Calibri"/>
                    <a:cs typeface="Calibri"/>
                  </a:rPr>
                  <a:t>k</a:t>
                </a:r>
                <a:r>
                  <a:rPr lang="en-US" sz="2400" dirty="0">
                    <a:latin typeface="Calibri"/>
                    <a:cs typeface="Calibri"/>
                  </a:rPr>
                  <a:t> vectors are going to converge?</a:t>
                </a:r>
              </a:p>
              <a:p>
                <a:pPr lvl="1"/>
                <a:endParaRPr lang="en-US" sz="1800" dirty="0">
                  <a:latin typeface="Calibri"/>
                  <a:cs typeface="Calibri"/>
                </a:endParaRPr>
              </a:p>
              <a:p>
                <a:r>
                  <a:rPr lang="en-US" sz="2400" dirty="0">
                    <a:latin typeface="Calibri"/>
                    <a:cs typeface="Calibri"/>
                  </a:rPr>
                  <a:t>Case 1: If the tree has maximum depth M, then V</a:t>
                </a:r>
                <a:r>
                  <a:rPr lang="en-US" sz="2400" baseline="-25000" dirty="0">
                    <a:latin typeface="Calibri"/>
                    <a:cs typeface="Calibri"/>
                  </a:rPr>
                  <a:t>M</a:t>
                </a:r>
                <a:r>
                  <a:rPr lang="en-US" sz="2400" dirty="0">
                    <a:latin typeface="Calibri"/>
                    <a:cs typeface="Calibri"/>
                  </a:rPr>
                  <a:t> holds the actual </a:t>
                </a:r>
                <a:r>
                  <a:rPr lang="en-US" sz="2400" dirty="0" err="1">
                    <a:latin typeface="Calibri"/>
                    <a:cs typeface="Calibri"/>
                  </a:rPr>
                  <a:t>untruncated</a:t>
                </a:r>
                <a:r>
                  <a:rPr lang="en-US" sz="2400" dirty="0">
                    <a:latin typeface="Calibri"/>
                    <a:cs typeface="Calibri"/>
                  </a:rPr>
                  <a:t> values</a:t>
                </a:r>
              </a:p>
              <a:p>
                <a:pPr lvl="1"/>
                <a:endParaRPr lang="en-US" sz="1800" dirty="0">
                  <a:latin typeface="Calibri"/>
                  <a:cs typeface="Calibri"/>
                </a:endParaRPr>
              </a:p>
              <a:p>
                <a:r>
                  <a:rPr lang="en-US" sz="2400" dirty="0">
                    <a:latin typeface="Calibri"/>
                    <a:cs typeface="Calibri"/>
                  </a:rPr>
                  <a:t>Case 2: 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/>
                      </a:rPr>
                      <m:t>𝛾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/>
                      </a:rPr>
                      <m:t>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Calibri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∞</m:t>
                    </m:r>
                  </m:oMath>
                </a14:m>
                <a:endParaRPr lang="en-US" sz="2400" dirty="0">
                  <a:latin typeface="Calibri"/>
                  <a:cs typeface="Calibri"/>
                </a:endParaRPr>
              </a:p>
              <a:p>
                <a:pPr lvl="1"/>
                <a:r>
                  <a:rPr lang="en-US" sz="2000" dirty="0" smtClean="0">
                    <a:latin typeface="Calibri"/>
                    <a:cs typeface="Calibri"/>
                  </a:rPr>
                  <a:t>Intuition: </a:t>
                </a:r>
                <a:r>
                  <a:rPr lang="en-US" sz="2000" dirty="0">
                    <a:cs typeface="Calibri"/>
                  </a:rPr>
                  <a:t>For any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+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can be viewed as depth k+1 </a:t>
                </a:r>
                <a:r>
                  <a:rPr lang="en-US" sz="2000" dirty="0" err="1">
                    <a:cs typeface="Calibri"/>
                  </a:rPr>
                  <a:t>expectimax</a:t>
                </a:r>
                <a:r>
                  <a:rPr lang="en-US" sz="2000" dirty="0">
                    <a:cs typeface="Calibri"/>
                  </a:rPr>
                  <a:t> results (with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𝑅</m:t>
                    </m:r>
                  </m:oMath>
                </a14:m>
                <a:r>
                  <a:rPr lang="en-US" sz="2000" dirty="0"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/>
                      </a:rPr>
                      <m:t>𝛾</m:t>
                    </m:r>
                  </m:oMath>
                </a14:m>
                <a:r>
                  <a:rPr lang="en-US" sz="2000" dirty="0">
                    <a:cs typeface="Calibri"/>
                  </a:rPr>
                  <a:t>) in nearly identical search trees</a:t>
                </a:r>
              </a:p>
              <a:p>
                <a:pPr lvl="1"/>
                <a:r>
                  <a:rPr lang="en-US" sz="2000" dirty="0">
                    <a:cs typeface="Calibri"/>
                  </a:rPr>
                  <a:t>The difference is that on the bottom layer,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+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has actual rewards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has zeros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Calibri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000" dirty="0" smtClean="0">
                  <a:latin typeface="Calibri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𝑠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𝑠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0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000" dirty="0" smtClean="0">
                  <a:latin typeface="Calibri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/>
                      </a:rPr>
                      <m:t>|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+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𝑠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/>
                      </a:rPr>
                      <m:t>−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𝑠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/>
                      </a:rPr>
                      <m:t>|≤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𝛾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000" dirty="0" smtClean="0">
                  <a:latin typeface="Calibri"/>
                  <a:cs typeface="Calibri"/>
                </a:endParaRPr>
              </a:p>
              <a:p>
                <a:pPr lvl="1"/>
                <a:r>
                  <a:rPr lang="en-US" sz="2000" dirty="0" smtClean="0">
                    <a:cs typeface="Calibri"/>
                  </a:rPr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𝑘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+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𝑠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/>
                      </a:rPr>
                      <m:t>0</m:t>
                    </m:r>
                  </m:oMath>
                </a14:m>
                <a:r>
                  <a:rPr lang="en-US" sz="2000" dirty="0" smtClean="0">
                    <a:cs typeface="Calibri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/>
                      </a:rPr>
                      <m:t>∞</m:t>
                    </m:r>
                  </m:oMath>
                </a14:m>
                <a:endParaRPr lang="en-US" sz="2000" dirty="0"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7149910" cy="5003799"/>
              </a:xfrm>
              <a:blipFill rotWithShape="0">
                <a:blip r:embed="rId4"/>
                <a:stretch>
                  <a:fillRect l="-1364" t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>
            <a:off x="7426914" y="786880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556310" y="786880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885442" y="786880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0014839" y="786880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119032" y="311128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407527" y="310989"/>
            <a:ext cx="1134187" cy="389411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78207" y="4018819"/>
                <a:ext cx="42128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If we initialized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differently, what would happen?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207" y="4018819"/>
                <a:ext cx="4212877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2315" t="-5839" r="-3618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5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Value Iteration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399" y="1397000"/>
                <a:ext cx="7271807" cy="5003799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Calibri"/>
                    <a:cs typeface="Calibri"/>
                  </a:rPr>
                  <a:t>How do we know the </a:t>
                </a:r>
                <a:r>
                  <a:rPr lang="en-US" sz="2400" dirty="0" err="1">
                    <a:latin typeface="Calibri"/>
                    <a:cs typeface="Calibri"/>
                  </a:rPr>
                  <a:t>V</a:t>
                </a:r>
                <a:r>
                  <a:rPr lang="en-US" sz="2400" baseline="-25000" dirty="0" err="1">
                    <a:latin typeface="Calibri"/>
                    <a:cs typeface="Calibri"/>
                  </a:rPr>
                  <a:t>k</a:t>
                </a:r>
                <a:r>
                  <a:rPr lang="en-US" sz="2400" dirty="0">
                    <a:latin typeface="Calibri"/>
                    <a:cs typeface="Calibri"/>
                  </a:rPr>
                  <a:t> vectors are going to converge?</a:t>
                </a:r>
              </a:p>
              <a:p>
                <a:pPr lvl="1"/>
                <a:endParaRPr lang="en-US" sz="1800" dirty="0">
                  <a:latin typeface="Calibri"/>
                  <a:cs typeface="Calibri"/>
                </a:endParaRPr>
              </a:p>
              <a:p>
                <a:r>
                  <a:rPr lang="en-US" sz="2400" dirty="0">
                    <a:latin typeface="Calibri"/>
                    <a:cs typeface="Calibri"/>
                  </a:rPr>
                  <a:t>Case 1: If the tree has maximum depth M, then V</a:t>
                </a:r>
                <a:r>
                  <a:rPr lang="en-US" sz="2400" baseline="-25000" dirty="0">
                    <a:latin typeface="Calibri"/>
                    <a:cs typeface="Calibri"/>
                  </a:rPr>
                  <a:t>M</a:t>
                </a:r>
                <a:r>
                  <a:rPr lang="en-US" sz="2400" dirty="0">
                    <a:latin typeface="Calibri"/>
                    <a:cs typeface="Calibri"/>
                  </a:rPr>
                  <a:t> holds the actual </a:t>
                </a:r>
                <a:r>
                  <a:rPr lang="en-US" sz="2400" dirty="0" err="1">
                    <a:latin typeface="Calibri"/>
                    <a:cs typeface="Calibri"/>
                  </a:rPr>
                  <a:t>untruncated</a:t>
                </a:r>
                <a:r>
                  <a:rPr lang="en-US" sz="2400" dirty="0">
                    <a:latin typeface="Calibri"/>
                    <a:cs typeface="Calibri"/>
                  </a:rPr>
                  <a:t> values</a:t>
                </a:r>
              </a:p>
              <a:p>
                <a:pPr lvl="1"/>
                <a:endParaRPr lang="en-US" sz="1800" dirty="0">
                  <a:latin typeface="Calibri"/>
                  <a:cs typeface="Calibri"/>
                </a:endParaRPr>
              </a:p>
              <a:p>
                <a:r>
                  <a:rPr lang="en-US" sz="2400" dirty="0">
                    <a:latin typeface="Calibri"/>
                    <a:cs typeface="Calibri"/>
                  </a:rPr>
                  <a:t>Case 2: 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/>
                      </a:rPr>
                      <m:t>𝛾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/>
                      </a:rPr>
                      <m:t>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Calibri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)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libri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∞</m:t>
                    </m:r>
                  </m:oMath>
                </a14:m>
                <a:endParaRPr lang="en-US" sz="2400" dirty="0">
                  <a:latin typeface="Calibri"/>
                  <a:cs typeface="Calibri"/>
                </a:endParaRPr>
              </a:p>
              <a:p>
                <a:pPr lvl="1"/>
                <a:r>
                  <a:rPr lang="en-US" sz="2000" dirty="0" smtClean="0">
                    <a:latin typeface="Calibri"/>
                    <a:cs typeface="Calibri"/>
                  </a:rPr>
                  <a:t>Intuition: </a:t>
                </a:r>
                <a:r>
                  <a:rPr lang="en-US" sz="2000" dirty="0">
                    <a:cs typeface="Calibri"/>
                  </a:rPr>
                  <a:t>For any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+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can be viewed as depth k+1 </a:t>
                </a:r>
                <a:r>
                  <a:rPr lang="en-US" sz="2000" dirty="0" err="1">
                    <a:cs typeface="Calibri"/>
                  </a:rPr>
                  <a:t>expectimax</a:t>
                </a:r>
                <a:r>
                  <a:rPr lang="en-US" sz="2000" dirty="0">
                    <a:cs typeface="Calibri"/>
                  </a:rPr>
                  <a:t> results (with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𝑅</m:t>
                    </m:r>
                  </m:oMath>
                </a14:m>
                <a:r>
                  <a:rPr lang="en-US" sz="2000" dirty="0"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/>
                      </a:rPr>
                      <m:t>𝛾</m:t>
                    </m:r>
                  </m:oMath>
                </a14:m>
                <a:r>
                  <a:rPr lang="en-US" sz="2000" dirty="0">
                    <a:cs typeface="Calibri"/>
                  </a:rPr>
                  <a:t>) in nearly identical search trees</a:t>
                </a:r>
              </a:p>
              <a:p>
                <a:pPr lvl="1"/>
                <a:r>
                  <a:rPr lang="en-US" sz="2000" dirty="0">
                    <a:cs typeface="Calibri"/>
                  </a:rPr>
                  <a:t>The difference is that on the bottom layer,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+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has actual rewards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has zeros</a:t>
                </a:r>
              </a:p>
              <a:p>
                <a:pPr lvl="1"/>
                <a:r>
                  <a:rPr lang="en-US" sz="2000" dirty="0">
                    <a:cs typeface="Calibri"/>
                  </a:rPr>
                  <a:t>Each value at last layer </a:t>
                </a:r>
                <a:r>
                  <a:rPr lang="en-US" sz="2000" dirty="0" smtClean="0">
                    <a:cs typeface="Calibri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cs typeface="Calibri"/>
                  </a:rPr>
                  <a:t> tree is </a:t>
                </a:r>
                <a:r>
                  <a:rPr lang="en-US" sz="2000" dirty="0">
                    <a:cs typeface="Calibri"/>
                  </a:rPr>
                  <a:t>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in magnitude</a:t>
                </a:r>
              </a:p>
              <a:p>
                <a:pPr lvl="1"/>
                <a:r>
                  <a:rPr lang="en-US" sz="2000" dirty="0">
                    <a:cs typeface="Calibri"/>
                  </a:rPr>
                  <a:t>But everything is discounted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𝛾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>
                    <a:cs typeface="Calibri"/>
                  </a:rPr>
                  <a:t> that far out</a:t>
                </a:r>
              </a:p>
              <a:p>
                <a:pPr lvl="1"/>
                <a:r>
                  <a:rPr lang="en-US" sz="2000" dirty="0">
                    <a:cs typeface="Calibri"/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𝑉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+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𝛾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000" dirty="0">
                    <a:cs typeface="Calibri"/>
                  </a:rPr>
                  <a:t> different</a:t>
                </a:r>
              </a:p>
              <a:p>
                <a:pPr lvl="1"/>
                <a:r>
                  <a:rPr lang="en-US" sz="2000" dirty="0">
                    <a:cs typeface="Calibri"/>
                  </a:rPr>
                  <a:t>So as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libri"/>
                      </a:rPr>
                      <m:t>𝑘</m:t>
                    </m:r>
                  </m:oMath>
                </a14:m>
                <a:r>
                  <a:rPr lang="en-US" sz="2000" dirty="0">
                    <a:cs typeface="Calibri"/>
                  </a:rPr>
                  <a:t> increases, the values converge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399" y="1397000"/>
                <a:ext cx="7271807" cy="5003799"/>
              </a:xfrm>
              <a:blipFill rotWithShape="0">
                <a:blip r:embed="rId4"/>
                <a:stretch>
                  <a:fillRect l="-1341" t="-1705" r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>
            <a:off x="7426914" y="786880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556310" y="786880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885442" y="786880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0014839" y="786880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119032" y="311128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407527" y="310989"/>
            <a:ext cx="1134187" cy="389411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78207" y="4018819"/>
                <a:ext cx="42128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If we initialized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differently, what would happen?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207" y="4018819"/>
                <a:ext cx="4212877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2315" t="-5839" r="-3618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67030" y="4849816"/>
                <a:ext cx="44534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Still converge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 smtClean="0"/>
                  <a:t> as long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 smtClean="0"/>
                  <a:t>, but may be slower 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30" y="4849816"/>
                <a:ext cx="4453450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2052" t="-5882" r="-191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7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ways to solve Bellman Equation?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7508" y="2432462"/>
                <a:ext cx="10515600" cy="1061366"/>
              </a:xfrm>
            </p:spPr>
            <p:txBody>
              <a:bodyPr/>
              <a:lstStyle/>
              <a:p>
                <a:r>
                  <a:rPr lang="en-US" dirty="0"/>
                  <a:t>Treat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as variables</a:t>
                </a:r>
              </a:p>
              <a:p>
                <a:r>
                  <a:rPr lang="en-US" dirty="0"/>
                  <a:t>Solve Bellman Equation through Linear Programming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508" y="2432462"/>
                <a:ext cx="10515600" cy="1061366"/>
              </a:xfrm>
              <a:blipFill rotWithShape="0">
                <a:blip r:embed="rId3"/>
                <a:stretch>
                  <a:fillRect l="-1217" t="-9195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09476" y="1407994"/>
            <a:ext cx="6950388" cy="69080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18758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7"/>
            <a:ext cx="10515600" cy="50611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Write </a:t>
            </a:r>
            <a:r>
              <a:rPr lang="en-US" sz="3200" dirty="0">
                <a:solidFill>
                  <a:srgbClr val="0070C0"/>
                </a:solidFill>
              </a:rPr>
              <a:t>Bellman Equation</a:t>
            </a:r>
            <a:r>
              <a:rPr lang="en-US" sz="3200" dirty="0">
                <a:solidFill>
                  <a:schemeClr val="tx1"/>
                </a:solidFill>
              </a:rPr>
              <a:t> for state-value and Q-value for optimal policy and a given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Describe and implement </a:t>
            </a:r>
            <a:r>
              <a:rPr lang="en-US" sz="3200" dirty="0" smtClean="0">
                <a:solidFill>
                  <a:srgbClr val="0070C0"/>
                </a:solidFill>
              </a:rPr>
              <a:t>value </a:t>
            </a:r>
            <a:r>
              <a:rPr lang="en-US" sz="3200" dirty="0">
                <a:solidFill>
                  <a:srgbClr val="0070C0"/>
                </a:solidFill>
              </a:rPr>
              <a:t>iteration algorithm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(through </a:t>
            </a:r>
            <a:r>
              <a:rPr lang="en-US" sz="3200" dirty="0" smtClean="0">
                <a:solidFill>
                  <a:srgbClr val="0070C0"/>
                </a:solidFill>
              </a:rPr>
              <a:t>Bellman update</a:t>
            </a:r>
            <a:r>
              <a:rPr lang="en-US" sz="3200" dirty="0" smtClean="0">
                <a:solidFill>
                  <a:schemeClr val="tx1"/>
                </a:solidFill>
              </a:rPr>
              <a:t>) for </a:t>
            </a:r>
            <a:r>
              <a:rPr lang="en-US" sz="3200" dirty="0">
                <a:solidFill>
                  <a:srgbClr val="0070C0"/>
                </a:solidFill>
              </a:rPr>
              <a:t>solving MDPs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Describe and implement </a:t>
            </a:r>
            <a:r>
              <a:rPr lang="en-US" sz="3200" dirty="0">
                <a:solidFill>
                  <a:srgbClr val="0070C0"/>
                </a:solidFill>
              </a:rPr>
              <a:t>policy iteration algorithm </a:t>
            </a:r>
            <a:r>
              <a:rPr lang="en-US" sz="3200" dirty="0" smtClean="0">
                <a:solidFill>
                  <a:schemeClr val="tx1"/>
                </a:solidFill>
              </a:rPr>
              <a:t>(through </a:t>
            </a:r>
            <a:r>
              <a:rPr lang="en-US" sz="3200" dirty="0" smtClean="0">
                <a:solidFill>
                  <a:srgbClr val="0070C0"/>
                </a:solidFill>
              </a:rPr>
              <a:t>policy </a:t>
            </a:r>
            <a:r>
              <a:rPr lang="en-US" sz="3200" dirty="0">
                <a:solidFill>
                  <a:srgbClr val="0070C0"/>
                </a:solidFill>
              </a:rPr>
              <a:t>evaluation </a:t>
            </a:r>
            <a:r>
              <a:rPr lang="en-US" sz="3200" dirty="0">
                <a:solidFill>
                  <a:schemeClr val="tx1"/>
                </a:solidFill>
              </a:rPr>
              <a:t>and </a:t>
            </a:r>
            <a:r>
              <a:rPr lang="en-US" sz="3200" dirty="0">
                <a:solidFill>
                  <a:srgbClr val="0070C0"/>
                </a:solidFill>
              </a:rPr>
              <a:t>policy improvement</a:t>
            </a:r>
            <a:r>
              <a:rPr lang="en-US" sz="3200" dirty="0">
                <a:solidFill>
                  <a:schemeClr val="tx1"/>
                </a:solidFill>
              </a:rPr>
              <a:t>) for </a:t>
            </a:r>
            <a:r>
              <a:rPr lang="en-US" sz="3200" dirty="0">
                <a:solidFill>
                  <a:srgbClr val="0070C0"/>
                </a:solidFill>
              </a:rPr>
              <a:t>solving MDPs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Understand </a:t>
            </a:r>
            <a:r>
              <a:rPr lang="en-US" sz="3200" dirty="0">
                <a:solidFill>
                  <a:srgbClr val="0070C0"/>
                </a:solidFill>
              </a:rPr>
              <a:t>convergence</a:t>
            </a:r>
            <a:r>
              <a:rPr lang="en-US" sz="3200" dirty="0">
                <a:solidFill>
                  <a:schemeClr val="tx1"/>
                </a:solidFill>
              </a:rPr>
              <a:t> for value iteration and policy iteration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Understand concept of </a:t>
            </a:r>
            <a:r>
              <a:rPr lang="en-US" sz="3200" dirty="0">
                <a:solidFill>
                  <a:srgbClr val="0070C0"/>
                </a:solidFill>
              </a:rPr>
              <a:t>exploration, exploitation, regret</a:t>
            </a:r>
          </a:p>
        </p:txBody>
      </p:sp>
    </p:spTree>
    <p:extLst>
      <p:ext uri="{BB962C8B-B14F-4D97-AF65-F5344CB8AC3E}">
        <p14:creationId xmlns:p14="http://schemas.microsoft.com/office/powerpoint/2010/main" val="13149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ways to solve Bellman Equation?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7508" y="2432462"/>
                <a:ext cx="10515600" cy="1061366"/>
              </a:xfrm>
            </p:spPr>
            <p:txBody>
              <a:bodyPr/>
              <a:lstStyle/>
              <a:p>
                <a:r>
                  <a:rPr lang="en-US" dirty="0"/>
                  <a:t>Treat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as variables</a:t>
                </a:r>
              </a:p>
              <a:p>
                <a:r>
                  <a:rPr lang="en-US" dirty="0"/>
                  <a:t>Solve Bellman Equation through Linear Programming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508" y="2432462"/>
                <a:ext cx="10515600" cy="1061366"/>
              </a:xfrm>
              <a:blipFill rotWithShape="0">
                <a:blip r:embed="rId3"/>
                <a:stretch>
                  <a:fillRect l="-1217" t="-9195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09476" y="1407994"/>
            <a:ext cx="6950388" cy="690805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72771" y="3632579"/>
                <a:ext cx="6852773" cy="1265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nary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771" y="3632579"/>
                <a:ext cx="6852773" cy="1265539"/>
              </a:xfrm>
              <a:prstGeom prst="rect">
                <a:avLst/>
              </a:prstGeom>
              <a:blipFill rotWithShape="0">
                <a:blip r:embed="rId5"/>
                <a:stretch>
                  <a:fillRect l="-2758" b="-74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62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</a:t>
            </a:r>
            <a:r>
              <a:rPr lang="en-US" dirty="0" smtClean="0"/>
              <a:t>Iteration for Solving MDPs</a:t>
            </a: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779243"/>
            <a:ext cx="10134600" cy="178276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Expectimax trees max over all actions to compute the optimal values</a:t>
            </a:r>
          </a:p>
          <a:p>
            <a:pPr lvl="5"/>
            <a:endParaRPr lang="en-US" sz="900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If we fixed some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dirty="0">
                <a:latin typeface="Calibri"/>
                <a:cs typeface="Calibri"/>
              </a:rPr>
              <a:t>), then the tree would be simpler               – only one action per state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597622"/>
            <a:ext cx="3048000" cy="2815896"/>
            <a:chOff x="2400" y="1401"/>
            <a:chExt cx="1392" cy="128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597622"/>
            <a:ext cx="2590362" cy="2815896"/>
            <a:chOff x="2400" y="1401"/>
            <a:chExt cx="1183" cy="1286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13" y="2274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9949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9949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Do what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 says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Define the utility of a state s, under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V</a:t>
            </a:r>
            <a:r>
              <a:rPr lang="en-US" sz="28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01321" y="5650851"/>
            <a:ext cx="9196851" cy="840018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26634" y="1600200"/>
            <a:ext cx="2631965" cy="2837793"/>
            <a:chOff x="2381" y="1401"/>
            <a:chExt cx="1202" cy="1296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381" y="2281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42" y="245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</a:t>
            </a:r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56151" y="4795592"/>
            <a:ext cx="9196851" cy="840018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181511" y="2601302"/>
            <a:ext cx="9346132" cy="92892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1329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425653" y="1116476"/>
                <a:ext cx="7328259" cy="5730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/>
              <a:p>
                <a:pPr marL="342882" lvl="0" indent="-342882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/>
                </a:pPr>
                <a:r>
                  <a:rPr lang="en-US" sz="2800" kern="0" dirty="0">
                    <a:latin typeface="Calibri" pitchFamily="34" charset="0"/>
                  </a:rPr>
                  <a:t>A policy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kern="0" dirty="0">
                    <a:latin typeface="Calibri" pitchFamily="34" charset="0"/>
                  </a:rPr>
                  <a:t>: map of states to actions</a:t>
                </a:r>
              </a:p>
              <a:p>
                <a:pPr marL="342882" lvl="0" indent="-342882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/>
                </a:pPr>
                <a:r>
                  <a:rPr lang="en-US" sz="2800" kern="0" dirty="0">
                    <a:solidFill>
                      <a:schemeClr val="tx2"/>
                    </a:solidFill>
                    <a:latin typeface="Calibri" pitchFamily="34" charset="0"/>
                  </a:rPr>
                  <a:t>The optimal policy </a:t>
                </a:r>
                <a:r>
                  <a:rPr lang="en-US" sz="2800" kern="0" dirty="0">
                    <a:solidFill>
                      <a:schemeClr val="tx2"/>
                    </a:solidFill>
                    <a:latin typeface="Calibri" pitchFamily="34" charset="0"/>
                    <a:sym typeface="Symbol" pitchFamily="18" charset="2"/>
                  </a:rPr>
                  <a:t>*</a:t>
                </a:r>
                <a:r>
                  <a:rPr lang="en-US" sz="2800" kern="0" dirty="0">
                    <a:solidFill>
                      <a:schemeClr val="tx2"/>
                    </a:solidFill>
                    <a:latin typeface="Calibri" pitchFamily="34" charset="0"/>
                  </a:rPr>
                  <a:t>: </a:t>
                </a:r>
                <a:r>
                  <a:rPr lang="en-US" sz="2800" kern="0" dirty="0">
                    <a:solidFill>
                      <a:schemeClr val="tx2"/>
                    </a:solidFill>
                    <a:latin typeface="Calibri" pitchFamily="34" charset="0"/>
                    <a:sym typeface="Symbol" pitchFamily="18" charset="2"/>
                  </a:rPr>
                  <a:t>*</a:t>
                </a:r>
                <a:r>
                  <a:rPr lang="en-US" sz="2800" kern="0" dirty="0">
                    <a:solidFill>
                      <a:schemeClr val="tx2"/>
                    </a:solidFill>
                    <a:latin typeface="Calibri" pitchFamily="34" charset="0"/>
                  </a:rPr>
                  <a:t>(s) </a:t>
                </a:r>
                <a:r>
                  <a:rPr lang="en-US" sz="2800" kern="0" dirty="0">
                    <a:latin typeface="Calibri" pitchFamily="34" charset="0"/>
                  </a:rPr>
                  <a:t>= optimal action from state s</a:t>
                </a:r>
              </a:p>
              <a:p>
                <a:pPr marL="342882" marR="0" lvl="0" indent="-342882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342882" marR="0" lvl="0" indent="-342882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lang="en-US" sz="2800" kern="0" dirty="0">
                    <a:latin typeface="Calibri" pitchFamily="34" charset="0"/>
                  </a:rPr>
                  <a:t>Value function of a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ker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ker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kern="0" dirty="0">
                    <a:latin typeface="Calibri" pitchFamily="34" charset="0"/>
                  </a:rPr>
                  <a:t>: expected utility starting in s and acting according to </a:t>
                </a:r>
                <a14:m>
                  <m:oMath xmlns:m="http://schemas.openxmlformats.org/officeDocument/2006/math">
                    <m:r>
                      <a:rPr lang="en-US" sz="2800" ker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kern="0" dirty="0">
                  <a:latin typeface="Calibri" pitchFamily="34" charset="0"/>
                </a:endParaRPr>
              </a:p>
              <a:p>
                <a:pPr marL="342882" lvl="0" indent="-342882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/>
                </a:pPr>
                <a:r>
                  <a:rPr lang="en-US" sz="2800" kern="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Optimal value function V</a:t>
                </a:r>
                <a:r>
                  <a:rPr lang="en-US" sz="2800" kern="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sym typeface="Symbol" pitchFamily="18" charset="2"/>
                  </a:rPr>
                  <a:t>*:</a:t>
                </a:r>
                <a:r>
                  <a:rPr lang="en-US" sz="2800" kern="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 V</a:t>
                </a:r>
                <a:r>
                  <a:rPr lang="en-US" sz="2800" kern="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sym typeface="Symbol" pitchFamily="18" charset="2"/>
                  </a:rPr>
                  <a:t>*</a:t>
                </a:r>
                <a:r>
                  <a:rPr lang="en-US" sz="2800" kern="0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(s)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ker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0" kern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ker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</a:endParaRPr>
              </a:p>
              <a:p>
                <a:pPr marL="342882" marR="0" lvl="0" indent="-342882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342882" indent="-342882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/>
                </a:pPr>
                <a:r>
                  <a:rPr lang="en-US" sz="2800" kern="0" dirty="0">
                    <a:latin typeface="Calibri" pitchFamily="34" charset="0"/>
                  </a:rPr>
                  <a:t>Q function of a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ker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a:rPr lang="en-US" sz="2800" ker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ker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kern="0" dirty="0">
                    <a:latin typeface="Calibri" pitchFamily="34" charset="0"/>
                  </a:rPr>
                  <a:t>: expected utility starting out having taken action a from state s and (thereafter) acting according to </a:t>
                </a:r>
                <a14:m>
                  <m:oMath xmlns:m="http://schemas.openxmlformats.org/officeDocument/2006/math">
                    <m:r>
                      <a:rPr lang="en-US" sz="2800" ker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kern="0" dirty="0">
                  <a:latin typeface="Calibri" pitchFamily="34" charset="0"/>
                </a:endParaRPr>
              </a:p>
              <a:p>
                <a:pPr marL="342882" lvl="0" indent="-342882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Optimal Q </a:t>
                </a:r>
                <a:r>
                  <a:rPr lang="en-US" sz="2800" kern="0" dirty="0">
                    <a:solidFill>
                      <a:srgbClr val="008000"/>
                    </a:solidFill>
                    <a:latin typeface="Calibri" pitchFamily="34" charset="0"/>
                  </a:rPr>
                  <a:t>function Q</a:t>
                </a:r>
                <a:r>
                  <a:rPr lang="en-US" sz="2800" kern="0" dirty="0">
                    <a:solidFill>
                      <a:srgbClr val="008000"/>
                    </a:solidFill>
                    <a:latin typeface="Calibri" pitchFamily="34" charset="0"/>
                    <a:sym typeface="Symbol" pitchFamily="18" charset="2"/>
                  </a:rPr>
                  <a:t>*</a:t>
                </a:r>
                <a:r>
                  <a:rPr lang="en-US" sz="2800" kern="0" dirty="0">
                    <a:solidFill>
                      <a:srgbClr val="008000"/>
                    </a:solidFill>
                    <a:latin typeface="Calibri" pitchFamily="34" charset="0"/>
                  </a:rPr>
                  <a:t> : Q</a:t>
                </a:r>
                <a:r>
                  <a:rPr lang="en-US" sz="2800" kern="0" dirty="0">
                    <a:solidFill>
                      <a:srgbClr val="008000"/>
                    </a:solidFill>
                    <a:latin typeface="Calibri" pitchFamily="34" charset="0"/>
                    <a:sym typeface="Symbol" pitchFamily="18" charset="2"/>
                  </a:rPr>
                  <a:t>*</a:t>
                </a:r>
                <a:r>
                  <a:rPr lang="en-US" sz="2800" kern="0" dirty="0">
                    <a:solidFill>
                      <a:srgbClr val="008000"/>
                    </a:solidFill>
                    <a:latin typeface="Calibri" pitchFamily="34" charset="0"/>
                  </a:rPr>
                  <a:t>(</a:t>
                </a:r>
                <a:r>
                  <a:rPr lang="en-US" sz="2800" kern="0" dirty="0" err="1">
                    <a:solidFill>
                      <a:srgbClr val="008000"/>
                    </a:solidFill>
                    <a:latin typeface="Calibri" pitchFamily="34" charset="0"/>
                  </a:rPr>
                  <a:t>s,a</a:t>
                </a:r>
                <a:r>
                  <a:rPr lang="en-US" sz="2800" kern="0" dirty="0">
                    <a:solidFill>
                      <a:srgbClr val="008000"/>
                    </a:solidFill>
                    <a:latin typeface="Calibri" pitchFamily="34" charset="0"/>
                  </a:rPr>
                  <a:t>)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ker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sSup>
                          <m:sSupPr>
                            <m:ctrlPr>
                              <a:rPr lang="en-US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ker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0" kern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ker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653" y="1116476"/>
                <a:ext cx="7328259" cy="5730442"/>
              </a:xfrm>
              <a:prstGeom prst="rect">
                <a:avLst/>
              </a:prstGeom>
              <a:blipFill rotWithShape="0">
                <a:blip r:embed="rId3"/>
                <a:stretch>
                  <a:fillRect l="-1498" t="-2340" r="-66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297832" y="1983004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180357" y="4242017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sz="2000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8069107" y="2271929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946994" y="2271929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9472457" y="2271929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829519" y="3078379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8261194" y="3365717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951757" y="3365717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8510432" y="3365717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951757" y="3365717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9239094" y="2513229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648669" y="1983004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9556594" y="4229317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9121619" y="3078379"/>
            <a:ext cx="58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953219" y="4518242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829519" y="4518242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9354982" y="4518242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0195639" y="3813818"/>
            <a:ext cx="16062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4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’) is a </a:t>
            </a:r>
            <a:b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400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8489794" y="3781642"/>
            <a:ext cx="81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10288432" y="1849654"/>
            <a:ext cx="1052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10216276" y="2675154"/>
            <a:ext cx="17028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sz="2400" i="1" dirty="0">
                <a:solidFill>
                  <a:srgbClr val="008000"/>
                </a:solidFill>
                <a:latin typeface="Calibri"/>
                <a:cs typeface="Calibri"/>
              </a:rPr>
              <a:t>state-action pair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47918" y="6257279"/>
                <a:ext cx="4412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Solve MDP: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and/or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18" y="6257279"/>
                <a:ext cx="441281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07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7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286610" cy="20395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Calibri"/>
                <a:cs typeface="Calibri"/>
              </a:rPr>
              <a:t>How do we calculate the V’s for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815896"/>
            <a:chOff x="2400" y="1401"/>
            <a:chExt cx="1183" cy="1286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6CD579E-0965-4124-92A1-E29A8195F7AE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25864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</p:spPr>
            <p:txBody>
              <a:bodyPr/>
              <a:lstStyle/>
              <a:p>
                <a:r>
                  <a:rPr lang="en-US" dirty="0" smtClean="0"/>
                  <a:t>What is the </a:t>
                </a:r>
                <a:r>
                  <a:rPr lang="en-US" dirty="0">
                    <a:ea typeface="ＭＳ Ｐゴシック" pitchFamily="34" charset="-128"/>
                  </a:rPr>
                  <a:t>complexity of each iteration in </a:t>
                </a:r>
                <a:r>
                  <a:rPr lang="en-US" dirty="0" smtClean="0">
                    <a:ea typeface="ＭＳ Ｐゴシック" pitchFamily="34" charset="-128"/>
                  </a:rPr>
                  <a:t>Policy Evaluation?</a:t>
                </a:r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/>
                  <a:t>S -- set of states; A -- set of actions</a:t>
                </a:r>
              </a:p>
              <a:p>
                <a:endParaRPr lang="en-US" dirty="0"/>
              </a:p>
              <a:p>
                <a:r>
                  <a:rPr lang="en-US" dirty="0"/>
                  <a:t>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  <a:blipFill rotWithShape="0">
                <a:blip r:embed="rId3"/>
                <a:stretch>
                  <a:fillRect l="-1217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27337" y="5886858"/>
            <a:ext cx="7416560" cy="64589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661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</p:spPr>
            <p:txBody>
              <a:bodyPr/>
              <a:lstStyle/>
              <a:p>
                <a:r>
                  <a:rPr lang="en-US" dirty="0" smtClean="0"/>
                  <a:t>What is the </a:t>
                </a:r>
                <a:r>
                  <a:rPr lang="en-US" dirty="0">
                    <a:ea typeface="ＭＳ Ｐゴシック" pitchFamily="34" charset="-128"/>
                  </a:rPr>
                  <a:t>complexity of each iteration in </a:t>
                </a:r>
                <a:r>
                  <a:rPr lang="en-US" dirty="0" smtClean="0">
                    <a:ea typeface="ＭＳ Ｐゴシック" pitchFamily="34" charset="-128"/>
                  </a:rPr>
                  <a:t>Policy Evaluation?</a:t>
                </a:r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/>
                  <a:t>S -- set of states; A -- set of actions</a:t>
                </a:r>
              </a:p>
              <a:p>
                <a:endParaRPr lang="en-US" dirty="0"/>
              </a:p>
              <a:p>
                <a:r>
                  <a:rPr lang="en-US" dirty="0"/>
                  <a:t>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III: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V: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00935"/>
              </a:xfrm>
              <a:blipFill rotWithShape="0">
                <a:blip r:embed="rId3"/>
                <a:stretch>
                  <a:fillRect l="-1217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27337" y="5886858"/>
            <a:ext cx="7416560" cy="645897"/>
          </a:xfrm>
          <a:prstGeom prst="rect">
            <a:avLst/>
          </a:prstGeom>
          <a:noFill/>
          <a:ln/>
          <a:effectLst/>
        </p:spPr>
      </p:pic>
      <p:sp>
        <p:nvSpPr>
          <p:cNvPr id="4" name="Rectangle 3"/>
          <p:cNvSpPr/>
          <p:nvPr/>
        </p:nvSpPr>
        <p:spPr>
          <a:xfrm>
            <a:off x="552099" y="4626591"/>
            <a:ext cx="1801505" cy="5868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Policy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>
                    <a:cs typeface="Calibri"/>
                  </a:rPr>
                  <a:t>Idea </a:t>
                </a:r>
                <a:r>
                  <a:rPr lang="en-US" dirty="0">
                    <a:cs typeface="Calibri"/>
                  </a:rPr>
                  <a:t>2: Bellman Equation w.r.t. a given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𝜋</m:t>
                    </m:r>
                  </m:oMath>
                </a14:m>
                <a:r>
                  <a:rPr lang="en-US" dirty="0">
                    <a:cs typeface="Calibri"/>
                  </a:rPr>
                  <a:t> defines a linear system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cs typeface="Calibri"/>
                  </a:rPr>
                  <a:t>Solve with your favorite linear system solver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6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56068" y="2398135"/>
            <a:ext cx="9196851" cy="840018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815956" y="3756295"/>
                <a:ext cx="10515600" cy="106136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Treat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as </a:t>
                </a:r>
                <a:r>
                  <a:rPr lang="en-US" dirty="0" smtClean="0"/>
                  <a:t>variables</a:t>
                </a:r>
              </a:p>
              <a:p>
                <a:endParaRPr lang="en-US" dirty="0"/>
              </a:p>
              <a:p>
                <a:r>
                  <a:rPr lang="en-US" dirty="0" smtClean="0"/>
                  <a:t>How many variables?</a:t>
                </a:r>
              </a:p>
              <a:p>
                <a:r>
                  <a:rPr lang="en-US" dirty="0" smtClean="0"/>
                  <a:t>How many constraints?</a:t>
                </a:r>
                <a:endParaRPr lang="en-US" dirty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56" y="3756295"/>
                <a:ext cx="10515600" cy="1061366"/>
              </a:xfrm>
              <a:prstGeom prst="rect">
                <a:avLst/>
              </a:prstGeom>
              <a:blipFill rotWithShape="0">
                <a:blip r:embed="rId5"/>
                <a:stretch>
                  <a:fillRect l="-1217" t="-9195" b="-10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1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Problems with 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latin typeface="Calibri"/>
                    <a:cs typeface="Calibri"/>
                  </a:rPr>
                  <a:t>Value iteration repeats the Bellman updates:</a:t>
                </a:r>
              </a:p>
              <a:p>
                <a:endParaRPr lang="en-US" sz="2800" dirty="0">
                  <a:latin typeface="Calibri"/>
                  <a:cs typeface="Calibri"/>
                </a:endParaRPr>
              </a:p>
              <a:p>
                <a:endParaRPr lang="en-US" sz="2800" dirty="0">
                  <a:latin typeface="Calibri"/>
                  <a:cs typeface="Calibri"/>
                </a:endParaRPr>
              </a:p>
              <a:p>
                <a:endParaRPr lang="en-US" sz="2800" dirty="0">
                  <a:latin typeface="Calibri"/>
                  <a:cs typeface="Calibri"/>
                </a:endParaRPr>
              </a:p>
              <a:p>
                <a:r>
                  <a:rPr lang="en-US" sz="2800" dirty="0">
                    <a:latin typeface="Calibri"/>
                    <a:cs typeface="Calibri"/>
                  </a:rPr>
                  <a:t>Problem 1: It’s slow – </a:t>
                </a:r>
                <a:r>
                  <a:rPr lang="en-US" sz="2800" dirty="0" smtClean="0">
                    <a:latin typeface="Calibri"/>
                    <a:cs typeface="Calibri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Calibri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/>
                      </a:rPr>
                      <m:t>|</m:t>
                    </m:r>
                  </m:oMath>
                </a14:m>
                <a:r>
                  <a:rPr lang="en-US" sz="2800" dirty="0">
                    <a:latin typeface="Calibri"/>
                    <a:cs typeface="Calibri"/>
                  </a:rPr>
                  <a:t>) per iteration</a:t>
                </a:r>
              </a:p>
              <a:p>
                <a:endParaRPr lang="en-US" sz="2800" dirty="0">
                  <a:latin typeface="Calibri"/>
                  <a:cs typeface="Calibri"/>
                </a:endParaRPr>
              </a:p>
              <a:p>
                <a:r>
                  <a:rPr lang="en-US" sz="2800" dirty="0">
                    <a:latin typeface="Calibri"/>
                    <a:cs typeface="Calibri"/>
                  </a:rPr>
                  <a:t>Problem 2: The “max” at each state rarely changes</a:t>
                </a:r>
              </a:p>
              <a:p>
                <a:endParaRPr lang="en-US" sz="2800" dirty="0">
                  <a:latin typeface="Calibri"/>
                  <a:cs typeface="Calibri"/>
                </a:endParaRPr>
              </a:p>
              <a:p>
                <a:r>
                  <a:rPr lang="en-US" sz="2800" dirty="0">
                    <a:latin typeface="Calibri"/>
                    <a:cs typeface="Calibri"/>
                  </a:rPr>
                  <a:t>Problem 3: The policy often converges long before the values</a:t>
                </a:r>
              </a:p>
              <a:p>
                <a:pPr lvl="1"/>
                <a:endParaRPr lang="en-US" sz="2400" dirty="0">
                  <a:latin typeface="Calibri"/>
                  <a:cs typeface="Calibri"/>
                </a:endParaRPr>
              </a:p>
              <a:p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217" t="-5090" b="-132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67238" y="2080916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815896"/>
            <a:chOff x="2400" y="1401"/>
            <a:chExt cx="1392" cy="1286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520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[Demo: value iteration (L9D2)]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5521096"/>
            <a:ext cx="11521440" cy="111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Goal: maximize sum of (discounted) rewards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="" xmlns:a16="http://schemas.microsoft.com/office/drawing/2014/main" id="{27B4680F-A3E0-4B4F-9914-7D659BC7C2CF}"/>
              </a:ext>
            </a:extLst>
          </p:cNvPr>
          <p:cNvGrpSpPr>
            <a:grpSpLocks/>
          </p:cNvGrpSpPr>
          <p:nvPr/>
        </p:nvGrpSpPr>
        <p:grpSpPr bwMode="auto">
          <a:xfrm>
            <a:off x="10000105" y="367131"/>
            <a:ext cx="2135187" cy="4875213"/>
            <a:chOff x="4085" y="960"/>
            <a:chExt cx="1345" cy="3071"/>
          </a:xfrm>
        </p:grpSpPr>
        <p:grpSp>
          <p:nvGrpSpPr>
            <p:cNvPr id="15" name="Group 5">
              <a:extLst>
                <a:ext uri="{FF2B5EF4-FFF2-40B4-BE49-F238E27FC236}">
                  <a16:creationId xmlns="" xmlns:a16="http://schemas.microsoft.com/office/drawing/2014/main" id="{72169FB4-83D2-445E-AE95-1290C99B9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54" name="AutoShape 6">
                <a:extLst>
                  <a:ext uri="{FF2B5EF4-FFF2-40B4-BE49-F238E27FC236}">
                    <a16:creationId xmlns="" xmlns:a16="http://schemas.microsoft.com/office/drawing/2014/main" id="{4B4A349C-CC34-41FD-A51A-165ECDCD0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7">
                <a:extLst>
                  <a:ext uri="{FF2B5EF4-FFF2-40B4-BE49-F238E27FC236}">
                    <a16:creationId xmlns="" xmlns:a16="http://schemas.microsoft.com/office/drawing/2014/main" id="{982622FB-6AFF-4D0D-A849-45EEDAA3E3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68" name="Line 8">
                  <a:extLst>
                    <a:ext uri="{FF2B5EF4-FFF2-40B4-BE49-F238E27FC236}">
                      <a16:creationId xmlns="" xmlns:a16="http://schemas.microsoft.com/office/drawing/2014/main" id="{23CFC15E-4302-442B-B86F-48FE9A3382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9">
                  <a:extLst>
                    <a:ext uri="{FF2B5EF4-FFF2-40B4-BE49-F238E27FC236}">
                      <a16:creationId xmlns="" xmlns:a16="http://schemas.microsoft.com/office/drawing/2014/main" id="{F60EB263-9E25-4990-A708-4BE5C9978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0">
                  <a:extLst>
                    <a:ext uri="{FF2B5EF4-FFF2-40B4-BE49-F238E27FC236}">
                      <a16:creationId xmlns="" xmlns:a16="http://schemas.microsoft.com/office/drawing/2014/main" id="{1F8C7C70-B1B5-40F4-9F29-931AC83428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1">
                  <a:extLst>
                    <a:ext uri="{FF2B5EF4-FFF2-40B4-BE49-F238E27FC236}">
                      <a16:creationId xmlns="" xmlns:a16="http://schemas.microsoft.com/office/drawing/2014/main" id="{6DCA0297-F5D1-42BD-B04C-5CB0FEC59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Oval 12">
                <a:extLst>
                  <a:ext uri="{FF2B5EF4-FFF2-40B4-BE49-F238E27FC236}">
                    <a16:creationId xmlns="" xmlns:a16="http://schemas.microsoft.com/office/drawing/2014/main" id="{B43ADE6A-B137-4DFC-AAAB-9EA5C2771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7" name="Group 13">
                <a:extLst>
                  <a:ext uri="{FF2B5EF4-FFF2-40B4-BE49-F238E27FC236}">
                    <a16:creationId xmlns="" xmlns:a16="http://schemas.microsoft.com/office/drawing/2014/main" id="{BEB16DF4-3E40-4673-891A-77B70CC425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64" name="Line 14">
                  <a:extLst>
                    <a:ext uri="{FF2B5EF4-FFF2-40B4-BE49-F238E27FC236}">
                      <a16:creationId xmlns="" xmlns:a16="http://schemas.microsoft.com/office/drawing/2014/main" id="{D10A6D18-BEB5-4958-BF2F-DC2928D4BA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5">
                  <a:extLst>
                    <a:ext uri="{FF2B5EF4-FFF2-40B4-BE49-F238E27FC236}">
                      <a16:creationId xmlns="" xmlns:a16="http://schemas.microsoft.com/office/drawing/2014/main" id="{C7930CC8-5CBA-4801-84D2-C7B7E4877E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6">
                  <a:extLst>
                    <a:ext uri="{FF2B5EF4-FFF2-40B4-BE49-F238E27FC236}">
                      <a16:creationId xmlns="" xmlns:a16="http://schemas.microsoft.com/office/drawing/2014/main" id="{BF4F2E7B-B93E-4EDE-9387-AC8FD51EFC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7">
                  <a:extLst>
                    <a:ext uri="{FF2B5EF4-FFF2-40B4-BE49-F238E27FC236}">
                      <a16:creationId xmlns="" xmlns:a16="http://schemas.microsoft.com/office/drawing/2014/main" id="{664DB7C9-F313-47C2-9F63-5C6250545B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Text Box 18">
                <a:extLst>
                  <a:ext uri="{FF2B5EF4-FFF2-40B4-BE49-F238E27FC236}">
                    <a16:creationId xmlns="" xmlns:a16="http://schemas.microsoft.com/office/drawing/2014/main" id="{7791C2EF-BE0C-40DA-8E3C-C2FF50DA50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9" name="Text Box 19">
                <a:extLst>
                  <a:ext uri="{FF2B5EF4-FFF2-40B4-BE49-F238E27FC236}">
                    <a16:creationId xmlns="" xmlns:a16="http://schemas.microsoft.com/office/drawing/2014/main" id="{E82A3A2B-4AB8-4E36-AD27-F0D84517E0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60" name="Text Box 20">
                <a:extLst>
                  <a:ext uri="{FF2B5EF4-FFF2-40B4-BE49-F238E27FC236}">
                    <a16:creationId xmlns="" xmlns:a16="http://schemas.microsoft.com/office/drawing/2014/main" id="{B64C19EF-ACB1-45D6-9BE4-6A273C5536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61" name="Text Box 21">
                <a:extLst>
                  <a:ext uri="{FF2B5EF4-FFF2-40B4-BE49-F238E27FC236}">
                    <a16:creationId xmlns="" xmlns:a16="http://schemas.microsoft.com/office/drawing/2014/main" id="{6B904E32-7ECA-4F0C-9799-863CFE1A8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2" name="AutoShape 22">
                <a:extLst>
                  <a:ext uri="{FF2B5EF4-FFF2-40B4-BE49-F238E27FC236}">
                    <a16:creationId xmlns="" xmlns:a16="http://schemas.microsoft.com/office/drawing/2014/main" id="{DDFDF877-DF00-4321-A90A-BAF0278AF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63" name="Text Box 23">
                <a:extLst>
                  <a:ext uri="{FF2B5EF4-FFF2-40B4-BE49-F238E27FC236}">
                    <a16:creationId xmlns="" xmlns:a16="http://schemas.microsoft.com/office/drawing/2014/main" id="{4EA5D80B-960A-4DE9-AF9E-352FBEA704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="" xmlns:a16="http://schemas.microsoft.com/office/drawing/2014/main" id="{56666883-B1E9-43A7-9FE9-73F70381D1C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6" name="AutoShape 25">
                <a:extLst>
                  <a:ext uri="{FF2B5EF4-FFF2-40B4-BE49-F238E27FC236}">
                    <a16:creationId xmlns="" xmlns:a16="http://schemas.microsoft.com/office/drawing/2014/main" id="{D3F60CD4-4E67-4A57-AF61-6BFBF433A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26">
                <a:extLst>
                  <a:ext uri="{FF2B5EF4-FFF2-40B4-BE49-F238E27FC236}">
                    <a16:creationId xmlns="" xmlns:a16="http://schemas.microsoft.com/office/drawing/2014/main" id="{DAB0E063-19DB-49C0-B018-BD15B6EA7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50" name="Line 27">
                  <a:extLst>
                    <a:ext uri="{FF2B5EF4-FFF2-40B4-BE49-F238E27FC236}">
                      <a16:creationId xmlns="" xmlns:a16="http://schemas.microsoft.com/office/drawing/2014/main" id="{AEAB9CF1-701C-4CAB-BEC2-C466C8FDF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8">
                  <a:extLst>
                    <a:ext uri="{FF2B5EF4-FFF2-40B4-BE49-F238E27FC236}">
                      <a16:creationId xmlns="" xmlns:a16="http://schemas.microsoft.com/office/drawing/2014/main" id="{66761053-A1F6-43B1-8B73-3E9E31AF2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9">
                  <a:extLst>
                    <a:ext uri="{FF2B5EF4-FFF2-40B4-BE49-F238E27FC236}">
                      <a16:creationId xmlns="" xmlns:a16="http://schemas.microsoft.com/office/drawing/2014/main" id="{87B9AFE4-4F35-4D88-8BBF-7A782ED6CC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30">
                  <a:extLst>
                    <a:ext uri="{FF2B5EF4-FFF2-40B4-BE49-F238E27FC236}">
                      <a16:creationId xmlns="" xmlns:a16="http://schemas.microsoft.com/office/drawing/2014/main" id="{D51BE233-AC79-4F8C-BBA0-6BBF2CDA19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" name="Oval 31">
                <a:extLst>
                  <a:ext uri="{FF2B5EF4-FFF2-40B4-BE49-F238E27FC236}">
                    <a16:creationId xmlns="" xmlns:a16="http://schemas.microsoft.com/office/drawing/2014/main" id="{DBFDBD73-FE54-45E7-9999-1B4D19214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32">
                <a:extLst>
                  <a:ext uri="{FF2B5EF4-FFF2-40B4-BE49-F238E27FC236}">
                    <a16:creationId xmlns="" xmlns:a16="http://schemas.microsoft.com/office/drawing/2014/main" id="{AF3E3A4C-3190-456C-9464-604E506C03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46" name="Line 33">
                  <a:extLst>
                    <a:ext uri="{FF2B5EF4-FFF2-40B4-BE49-F238E27FC236}">
                      <a16:creationId xmlns="" xmlns:a16="http://schemas.microsoft.com/office/drawing/2014/main" id="{AB2E7554-9E36-431C-9A14-C3D98649CF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4">
                  <a:extLst>
                    <a:ext uri="{FF2B5EF4-FFF2-40B4-BE49-F238E27FC236}">
                      <a16:creationId xmlns="" xmlns:a16="http://schemas.microsoft.com/office/drawing/2014/main" id="{2B5D4274-C11D-419C-9B42-EC073AE37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5">
                  <a:extLst>
                    <a:ext uri="{FF2B5EF4-FFF2-40B4-BE49-F238E27FC236}">
                      <a16:creationId xmlns="" xmlns:a16="http://schemas.microsoft.com/office/drawing/2014/main" id="{B425E2D2-3881-449F-B8AA-351DD21073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36">
                  <a:extLst>
                    <a:ext uri="{FF2B5EF4-FFF2-40B4-BE49-F238E27FC236}">
                      <a16:creationId xmlns="" xmlns:a16="http://schemas.microsoft.com/office/drawing/2014/main" id="{D0772251-C9E9-4B98-A070-40B45378FD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" name="Text Box 37">
                <a:extLst>
                  <a:ext uri="{FF2B5EF4-FFF2-40B4-BE49-F238E27FC236}">
                    <a16:creationId xmlns="" xmlns:a16="http://schemas.microsoft.com/office/drawing/2014/main" id="{DD5A85B4-A936-48E0-9780-EA62E47AD2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1" name="Text Box 38">
                <a:extLst>
                  <a:ext uri="{FF2B5EF4-FFF2-40B4-BE49-F238E27FC236}">
                    <a16:creationId xmlns="" xmlns:a16="http://schemas.microsoft.com/office/drawing/2014/main" id="{88098207-6D45-4D19-9B4A-6749F313C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42" name="Text Box 39">
                <a:extLst>
                  <a:ext uri="{FF2B5EF4-FFF2-40B4-BE49-F238E27FC236}">
                    <a16:creationId xmlns="" xmlns:a16="http://schemas.microsoft.com/office/drawing/2014/main" id="{78DAE7AD-5506-4B10-9E72-F5B4714B3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43" name="Text Box 40">
                <a:extLst>
                  <a:ext uri="{FF2B5EF4-FFF2-40B4-BE49-F238E27FC236}">
                    <a16:creationId xmlns="" xmlns:a16="http://schemas.microsoft.com/office/drawing/2014/main" id="{8366D779-7AF0-4DAC-98DA-EA085C643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AutoShape 41">
                <a:extLst>
                  <a:ext uri="{FF2B5EF4-FFF2-40B4-BE49-F238E27FC236}">
                    <a16:creationId xmlns="" xmlns:a16="http://schemas.microsoft.com/office/drawing/2014/main" id="{93747D5C-37D6-4122-93DF-34DB6281D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45" name="Text Box 42">
                <a:extLst>
                  <a:ext uri="{FF2B5EF4-FFF2-40B4-BE49-F238E27FC236}">
                    <a16:creationId xmlns="" xmlns:a16="http://schemas.microsoft.com/office/drawing/2014/main" id="{F3A48213-F9E1-4843-8314-AAAA29D92C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7" name="Group 43">
              <a:extLst>
                <a:ext uri="{FF2B5EF4-FFF2-40B4-BE49-F238E27FC236}">
                  <a16:creationId xmlns="" xmlns:a16="http://schemas.microsoft.com/office/drawing/2014/main" id="{42E25C1C-D2CC-42CD-8CEF-BDE0AAF9D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18" name="AutoShape 44">
                <a:extLst>
                  <a:ext uri="{FF2B5EF4-FFF2-40B4-BE49-F238E27FC236}">
                    <a16:creationId xmlns="" xmlns:a16="http://schemas.microsoft.com/office/drawing/2014/main" id="{D09150A4-FE3C-488D-A225-E3B11560B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45">
                <a:extLst>
                  <a:ext uri="{FF2B5EF4-FFF2-40B4-BE49-F238E27FC236}">
                    <a16:creationId xmlns="" xmlns:a16="http://schemas.microsoft.com/office/drawing/2014/main" id="{0938AEA1-68A7-43E5-8ACF-C73233325F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2" name="Line 46">
                  <a:extLst>
                    <a:ext uri="{FF2B5EF4-FFF2-40B4-BE49-F238E27FC236}">
                      <a16:creationId xmlns="" xmlns:a16="http://schemas.microsoft.com/office/drawing/2014/main" id="{A5BCB255-44D2-4AD9-BE92-5E5EA5A104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47">
                  <a:extLst>
                    <a:ext uri="{FF2B5EF4-FFF2-40B4-BE49-F238E27FC236}">
                      <a16:creationId xmlns="" xmlns:a16="http://schemas.microsoft.com/office/drawing/2014/main" id="{C16EB3A6-2BD5-4218-B375-AC2C5C1B6E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48">
                  <a:extLst>
                    <a:ext uri="{FF2B5EF4-FFF2-40B4-BE49-F238E27FC236}">
                      <a16:creationId xmlns="" xmlns:a16="http://schemas.microsoft.com/office/drawing/2014/main" id="{1178C522-44DA-408A-8380-91BDA177A9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49">
                  <a:extLst>
                    <a:ext uri="{FF2B5EF4-FFF2-40B4-BE49-F238E27FC236}">
                      <a16:creationId xmlns="" xmlns:a16="http://schemas.microsoft.com/office/drawing/2014/main" id="{44F2065E-3D19-42BF-93E0-0D35257413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Oval 50">
                <a:extLst>
                  <a:ext uri="{FF2B5EF4-FFF2-40B4-BE49-F238E27FC236}">
                    <a16:creationId xmlns="" xmlns:a16="http://schemas.microsoft.com/office/drawing/2014/main" id="{6CABD107-16AF-435B-B056-FF5B72517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" name="Group 51">
                <a:extLst>
                  <a:ext uri="{FF2B5EF4-FFF2-40B4-BE49-F238E27FC236}">
                    <a16:creationId xmlns="" xmlns:a16="http://schemas.microsoft.com/office/drawing/2014/main" id="{8D4DC34F-6307-4286-90ED-213CF8AA50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28" name="Line 52">
                  <a:extLst>
                    <a:ext uri="{FF2B5EF4-FFF2-40B4-BE49-F238E27FC236}">
                      <a16:creationId xmlns="" xmlns:a16="http://schemas.microsoft.com/office/drawing/2014/main" id="{9231810B-B309-43B7-A2FD-FA7B0085BD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53">
                  <a:extLst>
                    <a:ext uri="{FF2B5EF4-FFF2-40B4-BE49-F238E27FC236}">
                      <a16:creationId xmlns="" xmlns:a16="http://schemas.microsoft.com/office/drawing/2014/main" id="{E224D19D-31C5-446A-A23C-7F552F9AFF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54">
                  <a:extLst>
                    <a:ext uri="{FF2B5EF4-FFF2-40B4-BE49-F238E27FC236}">
                      <a16:creationId xmlns="" xmlns:a16="http://schemas.microsoft.com/office/drawing/2014/main" id="{EDD136A0-2D8E-42FB-B0A1-BD603A90C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55">
                  <a:extLst>
                    <a:ext uri="{FF2B5EF4-FFF2-40B4-BE49-F238E27FC236}">
                      <a16:creationId xmlns="" xmlns:a16="http://schemas.microsoft.com/office/drawing/2014/main" id="{DF864C1B-E402-4E3A-B855-1F186CD569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Text Box 56">
                <a:extLst>
                  <a:ext uri="{FF2B5EF4-FFF2-40B4-BE49-F238E27FC236}">
                    <a16:creationId xmlns="" xmlns:a16="http://schemas.microsoft.com/office/drawing/2014/main" id="{33863DC6-19F8-4D8F-9EDE-FA652FFD2B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3" name="Text Box 57">
                <a:extLst>
                  <a:ext uri="{FF2B5EF4-FFF2-40B4-BE49-F238E27FC236}">
                    <a16:creationId xmlns="" xmlns:a16="http://schemas.microsoft.com/office/drawing/2014/main" id="{E07A52A6-B187-4495-9F65-C19E75B215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24" name="Text Box 58">
                <a:extLst>
                  <a:ext uri="{FF2B5EF4-FFF2-40B4-BE49-F238E27FC236}">
                    <a16:creationId xmlns="" xmlns:a16="http://schemas.microsoft.com/office/drawing/2014/main" id="{E4D8D291-6420-433B-838C-7236E61B7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25" name="Text Box 59">
                <a:extLst>
                  <a:ext uri="{FF2B5EF4-FFF2-40B4-BE49-F238E27FC236}">
                    <a16:creationId xmlns="" xmlns:a16="http://schemas.microsoft.com/office/drawing/2014/main" id="{336BACCB-113F-4F1D-8568-1F32936016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6" name="AutoShape 60">
                <a:extLst>
                  <a:ext uri="{FF2B5EF4-FFF2-40B4-BE49-F238E27FC236}">
                    <a16:creationId xmlns="" xmlns:a16="http://schemas.microsoft.com/office/drawing/2014/main" id="{8CB909F6-F359-47D1-8458-A671B4000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27" name="Text Box 61">
                <a:extLst>
                  <a:ext uri="{FF2B5EF4-FFF2-40B4-BE49-F238E27FC236}">
                    <a16:creationId xmlns="" xmlns:a16="http://schemas.microsoft.com/office/drawing/2014/main" id="{F5D8E585-F5A0-44E8-A099-328F368C5F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72" name="AutoShape 62">
            <a:extLst>
              <a:ext uri="{FF2B5EF4-FFF2-40B4-BE49-F238E27FC236}">
                <a16:creationId xmlns="" xmlns:a16="http://schemas.microsoft.com/office/drawing/2014/main" id="{F8161C69-2A0B-44DD-9C13-10FBC13C5C55}"/>
              </a:ext>
            </a:extLst>
          </p:cNvPr>
          <p:cNvSpPr>
            <a:spLocks/>
          </p:cNvSpPr>
          <p:nvPr/>
        </p:nvSpPr>
        <p:spPr bwMode="auto">
          <a:xfrm>
            <a:off x="9468292" y="2500731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AutoShape 63">
            <a:extLst>
              <a:ext uri="{FF2B5EF4-FFF2-40B4-BE49-F238E27FC236}">
                <a16:creationId xmlns="" xmlns:a16="http://schemas.microsoft.com/office/drawing/2014/main" id="{030B563E-FF84-4AB3-84EC-95CCF0696869}"/>
              </a:ext>
            </a:extLst>
          </p:cNvPr>
          <p:cNvSpPr>
            <a:spLocks/>
          </p:cNvSpPr>
          <p:nvPr/>
        </p:nvSpPr>
        <p:spPr bwMode="auto">
          <a:xfrm>
            <a:off x="9468292" y="976731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AutoShape 64">
            <a:extLst>
              <a:ext uri="{FF2B5EF4-FFF2-40B4-BE49-F238E27FC236}">
                <a16:creationId xmlns="" xmlns:a16="http://schemas.microsoft.com/office/drawing/2014/main" id="{736ACF79-8A69-4FB9-99E4-62A5A68292F0}"/>
              </a:ext>
            </a:extLst>
          </p:cNvPr>
          <p:cNvSpPr>
            <a:spLocks/>
          </p:cNvSpPr>
          <p:nvPr/>
        </p:nvSpPr>
        <p:spPr bwMode="auto">
          <a:xfrm>
            <a:off x="9468292" y="4024731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5" name="Picture 74" descr="txp_fig">
            <a:extLst>
              <a:ext uri="{FF2B5EF4-FFF2-40B4-BE49-F238E27FC236}">
                <a16:creationId xmlns="" xmlns:a16="http://schemas.microsoft.com/office/drawing/2014/main" id="{E1984D3C-6CB3-4E37-9DD3-796173782F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858692" y="1308221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xp_fig">
            <a:extLst>
              <a:ext uri="{FF2B5EF4-FFF2-40B4-BE49-F238E27FC236}">
                <a16:creationId xmlns="" xmlns:a16="http://schemas.microsoft.com/office/drawing/2014/main" id="{203306C4-3328-4244-BCD6-5DEFBB8A974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8833591" y="2852297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xp_fig">
            <a:extLst>
              <a:ext uri="{FF2B5EF4-FFF2-40B4-BE49-F238E27FC236}">
                <a16:creationId xmlns="" xmlns:a16="http://schemas.microsoft.com/office/drawing/2014/main" id="{F3F2C9CA-B27F-4D00-976E-AF74FEA075C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8752264" y="4220591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78" name="Picture 3" descr="C:\Users\Dan\Dropbox\Office\CS 188\Ketrina Art\MDPs\Discounting.png">
            <a:extLst>
              <a:ext uri="{FF2B5EF4-FFF2-40B4-BE49-F238E27FC236}">
                <a16:creationId xmlns="" xmlns:a16="http://schemas.microsoft.com/office/drawing/2014/main" id="{51B5A231-A6CB-461A-BD67-EC776ACDA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7182292" y="4177131"/>
            <a:ext cx="1562540" cy="990600"/>
          </a:xfrm>
          <a:prstGeom prst="rect">
            <a:avLst/>
          </a:prstGeom>
          <a:noFill/>
        </p:spPr>
      </p:pic>
      <p:pic>
        <p:nvPicPr>
          <p:cNvPr id="79" name="Picture 3">
            <a:extLst>
              <a:ext uri="{FF2B5EF4-FFF2-40B4-BE49-F238E27FC236}">
                <a16:creationId xmlns="" xmlns:a16="http://schemas.microsoft.com/office/drawing/2014/main" id="{3BF375BD-9374-4532-A2C6-BDDD3A454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492" y="671931"/>
            <a:ext cx="1761584" cy="1524000"/>
          </a:xfrm>
          <a:prstGeom prst="rect">
            <a:avLst/>
          </a:prstGeom>
          <a:noFill/>
        </p:spPr>
      </p:pic>
      <p:pic>
        <p:nvPicPr>
          <p:cNvPr id="80" name="Picture 3" descr="C:\Users\Dan\Dropbox\Office\CS 188\Ketrina Art\MDPs\Discounting.png">
            <a:extLst>
              <a:ext uri="{FF2B5EF4-FFF2-40B4-BE49-F238E27FC236}">
                <a16:creationId xmlns="" xmlns:a16="http://schemas.microsoft.com/office/drawing/2014/main" id="{943F9C0B-DEFF-4B8A-8510-F69B90E7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7258492" y="2424531"/>
            <a:ext cx="1566128" cy="1097387"/>
          </a:xfrm>
          <a:prstGeom prst="rect">
            <a:avLst/>
          </a:prstGeom>
          <a:noFill/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98521" y="1401696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0921" y="1403395"/>
            <a:ext cx="4439265" cy="3197001"/>
          </a:xfrm>
          <a:prstGeom prst="rect">
            <a:avLst/>
          </a:prstGeom>
          <a:noFill/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8586" y="3926645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587" y="3916296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5186" y="2925696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79208" y="3611496"/>
            <a:ext cx="81557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25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evaluation</a:t>
            </a:r>
            <a:r>
              <a:rPr lang="en-US" sz="2800" dirty="0"/>
              <a:t>: calculate utilities for some fixed policy </a:t>
            </a:r>
            <a:r>
              <a:rPr lang="en-US" sz="2800" dirty="0" smtClean="0"/>
              <a:t>(may not be optimal!) </a:t>
            </a:r>
            <a:r>
              <a:rPr lang="en-US" sz="2800" dirty="0"/>
              <a:t>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improvement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update policy using one-step look-ahead with resulting converged (but not optimal!) utilities as future values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Repeat</a:t>
            </a:r>
            <a:r>
              <a:rPr lang="en-US" sz="2800" dirty="0"/>
              <a:t>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800" dirty="0"/>
              <a:t>It’s still optimal!</a:t>
            </a:r>
          </a:p>
          <a:p>
            <a:pPr lvl="1"/>
            <a:r>
              <a:rPr lang="en-US" sz="2800" dirty="0"/>
              <a:t>Can converge (much) faster under some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Quantities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States 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Actions A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Transitions P(</a:t>
            </a:r>
            <a:r>
              <a:rPr lang="en-US" dirty="0" err="1">
                <a:ea typeface="ＭＳ Ｐゴシック" pitchFamily="34" charset="-128"/>
              </a:rPr>
              <a:t>s’</a:t>
            </a:r>
            <a:r>
              <a:rPr lang="en-US" altLang="ja-JP" dirty="0" err="1">
                <a:ea typeface="ＭＳ Ｐゴシック" pitchFamily="34" charset="-128"/>
              </a:rPr>
              <a:t>|s,a</a:t>
            </a:r>
            <a:r>
              <a:rPr lang="en-US" altLang="ja-JP" dirty="0">
                <a:ea typeface="ＭＳ Ｐゴシック" pitchFamily="34" charset="-128"/>
              </a:rPr>
              <a:t>) (or T(</a:t>
            </a:r>
            <a:r>
              <a:rPr lang="en-US" altLang="ja-JP" dirty="0" err="1">
                <a:ea typeface="ＭＳ Ｐゴシック" pitchFamily="34" charset="-128"/>
              </a:rPr>
              <a:t>s,a,s</a:t>
            </a:r>
            <a:r>
              <a:rPr lang="en-US" altLang="ja-JP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Rewards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 (and discount </a:t>
            </a:r>
            <a:r>
              <a:rPr lang="en-US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Start state s</a:t>
            </a:r>
            <a:r>
              <a:rPr lang="en-US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MDP quantities: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= map of states to actions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Utility = sum of (discounted) rewards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(State) Value = expected utility starting from a state (max node)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Q-Value = expected utility starting from a state-action pair, i.e., q-state (chance node)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037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329350" cy="2039539"/>
          </a:xfrm>
        </p:spPr>
        <p:txBody>
          <a:bodyPr/>
          <a:lstStyle/>
          <a:p>
            <a:pPr lvl="3"/>
            <a:endParaRPr lang="en-US" sz="1400" dirty="0"/>
          </a:p>
          <a:p>
            <a:r>
              <a:rPr lang="en-US" dirty="0" smtClean="0"/>
              <a:t>Policy Evaluation</a:t>
            </a:r>
            <a:r>
              <a:rPr lang="en-US" dirty="0"/>
              <a:t>: For fixed current policy </a:t>
            </a:r>
            <a:r>
              <a:rPr lang="en-US" dirty="0">
                <a:sym typeface="Symbol" pitchFamily="18" charset="2"/>
              </a:rPr>
              <a:t>, find </a:t>
            </a:r>
            <a:r>
              <a:rPr lang="en-US" dirty="0" smtClean="0">
                <a:sym typeface="Symbol" pitchFamily="18" charset="2"/>
              </a:rPr>
              <a:t>values w.r.t. the policy</a:t>
            </a:r>
            <a:endParaRPr lang="en-US" dirty="0">
              <a:sym typeface="Symbol" pitchFamily="18" charset="2"/>
            </a:endParaRPr>
          </a:p>
          <a:p>
            <a:pPr lvl="1"/>
            <a:r>
              <a:rPr lang="en-US" sz="2800" dirty="0">
                <a:sym typeface="Symbol" pitchFamily="18" charset="2"/>
              </a:rPr>
              <a:t>Iterate until values converge</a:t>
            </a:r>
            <a:r>
              <a:rPr lang="en-US" sz="2800" dirty="0" smtClean="0">
                <a:sym typeface="Symbol" pitchFamily="18" charset="2"/>
              </a:rPr>
              <a:t>:</a:t>
            </a:r>
          </a:p>
          <a:p>
            <a:pPr lvl="1"/>
            <a:endParaRPr lang="en-US" sz="2800" dirty="0">
              <a:sym typeface="Symbol" pitchFamily="18" charset="2"/>
            </a:endParaRPr>
          </a:p>
          <a:p>
            <a:pPr lvl="1"/>
            <a:endParaRPr lang="en-US" sz="2800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r>
              <a:rPr lang="en-US" dirty="0" smtClean="0"/>
              <a:t>Policy Improvement</a:t>
            </a:r>
            <a:r>
              <a:rPr lang="en-US" dirty="0"/>
              <a:t>: For fixed values, get a better </a:t>
            </a:r>
            <a:r>
              <a:rPr lang="en-US" dirty="0" smtClean="0"/>
              <a:t>policy with </a:t>
            </a:r>
            <a:r>
              <a:rPr lang="en-US" sz="2800" dirty="0" smtClean="0"/>
              <a:t>one-step look-ahead:</a:t>
            </a:r>
            <a:endParaRPr lang="en-US" sz="2800" dirty="0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30087" y="2461996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5151288"/>
            <a:ext cx="7215495" cy="641061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6502" y="6060321"/>
                <a:ext cx="87419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Similar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to how you derive optimal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given optimal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02" y="6060321"/>
                <a:ext cx="8741945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1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Piazza Poll 4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True/False: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88893" y="1948613"/>
            <a:ext cx="7215495" cy="64106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8932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Piazza Poll 4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True/False: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88893" y="1948613"/>
            <a:ext cx="7215495" cy="641061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4530" y="2977005"/>
                <a:ext cx="7643543" cy="326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nary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If I take first step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and then follow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, we get an expected utility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Which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What if I take two steps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?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30" y="2977005"/>
                <a:ext cx="7643543" cy="3269741"/>
              </a:xfrm>
              <a:prstGeom prst="rect">
                <a:avLst/>
              </a:prstGeom>
              <a:blipFill rotWithShape="0">
                <a:blip r:embed="rId5"/>
                <a:stretch>
                  <a:fillRect l="-2474" r="-2953" b="-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2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102743"/>
            <a:ext cx="11621938" cy="5257800"/>
          </a:xfrm>
        </p:spPr>
        <p:txBody>
          <a:bodyPr/>
          <a:lstStyle/>
          <a:p>
            <a:r>
              <a:rPr lang="en-US" dirty="0"/>
              <a:t>Both value iteration and policy iteration compute the same thing                     (all optimal values)</a:t>
            </a:r>
          </a:p>
          <a:p>
            <a:pPr lvl="3"/>
            <a:endParaRPr lang="en-US" sz="1400" dirty="0"/>
          </a:p>
          <a:p>
            <a:r>
              <a:rPr lang="en-US" dirty="0"/>
              <a:t>In value iteration:</a:t>
            </a:r>
          </a:p>
          <a:p>
            <a:pPr lvl="1"/>
            <a:r>
              <a:rPr lang="en-US" dirty="0"/>
              <a:t>Every iteration updates both the values and (implicitly) the policy</a:t>
            </a:r>
          </a:p>
          <a:p>
            <a:pPr lvl="1"/>
            <a:r>
              <a:rPr lang="en-US" dirty="0"/>
              <a:t>We don’t track the policy, but taking the max over actions implicitly </a:t>
            </a:r>
            <a:r>
              <a:rPr lang="en-US" dirty="0" err="1"/>
              <a:t>recomputes</a:t>
            </a:r>
            <a:r>
              <a:rPr lang="en-US" dirty="0"/>
              <a:t> it</a:t>
            </a:r>
          </a:p>
          <a:p>
            <a:pPr lvl="3"/>
            <a:endParaRPr lang="en-US" sz="1400" dirty="0"/>
          </a:p>
          <a:p>
            <a:r>
              <a:rPr lang="en-US" dirty="0"/>
              <a:t>In policy iteration:</a:t>
            </a:r>
          </a:p>
          <a:p>
            <a:pPr lvl="1"/>
            <a:r>
              <a:rPr lang="en-US" dirty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dirty="0"/>
              <a:t>After the policy is evaluated, a new policy is chosen (slow like a value iteration pass)</a:t>
            </a:r>
          </a:p>
          <a:p>
            <a:pPr lvl="1"/>
            <a:r>
              <a:rPr lang="en-US" dirty="0"/>
              <a:t>The new policy will be better (or we’re done)</a:t>
            </a:r>
          </a:p>
          <a:p>
            <a:pPr lvl="4"/>
            <a:endParaRPr lang="en-US" sz="1400" dirty="0"/>
          </a:p>
          <a:p>
            <a:pPr>
              <a:spcBef>
                <a:spcPts val="1200"/>
              </a:spcBef>
            </a:pPr>
            <a:r>
              <a:rPr lang="en-US" dirty="0"/>
              <a:t>(Both are </a:t>
            </a:r>
            <a:r>
              <a:rPr lang="en-US" dirty="0">
                <a:solidFill>
                  <a:srgbClr val="C00000"/>
                </a:solidFill>
              </a:rPr>
              <a:t>dynamic programs </a:t>
            </a:r>
            <a:r>
              <a:rPr lang="en-US" dirty="0"/>
              <a:t>for solving MDPs)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197078" cy="5069258"/>
          </a:xfrm>
        </p:spPr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800" dirty="0"/>
              <a:t>Turn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into a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one-step </a:t>
            </a:r>
            <a:r>
              <a:rPr lang="en-US" sz="2800" dirty="0" err="1"/>
              <a:t>lookahead</a:t>
            </a:r>
            <a:endParaRPr lang="en-US" sz="2800" dirty="0"/>
          </a:p>
          <a:p>
            <a:pPr lvl="1"/>
            <a:r>
              <a:rPr lang="en-US" sz="2800" dirty="0" smtClean="0"/>
              <a:t>Compute </a:t>
            </a:r>
            <a:r>
              <a:rPr lang="en-US" sz="2800" dirty="0"/>
              <a:t>optimal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value iteration </a:t>
            </a:r>
            <a:r>
              <a:rPr lang="en-US" sz="2800" dirty="0"/>
              <a:t>or </a:t>
            </a:r>
            <a:r>
              <a:rPr lang="en-US" sz="2800" dirty="0">
                <a:solidFill>
                  <a:schemeClr val="tx2"/>
                </a:solidFill>
              </a:rPr>
              <a:t>policy iteration</a:t>
            </a:r>
          </a:p>
          <a:p>
            <a:pPr lvl="1"/>
            <a:r>
              <a:rPr lang="en-US" sz="2800" dirty="0"/>
              <a:t>Compute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for a particular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evaluation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These </a:t>
            </a:r>
            <a:r>
              <a:rPr lang="en-US" sz="2800" dirty="0"/>
              <a:t>all look the same!</a:t>
            </a:r>
          </a:p>
          <a:p>
            <a:pPr lvl="1"/>
            <a:r>
              <a:rPr lang="en-US" sz="2800" dirty="0"/>
              <a:t>They basically are – they are all variations of Bellman updates</a:t>
            </a:r>
          </a:p>
          <a:p>
            <a:pPr lvl="1"/>
            <a:r>
              <a:rPr lang="en-US" sz="2800" dirty="0"/>
              <a:t>They all use one-step lookahead expectimax fragments</a:t>
            </a:r>
          </a:p>
          <a:p>
            <a:pPr lvl="1"/>
            <a:r>
              <a:rPr lang="en-US" sz="28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4D9A8CF-BBA6-469E-947E-DF15154F01EF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343BACD-98CE-4875-8D14-C391C366B44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40281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6CD579E-0965-4124-92A1-E29A8195F7AE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5151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1986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Bandits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MDP Optimal Quantities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199" y="1143000"/>
            <a:ext cx="694936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The optimal policy:</a:t>
            </a:r>
          </a:p>
          <a:p>
            <a:pPr marL="742913" lvl="1" indent="-28573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2800" kern="0" dirty="0">
                <a:latin typeface="Calibri" pitchFamily="34" charset="0"/>
                <a:sym typeface="Symbol" pitchFamily="18" charset="2"/>
              </a:rPr>
              <a:t></a:t>
            </a:r>
            <a:r>
              <a:rPr lang="en-US" sz="2800" kern="0" baseline="30000" dirty="0">
                <a:latin typeface="Calibri" pitchFamily="34" charset="0"/>
                <a:sym typeface="Symbol" pitchFamily="18" charset="2"/>
              </a:rPr>
              <a:t>*</a:t>
            </a:r>
            <a:r>
              <a:rPr lang="en-US" sz="2800" kern="0" dirty="0">
                <a:latin typeface="Calibri" pitchFamily="34" charset="0"/>
              </a:rPr>
              <a:t>(s) = optimal action from state s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(true)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(or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(true) value (or 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(L9D1)]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="" xmlns:a16="http://schemas.microsoft.com/office/drawing/2014/main" id="{C7F6D9E6-2CC1-4132-98A2-7CE1CFA3A5F3}"/>
              </a:ext>
            </a:extLst>
          </p:cNvPr>
          <p:cNvGrpSpPr>
            <a:grpSpLocks/>
          </p:cNvGrpSpPr>
          <p:nvPr/>
        </p:nvGrpSpPr>
        <p:grpSpPr bwMode="auto">
          <a:xfrm>
            <a:off x="7406570" y="681037"/>
            <a:ext cx="4326147" cy="3839526"/>
            <a:chOff x="2400" y="1401"/>
            <a:chExt cx="1392" cy="1255"/>
          </a:xfrm>
        </p:grpSpPr>
        <p:sp>
          <p:nvSpPr>
            <p:cNvPr id="28" name="AutoShape 5">
              <a:extLst>
                <a:ext uri="{FF2B5EF4-FFF2-40B4-BE49-F238E27FC236}">
                  <a16:creationId xmlns="" xmlns:a16="http://schemas.microsoft.com/office/drawing/2014/main" id="{6F9569BA-16A2-4A4E-95FE-BC01D9C34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29" name="Group 6">
              <a:extLst>
                <a:ext uri="{FF2B5EF4-FFF2-40B4-BE49-F238E27FC236}">
                  <a16:creationId xmlns="" xmlns:a16="http://schemas.microsoft.com/office/drawing/2014/main" id="{5E82F9F6-A8F7-41D3-8BBA-9038BF909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>
                <a:extLst>
                  <a:ext uri="{FF2B5EF4-FFF2-40B4-BE49-F238E27FC236}">
                    <a16:creationId xmlns="" xmlns:a16="http://schemas.microsoft.com/office/drawing/2014/main" id="{BC58C926-B423-4428-B55C-DF49599D8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="" xmlns:a16="http://schemas.microsoft.com/office/drawing/2014/main" id="{2CD710A8-6479-4E20-AF87-B3E62FCAB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="" xmlns:a16="http://schemas.microsoft.com/office/drawing/2014/main" id="{77436827-07FA-482E-8AC9-627BF401E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="" xmlns:a16="http://schemas.microsoft.com/office/drawing/2014/main" id="{9437F7AB-7379-43E5-AC3D-1EED3CADF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="" xmlns:a16="http://schemas.microsoft.com/office/drawing/2014/main" id="{C9D0AD78-E6F3-4CE9-A9CC-DEEE754D7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38" name="Line 13">
                <a:extLst>
                  <a:ext uri="{FF2B5EF4-FFF2-40B4-BE49-F238E27FC236}">
                    <a16:creationId xmlns="" xmlns:a16="http://schemas.microsoft.com/office/drawing/2014/main" id="{1B9D5482-A766-4CDB-83C8-10214FA8D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9" name="Line 14">
                <a:extLst>
                  <a:ext uri="{FF2B5EF4-FFF2-40B4-BE49-F238E27FC236}">
                    <a16:creationId xmlns="" xmlns:a16="http://schemas.microsoft.com/office/drawing/2014/main" id="{F8EA5D42-472D-485E-9355-56CE2E738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0" name="Line 15">
                <a:extLst>
                  <a:ext uri="{FF2B5EF4-FFF2-40B4-BE49-F238E27FC236}">
                    <a16:creationId xmlns="" xmlns:a16="http://schemas.microsoft.com/office/drawing/2014/main" id="{45256E29-0207-486A-A0BC-7C8321BAE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1" name="Line 16">
                <a:extLst>
                  <a:ext uri="{FF2B5EF4-FFF2-40B4-BE49-F238E27FC236}">
                    <a16:creationId xmlns="" xmlns:a16="http://schemas.microsoft.com/office/drawing/2014/main" id="{F8817495-582E-4A5C-829D-5FEDD3DBB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17">
              <a:extLst>
                <a:ext uri="{FF2B5EF4-FFF2-40B4-BE49-F238E27FC236}">
                  <a16:creationId xmlns="" xmlns:a16="http://schemas.microsoft.com/office/drawing/2014/main" id="{DC01B5CE-2679-4375-B9DF-AB4E356C1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2" name="Text Box 18">
              <a:extLst>
                <a:ext uri="{FF2B5EF4-FFF2-40B4-BE49-F238E27FC236}">
                  <a16:creationId xmlns="" xmlns:a16="http://schemas.microsoft.com/office/drawing/2014/main" id="{F185E963-C8DA-4CAB-82EB-D47BDA186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="" xmlns:a16="http://schemas.microsoft.com/office/drawing/2014/main" id="{6492F549-3AF9-4C8C-93CD-62212705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="" xmlns:a16="http://schemas.microsoft.com/office/drawing/2014/main" id="{26B45B7C-9AEC-47F1-9A61-89A338A55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35" name="AutoShape 21">
              <a:extLst>
                <a:ext uri="{FF2B5EF4-FFF2-40B4-BE49-F238E27FC236}">
                  <a16:creationId xmlns="" xmlns:a16="http://schemas.microsoft.com/office/drawing/2014/main" id="{52EB808A-3326-41F5-852F-E8053441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36" name="Text Box 22">
              <a:extLst>
                <a:ext uri="{FF2B5EF4-FFF2-40B4-BE49-F238E27FC236}">
                  <a16:creationId xmlns="" xmlns:a16="http://schemas.microsoft.com/office/drawing/2014/main" id="{BC051B17-1A38-4FD2-B5E6-9E4D5B1B0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="" xmlns:a16="http://schemas.microsoft.com/office/drawing/2014/main" id="{A762802A-D648-46C1-8797-18BF28BD5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47918" y="6257279"/>
                <a:ext cx="4412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Solve MDP: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and/or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18" y="6257279"/>
                <a:ext cx="441281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07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36368" y="5234447"/>
                <a:ext cx="5396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)&lt;+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368" y="5234447"/>
                <a:ext cx="5396349" cy="461665"/>
              </a:xfrm>
              <a:prstGeom prst="rect">
                <a:avLst/>
              </a:prstGeom>
              <a:blipFill>
                <a:blip r:embed="rId5"/>
                <a:stretch>
                  <a:fillRect l="-33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txp_fig">
            <a:extLst>
              <a:ext uri="{FF2B5EF4-FFF2-40B4-BE49-F238E27FC236}">
                <a16:creationId xmlns="" xmlns:a16="http://schemas.microsoft.com/office/drawing/2014/main" id="{9458FFFB-8C16-4976-A48C-348AFA6FAA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437766" y="5645093"/>
            <a:ext cx="5222620" cy="714014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2121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Double-Bandit </a:t>
            </a:r>
            <a:r>
              <a:rPr lang="en-US" dirty="0"/>
              <a:t>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dirty="0"/>
              <a:t>Actions: </a:t>
            </a:r>
            <a:r>
              <a:rPr lang="en-US" i="1" dirty="0">
                <a:solidFill>
                  <a:srgbClr val="3333FF"/>
                </a:solidFill>
              </a:rPr>
              <a:t>Blue</a:t>
            </a:r>
            <a:r>
              <a:rPr lang="en-US" i="1" dirty="0"/>
              <a:t>, </a:t>
            </a:r>
            <a:r>
              <a:rPr lang="en-US" i="1" dirty="0">
                <a:solidFill>
                  <a:srgbClr val="C00000"/>
                </a:solidFill>
              </a:rPr>
              <a:t>Red</a:t>
            </a:r>
          </a:p>
          <a:p>
            <a:r>
              <a:rPr lang="en-US" dirty="0"/>
              <a:t>States: </a:t>
            </a:r>
            <a:r>
              <a:rPr lang="en-US" dirty="0">
                <a:solidFill>
                  <a:srgbClr val="008000"/>
                </a:solidFill>
              </a:rPr>
              <a:t>Win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Lose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829853"/>
            <a:ext cx="68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1.0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372600" y="3825540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1.0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82241" y="18621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0.25 	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0.75 </a:t>
            </a:r>
          </a:p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0.75 	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0.25 </a:t>
            </a:r>
          </a:p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256143" y="295124"/>
            <a:ext cx="2582173" cy="21529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5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9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5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2426" y="5823464"/>
                <a:ext cx="10651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2400" dirty="0" smtClean="0"/>
                  <a:t>Actually a simple MDP where the current state does not impact transition or reward: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26" y="5823464"/>
                <a:ext cx="1065157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59" t="-5839" r="-515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Offline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8826" y="4495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8826" y="542038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8626" y="366778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231624" y="910028"/>
            <a:ext cx="2510287" cy="19446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5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9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5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2426" y="45059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alibri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2426" y="54203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alibri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22652" y="3304073"/>
            <a:ext cx="6767587" cy="2796691"/>
            <a:chOff x="1485873" y="1815326"/>
            <a:chExt cx="8837671" cy="3652151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485873" y="3619501"/>
              <a:ext cx="995082" cy="180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800" dirty="0">
                <a:latin typeface="Calibri"/>
                <a:cs typeface="Calibri"/>
              </a:endParaRPr>
            </a:p>
            <a:p>
              <a:r>
                <a:rPr lang="en-US" sz="28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15911" y="3658836"/>
              <a:ext cx="1007633" cy="180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800" dirty="0">
                <a:latin typeface="Calibri"/>
                <a:cs typeface="Calibri"/>
              </a:endParaRPr>
            </a:p>
            <a:p>
              <a:r>
                <a:rPr lang="en-US" sz="28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/>
                  <a:cs typeface="Calibri"/>
                </a:rPr>
                <a:t>0.25 	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62305" y="2726177"/>
              <a:ext cx="2133600" cy="124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/>
                  <a:cs typeface="Calibri"/>
                </a:rPr>
                <a:t>0.75 </a:t>
              </a:r>
            </a:p>
            <a:p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3136" y="4203525"/>
              <a:ext cx="21336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/>
                  <a:cs typeface="Calibri"/>
                </a:rPr>
                <a:t>0.75 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64977" y="3053932"/>
              <a:ext cx="2133600" cy="124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/>
                  <a:cs typeface="Calibri"/>
                </a:rPr>
                <a:t>0.25 </a:t>
              </a:r>
            </a:p>
            <a:p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800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81626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4209871"/>
            <a:ext cx="68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3550" y="4066930"/>
            <a:ext cx="91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213294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??   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?? </a:t>
            </a:r>
          </a:p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8300" y="455437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??   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7050" y="3675156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?? </a:t>
            </a:r>
          </a:p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800" dirty="0"/>
              <a:t> Specifically, reinforcement learning</a:t>
            </a:r>
          </a:p>
          <a:p>
            <a:pPr lvl="1"/>
            <a:r>
              <a:rPr lang="en-US" sz="2800" dirty="0"/>
              <a:t> There was an MDP, but you couldn’t solve it with just computation</a:t>
            </a:r>
          </a:p>
          <a:p>
            <a:pPr lvl="1"/>
            <a:r>
              <a:rPr lang="en-US" sz="2800" dirty="0"/>
              <a:t> You needed to actually act 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Exploration</a:t>
            </a:r>
            <a:r>
              <a:rPr lang="en-US" sz="2800" dirty="0"/>
              <a:t>: you have to try unknown actions to get information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Exploitation</a:t>
            </a:r>
            <a:r>
              <a:rPr lang="en-US" sz="2800" dirty="0"/>
              <a:t>: eventually, you have to use what you know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Regret</a:t>
            </a:r>
            <a:r>
              <a:rPr lang="en-US" sz="2800" dirty="0"/>
              <a:t>: even if you learn intelligently, you make mistakes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Sampling</a:t>
            </a:r>
            <a:r>
              <a:rPr lang="en-US" sz="2800" dirty="0"/>
              <a:t>: because of chance, you have to try things repeatedly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Difficulty</a:t>
            </a:r>
            <a:r>
              <a:rPr lang="en-US" sz="2800" dirty="0"/>
              <a:t>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5706" y="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8-11 at 12.15.55 AM.png">
            <a:extLst>
              <a:ext uri="{FF2B5EF4-FFF2-40B4-BE49-F238E27FC236}">
                <a16:creationId xmlns="" xmlns:a16="http://schemas.microsoft.com/office/drawing/2014/main" id="{BD1F096F-32B6-4BEA-B0E0-191C6F890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376695" y="2742256"/>
            <a:ext cx="5315175" cy="4047590"/>
          </a:xfrm>
          <a:prstGeom prst="rect">
            <a:avLst/>
          </a:prstGeom>
        </p:spPr>
      </p:pic>
      <p:pic>
        <p:nvPicPr>
          <p:cNvPr id="9" name="Picture 8" descr="Screen Shot 2014-08-11 at 12.16.02 AM.png">
            <a:extLst>
              <a:ext uri="{FF2B5EF4-FFF2-40B4-BE49-F238E27FC236}">
                <a16:creationId xmlns="" xmlns:a16="http://schemas.microsoft.com/office/drawing/2014/main" id="{C51D7C0C-951A-4D83-A5DA-9145DD43C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465273" y="2742255"/>
            <a:ext cx="5315175" cy="4047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984808" cy="62781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Piazza Poll 1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7B32AFA5-0F55-4B79-A137-1C47B0ADD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552099" y="2874557"/>
            <a:ext cx="4950712" cy="382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261B905F-EDDA-4466-802D-00CB9E8FB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6688042" y="2979985"/>
            <a:ext cx="4822103" cy="365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1265" y="994943"/>
                <a:ext cx="120507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Which ones are true about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true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and true Q-Values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65" y="994943"/>
                <a:ext cx="1205073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75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72472" y="1498048"/>
                <a:ext cx="3702873" cy="640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solidFill>
                      <a:srgbClr val="0070C0"/>
                    </a:solidFill>
                  </a:rPr>
                  <a:t>B: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472" y="1498048"/>
                <a:ext cx="3702873" cy="640303"/>
              </a:xfrm>
              <a:prstGeom prst="rect">
                <a:avLst/>
              </a:prstGeom>
              <a:blipFill rotWithShape="0">
                <a:blip r:embed="rId8"/>
                <a:stretch>
                  <a:fillRect l="-2636" t="-6667" r="-494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7710" y="1484063"/>
                <a:ext cx="4179862" cy="1200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10" y="1484063"/>
                <a:ext cx="4179862" cy="1200713"/>
              </a:xfrm>
              <a:prstGeom prst="rect">
                <a:avLst/>
              </a:prstGeom>
              <a:blipFill rotWithShape="0">
                <a:blip r:embed="rId9"/>
                <a:stretch>
                  <a:fillRect l="-2336" t="-3553" r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84133" y="2133072"/>
                <a:ext cx="3279552" cy="575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solidFill>
                      <a:srgbClr val="0070C0"/>
                    </a:solidFill>
                  </a:rPr>
                  <a:t>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133" y="2133072"/>
                <a:ext cx="3279552" cy="575542"/>
              </a:xfrm>
              <a:prstGeom prst="rect">
                <a:avLst/>
              </a:prstGeom>
              <a:blipFill rotWithShape="0">
                <a:blip r:embed="rId10"/>
                <a:stretch>
                  <a:fillRect l="-2788" t="-7447" r="-743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0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8-11 at 12.15.55 AM.png">
            <a:extLst>
              <a:ext uri="{FF2B5EF4-FFF2-40B4-BE49-F238E27FC236}">
                <a16:creationId xmlns="" xmlns:a16="http://schemas.microsoft.com/office/drawing/2014/main" id="{BD1F096F-32B6-4BEA-B0E0-191C6F890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9" name="Picture 8" descr="Screen Shot 2014-08-11 at 12.16.02 AM.png">
            <a:extLst>
              <a:ext uri="{FF2B5EF4-FFF2-40B4-BE49-F238E27FC236}">
                <a16:creationId xmlns="" xmlns:a16="http://schemas.microsoft.com/office/drawing/2014/main" id="{C51D7C0C-951A-4D83-A5DA-9145DD43C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0863147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7B32AFA5-0F55-4B79-A137-1C47B0ADD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457200" y="2587954"/>
            <a:ext cx="4950712" cy="382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261B905F-EDDA-4466-802D-00CB9E8FB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6593143" y="2693382"/>
            <a:ext cx="4822103" cy="365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41859" y="994943"/>
                <a:ext cx="9548511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∗(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859" y="994943"/>
                <a:ext cx="9548511" cy="9885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87809" y="1874498"/>
                <a:ext cx="3454407" cy="640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809" y="1874498"/>
                <a:ext cx="3454407" cy="6403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37625" y="96788"/>
                <a:ext cx="74583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: Represent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is reachable through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. Not a standard notation.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625" y="96788"/>
                <a:ext cx="7458382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122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4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10696</TotalTime>
  <Words>2860</Words>
  <Application>Microsoft Office PowerPoint</Application>
  <PresentationFormat>Widescreen</PresentationFormat>
  <Paragraphs>764</Paragraphs>
  <Slides>76</Slides>
  <Notes>32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Calibri Light</vt:lpstr>
      <vt:lpstr>ＭＳ Ｐゴシック</vt:lpstr>
      <vt:lpstr>游ゴシック</vt:lpstr>
      <vt:lpstr>Calibri</vt:lpstr>
      <vt:lpstr>Wingdings</vt:lpstr>
      <vt:lpstr>Arial</vt:lpstr>
      <vt:lpstr>Symbol</vt:lpstr>
      <vt:lpstr>Cambria Math</vt:lpstr>
      <vt:lpstr>Office Theme</vt:lpstr>
      <vt:lpstr>Announcements</vt:lpstr>
      <vt:lpstr>AI: Representation and Problem Solving </vt:lpstr>
      <vt:lpstr>Learning Objectives</vt:lpstr>
      <vt:lpstr>MDP Notation</vt:lpstr>
      <vt:lpstr>Example: Grid World</vt:lpstr>
      <vt:lpstr>MDP Quantities</vt:lpstr>
      <vt:lpstr>MDP Optimal Quantities</vt:lpstr>
      <vt:lpstr>Piazza Poll 1</vt:lpstr>
      <vt:lpstr>Piazza Poll 1</vt:lpstr>
      <vt:lpstr>Computing Optimal Policy from Values</vt:lpstr>
      <vt:lpstr>Computing Optimal Policy from Values</vt:lpstr>
      <vt:lpstr>Computing Optimal Policy from Q-Values</vt:lpstr>
      <vt:lpstr>The Bellman Equations</vt:lpstr>
      <vt:lpstr>The Bellman Equations</vt:lpstr>
      <vt:lpstr>The Bellman Equations</vt:lpstr>
      <vt:lpstr>Solving Expectimax</vt:lpstr>
      <vt:lpstr>Solving MDP</vt:lpstr>
      <vt:lpstr>Solving MDP</vt:lpstr>
      <vt:lpstr>Value Iteration</vt:lpstr>
      <vt:lpstr>Demo Value Iteration</vt:lpstr>
      <vt:lpstr>Value Iteration</vt:lpstr>
      <vt:lpstr>Piazza Poll 2</vt:lpstr>
      <vt:lpstr>Piazza Poll 2</vt:lpstr>
      <vt:lpstr>Value Iteration</vt:lpstr>
      <vt:lpstr>Value Iteration</vt:lpstr>
      <vt:lpstr>Bellman Equation vs Value Iteration vs Bellman Update</vt:lpstr>
      <vt:lpstr>Value Iteration Convergence</vt:lpstr>
      <vt:lpstr>Value Iteration Convergence</vt:lpstr>
      <vt:lpstr>Other ways to solve Bellman Equation?</vt:lpstr>
      <vt:lpstr>Other ways to solve Bellman Equation?</vt:lpstr>
      <vt:lpstr>Policy Iteration for Solving MDPs</vt:lpstr>
      <vt:lpstr>Policy Evaluation</vt:lpstr>
      <vt:lpstr>Fixed Policies</vt:lpstr>
      <vt:lpstr>Utilities for a Fixed Policy</vt:lpstr>
      <vt:lpstr>Compare</vt:lpstr>
      <vt:lpstr>MDP Quantities</vt:lpstr>
      <vt:lpstr>Example: Policy Evaluation</vt:lpstr>
      <vt:lpstr>Example: Policy Evaluation</vt:lpstr>
      <vt:lpstr>Policy Evaluation</vt:lpstr>
      <vt:lpstr>Piazza Poll 3</vt:lpstr>
      <vt:lpstr>Piazza Poll 3</vt:lpstr>
      <vt:lpstr>Policy Evaluation</vt:lpstr>
      <vt:lpstr>Policy Iteration</vt:lpstr>
      <vt:lpstr>Problems with 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Policy Iteration</vt:lpstr>
      <vt:lpstr>Policy Iteration</vt:lpstr>
      <vt:lpstr>Piazza Poll 4</vt:lpstr>
      <vt:lpstr>Piazza Poll 4</vt:lpstr>
      <vt:lpstr>Comparison</vt:lpstr>
      <vt:lpstr>Summary: MDP Algorithms</vt:lpstr>
      <vt:lpstr>MDP Notation</vt:lpstr>
      <vt:lpstr>MDP Notation</vt:lpstr>
      <vt:lpstr>MDP Notation</vt:lpstr>
      <vt:lpstr>MDP Notation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  <vt:lpstr>Next Time: Reinforcement Learning!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Markov Decision Process II</dc:title>
  <dc:creator>Pat Virtue;Fei Fang</dc:creator>
  <cp:lastModifiedBy>Fei Fang</cp:lastModifiedBy>
  <cp:revision>1033</cp:revision>
  <cp:lastPrinted>2019-10-17T17:13:52Z</cp:lastPrinted>
  <dcterms:created xsi:type="dcterms:W3CDTF">2018-10-11T11:39:27Z</dcterms:created>
  <dcterms:modified xsi:type="dcterms:W3CDTF">2019-10-31T01:40:01Z</dcterms:modified>
</cp:coreProperties>
</file>