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968" r:id="rId2"/>
    <p:sldId id="776" r:id="rId3"/>
    <p:sldId id="663" r:id="rId4"/>
    <p:sldId id="1009" r:id="rId5"/>
    <p:sldId id="829" r:id="rId6"/>
    <p:sldId id="970" r:id="rId7"/>
    <p:sldId id="839" r:id="rId8"/>
    <p:sldId id="973" r:id="rId9"/>
    <p:sldId id="981" r:id="rId10"/>
    <p:sldId id="842" r:id="rId11"/>
    <p:sldId id="972" r:id="rId12"/>
    <p:sldId id="971" r:id="rId13"/>
    <p:sldId id="852" r:id="rId14"/>
    <p:sldId id="860" r:id="rId15"/>
    <p:sldId id="820" r:id="rId16"/>
    <p:sldId id="929" r:id="rId17"/>
    <p:sldId id="859" r:id="rId18"/>
    <p:sldId id="945" r:id="rId19"/>
    <p:sldId id="984" r:id="rId20"/>
    <p:sldId id="985" r:id="rId21"/>
    <p:sldId id="823" r:id="rId22"/>
    <p:sldId id="825" r:id="rId23"/>
    <p:sldId id="979" r:id="rId24"/>
    <p:sldId id="980" r:id="rId25"/>
    <p:sldId id="975" r:id="rId26"/>
    <p:sldId id="826" r:id="rId27"/>
    <p:sldId id="931" r:id="rId28"/>
    <p:sldId id="894" r:id="rId29"/>
    <p:sldId id="896" r:id="rId30"/>
    <p:sldId id="830" r:id="rId31"/>
    <p:sldId id="897" r:id="rId32"/>
    <p:sldId id="898" r:id="rId33"/>
    <p:sldId id="899" r:id="rId34"/>
    <p:sldId id="864" r:id="rId35"/>
    <p:sldId id="974" r:id="rId36"/>
    <p:sldId id="982" r:id="rId37"/>
    <p:sldId id="862" r:id="rId38"/>
    <p:sldId id="1024" r:id="rId39"/>
    <p:sldId id="1025" r:id="rId40"/>
    <p:sldId id="987" r:id="rId41"/>
    <p:sldId id="932" r:id="rId42"/>
    <p:sldId id="983" r:id="rId43"/>
    <p:sldId id="1017" r:id="rId44"/>
    <p:sldId id="900" r:id="rId45"/>
    <p:sldId id="1016" r:id="rId46"/>
    <p:sldId id="1030" r:id="rId47"/>
    <p:sldId id="1027" r:id="rId48"/>
    <p:sldId id="1018" r:id="rId49"/>
    <p:sldId id="1012" r:id="rId50"/>
    <p:sldId id="1019" r:id="rId51"/>
    <p:sldId id="1013" r:id="rId52"/>
    <p:sldId id="1020" r:id="rId53"/>
    <p:sldId id="1014" r:id="rId54"/>
    <p:sldId id="1021" r:id="rId55"/>
    <p:sldId id="1015" r:id="rId56"/>
    <p:sldId id="1028" r:id="rId57"/>
    <p:sldId id="1029" r:id="rId58"/>
  </p:sldIdLst>
  <p:sldSz cx="12192000" cy="6858000"/>
  <p:notesSz cx="6985000" cy="9283700"/>
  <p:embeddedFontLst>
    <p:embeddedFont>
      <p:font typeface="Calibri Light" panose="020F0302020204030204" pitchFamily="34" charset="0"/>
      <p:regular r:id="rId60"/>
      <p:italic r:id="rId61"/>
    </p:embeddedFont>
    <p:embeddedFont>
      <p:font typeface="ＭＳ Ｐゴシック" panose="020B0600070205080204" pitchFamily="34" charset="-128"/>
      <p:regular r:id="rId62"/>
    </p:embeddedFont>
    <p:embeddedFont>
      <p:font typeface="Calibri" panose="020F0502020204030204" pitchFamily="34" charset="0"/>
      <p:regular r:id="rId63"/>
      <p:bold r:id="rId64"/>
      <p:italic r:id="rId65"/>
      <p:boldItalic r:id="rId66"/>
    </p:embeddedFont>
    <p:embeddedFont>
      <p:font typeface="游ゴシック" panose="020B0400000000000000" pitchFamily="34" charset="-128"/>
      <p:regular r:id="rId67"/>
      <p:bold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D410"/>
    <a:srgbClr val="104F9C"/>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9" autoAdjust="0"/>
    <p:restoredTop sz="73869" autoAdjust="0"/>
  </p:normalViewPr>
  <p:slideViewPr>
    <p:cSldViewPr snapToGrid="0">
      <p:cViewPr varScale="1">
        <p:scale>
          <a:sx n="120" d="100"/>
          <a:sy n="120" d="100"/>
        </p:scale>
        <p:origin x="198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9T04:22:18.672"/>
    </inkml:context>
    <inkml:brush xml:id="br0">
      <inkml:brushProperty name="width" value="0.05" units="cm"/>
      <inkml:brushProperty name="height" value="0.05" units="cm"/>
    </inkml:brush>
  </inkml:definitions>
  <inkml:trace contextRef="#ctx0" brushRef="#br0">24640 4951 2240,'-16'0'832,"32"0"-672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1" tIns="46476" rIns="92951" bIns="46476"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1" tIns="46476" rIns="92951" bIns="46476" rtlCol="0"/>
          <a:lstStyle>
            <a:lvl1pPr algn="r">
              <a:defRPr sz="1200"/>
            </a:lvl1pPr>
          </a:lstStyle>
          <a:p>
            <a:fld id="{9BBF5E2F-2EA4-4BED-BDB7-3263066D10D9}" type="datetimeFigureOut">
              <a:rPr lang="en-US" smtClean="0"/>
              <a:t>10/21/2019</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1" tIns="46476" rIns="92951" bIns="46476"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1" tIns="46476" rIns="92951" bIns="464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1" tIns="46476" rIns="92951" bIns="464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5"/>
            <a:ext cx="3026833" cy="465796"/>
          </a:xfrm>
          <a:prstGeom prst="rect">
            <a:avLst/>
          </a:prstGeom>
        </p:spPr>
        <p:txBody>
          <a:bodyPr vert="horz" lIns="92951" tIns="46476" rIns="92951" bIns="46476"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24</a:t>
            </a:fld>
            <a:endParaRPr lang="en-US" dirty="0"/>
          </a:p>
        </p:txBody>
      </p:sp>
    </p:spTree>
    <p:extLst>
      <p:ext uri="{BB962C8B-B14F-4D97-AF65-F5344CB8AC3E}">
        <p14:creationId xmlns:p14="http://schemas.microsoft.com/office/powerpoint/2010/main" val="72345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25</a:t>
            </a:fld>
            <a:endParaRPr lang="en-US" dirty="0"/>
          </a:p>
        </p:txBody>
      </p:sp>
    </p:spTree>
    <p:extLst>
      <p:ext uri="{BB962C8B-B14F-4D97-AF65-F5344CB8AC3E}">
        <p14:creationId xmlns:p14="http://schemas.microsoft.com/office/powerpoint/2010/main" val="255514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26</a:t>
            </a:fld>
            <a:endParaRPr lang="en-US" dirty="0"/>
          </a:p>
        </p:txBody>
      </p:sp>
    </p:spTree>
    <p:extLst>
      <p:ext uri="{BB962C8B-B14F-4D97-AF65-F5344CB8AC3E}">
        <p14:creationId xmlns:p14="http://schemas.microsoft.com/office/powerpoint/2010/main" val="51477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31763" y="766763"/>
            <a:ext cx="6811962" cy="3832225"/>
          </a:xfrm>
          <a:ln/>
        </p:spPr>
      </p:sp>
      <p:sp>
        <p:nvSpPr>
          <p:cNvPr id="36866" name="Notes Placeholder 2"/>
          <p:cNvSpPr>
            <a:spLocks noGrp="1"/>
          </p:cNvSpPr>
          <p:nvPr>
            <p:ph type="body" idx="1"/>
          </p:nvPr>
        </p:nvSpPr>
        <p:spPr>
          <a:noFill/>
          <a:ln/>
        </p:spPr>
        <p:txBody>
          <a:bodyPr/>
          <a:lstStyle/>
          <a:p>
            <a:r>
              <a:rPr lang="en-US">
                <a:ea typeface="ＭＳ Ｐゴシック" pitchFamily="34" charset="-128"/>
              </a:rPr>
              <a:t>In MDP chance node represents uncertainty about what might happen based on (s,a)  [as opposed to being a random adversary]</a:t>
            </a:r>
          </a:p>
          <a:p>
            <a:endParaRPr lang="en-US">
              <a:ea typeface="ＭＳ Ｐゴシック" pitchFamily="34" charset="-128"/>
            </a:endParaRPr>
          </a:p>
          <a:p>
            <a:r>
              <a:rPr lang="en-US">
                <a:ea typeface="ＭＳ Ｐゴシック" pitchFamily="34" charset="-128"/>
              </a:rPr>
              <a:t>Q-state (s,a) is when you were in a state and took an action </a:t>
            </a:r>
          </a:p>
        </p:txBody>
      </p:sp>
      <p:sp>
        <p:nvSpPr>
          <p:cNvPr id="36867" name="Slide Number Placeholder 3"/>
          <p:cNvSpPr>
            <a:spLocks noGrp="1"/>
          </p:cNvSpPr>
          <p:nvPr>
            <p:ph type="sldNum" sz="quarter" idx="5"/>
          </p:nvPr>
        </p:nvSpPr>
        <p:spPr>
          <a:noFill/>
        </p:spPr>
        <p:txBody>
          <a:bodyPr/>
          <a:lstStyle/>
          <a:p>
            <a:pPr defTabSz="985701"/>
            <a:fld id="{381D20B8-C290-4C94-8C7F-0277B9D2F6EE}" type="slidenum">
              <a:rPr lang="en-US"/>
              <a:pPr defTabSz="985701"/>
              <a:t>30</a:t>
            </a:fld>
            <a:endParaRPr lang="en-US" dirty="0"/>
          </a:p>
        </p:txBody>
      </p:sp>
    </p:spTree>
    <p:extLst>
      <p:ext uri="{BB962C8B-B14F-4D97-AF65-F5344CB8AC3E}">
        <p14:creationId xmlns:p14="http://schemas.microsoft.com/office/powerpoint/2010/main" val="17501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34</a:t>
            </a:fld>
            <a:endParaRPr lang="en-US"/>
          </a:p>
        </p:txBody>
      </p:sp>
    </p:spTree>
    <p:extLst>
      <p:ext uri="{BB962C8B-B14F-4D97-AF65-F5344CB8AC3E}">
        <p14:creationId xmlns:p14="http://schemas.microsoft.com/office/powerpoint/2010/main" val="334523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35</a:t>
            </a:fld>
            <a:endParaRPr lang="en-US"/>
          </a:p>
        </p:txBody>
      </p:sp>
    </p:spTree>
    <p:extLst>
      <p:ext uri="{BB962C8B-B14F-4D97-AF65-F5344CB8AC3E}">
        <p14:creationId xmlns:p14="http://schemas.microsoft.com/office/powerpoint/2010/main" val="381734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36</a:t>
            </a:fld>
            <a:endParaRPr lang="en-US"/>
          </a:p>
        </p:txBody>
      </p:sp>
    </p:spTree>
    <p:extLst>
      <p:ext uri="{BB962C8B-B14F-4D97-AF65-F5344CB8AC3E}">
        <p14:creationId xmlns:p14="http://schemas.microsoft.com/office/powerpoint/2010/main" val="377142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30521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39</a:t>
            </a:fld>
            <a:endParaRPr lang="en-US" dirty="0"/>
          </a:p>
        </p:txBody>
      </p:sp>
    </p:spTree>
    <p:extLst>
      <p:ext uri="{BB962C8B-B14F-4D97-AF65-F5344CB8AC3E}">
        <p14:creationId xmlns:p14="http://schemas.microsoft.com/office/powerpoint/2010/main" val="341509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515938"/>
            <a:ext cx="4572000" cy="2573337"/>
          </a:xfrm>
        </p:spPr>
      </p:sp>
      <p:sp>
        <p:nvSpPr>
          <p:cNvPr id="3" name="Notes Placeholder 2"/>
          <p:cNvSpPr>
            <a:spLocks noGrp="1"/>
          </p:cNvSpPr>
          <p:nvPr>
            <p:ph type="body" idx="1"/>
          </p:nvPr>
        </p:nvSpPr>
        <p:spPr/>
        <p:txBody>
          <a:bodyPr/>
          <a:lstStyle/>
          <a:p>
            <a:r>
              <a:rPr lang="en-US" dirty="0"/>
              <a:t>Demo just shows V and Q values, snapshots on next slides.</a:t>
            </a:r>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46</a:t>
            </a:fld>
            <a:endParaRPr lang="en-US"/>
          </a:p>
        </p:txBody>
      </p:sp>
    </p:spTree>
    <p:extLst>
      <p:ext uri="{BB962C8B-B14F-4D97-AF65-F5344CB8AC3E}">
        <p14:creationId xmlns:p14="http://schemas.microsoft.com/office/powerpoint/2010/main" val="336112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49263" y="719138"/>
            <a:ext cx="6391275" cy="3595687"/>
          </a:xfrm>
          <a:ln/>
        </p:spPr>
      </p:sp>
      <p:sp>
        <p:nvSpPr>
          <p:cNvPr id="60419"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5</a:t>
            </a:fld>
            <a:endParaRPr lang="en-US">
              <a:latin typeface="Arial" charset="0"/>
            </a:endParaRPr>
          </a:p>
        </p:txBody>
      </p:sp>
    </p:spTree>
    <p:extLst>
      <p:ext uri="{BB962C8B-B14F-4D97-AF65-F5344CB8AC3E}">
        <p14:creationId xmlns:p14="http://schemas.microsoft.com/office/powerpoint/2010/main" val="328772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47</a:t>
            </a:fld>
            <a:endParaRPr lang="en-US"/>
          </a:p>
        </p:txBody>
      </p:sp>
    </p:spTree>
    <p:extLst>
      <p:ext uri="{BB962C8B-B14F-4D97-AF65-F5344CB8AC3E}">
        <p14:creationId xmlns:p14="http://schemas.microsoft.com/office/powerpoint/2010/main" val="1284759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48</a:t>
            </a:fld>
            <a:endParaRPr lang="en-US"/>
          </a:p>
        </p:txBody>
      </p:sp>
    </p:spTree>
    <p:extLst>
      <p:ext uri="{BB962C8B-B14F-4D97-AF65-F5344CB8AC3E}">
        <p14:creationId xmlns:p14="http://schemas.microsoft.com/office/powerpoint/2010/main" val="2549596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9"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49</a:t>
            </a:fld>
            <a:endParaRPr lang="en-US"/>
          </a:p>
        </p:txBody>
      </p:sp>
    </p:spTree>
    <p:extLst>
      <p:ext uri="{BB962C8B-B14F-4D97-AF65-F5344CB8AC3E}">
        <p14:creationId xmlns:p14="http://schemas.microsoft.com/office/powerpoint/2010/main" val="27100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9"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50</a:t>
            </a:fld>
            <a:endParaRPr lang="en-US"/>
          </a:p>
        </p:txBody>
      </p:sp>
    </p:spTree>
    <p:extLst>
      <p:ext uri="{BB962C8B-B14F-4D97-AF65-F5344CB8AC3E}">
        <p14:creationId xmlns:p14="http://schemas.microsoft.com/office/powerpoint/2010/main" val="172247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51</a:t>
            </a:fld>
            <a:endParaRPr lang="en-US"/>
          </a:p>
        </p:txBody>
      </p:sp>
    </p:spTree>
    <p:extLst>
      <p:ext uri="{BB962C8B-B14F-4D97-AF65-F5344CB8AC3E}">
        <p14:creationId xmlns:p14="http://schemas.microsoft.com/office/powerpoint/2010/main" val="1914203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52</a:t>
            </a:fld>
            <a:endParaRPr lang="en-US"/>
          </a:p>
        </p:txBody>
      </p:sp>
    </p:spTree>
    <p:extLst>
      <p:ext uri="{BB962C8B-B14F-4D97-AF65-F5344CB8AC3E}">
        <p14:creationId xmlns:p14="http://schemas.microsoft.com/office/powerpoint/2010/main" val="1027495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9"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53</a:t>
            </a:fld>
            <a:endParaRPr lang="en-US"/>
          </a:p>
        </p:txBody>
      </p:sp>
    </p:spTree>
    <p:extLst>
      <p:ext uri="{BB962C8B-B14F-4D97-AF65-F5344CB8AC3E}">
        <p14:creationId xmlns:p14="http://schemas.microsoft.com/office/powerpoint/2010/main" val="49233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9"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54</a:t>
            </a:fld>
            <a:endParaRPr lang="en-US"/>
          </a:p>
        </p:txBody>
      </p:sp>
    </p:spTree>
    <p:extLst>
      <p:ext uri="{BB962C8B-B14F-4D97-AF65-F5344CB8AC3E}">
        <p14:creationId xmlns:p14="http://schemas.microsoft.com/office/powerpoint/2010/main" val="1216185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56</a:t>
            </a:fld>
            <a:endParaRPr lang="en-US"/>
          </a:p>
        </p:txBody>
      </p:sp>
    </p:spTree>
    <p:extLst>
      <p:ext uri="{BB962C8B-B14F-4D97-AF65-F5344CB8AC3E}">
        <p14:creationId xmlns:p14="http://schemas.microsoft.com/office/powerpoint/2010/main" val="388870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57</a:t>
            </a:fld>
            <a:endParaRPr lang="en-US"/>
          </a:p>
        </p:txBody>
      </p:sp>
    </p:spTree>
    <p:extLst>
      <p:ext uri="{BB962C8B-B14F-4D97-AF65-F5344CB8AC3E}">
        <p14:creationId xmlns:p14="http://schemas.microsoft.com/office/powerpoint/2010/main" val="32473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0175" y="766763"/>
            <a:ext cx="6813550" cy="3833812"/>
          </a:xfrm>
          <a:ln/>
        </p:spPr>
      </p:sp>
      <p:sp>
        <p:nvSpPr>
          <p:cNvPr id="40963" name="Notes Placeholder 2"/>
          <p:cNvSpPr>
            <a:spLocks noGrp="1"/>
          </p:cNvSpPr>
          <p:nvPr>
            <p:ph type="body" idx="1"/>
          </p:nvPr>
        </p:nvSpPr>
        <p:spPr>
          <a:noFill/>
          <a:ln/>
        </p:spPr>
        <p:txBody>
          <a:bodyPr/>
          <a:lstStyle/>
          <a:p>
            <a:endParaRPr lang="en-US">
              <a:latin typeface="Arial" charset="0"/>
            </a:endParaRPr>
          </a:p>
        </p:txBody>
      </p:sp>
      <p:sp>
        <p:nvSpPr>
          <p:cNvPr id="40964" name="Slide Number Placeholder 3"/>
          <p:cNvSpPr>
            <a:spLocks noGrp="1"/>
          </p:cNvSpPr>
          <p:nvPr>
            <p:ph type="sldNum" sz="quarter" idx="5"/>
          </p:nvPr>
        </p:nvSpPr>
        <p:spPr>
          <a:noFill/>
        </p:spPr>
        <p:txBody>
          <a:bodyPr/>
          <a:lstStyle/>
          <a:p>
            <a:fld id="{736832FB-2179-4C80-8AB1-E690711A109F}" type="slidenum">
              <a:rPr lang="en-US" smtClean="0">
                <a:latin typeface="Arial" charset="0"/>
              </a:rPr>
              <a:pPr/>
              <a:t>6</a:t>
            </a:fld>
            <a:endParaRPr lang="en-US">
              <a:latin typeface="Arial" charset="0"/>
            </a:endParaRPr>
          </a:p>
        </p:txBody>
      </p:sp>
    </p:spTree>
    <p:extLst>
      <p:ext uri="{BB962C8B-B14F-4D97-AF65-F5344CB8AC3E}">
        <p14:creationId xmlns:p14="http://schemas.microsoft.com/office/powerpoint/2010/main" val="426113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31763" y="766763"/>
            <a:ext cx="6811962" cy="3832225"/>
          </a:xfrm>
          <a:ln/>
        </p:spPr>
      </p:sp>
      <p:sp>
        <p:nvSpPr>
          <p:cNvPr id="19458" name="Notes Placeholder 2"/>
          <p:cNvSpPr>
            <a:spLocks noGrp="1"/>
          </p:cNvSpPr>
          <p:nvPr>
            <p:ph type="body" idx="1"/>
          </p:nvPr>
        </p:nvSpPr>
        <p:spPr>
          <a:noFill/>
          <a:ln/>
        </p:spPr>
        <p:txBody>
          <a:bodyPr/>
          <a:lstStyle/>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agent takes action North, then 80% of the time agent ends with going to the cell on the North (if there is no wall there)</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10%, action North takes the agent West; 10% East</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there is a wall in the direction the agent would have been taken, the agent stays put</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a:p>
            <a:pPr marL="769456" lvl="1" indent="-329767" eaLnBrk="0" hangingPunct="0">
              <a:spcBef>
                <a:spcPct val="20000"/>
              </a:spcBef>
              <a:buFont typeface="Wingdings" pitchFamily="2" charset="2"/>
              <a:buChar char="§"/>
            </a:pPr>
            <a:r>
              <a:rPr lang="en-US" sz="2300" dirty="0">
                <a:latin typeface="Calibri" pitchFamily="34" charset="0"/>
              </a:rPr>
              <a:t>Small </a:t>
            </a:r>
            <a:r>
              <a:rPr lang="en-US" altLang="ja-JP" sz="2300" dirty="0">
                <a:latin typeface="Calibri" pitchFamily="34" charset="0"/>
              </a:rPr>
              <a:t>“living” reward each step (can be negative)</a:t>
            </a:r>
          </a:p>
          <a:p>
            <a:pPr marL="769456" lvl="1" indent="-329767" eaLnBrk="0" hangingPunct="0">
              <a:spcBef>
                <a:spcPct val="20000"/>
              </a:spcBef>
              <a:buFont typeface="Wingdings" pitchFamily="2" charset="2"/>
              <a:buChar char="§"/>
            </a:pPr>
            <a:r>
              <a:rPr lang="en-US" sz="2300" dirty="0">
                <a:latin typeface="Calibri" pitchFamily="34" charset="0"/>
              </a:rPr>
              <a:t>Big rewards come at the end (good or bad)</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p:txBody>
      </p:sp>
      <p:sp>
        <p:nvSpPr>
          <p:cNvPr id="19459" name="Slide Number Placeholder 3"/>
          <p:cNvSpPr>
            <a:spLocks noGrp="1"/>
          </p:cNvSpPr>
          <p:nvPr>
            <p:ph type="sldNum" sz="quarter" idx="5"/>
          </p:nvPr>
        </p:nvSpPr>
        <p:spPr>
          <a:noFill/>
        </p:spPr>
        <p:txBody>
          <a:bodyPr/>
          <a:lstStyle/>
          <a:p>
            <a:pPr defTabSz="985701"/>
            <a:fld id="{552C0BAA-F2C0-47C6-A20B-733CA31DCFFD}" type="slidenum">
              <a:rPr lang="en-US"/>
              <a:pPr defTabSz="985701"/>
              <a:t>15</a:t>
            </a:fld>
            <a:endParaRPr lang="en-US" dirty="0"/>
          </a:p>
        </p:txBody>
      </p:sp>
    </p:spTree>
    <p:extLst>
      <p:ext uri="{BB962C8B-B14F-4D97-AF65-F5344CB8AC3E}">
        <p14:creationId xmlns:p14="http://schemas.microsoft.com/office/powerpoint/2010/main" val="215510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 </a:t>
            </a:r>
            <a:r>
              <a:rPr lang="en-US" dirty="0">
                <a:ea typeface="ＭＳ Ｐゴシック" pitchFamily="34" charset="-128"/>
              </a:rPr>
              <a:t>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17</a:t>
            </a:fld>
            <a:endParaRPr lang="en-US"/>
          </a:p>
        </p:txBody>
      </p:sp>
    </p:spTree>
    <p:extLst>
      <p:ext uri="{BB962C8B-B14F-4D97-AF65-F5344CB8AC3E}">
        <p14:creationId xmlns:p14="http://schemas.microsoft.com/office/powerpoint/2010/main" val="253210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 </a:t>
            </a:r>
            <a:r>
              <a:rPr lang="en-US" dirty="0">
                <a:ea typeface="ＭＳ Ｐゴシック" pitchFamily="34" charset="-128"/>
              </a:rPr>
              <a:t>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19</a:t>
            </a:fld>
            <a:endParaRPr lang="en-US"/>
          </a:p>
        </p:txBody>
      </p:sp>
    </p:spTree>
    <p:extLst>
      <p:ext uri="{BB962C8B-B14F-4D97-AF65-F5344CB8AC3E}">
        <p14:creationId xmlns:p14="http://schemas.microsoft.com/office/powerpoint/2010/main" val="11904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 </a:t>
            </a:r>
            <a:r>
              <a:rPr lang="en-US" dirty="0">
                <a:ea typeface="ＭＳ Ｐゴシック" pitchFamily="34" charset="-128"/>
              </a:rPr>
              <a:t>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20</a:t>
            </a:fld>
            <a:endParaRPr lang="en-US"/>
          </a:p>
        </p:txBody>
      </p:sp>
    </p:spTree>
    <p:extLst>
      <p:ext uri="{BB962C8B-B14F-4D97-AF65-F5344CB8AC3E}">
        <p14:creationId xmlns:p14="http://schemas.microsoft.com/office/powerpoint/2010/main" val="24725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131763" y="766763"/>
            <a:ext cx="6811962" cy="3832225"/>
          </a:xfrm>
          <a:ln/>
        </p:spPr>
      </p:sp>
      <p:sp>
        <p:nvSpPr>
          <p:cNvPr id="25602" name="Notes Placeholder 2"/>
          <p:cNvSpPr>
            <a:spLocks noGrp="1"/>
          </p:cNvSpPr>
          <p:nvPr>
            <p:ph type="body" idx="1"/>
          </p:nvPr>
        </p:nvSpPr>
        <p:spPr>
          <a:noFill/>
          <a:ln/>
        </p:spPr>
        <p:txBody>
          <a:bodyPr/>
          <a:lstStyle/>
          <a:p>
            <a:r>
              <a:rPr lang="en-US" dirty="0" smtClean="0">
                <a:ea typeface="ＭＳ Ｐゴシック" pitchFamily="34" charset="-128"/>
              </a:rPr>
              <a:t>Roughly speaking, a process satisfies the Markov property if one can make predictions for the future of the process based solely on its present state just as well as one could knowing the process's full history, hence independently from such history, that is, conditional on the present state of the system, its future and past states are independent.</a:t>
            </a:r>
          </a:p>
          <a:p>
            <a:endParaRPr lang="en-US" dirty="0" smtClean="0">
              <a:ea typeface="ＭＳ Ｐゴシック" pitchFamily="34" charset="-128"/>
            </a:endParaRPr>
          </a:p>
          <a:p>
            <a:r>
              <a:rPr lang="en-US" dirty="0" smtClean="0">
                <a:ea typeface="ＭＳ Ｐゴシック" pitchFamily="34" charset="-128"/>
              </a:rPr>
              <a:t>(sometimes characterized as "</a:t>
            </a:r>
            <a:r>
              <a:rPr lang="en-US" dirty="0" err="1" smtClean="0">
                <a:ea typeface="ＭＳ Ｐゴシック" pitchFamily="34" charset="-128"/>
              </a:rPr>
              <a:t>memorylessness</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Like </a:t>
            </a:r>
            <a:r>
              <a:rPr lang="en-US" dirty="0">
                <a:ea typeface="ＭＳ Ｐゴシック" pitchFamily="34" charset="-128"/>
              </a:rPr>
              <a:t>search: successor function only depended on current state</a:t>
            </a:r>
          </a:p>
          <a:p>
            <a:endParaRPr lang="en-US" dirty="0">
              <a:ea typeface="ＭＳ Ｐゴシック" pitchFamily="34" charset="-128"/>
            </a:endParaRPr>
          </a:p>
          <a:p>
            <a:r>
              <a:rPr lang="en-US" dirty="0">
                <a:ea typeface="ＭＳ Ｐゴシック" pitchFamily="34" charset="-128"/>
              </a:rPr>
              <a:t>Can make this happen by stuffing more into the state;  </a:t>
            </a:r>
          </a:p>
          <a:p>
            <a:endParaRPr lang="en-US" dirty="0">
              <a:ea typeface="ＭＳ Ｐゴシック" pitchFamily="34" charset="-128"/>
            </a:endParaRPr>
          </a:p>
          <a:p>
            <a:r>
              <a:rPr lang="en-US" dirty="0">
                <a:ea typeface="ＭＳ Ｐゴシック" pitchFamily="34" charset="-128"/>
              </a:rPr>
              <a:t>Very similar to search problems: when solving a maze with food pellets, we stored which food pellets were eaten </a:t>
            </a:r>
          </a:p>
          <a:p>
            <a:endParaRPr lang="en-US" dirty="0">
              <a:ea typeface="ＭＳ Ｐゴシック" pitchFamily="34" charset="-128"/>
            </a:endParaRPr>
          </a:p>
        </p:txBody>
      </p:sp>
      <p:sp>
        <p:nvSpPr>
          <p:cNvPr id="25603" name="Slide Number Placeholder 3"/>
          <p:cNvSpPr>
            <a:spLocks noGrp="1"/>
          </p:cNvSpPr>
          <p:nvPr>
            <p:ph type="sldNum" sz="quarter" idx="5"/>
          </p:nvPr>
        </p:nvSpPr>
        <p:spPr>
          <a:noFill/>
        </p:spPr>
        <p:txBody>
          <a:bodyPr/>
          <a:lstStyle/>
          <a:p>
            <a:pPr defTabSz="985701"/>
            <a:fld id="{ACAB68C1-092D-468B-8690-7D27B27041C8}" type="slidenum">
              <a:rPr lang="en-US"/>
              <a:pPr defTabSz="985701"/>
              <a:t>21</a:t>
            </a:fld>
            <a:endParaRPr lang="en-US" dirty="0"/>
          </a:p>
        </p:txBody>
      </p:sp>
    </p:spTree>
    <p:extLst>
      <p:ext uri="{BB962C8B-B14F-4D97-AF65-F5344CB8AC3E}">
        <p14:creationId xmlns:p14="http://schemas.microsoft.com/office/powerpoint/2010/main" val="261565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31763" y="766763"/>
            <a:ext cx="6811962" cy="3832225"/>
          </a:xfrm>
          <a:ln/>
        </p:spPr>
      </p:sp>
      <p:sp>
        <p:nvSpPr>
          <p:cNvPr id="27650"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27651" name="Slide Number Placeholder 3"/>
          <p:cNvSpPr>
            <a:spLocks noGrp="1"/>
          </p:cNvSpPr>
          <p:nvPr>
            <p:ph type="sldNum" sz="quarter" idx="5"/>
          </p:nvPr>
        </p:nvSpPr>
        <p:spPr>
          <a:noFill/>
        </p:spPr>
        <p:txBody>
          <a:bodyPr/>
          <a:lstStyle/>
          <a:p>
            <a:pPr defTabSz="985701"/>
            <a:fld id="{1600E29C-1E14-41D6-ACAF-300C17152C85}" type="slidenum">
              <a:rPr lang="en-US"/>
              <a:pPr defTabSz="985701"/>
              <a:t>22</a:t>
            </a:fld>
            <a:endParaRPr lang="en-US" dirty="0"/>
          </a:p>
        </p:txBody>
      </p:sp>
    </p:spTree>
    <p:extLst>
      <p:ext uri="{BB962C8B-B14F-4D97-AF65-F5344CB8AC3E}">
        <p14:creationId xmlns:p14="http://schemas.microsoft.com/office/powerpoint/2010/main" val="260256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8" name="Footer Placeholder 7">
            <a:extLst>
              <a:ext uri="{FF2B5EF4-FFF2-40B4-BE49-F238E27FC236}">
                <a16:creationId xmlns=""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4" name="Footer Placeholder 3">
            <a:extLst>
              <a:ext uri="{FF2B5EF4-FFF2-40B4-BE49-F238E27FC236}">
                <a16:creationId xmlns=""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3" name="Footer Placeholder 2">
            <a:extLst>
              <a:ext uri="{FF2B5EF4-FFF2-40B4-BE49-F238E27FC236}">
                <a16:creationId xmlns=""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8.wmf"/><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xml"/><Relationship Id="rId7"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jpe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6.xml"/><Relationship Id="rId7" Type="http://schemas.openxmlformats.org/officeDocument/2006/relationships/image" Target="../media/image5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9.png"/><Relationship Id="rId5" Type="http://schemas.openxmlformats.org/officeDocument/2006/relationships/image" Target="../media/image51.png"/><Relationship Id="rId4" Type="http://schemas.openxmlformats.org/officeDocument/2006/relationships/slideLayout" Target="../slideLayouts/slideLayout2.xml"/><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9.xml"/><Relationship Id="rId7" Type="http://schemas.openxmlformats.org/officeDocument/2006/relationships/image" Target="../media/image5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2.png"/><Relationship Id="rId5" Type="http://schemas.openxmlformats.org/officeDocument/2006/relationships/notesSlide" Target="../notesSlides/notesSlide14.xml"/><Relationship Id="rId10" Type="http://schemas.openxmlformats.org/officeDocument/2006/relationships/image" Target="../media/image55.png"/><Relationship Id="rId4" Type="http://schemas.openxmlformats.org/officeDocument/2006/relationships/slideLayout" Target="../slideLayouts/slideLayout2.xml"/><Relationship Id="rId9"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560.png"/></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2.xml"/><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11" Type="http://schemas.openxmlformats.org/officeDocument/2006/relationships/image" Target="../media/image60.png"/><Relationship Id="rId5" Type="http://schemas.openxmlformats.org/officeDocument/2006/relationships/tags" Target="../tags/tag14.xml"/><Relationship Id="rId10" Type="http://schemas.openxmlformats.org/officeDocument/2006/relationships/image" Target="../media/image59.png"/><Relationship Id="rId4" Type="http://schemas.openxmlformats.org/officeDocument/2006/relationships/tags" Target="../tags/tag13.xml"/><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240.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38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5.png"/><Relationship Id="rId10"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customXml" Target="../ink/ink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Walk In</a:t>
            </a:r>
          </a:p>
        </p:txBody>
      </p:sp>
      <p:sp>
        <p:nvSpPr>
          <p:cNvPr id="3" name="Content Placeholder 2"/>
          <p:cNvSpPr>
            <a:spLocks noGrp="1"/>
          </p:cNvSpPr>
          <p:nvPr>
            <p:ph idx="1"/>
          </p:nvPr>
        </p:nvSpPr>
        <p:spPr>
          <a:xfrm>
            <a:off x="552099" y="1160235"/>
            <a:ext cx="11379200" cy="5156199"/>
          </a:xfrm>
        </p:spPr>
        <p:txBody>
          <a:bodyPr/>
          <a:lstStyle/>
          <a:p>
            <a:r>
              <a:rPr lang="en-US" dirty="0"/>
              <a:t>Given</a:t>
            </a:r>
          </a:p>
          <a:p>
            <a:pPr lvl="1"/>
            <a:r>
              <a:rPr lang="en-US" sz="2800" dirty="0"/>
              <a:t>Set  </a:t>
            </a:r>
            <a:r>
              <a:rPr lang="en-US" dirty="0">
                <a:latin typeface="Courier New"/>
                <a:cs typeface="Courier New"/>
              </a:rPr>
              <a:t>actions</a:t>
            </a:r>
            <a:r>
              <a:rPr lang="en-US" sz="2800" dirty="0"/>
              <a:t>    (persistent/static)</a:t>
            </a:r>
            <a:endParaRPr lang="en-US" sz="2800" dirty="0">
              <a:latin typeface="Courier New"/>
              <a:cs typeface="Courier New"/>
            </a:endParaRPr>
          </a:p>
          <a:p>
            <a:pPr lvl="1"/>
            <a:r>
              <a:rPr lang="en-US" sz="2800" dirty="0"/>
              <a:t>Set  </a:t>
            </a:r>
            <a:r>
              <a:rPr lang="en-US" dirty="0">
                <a:latin typeface="Courier New"/>
                <a:cs typeface="Courier New"/>
              </a:rPr>
              <a:t>states</a:t>
            </a:r>
            <a:r>
              <a:rPr lang="en-US" sz="2800" dirty="0"/>
              <a:t>    (persistent/static)</a:t>
            </a:r>
          </a:p>
          <a:p>
            <a:pPr lvl="1"/>
            <a:r>
              <a:rPr lang="en-US" sz="2800" dirty="0"/>
              <a:t>Function </a:t>
            </a:r>
            <a:r>
              <a:rPr lang="en-US" dirty="0">
                <a:latin typeface="Courier New"/>
                <a:cs typeface="Courier New"/>
              </a:rPr>
              <a:t>T(</a:t>
            </a:r>
            <a:r>
              <a:rPr lang="en-US" dirty="0" err="1">
                <a:latin typeface="Courier New"/>
                <a:cs typeface="Courier New"/>
              </a:rPr>
              <a:t>s,a,s_prime</a:t>
            </a:r>
            <a:r>
              <a:rPr lang="en-US" dirty="0">
                <a:latin typeface="Courier New"/>
                <a:cs typeface="Courier New"/>
              </a:rPr>
              <a:t>)</a:t>
            </a:r>
          </a:p>
          <a:p>
            <a:pPr lvl="1"/>
            <a:endParaRPr lang="en-US" dirty="0">
              <a:latin typeface="Courier New"/>
              <a:cs typeface="Courier New"/>
            </a:endParaRPr>
          </a:p>
          <a:p>
            <a:r>
              <a:rPr lang="en-US" dirty="0">
                <a:solidFill>
                  <a:srgbClr val="7030A0"/>
                </a:solidFill>
              </a:rPr>
              <a:t>Write the pseudo code for:</a:t>
            </a:r>
          </a:p>
          <a:p>
            <a:pPr lvl="1"/>
            <a:r>
              <a:rPr lang="en-US" dirty="0">
                <a:latin typeface="Courier New"/>
                <a:cs typeface="Courier New"/>
              </a:rPr>
              <a:t>function V(s) return value</a:t>
            </a:r>
          </a:p>
          <a:p>
            <a:pPr marL="0" lvl="1" indent="0">
              <a:buNone/>
            </a:pPr>
            <a:endParaRPr lang="en-US" dirty="0">
              <a:latin typeface="Courier New"/>
              <a:cs typeface="Courier New"/>
            </a:endParaRPr>
          </a:p>
          <a:p>
            <a:r>
              <a:rPr lang="en-US" dirty="0">
                <a:solidFill>
                  <a:srgbClr val="7030A0"/>
                </a:solidFill>
              </a:rPr>
              <a:t>that implements</a:t>
            </a:r>
            <a:r>
              <a:rPr lang="en-US" dirty="0" smtClean="0">
                <a:solidFill>
                  <a:srgbClr val="7030A0"/>
                </a:solidFill>
              </a:rPr>
              <a:t>:</a:t>
            </a:r>
            <a:endParaRPr lang="en-US" dirty="0">
              <a:solidFill>
                <a:srgbClr val="7030A0"/>
              </a:solidFill>
            </a:endParaRP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106" y="5406630"/>
            <a:ext cx="6449787" cy="844490"/>
          </a:xfrm>
          <a:prstGeom prst="rect">
            <a:avLst/>
          </a:prstGeom>
        </p:spPr>
      </p:pic>
    </p:spTree>
    <p:extLst>
      <p:ext uri="{BB962C8B-B14F-4D97-AF65-F5344CB8AC3E}">
        <p14:creationId xmlns:p14="http://schemas.microsoft.com/office/powerpoint/2010/main" val="164772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626F386-8E5E-437A-A0D7-F4154A931F82}"/>
              </a:ext>
            </a:extLst>
          </p:cNvPr>
          <p:cNvGrpSpPr/>
          <p:nvPr/>
        </p:nvGrpSpPr>
        <p:grpSpPr>
          <a:xfrm>
            <a:off x="1087731" y="1975631"/>
            <a:ext cx="3909114" cy="3318457"/>
            <a:chOff x="1087731" y="1975631"/>
            <a:chExt cx="3909114" cy="3318457"/>
          </a:xfrm>
        </p:grpSpPr>
        <p:sp>
          <p:nvSpPr>
            <p:cNvPr id="11" name="Oval 10">
              <a:extLst>
                <a:ext uri="{FF2B5EF4-FFF2-40B4-BE49-F238E27FC236}">
                  <a16:creationId xmlns="" xmlns:a16="http://schemas.microsoft.com/office/drawing/2014/main" id="{370EF4B0-F0F0-448A-A0DC-7EF88211F0A0}"/>
                </a:ext>
              </a:extLst>
            </p:cNvPr>
            <p:cNvSpPr>
              <a:spLocks noChangeAspect="1"/>
            </p:cNvSpPr>
            <p:nvPr/>
          </p:nvSpPr>
          <p:spPr>
            <a:xfrm>
              <a:off x="3733800" y="3276600"/>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25">
              <a:extLst>
                <a:ext uri="{FF2B5EF4-FFF2-40B4-BE49-F238E27FC236}">
                  <a16:creationId xmlns="" xmlns:a16="http://schemas.microsoft.com/office/drawing/2014/main" id="{A9946AC6-9C96-48CA-92A8-0C04BB91927F}"/>
                </a:ext>
              </a:extLst>
            </p:cNvPr>
            <p:cNvSpPr/>
            <p:nvPr/>
          </p:nvSpPr>
          <p:spPr>
            <a:xfrm>
              <a:off x="2685504" y="1975631"/>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 xmlns:a16="http://schemas.microsoft.com/office/drawing/2014/main" id="{D508A63A-D035-4C6E-A237-803C91404207}"/>
                </a:ext>
              </a:extLst>
            </p:cNvPr>
            <p:cNvCxnSpPr>
              <a:cxnSpLocks/>
              <a:stCxn id="13" idx="3"/>
              <a:endCxn id="20" idx="0"/>
            </p:cNvCxnSpPr>
            <p:nvPr/>
          </p:nvCxnSpPr>
          <p:spPr>
            <a:xfrm flipH="1">
              <a:off x="2002132" y="2529750"/>
              <a:ext cx="1012951" cy="7404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FBACA4C4-8346-48A2-ACE9-E330C9C02075}"/>
                </a:ext>
              </a:extLst>
            </p:cNvPr>
            <p:cNvCxnSpPr>
              <a:cxnSpLocks/>
              <a:stCxn id="13" idx="3"/>
              <a:endCxn id="11" idx="0"/>
            </p:cNvCxnSpPr>
            <p:nvPr/>
          </p:nvCxnSpPr>
          <p:spPr>
            <a:xfrm>
              <a:off x="3015083" y="2529750"/>
              <a:ext cx="1001166" cy="746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74B61578-53ED-4564-BA3C-FF6C2CB65C3A}"/>
                </a:ext>
              </a:extLst>
            </p:cNvPr>
            <p:cNvCxnSpPr>
              <a:cxnSpLocks/>
              <a:stCxn id="20" idx="4"/>
              <a:endCxn id="21" idx="0"/>
            </p:cNvCxnSpPr>
            <p:nvPr/>
          </p:nvCxnSpPr>
          <p:spPr>
            <a:xfrm flipH="1">
              <a:off x="1417310" y="3837124"/>
              <a:ext cx="584822" cy="9024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1CC3813C-98EC-4062-B027-54137621391B}"/>
                </a:ext>
              </a:extLst>
            </p:cNvPr>
            <p:cNvCxnSpPr>
              <a:cxnSpLocks/>
              <a:stCxn id="20" idx="4"/>
              <a:endCxn id="22" idx="0"/>
            </p:cNvCxnSpPr>
            <p:nvPr/>
          </p:nvCxnSpPr>
          <p:spPr>
            <a:xfrm>
              <a:off x="2002132" y="3837124"/>
              <a:ext cx="531535" cy="90242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414A1B16-D0DB-4F12-AE4D-B03470FAD04C}"/>
                </a:ext>
              </a:extLst>
            </p:cNvPr>
            <p:cNvCxnSpPr>
              <a:cxnSpLocks/>
              <a:stCxn id="11" idx="4"/>
              <a:endCxn id="23" idx="0"/>
            </p:cNvCxnSpPr>
            <p:nvPr/>
          </p:nvCxnSpPr>
          <p:spPr>
            <a:xfrm flipH="1">
              <a:off x="3600467" y="3843528"/>
              <a:ext cx="415782" cy="896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AD119915-7A89-431F-B7B5-415677748D0D}"/>
                </a:ext>
              </a:extLst>
            </p:cNvPr>
            <p:cNvCxnSpPr>
              <a:cxnSpLocks/>
              <a:stCxn id="11" idx="4"/>
              <a:endCxn id="24" idx="0"/>
            </p:cNvCxnSpPr>
            <p:nvPr/>
          </p:nvCxnSpPr>
          <p:spPr>
            <a:xfrm>
              <a:off x="4016249" y="3843528"/>
              <a:ext cx="651018" cy="8964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 xmlns:a16="http://schemas.microsoft.com/office/drawing/2014/main" id="{A8814C4F-7A2D-4FDF-9A3F-12B00D3FCB64}"/>
                </a:ext>
              </a:extLst>
            </p:cNvPr>
            <p:cNvSpPr>
              <a:spLocks noChangeAspect="1"/>
            </p:cNvSpPr>
            <p:nvPr/>
          </p:nvSpPr>
          <p:spPr>
            <a:xfrm>
              <a:off x="1719683" y="3270196"/>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5">
              <a:extLst>
                <a:ext uri="{FF2B5EF4-FFF2-40B4-BE49-F238E27FC236}">
                  <a16:creationId xmlns="" xmlns:a16="http://schemas.microsoft.com/office/drawing/2014/main" id="{0F085875-48DA-48AD-8153-AEC58D8C1D96}"/>
                </a:ext>
              </a:extLst>
            </p:cNvPr>
            <p:cNvSpPr/>
            <p:nvPr/>
          </p:nvSpPr>
          <p:spPr>
            <a:xfrm>
              <a:off x="1087731" y="4739551"/>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5">
              <a:extLst>
                <a:ext uri="{FF2B5EF4-FFF2-40B4-BE49-F238E27FC236}">
                  <a16:creationId xmlns="" xmlns:a16="http://schemas.microsoft.com/office/drawing/2014/main" id="{6E7F15FA-DD8E-48AE-8AF3-631B385DE55C}"/>
                </a:ext>
              </a:extLst>
            </p:cNvPr>
            <p:cNvSpPr/>
            <p:nvPr/>
          </p:nvSpPr>
          <p:spPr>
            <a:xfrm>
              <a:off x="2204088" y="4739550"/>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5">
              <a:extLst>
                <a:ext uri="{FF2B5EF4-FFF2-40B4-BE49-F238E27FC236}">
                  <a16:creationId xmlns="" xmlns:a16="http://schemas.microsoft.com/office/drawing/2014/main" id="{510E75C6-3157-414C-A586-BA5C84609702}"/>
                </a:ext>
              </a:extLst>
            </p:cNvPr>
            <p:cNvSpPr/>
            <p:nvPr/>
          </p:nvSpPr>
          <p:spPr>
            <a:xfrm>
              <a:off x="3270888" y="4739550"/>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5">
              <a:extLst>
                <a:ext uri="{FF2B5EF4-FFF2-40B4-BE49-F238E27FC236}">
                  <a16:creationId xmlns="" xmlns:a16="http://schemas.microsoft.com/office/drawing/2014/main" id="{61138CAB-270A-4771-928B-4708477D7D33}"/>
                </a:ext>
              </a:extLst>
            </p:cNvPr>
            <p:cNvSpPr/>
            <p:nvPr/>
          </p:nvSpPr>
          <p:spPr>
            <a:xfrm>
              <a:off x="4337688" y="4739969"/>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3" name="Rectangle 32">
                <a:extLst>
                  <a:ext uri="{FF2B5EF4-FFF2-40B4-BE49-F238E27FC236}">
                    <a16:creationId xmlns="" xmlns:a16="http://schemas.microsoft.com/office/drawing/2014/main" id="{39C707C2-3E60-46C4-B42F-D119CA473DE8}"/>
                  </a:ext>
                </a:extLst>
              </p:cNvPr>
              <p:cNvSpPr/>
              <p:nvPr/>
            </p:nvSpPr>
            <p:spPr>
              <a:xfrm>
                <a:off x="5486400" y="1905000"/>
                <a:ext cx="5032660"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00E8"/>
                          </a:solidFill>
                          <a:latin typeface="Cambria Math" panose="02040503050406030204" pitchFamily="18" charset="0"/>
                          <a:cs typeface="Calibri" panose="020F0502020204030204" pitchFamily="34" charset="0"/>
                        </a:rPr>
                        <m:t>𝑉</m:t>
                      </m:r>
                      <m:d>
                        <m:dPr>
                          <m:ctrlPr>
                            <a:rPr lang="en-US" sz="2800" i="1" dirty="0">
                              <a:solidFill>
                                <a:srgbClr val="0000E8"/>
                              </a:solidFill>
                              <a:latin typeface="Cambria Math" panose="02040503050406030204" pitchFamily="18" charset="0"/>
                              <a:cs typeface="Calibri" panose="020F0502020204030204" pitchFamily="34" charset="0"/>
                            </a:rPr>
                          </m:ctrlPr>
                        </m:dPr>
                        <m:e>
                          <m:r>
                            <a:rPr lang="en-US" sz="2800" i="1" dirty="0">
                              <a:solidFill>
                                <a:srgbClr val="0000E8"/>
                              </a:solidFill>
                              <a:latin typeface="Cambria Math" panose="02040503050406030204" pitchFamily="18" charset="0"/>
                              <a:cs typeface="Calibri" panose="020F0502020204030204" pitchFamily="34" charset="0"/>
                            </a:rPr>
                            <m:t>𝑠</m:t>
                          </m:r>
                        </m:e>
                      </m:d>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a:solidFill>
                                    <a:srgbClr val="0000E8"/>
                                  </a:solidFill>
                                  <a:latin typeface="Cambria Math" panose="02040503050406030204" pitchFamily="18" charset="0"/>
                                  <a:cs typeface="Calibri" panose="020F0502020204030204" pitchFamily="34" charset="0"/>
                                </a:rPr>
                                <m:t>𝑉</m:t>
                              </m:r>
                              <m:r>
                                <a:rPr lang="en-US" sz="2800" i="1" dirty="0">
                                  <a:solidFill>
                                    <a:srgbClr val="0000E8"/>
                                  </a:solidFill>
                                  <a:latin typeface="Cambria Math" panose="02040503050406030204" pitchFamily="18" charset="0"/>
                                  <a:cs typeface="Calibri" panose="020F0502020204030204" pitchFamily="34" charset="0"/>
                                </a:rPr>
                                <m:t>(</m:t>
                              </m:r>
                              <m:sSup>
                                <m:sSupPr>
                                  <m:ctrlPr>
                                    <a:rPr lang="en-US" sz="2800" i="1" dirty="0">
                                      <a:solidFill>
                                        <a:srgbClr val="0000E8"/>
                                      </a:solidFill>
                                      <a:latin typeface="Cambria Math" panose="02040503050406030204" pitchFamily="18" charset="0"/>
                                      <a:cs typeface="Calibri" panose="020F0502020204030204" pitchFamily="34" charset="0"/>
                                    </a:rPr>
                                  </m:ctrlPr>
                                </m:sSupPr>
                                <m:e>
                                  <m:r>
                                    <a:rPr lang="en-US" sz="2800" i="1" dirty="0">
                                      <a:solidFill>
                                        <a:srgbClr val="0000E8"/>
                                      </a:solidFill>
                                      <a:latin typeface="Cambria Math" panose="02040503050406030204" pitchFamily="18" charset="0"/>
                                      <a:cs typeface="Calibri" panose="020F0502020204030204" pitchFamily="34" charset="0"/>
                                    </a:rPr>
                                    <m:t>𝑠</m:t>
                                  </m:r>
                                </m:e>
                                <m:sup>
                                  <m:r>
                                    <a:rPr lang="en-US" sz="2800" i="1" dirty="0">
                                      <a:solidFill>
                                        <a:srgbClr val="0000E8"/>
                                      </a:solidFill>
                                      <a:latin typeface="Cambria Math" panose="02040503050406030204" pitchFamily="18" charset="0"/>
                                      <a:cs typeface="Calibri" panose="020F0502020204030204" pitchFamily="34" charset="0"/>
                                    </a:rPr>
                                    <m:t>′</m:t>
                                  </m:r>
                                </m:sup>
                              </m:sSup>
                              <m:r>
                                <a:rPr lang="en-US" sz="2800" i="1" dirty="0">
                                  <a:solidFill>
                                    <a:srgbClr val="0000E8"/>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3" name="Rectangle 32">
                <a:extLst>
                  <a:ext uri="{FF2B5EF4-FFF2-40B4-BE49-F238E27FC236}">
                    <a16:creationId xmlns:a16="http://schemas.microsoft.com/office/drawing/2014/main" id="{39C707C2-3E60-46C4-B42F-D119CA473DE8}"/>
                  </a:ext>
                </a:extLst>
              </p:cNvPr>
              <p:cNvSpPr>
                <a:spLocks noRot="1" noChangeAspect="1" noMove="1" noResize="1" noEditPoints="1" noAdjustHandles="1" noChangeArrowheads="1" noChangeShapeType="1" noTextEdit="1"/>
              </p:cNvSpPr>
              <p:nvPr/>
            </p:nvSpPr>
            <p:spPr>
              <a:xfrm>
                <a:off x="5486400" y="1905000"/>
                <a:ext cx="5032660" cy="1137876"/>
              </a:xfrm>
              <a:prstGeom prst="rect">
                <a:avLst/>
              </a:prstGeom>
              <a:blipFill>
                <a:blip r:embed="rId2"/>
                <a:stretch>
                  <a:fillRect/>
                </a:stretch>
              </a:blipFill>
            </p:spPr>
            <p:txBody>
              <a:bodyPr/>
              <a:lstStyle/>
              <a:p>
                <a:r>
                  <a:rPr lang="en-US">
                    <a:noFill/>
                  </a:rPr>
                  <a:t> </a:t>
                </a:r>
              </a:p>
            </p:txBody>
          </p:sp>
        </mc:Fallback>
      </mc:AlternateContent>
      <p:sp>
        <p:nvSpPr>
          <p:cNvPr id="5" name="Title 4">
            <a:extLst>
              <a:ext uri="{FF2B5EF4-FFF2-40B4-BE49-F238E27FC236}">
                <a16:creationId xmlns="" xmlns:a16="http://schemas.microsoft.com/office/drawing/2014/main" id="{1DFBE81E-13ED-45ED-9B61-DF14AE68F4AE}"/>
              </a:ext>
            </a:extLst>
          </p:cNvPr>
          <p:cNvSpPr>
            <a:spLocks noGrp="1"/>
          </p:cNvSpPr>
          <p:nvPr>
            <p:ph type="title"/>
          </p:nvPr>
        </p:nvSpPr>
        <p:spPr/>
        <p:txBody>
          <a:bodyPr/>
          <a:lstStyle/>
          <a:p>
            <a:r>
              <a:rPr lang="en-US" dirty="0" err="1"/>
              <a:t>Expectimax</a:t>
            </a:r>
            <a:r>
              <a:rPr lang="en-US" dirty="0"/>
              <a:t> Notation</a:t>
            </a:r>
          </a:p>
        </p:txBody>
      </p:sp>
    </p:spTree>
    <p:extLst>
      <p:ext uri="{BB962C8B-B14F-4D97-AF65-F5344CB8AC3E}">
        <p14:creationId xmlns:p14="http://schemas.microsoft.com/office/powerpoint/2010/main" val="16680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Walk In</a:t>
            </a:r>
          </a:p>
        </p:txBody>
      </p:sp>
      <p:sp>
        <p:nvSpPr>
          <p:cNvPr id="3" name="Content Placeholder 2"/>
          <p:cNvSpPr>
            <a:spLocks noGrp="1"/>
          </p:cNvSpPr>
          <p:nvPr>
            <p:ph idx="1"/>
          </p:nvPr>
        </p:nvSpPr>
        <p:spPr>
          <a:xfrm>
            <a:off x="552099" y="1160235"/>
            <a:ext cx="11379200" cy="5156199"/>
          </a:xfrm>
        </p:spPr>
        <p:txBody>
          <a:bodyPr/>
          <a:lstStyle/>
          <a:p>
            <a:r>
              <a:rPr lang="en-US" dirty="0"/>
              <a:t>Given</a:t>
            </a:r>
          </a:p>
          <a:p>
            <a:pPr lvl="1"/>
            <a:r>
              <a:rPr lang="en-US" sz="2800" dirty="0"/>
              <a:t>Set  </a:t>
            </a:r>
            <a:r>
              <a:rPr lang="en-US" dirty="0">
                <a:latin typeface="Courier New"/>
                <a:cs typeface="Courier New"/>
              </a:rPr>
              <a:t>actions</a:t>
            </a:r>
            <a:r>
              <a:rPr lang="en-US" sz="2800" dirty="0"/>
              <a:t>    (persistent/static)</a:t>
            </a:r>
            <a:endParaRPr lang="en-US" sz="2800" dirty="0">
              <a:latin typeface="Courier New"/>
              <a:cs typeface="Courier New"/>
            </a:endParaRPr>
          </a:p>
          <a:p>
            <a:pPr lvl="1"/>
            <a:r>
              <a:rPr lang="en-US" sz="2800" dirty="0"/>
              <a:t>Set  </a:t>
            </a:r>
            <a:r>
              <a:rPr lang="en-US" dirty="0">
                <a:latin typeface="Courier New"/>
                <a:cs typeface="Courier New"/>
              </a:rPr>
              <a:t>states</a:t>
            </a:r>
            <a:r>
              <a:rPr lang="en-US" sz="2800" dirty="0"/>
              <a:t>    (persistent/static)</a:t>
            </a:r>
          </a:p>
          <a:p>
            <a:pPr lvl="1"/>
            <a:r>
              <a:rPr lang="en-US" sz="2800" dirty="0"/>
              <a:t>Function </a:t>
            </a:r>
            <a:r>
              <a:rPr lang="en-US" dirty="0">
                <a:latin typeface="Courier New"/>
                <a:cs typeface="Courier New"/>
              </a:rPr>
              <a:t>T(</a:t>
            </a:r>
            <a:r>
              <a:rPr lang="en-US" dirty="0" err="1">
                <a:latin typeface="Courier New"/>
                <a:cs typeface="Courier New"/>
              </a:rPr>
              <a:t>s,a,s_prime</a:t>
            </a:r>
            <a:r>
              <a:rPr lang="en-US" dirty="0">
                <a:latin typeface="Courier New"/>
                <a:cs typeface="Courier New"/>
              </a:rPr>
              <a:t>)</a:t>
            </a:r>
          </a:p>
          <a:p>
            <a:pPr lvl="1"/>
            <a:endParaRPr lang="en-US" dirty="0">
              <a:latin typeface="Courier New"/>
              <a:cs typeface="Courier New"/>
            </a:endParaRPr>
          </a:p>
          <a:p>
            <a:r>
              <a:rPr lang="en-US" dirty="0">
                <a:solidFill>
                  <a:srgbClr val="7030A0"/>
                </a:solidFill>
              </a:rPr>
              <a:t>Write the pseudo code for:</a:t>
            </a:r>
          </a:p>
          <a:p>
            <a:pPr lvl="1"/>
            <a:r>
              <a:rPr lang="en-US" dirty="0">
                <a:latin typeface="Courier New"/>
                <a:cs typeface="Courier New"/>
              </a:rPr>
              <a:t>function V(s) return value</a:t>
            </a:r>
          </a:p>
          <a:p>
            <a:pPr marL="0" lvl="1" indent="0">
              <a:buNone/>
            </a:pPr>
            <a:endParaRPr lang="en-US" dirty="0">
              <a:latin typeface="Courier New"/>
              <a:cs typeface="Courier New"/>
            </a:endParaRPr>
          </a:p>
          <a:p>
            <a:r>
              <a:rPr lang="en-US" dirty="0">
                <a:solidFill>
                  <a:srgbClr val="7030A0"/>
                </a:solidFill>
              </a:rPr>
              <a:t>that implements:</a:t>
            </a:r>
          </a:p>
          <a:p>
            <a:endParaRPr lang="en-US" dirty="0"/>
          </a:p>
          <a:p>
            <a:endParaRPr lang="en-US" dirty="0"/>
          </a:p>
          <a:p>
            <a:endParaRPr lang="en-US" dirty="0"/>
          </a:p>
          <a:p>
            <a:pPr lvl="1"/>
            <a:endParaRPr lang="en-US" i="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106" y="5406630"/>
            <a:ext cx="6449787" cy="844490"/>
          </a:xfrm>
          <a:prstGeom prst="rect">
            <a:avLst/>
          </a:prstGeom>
        </p:spPr>
      </p:pic>
    </p:spTree>
    <p:extLst>
      <p:ext uri="{BB962C8B-B14F-4D97-AF65-F5344CB8AC3E}">
        <p14:creationId xmlns:p14="http://schemas.microsoft.com/office/powerpoint/2010/main" val="331508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1E4E8-609A-4C98-A80D-CD7885BAE248}"/>
              </a:ext>
            </a:extLst>
          </p:cNvPr>
          <p:cNvSpPr>
            <a:spLocks noGrp="1"/>
          </p:cNvSpPr>
          <p:nvPr>
            <p:ph type="title"/>
          </p:nvPr>
        </p:nvSpPr>
        <p:spPr/>
        <p:txBody>
          <a:bodyPr/>
          <a:lstStyle/>
          <a:p>
            <a:r>
              <a:rPr lang="en-US" dirty="0"/>
              <a:t>MDP Notation</a:t>
            </a:r>
          </a:p>
        </p:txBody>
      </p:sp>
      <p:sp>
        <p:nvSpPr>
          <p:cNvPr id="4" name="TextBox 3">
            <a:extLst>
              <a:ext uri="{FF2B5EF4-FFF2-40B4-BE49-F238E27FC236}">
                <a16:creationId xmlns="" xmlns:a16="http://schemas.microsoft.com/office/drawing/2014/main" id="{68FF0B6D-0DBB-4B3C-B656-1F586DA7F21B}"/>
              </a:ext>
            </a:extLst>
          </p:cNvPr>
          <p:cNvSpPr txBox="1"/>
          <p:nvPr/>
        </p:nvSpPr>
        <p:spPr>
          <a:xfrm>
            <a:off x="381000" y="160020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a:t>
            </a:r>
            <a:r>
              <a:rPr lang="en-US" dirty="0" err="1">
                <a:latin typeface="Calibri" panose="020F0502020204030204" pitchFamily="34" charset="0"/>
                <a:cs typeface="Calibri" panose="020F0502020204030204" pitchFamily="34" charset="0"/>
              </a:rPr>
              <a:t>expectimax</a:t>
            </a:r>
            <a:r>
              <a:rPr lang="en-US"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8D64EA02-9426-41F6-A796-1FA52CB1519A}"/>
                  </a:ext>
                </a:extLst>
              </p:cNvPr>
              <p:cNvSpPr txBox="1"/>
              <p:nvPr/>
            </p:nvSpPr>
            <p:spPr>
              <a:xfrm>
                <a:off x="3200400" y="1447800"/>
                <a:ext cx="6629400" cy="50745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Calibri" panose="020F0502020204030204" pitchFamily="34" charset="0"/>
                        </a:rPr>
                        <m:t>𝑉</m:t>
                      </m:r>
                      <m:d>
                        <m:dPr>
                          <m:ctrlPr>
                            <a:rPr lang="en-US" b="0" i="1" dirty="0" smtClean="0">
                              <a:latin typeface="Cambria Math" panose="02040503050406030204" pitchFamily="18" charset="0"/>
                              <a:cs typeface="Calibri" panose="020F0502020204030204" pitchFamily="34" charset="0"/>
                            </a:rPr>
                          </m:ctrlPr>
                        </m:dPr>
                        <m:e>
                          <m:r>
                            <a:rPr lang="en-US" b="0" i="1" dirty="0" smtClean="0">
                              <a:latin typeface="Cambria Math" panose="02040503050406030204" pitchFamily="18" charset="0"/>
                              <a:cs typeface="Calibri" panose="020F0502020204030204" pitchFamily="34" charset="0"/>
                            </a:rPr>
                            <m:t>𝑠</m:t>
                          </m:r>
                        </m:e>
                      </m:d>
                      <m:r>
                        <a:rPr lang="en-US" b="0" i="1" dirty="0" smtClean="0">
                          <a:latin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cs typeface="Calibri" panose="020F0502020204030204" pitchFamily="34" charset="0"/>
                            </a:rPr>
                          </m:ctrlPr>
                        </m:funcPr>
                        <m:fName>
                          <m:limLow>
                            <m:limLowPr>
                              <m:ctrlPr>
                                <a:rPr lang="en-US" b="0" i="1" dirty="0" smtClean="0">
                                  <a:latin typeface="Cambria Math" panose="02040503050406030204" pitchFamily="18" charset="0"/>
                                  <a:cs typeface="Calibri" panose="020F0502020204030204" pitchFamily="34" charset="0"/>
                                </a:rPr>
                              </m:ctrlPr>
                            </m:limLowPr>
                            <m:e>
                              <m:r>
                                <m:rPr>
                                  <m:sty m:val="p"/>
                                </m:rPr>
                                <a:rPr lang="en-US" b="0" i="0" dirty="0" smtClean="0">
                                  <a:latin typeface="Cambria Math" panose="02040503050406030204" pitchFamily="18" charset="0"/>
                                  <a:cs typeface="Calibri" panose="020F0502020204030204" pitchFamily="34" charset="0"/>
                                </a:rPr>
                                <m:t>max</m:t>
                              </m:r>
                            </m:e>
                            <m:lim>
                              <m:r>
                                <a:rPr lang="en-US" b="0" i="1" dirty="0" smtClean="0">
                                  <a:latin typeface="Cambria Math" panose="02040503050406030204" pitchFamily="18" charset="0"/>
                                  <a:cs typeface="Calibri" panose="020F0502020204030204" pitchFamily="34" charset="0"/>
                                </a:rPr>
                                <m:t>𝑎</m:t>
                              </m:r>
                            </m:lim>
                          </m:limLow>
                        </m:fName>
                        <m:e>
                          <m:nary>
                            <m:naryPr>
                              <m:chr m:val="∑"/>
                              <m:supHide m:val="on"/>
                              <m:ctrlPr>
                                <a:rPr lang="en-US" b="0" i="1" dirty="0" smtClean="0">
                                  <a:latin typeface="Cambria Math" panose="02040503050406030204" pitchFamily="18" charset="0"/>
                                  <a:cs typeface="Calibri" panose="020F0502020204030204" pitchFamily="34" charset="0"/>
                                </a:rPr>
                              </m:ctrlPr>
                            </m:naryPr>
                            <m:sub>
                              <m:r>
                                <a:rPr lang="en-US" b="0" i="1" dirty="0" smtClean="0">
                                  <a:latin typeface="Cambria Math" panose="02040503050406030204" pitchFamily="18" charset="0"/>
                                  <a:cs typeface="Calibri" panose="020F0502020204030204" pitchFamily="34" charset="0"/>
                                </a:rPr>
                                <m:t>𝑠</m:t>
                              </m:r>
                              <m:r>
                                <a:rPr lang="en-US" b="0" i="1" dirty="0" smtClean="0">
                                  <a:latin typeface="Cambria Math" panose="02040503050406030204" pitchFamily="18" charset="0"/>
                                  <a:cs typeface="Calibri" panose="020F0502020204030204" pitchFamily="34" charset="0"/>
                                </a:rPr>
                                <m:t>′</m:t>
                              </m:r>
                            </m:sub>
                            <m:sup/>
                            <m:e>
                              <m:r>
                                <a:rPr lang="en-US" b="0" i="1" dirty="0" smtClean="0">
                                  <a:latin typeface="Cambria Math" panose="02040503050406030204" pitchFamily="18" charset="0"/>
                                  <a:cs typeface="Calibri" panose="020F0502020204030204" pitchFamily="34" charset="0"/>
                                </a:rPr>
                                <m:t>𝑃</m:t>
                              </m:r>
                              <m:d>
                                <m:dPr>
                                  <m:endChr m:val="|"/>
                                  <m:ctrlPr>
                                    <a:rPr lang="en-US" b="0" i="1" dirty="0" smtClean="0">
                                      <a:latin typeface="Cambria Math" panose="02040503050406030204" pitchFamily="18" charset="0"/>
                                      <a:cs typeface="Calibri" panose="020F0502020204030204" pitchFamily="34" charset="0"/>
                                    </a:rPr>
                                  </m:ctrlPr>
                                </m:dPr>
                                <m:e>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𝑠</m:t>
                                      </m:r>
                                    </m:e>
                                    <m:sup>
                                      <m:r>
                                        <a:rPr lang="en-US" b="0" i="1" dirty="0" smtClean="0">
                                          <a:latin typeface="Cambria Math" panose="02040503050406030204" pitchFamily="18" charset="0"/>
                                          <a:cs typeface="Calibri" panose="020F0502020204030204" pitchFamily="34" charset="0"/>
                                        </a:rPr>
                                        <m:t>′</m:t>
                                      </m:r>
                                    </m:sup>
                                  </m:sSup>
                                </m:e>
                              </m:d>
                              <m:r>
                                <a:rPr lang="en-US" b="0" i="1" dirty="0" smtClean="0">
                                  <a:latin typeface="Cambria Math" panose="02040503050406030204" pitchFamily="18" charset="0"/>
                                  <a:cs typeface="Calibri" panose="020F0502020204030204" pitchFamily="34" charset="0"/>
                                </a:rPr>
                                <m:t>𝑠</m:t>
                              </m:r>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𝑎</m:t>
                              </m:r>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𝑉</m:t>
                              </m:r>
                              <m:r>
                                <a:rPr lang="en-US" b="0" i="1" dirty="0" smtClean="0">
                                  <a:latin typeface="Cambria Math" panose="02040503050406030204" pitchFamily="18" charset="0"/>
                                  <a:cs typeface="Calibri" panose="020F0502020204030204" pitchFamily="34" charset="0"/>
                                </a:rPr>
                                <m:t>(</m:t>
                              </m:r>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𝑠</m:t>
                                  </m:r>
                                </m:e>
                                <m:sup>
                                  <m:r>
                                    <a:rPr lang="en-US" b="0" i="1" dirty="0" smtClean="0">
                                      <a:latin typeface="Cambria Math" panose="02040503050406030204" pitchFamily="18" charset="0"/>
                                      <a:cs typeface="Calibri" panose="020F0502020204030204" pitchFamily="34" charset="0"/>
                                    </a:rPr>
                                    <m:t>′</m:t>
                                  </m:r>
                                </m:sup>
                              </m:sSup>
                              <m:r>
                                <a:rPr lang="en-US" b="0" i="1" dirty="0" smtClean="0">
                                  <a:latin typeface="Cambria Math" panose="02040503050406030204" pitchFamily="18" charset="0"/>
                                  <a:cs typeface="Calibri" panose="020F0502020204030204" pitchFamily="34" charset="0"/>
                                </a:rPr>
                                <m:t>)</m:t>
                              </m:r>
                            </m:e>
                          </m:nary>
                        </m:e>
                      </m:func>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e>
                              </m:d>
                            </m:e>
                          </m:nary>
                        </m:e>
                      </m:func>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1</m:t>
                          </m:r>
                        </m:sub>
                      </m:sSub>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𝑠</m:t>
                          </m:r>
                        </m:e>
                      </m:d>
                      <m:r>
                        <a:rPr lang="en-US" i="1">
                          <a:latin typeface="Cambria Math" panose="02040503050406030204" pitchFamily="18" charset="0"/>
                          <a:cs typeface="Calibri" panose="020F0502020204030204" pitchFamily="34" charset="0"/>
                        </a:rPr>
                        <m:t>=</m:t>
                      </m:r>
                      <m:func>
                        <m:funcPr>
                          <m:ctrlPr>
                            <a:rPr lang="en-US" i="1">
                              <a:latin typeface="Cambria Math" panose="02040503050406030204" pitchFamily="18" charset="0"/>
                              <a:cs typeface="Calibri" panose="020F0502020204030204" pitchFamily="34" charset="0"/>
                            </a:rPr>
                          </m:ctrlPr>
                        </m:funcPr>
                        <m:fName>
                          <m:limLow>
                            <m:limLowPr>
                              <m:ctrlPr>
                                <a:rPr lang="en-US" i="1">
                                  <a:latin typeface="Cambria Math" panose="02040503050406030204" pitchFamily="18" charset="0"/>
                                  <a:cs typeface="Calibri" panose="020F0502020204030204" pitchFamily="34" charset="0"/>
                                </a:rPr>
                              </m:ctrlPr>
                            </m:limLowPr>
                            <m:e>
                              <m:r>
                                <m:rPr>
                                  <m:sty m:val="p"/>
                                </m:rPr>
                                <a:rPr lang="en-US">
                                  <a:latin typeface="Cambria Math" panose="02040503050406030204" pitchFamily="18" charset="0"/>
                                  <a:cs typeface="Calibri" panose="020F0502020204030204" pitchFamily="34" charset="0"/>
                                </a:rPr>
                                <m:t>max</m:t>
                              </m:r>
                            </m:e>
                            <m:lim>
                              <m:r>
                                <a:rPr lang="en-US" i="1">
                                  <a:latin typeface="Cambria Math" panose="02040503050406030204" pitchFamily="18" charset="0"/>
                                  <a:cs typeface="Calibri" panose="020F0502020204030204" pitchFamily="34" charset="0"/>
                                </a:rPr>
                                <m:t>𝑎</m:t>
                              </m:r>
                            </m:lim>
                          </m:limLow>
                        </m:fName>
                        <m:e>
                          <m:nary>
                            <m:naryPr>
                              <m:chr m:val="∑"/>
                              <m:supHide m:val="on"/>
                              <m:ctrlPr>
                                <a:rPr lang="en-US" i="1">
                                  <a:latin typeface="Cambria Math" panose="02040503050406030204" pitchFamily="18" charset="0"/>
                                  <a:cs typeface="Calibri" panose="020F0502020204030204" pitchFamily="34" charset="0"/>
                                </a:rPr>
                              </m:ctrlPr>
                            </m:naryPr>
                            <m:sub>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sub>
                            <m:sup/>
                            <m:e>
                              <m:r>
                                <a:rPr lang="en-US" i="1">
                                  <a:latin typeface="Cambria Math" panose="02040503050406030204" pitchFamily="18" charset="0"/>
                                  <a:cs typeface="Calibri" panose="020F0502020204030204" pitchFamily="34" charset="0"/>
                                </a:rPr>
                                <m:t>𝑃</m:t>
                              </m:r>
                              <m:d>
                                <m:dPr>
                                  <m:ctrlPr>
                                    <a:rPr lang="en-US" i="1">
                                      <a:latin typeface="Cambria Math" panose="02040503050406030204" pitchFamily="18" charset="0"/>
                                      <a:cs typeface="Calibri" panose="020F0502020204030204" pitchFamily="34" charset="0"/>
                                    </a:rPr>
                                  </m:ctrlPr>
                                </m:dPr>
                                <m:e>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e>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𝑎</m:t>
                                  </m:r>
                                </m:e>
                              </m:d>
                              <m:d>
                                <m:dPr>
                                  <m:begChr m:val="["/>
                                  <m:endChr m:val="]"/>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𝑅</m:t>
                                  </m:r>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𝑎</m:t>
                                      </m:r>
                                      <m:r>
                                        <a:rPr lang="en-US" i="1">
                                          <a:latin typeface="Cambria Math" panose="02040503050406030204" pitchFamily="18" charset="0"/>
                                          <a:cs typeface="Calibri" panose="020F0502020204030204" pitchFamily="34" charset="0"/>
                                        </a:rPr>
                                        <m:t>,</m:t>
                                      </m:r>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d>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𝛾</m:t>
                                  </m:r>
                                  <m:sSub>
                                    <m:sSubPr>
                                      <m:ctrlPr>
                                        <a:rPr lang="en-US" b="0"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sub>
                                  </m:sSub>
                                  <m:d>
                                    <m:dPr>
                                      <m:ctrlPr>
                                        <a:rPr lang="en-US" i="1">
                                          <a:latin typeface="Cambria Math" panose="02040503050406030204" pitchFamily="18" charset="0"/>
                                          <a:cs typeface="Calibri" panose="020F0502020204030204" pitchFamily="34" charset="0"/>
                                        </a:rPr>
                                      </m:ctrlPr>
                                    </m:dPr>
                                    <m:e>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𝑄</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1</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max</m:t>
                                  </m:r>
                                </m:e>
                                <m:lim>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𝑎</m:t>
                                      </m:r>
                                    </m:e>
                                    <m:sup>
                                      <m:r>
                                        <a:rPr lang="en-US" b="0" i="1" smtClean="0">
                                          <a:latin typeface="Cambria Math" panose="02040503050406030204" pitchFamily="18" charset="0"/>
                                          <a:cs typeface="Calibri" panose="020F0502020204030204" pitchFamily="34" charset="0"/>
                                        </a:rPr>
                                        <m:t>′</m:t>
                                      </m:r>
                                    </m:sup>
                                  </m:sSup>
                                </m:lim>
                              </m:limLow>
                            </m:fName>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𝑄</m:t>
                                  </m:r>
                                </m:e>
                                <m:sub>
                                  <m:r>
                                    <a:rPr lang="en-US" b="0" i="1" smtClean="0">
                                      <a:latin typeface="Cambria Math" panose="02040503050406030204" pitchFamily="18" charset="0"/>
                                      <a:cs typeface="Calibri" panose="020F0502020204030204" pitchFamily="34" charset="0"/>
                                    </a:rPr>
                                    <m:t>𝑘</m:t>
                                  </m:r>
                                </m:sub>
                              </m:sSub>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𝑎</m:t>
                                  </m:r>
                                </m:e>
                                <m:sup>
                                  <m:r>
                                    <a:rPr lang="en-US" b="0" i="1" smtClean="0">
                                      <a:latin typeface="Cambria Math" panose="02040503050406030204" pitchFamily="18" charset="0"/>
                                      <a:cs typeface="Calibri" panose="020F0502020204030204" pitchFamily="34" charset="0"/>
                                    </a:rPr>
                                    <m:t>′</m:t>
                                  </m:r>
                                </m:sup>
                              </m:sSup>
                              <m:r>
                                <a:rPr lang="en-US" b="0" i="1" smtClean="0">
                                  <a:latin typeface="Cambria Math" panose="02040503050406030204" pitchFamily="18" charset="0"/>
                                  <a:cs typeface="Calibri" panose="020F0502020204030204" pitchFamily="34" charset="0"/>
                                </a:rPr>
                                <m:t>)]</m:t>
                              </m:r>
                            </m:e>
                          </m:func>
                          <m:r>
                            <a:rPr lang="en-US" b="0" i="1" smtClean="0">
                              <a:latin typeface="Cambria Math" panose="02040503050406030204" pitchFamily="18" charset="0"/>
                              <a:cs typeface="Calibri" panose="020F0502020204030204" pitchFamily="34" charset="0"/>
                            </a:rPr>
                            <m:t>,  </m:t>
                          </m:r>
                        </m:e>
                      </m:nary>
                      <m:r>
                        <a:rPr lang="en-US" b="0" i="1" smtClean="0">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𝑉</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argmax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1</m:t>
                          </m:r>
                        </m:sub>
                        <m:sup>
                          <m:r>
                            <a:rPr lang="en-US" b="0" i="1" smtClean="0">
                              <a:latin typeface="Cambria Math" panose="02040503050406030204" pitchFamily="18" charset="0"/>
                              <a:cs typeface="Calibri" panose="020F0502020204030204" pitchFamily="34" charset="0"/>
                            </a:rPr>
                            <m:t>𝜋</m:t>
                          </m:r>
                        </m:sup>
                      </m:sSubSup>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𝜋</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𝜋</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sub>
                            <m:sup>
                              <m:r>
                                <a:rPr lang="en-US" b="0" i="1" smtClean="0">
                                  <a:latin typeface="Cambria Math" panose="02040503050406030204" pitchFamily="18" charset="0"/>
                                  <a:cs typeface="Calibri" panose="020F0502020204030204" pitchFamily="34" charset="0"/>
                                </a:rPr>
                                <m:t>𝜋</m:t>
                              </m:r>
                            </m:sup>
                          </m:sSubSup>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e>
                      </m:nary>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𝑛𝑒𝑤</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argmax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𝑉</m:t>
                                      </m:r>
                                    </m:e>
                                    <m:sup>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𝑜𝑙𝑑</m:t>
                                          </m:r>
                                        </m:sub>
                                      </m:sSub>
                                    </m:sup>
                                  </m:sSup>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200400" y="1447800"/>
                <a:ext cx="6629400" cy="507453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 xmlns:a16="http://schemas.microsoft.com/office/drawing/2014/main" id="{9119F65F-C6D8-4675-A09A-28505B495D7D}"/>
              </a:ext>
            </a:extLst>
          </p:cNvPr>
          <p:cNvSpPr txBox="1"/>
          <p:nvPr/>
        </p:nvSpPr>
        <p:spPr>
          <a:xfrm>
            <a:off x="405143" y="2267466"/>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 xmlns:a16="http://schemas.microsoft.com/office/drawing/2014/main" id="{ACF1FAB8-B016-450C-BBCF-163CFF0AD157}"/>
              </a:ext>
            </a:extLst>
          </p:cNvPr>
          <p:cNvSpPr txBox="1"/>
          <p:nvPr/>
        </p:nvSpPr>
        <p:spPr>
          <a:xfrm>
            <a:off x="405143" y="291134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 xmlns:a16="http://schemas.microsoft.com/office/drawing/2014/main" id="{A9A87591-F8B0-4744-85F7-49C95A662ED2}"/>
              </a:ext>
            </a:extLst>
          </p:cNvPr>
          <p:cNvSpPr txBox="1"/>
          <p:nvPr/>
        </p:nvSpPr>
        <p:spPr>
          <a:xfrm>
            <a:off x="405143" y="3590151"/>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 xmlns:a16="http://schemas.microsoft.com/office/drawing/2014/main" id="{E82F2547-37AC-4B5A-839D-2EE017E2FB77}"/>
              </a:ext>
            </a:extLst>
          </p:cNvPr>
          <p:cNvSpPr txBox="1"/>
          <p:nvPr/>
        </p:nvSpPr>
        <p:spPr>
          <a:xfrm>
            <a:off x="381000" y="4268958"/>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extraction:</a:t>
            </a:r>
          </a:p>
        </p:txBody>
      </p:sp>
      <p:sp>
        <p:nvSpPr>
          <p:cNvPr id="10" name="TextBox 9">
            <a:extLst>
              <a:ext uri="{FF2B5EF4-FFF2-40B4-BE49-F238E27FC236}">
                <a16:creationId xmlns="" xmlns:a16="http://schemas.microsoft.com/office/drawing/2014/main" id="{AF7E7F8D-7642-46A3-AE9F-9942B9115FD8}"/>
              </a:ext>
            </a:extLst>
          </p:cNvPr>
          <p:cNvSpPr txBox="1"/>
          <p:nvPr/>
        </p:nvSpPr>
        <p:spPr>
          <a:xfrm>
            <a:off x="405143" y="493622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evaluation:</a:t>
            </a:r>
          </a:p>
        </p:txBody>
      </p:sp>
      <p:sp>
        <p:nvSpPr>
          <p:cNvPr id="12" name="TextBox 11">
            <a:extLst>
              <a:ext uri="{FF2B5EF4-FFF2-40B4-BE49-F238E27FC236}">
                <a16:creationId xmlns="" xmlns:a16="http://schemas.microsoft.com/office/drawing/2014/main" id="{44291BCF-7D74-4CA3-BA11-BD672E4D7FF4}"/>
              </a:ext>
            </a:extLst>
          </p:cNvPr>
          <p:cNvSpPr txBox="1"/>
          <p:nvPr/>
        </p:nvSpPr>
        <p:spPr>
          <a:xfrm>
            <a:off x="405143" y="557719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improvement:</a:t>
            </a:r>
          </a:p>
        </p:txBody>
      </p:sp>
    </p:spTree>
    <p:extLst>
      <p:ext uri="{BB962C8B-B14F-4D97-AF65-F5344CB8AC3E}">
        <p14:creationId xmlns:p14="http://schemas.microsoft.com/office/powerpoint/2010/main" val="7255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1E4E8-609A-4C98-A80D-CD7885BAE248}"/>
              </a:ext>
            </a:extLst>
          </p:cNvPr>
          <p:cNvSpPr>
            <a:spLocks noGrp="1"/>
          </p:cNvSpPr>
          <p:nvPr>
            <p:ph type="title"/>
          </p:nvPr>
        </p:nvSpPr>
        <p:spPr/>
        <p:txBody>
          <a:bodyPr/>
          <a:lstStyle/>
          <a:p>
            <a:r>
              <a:rPr lang="en-US" dirty="0"/>
              <a:t>MDP Notation</a:t>
            </a:r>
          </a:p>
        </p:txBody>
      </p:sp>
      <p:sp>
        <p:nvSpPr>
          <p:cNvPr id="4" name="TextBox 3">
            <a:extLst>
              <a:ext uri="{FF2B5EF4-FFF2-40B4-BE49-F238E27FC236}">
                <a16:creationId xmlns="" xmlns:a16="http://schemas.microsoft.com/office/drawing/2014/main" id="{68FF0B6D-0DBB-4B3C-B656-1F586DA7F21B}"/>
              </a:ext>
            </a:extLst>
          </p:cNvPr>
          <p:cNvSpPr txBox="1"/>
          <p:nvPr/>
        </p:nvSpPr>
        <p:spPr>
          <a:xfrm>
            <a:off x="381000" y="160020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a:t>
            </a:r>
            <a:r>
              <a:rPr lang="en-US" dirty="0" err="1">
                <a:latin typeface="Calibri" panose="020F0502020204030204" pitchFamily="34" charset="0"/>
                <a:cs typeface="Calibri" panose="020F0502020204030204" pitchFamily="34" charset="0"/>
              </a:rPr>
              <a:t>expectimax</a:t>
            </a:r>
            <a:r>
              <a:rPr lang="en-US"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8D64EA02-9426-41F6-A796-1FA52CB1519A}"/>
                  </a:ext>
                </a:extLst>
              </p:cNvPr>
              <p:cNvSpPr txBox="1"/>
              <p:nvPr/>
            </p:nvSpPr>
            <p:spPr>
              <a:xfrm>
                <a:off x="3200400" y="1447800"/>
                <a:ext cx="6629400" cy="50745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dirty="0" smtClean="0">
                          <a:solidFill>
                            <a:srgbClr val="0000E8"/>
                          </a:solidFill>
                          <a:latin typeface="Cambria Math" panose="02040503050406030204" pitchFamily="18" charset="0"/>
                          <a:cs typeface="Calibri" panose="020F0502020204030204" pitchFamily="34" charset="0"/>
                        </a:rPr>
                        <m:t>𝑉</m:t>
                      </m:r>
                      <m:d>
                        <m:dPr>
                          <m:ctrlPr>
                            <a:rPr lang="en-US" b="0" i="1" dirty="0" smtClean="0">
                              <a:solidFill>
                                <a:srgbClr val="0000E8"/>
                              </a:solidFill>
                              <a:latin typeface="Cambria Math" panose="02040503050406030204" pitchFamily="18" charset="0"/>
                              <a:cs typeface="Calibri" panose="020F0502020204030204" pitchFamily="34" charset="0"/>
                            </a:rPr>
                          </m:ctrlPr>
                        </m:dPr>
                        <m:e>
                          <m:r>
                            <a:rPr lang="en-US" b="0" i="1" dirty="0" smtClean="0">
                              <a:solidFill>
                                <a:srgbClr val="0000E8"/>
                              </a:solidFill>
                              <a:latin typeface="Cambria Math" panose="02040503050406030204" pitchFamily="18" charset="0"/>
                              <a:cs typeface="Calibri" panose="020F0502020204030204" pitchFamily="34" charset="0"/>
                            </a:rPr>
                            <m:t>𝑠</m:t>
                          </m:r>
                        </m:e>
                      </m:d>
                      <m:r>
                        <a:rPr lang="en-US" b="0" i="1" dirty="0" smtClean="0">
                          <a:latin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cs typeface="Calibri" panose="020F0502020204030204" pitchFamily="34" charset="0"/>
                            </a:rPr>
                          </m:ctrlPr>
                        </m:funcPr>
                        <m:fName>
                          <m:limLow>
                            <m:limLowPr>
                              <m:ctrlPr>
                                <a:rPr lang="en-US" b="0" i="1" dirty="0" smtClean="0">
                                  <a:solidFill>
                                    <a:srgbClr val="0000E8"/>
                                  </a:solidFill>
                                  <a:latin typeface="Cambria Math" panose="02040503050406030204" pitchFamily="18" charset="0"/>
                                  <a:cs typeface="Calibri" panose="020F0502020204030204" pitchFamily="34" charset="0"/>
                                </a:rPr>
                              </m:ctrlPr>
                            </m:limLowPr>
                            <m:e>
                              <m:r>
                                <m:rPr>
                                  <m:sty m:val="p"/>
                                </m:rPr>
                                <a:rPr lang="en-US" b="0" i="0" dirty="0" smtClean="0">
                                  <a:solidFill>
                                    <a:srgbClr val="0000E8"/>
                                  </a:solidFill>
                                  <a:latin typeface="Cambria Math" panose="02040503050406030204" pitchFamily="18" charset="0"/>
                                  <a:cs typeface="Calibri" panose="020F0502020204030204" pitchFamily="34" charset="0"/>
                                </a:rPr>
                                <m:t>max</m:t>
                              </m:r>
                            </m:e>
                            <m:lim>
                              <m:r>
                                <a:rPr lang="en-US" b="0" i="1" dirty="0"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dirty="0" smtClean="0">
                                  <a:solidFill>
                                    <a:srgbClr val="00B050"/>
                                  </a:solidFill>
                                  <a:latin typeface="Cambria Math" panose="02040503050406030204" pitchFamily="18" charset="0"/>
                                  <a:cs typeface="Calibri" panose="020F0502020204030204" pitchFamily="34" charset="0"/>
                                </a:rPr>
                              </m:ctrlPr>
                            </m:naryPr>
                            <m:sub>
                              <m:r>
                                <a:rPr lang="en-US" b="0" i="1" dirty="0" smtClean="0">
                                  <a:solidFill>
                                    <a:srgbClr val="00B050"/>
                                  </a:solidFill>
                                  <a:latin typeface="Cambria Math" panose="02040503050406030204" pitchFamily="18" charset="0"/>
                                  <a:cs typeface="Calibri" panose="020F0502020204030204" pitchFamily="34" charset="0"/>
                                </a:rPr>
                                <m:t>𝑠</m:t>
                              </m:r>
                              <m:r>
                                <a:rPr lang="en-US" b="0" i="1" dirty="0" smtClean="0">
                                  <a:solidFill>
                                    <a:srgbClr val="00B050"/>
                                  </a:solidFill>
                                  <a:latin typeface="Cambria Math" panose="02040503050406030204" pitchFamily="18" charset="0"/>
                                  <a:cs typeface="Calibri" panose="020F0502020204030204" pitchFamily="34" charset="0"/>
                                </a:rPr>
                                <m:t>′</m:t>
                              </m:r>
                            </m:sub>
                            <m:sup/>
                            <m:e>
                              <m:r>
                                <a:rPr lang="en-US" b="0" i="1" dirty="0" smtClean="0">
                                  <a:solidFill>
                                    <a:srgbClr val="00B050"/>
                                  </a:solidFill>
                                  <a:latin typeface="Cambria Math" panose="02040503050406030204" pitchFamily="18" charset="0"/>
                                  <a:cs typeface="Calibri" panose="020F0502020204030204" pitchFamily="34" charset="0"/>
                                </a:rPr>
                                <m:t>𝑃</m:t>
                              </m:r>
                              <m:d>
                                <m:dPr>
                                  <m:endChr m:val="|"/>
                                  <m:ctrlPr>
                                    <a:rPr lang="en-US" b="0" i="1" dirty="0" smtClean="0">
                                      <a:solidFill>
                                        <a:srgbClr val="00B050"/>
                                      </a:solidFill>
                                      <a:latin typeface="Cambria Math" panose="02040503050406030204" pitchFamily="18" charset="0"/>
                                      <a:cs typeface="Calibri" panose="020F0502020204030204" pitchFamily="34" charset="0"/>
                                    </a:rPr>
                                  </m:ctrlPr>
                                </m:dPr>
                                <m:e>
                                  <m:sSup>
                                    <m:sSupPr>
                                      <m:ctrlPr>
                                        <a:rPr lang="en-US" b="0" i="1" dirty="0" smtClean="0">
                                          <a:solidFill>
                                            <a:srgbClr val="00B050"/>
                                          </a:solidFill>
                                          <a:latin typeface="Cambria Math" panose="02040503050406030204" pitchFamily="18" charset="0"/>
                                          <a:cs typeface="Calibri" panose="020F0502020204030204" pitchFamily="34" charset="0"/>
                                        </a:rPr>
                                      </m:ctrlPr>
                                    </m:sSupPr>
                                    <m:e>
                                      <m:r>
                                        <a:rPr lang="en-US" b="0" i="1" dirty="0" smtClean="0">
                                          <a:solidFill>
                                            <a:srgbClr val="00B050"/>
                                          </a:solidFill>
                                          <a:latin typeface="Cambria Math" panose="02040503050406030204" pitchFamily="18" charset="0"/>
                                          <a:cs typeface="Calibri" panose="020F0502020204030204" pitchFamily="34" charset="0"/>
                                        </a:rPr>
                                        <m:t>𝑠</m:t>
                                      </m:r>
                                    </m:e>
                                    <m:sup>
                                      <m:r>
                                        <a:rPr lang="en-US" b="0" i="1" dirty="0" smtClean="0">
                                          <a:solidFill>
                                            <a:srgbClr val="00B050"/>
                                          </a:solidFill>
                                          <a:latin typeface="Cambria Math" panose="02040503050406030204" pitchFamily="18" charset="0"/>
                                          <a:cs typeface="Calibri" panose="020F0502020204030204" pitchFamily="34" charset="0"/>
                                        </a:rPr>
                                        <m:t>′</m:t>
                                      </m:r>
                                    </m:sup>
                                  </m:sSup>
                                </m:e>
                              </m:d>
                              <m:r>
                                <a:rPr lang="en-US" b="0" i="1" dirty="0" smtClean="0">
                                  <a:solidFill>
                                    <a:srgbClr val="00B050"/>
                                  </a:solidFill>
                                  <a:latin typeface="Cambria Math" panose="02040503050406030204" pitchFamily="18" charset="0"/>
                                  <a:cs typeface="Calibri" panose="020F0502020204030204" pitchFamily="34" charset="0"/>
                                </a:rPr>
                                <m:t>𝑠</m:t>
                              </m:r>
                              <m:r>
                                <a:rPr lang="en-US" b="0" i="1" dirty="0" smtClean="0">
                                  <a:solidFill>
                                    <a:srgbClr val="00B050"/>
                                  </a:solidFill>
                                  <a:latin typeface="Cambria Math" panose="02040503050406030204" pitchFamily="18" charset="0"/>
                                  <a:cs typeface="Calibri" panose="020F0502020204030204" pitchFamily="34" charset="0"/>
                                </a:rPr>
                                <m:t>,</m:t>
                              </m:r>
                              <m:r>
                                <a:rPr lang="en-US" b="0" i="1" dirty="0" smtClean="0">
                                  <a:solidFill>
                                    <a:srgbClr val="00B050"/>
                                  </a:solidFill>
                                  <a:latin typeface="Cambria Math" panose="02040503050406030204" pitchFamily="18" charset="0"/>
                                  <a:cs typeface="Calibri" panose="020F0502020204030204" pitchFamily="34" charset="0"/>
                                </a:rPr>
                                <m:t>𝑎</m:t>
                              </m:r>
                              <m:r>
                                <a:rPr lang="en-US" b="0" i="1" dirty="0" smtClean="0">
                                  <a:solidFill>
                                    <a:srgbClr val="00B050"/>
                                  </a:solidFill>
                                  <a:latin typeface="Cambria Math" panose="02040503050406030204" pitchFamily="18" charset="0"/>
                                  <a:cs typeface="Calibri" panose="020F0502020204030204" pitchFamily="34" charset="0"/>
                                </a:rPr>
                                <m:t>)</m:t>
                              </m:r>
                              <m:r>
                                <a:rPr lang="en-US" b="0" i="1" dirty="0" smtClean="0">
                                  <a:solidFill>
                                    <a:srgbClr val="0000E8"/>
                                  </a:solidFill>
                                  <a:latin typeface="Cambria Math" panose="02040503050406030204" pitchFamily="18" charset="0"/>
                                  <a:cs typeface="Calibri" panose="020F0502020204030204" pitchFamily="34" charset="0"/>
                                </a:rPr>
                                <m:t>𝑉</m:t>
                              </m:r>
                              <m:r>
                                <a:rPr lang="en-US" b="0" i="1" dirty="0" smtClean="0">
                                  <a:solidFill>
                                    <a:srgbClr val="0000E8"/>
                                  </a:solidFill>
                                  <a:latin typeface="Cambria Math" panose="02040503050406030204" pitchFamily="18" charset="0"/>
                                  <a:cs typeface="Calibri" panose="020F0502020204030204" pitchFamily="34" charset="0"/>
                                </a:rPr>
                                <m:t>(</m:t>
                              </m:r>
                              <m:sSup>
                                <m:sSupPr>
                                  <m:ctrlPr>
                                    <a:rPr lang="en-US" b="0" i="1" dirty="0" smtClean="0">
                                      <a:solidFill>
                                        <a:srgbClr val="0000E8"/>
                                      </a:solidFill>
                                      <a:latin typeface="Cambria Math" panose="02040503050406030204" pitchFamily="18" charset="0"/>
                                      <a:cs typeface="Calibri" panose="020F0502020204030204" pitchFamily="34" charset="0"/>
                                    </a:rPr>
                                  </m:ctrlPr>
                                </m:sSupPr>
                                <m:e>
                                  <m:r>
                                    <a:rPr lang="en-US" b="0" i="1" dirty="0" smtClean="0">
                                      <a:solidFill>
                                        <a:srgbClr val="0000E8"/>
                                      </a:solidFill>
                                      <a:latin typeface="Cambria Math" panose="02040503050406030204" pitchFamily="18" charset="0"/>
                                      <a:cs typeface="Calibri" panose="020F0502020204030204" pitchFamily="34" charset="0"/>
                                    </a:rPr>
                                    <m:t>𝑠</m:t>
                                  </m:r>
                                </m:e>
                                <m:sup>
                                  <m:r>
                                    <a:rPr lang="en-US" b="0" i="1" dirty="0" smtClean="0">
                                      <a:solidFill>
                                        <a:srgbClr val="0000E8"/>
                                      </a:solidFill>
                                      <a:latin typeface="Cambria Math" panose="02040503050406030204" pitchFamily="18" charset="0"/>
                                      <a:cs typeface="Calibri" panose="020F0502020204030204" pitchFamily="34" charset="0"/>
                                    </a:rPr>
                                    <m:t>′</m:t>
                                  </m:r>
                                </m:sup>
                              </m:sSup>
                              <m:r>
                                <a:rPr lang="en-US" b="0" i="1" dirty="0" smtClean="0">
                                  <a:solidFill>
                                    <a:srgbClr val="0000E8"/>
                                  </a:solidFill>
                                  <a:latin typeface="Cambria Math" panose="02040503050406030204" pitchFamily="18" charset="0"/>
                                  <a:cs typeface="Calibri" panose="020F0502020204030204" pitchFamily="34" charset="0"/>
                                </a:rPr>
                                <m:t>)</m:t>
                              </m:r>
                            </m:e>
                          </m:nary>
                        </m:e>
                      </m:func>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r>
                            <a:rPr lang="en-US" b="0" i="1" smtClean="0">
                              <a:solidFill>
                                <a:srgbClr val="0000E8"/>
                              </a:solidFill>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d>
                                <m:dPr>
                                  <m:begChr m:val="["/>
                                  <m:endChr m:val="]"/>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e>
                              </m:d>
                            </m:e>
                          </m:nary>
                        </m:e>
                      </m:func>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i="1">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r>
                            <a:rPr lang="en-US" b="0" i="1" smtClean="0">
                              <a:solidFill>
                                <a:srgbClr val="0000E8"/>
                              </a:solidFill>
                              <a:latin typeface="Cambria Math" panose="02040503050406030204" pitchFamily="18" charset="0"/>
                              <a:cs typeface="Calibri" panose="020F0502020204030204" pitchFamily="34" charset="0"/>
                            </a:rPr>
                            <m:t>+</m:t>
                          </m:r>
                          <m:r>
                            <a:rPr lang="en-US" b="0" i="1" smtClean="0">
                              <a:solidFill>
                                <a:srgbClr val="0000E8"/>
                              </a:solidFill>
                              <a:latin typeface="Cambria Math" panose="02040503050406030204" pitchFamily="18" charset="0"/>
                              <a:cs typeface="Calibri" panose="020F0502020204030204" pitchFamily="34" charset="0"/>
                            </a:rPr>
                            <m:t>1</m:t>
                          </m:r>
                        </m:sub>
                      </m:sSub>
                      <m:d>
                        <m:dPr>
                          <m:ctrlPr>
                            <a:rPr lang="en-US" i="1">
                              <a:solidFill>
                                <a:srgbClr val="0000E8"/>
                              </a:solidFill>
                              <a:latin typeface="Cambria Math" panose="02040503050406030204" pitchFamily="18" charset="0"/>
                              <a:cs typeface="Calibri" panose="020F0502020204030204" pitchFamily="34" charset="0"/>
                            </a:rPr>
                          </m:ctrlPr>
                        </m:dPr>
                        <m:e>
                          <m:r>
                            <a:rPr lang="en-US" i="1">
                              <a:solidFill>
                                <a:srgbClr val="0000E8"/>
                              </a:solidFill>
                              <a:latin typeface="Cambria Math" panose="02040503050406030204" pitchFamily="18" charset="0"/>
                              <a:cs typeface="Calibri" panose="020F0502020204030204" pitchFamily="34" charset="0"/>
                            </a:rPr>
                            <m:t>𝑠</m:t>
                          </m:r>
                        </m:e>
                      </m:d>
                      <m:r>
                        <a:rPr lang="en-US" i="1">
                          <a:latin typeface="Cambria Math" panose="02040503050406030204" pitchFamily="18" charset="0"/>
                          <a:cs typeface="Calibri" panose="020F0502020204030204" pitchFamily="34" charset="0"/>
                        </a:rPr>
                        <m:t>=</m:t>
                      </m:r>
                      <m:func>
                        <m:funcPr>
                          <m:ctrlPr>
                            <a:rPr lang="en-US" i="1">
                              <a:latin typeface="Cambria Math" panose="02040503050406030204" pitchFamily="18" charset="0"/>
                              <a:cs typeface="Calibri" panose="020F0502020204030204" pitchFamily="34" charset="0"/>
                            </a:rPr>
                          </m:ctrlPr>
                        </m:funcPr>
                        <m:fName>
                          <m:limLow>
                            <m:limLowPr>
                              <m:ctrlPr>
                                <a:rPr lang="en-US" i="1" smtClean="0">
                                  <a:solidFill>
                                    <a:srgbClr val="0000E8"/>
                                  </a:solidFill>
                                  <a:latin typeface="Cambria Math" panose="02040503050406030204" pitchFamily="18" charset="0"/>
                                  <a:cs typeface="Calibri" panose="020F0502020204030204" pitchFamily="34" charset="0"/>
                                </a:rPr>
                              </m:ctrlPr>
                            </m:limLowPr>
                            <m:e>
                              <m:r>
                                <m:rPr>
                                  <m:sty m:val="p"/>
                                </m:rPr>
                                <a:rPr lang="en-US">
                                  <a:solidFill>
                                    <a:srgbClr val="0000E8"/>
                                  </a:solidFill>
                                  <a:latin typeface="Cambria Math" panose="02040503050406030204" pitchFamily="18" charset="0"/>
                                  <a:cs typeface="Calibri" panose="020F0502020204030204" pitchFamily="34" charset="0"/>
                                </a:rPr>
                                <m:t>max</m:t>
                              </m:r>
                            </m:e>
                            <m:lim>
                              <m:r>
                                <a:rPr lang="en-US" i="1">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i="1" smtClean="0">
                                  <a:solidFill>
                                    <a:srgbClr val="00B050"/>
                                  </a:solidFill>
                                  <a:latin typeface="Cambria Math" panose="02040503050406030204" pitchFamily="18" charset="0"/>
                                  <a:cs typeface="Calibri" panose="020F0502020204030204" pitchFamily="34" charset="0"/>
                                </a:rPr>
                              </m:ctrlPr>
                            </m:naryPr>
                            <m:sub>
                              <m:r>
                                <a:rPr lang="en-US" i="1">
                                  <a:solidFill>
                                    <a:srgbClr val="00B050"/>
                                  </a:solidFill>
                                  <a:latin typeface="Cambria Math" panose="02040503050406030204" pitchFamily="18" charset="0"/>
                                  <a:cs typeface="Calibri" panose="020F0502020204030204" pitchFamily="34" charset="0"/>
                                </a:rPr>
                                <m:t>𝑠</m:t>
                              </m:r>
                              <m:r>
                                <a:rPr lang="en-US" i="1">
                                  <a:solidFill>
                                    <a:srgbClr val="00B050"/>
                                  </a:solidFill>
                                  <a:latin typeface="Cambria Math" panose="02040503050406030204" pitchFamily="18" charset="0"/>
                                  <a:cs typeface="Calibri" panose="020F0502020204030204" pitchFamily="34" charset="0"/>
                                </a:rPr>
                                <m:t>′</m:t>
                              </m:r>
                            </m:sub>
                            <m:sup/>
                            <m:e>
                              <m:r>
                                <a:rPr lang="en-US" i="1">
                                  <a:solidFill>
                                    <a:srgbClr val="00B050"/>
                                  </a:solidFill>
                                  <a:latin typeface="Cambria Math" panose="02040503050406030204" pitchFamily="18" charset="0"/>
                                  <a:cs typeface="Calibri" panose="020F0502020204030204" pitchFamily="34" charset="0"/>
                                </a:rPr>
                                <m:t>𝑃</m:t>
                              </m:r>
                              <m:d>
                                <m:dPr>
                                  <m:ctrlPr>
                                    <a:rPr lang="en-US" i="1">
                                      <a:solidFill>
                                        <a:srgbClr val="00B050"/>
                                      </a:solidFill>
                                      <a:latin typeface="Cambria Math" panose="02040503050406030204" pitchFamily="18" charset="0"/>
                                      <a:cs typeface="Calibri" panose="020F0502020204030204" pitchFamily="34" charset="0"/>
                                    </a:rPr>
                                  </m:ctrlPr>
                                </m:dPr>
                                <m:e>
                                  <m:sSup>
                                    <m:sSupPr>
                                      <m:ctrlPr>
                                        <a:rPr lang="en-US" i="1">
                                          <a:solidFill>
                                            <a:srgbClr val="00B050"/>
                                          </a:solidFill>
                                          <a:latin typeface="Cambria Math" panose="02040503050406030204" pitchFamily="18" charset="0"/>
                                          <a:cs typeface="Calibri" panose="020F0502020204030204" pitchFamily="34" charset="0"/>
                                        </a:rPr>
                                      </m:ctrlPr>
                                    </m:sSupPr>
                                    <m:e>
                                      <m:r>
                                        <a:rPr lang="en-US" i="1">
                                          <a:solidFill>
                                            <a:srgbClr val="00B050"/>
                                          </a:solidFill>
                                          <a:latin typeface="Cambria Math" panose="02040503050406030204" pitchFamily="18" charset="0"/>
                                          <a:cs typeface="Calibri" panose="020F0502020204030204" pitchFamily="34" charset="0"/>
                                        </a:rPr>
                                        <m:t>𝑠</m:t>
                                      </m:r>
                                    </m:e>
                                    <m:sup>
                                      <m:r>
                                        <a:rPr lang="en-US" i="1">
                                          <a:solidFill>
                                            <a:srgbClr val="00B050"/>
                                          </a:solidFill>
                                          <a:latin typeface="Cambria Math" panose="02040503050406030204" pitchFamily="18" charset="0"/>
                                          <a:cs typeface="Calibri" panose="020F0502020204030204" pitchFamily="34" charset="0"/>
                                        </a:rPr>
                                        <m:t>′</m:t>
                                      </m:r>
                                    </m:sup>
                                  </m:sSup>
                                </m:e>
                                <m:e>
                                  <m:r>
                                    <a:rPr lang="en-US" i="1">
                                      <a:solidFill>
                                        <a:srgbClr val="00B050"/>
                                      </a:solidFill>
                                      <a:latin typeface="Cambria Math" panose="02040503050406030204" pitchFamily="18" charset="0"/>
                                      <a:cs typeface="Calibri" panose="020F0502020204030204" pitchFamily="34" charset="0"/>
                                    </a:rPr>
                                    <m:t>𝑠</m:t>
                                  </m:r>
                                  <m:r>
                                    <a:rPr lang="en-US" i="1">
                                      <a:solidFill>
                                        <a:srgbClr val="00B050"/>
                                      </a:solidFill>
                                      <a:latin typeface="Cambria Math" panose="02040503050406030204" pitchFamily="18" charset="0"/>
                                      <a:cs typeface="Calibri" panose="020F0502020204030204" pitchFamily="34" charset="0"/>
                                    </a:rPr>
                                    <m:t>,</m:t>
                                  </m:r>
                                  <m:r>
                                    <a:rPr lang="en-US" i="1">
                                      <a:solidFill>
                                        <a:srgbClr val="00B050"/>
                                      </a:solidFill>
                                      <a:latin typeface="Cambria Math" panose="02040503050406030204" pitchFamily="18" charset="0"/>
                                      <a:cs typeface="Calibri" panose="020F0502020204030204" pitchFamily="34" charset="0"/>
                                    </a:rPr>
                                    <m:t>𝑎</m:t>
                                  </m:r>
                                </m:e>
                              </m:d>
                              <m:d>
                                <m:dPr>
                                  <m:begChr m:val="["/>
                                  <m:endChr m:val="]"/>
                                  <m:ctrlPr>
                                    <a:rPr lang="en-US" i="1" smtClean="0">
                                      <a:solidFill>
                                        <a:schemeClr val="tx1"/>
                                      </a:solidFill>
                                      <a:latin typeface="Cambria Math" panose="02040503050406030204" pitchFamily="18" charset="0"/>
                                      <a:cs typeface="Calibri" panose="020F0502020204030204" pitchFamily="34" charset="0"/>
                                    </a:rPr>
                                  </m:ctrlPr>
                                </m:dPr>
                                <m:e>
                                  <m:r>
                                    <a:rPr lang="en-US" i="1">
                                      <a:solidFill>
                                        <a:schemeClr val="tx1"/>
                                      </a:solidFill>
                                      <a:latin typeface="Cambria Math" panose="02040503050406030204" pitchFamily="18" charset="0"/>
                                      <a:cs typeface="Calibri" panose="020F0502020204030204" pitchFamily="34" charset="0"/>
                                    </a:rPr>
                                    <m:t>𝑅</m:t>
                                  </m:r>
                                  <m:d>
                                    <m:dPr>
                                      <m:ctrlPr>
                                        <a:rPr lang="en-US" i="1">
                                          <a:solidFill>
                                            <a:schemeClr val="tx1"/>
                                          </a:solidFill>
                                          <a:latin typeface="Cambria Math" panose="02040503050406030204" pitchFamily="18" charset="0"/>
                                          <a:cs typeface="Calibri" panose="020F0502020204030204" pitchFamily="34" charset="0"/>
                                        </a:rPr>
                                      </m:ctrlPr>
                                    </m:dPr>
                                    <m:e>
                                      <m:r>
                                        <a:rPr lang="en-US" i="1">
                                          <a:solidFill>
                                            <a:schemeClr val="tx1"/>
                                          </a:solidFill>
                                          <a:latin typeface="Cambria Math" panose="02040503050406030204" pitchFamily="18" charset="0"/>
                                          <a:cs typeface="Calibri" panose="020F0502020204030204" pitchFamily="34" charset="0"/>
                                        </a:rPr>
                                        <m:t>𝑠</m:t>
                                      </m:r>
                                      <m:r>
                                        <a:rPr lang="en-US" i="1">
                                          <a:solidFill>
                                            <a:schemeClr val="tx1"/>
                                          </a:solidFill>
                                          <a:latin typeface="Cambria Math" panose="02040503050406030204" pitchFamily="18" charset="0"/>
                                          <a:cs typeface="Calibri" panose="020F0502020204030204" pitchFamily="34" charset="0"/>
                                        </a:rPr>
                                        <m:t>,</m:t>
                                      </m:r>
                                      <m:r>
                                        <a:rPr lang="en-US" i="1">
                                          <a:solidFill>
                                            <a:schemeClr val="tx1"/>
                                          </a:solidFill>
                                          <a:latin typeface="Cambria Math" panose="02040503050406030204" pitchFamily="18" charset="0"/>
                                          <a:cs typeface="Calibri" panose="020F0502020204030204" pitchFamily="34" charset="0"/>
                                        </a:rPr>
                                        <m:t>𝑎</m:t>
                                      </m:r>
                                      <m:r>
                                        <a:rPr lang="en-US" i="1">
                                          <a:solidFill>
                                            <a:schemeClr val="tx1"/>
                                          </a:solidFill>
                                          <a:latin typeface="Cambria Math" panose="02040503050406030204" pitchFamily="18" charset="0"/>
                                          <a:cs typeface="Calibri" panose="020F0502020204030204" pitchFamily="34" charset="0"/>
                                        </a:rPr>
                                        <m:t>,</m:t>
                                      </m:r>
                                      <m:sSup>
                                        <m:sSupPr>
                                          <m:ctrlPr>
                                            <a:rPr lang="en-US" i="1">
                                              <a:solidFill>
                                                <a:schemeClr val="tx1"/>
                                              </a:solidFill>
                                              <a:latin typeface="Cambria Math" panose="02040503050406030204" pitchFamily="18" charset="0"/>
                                              <a:cs typeface="Calibri" panose="020F0502020204030204" pitchFamily="34" charset="0"/>
                                            </a:rPr>
                                          </m:ctrlPr>
                                        </m:sSupPr>
                                        <m:e>
                                          <m:r>
                                            <a:rPr lang="en-US" i="1">
                                              <a:solidFill>
                                                <a:schemeClr val="tx1"/>
                                              </a:solidFill>
                                              <a:latin typeface="Cambria Math" panose="02040503050406030204" pitchFamily="18" charset="0"/>
                                              <a:cs typeface="Calibri" panose="020F0502020204030204" pitchFamily="34" charset="0"/>
                                            </a:rPr>
                                            <m:t>𝑠</m:t>
                                          </m:r>
                                        </m:e>
                                        <m:sup>
                                          <m:r>
                                            <a:rPr lang="en-US" i="1">
                                              <a:solidFill>
                                                <a:schemeClr val="tx1"/>
                                              </a:solidFill>
                                              <a:latin typeface="Cambria Math" panose="02040503050406030204" pitchFamily="18" charset="0"/>
                                              <a:cs typeface="Calibri" panose="020F0502020204030204" pitchFamily="34" charset="0"/>
                                            </a:rPr>
                                            <m:t>′</m:t>
                                          </m:r>
                                        </m:sup>
                                      </m:sSup>
                                    </m:e>
                                  </m:d>
                                  <m:r>
                                    <a:rPr lang="en-US" i="1">
                                      <a:solidFill>
                                        <a:schemeClr val="tx1"/>
                                      </a:solidFill>
                                      <a:latin typeface="Cambria Math" panose="02040503050406030204" pitchFamily="18" charset="0"/>
                                      <a:cs typeface="Calibri" panose="020F0502020204030204" pitchFamily="34" charset="0"/>
                                    </a:rPr>
                                    <m:t>+</m:t>
                                  </m:r>
                                  <m:r>
                                    <a:rPr lang="en-US" i="1">
                                      <a:solidFill>
                                        <a:schemeClr val="tx1"/>
                                      </a:solidFill>
                                      <a:latin typeface="Cambria Math" panose="02040503050406030204" pitchFamily="18" charset="0"/>
                                      <a:cs typeface="Calibri" panose="020F0502020204030204" pitchFamily="34" charset="0"/>
                                    </a:rPr>
                                    <m:t>𝛾</m:t>
                                  </m:r>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i="1">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sub>
                                  </m:sSub>
                                  <m:d>
                                    <m:dPr>
                                      <m:ctrlPr>
                                        <a:rPr lang="en-US" i="1">
                                          <a:solidFill>
                                            <a:srgbClr val="0000E8"/>
                                          </a:solidFill>
                                          <a:latin typeface="Cambria Math" panose="02040503050406030204" pitchFamily="18" charset="0"/>
                                          <a:cs typeface="Calibri" panose="020F0502020204030204" pitchFamily="34" charset="0"/>
                                        </a:rPr>
                                      </m:ctrlPr>
                                    </m:dPr>
                                    <m:e>
                                      <m:sSup>
                                        <m:sSupPr>
                                          <m:ctrlPr>
                                            <a:rPr lang="en-US" i="1">
                                              <a:solidFill>
                                                <a:srgbClr val="0000E8"/>
                                              </a:solidFill>
                                              <a:latin typeface="Cambria Math" panose="02040503050406030204" pitchFamily="18" charset="0"/>
                                              <a:cs typeface="Calibri" panose="020F0502020204030204" pitchFamily="34" charset="0"/>
                                            </a:rPr>
                                          </m:ctrlPr>
                                        </m:sSupPr>
                                        <m:e>
                                          <m:r>
                                            <a:rPr lang="en-US" i="1">
                                              <a:solidFill>
                                                <a:srgbClr val="0000E8"/>
                                              </a:solidFill>
                                              <a:latin typeface="Cambria Math" panose="02040503050406030204" pitchFamily="18" charset="0"/>
                                              <a:cs typeface="Calibri" panose="020F0502020204030204" pitchFamily="34" charset="0"/>
                                            </a:rPr>
                                            <m:t>𝑠</m:t>
                                          </m:r>
                                        </m:e>
                                        <m:sup>
                                          <m:r>
                                            <a:rPr lang="en-US" i="1">
                                              <a:solidFill>
                                                <a:srgbClr val="0000E8"/>
                                              </a:solidFill>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solidFill>
                                <a:srgbClr val="00B050"/>
                              </a:solidFill>
                              <a:latin typeface="Cambria Math" panose="02040503050406030204" pitchFamily="18" charset="0"/>
                              <a:cs typeface="Calibri" panose="020F0502020204030204" pitchFamily="34" charset="0"/>
                            </a:rPr>
                          </m:ctrlPr>
                        </m:sSubPr>
                        <m:e>
                          <m:r>
                            <a:rPr lang="en-US" b="0" i="1" smtClean="0">
                              <a:solidFill>
                                <a:srgbClr val="00B050"/>
                              </a:solidFill>
                              <a:latin typeface="Cambria Math" panose="02040503050406030204" pitchFamily="18" charset="0"/>
                              <a:cs typeface="Calibri" panose="020F0502020204030204" pitchFamily="34" charset="0"/>
                            </a:rPr>
                            <m:t>𝑄</m:t>
                          </m:r>
                        </m:e>
                        <m:sub>
                          <m:r>
                            <a:rPr lang="en-US" b="0" i="1" smtClean="0">
                              <a:solidFill>
                                <a:srgbClr val="00B050"/>
                              </a:solidFill>
                              <a:latin typeface="Cambria Math" panose="02040503050406030204" pitchFamily="18" charset="0"/>
                              <a:cs typeface="Calibri" panose="020F0502020204030204" pitchFamily="34" charset="0"/>
                            </a:rPr>
                            <m:t>𝑘</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1</m:t>
                          </m:r>
                        </m:sub>
                      </m:sSub>
                      <m:d>
                        <m:dPr>
                          <m:ctrlPr>
                            <a:rPr lang="en-US" b="0" i="1" smtClean="0">
                              <a:solidFill>
                                <a:srgbClr val="00B050"/>
                              </a:solidFill>
                              <a:latin typeface="Cambria Math" panose="02040503050406030204" pitchFamily="18" charset="0"/>
                              <a:cs typeface="Calibri" panose="020F0502020204030204" pitchFamily="34" charset="0"/>
                            </a:rPr>
                          </m:ctrlPr>
                        </m:dPr>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func>
                            <m:funcPr>
                              <m:ctrlPr>
                                <a:rPr lang="en-US" b="0" i="1" smtClean="0">
                                  <a:solidFill>
                                    <a:schemeClr val="tx1"/>
                                  </a:solidFill>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max</m:t>
                                  </m:r>
                                </m:e>
                                <m:lim>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𝑎</m:t>
                                      </m:r>
                                    </m:e>
                                    <m:sup>
                                      <m:r>
                                        <a:rPr lang="en-US" b="0" i="1" smtClean="0">
                                          <a:solidFill>
                                            <a:srgbClr val="0000E8"/>
                                          </a:solidFill>
                                          <a:latin typeface="Cambria Math" panose="02040503050406030204" pitchFamily="18" charset="0"/>
                                          <a:cs typeface="Calibri" panose="020F0502020204030204" pitchFamily="34" charset="0"/>
                                        </a:rPr>
                                        <m:t>′</m:t>
                                      </m:r>
                                    </m:sup>
                                  </m:sSup>
                                </m:lim>
                              </m:limLow>
                            </m:fName>
                            <m:e>
                              <m:sSub>
                                <m:sSubPr>
                                  <m:ctrlPr>
                                    <a:rPr lang="en-US" b="0" i="1" smtClean="0">
                                      <a:solidFill>
                                        <a:srgbClr val="00B050"/>
                                      </a:solidFill>
                                      <a:latin typeface="Cambria Math" panose="02040503050406030204" pitchFamily="18" charset="0"/>
                                      <a:cs typeface="Calibri" panose="020F0502020204030204" pitchFamily="34" charset="0"/>
                                    </a:rPr>
                                  </m:ctrlPr>
                                </m:sSubPr>
                                <m:e>
                                  <m:r>
                                    <a:rPr lang="en-US" b="0" i="1" smtClean="0">
                                      <a:solidFill>
                                        <a:srgbClr val="00B050"/>
                                      </a:solidFill>
                                      <a:latin typeface="Cambria Math" panose="02040503050406030204" pitchFamily="18" charset="0"/>
                                      <a:cs typeface="Calibri" panose="020F0502020204030204" pitchFamily="34" charset="0"/>
                                    </a:rPr>
                                    <m:t>𝑄</m:t>
                                  </m:r>
                                </m:e>
                                <m:sub>
                                  <m:r>
                                    <a:rPr lang="en-US" b="0" i="1" smtClean="0">
                                      <a:solidFill>
                                        <a:srgbClr val="00B050"/>
                                      </a:solidFill>
                                      <a:latin typeface="Cambria Math" panose="02040503050406030204" pitchFamily="18" charset="0"/>
                                      <a:cs typeface="Calibri" panose="020F0502020204030204" pitchFamily="34" charset="0"/>
                                    </a:rPr>
                                    <m:t>𝑘</m:t>
                                  </m:r>
                                </m:sub>
                              </m:sSub>
                              <m:r>
                                <a:rPr lang="en-US" b="0" i="1" smtClean="0">
                                  <a:solidFill>
                                    <a:srgbClr val="00B050"/>
                                  </a:solidFill>
                                  <a:latin typeface="Cambria Math" panose="02040503050406030204" pitchFamily="18" charset="0"/>
                                  <a:cs typeface="Calibri" panose="020F0502020204030204" pitchFamily="34" charset="0"/>
                                </a:rPr>
                                <m:t>(</m:t>
                              </m:r>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r>
                                <a:rPr lang="en-US" b="0" i="1" smtClean="0">
                                  <a:solidFill>
                                    <a:srgbClr val="00B050"/>
                                  </a:solidFill>
                                  <a:latin typeface="Cambria Math" panose="02040503050406030204" pitchFamily="18" charset="0"/>
                                  <a:cs typeface="Calibri" panose="020F0502020204030204" pitchFamily="34" charset="0"/>
                                </a:rPr>
                                <m:t>,</m:t>
                              </m:r>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𝑎</m:t>
                                  </m:r>
                                </m:e>
                                <m:sup>
                                  <m:r>
                                    <a:rPr lang="en-US" b="0" i="1" smtClean="0">
                                      <a:solidFill>
                                        <a:srgbClr val="00B050"/>
                                      </a:solidFill>
                                      <a:latin typeface="Cambria Math" panose="02040503050406030204" pitchFamily="18" charset="0"/>
                                      <a:cs typeface="Calibri" panose="020F0502020204030204" pitchFamily="34" charset="0"/>
                                    </a:rPr>
                                    <m:t>′</m:t>
                                  </m:r>
                                </m:sup>
                              </m:sSup>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m:t>
                              </m:r>
                            </m:e>
                          </m:func>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  </m:t>
                          </m:r>
                        </m:e>
                      </m:nary>
                      <m:r>
                        <a:rPr lang="en-US" b="0" i="1" smtClean="0">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𝑉</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argmax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b="0" i="1" smtClean="0">
                              <a:solidFill>
                                <a:srgbClr val="0000E8"/>
                              </a:solidFill>
                              <a:latin typeface="Cambria Math" panose="02040503050406030204" pitchFamily="18" charset="0"/>
                              <a:cs typeface="Calibri" panose="020F0502020204030204" pitchFamily="34" charset="0"/>
                            </a:rPr>
                          </m:ctrlPr>
                        </m:sSubSupPr>
                        <m:e>
                          <m:r>
                            <a:rPr lang="en-US" b="0" i="1" smtClean="0">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r>
                            <a:rPr lang="en-US" b="0" i="1" smtClean="0">
                              <a:solidFill>
                                <a:srgbClr val="0000E8"/>
                              </a:solidFill>
                              <a:latin typeface="Cambria Math" panose="02040503050406030204" pitchFamily="18" charset="0"/>
                              <a:cs typeface="Calibri" panose="020F0502020204030204" pitchFamily="34" charset="0"/>
                            </a:rPr>
                            <m:t>+</m:t>
                          </m:r>
                          <m:r>
                            <a:rPr lang="en-US" b="0" i="1" smtClean="0">
                              <a:solidFill>
                                <a:srgbClr val="0000E8"/>
                              </a:solidFill>
                              <a:latin typeface="Cambria Math" panose="02040503050406030204" pitchFamily="18" charset="0"/>
                              <a:cs typeface="Calibri" panose="020F0502020204030204" pitchFamily="34" charset="0"/>
                            </a:rPr>
                            <m:t>1</m:t>
                          </m:r>
                        </m:sub>
                        <m:sup>
                          <m:r>
                            <a:rPr lang="en-US" b="0" i="1" smtClean="0">
                              <a:solidFill>
                                <a:srgbClr val="0000E8"/>
                              </a:solidFill>
                              <a:latin typeface="Cambria Math" panose="02040503050406030204" pitchFamily="18" charset="0"/>
                              <a:cs typeface="Calibri" panose="020F0502020204030204" pitchFamily="34" charset="0"/>
                            </a:rPr>
                            <m:t>𝜋</m:t>
                          </m:r>
                        </m:sup>
                      </m:sSubSup>
                      <m:d>
                        <m:dPr>
                          <m:ctrlPr>
                            <a:rPr lang="en-US" b="0" i="1" smtClean="0">
                              <a:solidFill>
                                <a:srgbClr val="0000E8"/>
                              </a:solidFill>
                              <a:latin typeface="Cambria Math" panose="02040503050406030204" pitchFamily="18" charset="0"/>
                              <a:cs typeface="Calibri" panose="020F0502020204030204" pitchFamily="34" charset="0"/>
                            </a:rPr>
                          </m:ctrlPr>
                        </m:dPr>
                        <m:e>
                          <m:r>
                            <a:rPr lang="en-US" b="0" i="1" smtClean="0">
                              <a:solidFill>
                                <a:srgbClr val="0000E8"/>
                              </a:solidFill>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𝜋</m:t>
                              </m:r>
                              <m:d>
                                <m:dPr>
                                  <m:ctrlPr>
                                    <a:rPr lang="en-US" b="0" i="1" smtClean="0">
                                      <a:solidFill>
                                        <a:srgbClr val="00B050"/>
                                      </a:solidFill>
                                      <a:latin typeface="Cambria Math" panose="02040503050406030204" pitchFamily="18" charset="0"/>
                                      <a:cs typeface="Calibri" panose="020F0502020204030204" pitchFamily="34" charset="0"/>
                                    </a:rPr>
                                  </m:ctrlPr>
                                </m:dPr>
                                <m:e>
                                  <m:r>
                                    <a:rPr lang="en-US" b="0" i="1" smtClean="0">
                                      <a:solidFill>
                                        <a:srgbClr val="00B050"/>
                                      </a:solidFill>
                                      <a:latin typeface="Cambria Math" panose="02040503050406030204" pitchFamily="18" charset="0"/>
                                      <a:cs typeface="Calibri" panose="020F0502020204030204" pitchFamily="34" charset="0"/>
                                    </a:rPr>
                                    <m:t>𝑠</m:t>
                                  </m:r>
                                </m:e>
                              </m:d>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𝜋</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e>
                              </m:d>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sSubSup>
                            <m:sSubSupPr>
                              <m:ctrlPr>
                                <a:rPr lang="en-US" b="0" i="1" smtClean="0">
                                  <a:solidFill>
                                    <a:srgbClr val="0000E8"/>
                                  </a:solidFill>
                                  <a:latin typeface="Cambria Math" panose="02040503050406030204" pitchFamily="18" charset="0"/>
                                  <a:cs typeface="Calibri" panose="020F0502020204030204" pitchFamily="34" charset="0"/>
                                </a:rPr>
                              </m:ctrlPr>
                            </m:sSubSupPr>
                            <m:e>
                              <m:r>
                                <a:rPr lang="en-US" b="0" i="1" smtClean="0">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sub>
                            <m:sup>
                              <m:r>
                                <a:rPr lang="en-US" b="0" i="1" smtClean="0">
                                  <a:solidFill>
                                    <a:srgbClr val="0000E8"/>
                                  </a:solidFill>
                                  <a:latin typeface="Cambria Math" panose="02040503050406030204" pitchFamily="18" charset="0"/>
                                  <a:cs typeface="Calibri" panose="020F0502020204030204" pitchFamily="34" charset="0"/>
                                </a:rPr>
                                <m:t>𝜋</m:t>
                              </m:r>
                            </m:sup>
                          </m:sSubSup>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e>
                      </m:nary>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𝑛𝑒𝑤</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argmax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d>
                                <m:dPr>
                                  <m:begChr m:val="["/>
                                  <m:endChr m:val="]"/>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𝑉</m:t>
                                      </m:r>
                                    </m:e>
                                    <m:sup>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b="0" i="1" smtClean="0">
                                              <a:solidFill>
                                                <a:srgbClr val="0000E8"/>
                                              </a:solidFill>
                                              <a:latin typeface="Cambria Math" panose="02040503050406030204" pitchFamily="18" charset="0"/>
                                              <a:cs typeface="Calibri" panose="020F0502020204030204" pitchFamily="34" charset="0"/>
                                            </a:rPr>
                                            <m:t>𝜋</m:t>
                                          </m:r>
                                        </m:e>
                                        <m:sub>
                                          <m:r>
                                            <a:rPr lang="en-US" b="0" i="1" smtClean="0">
                                              <a:solidFill>
                                                <a:srgbClr val="0000E8"/>
                                              </a:solidFill>
                                              <a:latin typeface="Cambria Math" panose="02040503050406030204" pitchFamily="18" charset="0"/>
                                              <a:cs typeface="Calibri" panose="020F0502020204030204" pitchFamily="34" charset="0"/>
                                            </a:rPr>
                                            <m:t>𝑜𝑙𝑑</m:t>
                                          </m:r>
                                        </m:sub>
                                      </m:sSub>
                                    </m:sup>
                                  </m:sSup>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200400" y="1447800"/>
                <a:ext cx="6629400" cy="507453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 xmlns:a16="http://schemas.microsoft.com/office/drawing/2014/main" id="{9119F65F-C6D8-4675-A09A-28505B495D7D}"/>
              </a:ext>
            </a:extLst>
          </p:cNvPr>
          <p:cNvSpPr txBox="1"/>
          <p:nvPr/>
        </p:nvSpPr>
        <p:spPr>
          <a:xfrm>
            <a:off x="405143" y="2267466"/>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 xmlns:a16="http://schemas.microsoft.com/office/drawing/2014/main" id="{ACF1FAB8-B016-450C-BBCF-163CFF0AD157}"/>
              </a:ext>
            </a:extLst>
          </p:cNvPr>
          <p:cNvSpPr txBox="1"/>
          <p:nvPr/>
        </p:nvSpPr>
        <p:spPr>
          <a:xfrm>
            <a:off x="405143" y="291134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 xmlns:a16="http://schemas.microsoft.com/office/drawing/2014/main" id="{A9A87591-F8B0-4744-85F7-49C95A662ED2}"/>
              </a:ext>
            </a:extLst>
          </p:cNvPr>
          <p:cNvSpPr txBox="1"/>
          <p:nvPr/>
        </p:nvSpPr>
        <p:spPr>
          <a:xfrm>
            <a:off x="405143" y="3590151"/>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 xmlns:a16="http://schemas.microsoft.com/office/drawing/2014/main" id="{E82F2547-37AC-4B5A-839D-2EE017E2FB77}"/>
              </a:ext>
            </a:extLst>
          </p:cNvPr>
          <p:cNvSpPr txBox="1"/>
          <p:nvPr/>
        </p:nvSpPr>
        <p:spPr>
          <a:xfrm>
            <a:off x="381000" y="4268958"/>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extraction:</a:t>
            </a:r>
          </a:p>
        </p:txBody>
      </p:sp>
      <p:sp>
        <p:nvSpPr>
          <p:cNvPr id="10" name="TextBox 9">
            <a:extLst>
              <a:ext uri="{FF2B5EF4-FFF2-40B4-BE49-F238E27FC236}">
                <a16:creationId xmlns="" xmlns:a16="http://schemas.microsoft.com/office/drawing/2014/main" id="{AF7E7F8D-7642-46A3-AE9F-9942B9115FD8}"/>
              </a:ext>
            </a:extLst>
          </p:cNvPr>
          <p:cNvSpPr txBox="1"/>
          <p:nvPr/>
        </p:nvSpPr>
        <p:spPr>
          <a:xfrm>
            <a:off x="405143" y="493622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evaluation:</a:t>
            </a:r>
          </a:p>
        </p:txBody>
      </p:sp>
      <p:sp>
        <p:nvSpPr>
          <p:cNvPr id="11" name="TextBox 10">
            <a:extLst>
              <a:ext uri="{FF2B5EF4-FFF2-40B4-BE49-F238E27FC236}">
                <a16:creationId xmlns="" xmlns:a16="http://schemas.microsoft.com/office/drawing/2014/main" id="{ADDA41B4-1D5F-4A7E-8159-A198745C9E9C}"/>
              </a:ext>
            </a:extLst>
          </p:cNvPr>
          <p:cNvSpPr txBox="1"/>
          <p:nvPr/>
        </p:nvSpPr>
        <p:spPr>
          <a:xfrm>
            <a:off x="405143" y="557719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improvement:</a:t>
            </a:r>
          </a:p>
        </p:txBody>
      </p:sp>
    </p:spTree>
    <p:extLst>
      <p:ext uri="{BB962C8B-B14F-4D97-AF65-F5344CB8AC3E}">
        <p14:creationId xmlns:p14="http://schemas.microsoft.com/office/powerpoint/2010/main" val="225093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ea typeface="ＭＳ Ｐゴシック" pitchFamily="34" charset="-128"/>
              </a:rPr>
              <a:t>Non-Deterministic Search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95" y="1219200"/>
            <a:ext cx="6150138" cy="5327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ea typeface="ＭＳ Ｐゴシック" pitchFamily="34" charset="-128"/>
              </a:rPr>
              <a:t>Example: Grid World</a:t>
            </a:r>
          </a:p>
        </p:txBody>
      </p:sp>
      <p:pic>
        <p:nvPicPr>
          <p:cNvPr id="18434" name="Picture 4"/>
          <p:cNvPicPr>
            <a:picLocks noChangeAspect="1" noChangeArrowheads="1"/>
          </p:cNvPicPr>
          <p:nvPr/>
        </p:nvPicPr>
        <p:blipFill>
          <a:blip r:embed="rId3" cstate="print"/>
          <a:srcRect/>
          <a:stretch>
            <a:fillRect/>
          </a:stretch>
        </p:blipFill>
        <p:spPr bwMode="auto">
          <a:xfrm>
            <a:off x="7446936" y="271220"/>
            <a:ext cx="4495800" cy="3484999"/>
          </a:xfrm>
          <a:prstGeom prst="rect">
            <a:avLst/>
          </a:prstGeom>
          <a:noFill/>
          <a:ln w="9525">
            <a:noFill/>
            <a:miter lim="800000"/>
            <a:headEnd/>
            <a:tailEnd/>
          </a:ln>
        </p:spPr>
      </p:pic>
      <p:sp>
        <p:nvSpPr>
          <p:cNvPr id="18436" name="Rectangle 3"/>
          <p:cNvSpPr txBox="1">
            <a:spLocks noChangeArrowheads="1"/>
          </p:cNvSpPr>
          <p:nvPr/>
        </p:nvSpPr>
        <p:spPr bwMode="auto">
          <a:xfrm>
            <a:off x="228600" y="994943"/>
            <a:ext cx="11521440" cy="5646081"/>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A maze-like problem</a:t>
            </a:r>
          </a:p>
          <a:p>
            <a:pPr marL="800100" lvl="1" indent="-342900" eaLnBrk="0" hangingPunct="0">
              <a:spcBef>
                <a:spcPct val="20000"/>
              </a:spcBef>
              <a:buFont typeface="Wingdings" pitchFamily="2" charset="2"/>
              <a:buChar char="§"/>
            </a:pPr>
            <a:r>
              <a:rPr lang="en-US" sz="2400" dirty="0">
                <a:latin typeface="Calibri" pitchFamily="34" charset="0"/>
              </a:rPr>
              <a:t>The agent lives in a grid</a:t>
            </a:r>
          </a:p>
          <a:p>
            <a:pPr marL="800100" lvl="1" indent="-342900" eaLnBrk="0" hangingPunct="0">
              <a:spcBef>
                <a:spcPct val="20000"/>
              </a:spcBef>
              <a:buFont typeface="Wingdings" pitchFamily="2" charset="2"/>
              <a:buChar char="§"/>
            </a:pPr>
            <a:r>
              <a:rPr lang="en-US" sz="2400" dirty="0">
                <a:latin typeface="Calibri" pitchFamily="34" charset="0"/>
              </a:rPr>
              <a:t>Walls block the agent’</a:t>
            </a:r>
            <a:r>
              <a:rPr lang="en-US" altLang="ja-JP" sz="2400" dirty="0">
                <a:latin typeface="Calibri" pitchFamily="34" charset="0"/>
              </a:rPr>
              <a:t>s </a:t>
            </a:r>
            <a:r>
              <a:rPr lang="en-US" altLang="ja-JP" sz="2400" dirty="0" smtClean="0">
                <a:latin typeface="Calibri" pitchFamily="34" charset="0"/>
              </a:rPr>
              <a:t>path</a:t>
            </a:r>
            <a:endParaRPr lang="en-US" altLang="ja-JP" sz="2400" dirty="0">
              <a:latin typeface="Calibri" pitchFamily="34" charset="0"/>
            </a:endParaRPr>
          </a:p>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Noisy movement: </a:t>
            </a:r>
            <a:r>
              <a:rPr lang="en-US" altLang="ja-JP" sz="2400" dirty="0">
                <a:solidFill>
                  <a:schemeClr val="accent2"/>
                </a:solidFill>
                <a:latin typeface="Calibri" pitchFamily="34" charset="0"/>
              </a:rPr>
              <a:t>actions do not always go as planned</a:t>
            </a:r>
          </a:p>
          <a:p>
            <a:pPr marL="800100" lvl="1" indent="-342900" eaLnBrk="0" hangingPunct="0">
              <a:spcBef>
                <a:spcPct val="20000"/>
              </a:spcBef>
              <a:buClr>
                <a:schemeClr val="accent2"/>
              </a:buClr>
              <a:buFont typeface="Wingdings" pitchFamily="2" charset="2"/>
              <a:buChar char="§"/>
            </a:pPr>
            <a:r>
              <a:rPr lang="en-US" sz="2400" dirty="0" smtClean="0">
                <a:latin typeface="Calibri" pitchFamily="34" charset="0"/>
              </a:rPr>
              <a:t>If agent takes action North</a:t>
            </a:r>
          </a:p>
          <a:p>
            <a:pPr marL="1257300" lvl="2" indent="-342900" eaLnBrk="0" hangingPunct="0">
              <a:spcBef>
                <a:spcPct val="20000"/>
              </a:spcBef>
              <a:buClr>
                <a:schemeClr val="accent2"/>
              </a:buClr>
              <a:buFont typeface="Wingdings" pitchFamily="2" charset="2"/>
              <a:buChar char="§"/>
            </a:pPr>
            <a:r>
              <a:rPr lang="en-US" sz="2400" dirty="0" smtClean="0">
                <a:latin typeface="Calibri" pitchFamily="34" charset="0"/>
              </a:rPr>
              <a:t>80%  of the time: Get to the cell on the North</a:t>
            </a:r>
            <a:br>
              <a:rPr lang="en-US" sz="2400" dirty="0" smtClean="0">
                <a:latin typeface="Calibri" pitchFamily="34" charset="0"/>
              </a:rPr>
            </a:br>
            <a:r>
              <a:rPr lang="en-US" sz="2400" dirty="0" smtClean="0">
                <a:latin typeface="Calibri" pitchFamily="34" charset="0"/>
              </a:rPr>
              <a:t>(if there is no wall there)</a:t>
            </a:r>
          </a:p>
          <a:p>
            <a:pPr marL="1257300" lvl="2" indent="-342900" eaLnBrk="0" hangingPunct="0">
              <a:spcBef>
                <a:spcPct val="20000"/>
              </a:spcBef>
              <a:buClr>
                <a:schemeClr val="accent2"/>
              </a:buClr>
              <a:buFont typeface="Wingdings" pitchFamily="2" charset="2"/>
              <a:buChar char="§"/>
            </a:pPr>
            <a:r>
              <a:rPr lang="en-US" sz="2400" dirty="0" smtClean="0">
                <a:latin typeface="Calibri" pitchFamily="34" charset="0"/>
              </a:rPr>
              <a:t>10%: West; 10%: East</a:t>
            </a:r>
          </a:p>
          <a:p>
            <a:pPr marL="800100" lvl="1" indent="-342900" eaLnBrk="0" hangingPunct="0">
              <a:spcBef>
                <a:spcPct val="20000"/>
              </a:spcBef>
              <a:buClr>
                <a:schemeClr val="accent2"/>
              </a:buClr>
              <a:buFont typeface="Wingdings" pitchFamily="2" charset="2"/>
              <a:buChar char="§"/>
            </a:pPr>
            <a:r>
              <a:rPr lang="en-US" sz="2400" dirty="0" smtClean="0">
                <a:latin typeface="Calibri" pitchFamily="34" charset="0"/>
              </a:rPr>
              <a:t>If path after roll dice blocked by wall, stays put</a:t>
            </a:r>
          </a:p>
          <a:p>
            <a:pPr marL="342900" indent="-342900" eaLnBrk="0" hangingPunct="0">
              <a:spcBef>
                <a:spcPct val="20000"/>
              </a:spcBef>
              <a:buClr>
                <a:schemeClr val="accent2"/>
              </a:buClr>
              <a:buFont typeface="Wingdings" pitchFamily="2" charset="2"/>
              <a:buChar char="§"/>
            </a:pPr>
            <a:r>
              <a:rPr lang="en-US" sz="2400" dirty="0" smtClean="0">
                <a:solidFill>
                  <a:schemeClr val="accent2"/>
                </a:solidFill>
                <a:latin typeface="Calibri" pitchFamily="34" charset="0"/>
              </a:rPr>
              <a:t>The </a:t>
            </a:r>
            <a:r>
              <a:rPr lang="en-US" sz="2400" dirty="0">
                <a:solidFill>
                  <a:schemeClr val="accent2"/>
                </a:solidFill>
                <a:latin typeface="Calibri" pitchFamily="34" charset="0"/>
              </a:rPr>
              <a:t>agent receives rewards each time step</a:t>
            </a:r>
          </a:p>
          <a:p>
            <a:pPr marL="800100" lvl="1" indent="-342900" eaLnBrk="0" hangingPunct="0">
              <a:spcBef>
                <a:spcPct val="20000"/>
              </a:spcBef>
              <a:buFont typeface="Wingdings" pitchFamily="2" charset="2"/>
              <a:buChar char="§"/>
            </a:pPr>
            <a:r>
              <a:rPr lang="en-US" sz="2400" dirty="0" smtClean="0">
                <a:latin typeface="Calibri" pitchFamily="34" charset="0"/>
              </a:rPr>
              <a:t>“Living” </a:t>
            </a:r>
            <a:r>
              <a:rPr lang="en-US" altLang="ja-JP" sz="2400" dirty="0" smtClean="0">
                <a:latin typeface="Calibri" pitchFamily="34" charset="0"/>
              </a:rPr>
              <a:t>reward (</a:t>
            </a:r>
            <a:r>
              <a:rPr lang="en-US" altLang="ja-JP" sz="2400" dirty="0">
                <a:latin typeface="Calibri" pitchFamily="34" charset="0"/>
              </a:rPr>
              <a:t>can be negative)</a:t>
            </a:r>
          </a:p>
          <a:p>
            <a:pPr marL="800100" lvl="1" indent="-342900" eaLnBrk="0" hangingPunct="0">
              <a:spcBef>
                <a:spcPct val="20000"/>
              </a:spcBef>
              <a:buFont typeface="Wingdings" pitchFamily="2" charset="2"/>
              <a:buChar char="§"/>
            </a:pPr>
            <a:r>
              <a:rPr lang="en-US" sz="2400" dirty="0" smtClean="0">
                <a:latin typeface="Calibri" pitchFamily="34" charset="0"/>
              </a:rPr>
              <a:t>Additional reward at pit or target </a:t>
            </a:r>
            <a:r>
              <a:rPr lang="en-US" sz="2400" dirty="0">
                <a:latin typeface="Calibri" pitchFamily="34" charset="0"/>
              </a:rPr>
              <a:t>(good or bad</a:t>
            </a:r>
            <a:r>
              <a:rPr lang="en-US" sz="2400" dirty="0" smtClean="0">
                <a:latin typeface="Calibri" pitchFamily="34" charset="0"/>
              </a:rPr>
              <a:t>) and will exit the grid world afterward</a:t>
            </a:r>
            <a:endParaRPr lang="en-US" sz="2400" dirty="0">
              <a:latin typeface="Calibri" pitchFamily="34" charset="0"/>
            </a:endParaRPr>
          </a:p>
          <a:p>
            <a:pPr marL="342900" indent="-342900" eaLnBrk="0" hangingPunct="0">
              <a:spcBef>
                <a:spcPct val="20000"/>
              </a:spcBef>
              <a:buClr>
                <a:schemeClr val="accent2"/>
              </a:buClr>
              <a:buFont typeface="Wingdings" pitchFamily="2" charset="2"/>
              <a:buChar char="§"/>
            </a:pPr>
            <a:r>
              <a:rPr lang="en-US" sz="2400" dirty="0" smtClean="0">
                <a:solidFill>
                  <a:schemeClr val="accent2"/>
                </a:solidFill>
                <a:latin typeface="Calibri" pitchFamily="34" charset="0"/>
              </a:rPr>
              <a:t>Goal</a:t>
            </a:r>
            <a:r>
              <a:rPr lang="en-US" sz="2400" dirty="0">
                <a:solidFill>
                  <a:schemeClr val="accent2"/>
                </a:solidFill>
                <a:latin typeface="Calibri" pitchFamily="34" charset="0"/>
              </a:rPr>
              <a:t>: maximize sum of rewards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9336" y="272919"/>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7001" y="2796169"/>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4002" y="2785820"/>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133601" y="1795220"/>
            <a:ext cx="433322" cy="781050"/>
          </a:xfrm>
          <a:prstGeom prst="rect">
            <a:avLst/>
          </a:prstGeom>
          <a:noFill/>
          <a:ln w="9525">
            <a:noFill/>
            <a:miter lim="800000"/>
            <a:headEnd/>
            <a:tailEnd/>
          </a:ln>
        </p:spPr>
      </p:pic>
      <p:pic>
        <p:nvPicPr>
          <p:cNvPr id="14" name="Picture 2" descr="C:\Users\Dan\Dropbox\Office\CS 188\Ketrina Art\MDPs\AgentTopDown.png"/>
          <p:cNvPicPr>
            <a:picLocks noChangeAspect="1" noChangeArrowheads="1"/>
          </p:cNvPicPr>
          <p:nvPr/>
        </p:nvPicPr>
        <p:blipFill>
          <a:blip r:embed="rId8" cstate="print"/>
          <a:srcRect/>
          <a:stretch>
            <a:fillRect/>
          </a:stretch>
        </p:blipFill>
        <p:spPr bwMode="auto">
          <a:xfrm>
            <a:off x="9927623" y="2481020"/>
            <a:ext cx="815578"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World Actions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6308" y="1728787"/>
            <a:ext cx="2067596" cy="3113557"/>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0953" y="1805405"/>
            <a:ext cx="6607647" cy="4518777"/>
          </a:xfrm>
          <a:prstGeom prst="rect">
            <a:avLst/>
          </a:prstGeom>
          <a:noFill/>
        </p:spPr>
      </p:pic>
      <p:sp>
        <p:nvSpPr>
          <p:cNvPr id="6" name="TextBox 5"/>
          <p:cNvSpPr txBox="1">
            <a:spLocks noChangeArrowheads="1"/>
          </p:cNvSpPr>
          <p:nvPr/>
        </p:nvSpPr>
        <p:spPr bwMode="auto">
          <a:xfrm>
            <a:off x="9144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Deterministic Grid World</a:t>
            </a:r>
          </a:p>
        </p:txBody>
      </p:sp>
      <p:sp>
        <p:nvSpPr>
          <p:cNvPr id="7" name="TextBox 6"/>
          <p:cNvSpPr txBox="1">
            <a:spLocks noChangeArrowheads="1"/>
          </p:cNvSpPr>
          <p:nvPr/>
        </p:nvSpPr>
        <p:spPr bwMode="auto">
          <a:xfrm>
            <a:off x="68580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Stochastic Grid World</a:t>
            </a:r>
          </a:p>
        </p:txBody>
      </p:sp>
      <p:cxnSp>
        <p:nvCxnSpPr>
          <p:cNvPr id="8" name="Straight Connector 7"/>
          <p:cNvCxnSpPr/>
          <p:nvPr/>
        </p:nvCxnSpPr>
        <p:spPr>
          <a:xfrm rot="16200000" flipH="1">
            <a:off x="2171700" y="3924301"/>
            <a:ext cx="5181600" cy="762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71600" y="4877716"/>
            <a:ext cx="2057400" cy="14426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ea typeface="ＭＳ Ｐゴシック" pitchFamily="34" charset="-128"/>
              </a:rPr>
              <a:t>Markov Decision Processes</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smtClean="0">
                    <a:ea typeface="ＭＳ Ｐゴシック" pitchFamily="34" charset="-128"/>
                  </a:rPr>
                  <a:t>An MDP is defined by a tuple </a:t>
                </a:r>
                <a:r>
                  <a:rPr lang="en-US" sz="2400" dirty="0">
                    <a:solidFill>
                      <a:srgbClr val="CC0000"/>
                    </a:solidFill>
                    <a:ea typeface="ＭＳ Ｐゴシック" pitchFamily="34" charset="-128"/>
                  </a:rPr>
                  <a:t>(</a:t>
                </a:r>
                <a:r>
                  <a:rPr lang="en-US" sz="2400" dirty="0" smtClean="0">
                    <a:solidFill>
                      <a:srgbClr val="CC0000"/>
                    </a:solidFill>
                    <a:ea typeface="ＭＳ Ｐゴシック" pitchFamily="34" charset="-128"/>
                  </a:rPr>
                  <a:t>S,A,T,R)</a:t>
                </a:r>
                <a:r>
                  <a:rPr lang="en-US" sz="2400" dirty="0" smtClean="0">
                    <a:ea typeface="ＭＳ Ｐゴシック" pitchFamily="34" charset="-128"/>
                  </a:rPr>
                  <a:t>:</a:t>
                </a:r>
                <a:endParaRPr lang="en-US" sz="2400" dirty="0">
                  <a:ea typeface="ＭＳ Ｐゴシック" pitchFamily="34" charset="-128"/>
                </a:endParaRPr>
              </a:p>
              <a:p>
                <a:pPr lvl="1">
                  <a:lnSpc>
                    <a:spcPct val="80000"/>
                  </a:lnSpc>
                </a:pPr>
                <a:r>
                  <a:rPr lang="en-US" dirty="0" smtClean="0">
                    <a:solidFill>
                      <a:srgbClr val="CC0000"/>
                    </a:solidFill>
                    <a:ea typeface="ＭＳ Ｐゴシック" pitchFamily="34" charset="-128"/>
                  </a:rPr>
                  <a:t>S</a:t>
                </a:r>
                <a:r>
                  <a:rPr lang="en-US" dirty="0" smtClean="0">
                    <a:ea typeface="ＭＳ Ｐゴシック" pitchFamily="34" charset="-128"/>
                  </a:rPr>
                  <a:t>: a set </a:t>
                </a:r>
                <a:r>
                  <a:rPr lang="en-US" dirty="0">
                    <a:ea typeface="ＭＳ Ｐゴシック" pitchFamily="34" charset="-128"/>
                  </a:rPr>
                  <a:t>of </a:t>
                </a:r>
                <a:r>
                  <a:rPr lang="en-US" dirty="0" smtClean="0">
                    <a:ea typeface="ＭＳ Ｐゴシック" pitchFamily="34" charset="-128"/>
                  </a:rPr>
                  <a:t>states</a:t>
                </a:r>
              </a:p>
              <a:p>
                <a:pPr lvl="1">
                  <a:lnSpc>
                    <a:spcPct val="80000"/>
                  </a:lnSpc>
                </a:pPr>
                <a:r>
                  <a:rPr lang="en-US" dirty="0" smtClean="0">
                    <a:solidFill>
                      <a:srgbClr val="CC0000"/>
                    </a:solidFill>
                    <a:ea typeface="ＭＳ Ｐゴシック" pitchFamily="34" charset="-128"/>
                    <a:sym typeface="Symbol" pitchFamily="18" charset="2"/>
                  </a:rPr>
                  <a:t>A</a:t>
                </a:r>
                <a:r>
                  <a:rPr lang="en-US" dirty="0">
                    <a:ea typeface="ＭＳ Ｐゴシック" pitchFamily="34" charset="-128"/>
                    <a:sym typeface="Symbol" pitchFamily="18" charset="2"/>
                  </a:rPr>
                  <a:t>: a </a:t>
                </a:r>
                <a:r>
                  <a:rPr lang="en-US" dirty="0">
                    <a:ea typeface="ＭＳ Ｐゴシック" pitchFamily="34" charset="-128"/>
                  </a:rPr>
                  <a:t>set of </a:t>
                </a:r>
                <a:r>
                  <a:rPr lang="en-US" dirty="0" smtClean="0">
                    <a:ea typeface="ＭＳ Ｐゴシック" pitchFamily="34" charset="-128"/>
                  </a:rPr>
                  <a:t>actions</a:t>
                </a:r>
              </a:p>
              <a:p>
                <a:pPr lvl="1">
                  <a:lnSpc>
                    <a:spcPct val="80000"/>
                  </a:lnSpc>
                </a:pPr>
                <a:r>
                  <a:rPr lang="en-US" dirty="0" smtClean="0">
                    <a:solidFill>
                      <a:srgbClr val="CC0000"/>
                    </a:solidFill>
                    <a:ea typeface="ＭＳ Ｐゴシック" pitchFamily="34" charset="-128"/>
                  </a:rPr>
                  <a:t>T</a:t>
                </a:r>
                <a:r>
                  <a:rPr lang="en-US" dirty="0">
                    <a:ea typeface="ＭＳ Ｐゴシック" pitchFamily="34" charset="-128"/>
                  </a:rPr>
                  <a:t>: a transition </a:t>
                </a:r>
                <a:r>
                  <a:rPr lang="en-US" dirty="0" smtClean="0">
                    <a:ea typeface="ＭＳ Ｐゴシック" pitchFamily="34" charset="-128"/>
                  </a:rPr>
                  <a:t>function</a:t>
                </a:r>
                <a:endParaRPr lang="en-US" altLang="ja-JP" dirty="0">
                  <a:ea typeface="ＭＳ Ｐゴシック" pitchFamily="34" charset="-128"/>
                </a:endParaRPr>
              </a:p>
              <a:p>
                <a:pPr lvl="2">
                  <a:lnSpc>
                    <a:spcPct val="80000"/>
                  </a:lnSpc>
                </a:pPr>
                <a:r>
                  <a:rPr lang="en-US" sz="2400" dirty="0">
                    <a:solidFill>
                      <a:srgbClr val="CC0000"/>
                    </a:solidFill>
                    <a:ea typeface="ＭＳ Ｐゴシック" pitchFamily="34" charset="-128"/>
                  </a:rPr>
                  <a:t>T(s, a, s</a:t>
                </a:r>
                <a:r>
                  <a:rPr lang="en-US" altLang="ja-JP" sz="2400" dirty="0">
                    <a:solidFill>
                      <a:srgbClr val="CC0000"/>
                    </a:solidFill>
                    <a:ea typeface="ＭＳ Ｐゴシック" pitchFamily="34" charset="-128"/>
                  </a:rPr>
                  <a:t>’)</a:t>
                </a:r>
                <a:r>
                  <a:rPr lang="en-US" sz="2400" dirty="0">
                    <a:solidFill>
                      <a:srgbClr val="CC0000"/>
                    </a:solidFill>
                    <a:ea typeface="ＭＳ Ｐゴシック" pitchFamily="34" charset="-128"/>
                  </a:rPr>
                  <a:t> </a:t>
                </a:r>
                <a:r>
                  <a:rPr lang="en-US" sz="2400" dirty="0" smtClean="0">
                    <a:ea typeface="ＭＳ Ｐゴシック" pitchFamily="34" charset="-128"/>
                  </a:rPr>
                  <a:t>where s </a:t>
                </a:r>
                <a:r>
                  <a:rPr lang="en-US" sz="2400" dirty="0">
                    <a:ea typeface="ＭＳ Ｐゴシック" pitchFamily="34" charset="-128"/>
                    <a:sym typeface="Symbol" pitchFamily="18" charset="2"/>
                  </a:rPr>
                  <a:t> </a:t>
                </a:r>
                <a:r>
                  <a:rPr lang="en-US" sz="2400" dirty="0" smtClean="0">
                    <a:ea typeface="ＭＳ Ｐゴシック" pitchFamily="34" charset="-128"/>
                  </a:rPr>
                  <a:t>S</a:t>
                </a:r>
                <a:r>
                  <a:rPr lang="en-US" sz="2400" dirty="0">
                    <a:ea typeface="ＭＳ Ｐゴシック" pitchFamily="34" charset="-128"/>
                  </a:rPr>
                  <a:t>, a </a:t>
                </a:r>
                <a:r>
                  <a:rPr lang="en-US" sz="2400" dirty="0">
                    <a:ea typeface="ＭＳ Ｐゴシック" pitchFamily="34" charset="-128"/>
                    <a:sym typeface="Symbol" pitchFamily="18" charset="2"/>
                  </a:rPr>
                  <a:t> A, </a:t>
                </a:r>
                <a:r>
                  <a:rPr lang="en-US" sz="2400" dirty="0" smtClean="0">
                    <a:ea typeface="ＭＳ Ｐゴシック" pitchFamily="34" charset="-128"/>
                  </a:rPr>
                  <a:t>s’ </a:t>
                </a:r>
                <a:r>
                  <a:rPr lang="en-US" sz="2400" dirty="0">
                    <a:ea typeface="ＭＳ Ｐゴシック" pitchFamily="34" charset="-128"/>
                    <a:sym typeface="Symbol" pitchFamily="18" charset="2"/>
                  </a:rPr>
                  <a:t> </a:t>
                </a:r>
                <a:r>
                  <a:rPr lang="en-US" sz="2400" dirty="0" smtClean="0">
                    <a:ea typeface="ＭＳ Ｐゴシック" pitchFamily="34" charset="-128"/>
                  </a:rPr>
                  <a:t>S is </a:t>
                </a:r>
                <a:r>
                  <a:rPr lang="en-US" sz="2400" dirty="0">
                    <a:ea typeface="ＭＳ Ｐゴシック" pitchFamily="34" charset="-128"/>
                  </a:rPr>
                  <a:t>P(s</a:t>
                </a:r>
                <a:r>
                  <a:rPr lang="en-US" altLang="ja-JP" sz="2400" dirty="0">
                    <a:ea typeface="ＭＳ Ｐゴシック" pitchFamily="34" charset="-128"/>
                  </a:rPr>
                  <a:t>’| s, a</a:t>
                </a:r>
                <a:r>
                  <a:rPr lang="en-US" altLang="ja-JP" sz="2400" dirty="0" smtClean="0">
                    <a:ea typeface="ＭＳ Ｐゴシック" pitchFamily="34" charset="-128"/>
                  </a:rPr>
                  <a:t>) </a:t>
                </a:r>
              </a:p>
              <a:p>
                <a:pPr lvl="1">
                  <a:lnSpc>
                    <a:spcPct val="80000"/>
                  </a:lnSpc>
                </a:pPr>
                <a:r>
                  <a:rPr lang="en-US" dirty="0" smtClean="0">
                    <a:solidFill>
                      <a:srgbClr val="CC0000"/>
                    </a:solidFill>
                    <a:ea typeface="ＭＳ Ｐゴシック" pitchFamily="34" charset="-128"/>
                  </a:rPr>
                  <a:t>R</a:t>
                </a:r>
                <a:r>
                  <a:rPr lang="en-US" dirty="0" smtClean="0">
                    <a:ea typeface="ＭＳ Ｐゴシック" pitchFamily="34" charset="-128"/>
                  </a:rPr>
                  <a:t>: a </a:t>
                </a:r>
                <a:r>
                  <a:rPr lang="en-US" dirty="0">
                    <a:ea typeface="ＭＳ Ｐゴシック" pitchFamily="34" charset="-128"/>
                  </a:rPr>
                  <a:t>reward </a:t>
                </a:r>
                <a:r>
                  <a:rPr lang="en-US" dirty="0" smtClean="0">
                    <a:ea typeface="ＭＳ Ｐゴシック" pitchFamily="34" charset="-128"/>
                  </a:rPr>
                  <a:t>function</a:t>
                </a:r>
              </a:p>
              <a:p>
                <a:pPr lvl="2">
                  <a:lnSpc>
                    <a:spcPct val="80000"/>
                  </a:lnSpc>
                </a:pPr>
                <a:r>
                  <a:rPr lang="en-US" sz="2400" dirty="0" smtClean="0">
                    <a:solidFill>
                      <a:srgbClr val="CC0000"/>
                    </a:solidFill>
                    <a:ea typeface="ＭＳ Ｐゴシック" pitchFamily="34" charset="-128"/>
                  </a:rPr>
                  <a:t>R(s</a:t>
                </a:r>
                <a:r>
                  <a:rPr lang="en-US" sz="2400" dirty="0">
                    <a:solidFill>
                      <a:srgbClr val="CC0000"/>
                    </a:solidFill>
                    <a:ea typeface="ＭＳ Ｐゴシック" pitchFamily="34" charset="-128"/>
                  </a:rPr>
                  <a:t>, a, s</a:t>
                </a:r>
                <a:r>
                  <a:rPr lang="en-US" altLang="ja-JP" sz="2400" dirty="0">
                    <a:solidFill>
                      <a:srgbClr val="CC0000"/>
                    </a:solidFill>
                    <a:ea typeface="ＭＳ Ｐゴシック" pitchFamily="34" charset="-128"/>
                  </a:rPr>
                  <a:t>’) </a:t>
                </a:r>
                <a:r>
                  <a:rPr lang="en-US" sz="2400" dirty="0" smtClean="0">
                    <a:ea typeface="ＭＳ Ｐゴシック" pitchFamily="34" charset="-128"/>
                  </a:rPr>
                  <a:t>is reward at this time step</a:t>
                </a:r>
                <a:endParaRPr lang="en-US" altLang="ja-JP" sz="2400" dirty="0">
                  <a:solidFill>
                    <a:srgbClr val="CC0000"/>
                  </a:solidFill>
                  <a:ea typeface="ＭＳ Ｐゴシック" pitchFamily="34" charset="-128"/>
                </a:endParaRPr>
              </a:p>
              <a:p>
                <a:pPr lvl="2">
                  <a:lnSpc>
                    <a:spcPct val="80000"/>
                  </a:lnSpc>
                </a:pPr>
                <a:r>
                  <a:rPr lang="en-US" sz="2400" dirty="0">
                    <a:ea typeface="ＭＳ Ｐゴシック" pitchFamily="34" charset="-128"/>
                  </a:rPr>
                  <a:t>Sometimes just </a:t>
                </a:r>
                <a:r>
                  <a:rPr lang="en-US" sz="2400" dirty="0">
                    <a:solidFill>
                      <a:srgbClr val="CC0000"/>
                    </a:solidFill>
                    <a:ea typeface="ＭＳ Ｐゴシック" pitchFamily="34" charset="-128"/>
                  </a:rPr>
                  <a:t>R(s)</a:t>
                </a:r>
                <a:r>
                  <a:rPr lang="en-US" sz="2400" dirty="0">
                    <a:ea typeface="ＭＳ Ｐゴシック" pitchFamily="34" charset="-128"/>
                  </a:rPr>
                  <a:t> or </a:t>
                </a:r>
                <a:r>
                  <a:rPr lang="en-US" sz="2400" dirty="0">
                    <a:solidFill>
                      <a:srgbClr val="CC0000"/>
                    </a:solidFill>
                    <a:ea typeface="ＭＳ Ｐゴシック" pitchFamily="34" charset="-128"/>
                  </a:rPr>
                  <a:t>R(s</a:t>
                </a:r>
                <a:r>
                  <a:rPr lang="en-US" altLang="ja-JP" sz="2400" dirty="0">
                    <a:solidFill>
                      <a:srgbClr val="CC0000"/>
                    </a:solidFill>
                    <a:ea typeface="ＭＳ Ｐゴシック" pitchFamily="34" charset="-128"/>
                  </a:rPr>
                  <a:t>’)</a:t>
                </a:r>
              </a:p>
              <a:p>
                <a:pPr lvl="2">
                  <a:lnSpc>
                    <a:spcPct val="80000"/>
                  </a:lnSpc>
                </a:pPr>
                <a:endParaRPr lang="en-US" altLang="ja-JP" sz="2400" dirty="0" smtClean="0">
                  <a:ea typeface="ＭＳ Ｐゴシック" pitchFamily="34" charset="-128"/>
                </a:endParaRPr>
              </a:p>
              <a:p>
                <a:pPr lvl="1">
                  <a:lnSpc>
                    <a:spcPct val="80000"/>
                  </a:lnSpc>
                </a:pPr>
                <a:r>
                  <a:rPr lang="en-US" altLang="ja-JP" dirty="0" smtClean="0">
                    <a:ea typeface="ＭＳ Ｐゴシック" pitchFamily="34" charset="-128"/>
                  </a:rPr>
                  <a:t>Sometimes also have</a:t>
                </a:r>
              </a:p>
              <a:p>
                <a:pPr lvl="2">
                  <a:lnSpc>
                    <a:spcPct val="80000"/>
                  </a:lnSpc>
                </a:pPr>
                <a14:m>
                  <m:oMath xmlns:m="http://schemas.openxmlformats.org/officeDocument/2006/math">
                    <m:r>
                      <a:rPr lang="en-US" altLang="ja-JP" sz="2400" b="0" i="1" smtClean="0">
                        <a:solidFill>
                          <a:srgbClr val="CC0000"/>
                        </a:solidFill>
                        <a:latin typeface="Cambria Math" panose="02040503050406030204" pitchFamily="18" charset="0"/>
                        <a:ea typeface="ＭＳ Ｐゴシック" pitchFamily="34" charset="-128"/>
                      </a:rPr>
                      <m:t>𝛾</m:t>
                    </m:r>
                  </m:oMath>
                </a14:m>
                <a:r>
                  <a:rPr lang="en-US" altLang="ja-JP" sz="2400" dirty="0" smtClean="0">
                    <a:ea typeface="ＭＳ Ｐゴシック" pitchFamily="34" charset="-128"/>
                  </a:rPr>
                  <a:t>: discount factor (introduced later)</a:t>
                </a:r>
              </a:p>
              <a:p>
                <a:pPr lvl="2">
                  <a:lnSpc>
                    <a:spcPct val="80000"/>
                  </a:lnSpc>
                </a:pPr>
                <a14:m>
                  <m:oMath xmlns:m="http://schemas.openxmlformats.org/officeDocument/2006/math">
                    <m:r>
                      <a:rPr lang="en-US" altLang="ja-JP" sz="2400" b="0" i="1" smtClean="0">
                        <a:solidFill>
                          <a:srgbClr val="C00000"/>
                        </a:solidFill>
                        <a:latin typeface="Cambria Math" panose="02040503050406030204" pitchFamily="18" charset="0"/>
                        <a:ea typeface="ＭＳ Ｐゴシック" pitchFamily="34" charset="-128"/>
                      </a:rPr>
                      <m:t>𝜇</m:t>
                    </m:r>
                  </m:oMath>
                </a14:m>
                <a:r>
                  <a:rPr lang="en-US" altLang="ja-JP" sz="2400" dirty="0" smtClean="0">
                    <a:ea typeface="ＭＳ Ｐゴシック" pitchFamily="34" charset="-128"/>
                  </a:rPr>
                  <a:t>: distribution of initial state (or just a start state </a:t>
                </a:r>
                <a14:m>
                  <m:oMath xmlns:m="http://schemas.openxmlformats.org/officeDocument/2006/math">
                    <m:sSub>
                      <m:sSubPr>
                        <m:ctrlPr>
                          <a:rPr lang="en-US" altLang="ja-JP" sz="2400" b="0" i="1" smtClean="0">
                            <a:solidFill>
                              <a:srgbClr val="C00000"/>
                            </a:solidFill>
                            <a:latin typeface="Cambria Math" panose="02040503050406030204" pitchFamily="18" charset="0"/>
                            <a:ea typeface="ＭＳ Ｐゴシック" pitchFamily="34" charset="-128"/>
                          </a:rPr>
                        </m:ctrlPr>
                      </m:sSubPr>
                      <m:e>
                        <m:r>
                          <a:rPr lang="en-US" altLang="ja-JP" sz="2400" b="0" i="1" smtClean="0">
                            <a:solidFill>
                              <a:srgbClr val="C00000"/>
                            </a:solidFill>
                            <a:latin typeface="Cambria Math" panose="02040503050406030204" pitchFamily="18" charset="0"/>
                            <a:ea typeface="ＭＳ Ｐゴシック" pitchFamily="34" charset="-128"/>
                          </a:rPr>
                          <m:t>𝑠</m:t>
                        </m:r>
                      </m:e>
                      <m:sub>
                        <m:r>
                          <a:rPr lang="en-US" altLang="ja-JP" sz="2400" b="0" i="1" smtClean="0">
                            <a:solidFill>
                              <a:srgbClr val="C00000"/>
                            </a:solidFill>
                            <a:latin typeface="Cambria Math" panose="02040503050406030204" pitchFamily="18" charset="0"/>
                            <a:ea typeface="ＭＳ Ｐゴシック" pitchFamily="34" charset="-128"/>
                          </a:rPr>
                          <m:t>0</m:t>
                        </m:r>
                      </m:sub>
                    </m:sSub>
                  </m:oMath>
                </a14:m>
                <a:r>
                  <a:rPr lang="en-US" altLang="ja-JP" sz="2400" dirty="0" smtClean="0">
                    <a:ea typeface="ＭＳ Ｐゴシック" pitchFamily="34" charset="-128"/>
                  </a:rPr>
                  <a:t>)</a:t>
                </a:r>
              </a:p>
              <a:p>
                <a:pPr lvl="2">
                  <a:lnSpc>
                    <a:spcPct val="80000"/>
                  </a:lnSpc>
                </a:pPr>
                <a:r>
                  <a:rPr lang="en-US" altLang="ja-JP" sz="2400" dirty="0" smtClean="0">
                    <a:ea typeface="ＭＳ Ｐゴシック" pitchFamily="34" charset="-128"/>
                  </a:rPr>
                  <a:t>Terminal states: processes end after reaching these states</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28599" y="1493838"/>
                <a:ext cx="11769672" cy="5129986"/>
              </a:xfrm>
              <a:blipFill rotWithShape="0">
                <a:blip r:embed="rId3"/>
                <a:stretch>
                  <a:fillRect l="-777" t="-2257"/>
                </a:stretch>
              </a:blipFill>
            </p:spPr>
            <p:txBody>
              <a:bodyPr/>
              <a:lstStyle/>
              <a:p>
                <a:r>
                  <a:rPr lang="en-US">
                    <a:noFill/>
                  </a:rPr>
                  <a:t> </a:t>
                </a:r>
              </a:p>
            </p:txBody>
          </p:sp>
        </mc:Fallback>
      </mc:AlternateContent>
      <p:pic>
        <p:nvPicPr>
          <p:cNvPr id="7" name="Picture 4"/>
          <p:cNvPicPr>
            <a:picLocks noChangeAspect="1" noChangeArrowheads="1"/>
          </p:cNvPicPr>
          <p:nvPr/>
        </p:nvPicPr>
        <p:blipFill>
          <a:blip r:embed="rId4"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9" cstate="print"/>
          <a:srcRect/>
          <a:stretch>
            <a:fillRect/>
          </a:stretch>
        </p:blipFill>
        <p:spPr bwMode="auto">
          <a:xfrm>
            <a:off x="9734893" y="2575232"/>
            <a:ext cx="815578" cy="762000"/>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7481828" y="4525150"/>
                <a:ext cx="4253216" cy="477888"/>
              </a:xfrm>
              <a:prstGeom prst="rect">
                <a:avLst/>
              </a:prstGeom>
            </p:spPr>
            <p:txBody>
              <a:bodyPr wrap="none">
                <a:spAutoFit/>
              </a:bodyPr>
              <a:lstStyle/>
              <a:p>
                <a:r>
                  <a:rPr lang="en-US" sz="2400" dirty="0" smtClean="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sz="2400" dirty="0" smtClean="0">
                    <a:solidFill>
                      <a:srgbClr val="CC0000"/>
                    </a:solidFill>
                    <a:ea typeface="ＭＳ Ｐゴシック" pitchFamily="34" charset="-128"/>
                  </a:rPr>
                  <a:t>, </a:t>
                </a:r>
                <a14:m>
                  <m:oMath xmlns:m="http://schemas.openxmlformats.org/officeDocument/2006/math">
                    <m:r>
                      <a:rPr lang="en-US" sz="2400" b="0" i="1" dirty="0" smtClean="0">
                        <a:solidFill>
                          <a:srgbClr val="CC0000"/>
                        </a:solidFill>
                        <a:latin typeface="Cambria Math" panose="02040503050406030204" pitchFamily="18" charset="0"/>
                        <a:ea typeface="ＭＳ Ｐゴシック" pitchFamily="34" charset="-128"/>
                      </a:rPr>
                      <m:t>𝑒𝑥𝑖𝑡</m:t>
                    </m:r>
                  </m:oMath>
                </a14:m>
                <a:r>
                  <a:rPr lang="en-US" sz="2400" dirty="0">
                    <a:solidFill>
                      <a:srgbClr val="CC0000"/>
                    </a:solidFill>
                    <a:ea typeface="ＭＳ Ｐゴシック" pitchFamily="34" charset="-128"/>
                  </a:rPr>
                  <a:t>, </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𝑣𝑖𝑟𝑡𝑢𝑎𝑙</m:t>
                        </m:r>
                        <m:r>
                          <a:rPr lang="en-US" sz="2400" b="0" i="1" smtClean="0">
                            <a:solidFill>
                              <a:srgbClr val="CC0000"/>
                            </a:solidFill>
                            <a:latin typeface="Cambria Math" panose="02040503050406030204" pitchFamily="18" charset="0"/>
                            <a:ea typeface="ＭＳ Ｐゴシック" pitchFamily="34" charset="-128"/>
                          </a:rPr>
                          <m:t>_</m:t>
                        </m:r>
                        <m:r>
                          <a:rPr lang="en-US" sz="2400" b="0" i="1" smtClean="0">
                            <a:solidFill>
                              <a:srgbClr val="CC0000"/>
                            </a:solidFill>
                            <a:latin typeface="Cambria Math" panose="02040503050406030204" pitchFamily="18" charset="0"/>
                            <a:ea typeface="ＭＳ Ｐゴシック" pitchFamily="34" charset="-128"/>
                          </a:rPr>
                          <m:t>𝑡𝑒𝑟𝑚𝑖𝑛𝑎𝑙</m:t>
                        </m:r>
                      </m:sub>
                    </m:sSub>
                  </m:oMath>
                </a14:m>
                <a:r>
                  <a:rPr lang="en-US" altLang="ja-JP" sz="2400" dirty="0" smtClean="0">
                    <a:solidFill>
                      <a:srgbClr val="CC0000"/>
                    </a:solidFill>
                    <a:ea typeface="ＭＳ Ｐゴシック" pitchFamily="34" charset="-128"/>
                  </a:rPr>
                  <a:t>)=-1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481828" y="4525150"/>
                <a:ext cx="4253216" cy="477888"/>
              </a:xfrm>
              <a:prstGeom prst="rect">
                <a:avLst/>
              </a:prstGeom>
              <a:blipFill rotWithShape="0">
                <a:blip r:embed="rId10"/>
                <a:stretch>
                  <a:fillRect l="-2149" t="-8861" r="-1289"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38112" y="5042284"/>
                <a:ext cx="4535281" cy="477888"/>
              </a:xfrm>
              <a:prstGeom prst="rect">
                <a:avLst/>
              </a:prstGeom>
            </p:spPr>
            <p:txBody>
              <a:bodyPr wrap="none">
                <a:spAutoFit/>
              </a:bodyPr>
              <a:lstStyle/>
              <a:p>
                <a:r>
                  <a:rPr lang="en-US" sz="2400" dirty="0" smtClean="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altLang="ja-JP" sz="2400" dirty="0" smtClean="0">
                    <a:solidFill>
                      <a:srgbClr val="CC0000"/>
                    </a:solidFill>
                    <a:ea typeface="ＭＳ Ｐゴシック" pitchFamily="34" charset="-128"/>
                  </a:rPr>
                  <a:t>)=-1, no virtual terminal state</a:t>
                </a:r>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7438112" y="5042284"/>
                <a:ext cx="4535281" cy="477888"/>
              </a:xfrm>
              <a:prstGeom prst="rect">
                <a:avLst/>
              </a:prstGeom>
              <a:blipFill rotWithShape="0">
                <a:blip r:embed="rId11"/>
                <a:stretch>
                  <a:fillRect l="-2016" t="-8861" r="-1210" b="-25316"/>
                </a:stretch>
              </a:blipFill>
            </p:spPr>
            <p:txBody>
              <a:bodyPr/>
              <a:lstStyle/>
              <a:p>
                <a:r>
                  <a:rPr lang="en-US">
                    <a:noFill/>
                  </a:rPr>
                  <a:t> </a:t>
                </a:r>
              </a:p>
            </p:txBody>
          </p:sp>
        </mc:Fallback>
      </mc:AlternateContent>
      <p:sp>
        <p:nvSpPr>
          <p:cNvPr id="3" name="TextBox 2"/>
          <p:cNvSpPr txBox="1"/>
          <p:nvPr/>
        </p:nvSpPr>
        <p:spPr>
          <a:xfrm>
            <a:off x="7417900" y="3952240"/>
            <a:ext cx="4642722" cy="461665"/>
          </a:xfrm>
          <a:prstGeom prst="rect">
            <a:avLst/>
          </a:prstGeom>
          <a:noFill/>
        </p:spPr>
        <p:txBody>
          <a:bodyPr wrap="square" rtlCol="0">
            <a:spAutoFit/>
          </a:bodyPr>
          <a:lstStyle/>
          <a:p>
            <a:r>
              <a:rPr lang="en-US" sz="2400" dirty="0" smtClean="0">
                <a:solidFill>
                  <a:srgbClr val="FF0000"/>
                </a:solidFill>
              </a:rPr>
              <a:t>The Grid World problem as an MDP</a:t>
            </a:r>
            <a:endParaRPr lang="en-US" sz="2400" dirty="0">
              <a:solidFill>
                <a:srgbClr val="FF0000"/>
              </a:solidFill>
            </a:endParaRPr>
          </a:p>
        </p:txBody>
      </p:sp>
      <p:sp>
        <p:nvSpPr>
          <p:cNvPr id="15" name="TextBox 14"/>
          <p:cNvSpPr txBox="1"/>
          <p:nvPr/>
        </p:nvSpPr>
        <p:spPr>
          <a:xfrm>
            <a:off x="612695" y="6142056"/>
            <a:ext cx="11001480" cy="461665"/>
          </a:xfrm>
          <a:prstGeom prst="rect">
            <a:avLst/>
          </a:prstGeom>
          <a:noFill/>
        </p:spPr>
        <p:txBody>
          <a:bodyPr wrap="square" rtlCol="0">
            <a:spAutoFit/>
          </a:bodyPr>
          <a:lstStyle/>
          <a:p>
            <a:r>
              <a:rPr lang="en-US" sz="2400" dirty="0" smtClean="0">
                <a:solidFill>
                  <a:srgbClr val="FF0000"/>
                </a:solidFill>
              </a:rPr>
              <a:t>How to define the terminal states and reward function for the Grid World problem?</a:t>
            </a:r>
            <a:endParaRPr lang="en-US" sz="2400" dirty="0">
              <a:solidFill>
                <a:srgbClr val="FF0000"/>
              </a:solidFill>
            </a:endParaRPr>
          </a:p>
        </p:txBody>
      </p:sp>
      <p:sp>
        <p:nvSpPr>
          <p:cNvPr id="4" name="Rectangle 3"/>
          <p:cNvSpPr/>
          <p:nvPr/>
        </p:nvSpPr>
        <p:spPr>
          <a:xfrm>
            <a:off x="7254206" y="4456386"/>
            <a:ext cx="4719187" cy="625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fad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530">
                                            <p:txEl>
                                              <p:pRg st="4" end="4"/>
                                            </p:txEl>
                                          </p:spTgt>
                                        </p:tgtEl>
                                        <p:attrNameLst>
                                          <p:attrName>style.visibility</p:attrName>
                                        </p:attrNameLst>
                                      </p:cBhvr>
                                      <p:to>
                                        <p:strVal val="visible"/>
                                      </p:to>
                                    </p:set>
                                    <p:animEffect transition="in" filter="fade">
                                      <p:cBhvr>
                                        <p:cTn id="20" dur="500"/>
                                        <p:tgtEl>
                                          <p:spTgt spid="2253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xEl>
                                              <p:pRg st="5" end="5"/>
                                            </p:txEl>
                                          </p:spTgt>
                                        </p:tgtEl>
                                        <p:attrNameLst>
                                          <p:attrName>style.visibility</p:attrName>
                                        </p:attrNameLst>
                                      </p:cBhvr>
                                      <p:to>
                                        <p:strVal val="visible"/>
                                      </p:to>
                                    </p:set>
                                    <p:animEffect transition="in" filter="fade">
                                      <p:cBhvr>
                                        <p:cTn id="25" dur="500"/>
                                        <p:tgtEl>
                                          <p:spTgt spid="225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6" end="6"/>
                                            </p:txEl>
                                          </p:spTgt>
                                        </p:tgtEl>
                                        <p:attrNameLst>
                                          <p:attrName>style.visibility</p:attrName>
                                        </p:attrNameLst>
                                      </p:cBhvr>
                                      <p:to>
                                        <p:strVal val="visible"/>
                                      </p:to>
                                    </p:set>
                                    <p:animEffect transition="in" filter="fade">
                                      <p:cBhvr>
                                        <p:cTn id="28" dur="500"/>
                                        <p:tgtEl>
                                          <p:spTgt spid="2253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7" end="7"/>
                                            </p:txEl>
                                          </p:spTgt>
                                        </p:tgtEl>
                                        <p:attrNameLst>
                                          <p:attrName>style.visibility</p:attrName>
                                        </p:attrNameLst>
                                      </p:cBhvr>
                                      <p:to>
                                        <p:strVal val="visible"/>
                                      </p:to>
                                    </p:set>
                                    <p:animEffect transition="in" filter="fade">
                                      <p:cBhvr>
                                        <p:cTn id="31" dur="500"/>
                                        <p:tgtEl>
                                          <p:spTgt spid="2253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530">
                                            <p:txEl>
                                              <p:pRg st="9" end="9"/>
                                            </p:txEl>
                                          </p:spTgt>
                                        </p:tgtEl>
                                        <p:attrNameLst>
                                          <p:attrName>style.visibility</p:attrName>
                                        </p:attrNameLst>
                                      </p:cBhvr>
                                      <p:to>
                                        <p:strVal val="visible"/>
                                      </p:to>
                                    </p:set>
                                    <p:animEffect transition="in" filter="fade">
                                      <p:cBhvr>
                                        <p:cTn id="36" dur="500"/>
                                        <p:tgtEl>
                                          <p:spTgt spid="2253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0">
                                            <p:txEl>
                                              <p:pRg st="10" end="10"/>
                                            </p:txEl>
                                          </p:spTgt>
                                        </p:tgtEl>
                                        <p:attrNameLst>
                                          <p:attrName>style.visibility</p:attrName>
                                        </p:attrNameLst>
                                      </p:cBhvr>
                                      <p:to>
                                        <p:strVal val="visible"/>
                                      </p:to>
                                    </p:set>
                                    <p:animEffect transition="in" filter="fade">
                                      <p:cBhvr>
                                        <p:cTn id="39" dur="500"/>
                                        <p:tgtEl>
                                          <p:spTgt spid="2253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530">
                                            <p:txEl>
                                              <p:pRg st="11" end="11"/>
                                            </p:txEl>
                                          </p:spTgt>
                                        </p:tgtEl>
                                        <p:attrNameLst>
                                          <p:attrName>style.visibility</p:attrName>
                                        </p:attrNameLst>
                                      </p:cBhvr>
                                      <p:to>
                                        <p:strVal val="visible"/>
                                      </p:to>
                                    </p:set>
                                    <p:animEffect transition="in" filter="fade">
                                      <p:cBhvr>
                                        <p:cTn id="44" dur="500"/>
                                        <p:tgtEl>
                                          <p:spTgt spid="22530">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530">
                                            <p:txEl>
                                              <p:pRg st="12" end="12"/>
                                            </p:txEl>
                                          </p:spTgt>
                                        </p:tgtEl>
                                        <p:attrNameLst>
                                          <p:attrName>style.visibility</p:attrName>
                                        </p:attrNameLst>
                                      </p:cBhvr>
                                      <p:to>
                                        <p:strVal val="visible"/>
                                      </p:to>
                                    </p:set>
                                    <p:animEffect transition="in" filter="fade">
                                      <p:cBhvr>
                                        <p:cTn id="49" dur="500"/>
                                        <p:tgtEl>
                                          <p:spTgt spid="22530">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a:t>
            </a:r>
            <a:r>
              <a:rPr lang="en-US" dirty="0" err="1"/>
              <a:t>Gridworld</a:t>
            </a:r>
            <a:endParaRPr lang="en-US" dirty="0"/>
          </a:p>
        </p:txBody>
      </p:sp>
      <p:sp>
        <p:nvSpPr>
          <p:cNvPr id="3" name="Text Box 28"/>
          <p:cNvSpPr txBox="1">
            <a:spLocks noChangeArrowheads="1"/>
          </p:cNvSpPr>
          <p:nvPr/>
        </p:nvSpPr>
        <p:spPr bwMode="auto">
          <a:xfrm>
            <a:off x="7086600" y="6488112"/>
            <a:ext cx="5105400" cy="369888"/>
          </a:xfrm>
          <a:prstGeom prst="rect">
            <a:avLst/>
          </a:prstGeom>
          <a:noFill/>
          <a:ln w="9525">
            <a:noFill/>
            <a:miter lim="800000"/>
            <a:headEnd/>
            <a:tailEnd/>
          </a:ln>
        </p:spPr>
        <p:txBody>
          <a:bodyPr wrap="square">
            <a:spAutoFit/>
          </a:bodyPr>
          <a:lstStyle/>
          <a:p>
            <a:pPr algn="r">
              <a:spcBef>
                <a:spcPct val="50000"/>
              </a:spcBef>
            </a:pPr>
            <a:r>
              <a:rPr lang="en-US" dirty="0">
                <a:solidFill>
                  <a:srgbClr val="CC0000"/>
                </a:solidFill>
                <a:latin typeface="Calibri" pitchFamily="34" charset="0"/>
              </a:rPr>
              <a:t>[Demo – </a:t>
            </a:r>
            <a:r>
              <a:rPr lang="en-US" dirty="0" err="1">
                <a:solidFill>
                  <a:srgbClr val="CC0000"/>
                </a:solidFill>
                <a:latin typeface="Calibri" pitchFamily="34" charset="0"/>
              </a:rPr>
              <a:t>gridworld</a:t>
            </a:r>
            <a:r>
              <a:rPr lang="en-US" dirty="0">
                <a:solidFill>
                  <a:srgbClr val="CC0000"/>
                </a:solidFill>
                <a:latin typeface="Calibri" pitchFamily="34" charset="0"/>
              </a:rPr>
              <a:t> manual intro (L8D1)]</a:t>
            </a:r>
          </a:p>
        </p:txBody>
      </p:sp>
    </p:spTree>
    <p:extLst>
      <p:ext uri="{BB962C8B-B14F-4D97-AF65-F5344CB8AC3E}">
        <p14:creationId xmlns:p14="http://schemas.microsoft.com/office/powerpoint/2010/main" val="348357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ea typeface="ＭＳ Ｐゴシック" pitchFamily="34" charset="-128"/>
              </a:rPr>
              <a:t>Markov Decision Processes</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smtClean="0">
                <a:ea typeface="ＭＳ Ｐゴシック" pitchFamily="34" charset="-128"/>
              </a:rPr>
              <a:t>An MDP is defined by a tuple </a:t>
            </a:r>
            <a:r>
              <a:rPr lang="en-US" sz="2400" dirty="0">
                <a:solidFill>
                  <a:srgbClr val="CC0000"/>
                </a:solidFill>
                <a:ea typeface="ＭＳ Ｐゴシック" pitchFamily="34" charset="-128"/>
              </a:rPr>
              <a:t>(</a:t>
            </a:r>
            <a:r>
              <a:rPr lang="en-US" sz="2400" dirty="0" smtClean="0">
                <a:solidFill>
                  <a:srgbClr val="CC0000"/>
                </a:solidFill>
                <a:ea typeface="ＭＳ Ｐゴシック" pitchFamily="34" charset="-128"/>
              </a:rPr>
              <a:t>S,A,T,R)</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Tree>
    <p:extLst>
      <p:ext uri="{BB962C8B-B14F-4D97-AF65-F5344CB8AC3E}">
        <p14:creationId xmlns:p14="http://schemas.microsoft.com/office/powerpoint/2010/main" val="323457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sz="2400" dirty="0">
                <a:solidFill>
                  <a:schemeClr val="tx1"/>
                </a:solidFill>
              </a:rPr>
              <a:t>Assignments:</a:t>
            </a:r>
          </a:p>
          <a:p>
            <a:pPr marL="457200" indent="-457200">
              <a:buFont typeface="Wingdings" panose="05000000000000000000" pitchFamily="2" charset="2"/>
              <a:buChar char="§"/>
            </a:pPr>
            <a:r>
              <a:rPr lang="en-US" sz="2400" dirty="0">
                <a:solidFill>
                  <a:schemeClr val="tx1"/>
                </a:solidFill>
              </a:rPr>
              <a:t>P3: Optimization; Due 10/17 Thu, 10 pm</a:t>
            </a:r>
          </a:p>
          <a:p>
            <a:pPr marL="457200" indent="-457200">
              <a:buFont typeface="Wingdings" panose="05000000000000000000" pitchFamily="2" charset="2"/>
              <a:buChar char="§"/>
            </a:pPr>
            <a:r>
              <a:rPr lang="it-IT" sz="2400" dirty="0">
                <a:solidFill>
                  <a:schemeClr val="tx1"/>
                </a:solidFill>
              </a:rPr>
              <a:t>HW6 (online) 10/15 Tue, 10 pm</a:t>
            </a:r>
          </a:p>
          <a:p>
            <a:pPr marL="457200" indent="-457200">
              <a:buFont typeface="Wingdings" panose="05000000000000000000" pitchFamily="2" charset="2"/>
              <a:buChar char="§"/>
            </a:pPr>
            <a:r>
              <a:rPr lang="en-US" sz="2400" dirty="0" smtClean="0">
                <a:solidFill>
                  <a:schemeClr val="tx1"/>
                </a:solidFill>
              </a:rPr>
              <a:t>HW7 </a:t>
            </a:r>
            <a:r>
              <a:rPr lang="en-US" sz="2400" dirty="0">
                <a:solidFill>
                  <a:schemeClr val="tx1"/>
                </a:solidFill>
              </a:rPr>
              <a:t>(online) 10/22 Tue, 10 </a:t>
            </a:r>
            <a:r>
              <a:rPr lang="en-US" sz="2400" dirty="0" smtClean="0">
                <a:solidFill>
                  <a:schemeClr val="tx1"/>
                </a:solidFill>
              </a:rPr>
              <a:t>pm; </a:t>
            </a:r>
            <a:r>
              <a:rPr lang="en-US" sz="2400" dirty="0">
                <a:solidFill>
                  <a:schemeClr val="tx1"/>
                </a:solidFill>
              </a:rPr>
              <a:t>Will be released </a:t>
            </a:r>
            <a:r>
              <a:rPr lang="en-US" sz="2400" dirty="0" smtClean="0">
                <a:solidFill>
                  <a:schemeClr val="tx1"/>
                </a:solidFill>
              </a:rPr>
              <a:t>today</a:t>
            </a:r>
          </a:p>
          <a:p>
            <a:pPr marL="457200" indent="-457200">
              <a:buFont typeface="Wingdings" panose="05000000000000000000" pitchFamily="2" charset="2"/>
              <a:buChar char="§"/>
            </a:pPr>
            <a:endParaRPr lang="en-US" sz="2400" dirty="0">
              <a:solidFill>
                <a:schemeClr val="tx1"/>
              </a:solidFill>
            </a:endParaRPr>
          </a:p>
          <a:p>
            <a:r>
              <a:rPr lang="en-US" sz="2400" dirty="0" smtClean="0">
                <a:solidFill>
                  <a:schemeClr val="tx1"/>
                </a:solidFill>
              </a:rPr>
              <a:t>Lectures: 4 </a:t>
            </a:r>
            <a:r>
              <a:rPr lang="en-US" sz="2400" dirty="0">
                <a:solidFill>
                  <a:schemeClr val="tx1"/>
                </a:solidFill>
              </a:rPr>
              <a:t>lectures by Dr. Fei Fang </a:t>
            </a:r>
            <a:r>
              <a:rPr lang="en-US" sz="2400" dirty="0" smtClean="0">
                <a:solidFill>
                  <a:schemeClr val="tx1"/>
                </a:solidFill>
              </a:rPr>
              <a:t>on MDP/RL, followed </a:t>
            </a:r>
            <a:r>
              <a:rPr lang="en-US" sz="2400" dirty="0">
                <a:solidFill>
                  <a:schemeClr val="tx1"/>
                </a:solidFill>
              </a:rPr>
              <a:t>by 4 lectures by Dr. Pat Virtue </a:t>
            </a:r>
            <a:r>
              <a:rPr lang="en-US" sz="2400" dirty="0" smtClean="0">
                <a:solidFill>
                  <a:schemeClr val="tx1"/>
                </a:solidFill>
              </a:rPr>
              <a:t>on </a:t>
            </a:r>
            <a:r>
              <a:rPr lang="en-US" sz="2400" dirty="0">
                <a:solidFill>
                  <a:schemeClr val="tx1"/>
                </a:solidFill>
              </a:rPr>
              <a:t>Bayes’ </a:t>
            </a:r>
            <a:r>
              <a:rPr lang="en-US" sz="2400" dirty="0" smtClean="0">
                <a:solidFill>
                  <a:schemeClr val="tx1"/>
                </a:solidFill>
              </a:rPr>
              <a:t>Nets</a:t>
            </a:r>
          </a:p>
          <a:p>
            <a:endParaRPr lang="en-US" sz="2400" dirty="0">
              <a:solidFill>
                <a:schemeClr val="tx1"/>
              </a:solidFill>
            </a:endParaRPr>
          </a:p>
          <a:p>
            <a:r>
              <a:rPr lang="en-US" sz="2400" dirty="0" smtClean="0">
                <a:solidFill>
                  <a:schemeClr val="tx1"/>
                </a:solidFill>
              </a:rPr>
              <a:t>Recitations canceled on October 18 (Mid-Semester Break) and October 25 (Day </a:t>
            </a:r>
            <a:r>
              <a:rPr lang="en-US" sz="2400" dirty="0">
                <a:solidFill>
                  <a:schemeClr val="tx1"/>
                </a:solidFill>
              </a:rPr>
              <a:t>for Community </a:t>
            </a:r>
            <a:r>
              <a:rPr lang="en-US" sz="2400" dirty="0" smtClean="0">
                <a:solidFill>
                  <a:schemeClr val="tx1"/>
                </a:solidFill>
              </a:rPr>
              <a:t>Engagement). Recitation worksheet available (reference for midterm/final)</a:t>
            </a:r>
            <a:endParaRPr lang="en-US" sz="2400" dirty="0">
              <a:solidFill>
                <a:schemeClr val="tx1"/>
              </a:solidFill>
            </a:endParaRPr>
          </a:p>
        </p:txBody>
      </p:sp>
      <p:sp>
        <p:nvSpPr>
          <p:cNvPr id="4" name="TextBox 3"/>
          <p:cNvSpPr txBox="1"/>
          <p:nvPr/>
        </p:nvSpPr>
        <p:spPr>
          <a:xfrm>
            <a:off x="552098" y="5812222"/>
            <a:ext cx="5023363" cy="461665"/>
          </a:xfrm>
          <a:prstGeom prst="rect">
            <a:avLst/>
          </a:prstGeom>
          <a:noFill/>
        </p:spPr>
        <p:txBody>
          <a:bodyPr wrap="none" rtlCol="0">
            <a:spAutoFit/>
          </a:bodyPr>
          <a:lstStyle/>
          <a:p>
            <a:r>
              <a:rPr lang="en-US" sz="2400" dirty="0" smtClean="0">
                <a:solidFill>
                  <a:srgbClr val="FF0000"/>
                </a:solidFill>
              </a:rPr>
              <a:t>New: Piazza post for In-class Questions</a:t>
            </a:r>
            <a:endParaRPr lang="en-US" sz="2400" dirty="0">
              <a:solidFill>
                <a:srgbClr val="FF0000"/>
              </a:solidFill>
            </a:endParaRPr>
          </a:p>
        </p:txBody>
      </p:sp>
    </p:spTree>
    <p:extLst>
      <p:ext uri="{BB962C8B-B14F-4D97-AF65-F5344CB8AC3E}">
        <p14:creationId xmlns:p14="http://schemas.microsoft.com/office/powerpoint/2010/main" val="34904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ea typeface="ＭＳ Ｐゴシック" pitchFamily="34" charset="-128"/>
              </a:rPr>
              <a:t>Markov Decision Processes</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smtClean="0">
                <a:ea typeface="ＭＳ Ｐゴシック" pitchFamily="34" charset="-128"/>
              </a:rPr>
              <a:t>An MDP is defined by a tuple </a:t>
            </a:r>
            <a:r>
              <a:rPr lang="en-US" sz="2400" dirty="0">
                <a:solidFill>
                  <a:srgbClr val="CC0000"/>
                </a:solidFill>
                <a:ea typeface="ＭＳ Ｐゴシック" pitchFamily="34" charset="-128"/>
              </a:rPr>
              <a:t>(</a:t>
            </a:r>
            <a:r>
              <a:rPr lang="en-US" sz="2400" dirty="0" smtClean="0">
                <a:solidFill>
                  <a:srgbClr val="CC0000"/>
                </a:solidFill>
                <a:ea typeface="ＭＳ Ｐゴシック" pitchFamily="34" charset="-128"/>
              </a:rPr>
              <a:t>S,A,T,R)</a:t>
            </a:r>
          </a:p>
          <a:p>
            <a:pPr>
              <a:lnSpc>
                <a:spcPct val="80000"/>
              </a:lnSpc>
            </a:pPr>
            <a:endParaRPr lang="en-US" altLang="ja-JP" sz="2400" dirty="0">
              <a:solidFill>
                <a:srgbClr val="CC0000"/>
              </a:solidFill>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TextBox 1"/>
          <p:cNvSpPr txBox="1"/>
          <p:nvPr/>
        </p:nvSpPr>
        <p:spPr>
          <a:xfrm>
            <a:off x="914400" y="3762748"/>
            <a:ext cx="6616107" cy="461665"/>
          </a:xfrm>
          <a:prstGeom prst="rect">
            <a:avLst/>
          </a:prstGeom>
          <a:noFill/>
        </p:spPr>
        <p:txBody>
          <a:bodyPr wrap="none" rtlCol="0">
            <a:spAutoFit/>
          </a:bodyPr>
          <a:lstStyle/>
          <a:p>
            <a:r>
              <a:rPr lang="en-US" sz="2400" dirty="0" smtClean="0">
                <a:solidFill>
                  <a:srgbClr val="C00000"/>
                </a:solidFill>
              </a:rPr>
              <a:t>Agent decides what action to take in each time step</a:t>
            </a:r>
            <a:endParaRPr lang="en-US" sz="2400" dirty="0">
              <a:solidFill>
                <a:srgbClr val="C00000"/>
              </a:solidFill>
            </a:endParaRPr>
          </a:p>
        </p:txBody>
      </p:sp>
      <p:sp>
        <p:nvSpPr>
          <p:cNvPr id="14" name="TextBox 13"/>
          <p:cNvSpPr txBox="1"/>
          <p:nvPr/>
        </p:nvSpPr>
        <p:spPr>
          <a:xfrm>
            <a:off x="1014761" y="5006295"/>
            <a:ext cx="7164590" cy="461665"/>
          </a:xfrm>
          <a:prstGeom prst="rect">
            <a:avLst/>
          </a:prstGeom>
          <a:noFill/>
        </p:spPr>
        <p:txBody>
          <a:bodyPr wrap="none" rtlCol="0">
            <a:spAutoFit/>
          </a:bodyPr>
          <a:lstStyle/>
          <a:p>
            <a:r>
              <a:rPr lang="en-US" sz="2400" dirty="0" smtClean="0">
                <a:solidFill>
                  <a:srgbClr val="C00000"/>
                </a:solidFill>
              </a:rPr>
              <a:t>The system (environment + agent) is changing over time</a:t>
            </a:r>
            <a:endParaRPr lang="en-US" sz="2400" dirty="0">
              <a:solidFill>
                <a:srgbClr val="C00000"/>
              </a:solidFill>
            </a:endParaRPr>
          </a:p>
        </p:txBody>
      </p:sp>
    </p:spTree>
    <p:extLst>
      <p:ext uri="{BB962C8B-B14F-4D97-AF65-F5344CB8AC3E}">
        <p14:creationId xmlns:p14="http://schemas.microsoft.com/office/powerpoint/2010/main" val="297742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ea typeface="ＭＳ Ｐゴシック" pitchFamily="34" charset="-128"/>
              </a:rPr>
              <a:t>What is Markov about MDPs?</a:t>
            </a:r>
          </a:p>
        </p:txBody>
      </p:sp>
      <p:sp>
        <p:nvSpPr>
          <p:cNvPr id="24578" name="Content Placeholder 2"/>
          <p:cNvSpPr>
            <a:spLocks noGrp="1"/>
          </p:cNvSpPr>
          <p:nvPr>
            <p:ph idx="1"/>
          </p:nvPr>
        </p:nvSpPr>
        <p:spPr>
          <a:xfrm>
            <a:off x="457200" y="1447800"/>
            <a:ext cx="8839200" cy="5044440"/>
          </a:xfrm>
        </p:spPr>
        <p:txBody>
          <a:bodyPr/>
          <a:lstStyle/>
          <a:p>
            <a:r>
              <a:rPr lang="en-US" altLang="ja-JP" sz="2400" dirty="0" smtClean="0">
                <a:ea typeface="ＭＳ Ｐゴシック" pitchFamily="34" charset="-128"/>
              </a:rPr>
              <a:t>Markov property: Conditional on </a:t>
            </a:r>
            <a:r>
              <a:rPr lang="en-US" altLang="ja-JP" sz="2400" dirty="0">
                <a:ea typeface="ＭＳ Ｐゴシック" pitchFamily="34" charset="-128"/>
              </a:rPr>
              <a:t>the present state, the future and the past are </a:t>
            </a:r>
            <a:r>
              <a:rPr lang="en-US" altLang="ja-JP" sz="2400" dirty="0" smtClean="0">
                <a:ea typeface="ＭＳ Ｐゴシック" pitchFamily="34" charset="-128"/>
              </a:rPr>
              <a:t>independent</a:t>
            </a:r>
          </a:p>
          <a:p>
            <a:endParaRPr lang="en-US" sz="1600" dirty="0">
              <a:ea typeface="ＭＳ Ｐゴシック" pitchFamily="34" charset="-128"/>
            </a:endParaRPr>
          </a:p>
          <a:p>
            <a:r>
              <a:rPr lang="en-US" sz="2400" dirty="0" smtClean="0">
                <a:ea typeface="ＭＳ Ｐゴシック" pitchFamily="34" charset="-128"/>
              </a:rPr>
              <a:t>In MDP, it means</a:t>
            </a:r>
            <a:r>
              <a:rPr lang="en-US" altLang="ja-JP" sz="2400" dirty="0" smtClean="0">
                <a:ea typeface="ＭＳ Ｐゴシック" pitchFamily="34" charset="-128"/>
              </a:rPr>
              <a:t> outcome of an action </a:t>
            </a:r>
            <a:r>
              <a:rPr lang="en-US" altLang="ja-JP" sz="2400" dirty="0">
                <a:ea typeface="ＭＳ Ｐゴシック" pitchFamily="34" charset="-128"/>
              </a:rPr>
              <a:t>depend only on </a:t>
            </a:r>
            <a:r>
              <a:rPr lang="en-US" altLang="ja-JP" sz="2400" dirty="0" smtClean="0">
                <a:ea typeface="ＭＳ Ｐゴシック" pitchFamily="34" charset="-128"/>
              </a:rPr>
              <a:t>current </a:t>
            </a:r>
            <a:r>
              <a:rPr lang="en-US" altLang="ja-JP" sz="2400" dirty="0">
                <a:ea typeface="ＭＳ Ｐゴシック" pitchFamily="34" charset="-128"/>
              </a:rPr>
              <a:t>state</a:t>
            </a:r>
          </a:p>
          <a:p>
            <a:endParaRPr lang="en-US" altLang="ja-JP" sz="2400" dirty="0">
              <a:ea typeface="ＭＳ Ｐゴシック" pitchFamily="34" charset="-128"/>
            </a:endParaRPr>
          </a:p>
          <a:p>
            <a:endParaRPr lang="en-US" altLang="ja-JP" sz="24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r>
              <a:rPr lang="en-US" altLang="ja-JP" sz="2400" dirty="0" smtClean="0">
                <a:ea typeface="ＭＳ Ｐゴシック" pitchFamily="34" charset="-128"/>
              </a:rPr>
              <a:t>Recall in </a:t>
            </a:r>
            <a:r>
              <a:rPr lang="en-US" altLang="ja-JP" sz="2400" dirty="0">
                <a:ea typeface="ＭＳ Ｐゴシック" pitchFamily="34" charset="-128"/>
              </a:rPr>
              <a:t>search, </a:t>
            </a:r>
            <a:r>
              <a:rPr lang="en-US" altLang="ja-JP" sz="2400" dirty="0" smtClean="0">
                <a:ea typeface="ＭＳ Ｐゴシック" pitchFamily="34" charset="-128"/>
              </a:rPr>
              <a:t>successor </a:t>
            </a:r>
            <a:r>
              <a:rPr lang="en-US" altLang="ja-JP" sz="2400" dirty="0">
                <a:ea typeface="ＭＳ Ｐゴシック" pitchFamily="34" charset="-128"/>
              </a:rPr>
              <a:t>function </a:t>
            </a:r>
            <a:r>
              <a:rPr lang="en-US" altLang="ja-JP" sz="2400" dirty="0" smtClean="0">
                <a:ea typeface="ＭＳ Ｐゴシック" pitchFamily="34" charset="-128"/>
              </a:rPr>
              <a:t>only depends </a:t>
            </a:r>
            <a:r>
              <a:rPr lang="en-US" altLang="ja-JP" sz="2400" dirty="0">
                <a:ea typeface="ＭＳ Ｐゴシック" pitchFamily="34" charset="-128"/>
              </a:rPr>
              <a:t>on </a:t>
            </a:r>
            <a:r>
              <a:rPr lang="en-US" altLang="ja-JP" sz="2400" dirty="0" smtClean="0">
                <a:ea typeface="ＭＳ Ｐゴシック" pitchFamily="34" charset="-128"/>
              </a:rPr>
              <a:t>current </a:t>
            </a:r>
            <a:r>
              <a:rPr lang="en-US" altLang="ja-JP" sz="2400" dirty="0">
                <a:ea typeface="ＭＳ Ｐゴシック" pitchFamily="34" charset="-128"/>
              </a:rPr>
              <a:t>state (not the history</a:t>
            </a:r>
            <a:r>
              <a:rPr lang="en-US" altLang="ja-JP" sz="2400" dirty="0" smtClean="0">
                <a:ea typeface="ＭＳ Ｐゴシック" pitchFamily="34" charset="-128"/>
              </a:rPr>
              <a:t>)</a:t>
            </a:r>
            <a:endParaRPr lang="en-US" altLang="ja-JP" sz="2400" dirty="0">
              <a:ea typeface="ＭＳ Ｐゴシック" pitchFamily="34" charset="-128"/>
            </a:endParaRPr>
          </a:p>
        </p:txBody>
      </p:sp>
      <p:pic>
        <p:nvPicPr>
          <p:cNvPr id="24579" name="Picture 2" descr="\\.host\Shared Folders\Shared with PC\images\Markov.jpg"/>
          <p:cNvPicPr>
            <a:picLocks noChangeAspect="1" noChangeArrowheads="1"/>
          </p:cNvPicPr>
          <p:nvPr/>
        </p:nvPicPr>
        <p:blipFill>
          <a:blip r:embed="rId6" cstate="print"/>
          <a:srcRect/>
          <a:stretch>
            <a:fillRect/>
          </a:stretch>
        </p:blipFill>
        <p:spPr bwMode="auto">
          <a:xfrm>
            <a:off x="9296400" y="1447800"/>
            <a:ext cx="2143125" cy="2790825"/>
          </a:xfrm>
          <a:prstGeom prst="rect">
            <a:avLst/>
          </a:prstGeom>
          <a:noFill/>
          <a:ln w="9525">
            <a:noFill/>
            <a:miter lim="800000"/>
            <a:headEnd/>
            <a:tailEnd/>
          </a:ln>
        </p:spPr>
      </p:pic>
      <p:pic>
        <p:nvPicPr>
          <p:cNvPr id="24580" name="Picture 11" descr="TP_tmp.png"/>
          <p:cNvPicPr>
            <a:picLocks noChangeAspect="1"/>
          </p:cNvPicPr>
          <p:nvPr>
            <p:custDataLst>
              <p:tags r:id="rId1"/>
            </p:custDataLst>
          </p:nvPr>
        </p:nvPicPr>
        <p:blipFill>
          <a:blip r:embed="rId7" cstate="print"/>
          <a:srcRect/>
          <a:stretch>
            <a:fillRect/>
          </a:stretch>
        </p:blipFill>
        <p:spPr bwMode="auto">
          <a:xfrm>
            <a:off x="1929607" y="3916680"/>
            <a:ext cx="193675" cy="82550"/>
          </a:xfrm>
          <a:prstGeom prst="rect">
            <a:avLst/>
          </a:prstGeom>
          <a:noFill/>
          <a:ln w="9525">
            <a:noFill/>
            <a:miter lim="800000"/>
            <a:headEnd/>
            <a:tailEnd/>
          </a:ln>
        </p:spPr>
      </p:pic>
      <p:pic>
        <p:nvPicPr>
          <p:cNvPr id="24581" name="Picture 9" descr="TP_tmp.png"/>
          <p:cNvPicPr>
            <a:picLocks noChangeAspect="1"/>
          </p:cNvPicPr>
          <p:nvPr>
            <p:custDataLst>
              <p:tags r:id="rId2"/>
            </p:custDataLst>
          </p:nvPr>
        </p:nvPicPr>
        <p:blipFill>
          <a:blip r:embed="rId8" cstate="print"/>
          <a:srcRect/>
          <a:stretch>
            <a:fillRect/>
          </a:stretch>
        </p:blipFill>
        <p:spPr bwMode="auto">
          <a:xfrm>
            <a:off x="1167607" y="3307080"/>
            <a:ext cx="7189787" cy="304800"/>
          </a:xfrm>
          <a:prstGeom prst="rect">
            <a:avLst/>
          </a:prstGeom>
          <a:noFill/>
          <a:ln w="9525">
            <a:noFill/>
            <a:miter lim="800000"/>
            <a:headEnd/>
            <a:tailEnd/>
          </a:ln>
        </p:spPr>
      </p:pic>
      <p:pic>
        <p:nvPicPr>
          <p:cNvPr id="24582" name="Picture 10" descr="TP_tmp.png"/>
          <p:cNvPicPr>
            <a:picLocks noChangeAspect="1"/>
          </p:cNvPicPr>
          <p:nvPr>
            <p:custDataLst>
              <p:tags r:id="rId3"/>
            </p:custDataLst>
          </p:nvPr>
        </p:nvPicPr>
        <p:blipFill>
          <a:blip r:embed="rId9" cstate="print"/>
          <a:srcRect/>
          <a:stretch>
            <a:fillRect/>
          </a:stretch>
        </p:blipFill>
        <p:spPr bwMode="auto">
          <a:xfrm>
            <a:off x="1167607" y="4373880"/>
            <a:ext cx="3497262" cy="304800"/>
          </a:xfrm>
          <a:prstGeom prst="rect">
            <a:avLst/>
          </a:prstGeom>
          <a:noFill/>
          <a:ln w="9525">
            <a:noFill/>
            <a:miter lim="800000"/>
            <a:headEnd/>
            <a:tailEnd/>
          </a:ln>
        </p:spPr>
      </p:pic>
      <p:sp>
        <p:nvSpPr>
          <p:cNvPr id="8" name="TextBox 7"/>
          <p:cNvSpPr txBox="1"/>
          <p:nvPr/>
        </p:nvSpPr>
        <p:spPr>
          <a:xfrm>
            <a:off x="9067800" y="4292768"/>
            <a:ext cx="2743200" cy="1015663"/>
          </a:xfrm>
          <a:prstGeom prst="rect">
            <a:avLst/>
          </a:prstGeom>
          <a:noFill/>
        </p:spPr>
        <p:txBody>
          <a:bodyPr wrap="square" rtlCol="0">
            <a:spAutoFit/>
          </a:bodyPr>
          <a:lstStyle/>
          <a:p>
            <a:pPr algn="ctr"/>
            <a:r>
              <a:rPr lang="en-US" sz="2000" dirty="0">
                <a:latin typeface="Calibri" pitchFamily="34" charset="0"/>
              </a:rPr>
              <a:t>Andrey </a:t>
            </a:r>
            <a:r>
              <a:rPr lang="en-US" sz="2000" dirty="0" smtClean="0">
                <a:latin typeface="Calibri" pitchFamily="34" charset="0"/>
              </a:rPr>
              <a:t>Markov</a:t>
            </a:r>
          </a:p>
          <a:p>
            <a:pPr algn="ctr"/>
            <a:r>
              <a:rPr lang="en-US" sz="2000" dirty="0" smtClean="0">
                <a:latin typeface="Calibri" pitchFamily="34" charset="0"/>
              </a:rPr>
              <a:t>(</a:t>
            </a:r>
            <a:r>
              <a:rPr lang="en-US" sz="2000" dirty="0">
                <a:latin typeface="Calibri" pitchFamily="34" charset="0"/>
              </a:rPr>
              <a:t>1856-1922)</a:t>
            </a:r>
          </a:p>
          <a:p>
            <a:pPr algn="ctr"/>
            <a:r>
              <a:rPr lang="en-US" sz="2000" dirty="0"/>
              <a:t>Russian </a:t>
            </a:r>
            <a:r>
              <a:rPr lang="en-US" sz="2000" dirty="0" smtClean="0"/>
              <a:t>mathematician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500"/>
                                        <p:tgtEl>
                                          <p:spTgt spid="2457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500"/>
                                        <p:tgtEl>
                                          <p:spTgt spid="24581"/>
                                        </p:tgtEl>
                                      </p:cBhvr>
                                    </p:animEffect>
                                  </p:childTnLst>
                                </p:cTn>
                              </p:par>
                              <p:par>
                                <p:cTn id="14" presetID="10" presetClass="entr" presetSubtype="0" fill="hold"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fade">
                                      <p:cBhvr>
                                        <p:cTn id="16" dur="500"/>
                                        <p:tgtEl>
                                          <p:spTgt spid="245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578">
                                            <p:txEl>
                                              <p:pRg st="8" end="8"/>
                                            </p:txEl>
                                          </p:spTgt>
                                        </p:tgtEl>
                                        <p:attrNameLst>
                                          <p:attrName>style.visibility</p:attrName>
                                        </p:attrNameLst>
                                      </p:cBhvr>
                                      <p:to>
                                        <p:strVal val="visible"/>
                                      </p:to>
                                    </p:set>
                                    <p:animEffect transition="in" filter="fade">
                                      <p:cBhvr>
                                        <p:cTn id="21" dur="500"/>
                                        <p:tgtEl>
                                          <p:spTgt spid="24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ea typeface="ＭＳ Ｐゴシック" pitchFamily="34" charset="-128"/>
              </a:rPr>
              <a:t>Policies</a:t>
            </a:r>
          </a:p>
        </p:txBody>
      </p:sp>
      <p:pic>
        <p:nvPicPr>
          <p:cNvPr id="26627" name="Picture 4"/>
          <p:cNvPicPr>
            <a:picLocks noChangeAspect="1" noChangeArrowheads="1"/>
          </p:cNvPicPr>
          <p:nvPr/>
        </p:nvPicPr>
        <p:blipFill>
          <a:blip r:embed="rId3" cstate="print"/>
          <a:srcRect/>
          <a:stretch>
            <a:fillRect/>
          </a:stretch>
        </p:blipFill>
        <p:spPr bwMode="auto">
          <a:xfrm>
            <a:off x="7315200" y="1524000"/>
            <a:ext cx="4013200" cy="30575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53200" y="1295742"/>
            <a:ext cx="5410200" cy="3162994"/>
          </a:xfrm>
          <a:prstGeom prst="rect">
            <a:avLst/>
          </a:prstGeom>
          <a:noFill/>
        </p:spPr>
      </p:pic>
      <p:sp>
        <p:nvSpPr>
          <p:cNvPr id="26626" name="Rectangle 3"/>
          <p:cNvSpPr>
            <a:spLocks noGrp="1" noChangeArrowheads="1"/>
          </p:cNvSpPr>
          <p:nvPr>
            <p:ph idx="1"/>
          </p:nvPr>
        </p:nvSpPr>
        <p:spPr>
          <a:xfrm>
            <a:off x="304800" y="1447800"/>
            <a:ext cx="6400800" cy="5166360"/>
          </a:xfrm>
        </p:spPr>
        <p:txBody>
          <a:bodyPr/>
          <a:lstStyle/>
          <a:p>
            <a:r>
              <a:rPr lang="en-US" sz="2400" dirty="0">
                <a:ea typeface="ＭＳ Ｐゴシック" pitchFamily="34" charset="-128"/>
              </a:rPr>
              <a:t>In deterministic single-agent search problems, we wanted an optimal </a:t>
            </a:r>
            <a:r>
              <a:rPr lang="en-US" sz="2400" dirty="0">
                <a:solidFill>
                  <a:srgbClr val="CC0000"/>
                </a:solidFill>
                <a:ea typeface="ＭＳ Ｐゴシック" pitchFamily="34" charset="-128"/>
              </a:rPr>
              <a:t>plan</a:t>
            </a:r>
            <a:r>
              <a:rPr lang="en-US" sz="2400" dirty="0">
                <a:ea typeface="ＭＳ Ｐゴシック" pitchFamily="34" charset="-128"/>
              </a:rPr>
              <a:t>, or sequence of actions, from start to a goal</a:t>
            </a:r>
          </a:p>
          <a:p>
            <a:endParaRPr lang="en-US" sz="2400" dirty="0">
              <a:ea typeface="ＭＳ Ｐゴシック" pitchFamily="34" charset="-128"/>
            </a:endParaRPr>
          </a:p>
          <a:p>
            <a:r>
              <a:rPr lang="en-US" sz="2400" dirty="0">
                <a:ea typeface="ＭＳ Ｐゴシック" pitchFamily="34" charset="-128"/>
              </a:rPr>
              <a:t>For MDPs, </a:t>
            </a:r>
            <a:r>
              <a:rPr lang="en-US" sz="2400" dirty="0" smtClean="0">
                <a:ea typeface="ＭＳ Ｐゴシック" pitchFamily="34" charset="-128"/>
                <a:sym typeface="Symbol" pitchFamily="18" charset="2"/>
              </a:rPr>
              <a:t>we focus on </a:t>
            </a:r>
            <a:r>
              <a:rPr lang="en-US" sz="2400" dirty="0" smtClean="0">
                <a:solidFill>
                  <a:srgbClr val="C00000"/>
                </a:solidFill>
                <a:ea typeface="ＭＳ Ｐゴシック" pitchFamily="34" charset="-128"/>
                <a:sym typeface="Symbol" pitchFamily="18" charset="2"/>
              </a:rPr>
              <a:t>policies</a:t>
            </a:r>
          </a:p>
          <a:p>
            <a:pPr lvl="1"/>
            <a:r>
              <a:rPr lang="en-US" dirty="0" smtClean="0">
                <a:ea typeface="ＭＳ Ｐゴシック" pitchFamily="34" charset="-128"/>
              </a:rPr>
              <a:t>Policy </a:t>
            </a:r>
            <a:r>
              <a:rPr lang="en-US" dirty="0">
                <a:ea typeface="ＭＳ Ｐゴシック" pitchFamily="34" charset="-128"/>
              </a:rPr>
              <a:t>= map of states to actions</a:t>
            </a:r>
          </a:p>
          <a:p>
            <a:pPr lvl="1"/>
            <a:r>
              <a:rPr lang="en-US" dirty="0" smtClean="0">
                <a:ea typeface="ＭＳ Ｐゴシック" pitchFamily="34" charset="-128"/>
                <a:sym typeface="Symbol" pitchFamily="18" charset="2"/>
              </a:rPr>
              <a:t>(s) </a:t>
            </a:r>
            <a:r>
              <a:rPr lang="en-US" dirty="0">
                <a:ea typeface="ＭＳ Ｐゴシック" pitchFamily="34" charset="-128"/>
                <a:sym typeface="Symbol" pitchFamily="18" charset="2"/>
              </a:rPr>
              <a:t>gives an action for </a:t>
            </a:r>
            <a:r>
              <a:rPr lang="en-US" dirty="0" smtClean="0">
                <a:ea typeface="ＭＳ Ｐゴシック" pitchFamily="34" charset="-128"/>
                <a:sym typeface="Symbol" pitchFamily="18" charset="2"/>
              </a:rPr>
              <a:t>state s</a:t>
            </a:r>
            <a:endParaRPr lang="en-US" dirty="0">
              <a:ea typeface="ＭＳ Ｐゴシック" pitchFamily="34" charset="-128"/>
              <a:sym typeface="Symbol" pitchFamily="18" charset="2"/>
            </a:endParaRPr>
          </a:p>
          <a:p>
            <a:endParaRPr lang="en-US" sz="2400" dirty="0">
              <a:ea typeface="ＭＳ Ｐゴシック" pitchFamily="34" charset="-128"/>
            </a:endParaRPr>
          </a:p>
          <a:p>
            <a:r>
              <a:rPr lang="en-US" sz="2400" dirty="0" smtClean="0">
                <a:ea typeface="ＭＳ Ｐゴシック" pitchFamily="34" charset="-128"/>
              </a:rPr>
              <a:t>We </a:t>
            </a:r>
            <a:r>
              <a:rPr lang="en-US" sz="2400" dirty="0">
                <a:ea typeface="ＭＳ Ｐゴシック" pitchFamily="34" charset="-128"/>
              </a:rPr>
              <a:t>want an optimal </a:t>
            </a:r>
            <a:r>
              <a:rPr lang="en-US" sz="2400" dirty="0">
                <a:solidFill>
                  <a:srgbClr val="CC0000"/>
                </a:solidFill>
                <a:ea typeface="ＭＳ Ｐゴシック" pitchFamily="34" charset="-128"/>
              </a:rPr>
              <a:t>policy </a:t>
            </a:r>
            <a:r>
              <a:rPr lang="en-US" sz="2400" dirty="0">
                <a:solidFill>
                  <a:srgbClr val="CC0000"/>
                </a:solidFill>
                <a:ea typeface="ＭＳ Ｐゴシック" pitchFamily="34" charset="-128"/>
                <a:sym typeface="Symbol" pitchFamily="18" charset="2"/>
              </a:rPr>
              <a:t>*: S → A</a:t>
            </a:r>
          </a:p>
          <a:p>
            <a:pPr lvl="1"/>
            <a:r>
              <a:rPr lang="en-US" dirty="0" smtClean="0">
                <a:ea typeface="ＭＳ Ｐゴシック" pitchFamily="34" charset="-128"/>
                <a:sym typeface="Symbol" pitchFamily="18" charset="2"/>
              </a:rPr>
              <a:t>An </a:t>
            </a:r>
            <a:r>
              <a:rPr lang="en-US" dirty="0">
                <a:ea typeface="ＭＳ Ｐゴシック" pitchFamily="34" charset="-128"/>
                <a:sym typeface="Symbol" pitchFamily="18" charset="2"/>
              </a:rPr>
              <a:t>optimal policy is one that maximizes        expected utility if </a:t>
            </a:r>
            <a:r>
              <a:rPr lang="en-US" dirty="0" smtClean="0">
                <a:ea typeface="ＭＳ Ｐゴシック" pitchFamily="34" charset="-128"/>
                <a:sym typeface="Symbol" pitchFamily="18" charset="2"/>
              </a:rPr>
              <a:t>followed</a:t>
            </a:r>
            <a:endParaRPr lang="en-US" dirty="0">
              <a:ea typeface="ＭＳ Ｐゴシック" pitchFamily="34" charset="-128"/>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6" end="6"/>
                                            </p:txEl>
                                          </p:spTgt>
                                        </p:tgtEl>
                                        <p:attrNameLst>
                                          <p:attrName>style.visibility</p:attrName>
                                        </p:attrNameLst>
                                      </p:cBhvr>
                                      <p:to>
                                        <p:strVal val="visible"/>
                                      </p:to>
                                    </p:set>
                                    <p:animEffect transition="in" filter="fade">
                                      <p:cBhvr>
                                        <p:cTn id="7" dur="500"/>
                                        <p:tgtEl>
                                          <p:spTgt spid="2662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xEl>
                                              <p:pRg st="7" end="7"/>
                                            </p:txEl>
                                          </p:spTgt>
                                        </p:tgtEl>
                                        <p:attrNameLst>
                                          <p:attrName>style.visibility</p:attrName>
                                        </p:attrNameLst>
                                      </p:cBhvr>
                                      <p:to>
                                        <p:strVal val="visible"/>
                                      </p:to>
                                    </p:set>
                                    <p:animEffect transition="in" filter="fade">
                                      <p:cBhvr>
                                        <p:cTn id="10"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Policies</a:t>
            </a:r>
            <a:endParaRPr lang="en-US" dirty="0"/>
          </a:p>
        </p:txBody>
      </p:sp>
      <p:sp>
        <p:nvSpPr>
          <p:cNvPr id="3" name="Content Placeholder 2"/>
          <p:cNvSpPr>
            <a:spLocks noGrp="1"/>
          </p:cNvSpPr>
          <p:nvPr>
            <p:ph idx="1"/>
          </p:nvPr>
        </p:nvSpPr>
        <p:spPr/>
        <p:txBody>
          <a:bodyPr/>
          <a:lstStyle/>
          <a:p>
            <a:r>
              <a:rPr lang="en-US" dirty="0" smtClean="0"/>
              <a:t>Recall: </a:t>
            </a:r>
            <a:r>
              <a:rPr lang="en-US" dirty="0">
                <a:ea typeface="ＭＳ Ｐゴシック" pitchFamily="34" charset="-128"/>
              </a:rPr>
              <a:t>An MDP is defined </a:t>
            </a:r>
            <a:r>
              <a:rPr lang="en-US" dirty="0" smtClean="0">
                <a:solidFill>
                  <a:srgbClr val="CC0000"/>
                </a:solidFill>
                <a:ea typeface="ＭＳ Ｐゴシック" pitchFamily="34" charset="-128"/>
              </a:rPr>
              <a:t>S,A,T,R</a:t>
            </a:r>
            <a:endParaRPr lang="en-US" dirty="0">
              <a:ea typeface="ＭＳ Ｐゴシック" pitchFamily="34" charset="-128"/>
            </a:endParaRPr>
          </a:p>
          <a:p>
            <a:endParaRPr lang="en-US" dirty="0" smtClean="0"/>
          </a:p>
          <a:p>
            <a:r>
              <a:rPr lang="en-US" dirty="0" smtClean="0"/>
              <a:t>Keep S,A,T fixed, optimal policy may vary given different R</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254206" y="3105606"/>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6606" y="3107305"/>
            <a:ext cx="4439265" cy="3197001"/>
          </a:xfrm>
          <a:prstGeom prst="rect">
            <a:avLst/>
          </a:prstGeom>
          <a:no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74271" y="5630555"/>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331272" y="5620206"/>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40871" y="4629606"/>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7" cstate="print"/>
          <a:srcRect/>
          <a:stretch>
            <a:fillRect/>
          </a:stretch>
        </p:blipFill>
        <p:spPr bwMode="auto">
          <a:xfrm>
            <a:off x="9734893" y="5315406"/>
            <a:ext cx="815578" cy="762000"/>
          </a:xfrm>
          <a:prstGeom prst="rect">
            <a:avLst/>
          </a:prstGeom>
          <a:noFill/>
        </p:spPr>
      </p:pic>
      <p:sp>
        <p:nvSpPr>
          <p:cNvPr id="10" name="TextBox 9"/>
          <p:cNvSpPr txBox="1"/>
          <p:nvPr/>
        </p:nvSpPr>
        <p:spPr>
          <a:xfrm>
            <a:off x="476410" y="3270952"/>
            <a:ext cx="6531907" cy="830997"/>
          </a:xfrm>
          <a:prstGeom prst="rect">
            <a:avLst/>
          </a:prstGeom>
          <a:noFill/>
        </p:spPr>
        <p:txBody>
          <a:bodyPr wrap="square" rtlCol="0">
            <a:spAutoFit/>
          </a:bodyPr>
          <a:lstStyle/>
          <a:p>
            <a:r>
              <a:rPr lang="en-US" sz="2400" dirty="0" smtClean="0">
                <a:solidFill>
                  <a:srgbClr val="C00000"/>
                </a:solidFill>
              </a:rPr>
              <a:t>What is the optimal policy if R(</a:t>
            </a:r>
            <a:r>
              <a:rPr lang="en-US" sz="2400" dirty="0" err="1" smtClean="0">
                <a:solidFill>
                  <a:srgbClr val="C00000"/>
                </a:solidFill>
              </a:rPr>
              <a:t>s,a,s</a:t>
            </a:r>
            <a:r>
              <a:rPr lang="en-US" sz="2400" dirty="0" smtClean="0">
                <a:solidFill>
                  <a:srgbClr val="C00000"/>
                </a:solidFill>
              </a:rPr>
              <a:t>’)=-1000 for all states other than pit and target?</a:t>
            </a:r>
            <a:endParaRPr lang="en-US" sz="2400" dirty="0">
              <a:solidFill>
                <a:srgbClr val="C00000"/>
              </a:solidFill>
            </a:endParaRPr>
          </a:p>
        </p:txBody>
      </p:sp>
      <p:sp>
        <p:nvSpPr>
          <p:cNvPr id="11" name="TextBox 10"/>
          <p:cNvSpPr txBox="1"/>
          <p:nvPr/>
        </p:nvSpPr>
        <p:spPr>
          <a:xfrm>
            <a:off x="476410" y="4484409"/>
            <a:ext cx="6531907" cy="1200329"/>
          </a:xfrm>
          <a:prstGeom prst="rect">
            <a:avLst/>
          </a:prstGeom>
          <a:noFill/>
        </p:spPr>
        <p:txBody>
          <a:bodyPr wrap="square" rtlCol="0">
            <a:spAutoFit/>
          </a:bodyPr>
          <a:lstStyle/>
          <a:p>
            <a:r>
              <a:rPr lang="en-US" sz="2400" dirty="0" smtClean="0">
                <a:solidFill>
                  <a:srgbClr val="C00000"/>
                </a:solidFill>
              </a:rPr>
              <a:t>What is the optimal policy if R(</a:t>
            </a:r>
            <a:r>
              <a:rPr lang="en-US" sz="2400" dirty="0" err="1" smtClean="0">
                <a:solidFill>
                  <a:srgbClr val="C00000"/>
                </a:solidFill>
              </a:rPr>
              <a:t>s,a,s</a:t>
            </a:r>
            <a:r>
              <a:rPr lang="en-US" sz="2400" dirty="0" smtClean="0">
                <a:solidFill>
                  <a:srgbClr val="C00000"/>
                </a:solidFill>
              </a:rPr>
              <a:t>’)=0 for all states other than pit and target, and reward=1000 and -1000 at pit and target respectively?</a:t>
            </a:r>
            <a:endParaRPr lang="en-US" sz="2400" dirty="0">
              <a:solidFill>
                <a:srgbClr val="C00000"/>
              </a:solidFill>
            </a:endParaRPr>
          </a:p>
        </p:txBody>
      </p:sp>
    </p:spTree>
    <p:extLst>
      <p:ext uri="{BB962C8B-B14F-4D97-AF65-F5344CB8AC3E}">
        <p14:creationId xmlns:p14="http://schemas.microsoft.com/office/powerpoint/2010/main" val="37142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 xmlns:a16="http://schemas.microsoft.com/office/drawing/2014/main" id="{B1CA649C-5789-453B-9D11-6ECC3A6F9A41}"/>
              </a:ext>
            </a:extLst>
          </p:cNvPr>
          <p:cNvSpPr>
            <a:spLocks noGrp="1" noChangeArrowheads="1"/>
          </p:cNvSpPr>
          <p:nvPr>
            <p:ph idx="1"/>
          </p:nvPr>
        </p:nvSpPr>
        <p:spPr>
          <a:xfrm>
            <a:off x="531867" y="1246449"/>
            <a:ext cx="7787540" cy="4525963"/>
          </a:xfrm>
        </p:spPr>
        <p:txBody>
          <a:bodyPr/>
          <a:lstStyle/>
          <a:p>
            <a:r>
              <a:rPr lang="en-US" dirty="0">
                <a:ea typeface="ＭＳ Ｐゴシック" pitchFamily="34" charset="-128"/>
              </a:rPr>
              <a:t>Which sequence of optimal policies matches </a:t>
            </a:r>
          </a:p>
          <a:p>
            <a:r>
              <a:rPr lang="en-US" dirty="0">
                <a:ea typeface="ＭＳ Ｐゴシック" pitchFamily="34" charset="-128"/>
              </a:rPr>
              <a:t>the following sequence of living rewards:</a:t>
            </a:r>
          </a:p>
          <a:p>
            <a:r>
              <a:rPr lang="en-US" dirty="0">
                <a:ea typeface="ＭＳ Ｐゴシック" pitchFamily="34" charset="-128"/>
                <a:sym typeface="Symbol" pitchFamily="18" charset="2"/>
              </a:rPr>
              <a:t>{-0.01, -0.03, -0.04, -2.0} </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smtClean="0">
                <a:ea typeface="ＭＳ Ｐゴシック" pitchFamily="34" charset="-128"/>
                <a:sym typeface="Symbol" pitchFamily="18" charset="2"/>
              </a:rPr>
              <a:t>{B, A, </a:t>
            </a:r>
            <a:r>
              <a:rPr lang="en-US" sz="2800" dirty="0">
                <a:ea typeface="ＭＳ Ｐゴシック" pitchFamily="34" charset="-128"/>
                <a:sym typeface="Symbol" pitchFamily="18" charset="2"/>
              </a:rPr>
              <a:t>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smtClean="0">
                <a:ea typeface="ＭＳ Ｐゴシック" pitchFamily="34" charset="-128"/>
                <a:sym typeface="Symbol" pitchFamily="18" charset="2"/>
              </a:rPr>
              <a:t>{C, B, A, D}</a:t>
            </a:r>
            <a:endParaRPr lang="en-US" sz="2800"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2</a:t>
            </a:r>
          </a:p>
        </p:txBody>
      </p:sp>
      <p:pic>
        <p:nvPicPr>
          <p:cNvPr id="1723396" name="Picture 4"/>
          <p:cNvPicPr>
            <a:picLocks noChangeAspect="1" noChangeArrowheads="1"/>
          </p:cNvPicPr>
          <p:nvPr/>
        </p:nvPicPr>
        <p:blipFill>
          <a:blip r:embed="rId3" cstate="print"/>
          <a:srcRect r="1050"/>
          <a:stretch>
            <a:fillRect/>
          </a:stretch>
        </p:blipFill>
        <p:spPr bwMode="auto">
          <a:xfrm>
            <a:off x="5973936"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9440512"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5976096"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9440512"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933360"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5431962"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5506495"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933360"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spTree>
    <p:extLst>
      <p:ext uri="{BB962C8B-B14F-4D97-AF65-F5344CB8AC3E}">
        <p14:creationId xmlns:p14="http://schemas.microsoft.com/office/powerpoint/2010/main" val="35180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3">
            <a:extLst>
              <a:ext uri="{FF2B5EF4-FFF2-40B4-BE49-F238E27FC236}">
                <a16:creationId xmlns="" xmlns:a16="http://schemas.microsoft.com/office/drawing/2014/main" id="{B1CA649C-5789-453B-9D11-6ECC3A6F9A41}"/>
              </a:ext>
            </a:extLst>
          </p:cNvPr>
          <p:cNvSpPr>
            <a:spLocks noGrp="1" noChangeArrowheads="1"/>
          </p:cNvSpPr>
          <p:nvPr>
            <p:ph idx="1"/>
          </p:nvPr>
        </p:nvSpPr>
        <p:spPr>
          <a:xfrm>
            <a:off x="531867" y="1246449"/>
            <a:ext cx="7787540" cy="4525963"/>
          </a:xfrm>
        </p:spPr>
        <p:txBody>
          <a:bodyPr/>
          <a:lstStyle/>
          <a:p>
            <a:r>
              <a:rPr lang="en-US" dirty="0">
                <a:ea typeface="ＭＳ Ｐゴシック" pitchFamily="34" charset="-128"/>
              </a:rPr>
              <a:t>Which sequence of optimal policies matches </a:t>
            </a:r>
          </a:p>
          <a:p>
            <a:r>
              <a:rPr lang="en-US" dirty="0">
                <a:ea typeface="ＭＳ Ｐゴシック" pitchFamily="34" charset="-128"/>
              </a:rPr>
              <a:t>the following sequence of living rewards:</a:t>
            </a:r>
          </a:p>
          <a:p>
            <a:r>
              <a:rPr lang="en-US" dirty="0">
                <a:ea typeface="ＭＳ Ｐゴシック" pitchFamily="34" charset="-128"/>
                <a:sym typeface="Symbol" pitchFamily="18" charset="2"/>
              </a:rPr>
              <a:t>{-0.01, -0.03, -0.04, -2.0} </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smtClean="0">
                <a:ea typeface="ＭＳ Ｐゴシック" pitchFamily="34" charset="-128"/>
                <a:sym typeface="Symbol" pitchFamily="18" charset="2"/>
              </a:rPr>
              <a:t>{B, A, </a:t>
            </a:r>
            <a:r>
              <a:rPr lang="en-US" sz="2800" dirty="0">
                <a:ea typeface="ＭＳ Ｐゴシック" pitchFamily="34" charset="-128"/>
                <a:sym typeface="Symbol" pitchFamily="18" charset="2"/>
              </a:rPr>
              <a:t>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smtClean="0">
                <a:ea typeface="ＭＳ Ｐゴシック" pitchFamily="34" charset="-128"/>
                <a:sym typeface="Symbol" pitchFamily="18" charset="2"/>
              </a:rPr>
              <a:t>{C, B, A, D}</a:t>
            </a:r>
            <a:endParaRPr lang="en-US" sz="2800"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2</a:t>
            </a:r>
          </a:p>
        </p:txBody>
      </p:sp>
      <p:pic>
        <p:nvPicPr>
          <p:cNvPr id="1723396" name="Picture 4"/>
          <p:cNvPicPr>
            <a:picLocks noChangeAspect="1" noChangeArrowheads="1"/>
          </p:cNvPicPr>
          <p:nvPr/>
        </p:nvPicPr>
        <p:blipFill>
          <a:blip r:embed="rId3" cstate="print"/>
          <a:srcRect r="1050"/>
          <a:stretch>
            <a:fillRect/>
          </a:stretch>
        </p:blipFill>
        <p:spPr bwMode="auto">
          <a:xfrm>
            <a:off x="5973936"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9440512"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5976096"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9440512"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933360"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5431962"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5506495"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933360"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sp>
        <p:nvSpPr>
          <p:cNvPr id="2" name="Rounded Rectangle 1"/>
          <p:cNvSpPr/>
          <p:nvPr/>
        </p:nvSpPr>
        <p:spPr>
          <a:xfrm>
            <a:off x="531867" y="3703704"/>
            <a:ext cx="2395750" cy="40725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a:t>
            </a:r>
            <a:r>
              <a:rPr lang="en-US" dirty="0" smtClean="0">
                <a:solidFill>
                  <a:srgbClr val="C00000"/>
                </a:solidFill>
                <a:ea typeface="ＭＳ Ｐゴシック" pitchFamily="34" charset="-128"/>
                <a:sym typeface="Symbol" pitchFamily="18" charset="2"/>
              </a:rPr>
              <a:t>2</a:t>
            </a:r>
            <a:endParaRPr lang="en-US" dirty="0">
              <a:ea typeface="ＭＳ Ｐゴシック" pitchFamily="34" charset="-128"/>
              <a:sym typeface="Symbol" pitchFamily="18" charset="2"/>
            </a:endParaRPr>
          </a:p>
        </p:txBody>
      </p:sp>
      <p:pic>
        <p:nvPicPr>
          <p:cNvPr id="1723396" name="Picture 4"/>
          <p:cNvPicPr>
            <a:picLocks noChangeAspect="1" noChangeArrowheads="1"/>
          </p:cNvPicPr>
          <p:nvPr/>
        </p:nvPicPr>
        <p:blipFill>
          <a:blip r:embed="rId3" cstate="print"/>
          <a:srcRect r="1050"/>
          <a:stretch>
            <a:fillRect/>
          </a:stretch>
        </p:blipFill>
        <p:spPr bwMode="auto">
          <a:xfrm>
            <a:off x="7239000" y="1360487"/>
            <a:ext cx="2766237" cy="2100262"/>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2209800" y="1360487"/>
            <a:ext cx="2795588" cy="2109787"/>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2233613" y="4165599"/>
            <a:ext cx="2763689" cy="2090738"/>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7262813" y="4165599"/>
            <a:ext cx="2753057" cy="2100263"/>
          </a:xfrm>
          <a:prstGeom prst="rect">
            <a:avLst/>
          </a:prstGeom>
          <a:noFill/>
          <a:ln w="9525">
            <a:noFill/>
            <a:miter lim="800000"/>
            <a:headEnd/>
            <a:tailEnd/>
          </a:ln>
        </p:spPr>
      </p:pic>
      <p:sp>
        <p:nvSpPr>
          <p:cNvPr id="1723400" name="Text Box 8"/>
          <p:cNvSpPr txBox="1">
            <a:spLocks noChangeArrowheads="1"/>
          </p:cNvSpPr>
          <p:nvPr/>
        </p:nvSpPr>
        <p:spPr bwMode="auto">
          <a:xfrm>
            <a:off x="7941685" y="6248400"/>
            <a:ext cx="1796089"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-2.0</a:t>
            </a:r>
          </a:p>
        </p:txBody>
      </p:sp>
      <p:sp>
        <p:nvSpPr>
          <p:cNvPr id="1723401" name="Text Box 9"/>
          <p:cNvSpPr txBox="1">
            <a:spLocks noChangeArrowheads="1"/>
          </p:cNvSpPr>
          <p:nvPr/>
        </p:nvSpPr>
        <p:spPr bwMode="auto">
          <a:xfrm>
            <a:off x="2964873" y="6234112"/>
            <a:ext cx="1868726"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-0.4</a:t>
            </a:r>
          </a:p>
        </p:txBody>
      </p:sp>
      <p:sp>
        <p:nvSpPr>
          <p:cNvPr id="1723402" name="Text Box 10"/>
          <p:cNvSpPr txBox="1">
            <a:spLocks noChangeArrowheads="1"/>
          </p:cNvSpPr>
          <p:nvPr/>
        </p:nvSpPr>
        <p:spPr bwMode="auto">
          <a:xfrm>
            <a:off x="7894060" y="3429000"/>
            <a:ext cx="2324351"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-0.03</a:t>
            </a:r>
          </a:p>
        </p:txBody>
      </p:sp>
      <p:sp>
        <p:nvSpPr>
          <p:cNvPr id="28682" name="Text Box 11"/>
          <p:cNvSpPr txBox="1">
            <a:spLocks noChangeArrowheads="1"/>
          </p:cNvSpPr>
          <p:nvPr/>
        </p:nvSpPr>
        <p:spPr bwMode="auto">
          <a:xfrm>
            <a:off x="2914867" y="3492067"/>
            <a:ext cx="2007394"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-0.01</a:t>
            </a:r>
          </a:p>
        </p:txBody>
      </p:sp>
      <p:sp>
        <p:nvSpPr>
          <p:cNvPr id="2" name="Rectangle 1"/>
          <p:cNvSpPr/>
          <p:nvPr/>
        </p:nvSpPr>
        <p:spPr>
          <a:xfrm>
            <a:off x="5078689" y="884008"/>
            <a:ext cx="2184124" cy="461665"/>
          </a:xfrm>
          <a:prstGeom prst="rect">
            <a:avLst/>
          </a:prstGeom>
        </p:spPr>
        <p:txBody>
          <a:bodyPr wrap="none">
            <a:spAutoFit/>
          </a:bodyPr>
          <a:lstStyle/>
          <a:p>
            <a:r>
              <a:rPr lang="en-US" sz="2400" dirty="0">
                <a:ea typeface="ＭＳ Ｐゴシック" pitchFamily="34" charset="-128"/>
                <a:sym typeface="Symbol" pitchFamily="18" charset="2"/>
              </a:rPr>
              <a:t>Optimal Policies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3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34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33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3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3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3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400" grpId="0"/>
      <p:bldP spid="1723401" grpId="0"/>
      <p:bldP spid="17234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681" y="1353401"/>
            <a:ext cx="9418638" cy="50473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Example: Racing</a:t>
            </a:r>
          </a:p>
        </p:txBody>
      </p:sp>
      <p:sp>
        <p:nvSpPr>
          <p:cNvPr id="3" name="Content Placeholder 2"/>
          <p:cNvSpPr>
            <a:spLocks noGrp="1"/>
          </p:cNvSpPr>
          <p:nvPr>
            <p:ph idx="1"/>
          </p:nvPr>
        </p:nvSpPr>
        <p:spPr>
          <a:xfrm>
            <a:off x="254000" y="1082156"/>
            <a:ext cx="11379200" cy="4729164"/>
          </a:xfrm>
        </p:spPr>
        <p:txBody>
          <a:bodyPr/>
          <a:lstStyle/>
          <a:p>
            <a:pPr>
              <a:buClrTx/>
            </a:pPr>
            <a:r>
              <a:rPr lang="en-US" sz="2400" dirty="0">
                <a:solidFill>
                  <a:schemeClr val="tx1"/>
                </a:solidFill>
                <a:latin typeface="Calibri"/>
                <a:cs typeface="Calibri"/>
              </a:rPr>
              <a:t>A robot car wants to travel far, quickly</a:t>
            </a:r>
          </a:p>
          <a:p>
            <a:pPr>
              <a:buClrTx/>
            </a:pPr>
            <a:r>
              <a:rPr lang="en-US" sz="2400" dirty="0">
                <a:solidFill>
                  <a:schemeClr val="tx1"/>
                </a:solidFill>
                <a:latin typeface="Calibri"/>
                <a:cs typeface="Calibri"/>
              </a:rPr>
              <a:t>Three states: </a:t>
            </a:r>
            <a:r>
              <a:rPr lang="en-US" sz="2400" dirty="0">
                <a:solidFill>
                  <a:srgbClr val="00B0F0"/>
                </a:solidFill>
                <a:latin typeface="Calibri"/>
                <a:cs typeface="Calibri"/>
              </a:rPr>
              <a:t>Cool</a:t>
            </a:r>
            <a:r>
              <a:rPr lang="en-US" sz="2400" dirty="0">
                <a:solidFill>
                  <a:schemeClr val="tx1"/>
                </a:solidFill>
                <a:latin typeface="Calibri"/>
                <a:cs typeface="Calibri"/>
              </a:rPr>
              <a:t>, </a:t>
            </a:r>
            <a:r>
              <a:rPr lang="en-US" sz="2400" dirty="0">
                <a:solidFill>
                  <a:srgbClr val="7F2727"/>
                </a:solidFill>
                <a:latin typeface="Calibri"/>
                <a:cs typeface="Calibri"/>
              </a:rPr>
              <a:t>Warm</a:t>
            </a:r>
            <a:r>
              <a:rPr lang="en-US" sz="2400" dirty="0">
                <a:solidFill>
                  <a:schemeClr val="tx1"/>
                </a:solidFill>
                <a:latin typeface="Calibri"/>
                <a:cs typeface="Calibri"/>
              </a:rPr>
              <a:t>, Overheated</a:t>
            </a:r>
          </a:p>
          <a:p>
            <a:pPr>
              <a:buClrTx/>
            </a:pPr>
            <a:r>
              <a:rPr lang="en-US" sz="2400" dirty="0">
                <a:solidFill>
                  <a:schemeClr val="tx1"/>
                </a:solidFill>
                <a:latin typeface="Calibri"/>
                <a:cs typeface="Calibri"/>
              </a:rPr>
              <a:t>Two actions: </a:t>
            </a:r>
            <a:r>
              <a:rPr lang="en-US" sz="2400" i="1" dirty="0">
                <a:latin typeface="Calibri"/>
                <a:cs typeface="Calibri"/>
              </a:rPr>
              <a:t>Slow</a:t>
            </a:r>
            <a:r>
              <a:rPr lang="en-US" sz="2400" dirty="0">
                <a:solidFill>
                  <a:schemeClr val="tx1"/>
                </a:solidFill>
                <a:latin typeface="Calibri"/>
                <a:cs typeface="Calibri"/>
              </a:rPr>
              <a:t>, </a:t>
            </a:r>
            <a:r>
              <a:rPr lang="en-US" sz="2400" i="1" dirty="0">
                <a:solidFill>
                  <a:srgbClr val="C00000"/>
                </a:solidFill>
                <a:latin typeface="Calibri"/>
                <a:cs typeface="Calibri"/>
              </a:rPr>
              <a:t>Fast</a:t>
            </a:r>
            <a:endParaRPr lang="en-US" sz="2400" i="1" dirty="0">
              <a:solidFill>
                <a:srgbClr val="0000FF"/>
              </a:solidFill>
              <a:latin typeface="Calibri"/>
              <a:cs typeface="Calibri"/>
            </a:endParaRPr>
          </a:p>
          <a:p>
            <a:pPr>
              <a:buClrTx/>
            </a:pPr>
            <a:r>
              <a:rPr lang="en-US" sz="2400" dirty="0">
                <a:solidFill>
                  <a:schemeClr val="tx1"/>
                </a:solidFill>
                <a:latin typeface="Calibri"/>
                <a:cs typeface="Calibri"/>
              </a:rPr>
              <a:t>Going faster gets double </a:t>
            </a:r>
            <a:r>
              <a:rPr lang="en-US" sz="2400" dirty="0" smtClean="0">
                <a:solidFill>
                  <a:schemeClr val="tx1"/>
                </a:solidFill>
                <a:latin typeface="Calibri"/>
                <a:cs typeface="Calibri"/>
              </a:rPr>
              <a:t>reward</a:t>
            </a:r>
            <a:endParaRPr lang="en-US" sz="2400" dirty="0">
              <a:solidFill>
                <a:schemeClr val="tx1"/>
              </a:solidFill>
              <a:latin typeface="Calibri"/>
              <a:cs typeface="Calibri"/>
            </a:endParaRPr>
          </a:p>
        </p:txBody>
      </p:sp>
      <p:grpSp>
        <p:nvGrpSpPr>
          <p:cNvPr id="4" name="Group 3"/>
          <p:cNvGrpSpPr/>
          <p:nvPr/>
        </p:nvGrpSpPr>
        <p:grpSpPr>
          <a:xfrm>
            <a:off x="830516" y="2577993"/>
            <a:ext cx="11044696" cy="3962400"/>
            <a:chOff x="838200" y="2286000"/>
            <a:chExt cx="11044696" cy="39624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518" y="3950732"/>
              <a:ext cx="2433764" cy="1600200"/>
            </a:xfrm>
            <a:prstGeom prst="rect">
              <a:avLst/>
            </a:prstGeom>
            <a:no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6913" y="2731532"/>
              <a:ext cx="2660373" cy="1676400"/>
            </a:xfrm>
            <a:prstGeom prst="rect">
              <a:avLst/>
            </a:prstGeo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00704" y="3798332"/>
              <a:ext cx="2582192" cy="1828800"/>
            </a:xfrm>
            <a:prstGeom prst="rect">
              <a:avLst/>
            </a:prstGeom>
            <a:noFill/>
          </p:spPr>
        </p:pic>
        <p:sp>
          <p:nvSpPr>
            <p:cNvPr id="8" name="TextBox 7"/>
            <p:cNvSpPr txBox="1"/>
            <p:nvPr/>
          </p:nvSpPr>
          <p:spPr>
            <a:xfrm>
              <a:off x="2057400" y="5341442"/>
              <a:ext cx="2286000" cy="400110"/>
            </a:xfrm>
            <a:prstGeom prst="rect">
              <a:avLst/>
            </a:prstGeom>
            <a:noFill/>
          </p:spPr>
          <p:txBody>
            <a:bodyPr wrap="square" rtlCol="0">
              <a:spAutoFit/>
            </a:bodyPr>
            <a:lstStyle/>
            <a:p>
              <a:pPr algn="ctr"/>
              <a:r>
                <a:rPr lang="en-US" sz="2000" dirty="0">
                  <a:solidFill>
                    <a:srgbClr val="00B0F0"/>
                  </a:solidFill>
                  <a:latin typeface="Calibri"/>
                  <a:cs typeface="Calibri"/>
                </a:rPr>
                <a:t>Cool</a:t>
              </a:r>
            </a:p>
          </p:txBody>
        </p:sp>
        <p:sp>
          <p:nvSpPr>
            <p:cNvPr id="9" name="TextBox 8"/>
            <p:cNvSpPr txBox="1"/>
            <p:nvPr/>
          </p:nvSpPr>
          <p:spPr>
            <a:xfrm>
              <a:off x="5943600" y="4160222"/>
              <a:ext cx="2286000" cy="400110"/>
            </a:xfrm>
            <a:prstGeom prst="rect">
              <a:avLst/>
            </a:prstGeom>
            <a:noFill/>
          </p:spPr>
          <p:txBody>
            <a:bodyPr wrap="square" rtlCol="0">
              <a:spAutoFit/>
            </a:bodyPr>
            <a:lstStyle/>
            <a:p>
              <a:pPr algn="ctr"/>
              <a:r>
                <a:rPr lang="en-US" sz="2000" dirty="0">
                  <a:solidFill>
                    <a:srgbClr val="7F2727"/>
                  </a:solidFill>
                  <a:latin typeface="Calibri"/>
                  <a:cs typeface="Calibri"/>
                </a:rPr>
                <a:t>Warm</a:t>
              </a:r>
            </a:p>
          </p:txBody>
        </p:sp>
        <p:sp>
          <p:nvSpPr>
            <p:cNvPr id="10" name="TextBox 9"/>
            <p:cNvSpPr txBox="1"/>
            <p:nvPr/>
          </p:nvSpPr>
          <p:spPr>
            <a:xfrm>
              <a:off x="9296400" y="5455622"/>
              <a:ext cx="2286000" cy="400110"/>
            </a:xfrm>
            <a:prstGeom prst="rect">
              <a:avLst/>
            </a:prstGeom>
            <a:noFill/>
          </p:spPr>
          <p:txBody>
            <a:bodyPr wrap="square" rtlCol="0">
              <a:spAutoFit/>
            </a:bodyPr>
            <a:lstStyle/>
            <a:p>
              <a:pPr algn="ctr"/>
              <a:r>
                <a:rPr lang="en-US" sz="2000" dirty="0">
                  <a:latin typeface="Calibri"/>
                  <a:cs typeface="Calibri"/>
                </a:rPr>
                <a:t>Overheated</a:t>
              </a:r>
            </a:p>
          </p:txBody>
        </p:sp>
        <p:cxnSp>
          <p:nvCxnSpPr>
            <p:cNvPr id="13" name="Curved Connector 12"/>
            <p:cNvCxnSpPr>
              <a:stCxn id="14338" idx="3"/>
              <a:endCxn id="8" idx="2"/>
            </p:cNvCxnSpPr>
            <p:nvPr/>
          </p:nvCxnSpPr>
          <p:spPr>
            <a:xfrm flipH="1">
              <a:off x="3200400" y="4750832"/>
              <a:ext cx="1219200" cy="990720"/>
            </a:xfrm>
            <a:prstGeom prst="curvedConnector4">
              <a:avLst>
                <a:gd name="adj1" fmla="val -18750"/>
                <a:gd name="adj2" fmla="val 15357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2"/>
            <p:cNvCxnSpPr>
              <a:stCxn id="14338" idx="3"/>
              <a:endCxn id="9" idx="2"/>
            </p:cNvCxnSpPr>
            <p:nvPr/>
          </p:nvCxnSpPr>
          <p:spPr>
            <a:xfrm flipV="1">
              <a:off x="4419600" y="4560332"/>
              <a:ext cx="2667000" cy="190500"/>
            </a:xfrm>
            <a:prstGeom prst="curved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47889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19" name="Curved Connector 12"/>
            <p:cNvCxnSpPr>
              <a:stCxn id="6" idx="0"/>
            </p:cNvCxnSpPr>
            <p:nvPr/>
          </p:nvCxnSpPr>
          <p:spPr>
            <a:xfrm rot="16200000" flipH="1">
              <a:off x="8096250" y="1912382"/>
              <a:ext cx="1447800" cy="3086100"/>
            </a:xfrm>
            <a:prstGeom prst="curvedConnector4">
              <a:avLst>
                <a:gd name="adj1" fmla="val -15789"/>
                <a:gd name="adj2" fmla="val 105099"/>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0" y="27315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23" name="Curved Connector 12"/>
            <p:cNvCxnSpPr>
              <a:stCxn id="14338" idx="1"/>
            </p:cNvCxnSpPr>
            <p:nvPr/>
          </p:nvCxnSpPr>
          <p:spPr>
            <a:xfrm rot="10800000" flipH="1" flipV="1">
              <a:off x="1981200" y="4750832"/>
              <a:ext cx="152400" cy="190500"/>
            </a:xfrm>
            <a:prstGeom prst="curvedConnector4">
              <a:avLst>
                <a:gd name="adj1" fmla="val -635217"/>
                <a:gd name="adj2" fmla="val 482610"/>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12"/>
            <p:cNvCxnSpPr>
              <a:stCxn id="6" idx="1"/>
              <a:endCxn id="14338" idx="0"/>
            </p:cNvCxnSpPr>
            <p:nvPr/>
          </p:nvCxnSpPr>
          <p:spPr>
            <a:xfrm rot="10800000" flipV="1">
              <a:off x="3200400" y="3569732"/>
              <a:ext cx="2743200" cy="381000"/>
            </a:xfrm>
            <a:prstGeom prst="curvedConnector2">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43317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sp>
          <p:nvSpPr>
            <p:cNvPr id="39" name="TextBox 38"/>
            <p:cNvSpPr txBox="1"/>
            <p:nvPr/>
          </p:nvSpPr>
          <p:spPr>
            <a:xfrm>
              <a:off x="4495800" y="31125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cxnSp>
          <p:nvCxnSpPr>
            <p:cNvPr id="60" name="Curved Connector 12"/>
            <p:cNvCxnSpPr/>
            <p:nvPr/>
          </p:nvCxnSpPr>
          <p:spPr>
            <a:xfrm rot="-5400000" flipH="1" flipV="1">
              <a:off x="5962650" y="3398282"/>
              <a:ext cx="152400" cy="190500"/>
            </a:xfrm>
            <a:prstGeom prst="curvedConnector4">
              <a:avLst>
                <a:gd name="adj1" fmla="val -635217"/>
                <a:gd name="adj2" fmla="val 4826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0" y="3645932"/>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4" name="TextBox 63"/>
            <p:cNvSpPr txBox="1"/>
            <p:nvPr/>
          </p:nvSpPr>
          <p:spPr>
            <a:xfrm>
              <a:off x="4800600" y="2286000"/>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5" name="TextBox 64"/>
            <p:cNvSpPr txBox="1"/>
            <p:nvPr/>
          </p:nvSpPr>
          <p:spPr>
            <a:xfrm>
              <a:off x="4724400" y="5334000"/>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6" name="TextBox 65"/>
            <p:cNvSpPr txBox="1"/>
            <p:nvPr/>
          </p:nvSpPr>
          <p:spPr>
            <a:xfrm>
              <a:off x="5867400" y="4788932"/>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7" name="TextBox 66"/>
            <p:cNvSpPr txBox="1"/>
            <p:nvPr/>
          </p:nvSpPr>
          <p:spPr>
            <a:xfrm>
              <a:off x="838200" y="5627132"/>
              <a:ext cx="609600" cy="369332"/>
            </a:xfrm>
            <a:prstGeom prst="rect">
              <a:avLst/>
            </a:prstGeom>
            <a:noFill/>
          </p:spPr>
          <p:txBody>
            <a:bodyPr wrap="square" rtlCol="0">
              <a:spAutoFit/>
            </a:bodyPr>
            <a:lstStyle/>
            <a:p>
              <a:r>
                <a:rPr lang="en-US" dirty="0">
                  <a:solidFill>
                    <a:schemeClr val="accent6"/>
                  </a:solidFill>
                  <a:latin typeface="Calibri"/>
                  <a:cs typeface="Calibri"/>
                </a:rPr>
                <a:t>1.0 </a:t>
              </a:r>
            </a:p>
          </p:txBody>
        </p:sp>
        <p:sp>
          <p:nvSpPr>
            <p:cNvPr id="68" name="TextBox 67"/>
            <p:cNvSpPr txBox="1"/>
            <p:nvPr/>
          </p:nvSpPr>
          <p:spPr>
            <a:xfrm>
              <a:off x="10210800" y="2579132"/>
              <a:ext cx="609600" cy="369332"/>
            </a:xfrm>
            <a:prstGeom prst="rect">
              <a:avLst/>
            </a:prstGeom>
            <a:noFill/>
          </p:spPr>
          <p:txBody>
            <a:bodyPr wrap="square" rtlCol="0">
              <a:spAutoFit/>
            </a:bodyPr>
            <a:lstStyle/>
            <a:p>
              <a:r>
                <a:rPr lang="en-US" dirty="0">
                  <a:solidFill>
                    <a:srgbClr val="C00000"/>
                  </a:solidFill>
                  <a:latin typeface="Calibri"/>
                  <a:cs typeface="Calibri"/>
                </a:rPr>
                <a:t>1.0 </a:t>
              </a:r>
            </a:p>
          </p:txBody>
        </p:sp>
        <p:sp>
          <p:nvSpPr>
            <p:cNvPr id="69" name="TextBox 68"/>
            <p:cNvSpPr txBox="1"/>
            <p:nvPr/>
          </p:nvSpPr>
          <p:spPr>
            <a:xfrm>
              <a:off x="1905000" y="54864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0" name="TextBox 69"/>
            <p:cNvSpPr txBox="1"/>
            <p:nvPr/>
          </p:nvSpPr>
          <p:spPr>
            <a:xfrm>
              <a:off x="3581400" y="3288268"/>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1" name="TextBox 70"/>
            <p:cNvSpPr txBox="1"/>
            <p:nvPr/>
          </p:nvSpPr>
          <p:spPr>
            <a:xfrm>
              <a:off x="5943600" y="22860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2" name="TextBox 71"/>
            <p:cNvSpPr txBox="1"/>
            <p:nvPr/>
          </p:nvSpPr>
          <p:spPr>
            <a:xfrm>
              <a:off x="4648200" y="5879068"/>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3" name="TextBox 72"/>
            <p:cNvSpPr txBox="1"/>
            <p:nvPr/>
          </p:nvSpPr>
          <p:spPr>
            <a:xfrm>
              <a:off x="6477000" y="4788415"/>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4" name="TextBox 73"/>
            <p:cNvSpPr txBox="1"/>
            <p:nvPr/>
          </p:nvSpPr>
          <p:spPr>
            <a:xfrm>
              <a:off x="10668000" y="3124200"/>
              <a:ext cx="609600" cy="369332"/>
            </a:xfrm>
            <a:prstGeom prst="rect">
              <a:avLst/>
            </a:prstGeom>
            <a:noFill/>
          </p:spPr>
          <p:txBody>
            <a:bodyPr wrap="square" rtlCol="0">
              <a:spAutoFit/>
            </a:bodyPr>
            <a:lstStyle/>
            <a:p>
              <a:r>
                <a:rPr lang="en-US" dirty="0">
                  <a:solidFill>
                    <a:srgbClr val="00B050"/>
                  </a:solidFill>
                  <a:latin typeface="Calibri"/>
                  <a:cs typeface="Calibri"/>
                </a:rPr>
                <a:t>-10</a:t>
              </a:r>
            </a:p>
          </p:txBody>
        </p:sp>
      </p:grpSp>
      <p:sp>
        <p:nvSpPr>
          <p:cNvPr id="34" name="TextBox 33">
            <a:extLst>
              <a:ext uri="{FF2B5EF4-FFF2-40B4-BE49-F238E27FC236}">
                <a16:creationId xmlns="" xmlns:a16="http://schemas.microsoft.com/office/drawing/2014/main" id="{6F66FE2D-9C9D-4FF9-B9B3-625CC43CB0AB}"/>
              </a:ext>
            </a:extLst>
          </p:cNvPr>
          <p:cNvSpPr txBox="1"/>
          <p:nvPr/>
        </p:nvSpPr>
        <p:spPr>
          <a:xfrm>
            <a:off x="828837" y="5986395"/>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1.0</a:t>
            </a:r>
          </a:p>
        </p:txBody>
      </p:sp>
      <p:sp>
        <p:nvSpPr>
          <p:cNvPr id="35" name="TextBox 34">
            <a:extLst>
              <a:ext uri="{FF2B5EF4-FFF2-40B4-BE49-F238E27FC236}">
                <a16:creationId xmlns="" xmlns:a16="http://schemas.microsoft.com/office/drawing/2014/main" id="{A4165CE0-329B-4EFA-AC00-E9A7BB3A5131}"/>
              </a:ext>
            </a:extLst>
          </p:cNvPr>
          <p:cNvSpPr txBox="1"/>
          <p:nvPr/>
        </p:nvSpPr>
        <p:spPr>
          <a:xfrm>
            <a:off x="932263" y="4266061"/>
            <a:ext cx="678295" cy="738664"/>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Slow (R=1)</a:t>
            </a:r>
          </a:p>
        </p:txBody>
      </p:sp>
      <p:sp>
        <p:nvSpPr>
          <p:cNvPr id="36" name="TextBox 35">
            <a:extLst>
              <a:ext uri="{FF2B5EF4-FFF2-40B4-BE49-F238E27FC236}">
                <a16:creationId xmlns="" xmlns:a16="http://schemas.microsoft.com/office/drawing/2014/main" id="{A5F416EA-357E-49AA-95B4-583AA624AFD2}"/>
              </a:ext>
            </a:extLst>
          </p:cNvPr>
          <p:cNvSpPr txBox="1"/>
          <p:nvPr/>
        </p:nvSpPr>
        <p:spPr>
          <a:xfrm>
            <a:off x="1939928" y="5868464"/>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1" name="TextBox 40">
            <a:extLst>
              <a:ext uri="{FF2B5EF4-FFF2-40B4-BE49-F238E27FC236}">
                <a16:creationId xmlns="" xmlns:a16="http://schemas.microsoft.com/office/drawing/2014/main" id="{BCED9D63-6A1F-4F50-9392-6F4E1D8AF332}"/>
              </a:ext>
            </a:extLst>
          </p:cNvPr>
          <p:cNvSpPr txBox="1"/>
          <p:nvPr/>
        </p:nvSpPr>
        <p:spPr>
          <a:xfrm>
            <a:off x="4792917" y="5157126"/>
            <a:ext cx="1050810" cy="1107996"/>
          </a:xfrm>
          <a:prstGeom prst="rect">
            <a:avLst/>
          </a:prstGeom>
          <a:solidFill>
            <a:schemeClr val="bg1"/>
          </a:solidFill>
        </p:spPr>
        <p:txBody>
          <a:bodyPr wrap="square" lIns="0" tIns="0" rIns="0" bIns="0" rtlCol="0">
            <a:spAutoFit/>
          </a:bodyPr>
          <a:lstStyle/>
          <a:p>
            <a:r>
              <a:rPr lang="en-US" sz="2400" dirty="0">
                <a:solidFill>
                  <a:srgbClr val="C00000"/>
                </a:solidFill>
                <a:latin typeface="Calibri"/>
                <a:cs typeface="Calibri"/>
              </a:rPr>
              <a:t>Fast</a:t>
            </a:r>
          </a:p>
          <a:p>
            <a:r>
              <a:rPr lang="en-US" sz="2400" dirty="0">
                <a:solidFill>
                  <a:srgbClr val="C00000"/>
                </a:solidFill>
                <a:latin typeface="Calibri"/>
                <a:cs typeface="Calibri"/>
              </a:rPr>
              <a:t>(R=2)</a:t>
            </a:r>
          </a:p>
          <a:p>
            <a:endParaRPr lang="en-US" sz="2400" dirty="0">
              <a:solidFill>
                <a:srgbClr val="C00000"/>
              </a:solidFill>
              <a:latin typeface="Calibri"/>
              <a:cs typeface="Calibri"/>
            </a:endParaRPr>
          </a:p>
        </p:txBody>
      </p:sp>
      <p:sp>
        <p:nvSpPr>
          <p:cNvPr id="42" name="TextBox 41">
            <a:extLst>
              <a:ext uri="{FF2B5EF4-FFF2-40B4-BE49-F238E27FC236}">
                <a16:creationId xmlns="" xmlns:a16="http://schemas.microsoft.com/office/drawing/2014/main" id="{45C88E54-3834-4026-8312-E176966D6146}"/>
              </a:ext>
            </a:extLst>
          </p:cNvPr>
          <p:cNvSpPr txBox="1"/>
          <p:nvPr/>
        </p:nvSpPr>
        <p:spPr>
          <a:xfrm>
            <a:off x="4591988" y="6238809"/>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43" name="TextBox 42">
            <a:extLst>
              <a:ext uri="{FF2B5EF4-FFF2-40B4-BE49-F238E27FC236}">
                <a16:creationId xmlns="" xmlns:a16="http://schemas.microsoft.com/office/drawing/2014/main" id="{72DE2A0B-68BE-4257-AC46-C974B4A812F9}"/>
              </a:ext>
            </a:extLst>
          </p:cNvPr>
          <p:cNvSpPr txBox="1"/>
          <p:nvPr/>
        </p:nvSpPr>
        <p:spPr>
          <a:xfrm>
            <a:off x="5838795" y="5134867"/>
            <a:ext cx="1048812" cy="369332"/>
          </a:xfrm>
          <a:prstGeom prst="rect">
            <a:avLst/>
          </a:prstGeom>
          <a:solidFill>
            <a:schemeClr val="bg1"/>
          </a:solidFill>
        </p:spPr>
        <p:txBody>
          <a:bodyPr wrap="square" lIns="0" tIns="0" rIns="0" bIns="0" rtlCol="0">
            <a:spAutoFit/>
          </a:bodyPr>
          <a:lstStyle/>
          <a:p>
            <a:pPr algn="ctr"/>
            <a:r>
              <a:rPr lang="en-US" sz="2400" dirty="0">
                <a:solidFill>
                  <a:srgbClr val="00B050"/>
                </a:solidFill>
                <a:latin typeface="Calibri"/>
                <a:cs typeface="Calibri"/>
              </a:rPr>
              <a:t>0.5</a:t>
            </a:r>
          </a:p>
        </p:txBody>
      </p:sp>
      <p:sp>
        <p:nvSpPr>
          <p:cNvPr id="44" name="TextBox 43">
            <a:extLst>
              <a:ext uri="{FF2B5EF4-FFF2-40B4-BE49-F238E27FC236}">
                <a16:creationId xmlns="" xmlns:a16="http://schemas.microsoft.com/office/drawing/2014/main" id="{072DA481-661C-42DA-AC97-21CE4FD9CA94}"/>
              </a:ext>
            </a:extLst>
          </p:cNvPr>
          <p:cNvSpPr txBox="1"/>
          <p:nvPr/>
        </p:nvSpPr>
        <p:spPr>
          <a:xfrm>
            <a:off x="6012635" y="2537779"/>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45" name="TextBox 44">
            <a:extLst>
              <a:ext uri="{FF2B5EF4-FFF2-40B4-BE49-F238E27FC236}">
                <a16:creationId xmlns="" xmlns:a16="http://schemas.microsoft.com/office/drawing/2014/main" id="{4F357492-5AC4-4200-A1D7-BC7C0E272534}"/>
              </a:ext>
            </a:extLst>
          </p:cNvPr>
          <p:cNvSpPr txBox="1"/>
          <p:nvPr/>
        </p:nvSpPr>
        <p:spPr>
          <a:xfrm>
            <a:off x="10258717" y="2433262"/>
            <a:ext cx="1046666" cy="738664"/>
          </a:xfrm>
          <a:prstGeom prst="rect">
            <a:avLst/>
          </a:prstGeom>
          <a:solidFill>
            <a:schemeClr val="bg1"/>
          </a:solidFill>
        </p:spPr>
        <p:txBody>
          <a:bodyPr wrap="square" lIns="0" tIns="0" rIns="0" bIns="0" rtlCol="0">
            <a:spAutoFit/>
          </a:bodyPr>
          <a:lstStyle/>
          <a:p>
            <a:r>
              <a:rPr lang="en-US" sz="2400" dirty="0">
                <a:solidFill>
                  <a:srgbClr val="C00000"/>
                </a:solidFill>
                <a:latin typeface="Calibri"/>
                <a:cs typeface="Calibri"/>
              </a:rPr>
              <a:t>Fast</a:t>
            </a:r>
          </a:p>
          <a:p>
            <a:r>
              <a:rPr lang="en-US" sz="2400" dirty="0">
                <a:solidFill>
                  <a:srgbClr val="C00000"/>
                </a:solidFill>
                <a:latin typeface="Calibri"/>
                <a:cs typeface="Calibri"/>
              </a:rPr>
              <a:t>(R=-10)</a:t>
            </a:r>
          </a:p>
        </p:txBody>
      </p:sp>
      <p:sp>
        <p:nvSpPr>
          <p:cNvPr id="46" name="TextBox 45">
            <a:extLst>
              <a:ext uri="{FF2B5EF4-FFF2-40B4-BE49-F238E27FC236}">
                <a16:creationId xmlns="" xmlns:a16="http://schemas.microsoft.com/office/drawing/2014/main" id="{E2339ACE-5643-4B8A-B7D6-EAC9B0EF469F}"/>
              </a:ext>
            </a:extLst>
          </p:cNvPr>
          <p:cNvSpPr txBox="1"/>
          <p:nvPr/>
        </p:nvSpPr>
        <p:spPr>
          <a:xfrm>
            <a:off x="9182863" y="3086651"/>
            <a:ext cx="52758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7" name="TextBox 46">
            <a:extLst>
              <a:ext uri="{FF2B5EF4-FFF2-40B4-BE49-F238E27FC236}">
                <a16:creationId xmlns="" xmlns:a16="http://schemas.microsoft.com/office/drawing/2014/main" id="{C7694066-777D-4C0E-836E-CA5FC4742161}"/>
              </a:ext>
            </a:extLst>
          </p:cNvPr>
          <p:cNvSpPr txBox="1"/>
          <p:nvPr/>
        </p:nvSpPr>
        <p:spPr>
          <a:xfrm>
            <a:off x="4853398" y="2557275"/>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8" name="TextBox 47">
            <a:extLst>
              <a:ext uri="{FF2B5EF4-FFF2-40B4-BE49-F238E27FC236}">
                <a16:creationId xmlns="" xmlns:a16="http://schemas.microsoft.com/office/drawing/2014/main" id="{7588D230-CB2D-4860-B25F-9F883ECBF48E}"/>
              </a:ext>
            </a:extLst>
          </p:cNvPr>
          <p:cNvSpPr txBox="1"/>
          <p:nvPr/>
        </p:nvSpPr>
        <p:spPr>
          <a:xfrm>
            <a:off x="4427429" y="2996023"/>
            <a:ext cx="678295" cy="738664"/>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Slow (R=1)</a:t>
            </a:r>
          </a:p>
        </p:txBody>
      </p:sp>
      <p:sp>
        <p:nvSpPr>
          <p:cNvPr id="49" name="TextBox 48">
            <a:extLst>
              <a:ext uri="{FF2B5EF4-FFF2-40B4-BE49-F238E27FC236}">
                <a16:creationId xmlns="" xmlns:a16="http://schemas.microsoft.com/office/drawing/2014/main" id="{35A10812-1A48-4523-B910-94FC9839D8A1}"/>
              </a:ext>
            </a:extLst>
          </p:cNvPr>
          <p:cNvSpPr txBox="1"/>
          <p:nvPr/>
        </p:nvSpPr>
        <p:spPr>
          <a:xfrm>
            <a:off x="10679358" y="3412194"/>
            <a:ext cx="590558"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50" name="TextBox 49">
            <a:extLst>
              <a:ext uri="{FF2B5EF4-FFF2-40B4-BE49-F238E27FC236}">
                <a16:creationId xmlns="" xmlns:a16="http://schemas.microsoft.com/office/drawing/2014/main" id="{6D47A60D-9F66-4F04-9077-88E1A613A598}"/>
              </a:ext>
            </a:extLst>
          </p:cNvPr>
          <p:cNvSpPr txBox="1"/>
          <p:nvPr/>
        </p:nvSpPr>
        <p:spPr>
          <a:xfrm>
            <a:off x="9044800" y="2283063"/>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1.0</a:t>
            </a:r>
          </a:p>
        </p:txBody>
      </p:sp>
      <p:sp>
        <p:nvSpPr>
          <p:cNvPr id="51" name="TextBox 50">
            <a:extLst>
              <a:ext uri="{FF2B5EF4-FFF2-40B4-BE49-F238E27FC236}">
                <a16:creationId xmlns="" xmlns:a16="http://schemas.microsoft.com/office/drawing/2014/main" id="{FD606032-9BCD-4F06-A751-6D6B51C395E7}"/>
              </a:ext>
            </a:extLst>
          </p:cNvPr>
          <p:cNvSpPr txBox="1"/>
          <p:nvPr/>
        </p:nvSpPr>
        <p:spPr>
          <a:xfrm>
            <a:off x="3577760" y="3561268"/>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52" name="TextBox 51">
            <a:extLst>
              <a:ext uri="{FF2B5EF4-FFF2-40B4-BE49-F238E27FC236}">
                <a16:creationId xmlns="" xmlns:a16="http://schemas.microsoft.com/office/drawing/2014/main" id="{42DF8C95-91DF-4302-8380-ECDC022C071A}"/>
              </a:ext>
            </a:extLst>
          </p:cNvPr>
          <p:cNvSpPr txBox="1"/>
          <p:nvPr/>
        </p:nvSpPr>
        <p:spPr>
          <a:xfrm>
            <a:off x="4609080" y="3993527"/>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72842" y="6016197"/>
            <a:ext cx="5344796" cy="461665"/>
          </a:xfrm>
          <a:prstGeom prst="rect">
            <a:avLst/>
          </a:prstGeom>
        </p:spPr>
        <p:txBody>
          <a:bodyPr wrap="none">
            <a:spAutoFit/>
          </a:bodyPr>
          <a:lstStyle/>
          <a:p>
            <a:r>
              <a:rPr lang="en-US" sz="2400" dirty="0">
                <a:solidFill>
                  <a:srgbClr val="C00000"/>
                </a:solidFill>
              </a:rPr>
              <a:t>Can we use </a:t>
            </a:r>
            <a:r>
              <a:rPr lang="en-US" sz="2400" dirty="0" err="1">
                <a:solidFill>
                  <a:srgbClr val="C00000"/>
                </a:solidFill>
              </a:rPr>
              <a:t>expectimax</a:t>
            </a:r>
            <a:r>
              <a:rPr lang="en-US" sz="2400" dirty="0">
                <a:solidFill>
                  <a:srgbClr val="C00000"/>
                </a:solidFill>
              </a:rPr>
              <a:t> for MDP directly?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P spid="31" grpId="0" animBg="1"/>
      <p:bldP spid="53" grpId="0" animBg="1"/>
      <p:bldP spid="65" grpId="0" animBg="1"/>
      <p:bldP spid="72" grpId="0" animBg="1"/>
      <p:bldP spid="7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 xmlns:a16="http://schemas.microsoft.com/office/drawing/2014/main" id="{01CF06E2-9D2E-4F9D-80EE-E35C3221C9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9481" y="1763939"/>
            <a:ext cx="6893038" cy="3687775"/>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Markov Decision Processes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a:t>
            </a:r>
            <a:r>
              <a:rPr lang="en-US" sz="2400" dirty="0" smtClean="0"/>
              <a:t>Fei Fang &amp; Pat Virtue</a:t>
            </a:r>
            <a:endParaRPr lang="en-US" sz="2400" dirty="0"/>
          </a:p>
          <a:p>
            <a:pPr algn="ctr">
              <a:spcBef>
                <a:spcPct val="50000"/>
              </a:spcBef>
            </a:pPr>
            <a:r>
              <a:rPr lang="en-US" sz="1867" dirty="0"/>
              <a:t>Slide credits: CMU AI and http://ai.berkeley.edu</a:t>
            </a:r>
          </a:p>
        </p:txBody>
      </p:sp>
    </p:spTree>
    <p:extLst>
      <p:ext uri="{BB962C8B-B14F-4D97-AF65-F5344CB8AC3E}">
        <p14:creationId xmlns:p14="http://schemas.microsoft.com/office/powerpoint/2010/main" val="2404055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Calibri"/>
                <a:ea typeface="ＭＳ Ｐゴシック" pitchFamily="34" charset="-128"/>
                <a:cs typeface="Calibri"/>
              </a:rPr>
              <a:t>MDP Search Trees</a:t>
            </a:r>
          </a:p>
        </p:txBody>
      </p:sp>
      <p:sp>
        <p:nvSpPr>
          <p:cNvPr id="35842" name="Rectangle 3"/>
          <p:cNvSpPr>
            <a:spLocks noGrp="1" noChangeArrowheads="1"/>
          </p:cNvSpPr>
          <p:nvPr>
            <p:ph idx="1"/>
          </p:nvPr>
        </p:nvSpPr>
        <p:spPr>
          <a:xfrm>
            <a:off x="457200" y="1265237"/>
            <a:ext cx="11201400" cy="4525963"/>
          </a:xfrm>
        </p:spPr>
        <p:txBody>
          <a:bodyPr/>
          <a:lstStyle/>
          <a:p>
            <a:r>
              <a:rPr lang="en-US" sz="2400" dirty="0">
                <a:latin typeface="Calibri"/>
                <a:ea typeface="ＭＳ Ｐゴシック" pitchFamily="34" charset="-128"/>
                <a:cs typeface="Calibri"/>
              </a:rPr>
              <a:t>Each MDP state projects an </a:t>
            </a:r>
            <a:r>
              <a:rPr lang="en-US" sz="2400" dirty="0" err="1">
                <a:latin typeface="Calibri"/>
                <a:ea typeface="ＭＳ Ｐゴシック" pitchFamily="34" charset="-128"/>
                <a:cs typeface="Calibri"/>
              </a:rPr>
              <a:t>expectimax</a:t>
            </a:r>
            <a:r>
              <a:rPr lang="en-US" sz="2400" dirty="0">
                <a:latin typeface="Calibri"/>
                <a:ea typeface="ＭＳ Ｐゴシック" pitchFamily="34" charset="-128"/>
                <a:cs typeface="Calibri"/>
              </a:rPr>
              <a:t>-like search tree</a:t>
            </a:r>
          </a:p>
        </p:txBody>
      </p:sp>
      <p:sp>
        <p:nvSpPr>
          <p:cNvPr id="35843" name="AutoShape 4"/>
          <p:cNvSpPr>
            <a:spLocks noChangeArrowheads="1"/>
          </p:cNvSpPr>
          <p:nvPr/>
        </p:nvSpPr>
        <p:spPr bwMode="auto">
          <a:xfrm>
            <a:off x="5486400" y="2133600"/>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ctr"/>
            <a:endParaRPr lang="en-US">
              <a:latin typeface="Calibri"/>
              <a:cs typeface="Calibri"/>
            </a:endParaRPr>
          </a:p>
        </p:txBody>
      </p:sp>
      <p:sp>
        <p:nvSpPr>
          <p:cNvPr id="35844" name="AutoShape 5"/>
          <p:cNvSpPr>
            <a:spLocks noChangeArrowheads="1"/>
          </p:cNvSpPr>
          <p:nvPr/>
        </p:nvSpPr>
        <p:spPr bwMode="auto">
          <a:xfrm>
            <a:off x="5334000" y="5121275"/>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r" rtl="1"/>
            <a:endParaRPr lang="en-US">
              <a:latin typeface="Calibri"/>
              <a:cs typeface="Calibri"/>
            </a:endParaRPr>
          </a:p>
        </p:txBody>
      </p:sp>
      <p:grpSp>
        <p:nvGrpSpPr>
          <p:cNvPr id="35845" name="Group 6"/>
          <p:cNvGrpSpPr>
            <a:grpSpLocks/>
          </p:cNvGrpSpPr>
          <p:nvPr/>
        </p:nvGrpSpPr>
        <p:grpSpPr bwMode="auto">
          <a:xfrm>
            <a:off x="3886200" y="2514600"/>
            <a:ext cx="3733800" cy="1066800"/>
            <a:chOff x="1584" y="1680"/>
            <a:chExt cx="2352" cy="336"/>
          </a:xfrm>
        </p:grpSpPr>
        <p:sp>
          <p:nvSpPr>
            <p:cNvPr id="35869"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0"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1"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72"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46" name="Oval 11"/>
          <p:cNvSpPr>
            <a:spLocks noChangeArrowheads="1"/>
          </p:cNvSpPr>
          <p:nvPr/>
        </p:nvSpPr>
        <p:spPr bwMode="auto">
          <a:xfrm>
            <a:off x="4876800" y="3581400"/>
            <a:ext cx="381000" cy="381000"/>
          </a:xfrm>
          <a:prstGeom prst="ellipse">
            <a:avLst/>
          </a:prstGeom>
          <a:solidFill>
            <a:srgbClr val="B8EAC0"/>
          </a:solidFill>
          <a:ln w="9525">
            <a:solidFill>
              <a:schemeClr val="tx1"/>
            </a:solidFill>
            <a:round/>
            <a:headEnd/>
            <a:tailEnd/>
          </a:ln>
        </p:spPr>
        <p:txBody>
          <a:bodyPr wrap="none" anchor="ctr"/>
          <a:lstStyle/>
          <a:p>
            <a:endParaRPr lang="en-US">
              <a:latin typeface="Calibri"/>
              <a:cs typeface="Calibri"/>
            </a:endParaRPr>
          </a:p>
        </p:txBody>
      </p:sp>
      <p:grpSp>
        <p:nvGrpSpPr>
          <p:cNvPr id="35847" name="Group 12"/>
          <p:cNvGrpSpPr>
            <a:grpSpLocks/>
          </p:cNvGrpSpPr>
          <p:nvPr/>
        </p:nvGrpSpPr>
        <p:grpSpPr bwMode="auto">
          <a:xfrm>
            <a:off x="3505200" y="3962400"/>
            <a:ext cx="3124200" cy="1143000"/>
            <a:chOff x="1536" y="2400"/>
            <a:chExt cx="1584" cy="624"/>
          </a:xfrm>
        </p:grpSpPr>
        <p:sp>
          <p:nvSpPr>
            <p:cNvPr id="3586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3586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35848" name="Text Box 17"/>
          <p:cNvSpPr txBox="1">
            <a:spLocks noChangeArrowheads="1"/>
          </p:cNvSpPr>
          <p:nvPr/>
        </p:nvSpPr>
        <p:spPr bwMode="auto">
          <a:xfrm>
            <a:off x="5410200" y="2833688"/>
            <a:ext cx="381000" cy="366712"/>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35849" name="Text Box 18"/>
          <p:cNvSpPr txBox="1">
            <a:spLocks noChangeArrowheads="1"/>
          </p:cNvSpPr>
          <p:nvPr/>
        </p:nvSpPr>
        <p:spPr bwMode="auto">
          <a:xfrm>
            <a:off x="5943600" y="2133600"/>
            <a:ext cx="3810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a:t>
            </a:r>
          </a:p>
        </p:txBody>
      </p:sp>
      <p:sp>
        <p:nvSpPr>
          <p:cNvPr id="35850" name="Text Box 19"/>
          <p:cNvSpPr txBox="1">
            <a:spLocks noChangeArrowheads="1"/>
          </p:cNvSpPr>
          <p:nvPr/>
        </p:nvSpPr>
        <p:spPr bwMode="auto">
          <a:xfrm>
            <a:off x="5791200" y="5105400"/>
            <a:ext cx="457200" cy="366713"/>
          </a:xfrm>
          <a:prstGeom prst="rect">
            <a:avLst/>
          </a:prstGeom>
          <a:noFill/>
          <a:ln w="9525">
            <a:noFill/>
            <a:miter lim="800000"/>
            <a:headEnd/>
            <a:tailEnd/>
          </a:ln>
        </p:spPr>
        <p:txBody>
          <a:bodyPr>
            <a:spAutoFit/>
          </a:bodyPr>
          <a:lstStyle/>
          <a:p>
            <a:pPr algn="r" rtl="1">
              <a:spcBef>
                <a:spcPct val="50000"/>
              </a:spcBef>
            </a:pPr>
            <a:r>
              <a:rPr lang="en-US" dirty="0">
                <a:solidFill>
                  <a:schemeClr val="accent2"/>
                </a:solidFill>
                <a:latin typeface="Calibri"/>
                <a:cs typeface="Calibri"/>
              </a:rPr>
              <a:t>s</a:t>
            </a:r>
            <a:r>
              <a:rPr lang="ja-JP" altLang="en-US">
                <a:solidFill>
                  <a:schemeClr val="accent2"/>
                </a:solidFill>
                <a:latin typeface="Calibri"/>
                <a:cs typeface="Calibri"/>
              </a:rPr>
              <a:t>’</a:t>
            </a:r>
            <a:endParaRPr lang="en-US" dirty="0">
              <a:solidFill>
                <a:schemeClr val="accent2"/>
              </a:solidFill>
              <a:latin typeface="Calibri"/>
              <a:cs typeface="Calibri"/>
            </a:endParaRPr>
          </a:p>
        </p:txBody>
      </p:sp>
      <p:sp>
        <p:nvSpPr>
          <p:cNvPr id="35851" name="Text Box 20"/>
          <p:cNvSpPr txBox="1">
            <a:spLocks noChangeArrowheads="1"/>
          </p:cNvSpPr>
          <p:nvPr/>
        </p:nvSpPr>
        <p:spPr bwMode="auto">
          <a:xfrm>
            <a:off x="5257800" y="3581400"/>
            <a:ext cx="762000" cy="366713"/>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grpSp>
        <p:nvGrpSpPr>
          <p:cNvPr id="35852" name="Group 21"/>
          <p:cNvGrpSpPr>
            <a:grpSpLocks/>
          </p:cNvGrpSpPr>
          <p:nvPr/>
        </p:nvGrpSpPr>
        <p:grpSpPr bwMode="auto">
          <a:xfrm>
            <a:off x="3733800" y="5486400"/>
            <a:ext cx="3733800" cy="533400"/>
            <a:chOff x="1584" y="1680"/>
            <a:chExt cx="2352" cy="336"/>
          </a:xfrm>
        </p:grpSpPr>
        <p:sp>
          <p:nvSpPr>
            <p:cNvPr id="35861" name="Line 22"/>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2" name="Line 23"/>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3" name="Line 24"/>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64" name="Line 25"/>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53" name="Freeform 26"/>
          <p:cNvSpPr>
            <a:spLocks/>
          </p:cNvSpPr>
          <p:nvPr/>
        </p:nvSpPr>
        <p:spPr bwMode="auto">
          <a:xfrm>
            <a:off x="5486400" y="4167188"/>
            <a:ext cx="2133600" cy="404812"/>
          </a:xfrm>
          <a:custGeom>
            <a:avLst/>
            <a:gdLst>
              <a:gd name="T0" fmla="*/ 0 w 1344"/>
              <a:gd name="T1" fmla="*/ 2147483647 h 255"/>
              <a:gd name="T2" fmla="*/ 2147483647 w 1344"/>
              <a:gd name="T3" fmla="*/ 2147483647 h 255"/>
              <a:gd name="T4" fmla="*/ 2147483647 w 1344"/>
              <a:gd name="T5" fmla="*/ 2147483647 h 255"/>
              <a:gd name="T6" fmla="*/ 0 60000 65536"/>
              <a:gd name="T7" fmla="*/ 0 60000 65536"/>
              <a:gd name="T8" fmla="*/ 0 60000 65536"/>
              <a:gd name="T9" fmla="*/ 0 w 1344"/>
              <a:gd name="T10" fmla="*/ 0 h 255"/>
              <a:gd name="T11" fmla="*/ 1344 w 1344"/>
              <a:gd name="T12" fmla="*/ 255 h 255"/>
            </a:gdLst>
            <a:ahLst/>
            <a:cxnLst>
              <a:cxn ang="T6">
                <a:pos x="T0" y="T1"/>
              </a:cxn>
              <a:cxn ang="T7">
                <a:pos x="T2" y="T3"/>
              </a:cxn>
              <a:cxn ang="T8">
                <a:pos x="T4" y="T5"/>
              </a:cxn>
            </a:cxnLst>
            <a:rect l="T9" t="T10" r="T11" b="T12"/>
            <a:pathLst>
              <a:path w="1344" h="255">
                <a:moveTo>
                  <a:pt x="0" y="255"/>
                </a:moveTo>
                <a:cubicBezTo>
                  <a:pt x="79" y="219"/>
                  <a:pt x="251" y="80"/>
                  <a:pt x="475" y="40"/>
                </a:cubicBezTo>
                <a:cubicBezTo>
                  <a:pt x="699" y="0"/>
                  <a:pt x="1199" y="19"/>
                  <a:pt x="1344" y="15"/>
                </a:cubicBezTo>
              </a:path>
            </a:pathLst>
          </a:custGeom>
          <a:noFill/>
          <a:ln w="50800">
            <a:solidFill>
              <a:srgbClr val="C00000"/>
            </a:solidFill>
            <a:round/>
            <a:headEnd/>
            <a:tailEnd type="triangle" w="lg" len="lg"/>
          </a:ln>
        </p:spPr>
        <p:txBody>
          <a:bodyPr/>
          <a:lstStyle/>
          <a:p>
            <a:endParaRPr lang="en-US">
              <a:latin typeface="Calibri"/>
              <a:cs typeface="Calibri"/>
            </a:endParaRPr>
          </a:p>
        </p:txBody>
      </p:sp>
      <p:sp>
        <p:nvSpPr>
          <p:cNvPr id="35854" name="Text Box 27"/>
          <p:cNvSpPr txBox="1">
            <a:spLocks noChangeArrowheads="1"/>
          </p:cNvSpPr>
          <p:nvPr/>
        </p:nvSpPr>
        <p:spPr bwMode="auto">
          <a:xfrm>
            <a:off x="7772400" y="3962400"/>
            <a:ext cx="2819400" cy="1192213"/>
          </a:xfrm>
          <a:prstGeom prst="rect">
            <a:avLst/>
          </a:prstGeom>
          <a:noFill/>
          <a:ln w="9525">
            <a:noFill/>
            <a:miter lim="800000"/>
            <a:headEnd/>
            <a:tailEnd/>
          </a:ln>
        </p:spPr>
        <p:txBody>
          <a:bodyPr>
            <a:spAutoFit/>
          </a:bodyPr>
          <a:lstStyle/>
          <a:p>
            <a:pPr>
              <a:spcBef>
                <a:spcPct val="50000"/>
              </a:spcBef>
            </a:pPr>
            <a:r>
              <a:rPr lang="en-US" dirty="0">
                <a:solidFill>
                  <a:srgbClr val="C00000"/>
                </a:solidFill>
                <a:latin typeface="Calibri"/>
                <a:cs typeface="Calibri"/>
              </a:rPr>
              <a: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called a </a:t>
            </a:r>
            <a:r>
              <a:rPr lang="en-US" altLang="ja-JP" i="1" dirty="0">
                <a:solidFill>
                  <a:srgbClr val="C00000"/>
                </a:solidFill>
                <a:latin typeface="Calibri"/>
                <a:cs typeface="Calibri"/>
              </a:rPr>
              <a:t>transition</a:t>
            </a:r>
          </a:p>
          <a:p>
            <a:pPr>
              <a:spcBef>
                <a:spcPct val="50000"/>
              </a:spcBef>
            </a:pPr>
            <a:r>
              <a:rPr lang="en-US" dirty="0">
                <a:solidFill>
                  <a:srgbClr val="C00000"/>
                </a:solidFill>
                <a:latin typeface="Calibri"/>
                <a:cs typeface="Calibri"/>
              </a:rPr>
              <a:t>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 P(s</a:t>
            </a:r>
            <a:r>
              <a:rPr lang="ja-JP" altLang="en-US" dirty="0">
                <a:solidFill>
                  <a:srgbClr val="C00000"/>
                </a:solidFill>
                <a:latin typeface="Calibri"/>
                <a:cs typeface="Calibri"/>
              </a:rPr>
              <a:t>’</a:t>
            </a:r>
            <a:r>
              <a:rPr lang="en-US" altLang="ja-JP" dirty="0">
                <a:solidFill>
                  <a:srgbClr val="C00000"/>
                </a:solidFill>
                <a:latin typeface="Calibri"/>
                <a:cs typeface="Calibri"/>
              </a:rPr>
              <a:t>|</a:t>
            </a:r>
            <a:r>
              <a:rPr lang="en-US" altLang="ja-JP" dirty="0" err="1">
                <a:solidFill>
                  <a:srgbClr val="C00000"/>
                </a:solidFill>
                <a:latin typeface="Calibri"/>
                <a:cs typeface="Calibri"/>
              </a:rPr>
              <a:t>s,a</a:t>
            </a:r>
            <a:r>
              <a:rPr lang="en-US" altLang="ja-JP" dirty="0">
                <a:solidFill>
                  <a:srgbClr val="C00000"/>
                </a:solidFill>
                <a:latin typeface="Calibri"/>
                <a:cs typeface="Calibri"/>
              </a:rPr>
              <a:t>)</a:t>
            </a:r>
          </a:p>
          <a:p>
            <a:pPr>
              <a:spcBef>
                <a:spcPct val="50000"/>
              </a:spcBef>
            </a:pPr>
            <a:r>
              <a:rPr lang="en-US" dirty="0">
                <a:solidFill>
                  <a:srgbClr val="C00000"/>
                </a:solidFill>
                <a:latin typeface="Calibri"/>
                <a:cs typeface="Calibri"/>
              </a:rPr>
              <a:t>R(</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a:t>
            </a:r>
            <a:endParaRPr lang="en-US" dirty="0">
              <a:solidFill>
                <a:srgbClr val="C00000"/>
              </a:solidFill>
              <a:latin typeface="Calibri"/>
              <a:cs typeface="Calibri"/>
            </a:endParaRPr>
          </a:p>
        </p:txBody>
      </p:sp>
      <p:sp>
        <p:nvSpPr>
          <p:cNvPr id="35855" name="Text Box 28"/>
          <p:cNvSpPr txBox="1">
            <a:spLocks noChangeArrowheads="1"/>
          </p:cNvSpPr>
          <p:nvPr/>
        </p:nvSpPr>
        <p:spPr bwMode="auto">
          <a:xfrm>
            <a:off x="4495800" y="4419600"/>
            <a:ext cx="1066800" cy="366713"/>
          </a:xfrm>
          <a:prstGeom prst="rect">
            <a:avLst/>
          </a:prstGeom>
          <a:noFill/>
          <a:ln w="9525">
            <a:noFill/>
            <a:miter lim="800000"/>
            <a:headEnd/>
            <a:tailEnd/>
          </a:ln>
        </p:spPr>
        <p:txBody>
          <a:bodyPr>
            <a:spAutoFit/>
          </a:bodyPr>
          <a:lstStyle/>
          <a:p>
            <a:pPr>
              <a:spcBef>
                <a:spcPct val="50000"/>
              </a:spcBef>
            </a:pPr>
            <a:r>
              <a:rPr lang="en-US">
                <a:latin typeface="Calibri"/>
                <a:cs typeface="Calibri"/>
              </a:rPr>
              <a:t>s,a,s</a:t>
            </a:r>
            <a:r>
              <a:rPr lang="ja-JP" altLang="en-US">
                <a:latin typeface="Calibri"/>
                <a:cs typeface="Calibri"/>
              </a:rPr>
              <a:t>’</a:t>
            </a:r>
            <a:endParaRPr lang="en-US">
              <a:latin typeface="Calibri"/>
              <a:cs typeface="Calibri"/>
            </a:endParaRPr>
          </a:p>
        </p:txBody>
      </p:sp>
      <p:sp>
        <p:nvSpPr>
          <p:cNvPr id="35856" name="Freeform 29"/>
          <p:cNvSpPr>
            <a:spLocks/>
          </p:cNvSpPr>
          <p:nvPr/>
        </p:nvSpPr>
        <p:spPr bwMode="auto">
          <a:xfrm>
            <a:off x="6332538" y="2301875"/>
            <a:ext cx="2201862" cy="60325"/>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00FF"/>
            </a:solidFill>
            <a:round/>
            <a:headEnd/>
            <a:tailEnd type="triangle" w="lg" len="lg"/>
          </a:ln>
        </p:spPr>
        <p:txBody>
          <a:bodyPr/>
          <a:lstStyle/>
          <a:p>
            <a:endParaRPr lang="en-US">
              <a:latin typeface="Calibri"/>
              <a:cs typeface="Calibri"/>
            </a:endParaRPr>
          </a:p>
        </p:txBody>
      </p:sp>
      <p:sp>
        <p:nvSpPr>
          <p:cNvPr id="35857" name="Text Box 30"/>
          <p:cNvSpPr txBox="1">
            <a:spLocks noChangeArrowheads="1"/>
          </p:cNvSpPr>
          <p:nvPr/>
        </p:nvSpPr>
        <p:spPr bwMode="auto">
          <a:xfrm>
            <a:off x="8610600" y="2100262"/>
            <a:ext cx="13716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 is a </a:t>
            </a:r>
            <a:r>
              <a:rPr lang="en-US" i="1" dirty="0">
                <a:solidFill>
                  <a:srgbClr val="0000FF"/>
                </a:solidFill>
                <a:latin typeface="Calibri"/>
                <a:cs typeface="Calibri"/>
              </a:rPr>
              <a:t>state</a:t>
            </a:r>
          </a:p>
        </p:txBody>
      </p:sp>
      <p:sp>
        <p:nvSpPr>
          <p:cNvPr id="35858" name="Freeform 31"/>
          <p:cNvSpPr>
            <a:spLocks/>
          </p:cNvSpPr>
          <p:nvPr/>
        </p:nvSpPr>
        <p:spPr bwMode="auto">
          <a:xfrm flipH="1">
            <a:off x="3048000" y="3733800"/>
            <a:ext cx="1676400" cy="76200"/>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8000"/>
            </a:solidFill>
            <a:round/>
            <a:headEnd/>
            <a:tailEnd type="triangle" w="lg" len="lg"/>
          </a:ln>
        </p:spPr>
        <p:txBody>
          <a:bodyPr/>
          <a:lstStyle/>
          <a:p>
            <a:endParaRPr lang="en-US">
              <a:latin typeface="Calibri"/>
              <a:cs typeface="Calibri"/>
            </a:endParaRPr>
          </a:p>
        </p:txBody>
      </p:sp>
      <p:sp>
        <p:nvSpPr>
          <p:cNvPr id="35859" name="Text Box 32"/>
          <p:cNvSpPr txBox="1">
            <a:spLocks noChangeArrowheads="1"/>
          </p:cNvSpPr>
          <p:nvPr/>
        </p:nvSpPr>
        <p:spPr bwMode="auto">
          <a:xfrm>
            <a:off x="1752600" y="3429000"/>
            <a:ext cx="1371600" cy="641350"/>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 is a </a:t>
            </a:r>
            <a:r>
              <a:rPr lang="en-US" i="1" dirty="0">
                <a:solidFill>
                  <a:srgbClr val="008000"/>
                </a:solidFill>
                <a:latin typeface="Calibri"/>
                <a:cs typeface="Calibri"/>
              </a:rPr>
              <a:t>q-state</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743429"/>
            <a:ext cx="3017838" cy="2259698"/>
          </a:xfrm>
          <a:prstGeom prst="rect">
            <a:avLst/>
          </a:prstGeom>
          <a:noFill/>
        </p:spPr>
      </p:pic>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34600" y="4345616"/>
            <a:ext cx="1844538" cy="1595768"/>
          </a:xfrm>
          <a:prstGeom prst="rect">
            <a:avLst/>
          </a:prstGeom>
          <a:noFill/>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06000" y="1448716"/>
            <a:ext cx="2057400" cy="144261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9012" y="1248279"/>
            <a:ext cx="7875588" cy="499961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sp>
        <p:nvSpPr>
          <p:cNvPr id="3" name="Content Placeholder 2"/>
          <p:cNvSpPr>
            <a:spLocks noGrp="1"/>
          </p:cNvSpPr>
          <p:nvPr>
            <p:ph idx="1"/>
          </p:nvPr>
        </p:nvSpPr>
        <p:spPr/>
        <p:txBody>
          <a:bodyPr/>
          <a:lstStyle/>
          <a:p>
            <a:r>
              <a:rPr lang="en-US" sz="2800" dirty="0"/>
              <a:t>What preferences should an agent have over reward sequences?</a:t>
            </a:r>
          </a:p>
          <a:p>
            <a:endParaRPr lang="en-US" sz="2800" dirty="0"/>
          </a:p>
          <a:p>
            <a:r>
              <a:rPr lang="en-US" sz="2800" dirty="0"/>
              <a:t>More or less?</a:t>
            </a:r>
          </a:p>
          <a:p>
            <a:endParaRPr lang="en-US" sz="2800" dirty="0"/>
          </a:p>
          <a:p>
            <a:r>
              <a:rPr lang="en-US" sz="2800" dirty="0"/>
              <a:t>Now or later?</a:t>
            </a:r>
          </a:p>
          <a:p>
            <a:endParaRPr lang="en-US" sz="2800" dirty="0"/>
          </a:p>
          <a:p>
            <a:endParaRPr lang="en-US" sz="2800" dirty="0"/>
          </a:p>
          <a:p>
            <a:endParaRPr lang="en-US" sz="2800" dirty="0"/>
          </a:p>
          <a:p>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0" y="3505497"/>
            <a:ext cx="4648200" cy="2950792"/>
          </a:xfrm>
          <a:prstGeom prst="rect">
            <a:avLst/>
          </a:prstGeom>
          <a:noFill/>
        </p:spPr>
      </p:pic>
      <p:sp>
        <p:nvSpPr>
          <p:cNvPr id="6" name="TextBox 5"/>
          <p:cNvSpPr txBox="1"/>
          <p:nvPr/>
        </p:nvSpPr>
        <p:spPr>
          <a:xfrm>
            <a:off x="3124200" y="2123362"/>
            <a:ext cx="1297150" cy="523220"/>
          </a:xfrm>
          <a:prstGeom prst="rect">
            <a:avLst/>
          </a:prstGeom>
          <a:noFill/>
        </p:spPr>
        <p:txBody>
          <a:bodyPr wrap="none" rtlCol="0">
            <a:spAutoFit/>
          </a:bodyPr>
          <a:lstStyle/>
          <a:p>
            <a:r>
              <a:rPr lang="en-US" sz="2800" dirty="0">
                <a:latin typeface="Calibri" pitchFamily="34" charset="0"/>
              </a:rPr>
              <a:t>[1, 2, 2]</a:t>
            </a:r>
          </a:p>
        </p:txBody>
      </p:sp>
      <p:sp>
        <p:nvSpPr>
          <p:cNvPr id="7" name="TextBox 6"/>
          <p:cNvSpPr txBox="1"/>
          <p:nvPr/>
        </p:nvSpPr>
        <p:spPr>
          <a:xfrm>
            <a:off x="5578253" y="2123362"/>
            <a:ext cx="1297150" cy="523220"/>
          </a:xfrm>
          <a:prstGeom prst="rect">
            <a:avLst/>
          </a:prstGeom>
          <a:noFill/>
        </p:spPr>
        <p:txBody>
          <a:bodyPr wrap="none" rtlCol="0">
            <a:spAutoFit/>
          </a:bodyPr>
          <a:lstStyle/>
          <a:p>
            <a:r>
              <a:rPr lang="en-US" sz="2800" dirty="0">
                <a:latin typeface="Calibri" pitchFamily="34" charset="0"/>
              </a:rPr>
              <a:t>[2, 3, 4]</a:t>
            </a:r>
          </a:p>
        </p:txBody>
      </p:sp>
      <p:sp>
        <p:nvSpPr>
          <p:cNvPr id="8" name="TextBox 7"/>
          <p:cNvSpPr txBox="1"/>
          <p:nvPr/>
        </p:nvSpPr>
        <p:spPr>
          <a:xfrm>
            <a:off x="4694595" y="2123362"/>
            <a:ext cx="580608" cy="523220"/>
          </a:xfrm>
          <a:prstGeom prst="rect">
            <a:avLst/>
          </a:prstGeom>
          <a:noFill/>
        </p:spPr>
        <p:txBody>
          <a:bodyPr wrap="none" rtlCol="0">
            <a:spAutoFit/>
          </a:bodyPr>
          <a:lstStyle/>
          <a:p>
            <a:r>
              <a:rPr lang="en-US" sz="2800" dirty="0">
                <a:latin typeface="Calibri" pitchFamily="34" charset="0"/>
              </a:rPr>
              <a:t> or</a:t>
            </a:r>
          </a:p>
        </p:txBody>
      </p:sp>
      <p:sp>
        <p:nvSpPr>
          <p:cNvPr id="9" name="TextBox 8"/>
          <p:cNvSpPr txBox="1"/>
          <p:nvPr/>
        </p:nvSpPr>
        <p:spPr>
          <a:xfrm>
            <a:off x="3124200" y="3152717"/>
            <a:ext cx="1297150" cy="523220"/>
          </a:xfrm>
          <a:prstGeom prst="rect">
            <a:avLst/>
          </a:prstGeom>
          <a:noFill/>
        </p:spPr>
        <p:txBody>
          <a:bodyPr wrap="none" rtlCol="0">
            <a:spAutoFit/>
          </a:bodyPr>
          <a:lstStyle/>
          <a:p>
            <a:r>
              <a:rPr lang="en-US" sz="2800" dirty="0">
                <a:latin typeface="Calibri" pitchFamily="34" charset="0"/>
              </a:rPr>
              <a:t>[0, 0, 1]</a:t>
            </a:r>
          </a:p>
        </p:txBody>
      </p:sp>
      <p:sp>
        <p:nvSpPr>
          <p:cNvPr id="10" name="TextBox 9"/>
          <p:cNvSpPr txBox="1"/>
          <p:nvPr/>
        </p:nvSpPr>
        <p:spPr>
          <a:xfrm>
            <a:off x="5578253" y="3152717"/>
            <a:ext cx="1297150" cy="523220"/>
          </a:xfrm>
          <a:prstGeom prst="rect">
            <a:avLst/>
          </a:prstGeom>
          <a:noFill/>
        </p:spPr>
        <p:txBody>
          <a:bodyPr wrap="none" rtlCol="0">
            <a:spAutoFit/>
          </a:bodyPr>
          <a:lstStyle/>
          <a:p>
            <a:r>
              <a:rPr lang="en-US" sz="2800" dirty="0">
                <a:latin typeface="Calibri" pitchFamily="34" charset="0"/>
              </a:rPr>
              <a:t>[1, 0, 0]</a:t>
            </a:r>
          </a:p>
        </p:txBody>
      </p:sp>
      <p:sp>
        <p:nvSpPr>
          <p:cNvPr id="11" name="TextBox 10"/>
          <p:cNvSpPr txBox="1"/>
          <p:nvPr/>
        </p:nvSpPr>
        <p:spPr>
          <a:xfrm>
            <a:off x="4694595" y="3152717"/>
            <a:ext cx="580608" cy="523220"/>
          </a:xfrm>
          <a:prstGeom prst="rect">
            <a:avLst/>
          </a:prstGeom>
          <a:noFill/>
        </p:spPr>
        <p:txBody>
          <a:bodyPr wrap="none" rtlCol="0">
            <a:spAutoFit/>
          </a:bodyPr>
          <a:lstStyle/>
          <a:p>
            <a:r>
              <a:rPr lang="en-US" sz="2800" dirty="0">
                <a:latin typeface="Calibri" pitchFamily="34" charset="0"/>
              </a:rPr>
              <a:t> 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Discounting</a:t>
            </a:r>
          </a:p>
        </p:txBody>
      </p:sp>
      <p:sp>
        <p:nvSpPr>
          <p:cNvPr id="3" name="Content Placeholder 2"/>
          <p:cNvSpPr>
            <a:spLocks noGrp="1"/>
          </p:cNvSpPr>
          <p:nvPr>
            <p:ph idx="1"/>
          </p:nvPr>
        </p:nvSpPr>
        <p:spPr>
          <a:xfrm>
            <a:off x="406400" y="1295400"/>
            <a:ext cx="11252200" cy="4729164"/>
          </a:xfrm>
        </p:spPr>
        <p:txBody>
          <a:bodyPr/>
          <a:lstStyle/>
          <a:p>
            <a:r>
              <a:rPr lang="en-US" sz="2800" dirty="0"/>
              <a:t>It’s reasonable to maximize the sum of rewards</a:t>
            </a:r>
          </a:p>
          <a:p>
            <a:r>
              <a:rPr lang="en-US" sz="2800" dirty="0"/>
              <a:t>It’s also reasonable to prefer rewards now to rewards later</a:t>
            </a:r>
          </a:p>
          <a:p>
            <a:r>
              <a:rPr lang="en-US" sz="2800" dirty="0"/>
              <a:t>One solution: </a:t>
            </a:r>
            <a:r>
              <a:rPr lang="en-US" sz="2800" dirty="0" smtClean="0"/>
              <a:t>utility of </a:t>
            </a:r>
            <a:r>
              <a:rPr lang="en-US" sz="2800" dirty="0"/>
              <a:t>rewards decay exponentially</a:t>
            </a:r>
          </a:p>
        </p:txBody>
      </p:sp>
      <p:pic>
        <p:nvPicPr>
          <p:cNvPr id="7171" name="Picture 3" descr="C:\Users\Dan\Dropbox\Office\CS 188\Ketrina Art\MDPs\Discounting.png"/>
          <p:cNvPicPr>
            <a:picLocks noChangeAspect="1" noChangeArrowheads="1"/>
          </p:cNvPicPr>
          <p:nvPr/>
        </p:nvPicPr>
        <p:blipFill>
          <a:blip r:embed="rId5" cstate="print"/>
          <a:srcRect l="73764" t="76543" r="1569"/>
          <a:stretch>
            <a:fillRect/>
          </a:stretch>
        </p:blipFill>
        <p:spPr bwMode="auto">
          <a:xfrm>
            <a:off x="8003286" y="3276600"/>
            <a:ext cx="2283714" cy="1447800"/>
          </a:xfrm>
          <a:prstGeom prst="rect">
            <a:avLst/>
          </a:prstGeom>
          <a:noFill/>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7800" y="2822143"/>
            <a:ext cx="2283714" cy="1975713"/>
          </a:xfrm>
          <a:prstGeom prst="rect">
            <a:avLst/>
          </a:prstGeom>
          <a:noFill/>
        </p:spPr>
      </p:pic>
      <p:pic>
        <p:nvPicPr>
          <p:cNvPr id="8" name="Picture 3" descr="C:\Users\Dan\Dropbox\Office\CS 188\Ketrina Art\MDPs\Discounting.png"/>
          <p:cNvPicPr>
            <a:picLocks noChangeAspect="1" noChangeArrowheads="1"/>
          </p:cNvPicPr>
          <p:nvPr/>
        </p:nvPicPr>
        <p:blipFill>
          <a:blip r:embed="rId5" cstate="print"/>
          <a:srcRect l="73764" t="38272" r="1569" b="35802"/>
          <a:stretch>
            <a:fillRect/>
          </a:stretch>
        </p:blipFill>
        <p:spPr bwMode="auto">
          <a:xfrm>
            <a:off x="4802886" y="3048000"/>
            <a:ext cx="2283714" cy="1600200"/>
          </a:xfrm>
          <a:prstGeom prst="rect">
            <a:avLst/>
          </a:prstGeom>
          <a:noFill/>
        </p:spPr>
      </p:pic>
      <p:sp>
        <p:nvSpPr>
          <p:cNvPr id="16" name="TextBox 15"/>
          <p:cNvSpPr txBox="1"/>
          <p:nvPr/>
        </p:nvSpPr>
        <p:spPr>
          <a:xfrm>
            <a:off x="1447800" y="5410200"/>
            <a:ext cx="2057400" cy="461665"/>
          </a:xfrm>
          <a:prstGeom prst="rect">
            <a:avLst/>
          </a:prstGeom>
          <a:noFill/>
        </p:spPr>
        <p:txBody>
          <a:bodyPr wrap="square" rtlCol="0">
            <a:spAutoFit/>
          </a:bodyPr>
          <a:lstStyle/>
          <a:p>
            <a:pPr algn="ctr"/>
            <a:r>
              <a:rPr lang="en-US" sz="2400" dirty="0">
                <a:latin typeface="Calibri" pitchFamily="34" charset="0"/>
              </a:rPr>
              <a:t>Worth Now</a:t>
            </a:r>
          </a:p>
        </p:txBody>
      </p:sp>
      <p:sp>
        <p:nvSpPr>
          <p:cNvPr id="17" name="TextBox 16"/>
          <p:cNvSpPr txBox="1"/>
          <p:nvPr/>
        </p:nvSpPr>
        <p:spPr>
          <a:xfrm>
            <a:off x="4648200" y="5410200"/>
            <a:ext cx="2438400" cy="461665"/>
          </a:xfrm>
          <a:prstGeom prst="rect">
            <a:avLst/>
          </a:prstGeom>
          <a:noFill/>
        </p:spPr>
        <p:txBody>
          <a:bodyPr wrap="square" rtlCol="0">
            <a:spAutoFit/>
          </a:bodyPr>
          <a:lstStyle/>
          <a:p>
            <a:pPr algn="ctr"/>
            <a:r>
              <a:rPr lang="en-US" sz="2400" dirty="0">
                <a:latin typeface="Calibri" pitchFamily="34" charset="0"/>
              </a:rPr>
              <a:t>Worth Next Step</a:t>
            </a:r>
          </a:p>
        </p:txBody>
      </p:sp>
      <p:sp>
        <p:nvSpPr>
          <p:cNvPr id="18" name="TextBox 17"/>
          <p:cNvSpPr txBox="1"/>
          <p:nvPr/>
        </p:nvSpPr>
        <p:spPr>
          <a:xfrm>
            <a:off x="7772400" y="5410200"/>
            <a:ext cx="3048000" cy="461665"/>
          </a:xfrm>
          <a:prstGeom prst="rect">
            <a:avLst/>
          </a:prstGeom>
          <a:noFill/>
        </p:spPr>
        <p:txBody>
          <a:bodyPr wrap="square" rtlCol="0">
            <a:spAutoFit/>
          </a:bodyPr>
          <a:lstStyle/>
          <a:p>
            <a:pPr algn="ctr"/>
            <a:r>
              <a:rPr lang="en-US" sz="2400" dirty="0">
                <a:latin typeface="Calibri" pitchFamily="34" charset="0"/>
              </a:rPr>
              <a:t>Worth In Two Steps</a:t>
            </a:r>
          </a:p>
        </p:txBody>
      </p:sp>
      <p:pic>
        <p:nvPicPr>
          <p:cNvPr id="22" name="Picture 21" descr="txp_fig"/>
          <p:cNvPicPr>
            <a:picLocks noChangeAspect="1"/>
          </p:cNvPicPr>
          <p:nvPr>
            <p:custDataLst>
              <p:tags r:id="rId1"/>
            </p:custDataLst>
          </p:nvPr>
        </p:nvPicPr>
        <p:blipFill>
          <a:blip r:embed="rId7" cstate="print"/>
          <a:stretch>
            <a:fillRect/>
          </a:stretch>
        </p:blipFill>
        <p:spPr bwMode="auto">
          <a:xfrm>
            <a:off x="2362200" y="4752676"/>
            <a:ext cx="211138" cy="351897"/>
          </a:xfrm>
          <a:prstGeom prst="rect">
            <a:avLst/>
          </a:prstGeom>
          <a:noFill/>
          <a:ln/>
          <a:effectLst/>
        </p:spPr>
      </p:pic>
      <p:pic>
        <p:nvPicPr>
          <p:cNvPr id="23" name="Picture 22" descr="txp_fig"/>
          <p:cNvPicPr>
            <a:picLocks noChangeAspect="1"/>
          </p:cNvPicPr>
          <p:nvPr>
            <p:custDataLst>
              <p:tags r:id="rId2"/>
            </p:custDataLst>
          </p:nvPr>
        </p:nvPicPr>
        <p:blipFill>
          <a:blip r:embed="rId8" cstate="print"/>
          <a:stretch>
            <a:fillRect/>
          </a:stretch>
        </p:blipFill>
        <p:spPr bwMode="auto">
          <a:xfrm>
            <a:off x="5791200" y="4853716"/>
            <a:ext cx="280688" cy="327002"/>
          </a:xfrm>
          <a:prstGeom prst="rect">
            <a:avLst/>
          </a:prstGeom>
          <a:noFill/>
          <a:ln/>
          <a:effectLst/>
        </p:spPr>
      </p:pic>
      <p:pic>
        <p:nvPicPr>
          <p:cNvPr id="24" name="Picture 23" descr="txp_fig"/>
          <p:cNvPicPr>
            <a:picLocks noChangeAspect="1"/>
          </p:cNvPicPr>
          <p:nvPr>
            <p:custDataLst>
              <p:tags r:id="rId3"/>
            </p:custDataLst>
          </p:nvPr>
        </p:nvPicPr>
        <p:blipFill>
          <a:blip r:embed="rId9" cstate="print"/>
          <a:stretch>
            <a:fillRect/>
          </a:stretch>
        </p:blipFill>
        <p:spPr bwMode="auto">
          <a:xfrm>
            <a:off x="8915165" y="4648200"/>
            <a:ext cx="514651" cy="56092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ea typeface="ＭＳ Ｐゴシック" pitchFamily="34" charset="-128"/>
              </a:rPr>
              <a:t>Discounting</a:t>
            </a:r>
          </a:p>
        </p:txBody>
      </p:sp>
      <p:sp>
        <p:nvSpPr>
          <p:cNvPr id="17411" name="Rectangle 3"/>
          <p:cNvSpPr>
            <a:spLocks noGrp="1" noChangeArrowheads="1"/>
          </p:cNvSpPr>
          <p:nvPr>
            <p:ph idx="1"/>
          </p:nvPr>
        </p:nvSpPr>
        <p:spPr>
          <a:xfrm>
            <a:off x="533400" y="1524000"/>
            <a:ext cx="4845654" cy="4525963"/>
          </a:xfrm>
        </p:spPr>
        <p:txBody>
          <a:bodyPr/>
          <a:lstStyle/>
          <a:p>
            <a:r>
              <a:rPr lang="en-US" sz="2400" dirty="0">
                <a:ea typeface="ＭＳ Ｐゴシック" pitchFamily="34" charset="-128"/>
              </a:rPr>
              <a:t>How to discount?</a:t>
            </a:r>
          </a:p>
          <a:p>
            <a:pPr lvl="1"/>
            <a:r>
              <a:rPr lang="en-US" dirty="0">
                <a:ea typeface="ＭＳ Ｐゴシック" pitchFamily="34" charset="-128"/>
              </a:rPr>
              <a:t>Each time we descend a level, we multiply in the discount once</a:t>
            </a:r>
          </a:p>
          <a:p>
            <a:pPr lvl="1"/>
            <a:endParaRPr lang="en-US" dirty="0">
              <a:ea typeface="ＭＳ Ｐゴシック" pitchFamily="34" charset="-128"/>
            </a:endParaRPr>
          </a:p>
          <a:p>
            <a:r>
              <a:rPr lang="en-US" sz="2400" dirty="0">
                <a:ea typeface="ＭＳ Ｐゴシック" pitchFamily="34" charset="-128"/>
              </a:rPr>
              <a:t>Why discount?</a:t>
            </a:r>
            <a:endParaRPr lang="en-US" sz="2400" dirty="0">
              <a:ea typeface="ＭＳ Ｐゴシック" pitchFamily="34" charset="-128"/>
              <a:sym typeface="Symbol" pitchFamily="18" charset="2"/>
            </a:endParaRPr>
          </a:p>
          <a:p>
            <a:pPr lvl="1"/>
            <a:r>
              <a:rPr lang="en-US" dirty="0">
                <a:ea typeface="ＭＳ Ｐゴシック" pitchFamily="34" charset="-128"/>
                <a:sym typeface="Symbol" pitchFamily="18" charset="2"/>
              </a:rPr>
              <a:t>Sooner rewards probably do have higher utility than later rewards</a:t>
            </a:r>
          </a:p>
          <a:p>
            <a:pPr lvl="1"/>
            <a:r>
              <a:rPr lang="en-US" dirty="0">
                <a:ea typeface="ＭＳ Ｐゴシック" pitchFamily="34" charset="-128"/>
                <a:sym typeface="Symbol" pitchFamily="18" charset="2"/>
              </a:rPr>
              <a:t>Also helps our algorithms converge</a:t>
            </a:r>
          </a:p>
          <a:p>
            <a:pPr marL="0" lvl="1" indent="0">
              <a:buNone/>
            </a:pPr>
            <a:endParaRPr lang="en-US" dirty="0">
              <a:ea typeface="ＭＳ Ｐゴシック" pitchFamily="34" charset="-128"/>
              <a:sym typeface="Symbol" pitchFamily="18" charset="2"/>
            </a:endParaRPr>
          </a:p>
        </p:txBody>
      </p:sp>
      <p:grpSp>
        <p:nvGrpSpPr>
          <p:cNvPr id="39939" name="Group 4"/>
          <p:cNvGrpSpPr>
            <a:grpSpLocks/>
          </p:cNvGrpSpPr>
          <p:nvPr/>
        </p:nvGrpSpPr>
        <p:grpSpPr bwMode="auto">
          <a:xfrm>
            <a:off x="8304213" y="1371600"/>
            <a:ext cx="2135187" cy="4875213"/>
            <a:chOff x="4085" y="960"/>
            <a:chExt cx="1345" cy="3071"/>
          </a:xfrm>
        </p:grpSpPr>
        <p:grpSp>
          <p:nvGrpSpPr>
            <p:cNvPr id="39947" name="Group 5"/>
            <p:cNvGrpSpPr>
              <a:grpSpLocks/>
            </p:cNvGrpSpPr>
            <p:nvPr/>
          </p:nvGrpSpPr>
          <p:grpSpPr bwMode="auto">
            <a:xfrm>
              <a:off x="4085" y="960"/>
              <a:ext cx="1291" cy="1202"/>
              <a:chOff x="2400" y="1401"/>
              <a:chExt cx="1392" cy="1296"/>
            </a:xfrm>
          </p:grpSpPr>
          <p:sp>
            <p:nvSpPr>
              <p:cNvPr id="39986" name="AutoShape 6"/>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87" name="Group 7"/>
              <p:cNvGrpSpPr>
                <a:grpSpLocks/>
              </p:cNvGrpSpPr>
              <p:nvPr/>
            </p:nvGrpSpPr>
            <p:grpSpPr bwMode="auto">
              <a:xfrm>
                <a:off x="2529" y="1617"/>
                <a:ext cx="1263" cy="361"/>
                <a:chOff x="1584" y="1680"/>
                <a:chExt cx="2352" cy="336"/>
              </a:xfrm>
            </p:grpSpPr>
            <p:sp>
              <p:nvSpPr>
                <p:cNvPr id="40000" name="Line 8"/>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40001" name="Line 9"/>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40002" name="Line 10"/>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40003" name="Line 11"/>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88" name="Oval 12"/>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89" name="Group 13"/>
              <p:cNvGrpSpPr>
                <a:grpSpLocks/>
              </p:cNvGrpSpPr>
              <p:nvPr/>
            </p:nvGrpSpPr>
            <p:grpSpPr bwMode="auto">
              <a:xfrm>
                <a:off x="2400" y="2107"/>
                <a:ext cx="1057" cy="386"/>
                <a:chOff x="1536" y="2400"/>
                <a:chExt cx="1584" cy="624"/>
              </a:xfrm>
            </p:grpSpPr>
            <p:sp>
              <p:nvSpPr>
                <p:cNvPr id="39996" name="Line 14"/>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97" name="Line 15"/>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98" name="Line 16"/>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99" name="Line 17"/>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90" name="Text Box 18"/>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91" name="Text Box 19"/>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92" name="Text Box 20"/>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93" name="Text Box 21"/>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94" name="AutoShape 22"/>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95" name="Text Box 23"/>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8" name="Group 24"/>
            <p:cNvGrpSpPr>
              <a:grpSpLocks/>
            </p:cNvGrpSpPr>
            <p:nvPr/>
          </p:nvGrpSpPr>
          <p:grpSpPr bwMode="auto">
            <a:xfrm flipH="1">
              <a:off x="4128" y="1895"/>
              <a:ext cx="1302" cy="1201"/>
              <a:chOff x="2400" y="1401"/>
              <a:chExt cx="1392" cy="1296"/>
            </a:xfrm>
          </p:grpSpPr>
          <p:sp>
            <p:nvSpPr>
              <p:cNvPr id="39968" name="AutoShape 2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69" name="Group 26"/>
              <p:cNvGrpSpPr>
                <a:grpSpLocks/>
              </p:cNvGrpSpPr>
              <p:nvPr/>
            </p:nvGrpSpPr>
            <p:grpSpPr bwMode="auto">
              <a:xfrm>
                <a:off x="2529" y="1617"/>
                <a:ext cx="1263" cy="361"/>
                <a:chOff x="1584" y="1680"/>
                <a:chExt cx="2352" cy="336"/>
              </a:xfrm>
            </p:grpSpPr>
            <p:sp>
              <p:nvSpPr>
                <p:cNvPr id="39982" name="Line 2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83" name="Line 2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84" name="Line 2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85" name="Line 3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70" name="Oval 3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71" name="Group 32"/>
              <p:cNvGrpSpPr>
                <a:grpSpLocks/>
              </p:cNvGrpSpPr>
              <p:nvPr/>
            </p:nvGrpSpPr>
            <p:grpSpPr bwMode="auto">
              <a:xfrm>
                <a:off x="2400" y="2107"/>
                <a:ext cx="1057" cy="386"/>
                <a:chOff x="1536" y="2400"/>
                <a:chExt cx="1584" cy="624"/>
              </a:xfrm>
            </p:grpSpPr>
            <p:sp>
              <p:nvSpPr>
                <p:cNvPr id="39978" name="Line 3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79" name="Line 3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80" name="Line 3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81" name="Line 36"/>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72" name="Text Box 37"/>
              <p:cNvSpPr txBox="1">
                <a:spLocks noChangeArrowheads="1"/>
              </p:cNvSpPr>
              <p:nvPr/>
            </p:nvSpPr>
            <p:spPr bwMode="auto">
              <a:xfrm>
                <a:off x="3024" y="1680"/>
                <a:ext cx="129" cy="250"/>
              </a:xfrm>
              <a:prstGeom prst="rect">
                <a:avLst/>
              </a:prstGeom>
              <a:noFill/>
              <a:ln w="9525">
                <a:noFill/>
                <a:miter lim="800000"/>
                <a:headEnd/>
                <a:tailEnd/>
              </a:ln>
            </p:spPr>
            <p:txBody>
              <a:bodyPr>
                <a:spAutoFit/>
              </a:bodyPr>
              <a:lstStyle/>
              <a:p>
                <a:pPr>
                  <a:spcBef>
                    <a:spcPct val="50000"/>
                  </a:spcBef>
                </a:pPr>
                <a:endParaRPr lang="en-US"/>
              </a:p>
            </p:txBody>
          </p:sp>
          <p:sp>
            <p:nvSpPr>
              <p:cNvPr id="39973" name="Text Box 38"/>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74" name="Text Box 39"/>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75" name="Text Box 40"/>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76" name="AutoShape 41"/>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77" name="Text Box 42"/>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9" name="Group 43"/>
            <p:cNvGrpSpPr>
              <a:grpSpLocks/>
            </p:cNvGrpSpPr>
            <p:nvPr/>
          </p:nvGrpSpPr>
          <p:grpSpPr bwMode="auto">
            <a:xfrm>
              <a:off x="4085" y="2829"/>
              <a:ext cx="1291" cy="1202"/>
              <a:chOff x="2400" y="1401"/>
              <a:chExt cx="1392" cy="1296"/>
            </a:xfrm>
          </p:grpSpPr>
          <p:sp>
            <p:nvSpPr>
              <p:cNvPr id="39950" name="AutoShape 44"/>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51" name="Group 45"/>
              <p:cNvGrpSpPr>
                <a:grpSpLocks/>
              </p:cNvGrpSpPr>
              <p:nvPr/>
            </p:nvGrpSpPr>
            <p:grpSpPr bwMode="auto">
              <a:xfrm>
                <a:off x="2529" y="1617"/>
                <a:ext cx="1263" cy="361"/>
                <a:chOff x="1584" y="1680"/>
                <a:chExt cx="2352" cy="336"/>
              </a:xfrm>
            </p:grpSpPr>
            <p:sp>
              <p:nvSpPr>
                <p:cNvPr id="39964" name="Line 46"/>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65" name="Line 47"/>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66" name="Line 48"/>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67" name="Line 49"/>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52" name="Oval 50"/>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53" name="Group 51"/>
              <p:cNvGrpSpPr>
                <a:grpSpLocks/>
              </p:cNvGrpSpPr>
              <p:nvPr/>
            </p:nvGrpSpPr>
            <p:grpSpPr bwMode="auto">
              <a:xfrm>
                <a:off x="2400" y="2107"/>
                <a:ext cx="1057" cy="386"/>
                <a:chOff x="1536" y="2400"/>
                <a:chExt cx="1584" cy="624"/>
              </a:xfrm>
            </p:grpSpPr>
            <p:sp>
              <p:nvSpPr>
                <p:cNvPr id="39960" name="Line 52"/>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61" name="Line 53"/>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62" name="Line 54"/>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63" name="Line 55"/>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54" name="Text Box 56"/>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55" name="Text Box 57"/>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56" name="Text Box 58"/>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57" name="Text Box 59"/>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58" name="AutoShape 60"/>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39959" name="Text Box 61"/>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sp>
        <p:nvSpPr>
          <p:cNvPr id="39940" name="AutoShape 62"/>
          <p:cNvSpPr>
            <a:spLocks/>
          </p:cNvSpPr>
          <p:nvPr/>
        </p:nvSpPr>
        <p:spPr bwMode="auto">
          <a:xfrm>
            <a:off x="7772400" y="3505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1" name="AutoShape 63"/>
          <p:cNvSpPr>
            <a:spLocks/>
          </p:cNvSpPr>
          <p:nvPr/>
        </p:nvSpPr>
        <p:spPr bwMode="auto">
          <a:xfrm>
            <a:off x="7772400" y="1981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2" name="AutoShape 64"/>
          <p:cNvSpPr>
            <a:spLocks/>
          </p:cNvSpPr>
          <p:nvPr/>
        </p:nvSpPr>
        <p:spPr bwMode="auto">
          <a:xfrm>
            <a:off x="7772400" y="5029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pic>
        <p:nvPicPr>
          <p:cNvPr id="72" name="Picture 71" descr="txp_fig"/>
          <p:cNvPicPr>
            <a:picLocks noChangeAspect="1"/>
          </p:cNvPicPr>
          <p:nvPr>
            <p:custDataLst>
              <p:tags r:id="rId1"/>
            </p:custDataLst>
          </p:nvPr>
        </p:nvPicPr>
        <p:blipFill>
          <a:blip r:embed="rId6" cstate="print"/>
          <a:stretch>
            <a:fillRect/>
          </a:stretch>
        </p:blipFill>
        <p:spPr bwMode="auto">
          <a:xfrm>
            <a:off x="7162800" y="2312690"/>
            <a:ext cx="211138" cy="351897"/>
          </a:xfrm>
          <a:prstGeom prst="rect">
            <a:avLst/>
          </a:prstGeom>
          <a:noFill/>
          <a:ln/>
          <a:effectLst/>
        </p:spPr>
      </p:pic>
      <p:pic>
        <p:nvPicPr>
          <p:cNvPr id="73" name="Picture 72" descr="txp_fig"/>
          <p:cNvPicPr>
            <a:picLocks noChangeAspect="1"/>
          </p:cNvPicPr>
          <p:nvPr>
            <p:custDataLst>
              <p:tags r:id="rId2"/>
            </p:custDataLst>
          </p:nvPr>
        </p:nvPicPr>
        <p:blipFill>
          <a:blip r:embed="rId7" cstate="print"/>
          <a:stretch>
            <a:fillRect/>
          </a:stretch>
        </p:blipFill>
        <p:spPr bwMode="auto">
          <a:xfrm>
            <a:off x="7137699" y="3856766"/>
            <a:ext cx="280688" cy="327002"/>
          </a:xfrm>
          <a:prstGeom prst="rect">
            <a:avLst/>
          </a:prstGeom>
          <a:noFill/>
          <a:ln/>
          <a:effectLst/>
        </p:spPr>
      </p:pic>
      <p:pic>
        <p:nvPicPr>
          <p:cNvPr id="74" name="Picture 73" descr="txp_fig"/>
          <p:cNvPicPr>
            <a:picLocks noChangeAspect="1"/>
          </p:cNvPicPr>
          <p:nvPr>
            <p:custDataLst>
              <p:tags r:id="rId3"/>
            </p:custDataLst>
          </p:nvPr>
        </p:nvPicPr>
        <p:blipFill>
          <a:blip r:embed="rId8" cstate="print"/>
          <a:stretch>
            <a:fillRect/>
          </a:stretch>
        </p:blipFill>
        <p:spPr bwMode="auto">
          <a:xfrm>
            <a:off x="7056372" y="5225060"/>
            <a:ext cx="514651" cy="560927"/>
          </a:xfrm>
          <a:prstGeom prst="rect">
            <a:avLst/>
          </a:prstGeom>
          <a:noFill/>
          <a:ln/>
          <a:effectLst/>
        </p:spPr>
      </p:pic>
      <p:pic>
        <p:nvPicPr>
          <p:cNvPr id="69" name="Picture 3" descr="C:\Users\Dan\Dropbox\Office\CS 188\Ketrina Art\MDPs\Discounting.png"/>
          <p:cNvPicPr>
            <a:picLocks noChangeAspect="1" noChangeArrowheads="1"/>
          </p:cNvPicPr>
          <p:nvPr/>
        </p:nvPicPr>
        <p:blipFill>
          <a:blip r:embed="rId9" cstate="print"/>
          <a:srcRect l="73764" t="76543" r="1569"/>
          <a:stretch>
            <a:fillRect/>
          </a:stretch>
        </p:blipFill>
        <p:spPr bwMode="auto">
          <a:xfrm>
            <a:off x="5486400" y="5181600"/>
            <a:ext cx="1562540" cy="990600"/>
          </a:xfrm>
          <a:prstGeom prst="rect">
            <a:avLst/>
          </a:prstGeom>
          <a:noFill/>
        </p:spPr>
      </p:pic>
      <p:pic>
        <p:nvPicPr>
          <p:cNvPr id="7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562600" y="1676400"/>
            <a:ext cx="1761584" cy="1524000"/>
          </a:xfrm>
          <a:prstGeom prst="rect">
            <a:avLst/>
          </a:prstGeom>
          <a:noFill/>
        </p:spPr>
      </p:pic>
      <p:pic>
        <p:nvPicPr>
          <p:cNvPr id="71" name="Picture 3" descr="C:\Users\Dan\Dropbox\Office\CS 188\Ketrina Art\MDPs\Discounting.png"/>
          <p:cNvPicPr>
            <a:picLocks noChangeAspect="1" noChangeArrowheads="1"/>
          </p:cNvPicPr>
          <p:nvPr/>
        </p:nvPicPr>
        <p:blipFill>
          <a:blip r:embed="rId9" cstate="print"/>
          <a:srcRect l="73764" t="38272" r="1569" b="35802"/>
          <a:stretch>
            <a:fillRect/>
          </a:stretch>
        </p:blipFill>
        <p:spPr bwMode="auto">
          <a:xfrm>
            <a:off x="5562600" y="3429000"/>
            <a:ext cx="1566128" cy="10973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solidFill>
                  <a:srgbClr val="C00000"/>
                </a:solidFill>
                <a:ea typeface="ＭＳ Ｐゴシック" pitchFamily="34" charset="-128"/>
              </a:rPr>
              <a:t>Piazza Poll 3 </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a:xfrm>
                <a:off x="531867" y="1246449"/>
                <a:ext cx="7787540" cy="4525963"/>
              </a:xfrm>
            </p:spPr>
            <p:txBody>
              <a:bodyPr/>
              <a:lstStyle/>
              <a:p>
                <a:r>
                  <a:rPr lang="en-US" dirty="0" smtClean="0">
                    <a:ea typeface="ＭＳ Ｐゴシック" pitchFamily="34" charset="-128"/>
                  </a:rPr>
                  <a:t>What is the value of U([</a:t>
                </a:r>
                <a:r>
                  <a:rPr lang="en-US" dirty="0">
                    <a:ea typeface="ＭＳ Ｐゴシック" pitchFamily="34" charset="-128"/>
                  </a:rPr>
                  <a:t>2,4,8</a:t>
                </a:r>
                <a:r>
                  <a:rPr lang="en-US" dirty="0" smtClean="0">
                    <a:ea typeface="ＭＳ Ｐゴシック" pitchFamily="34" charset="-128"/>
                  </a:rPr>
                  <a:t>]) </a:t>
                </a:r>
                <a:r>
                  <a:rPr lang="en-US" dirty="0">
                    <a:ea typeface="ＭＳ Ｐゴシック" pitchFamily="34" charset="-128"/>
                    <a:sym typeface="Symbol" pitchFamily="18" charset="2"/>
                  </a:rPr>
                  <a:t>with </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𝛾</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0</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5</m:t>
                    </m:r>
                    <m:r>
                      <a:rPr lang="en-US" b="0" i="1" smtClean="0">
                        <a:latin typeface="Cambria Math" panose="02040503050406030204" pitchFamily="18" charset="0"/>
                        <a:ea typeface="ＭＳ Ｐゴシック" pitchFamily="34" charset="-128"/>
                        <a:sym typeface="Symbol" pitchFamily="18" charset="2"/>
                      </a:rPr>
                      <m:t>?</m:t>
                    </m:r>
                  </m:oMath>
                </a14:m>
                <a:endParaRPr lang="en-US" b="0" dirty="0" smtClean="0">
                  <a:ea typeface="ＭＳ Ｐゴシック" pitchFamily="34" charset="-128"/>
                  <a:sym typeface="Symbol" pitchFamily="18" charset="2"/>
                </a:endParaRPr>
              </a:p>
              <a:p>
                <a:r>
                  <a:rPr lang="en-US" dirty="0" smtClean="0">
                    <a:ea typeface="ＭＳ Ｐゴシック" pitchFamily="34" charset="-128"/>
                    <a:sym typeface="Symbol" pitchFamily="18" charset="2"/>
                  </a:rPr>
                  <a:t>U(</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m:t>
                    </m:r>
                  </m:oMath>
                </a14:m>
                <a:r>
                  <a:rPr lang="en-US" dirty="0" smtClean="0">
                    <a:ea typeface="ＭＳ Ｐゴシック" pitchFamily="34" charset="-128"/>
                    <a:sym typeface="Symbol" pitchFamily="18" charset="2"/>
                  </a:rPr>
                  <a:t>) is the total utility of a reward sequence</a:t>
                </a:r>
                <a:endParaRPr lang="en-US" dirty="0">
                  <a:ea typeface="ＭＳ Ｐゴシック" pitchFamily="34" charset="-128"/>
                  <a:sym typeface="Symbol" pitchFamily="18" charset="2"/>
                </a:endParaRPr>
              </a:p>
              <a:p>
                <a:endParaRPr lang="en-US" dirty="0">
                  <a:ea typeface="ＭＳ Ｐゴシック" pitchFamily="34" charset="-128"/>
                  <a:sym typeface="Symbol" pitchFamily="18" charset="2"/>
                </a:endParaRPr>
              </a:p>
              <a:p>
                <a:pPr marL="514350" lvl="1" indent="-514350">
                  <a:buFont typeface="+mj-lt"/>
                  <a:buAutoNum type="alphaUcPeriod"/>
                </a:pPr>
                <a:r>
                  <a:rPr lang="en-US" sz="2800" dirty="0">
                    <a:ea typeface="ＭＳ Ｐゴシック" pitchFamily="34" charset="-128"/>
                    <a:sym typeface="Symbol" pitchFamily="18" charset="2"/>
                  </a:rPr>
                  <a:t>3</a:t>
                </a:r>
              </a:p>
              <a:p>
                <a:pPr marL="514350" lvl="1" indent="-514350">
                  <a:buFont typeface="+mj-lt"/>
                  <a:buAutoNum type="alphaUcPeriod"/>
                </a:pPr>
                <a:r>
                  <a:rPr lang="en-US" sz="2800" dirty="0">
                    <a:ea typeface="ＭＳ Ｐゴシック" pitchFamily="34" charset="-128"/>
                    <a:sym typeface="Symbol" pitchFamily="18" charset="2"/>
                  </a:rPr>
                  <a:t>6</a:t>
                </a:r>
              </a:p>
              <a:p>
                <a:pPr marL="514350" lvl="1" indent="-514350">
                  <a:buFont typeface="+mj-lt"/>
                  <a:buAutoNum type="alphaUcPeriod"/>
                </a:pPr>
                <a:r>
                  <a:rPr lang="en-US" sz="2800" dirty="0">
                    <a:ea typeface="ＭＳ Ｐゴシック" pitchFamily="34" charset="-128"/>
                    <a:sym typeface="Symbol" pitchFamily="18" charset="2"/>
                  </a:rPr>
                  <a:t>7</a:t>
                </a:r>
              </a:p>
              <a:p>
                <a:pPr marL="514350" lvl="1" indent="-514350">
                  <a:buFont typeface="+mj-lt"/>
                  <a:buAutoNum type="alphaUcPeriod"/>
                </a:pPr>
                <a:r>
                  <a:rPr lang="en-US" sz="2800" dirty="0">
                    <a:ea typeface="ＭＳ Ｐゴシック" pitchFamily="34" charset="-128"/>
                    <a:sym typeface="Symbol" pitchFamily="18" charset="2"/>
                  </a:rPr>
                  <a:t>14</a:t>
                </a:r>
              </a:p>
              <a:p>
                <a:pPr marL="0" lvl="1" indent="0">
                  <a:buNone/>
                </a:pPr>
                <a:endParaRPr lang="en-US" sz="2800" dirty="0">
                  <a:ea typeface="ＭＳ Ｐゴシック" pitchFamily="34" charset="-128"/>
                  <a:sym typeface="Symbol" pitchFamily="18" charset="2"/>
                </a:endParaRPr>
              </a:p>
              <a:p>
                <a:pPr marL="0" lvl="1" indent="0">
                  <a:buNone/>
                </a:pPr>
                <a:endParaRPr lang="en-US" sz="2800" dirty="0">
                  <a:ea typeface="ＭＳ Ｐゴシック" pitchFamily="34" charset="-128"/>
                </a:endParaRPr>
              </a:p>
              <a:p>
                <a:pPr marL="0" lvl="1" indent="0">
                  <a:buNone/>
                </a:pPr>
                <a:r>
                  <a:rPr lang="en-US" sz="2800" dirty="0">
                    <a:solidFill>
                      <a:schemeClr val="accent1">
                        <a:lumMod val="75000"/>
                      </a:schemeClr>
                    </a:solidFill>
                    <a:ea typeface="ＭＳ Ｐゴシック" pitchFamily="34" charset="-128"/>
                  </a:rPr>
                  <a:t>Bonus: What is the value of </a:t>
                </a:r>
                <a:r>
                  <a:rPr lang="en-US" sz="2800" dirty="0" smtClean="0">
                    <a:solidFill>
                      <a:schemeClr val="accent1">
                        <a:lumMod val="75000"/>
                      </a:schemeClr>
                    </a:solidFill>
                    <a:ea typeface="ＭＳ Ｐゴシック" pitchFamily="34" charset="-128"/>
                  </a:rPr>
                  <a:t>U([</a:t>
                </a:r>
                <a:r>
                  <a:rPr lang="en-US" sz="2800" dirty="0">
                    <a:solidFill>
                      <a:schemeClr val="accent1">
                        <a:lumMod val="75000"/>
                      </a:schemeClr>
                    </a:solidFill>
                    <a:ea typeface="ＭＳ Ｐゴシック" pitchFamily="34" charset="-128"/>
                  </a:rPr>
                  <a:t>8,4,2</a:t>
                </a:r>
                <a:r>
                  <a:rPr lang="en-US" sz="2800" dirty="0" smtClean="0">
                    <a:solidFill>
                      <a:schemeClr val="accent1">
                        <a:lumMod val="75000"/>
                      </a:schemeClr>
                    </a:solidFill>
                    <a:ea typeface="ＭＳ Ｐゴシック" pitchFamily="34" charset="-128"/>
                  </a:rPr>
                  <a:t>]) </a:t>
                </a:r>
                <a:r>
                  <a:rPr lang="en-US" sz="2800" dirty="0">
                    <a:solidFill>
                      <a:schemeClr val="accent1">
                        <a:lumMod val="75000"/>
                      </a:schemeClr>
                    </a:solidFill>
                    <a:ea typeface="ＭＳ Ｐゴシック" pitchFamily="34" charset="-128"/>
                    <a:sym typeface="Symbol" pitchFamily="18" charset="2"/>
                  </a:rPr>
                  <a:t>with </a:t>
                </a:r>
                <a14:m>
                  <m:oMath xmlns:m="http://schemas.openxmlformats.org/officeDocument/2006/math">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𝛾</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0</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5</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oMath>
                </a14:m>
                <a:endParaRPr lang="en-US" sz="2800" dirty="0">
                  <a:solidFill>
                    <a:schemeClr val="accent1">
                      <a:lumMod val="75000"/>
                    </a:schemeClr>
                  </a:solidFill>
                  <a:ea typeface="ＭＳ Ｐゴシック" pitchFamily="34" charset="-128"/>
                  <a:sym typeface="Symbol" pitchFamily="18" charset="2"/>
                </a:endParaRPr>
              </a:p>
              <a:p>
                <a:pPr marL="0" lvl="1" indent="0">
                  <a:buNone/>
                </a:pPr>
                <a:endParaRPr lang="en-US" sz="2800" dirty="0">
                  <a:ea typeface="ＭＳ Ｐゴシック" pitchFamily="34" charset="-128"/>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xfrm>
                <a:off x="531867" y="1246449"/>
                <a:ext cx="7787540" cy="4525963"/>
              </a:xfrm>
              <a:blipFill rotWithShape="0">
                <a:blip r:embed="rId3"/>
                <a:stretch>
                  <a:fillRect l="-1643" t="-2153" b="-6057"/>
                </a:stretch>
              </a:blipFill>
            </p:spPr>
            <p:txBody>
              <a:bodyPr/>
              <a:lstStyle/>
              <a:p>
                <a:r>
                  <a:rPr lang="en-US">
                    <a:noFill/>
                  </a:rPr>
                  <a:t> </a:t>
                </a:r>
              </a:p>
            </p:txBody>
          </p:sp>
        </mc:Fallback>
      </mc:AlternateContent>
    </p:spTree>
    <p:extLst>
      <p:ext uri="{BB962C8B-B14F-4D97-AF65-F5344CB8AC3E}">
        <p14:creationId xmlns:p14="http://schemas.microsoft.com/office/powerpoint/2010/main" val="82639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solidFill>
                  <a:srgbClr val="C00000"/>
                </a:solidFill>
                <a:ea typeface="ＭＳ Ｐゴシック" pitchFamily="34" charset="-128"/>
              </a:rPr>
              <a:t>Piazza Poll 3 </a:t>
            </a:r>
          </a:p>
        </p:txBody>
      </p:sp>
      <mc:AlternateContent xmlns:mc="http://schemas.openxmlformats.org/markup-compatibility/2006" xmlns:a14="http://schemas.microsoft.com/office/drawing/2010/main">
        <mc:Choice Requires="a14">
          <p:sp>
            <p:nvSpPr>
              <p:cNvPr id="2" name="TextBox 1"/>
              <p:cNvSpPr txBox="1"/>
              <p:nvPr/>
            </p:nvSpPr>
            <p:spPr>
              <a:xfrm>
                <a:off x="402001" y="4828408"/>
                <a:ext cx="96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r>
                        <a:rPr lang="en-US" sz="2400" b="0" i="1" smtClean="0">
                          <a:solidFill>
                            <a:srgbClr val="C00000"/>
                          </a:solidFill>
                          <a:latin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6</m:t>
                      </m:r>
                    </m:oMath>
                  </m:oMathPara>
                </a14:m>
                <a:endParaRPr lang="en-US" sz="2400"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2001" y="4828408"/>
                <a:ext cx="9656361" cy="461665"/>
              </a:xfrm>
              <a:prstGeom prst="rect">
                <a:avLst/>
              </a:prstGeom>
              <a:blipFill rotWithShape="0">
                <a:blip r:embed="rId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18739" y="5950457"/>
                <a:ext cx="102911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m:t>
                      </m:r>
                      <m:r>
                        <a:rPr lang="en-US" sz="2400" b="0" i="1" smtClean="0">
                          <a:solidFill>
                            <a:srgbClr val="C00000"/>
                          </a:solidFill>
                          <a:latin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r>
                        <a:rPr lang="en-US" sz="2400" b="0" i="1" smtClean="0">
                          <a:solidFill>
                            <a:srgbClr val="C00000"/>
                          </a:solidFill>
                          <a:latin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10</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5</m:t>
                      </m:r>
                    </m:oMath>
                  </m:oMathPara>
                </a14:m>
                <a:endParaRPr lang="en-US" sz="24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739" y="5950457"/>
                <a:ext cx="10291151" cy="461665"/>
              </a:xfrm>
              <a:prstGeom prst="rect">
                <a:avLst/>
              </a:prstGeom>
              <a:blipFill rotWithShape="0">
                <a:blip r:embed="rId4"/>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3"/>
              <p:cNvSpPr>
                <a:spLocks noGrp="1" noChangeArrowheads="1"/>
              </p:cNvSpPr>
              <p:nvPr>
                <p:ph idx="1"/>
              </p:nvPr>
            </p:nvSpPr>
            <p:spPr>
              <a:xfrm>
                <a:off x="531867" y="1246449"/>
                <a:ext cx="7787540" cy="4525963"/>
              </a:xfrm>
            </p:spPr>
            <p:txBody>
              <a:bodyPr/>
              <a:lstStyle/>
              <a:p>
                <a:r>
                  <a:rPr lang="en-US" dirty="0" smtClean="0">
                    <a:ea typeface="ＭＳ Ｐゴシック" pitchFamily="34" charset="-128"/>
                  </a:rPr>
                  <a:t>What is the value of U([</a:t>
                </a:r>
                <a:r>
                  <a:rPr lang="en-US" dirty="0">
                    <a:ea typeface="ＭＳ Ｐゴシック" pitchFamily="34" charset="-128"/>
                  </a:rPr>
                  <a:t>2,4,8</a:t>
                </a:r>
                <a:r>
                  <a:rPr lang="en-US" dirty="0" smtClean="0">
                    <a:ea typeface="ＭＳ Ｐゴシック" pitchFamily="34" charset="-128"/>
                  </a:rPr>
                  <a:t>]) </a:t>
                </a:r>
                <a:r>
                  <a:rPr lang="en-US" dirty="0">
                    <a:ea typeface="ＭＳ Ｐゴシック" pitchFamily="34" charset="-128"/>
                    <a:sym typeface="Symbol" pitchFamily="18" charset="2"/>
                  </a:rPr>
                  <a:t>with </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𝛾</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0</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5</m:t>
                    </m:r>
                    <m:r>
                      <a:rPr lang="en-US" b="0" i="1" smtClean="0">
                        <a:latin typeface="Cambria Math" panose="02040503050406030204" pitchFamily="18" charset="0"/>
                        <a:ea typeface="ＭＳ Ｐゴシック" pitchFamily="34" charset="-128"/>
                        <a:sym typeface="Symbol" pitchFamily="18" charset="2"/>
                      </a:rPr>
                      <m:t>?</m:t>
                    </m:r>
                  </m:oMath>
                </a14:m>
                <a:endParaRPr lang="en-US" b="0" dirty="0" smtClean="0">
                  <a:ea typeface="ＭＳ Ｐゴシック" pitchFamily="34" charset="-128"/>
                  <a:sym typeface="Symbol" pitchFamily="18" charset="2"/>
                </a:endParaRPr>
              </a:p>
              <a:p>
                <a:r>
                  <a:rPr lang="en-US" dirty="0" smtClean="0">
                    <a:ea typeface="ＭＳ Ｐゴシック" pitchFamily="34" charset="-128"/>
                    <a:sym typeface="Symbol" pitchFamily="18" charset="2"/>
                  </a:rPr>
                  <a:t>U(</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m:t>
                    </m:r>
                  </m:oMath>
                </a14:m>
                <a:r>
                  <a:rPr lang="en-US" dirty="0" smtClean="0">
                    <a:ea typeface="ＭＳ Ｐゴシック" pitchFamily="34" charset="-128"/>
                    <a:sym typeface="Symbol" pitchFamily="18" charset="2"/>
                  </a:rPr>
                  <a:t>) is the total utility of a reward sequence</a:t>
                </a:r>
                <a:endParaRPr lang="en-US" dirty="0">
                  <a:ea typeface="ＭＳ Ｐゴシック" pitchFamily="34" charset="-128"/>
                  <a:sym typeface="Symbol" pitchFamily="18" charset="2"/>
                </a:endParaRPr>
              </a:p>
              <a:p>
                <a:endParaRPr lang="en-US" dirty="0">
                  <a:ea typeface="ＭＳ Ｐゴシック" pitchFamily="34" charset="-128"/>
                  <a:sym typeface="Symbol" pitchFamily="18" charset="2"/>
                </a:endParaRPr>
              </a:p>
              <a:p>
                <a:pPr marL="514350" lvl="1" indent="-514350">
                  <a:buFont typeface="+mj-lt"/>
                  <a:buAutoNum type="alphaUcPeriod"/>
                </a:pPr>
                <a:r>
                  <a:rPr lang="en-US" sz="2800" dirty="0">
                    <a:ea typeface="ＭＳ Ｐゴシック" pitchFamily="34" charset="-128"/>
                    <a:sym typeface="Symbol" pitchFamily="18" charset="2"/>
                  </a:rPr>
                  <a:t>3</a:t>
                </a:r>
              </a:p>
              <a:p>
                <a:pPr marL="514350" lvl="1" indent="-514350">
                  <a:buFont typeface="+mj-lt"/>
                  <a:buAutoNum type="alphaUcPeriod"/>
                </a:pPr>
                <a:r>
                  <a:rPr lang="en-US" sz="2800" dirty="0">
                    <a:ea typeface="ＭＳ Ｐゴシック" pitchFamily="34" charset="-128"/>
                    <a:sym typeface="Symbol" pitchFamily="18" charset="2"/>
                  </a:rPr>
                  <a:t>6</a:t>
                </a:r>
              </a:p>
              <a:p>
                <a:pPr marL="514350" lvl="1" indent="-514350">
                  <a:buFont typeface="+mj-lt"/>
                  <a:buAutoNum type="alphaUcPeriod"/>
                </a:pPr>
                <a:r>
                  <a:rPr lang="en-US" sz="2800" dirty="0">
                    <a:ea typeface="ＭＳ Ｐゴシック" pitchFamily="34" charset="-128"/>
                    <a:sym typeface="Symbol" pitchFamily="18" charset="2"/>
                  </a:rPr>
                  <a:t>7</a:t>
                </a:r>
              </a:p>
              <a:p>
                <a:pPr marL="514350" lvl="1" indent="-514350">
                  <a:buFont typeface="+mj-lt"/>
                  <a:buAutoNum type="alphaUcPeriod"/>
                </a:pPr>
                <a:r>
                  <a:rPr lang="en-US" sz="2800" dirty="0">
                    <a:ea typeface="ＭＳ Ｐゴシック" pitchFamily="34" charset="-128"/>
                    <a:sym typeface="Symbol" pitchFamily="18" charset="2"/>
                  </a:rPr>
                  <a:t>14</a:t>
                </a:r>
              </a:p>
              <a:p>
                <a:pPr marL="0" lvl="1" indent="0">
                  <a:buNone/>
                </a:pPr>
                <a:endParaRPr lang="en-US" sz="2800" dirty="0">
                  <a:ea typeface="ＭＳ Ｐゴシック" pitchFamily="34" charset="-128"/>
                  <a:sym typeface="Symbol" pitchFamily="18" charset="2"/>
                </a:endParaRPr>
              </a:p>
              <a:p>
                <a:pPr marL="0" lvl="1" indent="0">
                  <a:buNone/>
                </a:pPr>
                <a:endParaRPr lang="en-US" sz="2800" dirty="0">
                  <a:ea typeface="ＭＳ Ｐゴシック" pitchFamily="34" charset="-128"/>
                </a:endParaRPr>
              </a:p>
              <a:p>
                <a:pPr marL="0" lvl="1" indent="0">
                  <a:buNone/>
                </a:pPr>
                <a:r>
                  <a:rPr lang="en-US" sz="2800" dirty="0">
                    <a:solidFill>
                      <a:schemeClr val="accent1">
                        <a:lumMod val="75000"/>
                      </a:schemeClr>
                    </a:solidFill>
                    <a:ea typeface="ＭＳ Ｐゴシック" pitchFamily="34" charset="-128"/>
                  </a:rPr>
                  <a:t>Bonus: What is the value of </a:t>
                </a:r>
                <a:r>
                  <a:rPr lang="en-US" sz="2800" dirty="0" smtClean="0">
                    <a:solidFill>
                      <a:schemeClr val="accent1">
                        <a:lumMod val="75000"/>
                      </a:schemeClr>
                    </a:solidFill>
                    <a:ea typeface="ＭＳ Ｐゴシック" pitchFamily="34" charset="-128"/>
                  </a:rPr>
                  <a:t>U([</a:t>
                </a:r>
                <a:r>
                  <a:rPr lang="en-US" sz="2800" dirty="0">
                    <a:solidFill>
                      <a:schemeClr val="accent1">
                        <a:lumMod val="75000"/>
                      </a:schemeClr>
                    </a:solidFill>
                    <a:ea typeface="ＭＳ Ｐゴシック" pitchFamily="34" charset="-128"/>
                  </a:rPr>
                  <a:t>8,4,2</a:t>
                </a:r>
                <a:r>
                  <a:rPr lang="en-US" sz="2800" dirty="0" smtClean="0">
                    <a:solidFill>
                      <a:schemeClr val="accent1">
                        <a:lumMod val="75000"/>
                      </a:schemeClr>
                    </a:solidFill>
                    <a:ea typeface="ＭＳ Ｐゴシック" pitchFamily="34" charset="-128"/>
                  </a:rPr>
                  <a:t>]) </a:t>
                </a:r>
                <a:r>
                  <a:rPr lang="en-US" sz="2800" dirty="0">
                    <a:solidFill>
                      <a:schemeClr val="accent1">
                        <a:lumMod val="75000"/>
                      </a:schemeClr>
                    </a:solidFill>
                    <a:ea typeface="ＭＳ Ｐゴシック" pitchFamily="34" charset="-128"/>
                    <a:sym typeface="Symbol" pitchFamily="18" charset="2"/>
                  </a:rPr>
                  <a:t>with </a:t>
                </a:r>
                <a14:m>
                  <m:oMath xmlns:m="http://schemas.openxmlformats.org/officeDocument/2006/math">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𝛾</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0</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5</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oMath>
                </a14:m>
                <a:endParaRPr lang="en-US" sz="2800" dirty="0">
                  <a:solidFill>
                    <a:schemeClr val="accent1">
                      <a:lumMod val="75000"/>
                    </a:schemeClr>
                  </a:solidFill>
                  <a:ea typeface="ＭＳ Ｐゴシック" pitchFamily="34" charset="-128"/>
                  <a:sym typeface="Symbol" pitchFamily="18" charset="2"/>
                </a:endParaRPr>
              </a:p>
              <a:p>
                <a:pPr marL="0" lvl="1" indent="0">
                  <a:buNone/>
                </a:pPr>
                <a:endParaRPr lang="en-US" sz="2800" dirty="0">
                  <a:ea typeface="ＭＳ Ｐゴシック" pitchFamily="34" charset="-128"/>
                  <a:sym typeface="Symbol" pitchFamily="18" charset="2"/>
                </a:endParaRPr>
              </a:p>
            </p:txBody>
          </p:sp>
        </mc:Choice>
        <mc:Fallback xmlns="">
          <p:sp>
            <p:nvSpPr>
              <p:cNvPr id="7" name="Rectangle 3"/>
              <p:cNvSpPr>
                <a:spLocks noGrp="1" noRot="1" noChangeAspect="1" noMove="1" noResize="1" noEditPoints="1" noAdjustHandles="1" noChangeArrowheads="1" noChangeShapeType="1" noTextEdit="1"/>
              </p:cNvSpPr>
              <p:nvPr>
                <p:ph idx="1"/>
              </p:nvPr>
            </p:nvSpPr>
            <p:spPr>
              <a:xfrm>
                <a:off x="531867" y="1246449"/>
                <a:ext cx="7787540" cy="4525963"/>
              </a:xfrm>
              <a:blipFill rotWithShape="0">
                <a:blip r:embed="rId5"/>
                <a:stretch>
                  <a:fillRect l="-1643" t="-2153" b="-6057"/>
                </a:stretch>
              </a:blipFill>
            </p:spPr>
            <p:txBody>
              <a:bodyPr/>
              <a:lstStyle/>
              <a:p>
                <a:r>
                  <a:rPr lang="en-US">
                    <a:noFill/>
                  </a:rPr>
                  <a:t> </a:t>
                </a:r>
              </a:p>
            </p:txBody>
          </p:sp>
        </mc:Fallback>
      </mc:AlternateContent>
    </p:spTree>
    <p:extLst>
      <p:ext uri="{BB962C8B-B14F-4D97-AF65-F5344CB8AC3E}">
        <p14:creationId xmlns:p14="http://schemas.microsoft.com/office/powerpoint/2010/main" val="225198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a:ea typeface="ＭＳ Ｐゴシック" pitchFamily="34" charset="-128"/>
              </a:rPr>
              <a:t>Stationary Preferences</a:t>
            </a:r>
          </a:p>
        </p:txBody>
      </p:sp>
      <p:sp>
        <p:nvSpPr>
          <p:cNvPr id="1724419" name="Rectangle 3"/>
          <p:cNvSpPr>
            <a:spLocks noGrp="1" noChangeArrowheads="1"/>
          </p:cNvSpPr>
          <p:nvPr>
            <p:ph idx="1"/>
          </p:nvPr>
        </p:nvSpPr>
        <p:spPr>
          <a:xfrm>
            <a:off x="381000" y="1371600"/>
            <a:ext cx="9296400" cy="4525963"/>
          </a:xfrm>
        </p:spPr>
        <p:txBody>
          <a:bodyPr/>
          <a:lstStyle/>
          <a:p>
            <a:pPr>
              <a:lnSpc>
                <a:spcPct val="90000"/>
              </a:lnSpc>
            </a:pPr>
            <a:r>
              <a:rPr lang="en-US" sz="2800" dirty="0">
                <a:ea typeface="ＭＳ Ｐゴシック" pitchFamily="34" charset="-128"/>
              </a:rPr>
              <a:t>Theorem: if we assume </a:t>
            </a:r>
            <a:r>
              <a:rPr lang="en-US" sz="2800" dirty="0">
                <a:solidFill>
                  <a:srgbClr val="C00000"/>
                </a:solidFill>
                <a:ea typeface="ＭＳ Ｐゴシック" pitchFamily="34" charset="-128"/>
              </a:rPr>
              <a:t>stationary preferences</a:t>
            </a:r>
            <a:r>
              <a:rPr lang="en-US" sz="2800" dirty="0">
                <a:ea typeface="ＭＳ Ｐゴシック" pitchFamily="34" charset="-128"/>
              </a:rPr>
              <a:t>:</a:t>
            </a: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r>
              <a:rPr lang="en-US" sz="2800" dirty="0">
                <a:ea typeface="ＭＳ Ｐゴシック" pitchFamily="34" charset="-128"/>
              </a:rPr>
              <a:t>Then: there are only two ways to define utilities</a:t>
            </a:r>
          </a:p>
          <a:p>
            <a:pPr lvl="1">
              <a:lnSpc>
                <a:spcPct val="90000"/>
              </a:lnSpc>
            </a:pPr>
            <a:endParaRPr lang="en-US" sz="1100" dirty="0">
              <a:ea typeface="ＭＳ Ｐゴシック" pitchFamily="34" charset="-128"/>
            </a:endParaRPr>
          </a:p>
          <a:p>
            <a:pPr lvl="1">
              <a:lnSpc>
                <a:spcPct val="90000"/>
              </a:lnSpc>
            </a:pPr>
            <a:r>
              <a:rPr lang="en-US" sz="2400" dirty="0">
                <a:ea typeface="ＭＳ Ｐゴシック" pitchFamily="34" charset="-128"/>
              </a:rPr>
              <a:t>Additive utility:</a:t>
            </a:r>
          </a:p>
          <a:p>
            <a:pPr lvl="1">
              <a:lnSpc>
                <a:spcPct val="90000"/>
              </a:lnSpc>
            </a:pPr>
            <a:endParaRPr lang="en-US" sz="1200" dirty="0">
              <a:ea typeface="ＭＳ Ｐゴシック" pitchFamily="34" charset="-128"/>
            </a:endParaRPr>
          </a:p>
          <a:p>
            <a:pPr lvl="1">
              <a:lnSpc>
                <a:spcPct val="90000"/>
              </a:lnSpc>
            </a:pPr>
            <a:r>
              <a:rPr lang="en-US" sz="2400" dirty="0">
                <a:ea typeface="ＭＳ Ｐゴシック" pitchFamily="34" charset="-128"/>
              </a:rPr>
              <a:t>Discounted utility:</a:t>
            </a:r>
          </a:p>
        </p:txBody>
      </p:sp>
      <p:pic>
        <p:nvPicPr>
          <p:cNvPr id="1724420" name="Picture 4" descr="txp_fig"/>
          <p:cNvPicPr>
            <a:picLocks noChangeAspect="1" noChangeArrowheads="1"/>
          </p:cNvPicPr>
          <p:nvPr>
            <p:custDataLst>
              <p:tags r:id="rId1"/>
            </p:custDataLst>
          </p:nvPr>
        </p:nvPicPr>
        <p:blipFill>
          <a:blip r:embed="rId7" cstate="print"/>
          <a:srcRect l="45437" t="34977" r="45475" b="36323"/>
          <a:stretch>
            <a:fillRect/>
          </a:stretch>
        </p:blipFill>
        <p:spPr bwMode="auto">
          <a:xfrm rot="5400000">
            <a:off x="4191000" y="2755900"/>
            <a:ext cx="508000" cy="406400"/>
          </a:xfrm>
          <a:prstGeom prst="rect">
            <a:avLst/>
          </a:prstGeom>
          <a:noFill/>
          <a:ln w="9525">
            <a:noFill/>
            <a:miter lim="800000"/>
            <a:headEnd/>
            <a:tailEnd/>
          </a:ln>
        </p:spPr>
      </p:pic>
      <p:pic>
        <p:nvPicPr>
          <p:cNvPr id="13317" name="Picture 9" descr="txp_fig"/>
          <p:cNvPicPr>
            <a:picLocks noChangeAspect="1"/>
          </p:cNvPicPr>
          <p:nvPr>
            <p:custDataLst>
              <p:tags r:id="rId2"/>
            </p:custDataLst>
          </p:nvPr>
        </p:nvPicPr>
        <p:blipFill>
          <a:blip r:embed="rId8" cstate="print"/>
          <a:srcRect/>
          <a:stretch>
            <a:fillRect/>
          </a:stretch>
        </p:blipFill>
        <p:spPr bwMode="auto">
          <a:xfrm>
            <a:off x="3625985" y="5544338"/>
            <a:ext cx="5795912" cy="319224"/>
          </a:xfrm>
          <a:prstGeom prst="rect">
            <a:avLst/>
          </a:prstGeom>
          <a:noFill/>
          <a:ln w="9525">
            <a:noFill/>
            <a:miter lim="800000"/>
            <a:headEnd/>
            <a:tailEnd/>
          </a:ln>
        </p:spPr>
      </p:pic>
      <p:pic>
        <p:nvPicPr>
          <p:cNvPr id="13318" name="Picture 10" descr="txp_fig"/>
          <p:cNvPicPr>
            <a:picLocks noChangeAspect="1"/>
          </p:cNvPicPr>
          <p:nvPr>
            <p:custDataLst>
              <p:tags r:id="rId3"/>
            </p:custDataLst>
          </p:nvPr>
        </p:nvPicPr>
        <p:blipFill>
          <a:blip r:embed="rId9" cstate="print"/>
          <a:srcRect/>
          <a:stretch>
            <a:fillRect/>
          </a:stretch>
        </p:blipFill>
        <p:spPr bwMode="auto">
          <a:xfrm>
            <a:off x="3630537" y="6092162"/>
            <a:ext cx="5955524" cy="364115"/>
          </a:xfrm>
          <a:prstGeom prst="rect">
            <a:avLst/>
          </a:prstGeom>
          <a:noFill/>
          <a:ln w="9525">
            <a:noFill/>
            <a:miter lim="800000"/>
            <a:headEnd/>
            <a:tailEnd/>
          </a:ln>
        </p:spPr>
      </p:pic>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03432" y="1320800"/>
            <a:ext cx="3927056" cy="3276600"/>
          </a:xfrm>
          <a:prstGeom prst="rect">
            <a:avLst/>
          </a:prstGeom>
          <a:noFill/>
        </p:spPr>
      </p:pic>
      <p:pic>
        <p:nvPicPr>
          <p:cNvPr id="12" name="Picture 11" descr="TP_tmp.png"/>
          <p:cNvPicPr>
            <a:picLocks noChangeAspect="1"/>
          </p:cNvPicPr>
          <p:nvPr>
            <p:custDataLst>
              <p:tags r:id="rId4"/>
            </p:custDataLst>
          </p:nvPr>
        </p:nvPicPr>
        <p:blipFill>
          <a:blip r:embed="rId11" cstate="print"/>
          <a:stretch>
            <a:fillRect/>
          </a:stretch>
        </p:blipFill>
        <p:spPr>
          <a:xfrm>
            <a:off x="2514600" y="2184808"/>
            <a:ext cx="3733800" cy="405992"/>
          </a:xfrm>
          <a:prstGeom prst="rect">
            <a:avLst/>
          </a:prstGeom>
        </p:spPr>
      </p:pic>
      <p:pic>
        <p:nvPicPr>
          <p:cNvPr id="14" name="Picture 13" descr="TP_tmp.png"/>
          <p:cNvPicPr>
            <a:picLocks noChangeAspect="1"/>
          </p:cNvPicPr>
          <p:nvPr>
            <p:custDataLst>
              <p:tags r:id="rId5"/>
            </p:custDataLst>
          </p:nvPr>
        </p:nvPicPr>
        <p:blipFill>
          <a:blip r:embed="rId12" cstate="print"/>
          <a:stretch>
            <a:fillRect/>
          </a:stretch>
        </p:blipFill>
        <p:spPr bwMode="auto">
          <a:xfrm>
            <a:off x="2209800" y="3327888"/>
            <a:ext cx="4398499" cy="405912"/>
          </a:xfrm>
          <a:prstGeom prst="rect">
            <a:avLst/>
          </a:prstGeom>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4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44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244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44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441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a:t>
            </a:r>
            <a:endParaRPr lang="en-US" dirty="0">
              <a:solidFill>
                <a:schemeClr val="accent6"/>
              </a:solidFill>
            </a:endParaRPr>
          </a:p>
        </p:txBody>
      </p:sp>
      <p:sp>
        <p:nvSpPr>
          <p:cNvPr id="3" name="Content Placeholder 2"/>
          <p:cNvSpPr>
            <a:spLocks noGrp="1"/>
          </p:cNvSpPr>
          <p:nvPr>
            <p:ph idx="1"/>
          </p:nvPr>
        </p:nvSpPr>
        <p:spPr>
          <a:xfrm>
            <a:off x="552099" y="1113178"/>
            <a:ext cx="6038111" cy="4252353"/>
          </a:xfrm>
        </p:spPr>
        <p:txBody>
          <a:bodyPr/>
          <a:lstStyle/>
          <a:p>
            <a:r>
              <a:rPr lang="en-US" dirty="0" smtClean="0"/>
              <a:t>What is the minimum and maximum possible length of reward sequence in this grid world problem?</a:t>
            </a:r>
          </a:p>
        </p:txBody>
      </p:sp>
      <p:pic>
        <p:nvPicPr>
          <p:cNvPr id="4" name="Picture 4"/>
          <p:cNvPicPr>
            <a:picLocks noChangeAspect="1" noChangeArrowheads="1"/>
          </p:cNvPicPr>
          <p:nvPr/>
        </p:nvPicPr>
        <p:blipFill>
          <a:blip r:embed="rId3" cstate="print"/>
          <a:srcRect/>
          <a:stretch>
            <a:fillRect/>
          </a:stretch>
        </p:blipFill>
        <p:spPr bwMode="auto">
          <a:xfrm>
            <a:off x="7147391" y="1443124"/>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99791" y="1444823"/>
            <a:ext cx="4439265" cy="3197001"/>
          </a:xfrm>
          <a:prstGeom prst="rect">
            <a:avLst/>
          </a:prstGeom>
          <a:noFill/>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67456" y="3968073"/>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224457" y="3957724"/>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834056" y="2967124"/>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8" cstate="print"/>
          <a:srcRect/>
          <a:stretch>
            <a:fillRect/>
          </a:stretch>
        </p:blipFill>
        <p:spPr bwMode="auto">
          <a:xfrm>
            <a:off x="9628078" y="3652924"/>
            <a:ext cx="815578" cy="762000"/>
          </a:xfrm>
          <a:prstGeom prst="rect">
            <a:avLst/>
          </a:prstGeom>
          <a:noFill/>
        </p:spPr>
      </p:pic>
      <p:sp>
        <p:nvSpPr>
          <p:cNvPr id="10" name="Rectangle 9"/>
          <p:cNvSpPr/>
          <p:nvPr/>
        </p:nvSpPr>
        <p:spPr>
          <a:xfrm>
            <a:off x="9628078" y="2517244"/>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0.8</a:t>
            </a:r>
            <a:endParaRPr lang="en-US" sz="3600" b="0" cap="none" spc="0" dirty="0">
              <a:ln w="0"/>
              <a:solidFill>
                <a:srgbClr val="48D410"/>
              </a:solidFill>
              <a:effectLst>
                <a:outerShdw blurRad="38100" dist="25400" dir="5400000" algn="ctr" rotWithShape="0">
                  <a:srgbClr val="6E747A">
                    <a:alpha val="43000"/>
                  </a:srgbClr>
                </a:outerShdw>
              </a:effectLst>
            </a:endParaRPr>
          </a:p>
        </p:txBody>
      </p:sp>
      <p:sp>
        <p:nvSpPr>
          <p:cNvPr id="11" name="Rectangle 10"/>
          <p:cNvSpPr/>
          <p:nvPr/>
        </p:nvSpPr>
        <p:spPr>
          <a:xfrm>
            <a:off x="8630639" y="3743985"/>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0.1</a:t>
            </a:r>
            <a:endParaRPr lang="en-US" sz="3600" b="0" cap="none" spc="0" dirty="0">
              <a:ln w="0"/>
              <a:solidFill>
                <a:srgbClr val="48D410"/>
              </a:solidFill>
              <a:effectLst>
                <a:outerShdw blurRad="38100" dist="25400" dir="5400000" algn="ctr" rotWithShape="0">
                  <a:srgbClr val="6E747A">
                    <a:alpha val="43000"/>
                  </a:srgbClr>
                </a:outerShdw>
              </a:effectLst>
            </a:endParaRPr>
          </a:p>
        </p:txBody>
      </p:sp>
      <p:sp>
        <p:nvSpPr>
          <p:cNvPr id="12" name="Rectangle 11"/>
          <p:cNvSpPr/>
          <p:nvPr/>
        </p:nvSpPr>
        <p:spPr>
          <a:xfrm>
            <a:off x="10693747" y="3710758"/>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0.1</a:t>
            </a:r>
            <a:endParaRPr lang="en-US" sz="3600" b="0" cap="none" spc="0" dirty="0">
              <a:ln w="0"/>
              <a:solidFill>
                <a:srgbClr val="48D41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40467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a:t>
            </a:r>
            <a:endParaRPr lang="en-US" dirty="0">
              <a:solidFill>
                <a:schemeClr val="accent6"/>
              </a:solidFill>
            </a:endParaRPr>
          </a:p>
        </p:txBody>
      </p:sp>
      <p:sp>
        <p:nvSpPr>
          <p:cNvPr id="3" name="Content Placeholder 2"/>
          <p:cNvSpPr>
            <a:spLocks noGrp="1"/>
          </p:cNvSpPr>
          <p:nvPr>
            <p:ph idx="1"/>
          </p:nvPr>
        </p:nvSpPr>
        <p:spPr>
          <a:xfrm>
            <a:off x="552099" y="1113178"/>
            <a:ext cx="6038111" cy="4252353"/>
          </a:xfrm>
        </p:spPr>
        <p:txBody>
          <a:bodyPr/>
          <a:lstStyle/>
          <a:p>
            <a:r>
              <a:rPr lang="en-US" dirty="0" smtClean="0"/>
              <a:t>What is the minimum and maximum possible length of reward sequence in this grid world problem?</a:t>
            </a:r>
          </a:p>
        </p:txBody>
      </p:sp>
      <p:pic>
        <p:nvPicPr>
          <p:cNvPr id="4" name="Picture 4"/>
          <p:cNvPicPr>
            <a:picLocks noChangeAspect="1" noChangeArrowheads="1"/>
          </p:cNvPicPr>
          <p:nvPr/>
        </p:nvPicPr>
        <p:blipFill>
          <a:blip r:embed="rId3" cstate="print"/>
          <a:srcRect/>
          <a:stretch>
            <a:fillRect/>
          </a:stretch>
        </p:blipFill>
        <p:spPr bwMode="auto">
          <a:xfrm>
            <a:off x="7147391" y="1443124"/>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99791" y="1444823"/>
            <a:ext cx="4439265" cy="3197001"/>
          </a:xfrm>
          <a:prstGeom prst="rect">
            <a:avLst/>
          </a:prstGeom>
          <a:noFill/>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67456" y="3968073"/>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224457" y="3957724"/>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834056" y="2967124"/>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8" cstate="print"/>
          <a:srcRect/>
          <a:stretch>
            <a:fillRect/>
          </a:stretch>
        </p:blipFill>
        <p:spPr bwMode="auto">
          <a:xfrm>
            <a:off x="9628078" y="3652924"/>
            <a:ext cx="815578" cy="762000"/>
          </a:xfrm>
          <a:prstGeom prst="rect">
            <a:avLst/>
          </a:prstGeom>
          <a:noFill/>
        </p:spPr>
      </p:pic>
      <p:sp>
        <p:nvSpPr>
          <p:cNvPr id="10" name="Rectangle 9"/>
          <p:cNvSpPr/>
          <p:nvPr/>
        </p:nvSpPr>
        <p:spPr>
          <a:xfrm>
            <a:off x="9628078" y="2517244"/>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0.8</a:t>
            </a:r>
            <a:endParaRPr lang="en-US" sz="3600" b="0" cap="none" spc="0" dirty="0">
              <a:ln w="0"/>
              <a:solidFill>
                <a:srgbClr val="48D410"/>
              </a:solidFill>
              <a:effectLst>
                <a:outerShdw blurRad="38100" dist="25400" dir="5400000" algn="ctr" rotWithShape="0">
                  <a:srgbClr val="6E747A">
                    <a:alpha val="43000"/>
                  </a:srgbClr>
                </a:outerShdw>
              </a:effectLst>
            </a:endParaRPr>
          </a:p>
        </p:txBody>
      </p:sp>
      <p:sp>
        <p:nvSpPr>
          <p:cNvPr id="11" name="Rectangle 10"/>
          <p:cNvSpPr/>
          <p:nvPr/>
        </p:nvSpPr>
        <p:spPr>
          <a:xfrm>
            <a:off x="8630639" y="3743985"/>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0.1</a:t>
            </a:r>
            <a:endParaRPr lang="en-US" sz="3600" b="0" cap="none" spc="0" dirty="0">
              <a:ln w="0"/>
              <a:solidFill>
                <a:srgbClr val="48D410"/>
              </a:solidFill>
              <a:effectLst>
                <a:outerShdw blurRad="38100" dist="25400" dir="5400000" algn="ctr" rotWithShape="0">
                  <a:srgbClr val="6E747A">
                    <a:alpha val="43000"/>
                  </a:srgbClr>
                </a:outerShdw>
              </a:effectLst>
            </a:endParaRPr>
          </a:p>
        </p:txBody>
      </p:sp>
      <p:sp>
        <p:nvSpPr>
          <p:cNvPr id="12" name="Rectangle 11"/>
          <p:cNvSpPr/>
          <p:nvPr/>
        </p:nvSpPr>
        <p:spPr>
          <a:xfrm>
            <a:off x="10693747" y="3710758"/>
            <a:ext cx="769763" cy="646331"/>
          </a:xfrm>
          <a:prstGeom prst="rect">
            <a:avLst/>
          </a:prstGeom>
          <a:noFill/>
        </p:spPr>
        <p:txBody>
          <a:bodyPr wrap="none" lIns="91440" tIns="45720" rIns="91440" bIns="45720">
            <a:spAutoFit/>
          </a:bodyPr>
          <a:lstStyle/>
          <a:p>
            <a:pPr algn="ctr"/>
            <a:r>
              <a:rPr lang="en-US" sz="3600" b="0" cap="none" spc="0" dirty="0" smtClean="0">
                <a:ln w="0"/>
                <a:solidFill>
                  <a:srgbClr val="48D410"/>
                </a:solidFill>
                <a:effectLst>
                  <a:outerShdw blurRad="38100" dist="25400" dir="5400000" algn="ctr" rotWithShape="0">
                    <a:srgbClr val="6E747A">
                      <a:alpha val="43000"/>
                    </a:srgbClr>
                  </a:outerShdw>
                </a:effectLst>
              </a:rPr>
              <a:t>0.1</a:t>
            </a:r>
            <a:endParaRPr lang="en-US" sz="3600" b="0" cap="none" spc="0" dirty="0">
              <a:ln w="0"/>
              <a:solidFill>
                <a:srgbClr val="48D410"/>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1606474" y="2655743"/>
                <a:ext cx="976549" cy="461665"/>
              </a:xfrm>
              <a:prstGeom prst="rect">
                <a:avLst/>
              </a:prstGeom>
            </p:spPr>
            <p:txBody>
              <a:bodyPr wrap="none">
                <a:spAutoFit/>
              </a:bodyPr>
              <a:lstStyle/>
              <a:p>
                <a:pPr lvl="0">
                  <a:defRPr/>
                </a:pPr>
                <a:r>
                  <a:rPr lang="en-US" sz="2400" dirty="0" smtClean="0"/>
                  <a:t>5,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m:t>
                    </m:r>
                  </m:oMath>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1606474" y="2655743"/>
                <a:ext cx="976549" cy="461665"/>
              </a:xfrm>
              <a:prstGeom prst="rect">
                <a:avLst/>
              </a:prstGeom>
              <a:blipFill rotWithShape="0">
                <a:blip r:embed="rId9"/>
                <a:stretch>
                  <a:fillRect l="-10000"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257846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552099" y="1113178"/>
            <a:ext cx="10515600" cy="3855062"/>
          </a:xfrm>
        </p:spPr>
        <p:txBody>
          <a:bodyPr/>
          <a:lstStyle/>
          <a:p>
            <a:pPr marL="457200" indent="-457200">
              <a:buFont typeface="Arial" panose="020B0604020202020204" pitchFamily="34" charset="0"/>
              <a:buChar char="•"/>
            </a:pPr>
            <a:r>
              <a:rPr lang="en-US" sz="3200" dirty="0" smtClean="0">
                <a:solidFill>
                  <a:schemeClr val="tx1"/>
                </a:solidFill>
              </a:rPr>
              <a:t>Describe the definition of </a:t>
            </a:r>
            <a:r>
              <a:rPr lang="en-US" sz="3200" dirty="0" smtClean="0">
                <a:solidFill>
                  <a:srgbClr val="0070C0"/>
                </a:solidFill>
              </a:rPr>
              <a:t>Markov Decision Process</a:t>
            </a:r>
          </a:p>
          <a:p>
            <a:pPr marL="457200" indent="-457200">
              <a:buFont typeface="Arial" panose="020B0604020202020204" pitchFamily="34" charset="0"/>
              <a:buChar char="•"/>
            </a:pPr>
            <a:r>
              <a:rPr lang="en-US" sz="3200" dirty="0" smtClean="0">
                <a:solidFill>
                  <a:schemeClr val="tx1"/>
                </a:solidFill>
              </a:rPr>
              <a:t>Compute </a:t>
            </a:r>
            <a:r>
              <a:rPr lang="en-US" sz="3200" dirty="0" smtClean="0">
                <a:solidFill>
                  <a:srgbClr val="0070C0"/>
                </a:solidFill>
              </a:rPr>
              <a:t>utility</a:t>
            </a:r>
            <a:r>
              <a:rPr lang="en-US" sz="3200" dirty="0" smtClean="0">
                <a:solidFill>
                  <a:schemeClr val="tx1"/>
                </a:solidFill>
              </a:rPr>
              <a:t> of a reward sequence given </a:t>
            </a:r>
            <a:r>
              <a:rPr lang="en-US" sz="3200" dirty="0" smtClean="0">
                <a:solidFill>
                  <a:srgbClr val="0070C0"/>
                </a:solidFill>
              </a:rPr>
              <a:t>discount factor</a:t>
            </a:r>
          </a:p>
          <a:p>
            <a:pPr marL="457200" indent="-457200">
              <a:buFont typeface="Arial" panose="020B0604020202020204" pitchFamily="34" charset="0"/>
              <a:buChar char="•"/>
            </a:pPr>
            <a:r>
              <a:rPr lang="en-US" sz="3200" dirty="0">
                <a:solidFill>
                  <a:schemeClr val="tx1"/>
                </a:solidFill>
              </a:rPr>
              <a:t>Define </a:t>
            </a:r>
            <a:r>
              <a:rPr lang="en-US" sz="3200" dirty="0">
                <a:solidFill>
                  <a:srgbClr val="0070C0"/>
                </a:solidFill>
              </a:rPr>
              <a:t>policy</a:t>
            </a:r>
            <a:r>
              <a:rPr lang="en-US" sz="3200" dirty="0">
                <a:solidFill>
                  <a:schemeClr val="tx1"/>
                </a:solidFill>
              </a:rPr>
              <a:t> and optimal policy of </a:t>
            </a:r>
            <a:r>
              <a:rPr lang="en-US" sz="3200" dirty="0" smtClean="0">
                <a:solidFill>
                  <a:schemeClr val="tx1"/>
                </a:solidFill>
              </a:rPr>
              <a:t>an </a:t>
            </a:r>
            <a:r>
              <a:rPr lang="en-US" sz="3200" dirty="0">
                <a:solidFill>
                  <a:schemeClr val="tx1"/>
                </a:solidFill>
              </a:rPr>
              <a:t>MDP</a:t>
            </a:r>
          </a:p>
          <a:p>
            <a:pPr marL="457200" indent="-457200">
              <a:buFont typeface="Arial" panose="020B0604020202020204" pitchFamily="34" charset="0"/>
              <a:buChar char="•"/>
            </a:pPr>
            <a:r>
              <a:rPr lang="en-US" sz="3200" dirty="0">
                <a:solidFill>
                  <a:schemeClr val="tx1"/>
                </a:solidFill>
              </a:rPr>
              <a:t>Define </a:t>
            </a:r>
            <a:r>
              <a:rPr lang="en-US" sz="3200" dirty="0" smtClean="0">
                <a:solidFill>
                  <a:srgbClr val="0070C0"/>
                </a:solidFill>
              </a:rPr>
              <a:t>state-value</a:t>
            </a:r>
            <a:r>
              <a:rPr lang="en-US" sz="3200" dirty="0" smtClean="0">
                <a:solidFill>
                  <a:schemeClr val="tx1"/>
                </a:solidFill>
              </a:rPr>
              <a:t> and (true) state value of an MDP</a:t>
            </a:r>
          </a:p>
          <a:p>
            <a:pPr marL="457200" indent="-457200">
              <a:buFont typeface="Arial" panose="020B0604020202020204" pitchFamily="34" charset="0"/>
              <a:buChar char="•"/>
            </a:pPr>
            <a:r>
              <a:rPr lang="en-US" sz="3200" dirty="0" smtClean="0">
                <a:solidFill>
                  <a:schemeClr val="tx1"/>
                </a:solidFill>
              </a:rPr>
              <a:t>Define </a:t>
            </a:r>
            <a:r>
              <a:rPr lang="en-US" sz="3200" dirty="0" smtClean="0">
                <a:solidFill>
                  <a:srgbClr val="0070C0"/>
                </a:solidFill>
              </a:rPr>
              <a:t>Q-value</a:t>
            </a:r>
            <a:r>
              <a:rPr lang="en-US" sz="3200" dirty="0" smtClean="0">
                <a:solidFill>
                  <a:schemeClr val="tx1"/>
                </a:solidFill>
              </a:rPr>
              <a:t> </a:t>
            </a:r>
            <a:r>
              <a:rPr lang="en-US" sz="3200" dirty="0">
                <a:solidFill>
                  <a:schemeClr val="tx1"/>
                </a:solidFill>
              </a:rPr>
              <a:t>and </a:t>
            </a:r>
            <a:r>
              <a:rPr lang="en-US" sz="3200" dirty="0" smtClean="0">
                <a:solidFill>
                  <a:schemeClr val="tx1"/>
                </a:solidFill>
              </a:rPr>
              <a:t>(true) </a:t>
            </a:r>
            <a:r>
              <a:rPr lang="en-US" sz="3200" dirty="0">
                <a:solidFill>
                  <a:schemeClr val="tx1"/>
                </a:solidFill>
              </a:rPr>
              <a:t>Q</a:t>
            </a:r>
            <a:r>
              <a:rPr lang="en-US" sz="3200" dirty="0" smtClean="0">
                <a:solidFill>
                  <a:schemeClr val="tx1"/>
                </a:solidFill>
              </a:rPr>
              <a:t> value </a:t>
            </a:r>
            <a:r>
              <a:rPr lang="en-US" sz="3200" dirty="0">
                <a:solidFill>
                  <a:schemeClr val="tx1"/>
                </a:solidFill>
              </a:rPr>
              <a:t>of </a:t>
            </a:r>
            <a:r>
              <a:rPr lang="en-US" sz="3200" dirty="0" smtClean="0">
                <a:solidFill>
                  <a:schemeClr val="tx1"/>
                </a:solidFill>
              </a:rPr>
              <a:t>an MDP</a:t>
            </a:r>
          </a:p>
          <a:p>
            <a:pPr marL="457200" indent="-457200">
              <a:buFont typeface="Arial" panose="020B0604020202020204" pitchFamily="34" charset="0"/>
              <a:buChar char="•"/>
            </a:pPr>
            <a:r>
              <a:rPr lang="en-US" sz="3200" dirty="0" smtClean="0">
                <a:solidFill>
                  <a:schemeClr val="tx1"/>
                </a:solidFill>
              </a:rPr>
              <a:t>Derive optimal policy from (true) state value or (true) Q-values</a:t>
            </a:r>
          </a:p>
        </p:txBody>
      </p:sp>
      <p:sp>
        <p:nvSpPr>
          <p:cNvPr id="4" name="Rectangle 3"/>
          <p:cNvSpPr/>
          <p:nvPr/>
        </p:nvSpPr>
        <p:spPr>
          <a:xfrm>
            <a:off x="552099" y="3921760"/>
            <a:ext cx="10187021" cy="94488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5760" y="4866640"/>
            <a:ext cx="1773434" cy="461665"/>
          </a:xfrm>
          <a:prstGeom prst="rect">
            <a:avLst/>
          </a:prstGeom>
          <a:noFill/>
        </p:spPr>
        <p:txBody>
          <a:bodyPr wrap="none" rtlCol="0">
            <a:spAutoFit/>
          </a:bodyPr>
          <a:lstStyle/>
          <a:p>
            <a:r>
              <a:rPr lang="en-US" sz="2400" dirty="0" smtClean="0">
                <a:solidFill>
                  <a:srgbClr val="0070C0"/>
                </a:solidFill>
              </a:rPr>
              <a:t>Next Lecture</a:t>
            </a:r>
            <a:endParaRPr lang="en-US" sz="2400" dirty="0">
              <a:solidFill>
                <a:srgbClr val="0070C0"/>
              </a:solidFill>
            </a:endParaRPr>
          </a:p>
        </p:txBody>
      </p:sp>
    </p:spTree>
    <p:extLst>
      <p:ext uri="{BB962C8B-B14F-4D97-AF65-F5344CB8AC3E}">
        <p14:creationId xmlns:p14="http://schemas.microsoft.com/office/powerpoint/2010/main" val="34727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Infinite Utilities?!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2099" y="1113178"/>
                <a:ext cx="10515600" cy="5265320"/>
              </a:xfrm>
            </p:spPr>
            <p:txBody>
              <a:bodyPr/>
              <a:lstStyle/>
              <a:p>
                <a:r>
                  <a:rPr lang="en-US" sz="2400" dirty="0" smtClean="0"/>
                  <a:t>What if the sequence is infinite?  </a:t>
                </a:r>
                <a:r>
                  <a:rPr lang="en-US" sz="2400" dirty="0"/>
                  <a:t>Do we get infinite utility</a:t>
                </a:r>
                <a:r>
                  <a:rPr lang="en-US" sz="2400" dirty="0" smtClean="0"/>
                  <a:t>?</a:t>
                </a:r>
              </a:p>
              <a:p>
                <a:endParaRPr lang="en-US" sz="2400" dirty="0"/>
              </a:p>
              <a:p>
                <a:pPr lvl="1">
                  <a:buFont typeface="Wingdings" charset="0"/>
                  <a:buChar char="§"/>
                  <a:defRPr/>
                </a:pPr>
                <a:r>
                  <a:rPr lang="en-US" dirty="0" smtClean="0">
                    <a:sym typeface="Symbol" charset="0"/>
                  </a:rPr>
                  <a:t>With discounting </a:t>
                </a:r>
                <a14:m>
                  <m:oMath xmlns:m="http://schemas.openxmlformats.org/officeDocument/2006/math">
                    <m:r>
                      <a:rPr lang="en-US" b="0" i="1" smtClean="0">
                        <a:latin typeface="Cambria Math" panose="02040503050406030204" pitchFamily="18" charset="0"/>
                        <a:sym typeface="Symbol" charset="0"/>
                      </a:rPr>
                      <m:t>𝛾</m:t>
                    </m:r>
                  </m:oMath>
                </a14:m>
                <a:r>
                  <a:rPr lang="en-US" dirty="0" smtClean="0">
                    <a:sym typeface="Symbol" charset="0"/>
                  </a:rPr>
                  <a:t> where 0 </a:t>
                </a:r>
                <a:r>
                  <a:rPr lang="en-US" dirty="0">
                    <a:sym typeface="Symbol" charset="0"/>
                  </a:rPr>
                  <a:t>&lt;  &lt; 1</a:t>
                </a:r>
              </a:p>
              <a:p>
                <a:pPr lvl="1">
                  <a:buFont typeface="Wingdings" charset="0"/>
                  <a:buChar char="§"/>
                  <a:defRPr/>
                </a:pPr>
                <a:endParaRPr lang="en-US" dirty="0">
                  <a:sym typeface="Symbol" charset="0"/>
                </a:endParaRPr>
              </a:p>
              <a:p>
                <a:pPr lvl="1">
                  <a:buFont typeface="Wingdings" charset="0"/>
                  <a:buChar char="§"/>
                  <a:defRPr/>
                </a:pPr>
                <a:endParaRPr lang="en-US" dirty="0" smtClean="0">
                  <a:sym typeface="Symbol" charset="0"/>
                </a:endParaRPr>
              </a:p>
              <a:p>
                <a:pPr lvl="1">
                  <a:buFont typeface="Wingdings" charset="0"/>
                  <a:buChar char="§"/>
                  <a:defRPr/>
                </a:pPr>
                <a:endParaRPr lang="en-US" dirty="0" smtClean="0">
                  <a:sym typeface="Symbol" charset="0"/>
                </a:endParaRPr>
              </a:p>
              <a:p>
                <a:pPr lvl="1">
                  <a:buFont typeface="Wingdings" charset="0"/>
                  <a:buChar char="§"/>
                  <a:defRPr/>
                </a:pPr>
                <a:endParaRPr lang="en-US" dirty="0">
                  <a:sym typeface="Symbol" charset="0"/>
                </a:endParaRPr>
              </a:p>
              <a:p>
                <a:pPr lvl="1">
                  <a:buFont typeface="Wingdings" charset="0"/>
                  <a:buChar char="§"/>
                  <a:defRPr/>
                </a:pPr>
                <a:endParaRPr lang="en-US" dirty="0">
                  <a:sym typeface="Symbol" charset="0"/>
                </a:endParaRPr>
              </a:p>
              <a:p>
                <a:pPr lvl="1">
                  <a:buFont typeface="Wingdings" charset="0"/>
                  <a:buChar char="§"/>
                  <a:defRPr/>
                </a:pPr>
                <a:r>
                  <a:rPr lang="en-US" dirty="0">
                    <a:sym typeface="Symbol" charset="0"/>
                  </a:rPr>
                  <a:t>Smaller  means smaller </a:t>
                </a:r>
                <a:r>
                  <a:rPr lang="ja-JP" altLang="en-US" dirty="0">
                    <a:sym typeface="Symbol" charset="0"/>
                  </a:rPr>
                  <a:t>“</a:t>
                </a:r>
                <a:r>
                  <a:rPr lang="en-US" altLang="ja-JP" dirty="0">
                    <a:sym typeface="Symbol" charset="0"/>
                  </a:rPr>
                  <a:t>horizon</a:t>
                </a:r>
                <a:r>
                  <a:rPr lang="ja-JP" altLang="en-US" dirty="0">
                    <a:sym typeface="Symbol" charset="0"/>
                  </a:rPr>
                  <a:t>”</a:t>
                </a:r>
                <a:r>
                  <a:rPr lang="en-US" altLang="ja-JP" dirty="0">
                    <a:sym typeface="Symbol" charset="0"/>
                  </a:rPr>
                  <a:t> – shorter term </a:t>
                </a:r>
                <a:r>
                  <a:rPr lang="en-US" altLang="ja-JP" dirty="0" smtClean="0">
                    <a:sym typeface="Symbol" charset="0"/>
                  </a:rPr>
                  <a:t>focus</a:t>
                </a:r>
                <a:endParaRPr lang="en-US" altLang="ja-JP" dirty="0">
                  <a:sym typeface="Symbo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2099" y="1113178"/>
                <a:ext cx="10515600" cy="5265320"/>
              </a:xfrm>
              <a:blipFill rotWithShape="0">
                <a:blip r:embed="rId3"/>
                <a:stretch>
                  <a:fillRect l="-928" t="-1622"/>
                </a:stretch>
              </a:blipFill>
            </p:spPr>
            <p:txBody>
              <a:bodyPr/>
              <a:lstStyle/>
              <a:p>
                <a:r>
                  <a:rPr lang="en-US">
                    <a:noFill/>
                  </a:rPr>
                  <a:t> </a:t>
                </a:r>
              </a:p>
            </p:txBody>
          </p:sp>
        </mc:Fallback>
      </mc:AlternateContent>
      <p:pic>
        <p:nvPicPr>
          <p:cNvPr id="4" name="Picture 3" descr="txp_fig"/>
          <p:cNvPicPr>
            <a:picLocks noChangeAspect="1"/>
          </p:cNvPicPr>
          <p:nvPr>
            <p:custDataLst>
              <p:tags r:id="rId1"/>
            </p:custDataLst>
          </p:nvPr>
        </p:nvPicPr>
        <p:blipFill>
          <a:blip r:embed="rId4" cstate="print"/>
          <a:stretch>
            <a:fillRect/>
          </a:stretch>
        </p:blipFill>
        <p:spPr bwMode="auto">
          <a:xfrm>
            <a:off x="1884497" y="2698186"/>
            <a:ext cx="5222620" cy="714014"/>
          </a:xfrm>
          <a:prstGeom prst="rect">
            <a:avLst/>
          </a:prstGeom>
          <a:noFill/>
          <a:ln/>
          <a:effec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78571" y="1993612"/>
            <a:ext cx="3759585" cy="1752226"/>
          </a:xfrm>
          <a:prstGeom prst="rect">
            <a:avLst/>
          </a:prstGeom>
          <a:noFill/>
        </p:spPr>
      </p:pic>
      <mc:AlternateContent xmlns:mc="http://schemas.openxmlformats.org/markup-compatibility/2006" xmlns:a14="http://schemas.microsoft.com/office/drawing/2010/main">
        <mc:Choice Requires="a14">
          <p:sp>
            <p:nvSpPr>
              <p:cNvPr id="6" name="TextBox 5"/>
              <p:cNvSpPr txBox="1"/>
              <p:nvPr/>
            </p:nvSpPr>
            <p:spPr>
              <a:xfrm>
                <a:off x="5312979" y="1912162"/>
                <a:ext cx="2753061" cy="461665"/>
              </a:xfrm>
              <a:prstGeom prst="rect">
                <a:avLst/>
              </a:prstGeom>
              <a:noFill/>
            </p:spPr>
            <p:txBody>
              <a:bodyPr wrap="none" rtlCol="0">
                <a:spAutoFit/>
              </a:bodyPr>
              <a:lstStyle/>
              <a:p>
                <a:r>
                  <a:rPr lang="en-US" sz="2400" smtClean="0">
                    <a:solidFill>
                      <a:srgbClr val="FF0000"/>
                    </a:solidFill>
                  </a:rPr>
                  <a:t>Assume </a:t>
                </a:r>
                <a14:m>
                  <m:oMath xmlns:m="http://schemas.openxmlformats.org/officeDocument/2006/math">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𝑟</m:t>
                            </m:r>
                          </m:e>
                          <m:sub>
                            <m:r>
                              <a:rPr lang="en-US" sz="2400" b="0" i="1" smtClean="0">
                                <a:solidFill>
                                  <a:srgbClr val="FF0000"/>
                                </a:solidFill>
                                <a:latin typeface="Cambria Math" panose="02040503050406030204" pitchFamily="18" charset="0"/>
                              </a:rPr>
                              <m:t>𝑡</m:t>
                            </m:r>
                          </m:sub>
                        </m:sSub>
                      </m:e>
                    </m:d>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𝑅</m:t>
                        </m:r>
                      </m:e>
                      <m:sub>
                        <m:r>
                          <a:rPr lang="en-US" sz="2400" b="0" i="1" smtClean="0">
                            <a:solidFill>
                              <a:srgbClr val="FF0000"/>
                            </a:solidFill>
                            <a:latin typeface="Cambria Math" panose="02040503050406030204" pitchFamily="18" charset="0"/>
                          </a:rPr>
                          <m:t>𝑚𝑎𝑥</m:t>
                        </m:r>
                      </m:sub>
                    </m:sSub>
                  </m:oMath>
                </a14:m>
                <a:endParaRPr lang="en-US" sz="240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12979" y="1912162"/>
                <a:ext cx="2753061" cy="461665"/>
              </a:xfrm>
              <a:prstGeom prst="rect">
                <a:avLst/>
              </a:prstGeom>
              <a:blipFill rotWithShape="0">
                <a:blip r:embed="rId6"/>
                <a:stretch>
                  <a:fillRect l="-3548"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2202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Policy with Discounting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11480800" cy="4729164"/>
              </a:xfrm>
            </p:spPr>
            <p:txBody>
              <a:bodyPr/>
              <a:lstStyle/>
              <a:p>
                <a:r>
                  <a:rPr lang="en-US" sz="2800" dirty="0" smtClean="0"/>
                  <a:t>Given:</a:t>
                </a:r>
              </a:p>
              <a:p>
                <a:pPr marL="0" lvl="1" indent="0">
                  <a:buNone/>
                </a:pPr>
                <a:endParaRPr lang="en-US" sz="4000" dirty="0"/>
              </a:p>
              <a:p>
                <a:pPr lvl="1"/>
                <a:r>
                  <a:rPr lang="en-US" sz="2400" dirty="0"/>
                  <a:t>Actions: East, West, and Exit (only available in exit states a, e)</a:t>
                </a:r>
              </a:p>
              <a:p>
                <a:pPr lvl="1"/>
                <a:r>
                  <a:rPr lang="en-US" sz="2400" dirty="0"/>
                  <a:t>Transitions: deterministic</a:t>
                </a:r>
              </a:p>
              <a:p>
                <a:endParaRPr lang="en-US" sz="2800" dirty="0"/>
              </a:p>
              <a:p>
                <a:r>
                  <a:rPr lang="en-US" sz="2800" dirty="0"/>
                  <a:t>For </a:t>
                </a:r>
                <a14:m>
                  <m:oMath xmlns:m="http://schemas.openxmlformats.org/officeDocument/2006/math">
                    <m:r>
                      <a:rPr lang="en-US" sz="2800" b="0" i="1" smtClean="0">
                        <a:latin typeface="Cambria Math" panose="02040503050406030204" pitchFamily="18" charset="0"/>
                      </a:rPr>
                      <m:t>𝛾</m:t>
                    </m:r>
                    <m:r>
                      <a:rPr lang="en-US" sz="2800" b="0" i="1" smtClean="0">
                        <a:latin typeface="Cambria Math" panose="02040503050406030204" pitchFamily="18" charset="0"/>
                      </a:rPr>
                      <m:t>=1</m:t>
                    </m:r>
                  </m:oMath>
                </a14:m>
                <a:r>
                  <a:rPr lang="en-US" sz="2800" dirty="0"/>
                  <a:t>, what is the optimal policy?</a:t>
                </a:r>
              </a:p>
              <a:p>
                <a:pPr lvl="2"/>
                <a:endParaRPr lang="en-US" sz="2000" dirty="0"/>
              </a:p>
              <a:p>
                <a:r>
                  <a:rPr lang="en-US" sz="2800" dirty="0"/>
                  <a:t>For </a:t>
                </a:r>
                <a14:m>
                  <m:oMath xmlns:m="http://schemas.openxmlformats.org/officeDocument/2006/math">
                    <m:r>
                      <a:rPr lang="en-US" i="1">
                        <a:latin typeface="Cambria Math" panose="02040503050406030204" pitchFamily="18" charset="0"/>
                      </a:rPr>
                      <m:t>𝛾</m:t>
                    </m:r>
                    <m:r>
                      <a:rPr lang="en-US" b="0" i="0" smtClean="0">
                        <a:latin typeface="Cambria Math" panose="02040503050406030204" pitchFamily="18" charset="0"/>
                      </a:rPr>
                      <m:t>=0.1</m:t>
                    </m:r>
                  </m:oMath>
                </a14:m>
                <a:r>
                  <a:rPr lang="en-US" sz="2800" dirty="0"/>
                  <a:t>, what is the optimal policy?</a:t>
                </a:r>
              </a:p>
              <a:p>
                <a:pPr lvl="2"/>
                <a:endParaRPr lang="en-US" sz="2000" dirty="0"/>
              </a:p>
              <a:p>
                <a:r>
                  <a:rPr lang="en-US" sz="2800" dirty="0"/>
                  <a:t>For which </a:t>
                </a:r>
                <a14:m>
                  <m:oMath xmlns:m="http://schemas.openxmlformats.org/officeDocument/2006/math">
                    <m:r>
                      <a:rPr lang="en-US" sz="2800" b="0" i="1" smtClean="0">
                        <a:latin typeface="Cambria Math" panose="02040503050406030204" pitchFamily="18" charset="0"/>
                      </a:rPr>
                      <m:t>𝛾</m:t>
                    </m:r>
                  </m:oMath>
                </a14:m>
                <a:r>
                  <a:rPr lang="en-US" sz="2800" dirty="0" smtClean="0"/>
                  <a:t> are </a:t>
                </a:r>
                <a:r>
                  <a:rPr lang="en-US" sz="2800" dirty="0"/>
                  <a:t>West and East equally good when in state </a:t>
                </a:r>
                <a:r>
                  <a:rPr lang="en-US" sz="2800" dirty="0" smtClean="0"/>
                  <a:t>d?</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11480800" cy="4729164"/>
              </a:xfrm>
              <a:blipFill rotWithShape="0">
                <a:blip r:embed="rId2"/>
                <a:stretch>
                  <a:fillRect l="-1115" t="-2062" b="-773"/>
                </a:stretch>
              </a:blipFill>
            </p:spPr>
            <p:txBody>
              <a:bodyPr/>
              <a:lstStyle/>
              <a:p>
                <a:r>
                  <a:rPr lang="en-US">
                    <a:noFill/>
                  </a:rPr>
                  <a:t> </a:t>
                </a:r>
              </a:p>
            </p:txBody>
          </p:sp>
        </mc:Fallback>
      </mc:AlternateContent>
      <p:grpSp>
        <p:nvGrpSpPr>
          <p:cNvPr id="6" name="Group 5"/>
          <p:cNvGrpSpPr/>
          <p:nvPr/>
        </p:nvGrpSpPr>
        <p:grpSpPr>
          <a:xfrm>
            <a:off x="2215799" y="1092200"/>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67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11480800" cy="4729164"/>
              </a:xfrm>
            </p:spPr>
            <p:txBody>
              <a:bodyPr/>
              <a:lstStyle/>
              <a:p>
                <a:r>
                  <a:rPr lang="en-US" sz="2800" dirty="0" smtClean="0"/>
                  <a:t>Given:</a:t>
                </a:r>
              </a:p>
              <a:p>
                <a:pPr marL="0" lvl="1" indent="0">
                  <a:buNone/>
                </a:pPr>
                <a:endParaRPr lang="en-US" sz="4000" dirty="0"/>
              </a:p>
              <a:p>
                <a:pPr lvl="1"/>
                <a:r>
                  <a:rPr lang="en-US" sz="2400" dirty="0"/>
                  <a:t>Actions: East, West, and Exit (only available in exit states a, e)</a:t>
                </a:r>
              </a:p>
              <a:p>
                <a:pPr lvl="1"/>
                <a:r>
                  <a:rPr lang="en-US" sz="2400" dirty="0"/>
                  <a:t>Transitions: deterministic</a:t>
                </a:r>
              </a:p>
              <a:p>
                <a:endParaRPr lang="en-US" sz="2800" dirty="0"/>
              </a:p>
              <a:p>
                <a:r>
                  <a:rPr lang="en-US" sz="2800" dirty="0"/>
                  <a:t>For </a:t>
                </a:r>
                <a14:m>
                  <m:oMath xmlns:m="http://schemas.openxmlformats.org/officeDocument/2006/math">
                    <m:r>
                      <a:rPr lang="en-US" sz="2800" b="0" i="1" smtClean="0">
                        <a:latin typeface="Cambria Math" panose="02040503050406030204" pitchFamily="18" charset="0"/>
                      </a:rPr>
                      <m:t>𝛾</m:t>
                    </m:r>
                    <m:r>
                      <a:rPr lang="en-US" sz="2800" b="0" i="1" smtClean="0">
                        <a:latin typeface="Cambria Math" panose="02040503050406030204" pitchFamily="18" charset="0"/>
                      </a:rPr>
                      <m:t>=1</m:t>
                    </m:r>
                  </m:oMath>
                </a14:m>
                <a:r>
                  <a:rPr lang="en-US" sz="2800" dirty="0"/>
                  <a:t>, what is the optimal policy?</a:t>
                </a:r>
              </a:p>
              <a:p>
                <a:pPr lvl="2"/>
                <a:endParaRPr lang="en-US" sz="2000" dirty="0"/>
              </a:p>
              <a:p>
                <a:r>
                  <a:rPr lang="en-US" sz="2800" dirty="0"/>
                  <a:t>For </a:t>
                </a:r>
                <a14:m>
                  <m:oMath xmlns:m="http://schemas.openxmlformats.org/officeDocument/2006/math">
                    <m:r>
                      <a:rPr lang="en-US" i="1">
                        <a:latin typeface="Cambria Math" panose="02040503050406030204" pitchFamily="18" charset="0"/>
                      </a:rPr>
                      <m:t>𝛾</m:t>
                    </m:r>
                    <m:r>
                      <a:rPr lang="en-US" b="0" i="0" smtClean="0">
                        <a:latin typeface="Cambria Math" panose="02040503050406030204" pitchFamily="18" charset="0"/>
                      </a:rPr>
                      <m:t>=0.1</m:t>
                    </m:r>
                  </m:oMath>
                </a14:m>
                <a:r>
                  <a:rPr lang="en-US" sz="2800" dirty="0"/>
                  <a:t>, what is the optimal policy?</a:t>
                </a:r>
              </a:p>
              <a:p>
                <a:pPr lvl="2"/>
                <a:endParaRPr lang="en-US" sz="2000" dirty="0"/>
              </a:p>
              <a:p>
                <a:r>
                  <a:rPr lang="en-US" sz="2800" dirty="0"/>
                  <a:t>For which </a:t>
                </a:r>
                <a14:m>
                  <m:oMath xmlns:m="http://schemas.openxmlformats.org/officeDocument/2006/math">
                    <m:r>
                      <a:rPr lang="en-US" sz="2800" b="0" i="1" smtClean="0">
                        <a:latin typeface="Cambria Math" panose="02040503050406030204" pitchFamily="18" charset="0"/>
                      </a:rPr>
                      <m:t>𝛾</m:t>
                    </m:r>
                  </m:oMath>
                </a14:m>
                <a:r>
                  <a:rPr lang="en-US" sz="2800" dirty="0" smtClean="0"/>
                  <a:t> are </a:t>
                </a:r>
                <a:r>
                  <a:rPr lang="en-US" sz="2800" dirty="0"/>
                  <a:t>West and East equally good when in state </a:t>
                </a:r>
                <a:r>
                  <a:rPr lang="en-US" sz="2800" dirty="0" smtClean="0"/>
                  <a:t>d?</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11480800" cy="4729164"/>
              </a:xfrm>
              <a:blipFill rotWithShape="0">
                <a:blip r:embed="rId2"/>
                <a:stretch>
                  <a:fillRect l="-1115" t="-2062" b="-773"/>
                </a:stretch>
              </a:blipFill>
            </p:spPr>
            <p:txBody>
              <a:bodyPr/>
              <a:lstStyle/>
              <a:p>
                <a:r>
                  <a:rPr lang="en-US">
                    <a:noFill/>
                  </a:rPr>
                  <a:t> </a:t>
                </a:r>
              </a:p>
            </p:txBody>
          </p:sp>
        </mc:Fallback>
      </mc:AlternateContent>
      <p:grpSp>
        <p:nvGrpSpPr>
          <p:cNvPr id="6" name="Group 5"/>
          <p:cNvGrpSpPr/>
          <p:nvPr/>
        </p:nvGrpSpPr>
        <p:grpSpPr>
          <a:xfrm>
            <a:off x="2215799" y="1092200"/>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2215799" y="6061634"/>
                <a:ext cx="2521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3</m:t>
                          </m:r>
                        </m:sup>
                      </m:sSup>
                      <m:r>
                        <a:rPr lang="en-US" sz="2400" b="0" i="1" smtClean="0">
                          <a:solidFill>
                            <a:srgbClr val="C00000"/>
                          </a:solidFill>
                          <a:latin typeface="Cambria Math" panose="02040503050406030204" pitchFamily="18" charset="0"/>
                        </a:rPr>
                        <m:t>×10=</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b="0" i="1" smtClean="0">
                          <a:solidFill>
                            <a:srgbClr val="C00000"/>
                          </a:solidFill>
                          <a:latin typeface="Cambria Math" panose="02040503050406030204" pitchFamily="18" charset="0"/>
                        </a:rPr>
                        <m:t>×1</m:t>
                      </m:r>
                    </m:oMath>
                  </m:oMathPara>
                </a14:m>
                <a:endParaRPr lang="en-US" sz="2400" dirty="0">
                  <a:solidFill>
                    <a:srgbClr val="C0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215799" y="6061634"/>
                <a:ext cx="2521459" cy="461665"/>
              </a:xfrm>
              <a:prstGeom prst="rect">
                <a:avLst/>
              </a:prstGeom>
              <a:blipFill rotWithShape="0">
                <a:blip r:embed="rId5"/>
                <a:stretch>
                  <a:fillRect b="-7895"/>
                </a:stretch>
              </a:blipFill>
            </p:spPr>
            <p:txBody>
              <a:bodyPr/>
              <a:lstStyle/>
              <a:p>
                <a:r>
                  <a:rPr lang="en-US">
                    <a:noFill/>
                  </a:rPr>
                  <a:t> </a:t>
                </a:r>
              </a:p>
            </p:txBody>
          </p:sp>
        </mc:Fallback>
      </mc:AlternateContent>
    </p:spTree>
    <p:extLst>
      <p:ext uri="{BB962C8B-B14F-4D97-AF65-F5344CB8AC3E}">
        <p14:creationId xmlns:p14="http://schemas.microsoft.com/office/powerpoint/2010/main" val="335482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ea typeface="ＭＳ Ｐゴシック" pitchFamily="34" charset="-128"/>
              </a:rPr>
              <a:t>MDP Quantities</a:t>
            </a:r>
            <a:endParaRPr lang="en-US" dirty="0">
              <a:ea typeface="ＭＳ Ｐゴシック" pitchFamily="34" charset="-128"/>
            </a:endParaRP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smtClean="0">
                <a:ea typeface="ＭＳ Ｐゴシック" pitchFamily="34" charset="-128"/>
              </a:rPr>
              <a:t>States </a:t>
            </a:r>
            <a:r>
              <a:rPr lang="en-US" dirty="0">
                <a:ea typeface="ＭＳ Ｐゴシック" pitchFamily="34" charset="-128"/>
              </a:rPr>
              <a:t>S</a:t>
            </a:r>
          </a:p>
          <a:p>
            <a:pPr lvl="1">
              <a:lnSpc>
                <a:spcPct val="80000"/>
              </a:lnSpc>
            </a:pPr>
            <a:r>
              <a:rPr lang="en-US" dirty="0" smtClean="0">
                <a:ea typeface="ＭＳ Ｐゴシック" pitchFamily="34" charset="-128"/>
              </a:rPr>
              <a:t>Actions </a:t>
            </a:r>
            <a:r>
              <a:rPr lang="en-US" dirty="0">
                <a:ea typeface="ＭＳ Ｐゴシック" pitchFamily="34" charset="-128"/>
              </a:rPr>
              <a:t>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a:t>
            </a:r>
            <a:r>
              <a:rPr lang="en-US" dirty="0" smtClean="0">
                <a:ea typeface="ＭＳ Ｐゴシック" pitchFamily="34" charset="-128"/>
              </a:rPr>
              <a:t>s</a:t>
            </a:r>
            <a:r>
              <a:rPr lang="en-US" baseline="-25000" dirty="0" smtClean="0">
                <a:ea typeface="ＭＳ Ｐゴシック" pitchFamily="34" charset="-128"/>
              </a:rPr>
              <a:t>0</a:t>
            </a:r>
            <a:endParaRPr lang="en-US" baseline="-25000" dirty="0">
              <a:ea typeface="ＭＳ Ｐゴシック" pitchFamily="34" charset="-128"/>
            </a:endParaRP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quantities so far:</a:t>
            </a:r>
          </a:p>
          <a:p>
            <a:pPr lvl="1">
              <a:lnSpc>
                <a:spcPct val="80000"/>
              </a:lnSpc>
            </a:pPr>
            <a:r>
              <a:rPr lang="en-US" dirty="0">
                <a:ea typeface="ＭＳ Ｐゴシック" pitchFamily="34" charset="-128"/>
              </a:rPr>
              <a:t>Policy = </a:t>
            </a:r>
            <a:r>
              <a:rPr lang="en-US" dirty="0" smtClean="0">
                <a:ea typeface="ＭＳ Ｐゴシック" pitchFamily="34" charset="-128"/>
              </a:rPr>
              <a:t>map of states to actions</a:t>
            </a:r>
            <a:endParaRPr lang="en-US" dirty="0">
              <a:ea typeface="ＭＳ Ｐゴシック" pitchFamily="34" charset="-128"/>
            </a:endParaRPr>
          </a:p>
          <a:p>
            <a:pPr lvl="1">
              <a:lnSpc>
                <a:spcPct val="80000"/>
              </a:lnSpc>
            </a:pPr>
            <a:r>
              <a:rPr lang="en-US" dirty="0">
                <a:ea typeface="ＭＳ Ｐゴシック" pitchFamily="34" charset="-128"/>
              </a:rPr>
              <a:t>Utility = sum of (discounted) </a:t>
            </a:r>
            <a:r>
              <a:rPr lang="en-US" dirty="0" smtClean="0">
                <a:ea typeface="ＭＳ Ｐゴシック" pitchFamily="34" charset="-128"/>
              </a:rPr>
              <a:t>rewards</a:t>
            </a: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extLst>
      <p:ext uri="{BB962C8B-B14F-4D97-AF65-F5344CB8AC3E}">
        <p14:creationId xmlns:p14="http://schemas.microsoft.com/office/powerpoint/2010/main" val="11031111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MDPs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187" y="1667339"/>
            <a:ext cx="7313613" cy="427579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ea typeface="ＭＳ Ｐゴシック" pitchFamily="34" charset="-128"/>
              </a:rPr>
              <a:t>MDP Quantities</a:t>
            </a:r>
            <a:endParaRPr lang="en-US" dirty="0">
              <a:ea typeface="ＭＳ Ｐゴシック" pitchFamily="34" charset="-128"/>
            </a:endParaRP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smtClean="0">
                <a:ea typeface="ＭＳ Ｐゴシック" pitchFamily="34" charset="-128"/>
              </a:rPr>
              <a:t>States </a:t>
            </a:r>
            <a:r>
              <a:rPr lang="en-US" dirty="0">
                <a:ea typeface="ＭＳ Ｐゴシック" pitchFamily="34" charset="-128"/>
              </a:rPr>
              <a:t>S</a:t>
            </a:r>
          </a:p>
          <a:p>
            <a:pPr lvl="1">
              <a:lnSpc>
                <a:spcPct val="80000"/>
              </a:lnSpc>
            </a:pPr>
            <a:r>
              <a:rPr lang="en-US" dirty="0" smtClean="0">
                <a:ea typeface="ＭＳ Ｐゴシック" pitchFamily="34" charset="-128"/>
              </a:rPr>
              <a:t>Actions </a:t>
            </a:r>
            <a:r>
              <a:rPr lang="en-US" dirty="0">
                <a:ea typeface="ＭＳ Ｐゴシック" pitchFamily="34" charset="-128"/>
              </a:rPr>
              <a:t>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a:t>
            </a:r>
            <a:r>
              <a:rPr lang="en-US" dirty="0" smtClean="0">
                <a:ea typeface="ＭＳ Ｐゴシック" pitchFamily="34" charset="-128"/>
              </a:rPr>
              <a:t>s</a:t>
            </a:r>
            <a:r>
              <a:rPr lang="en-US" baseline="-25000" dirty="0" smtClean="0">
                <a:ea typeface="ＭＳ Ｐゴシック" pitchFamily="34" charset="-128"/>
              </a:rPr>
              <a:t>0</a:t>
            </a:r>
            <a:endParaRPr lang="en-US" baseline="-25000" dirty="0">
              <a:ea typeface="ＭＳ Ｐゴシック" pitchFamily="34" charset="-128"/>
            </a:endParaRP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a:t>
            </a:r>
            <a:r>
              <a:rPr lang="en-US" dirty="0" smtClean="0">
                <a:ea typeface="ＭＳ Ｐゴシック" pitchFamily="34" charset="-128"/>
              </a:rPr>
              <a:t>quantities:</a:t>
            </a:r>
            <a:endParaRPr lang="en-US" dirty="0">
              <a:ea typeface="ＭＳ Ｐゴシック" pitchFamily="34" charset="-128"/>
            </a:endParaRPr>
          </a:p>
          <a:p>
            <a:pPr lvl="1">
              <a:lnSpc>
                <a:spcPct val="80000"/>
              </a:lnSpc>
            </a:pPr>
            <a:r>
              <a:rPr lang="en-US" dirty="0">
                <a:ea typeface="ＭＳ Ｐゴシック" pitchFamily="34" charset="-128"/>
              </a:rPr>
              <a:t>Policy = </a:t>
            </a:r>
            <a:r>
              <a:rPr lang="en-US" dirty="0" smtClean="0">
                <a:ea typeface="ＭＳ Ｐゴシック" pitchFamily="34" charset="-128"/>
              </a:rPr>
              <a:t>map of states to actions</a:t>
            </a:r>
            <a:endParaRPr lang="en-US" dirty="0">
              <a:ea typeface="ＭＳ Ｐゴシック" pitchFamily="34" charset="-128"/>
            </a:endParaRPr>
          </a:p>
          <a:p>
            <a:pPr lvl="1">
              <a:lnSpc>
                <a:spcPct val="80000"/>
              </a:lnSpc>
            </a:pPr>
            <a:r>
              <a:rPr lang="en-US" dirty="0">
                <a:ea typeface="ＭＳ Ｐゴシック" pitchFamily="34" charset="-128"/>
              </a:rPr>
              <a:t>Utility = sum of (discounted) </a:t>
            </a:r>
            <a:r>
              <a:rPr lang="en-US" dirty="0" smtClean="0">
                <a:ea typeface="ＭＳ Ｐゴシック" pitchFamily="34" charset="-128"/>
              </a:rPr>
              <a:t>rewards</a:t>
            </a:r>
          </a:p>
          <a:p>
            <a:pPr lvl="1">
              <a:lnSpc>
                <a:spcPct val="80000"/>
              </a:lnSpc>
            </a:pPr>
            <a:r>
              <a:rPr lang="en-US" dirty="0" smtClean="0">
                <a:solidFill>
                  <a:srgbClr val="C00000"/>
                </a:solidFill>
                <a:ea typeface="ＭＳ Ｐゴシック" pitchFamily="34" charset="-128"/>
              </a:rPr>
              <a:t>(State) Value = expected utility starting from a state (max node)</a:t>
            </a:r>
          </a:p>
          <a:p>
            <a:pPr lvl="1">
              <a:lnSpc>
                <a:spcPct val="80000"/>
              </a:lnSpc>
            </a:pPr>
            <a:r>
              <a:rPr lang="en-US" dirty="0" smtClean="0">
                <a:solidFill>
                  <a:srgbClr val="C00000"/>
                </a:solidFill>
                <a:ea typeface="ＭＳ Ｐゴシック" pitchFamily="34" charset="-128"/>
              </a:rPr>
              <a:t>Q-Value = expected utility starting from a state-action pair, i.e., q-state (chance node)</a:t>
            </a:r>
            <a:endParaRPr lang="en-US" dirty="0">
              <a:solidFill>
                <a:srgbClr val="C00000"/>
              </a:solidFill>
              <a:ea typeface="ＭＳ Ｐゴシック" pitchFamily="34" charset="-128"/>
            </a:endParaRP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extLst>
      <p:ext uri="{BB962C8B-B14F-4D97-AF65-F5344CB8AC3E}">
        <p14:creationId xmlns:p14="http://schemas.microsoft.com/office/powerpoint/2010/main" val="2081977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10" end="10"/>
                                            </p:txEl>
                                          </p:spTgt>
                                        </p:tgtEl>
                                        <p:attrNameLst>
                                          <p:attrName>style.visibility</p:attrName>
                                        </p:attrNameLst>
                                      </p:cBhvr>
                                      <p:to>
                                        <p:strVal val="visible"/>
                                      </p:to>
                                    </p:set>
                                    <p:animEffect transition="in" filter="fade">
                                      <p:cBhvr>
                                        <p:cTn id="7" dur="500"/>
                                        <p:tgtEl>
                                          <p:spTgt spid="41986">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11" end="11"/>
                                            </p:txEl>
                                          </p:spTgt>
                                        </p:tgtEl>
                                        <p:attrNameLst>
                                          <p:attrName>style.visibility</p:attrName>
                                        </p:attrNameLst>
                                      </p:cBhvr>
                                      <p:to>
                                        <p:strVal val="visible"/>
                                      </p:to>
                                    </p:set>
                                    <p:animEffect transition="in" filter="fade">
                                      <p:cBhvr>
                                        <p:cTn id="12" dur="500"/>
                                        <p:tgtEl>
                                          <p:spTgt spid="419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MDP </a:t>
            </a:r>
            <a:r>
              <a:rPr lang="en-US" dirty="0" smtClean="0">
                <a:ea typeface="ＭＳ Ｐゴシック" pitchFamily="34" charset="-128"/>
              </a:rPr>
              <a:t>Optimal Quantities</a:t>
            </a:r>
            <a:endParaRPr lang="en-US" dirty="0"/>
          </a:p>
        </p:txBody>
      </p:sp>
      <p:sp>
        <p:nvSpPr>
          <p:cNvPr id="4" name="Rectangle 3"/>
          <p:cNvSpPr txBox="1">
            <a:spLocks noChangeArrowheads="1"/>
          </p:cNvSpPr>
          <p:nvPr/>
        </p:nvSpPr>
        <p:spPr bwMode="auto">
          <a:xfrm>
            <a:off x="457199" y="1143000"/>
            <a:ext cx="6949369" cy="4953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lvl="0" indent="-342882" fontAlgn="base">
              <a:lnSpc>
                <a:spcPct val="80000"/>
              </a:lnSpc>
              <a:spcBef>
                <a:spcPct val="20000"/>
              </a:spcBef>
              <a:spcAft>
                <a:spcPct val="0"/>
              </a:spcAft>
              <a:buClr>
                <a:schemeClr val="accent2"/>
              </a:buClr>
              <a:buFont typeface="Wingdings" pitchFamily="2" charset="2"/>
              <a:buChar char="§"/>
              <a:defRPr/>
            </a:pPr>
            <a:r>
              <a:rPr lang="en-US" sz="2800" kern="0" dirty="0">
                <a:solidFill>
                  <a:schemeClr val="accent2"/>
                </a:solidFill>
                <a:latin typeface="Calibri" pitchFamily="34" charset="0"/>
              </a:rPr>
              <a:t>The optimal policy:</a:t>
            </a:r>
          </a:p>
          <a:p>
            <a:pPr marL="742913" lvl="1" indent="-285737" fontAlgn="base">
              <a:lnSpc>
                <a:spcPct val="80000"/>
              </a:lnSpc>
              <a:spcBef>
                <a:spcPct val="20000"/>
              </a:spcBef>
              <a:spcAft>
                <a:spcPct val="0"/>
              </a:spcAft>
              <a:buClr>
                <a:schemeClr val="tx1"/>
              </a:buClr>
              <a:defRPr/>
            </a:pPr>
            <a:r>
              <a:rPr lang="en-US" sz="2800" kern="0" dirty="0">
                <a:latin typeface="Calibri" pitchFamily="34" charset="0"/>
                <a:sym typeface="Symbol" pitchFamily="18" charset="2"/>
              </a:rPr>
              <a:t></a:t>
            </a:r>
            <a:r>
              <a:rPr lang="en-US" sz="2800" kern="0" baseline="30000" dirty="0">
                <a:latin typeface="Calibri" pitchFamily="34" charset="0"/>
                <a:sym typeface="Symbol" pitchFamily="18" charset="2"/>
              </a:rPr>
              <a:t>*</a:t>
            </a:r>
            <a:r>
              <a:rPr lang="en-US" sz="2800" kern="0" dirty="0">
                <a:latin typeface="Calibri" pitchFamily="34" charset="0"/>
              </a:rPr>
              <a:t>(s) = optimal action from state s</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en-US" sz="2800" b="0" i="0" u="none" strike="noStrike" kern="0" cap="none" spc="0" normalizeH="0" baseline="0" noProof="0" dirty="0" smtClean="0">
              <a:ln>
                <a:noFill/>
              </a:ln>
              <a:solidFill>
                <a:schemeClr val="accent2"/>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en-US" sz="2800" b="0" i="0" u="none" strike="noStrike" kern="0" cap="none" spc="0" normalizeH="0" baseline="0" noProof="0" dirty="0" smtClean="0">
                <a:ln>
                  <a:noFill/>
                </a:ln>
                <a:solidFill>
                  <a:schemeClr val="accent2"/>
                </a:solidFill>
                <a:effectLst/>
                <a:uLnTx/>
                <a:uFillTx/>
                <a:latin typeface="Calibri" pitchFamily="34" charset="0"/>
                <a:ea typeface="+mn-ea"/>
                <a:cs typeface="+mn-cs"/>
              </a:rPr>
              <a:t>The (true)</a:t>
            </a:r>
            <a:r>
              <a:rPr kumimoji="0" lang="en-US" sz="2800" b="0" i="0" u="none" strike="noStrike" kern="0" cap="none" spc="0" normalizeH="0" noProof="0" dirty="0" smtClean="0">
                <a:ln>
                  <a:noFill/>
                </a:ln>
                <a:solidFill>
                  <a:schemeClr val="accent2"/>
                </a:solidFill>
                <a:effectLst/>
                <a:uLnTx/>
                <a:uFillTx/>
                <a:latin typeface="Calibri" pitchFamily="34" charset="0"/>
                <a:ea typeface="+mn-ea"/>
                <a:cs typeface="+mn-cs"/>
              </a:rPr>
              <a:t> </a:t>
            </a:r>
            <a:r>
              <a:rPr kumimoji="0" lang="en-US" sz="2800" b="0" i="0" u="none" strike="noStrike" kern="0" cap="none" spc="0" normalizeH="0" baseline="0" noProof="0" dirty="0" smtClean="0">
                <a:ln>
                  <a:noFill/>
                </a:ln>
                <a:solidFill>
                  <a:schemeClr val="accent2"/>
                </a:solidFill>
                <a:effectLst/>
                <a:uLnTx/>
                <a:uFillTx/>
                <a:latin typeface="Calibri" pitchFamily="34" charset="0"/>
                <a:ea typeface="+mn-ea"/>
                <a:cs typeface="+mn-cs"/>
              </a:rPr>
              <a:t>value</a:t>
            </a:r>
            <a:r>
              <a:rPr kumimoji="0" lang="en-US" sz="2800" b="0" i="0" u="none" strike="noStrike" kern="0" cap="none" spc="0" normalizeH="0" noProof="0" dirty="0" smtClean="0">
                <a:ln>
                  <a:noFill/>
                </a:ln>
                <a:solidFill>
                  <a:schemeClr val="accent2"/>
                </a:solidFill>
                <a:effectLst/>
                <a:uLnTx/>
                <a:uFillTx/>
                <a:latin typeface="Calibri" pitchFamily="34" charset="0"/>
                <a:ea typeface="+mn-ea"/>
                <a:cs typeface="+mn-cs"/>
              </a:rPr>
              <a:t> (or </a:t>
            </a:r>
            <a:r>
              <a:rPr kumimoji="0" lang="en-US" sz="2800" b="0" i="0" u="none" strike="noStrike" kern="0" cap="none" spc="0" normalizeH="0" baseline="0" noProof="0" dirty="0" smtClean="0">
                <a:ln>
                  <a:noFill/>
                </a:ln>
                <a:solidFill>
                  <a:schemeClr val="accent2"/>
                </a:solidFill>
                <a:effectLst/>
                <a:uLnTx/>
                <a:uFillTx/>
                <a:latin typeface="Calibri" pitchFamily="34" charset="0"/>
                <a:ea typeface="+mn-ea"/>
                <a:cs typeface="+mn-cs"/>
              </a:rPr>
              <a:t>utility</a:t>
            </a:r>
            <a:r>
              <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rPr>
              <a:t>) of a state s:</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800" b="0" i="0" u="none" strike="noStrike" kern="0" cap="none" spc="0" normalizeH="0" baseline="0" noProof="0" dirty="0">
                <a:ln>
                  <a:noFill/>
                </a:ln>
                <a:effectLst/>
                <a:uLnTx/>
                <a:uFillTx/>
                <a:latin typeface="Calibri" pitchFamily="34" charset="0"/>
              </a:rPr>
              <a:t>V</a:t>
            </a:r>
            <a:r>
              <a:rPr kumimoji="0" lang="en-US" sz="2800" b="0" i="0" u="none" strike="noStrike" kern="0" cap="none" spc="0" normalizeH="0" baseline="30000" noProof="0" dirty="0">
                <a:ln>
                  <a:noFill/>
                </a:ln>
                <a:effectLst/>
                <a:uLnTx/>
                <a:uFillTx/>
                <a:latin typeface="Calibri" pitchFamily="34" charset="0"/>
                <a:sym typeface="Symbol" pitchFamily="18" charset="2"/>
              </a:rPr>
              <a:t>*</a:t>
            </a:r>
            <a:r>
              <a:rPr kumimoji="0" lang="en-US" sz="2800" b="0" i="0" u="none" strike="noStrike" kern="0" cap="none" spc="0" normalizeH="0" baseline="0" noProof="0" dirty="0">
                <a:ln>
                  <a:noFill/>
                </a:ln>
                <a:effectLst/>
                <a:uLnTx/>
                <a:uFillTx/>
                <a:latin typeface="Calibri" pitchFamily="34" charset="0"/>
              </a:rPr>
              <a:t>(s) = expected utility starting in s and acting optimally</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The </a:t>
            </a:r>
            <a:r>
              <a:rPr kumimoji="0" lang="en-US" sz="2800" b="0" i="0" u="none" strike="noStrike" kern="0" cap="none" spc="0" normalizeH="0" baseline="0" noProof="0" dirty="0" smtClean="0">
                <a:ln>
                  <a:noFill/>
                </a:ln>
                <a:solidFill>
                  <a:srgbClr val="008000"/>
                </a:solidFill>
                <a:effectLst/>
                <a:uLnTx/>
                <a:uFillTx/>
                <a:latin typeface="Calibri" pitchFamily="34" charset="0"/>
                <a:ea typeface="+mn-ea"/>
                <a:cs typeface="+mn-cs"/>
              </a:rPr>
              <a:t>(true) value (or utility</a:t>
            </a: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 of a q-state (</a:t>
            </a:r>
            <a:r>
              <a:rPr kumimoji="0" lang="en-US" sz="2800" b="0" i="0" u="none" strike="noStrike" kern="0" cap="none" spc="0" normalizeH="0" baseline="0" noProof="0" dirty="0" err="1">
                <a:ln>
                  <a:noFill/>
                </a:ln>
                <a:solidFill>
                  <a:srgbClr val="008000"/>
                </a:solidFill>
                <a:effectLst/>
                <a:uLnTx/>
                <a:uFillTx/>
                <a:latin typeface="Calibri" pitchFamily="34" charset="0"/>
                <a:ea typeface="+mn-ea"/>
                <a:cs typeface="+mn-cs"/>
              </a:rPr>
              <a:t>s,a</a:t>
            </a: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800" b="0" i="0" u="none" strike="noStrike" kern="0" cap="none" spc="0" normalizeH="0" baseline="0" noProof="0" dirty="0">
                <a:ln>
                  <a:noFill/>
                </a:ln>
                <a:effectLst/>
                <a:uLnTx/>
                <a:uFillTx/>
                <a:latin typeface="Calibri" pitchFamily="34" charset="0"/>
              </a:rPr>
              <a:t>Q</a:t>
            </a:r>
            <a:r>
              <a:rPr kumimoji="0" lang="en-US" sz="2800" b="0" i="0" u="none" strike="noStrike" kern="0" cap="none" spc="0" normalizeH="0" baseline="30000" noProof="0" dirty="0">
                <a:ln>
                  <a:noFill/>
                </a:ln>
                <a:effectLst/>
                <a:uLnTx/>
                <a:uFillTx/>
                <a:latin typeface="Calibri" pitchFamily="34" charset="0"/>
                <a:sym typeface="Symbol" pitchFamily="18" charset="2"/>
              </a:rPr>
              <a:t>*</a:t>
            </a:r>
            <a:r>
              <a:rPr kumimoji="0" lang="en-US" sz="2800" b="0" i="0" u="none" strike="noStrike" kern="0" cap="none" spc="0" normalizeH="0" baseline="0" noProof="0" dirty="0">
                <a:ln>
                  <a:noFill/>
                </a:ln>
                <a:effectLst/>
                <a:uLnTx/>
                <a:uFillTx/>
                <a:latin typeface="Calibri" pitchFamily="34" charset="0"/>
              </a:rPr>
              <a:t>(</a:t>
            </a:r>
            <a:r>
              <a:rPr kumimoji="0" lang="en-US" sz="2800" b="0" i="0" u="none" strike="noStrike" kern="0" cap="none" spc="0" normalizeH="0" baseline="0" noProof="0" dirty="0" err="1">
                <a:ln>
                  <a:noFill/>
                </a:ln>
                <a:effectLst/>
                <a:uLnTx/>
                <a:uFillTx/>
                <a:latin typeface="Calibri" pitchFamily="34" charset="0"/>
              </a:rPr>
              <a:t>s,a</a:t>
            </a:r>
            <a:r>
              <a:rPr kumimoji="0" lang="en-US" sz="2800" b="0" i="0" u="none" strike="noStrike" kern="0" cap="none" spc="0" normalizeH="0" baseline="0" noProof="0" dirty="0">
                <a:ln>
                  <a:noFill/>
                </a:ln>
                <a:effectLst/>
                <a:uLnTx/>
                <a:uFillTx/>
                <a:latin typeface="Calibri" pitchFamily="34" charset="0"/>
              </a:rPr>
              <a:t>) = expected utility starting out having taken action a from state s and (thereafter) acting </a:t>
            </a:r>
            <a:r>
              <a:rPr kumimoji="0" lang="en-US" sz="2800" b="0" i="0" u="none" strike="noStrike" kern="0" cap="none" spc="0" normalizeH="0" baseline="0" noProof="0" dirty="0" smtClean="0">
                <a:ln>
                  <a:noFill/>
                </a:ln>
                <a:effectLst/>
                <a:uLnTx/>
                <a:uFillTx/>
                <a:latin typeface="Calibri" pitchFamily="34" charset="0"/>
              </a:rPr>
              <a:t>optimally</a:t>
            </a:r>
            <a:endParaRPr kumimoji="0" lang="en-US" sz="2800" b="0" i="0" u="none" strike="noStrike" kern="0" cap="none" spc="0" normalizeH="0" baseline="0" noProof="0" dirty="0">
              <a:ln>
                <a:noFill/>
              </a:ln>
              <a:effectLst/>
              <a:uLnTx/>
              <a:uFillTx/>
              <a:latin typeface="Calibri" pitchFamily="34" charset="0"/>
            </a:endParaRPr>
          </a:p>
        </p:txBody>
      </p:sp>
      <p:sp>
        <p:nvSpPr>
          <p:cNvPr id="26" name="Text Box 28"/>
          <p:cNvSpPr txBox="1">
            <a:spLocks noChangeArrowheads="1"/>
          </p:cNvSpPr>
          <p:nvPr/>
        </p:nvSpPr>
        <p:spPr bwMode="auto">
          <a:xfrm>
            <a:off x="7696200" y="6488112"/>
            <a:ext cx="4495800" cy="369888"/>
          </a:xfrm>
          <a:prstGeom prst="rect">
            <a:avLst/>
          </a:prstGeom>
          <a:noFill/>
          <a:ln w="9525">
            <a:noFill/>
            <a:miter lim="800000"/>
            <a:headEnd/>
            <a:tailEnd/>
          </a:ln>
        </p:spPr>
        <p:txBody>
          <a:bodyPr wrap="square">
            <a:spAutoFit/>
          </a:bodyPr>
          <a:lstStyle/>
          <a:p>
            <a:pPr algn="r">
              <a:spcBef>
                <a:spcPct val="50000"/>
              </a:spcBef>
            </a:pPr>
            <a:r>
              <a:rPr lang="en-US" dirty="0">
                <a:solidFill>
                  <a:srgbClr val="CC0000"/>
                </a:solidFill>
                <a:latin typeface="Calibri" pitchFamily="34" charset="0"/>
              </a:rPr>
              <a:t>[Demo:  </a:t>
            </a:r>
            <a:r>
              <a:rPr lang="en-US" dirty="0" err="1">
                <a:solidFill>
                  <a:srgbClr val="CC0000"/>
                </a:solidFill>
                <a:latin typeface="Calibri" pitchFamily="34" charset="0"/>
              </a:rPr>
              <a:t>gridworld</a:t>
            </a:r>
            <a:r>
              <a:rPr lang="en-US" dirty="0">
                <a:solidFill>
                  <a:srgbClr val="CC0000"/>
                </a:solidFill>
                <a:latin typeface="Calibri" pitchFamily="34" charset="0"/>
              </a:rPr>
              <a:t> values (L9D1)]</a:t>
            </a:r>
          </a:p>
        </p:txBody>
      </p:sp>
      <p:grpSp>
        <p:nvGrpSpPr>
          <p:cNvPr id="27" name="Group 4">
            <a:extLst>
              <a:ext uri="{FF2B5EF4-FFF2-40B4-BE49-F238E27FC236}">
                <a16:creationId xmlns="" xmlns:a16="http://schemas.microsoft.com/office/drawing/2014/main" id="{C7F6D9E6-2CC1-4132-98A2-7CE1CFA3A5F3}"/>
              </a:ext>
            </a:extLst>
          </p:cNvPr>
          <p:cNvGrpSpPr>
            <a:grpSpLocks/>
          </p:cNvGrpSpPr>
          <p:nvPr/>
        </p:nvGrpSpPr>
        <p:grpSpPr bwMode="auto">
          <a:xfrm>
            <a:off x="7406570" y="681037"/>
            <a:ext cx="4326147" cy="3839526"/>
            <a:chOff x="2400" y="1401"/>
            <a:chExt cx="1392" cy="1255"/>
          </a:xfrm>
        </p:grpSpPr>
        <p:sp>
          <p:nvSpPr>
            <p:cNvPr id="28" name="AutoShape 5">
              <a:extLst>
                <a:ext uri="{FF2B5EF4-FFF2-40B4-BE49-F238E27FC236}">
                  <a16:creationId xmlns="" xmlns:a16="http://schemas.microsoft.com/office/drawing/2014/main" id="{6F9569BA-16A2-4A4E-95FE-BC01D9C34A64}"/>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29" name="Group 6">
              <a:extLst>
                <a:ext uri="{FF2B5EF4-FFF2-40B4-BE49-F238E27FC236}">
                  <a16:creationId xmlns="" xmlns:a16="http://schemas.microsoft.com/office/drawing/2014/main" id="{5E82F9F6-A8F7-41D3-8BBA-9038BF909F7B}"/>
                </a:ext>
              </a:extLst>
            </p:cNvPr>
            <p:cNvGrpSpPr>
              <a:grpSpLocks/>
            </p:cNvGrpSpPr>
            <p:nvPr/>
          </p:nvGrpSpPr>
          <p:grpSpPr bwMode="auto">
            <a:xfrm>
              <a:off x="2529" y="1617"/>
              <a:ext cx="1263" cy="361"/>
              <a:chOff x="1584" y="1680"/>
              <a:chExt cx="2352" cy="336"/>
            </a:xfrm>
          </p:grpSpPr>
          <p:sp>
            <p:nvSpPr>
              <p:cNvPr id="42" name="Line 7">
                <a:extLst>
                  <a:ext uri="{FF2B5EF4-FFF2-40B4-BE49-F238E27FC236}">
                    <a16:creationId xmlns="" xmlns:a16="http://schemas.microsoft.com/office/drawing/2014/main" id="{BC58C926-B423-4428-B55C-DF49599D80DB}"/>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8">
                <a:extLst>
                  <a:ext uri="{FF2B5EF4-FFF2-40B4-BE49-F238E27FC236}">
                    <a16:creationId xmlns="" xmlns:a16="http://schemas.microsoft.com/office/drawing/2014/main" id="{2CD710A8-6479-4E20-AF87-B3E62FCABD31}"/>
                  </a:ext>
                </a:extLst>
              </p:cNvPr>
              <p:cNvSpPr>
                <a:spLocks noChangeShapeType="1"/>
              </p:cNvSpPr>
              <p:nvPr/>
            </p:nvSpPr>
            <p:spPr bwMode="auto">
              <a:xfrm>
                <a:off x="2736" y="1680"/>
                <a:ext cx="1200"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4" name="Line 9">
                <a:extLst>
                  <a:ext uri="{FF2B5EF4-FFF2-40B4-BE49-F238E27FC236}">
                    <a16:creationId xmlns="" xmlns:a16="http://schemas.microsoft.com/office/drawing/2014/main" id="{77436827-07FA-482E-8AC9-627BF401EFA0}"/>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5" name="Line 10">
                <a:extLst>
                  <a:ext uri="{FF2B5EF4-FFF2-40B4-BE49-F238E27FC236}">
                    <a16:creationId xmlns="" xmlns:a16="http://schemas.microsoft.com/office/drawing/2014/main" id="{9437F7AB-7379-43E5-AC3D-1EED3CADF34A}"/>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0" name="Group 12">
              <a:extLst>
                <a:ext uri="{FF2B5EF4-FFF2-40B4-BE49-F238E27FC236}">
                  <a16:creationId xmlns="" xmlns:a16="http://schemas.microsoft.com/office/drawing/2014/main" id="{C9D0AD78-E6F3-4CE9-A9CC-DEEE754D7914}"/>
                </a:ext>
              </a:extLst>
            </p:cNvPr>
            <p:cNvGrpSpPr>
              <a:grpSpLocks/>
            </p:cNvGrpSpPr>
            <p:nvPr/>
          </p:nvGrpSpPr>
          <p:grpSpPr bwMode="auto">
            <a:xfrm>
              <a:off x="2400" y="2095"/>
              <a:ext cx="1057" cy="397"/>
              <a:chOff x="1536" y="2382"/>
              <a:chExt cx="1584" cy="642"/>
            </a:xfrm>
          </p:grpSpPr>
          <p:sp>
            <p:nvSpPr>
              <p:cNvPr id="38" name="Line 13">
                <a:extLst>
                  <a:ext uri="{FF2B5EF4-FFF2-40B4-BE49-F238E27FC236}">
                    <a16:creationId xmlns="" xmlns:a16="http://schemas.microsoft.com/office/drawing/2014/main" id="{1B9D5482-A766-4CDB-83C8-10214FA8DED5}"/>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39" name="Line 14">
                <a:extLst>
                  <a:ext uri="{FF2B5EF4-FFF2-40B4-BE49-F238E27FC236}">
                    <a16:creationId xmlns="" xmlns:a16="http://schemas.microsoft.com/office/drawing/2014/main" id="{F8EA5D42-472D-485E-9355-56CE2E738C83}"/>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0" name="Line 15">
                <a:extLst>
                  <a:ext uri="{FF2B5EF4-FFF2-40B4-BE49-F238E27FC236}">
                    <a16:creationId xmlns="" xmlns:a16="http://schemas.microsoft.com/office/drawing/2014/main" id="{45256E29-0207-486A-A0BC-7C8321BAE6D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1" name="Line 16">
                <a:extLst>
                  <a:ext uri="{FF2B5EF4-FFF2-40B4-BE49-F238E27FC236}">
                    <a16:creationId xmlns="" xmlns:a16="http://schemas.microsoft.com/office/drawing/2014/main" id="{F8817495-582E-4A5C-829D-5FEDD3DBBC07}"/>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31" name="Text Box 17">
              <a:extLst>
                <a:ext uri="{FF2B5EF4-FFF2-40B4-BE49-F238E27FC236}">
                  <a16:creationId xmlns="" xmlns:a16="http://schemas.microsoft.com/office/drawing/2014/main" id="{DC01B5CE-2679-4375-B9DF-AB4E356C1233}"/>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2" name="Text Box 18">
              <a:extLst>
                <a:ext uri="{FF2B5EF4-FFF2-40B4-BE49-F238E27FC236}">
                  <a16:creationId xmlns="" xmlns:a16="http://schemas.microsoft.com/office/drawing/2014/main" id="{F185E963-C8DA-4CAB-82EB-D47BDA186A58}"/>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3" name="Text Box 19">
              <a:extLst>
                <a:ext uri="{FF2B5EF4-FFF2-40B4-BE49-F238E27FC236}">
                  <a16:creationId xmlns="" xmlns:a16="http://schemas.microsoft.com/office/drawing/2014/main" id="{6492F549-3AF9-4C8C-93CD-62212705498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4" name="Text Box 20">
              <a:extLst>
                <a:ext uri="{FF2B5EF4-FFF2-40B4-BE49-F238E27FC236}">
                  <a16:creationId xmlns="" xmlns:a16="http://schemas.microsoft.com/office/drawing/2014/main" id="{26B45B7C-9AEC-47F1-9A61-89A338A55295}"/>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35" name="AutoShape 21">
              <a:extLst>
                <a:ext uri="{FF2B5EF4-FFF2-40B4-BE49-F238E27FC236}">
                  <a16:creationId xmlns="" xmlns:a16="http://schemas.microsoft.com/office/drawing/2014/main" id="{52EB808A-3326-41F5-852F-E8053441510F}"/>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36" name="Text Box 22">
              <a:extLst>
                <a:ext uri="{FF2B5EF4-FFF2-40B4-BE49-F238E27FC236}">
                  <a16:creationId xmlns="" xmlns:a16="http://schemas.microsoft.com/office/drawing/2014/main" id="{BC051B17-1A38-4FD2-B5E6-9E4D5B1B0BC9}"/>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37" name="Oval 11">
              <a:extLst>
                <a:ext uri="{FF2B5EF4-FFF2-40B4-BE49-F238E27FC236}">
                  <a16:creationId xmlns="" xmlns:a16="http://schemas.microsoft.com/office/drawing/2014/main" id="{A762802A-D648-46C1-8797-18BF28BD54EB}"/>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5" name="TextBox 24"/>
              <p:cNvSpPr txBox="1"/>
              <p:nvPr/>
            </p:nvSpPr>
            <p:spPr>
              <a:xfrm>
                <a:off x="1847918" y="6257279"/>
                <a:ext cx="4412811" cy="461665"/>
              </a:xfrm>
              <a:prstGeom prst="rect">
                <a:avLst/>
              </a:prstGeom>
              <a:noFill/>
            </p:spPr>
            <p:txBody>
              <a:bodyPr wrap="none" rtlCol="0">
                <a:spAutoFit/>
              </a:bodyPr>
              <a:lstStyle/>
              <a:p>
                <a:r>
                  <a:rPr lang="en-US" sz="2400" dirty="0" smtClean="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smtClean="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smtClean="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47918" y="6257279"/>
                <a:ext cx="4412811" cy="461665"/>
              </a:xfrm>
              <a:prstGeom prst="rect">
                <a:avLst/>
              </a:prstGeom>
              <a:blipFill rotWithShape="0">
                <a:blip r:embed="rId3"/>
                <a:stretch>
                  <a:fillRect l="-207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3990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65" y="1134664"/>
            <a:ext cx="6215470" cy="5723336"/>
          </a:xfrm>
          <a:prstGeom prst="rect">
            <a:avLst/>
          </a:prstGeom>
        </p:spPr>
      </p:pic>
      <p:sp>
        <p:nvSpPr>
          <p:cNvPr id="6" name="TextBox 5"/>
          <p:cNvSpPr txBox="1"/>
          <p:nvPr/>
        </p:nvSpPr>
        <p:spPr>
          <a:xfrm>
            <a:off x="406400" y="126698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p:spTree>
    <p:extLst>
      <p:ext uri="{BB962C8B-B14F-4D97-AF65-F5344CB8AC3E}">
        <p14:creationId xmlns:p14="http://schemas.microsoft.com/office/powerpoint/2010/main" val="4279082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rotWithShape="1">
          <a:blip r:embed="rId3">
            <a:extLst>
              <a:ext uri="{28A0092B-C50C-407E-A947-70E740481C1C}">
                <a14:useLocalDpi xmlns:a14="http://schemas.microsoft.com/office/drawing/2010/main" val="0"/>
              </a:ext>
            </a:extLst>
          </a:blip>
          <a:srcRect l="4066" t="8755" r="5211" b="17575"/>
          <a:stretch/>
        </p:blipFill>
        <p:spPr>
          <a:xfrm>
            <a:off x="7352567" y="2097977"/>
            <a:ext cx="4439125" cy="3319346"/>
          </a:xfrm>
          <a:prstGeom prst="rect">
            <a:avLst/>
          </a:prstGeom>
        </p:spPr>
      </p:pic>
      <p:sp>
        <p:nvSpPr>
          <p:cNvPr id="4" name="TextBox 3"/>
          <p:cNvSpPr txBox="1"/>
          <p:nvPr/>
        </p:nvSpPr>
        <p:spPr>
          <a:xfrm>
            <a:off x="406400" y="126698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193341" y="4687457"/>
                <a:ext cx="7300781" cy="1884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nary>
                            <m:naryPr>
                              <m:chr m:val="∑"/>
                              <m:supHide m:val="on"/>
                              <m:ctrlPr>
                                <a:rPr lang="en-US" sz="2400" b="0" i="1" smtClean="0">
                                  <a:solidFill>
                                    <a:srgbClr val="C00000"/>
                                  </a:solidFill>
                                  <a:latin typeface="Cambria Math" panose="02040503050406030204" pitchFamily="18" charset="0"/>
                                </a:rPr>
                              </m:ctrlPr>
                            </m:naryPr>
                            <m:sub>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sub>
                            <m:sup/>
                            <m:e>
                              <m:r>
                                <a:rPr lang="en-US" sz="2400" b="0" i="1" smtClean="0">
                                  <a:solidFill>
                                    <a:srgbClr val="C00000"/>
                                  </a:solidFill>
                                  <a:latin typeface="Cambria Math" panose="02040503050406030204" pitchFamily="18" charset="0"/>
                                </a:rPr>
                                <m:t>𝑃</m:t>
                              </m:r>
                              <m:d>
                                <m:dPr>
                                  <m:ctrlPr>
                                    <a:rPr lang="en-US" sz="2400" b="0" i="1" smtClean="0">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𝑅</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𝛾</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e>
                          </m:nary>
                        </m:e>
                      </m:func>
                    </m:oMath>
                  </m:oMathPara>
                </a14:m>
                <a:endParaRPr lang="en-US" sz="2400" dirty="0" smtClean="0">
                  <a:solidFill>
                    <a:srgbClr val="C00000"/>
                  </a:solidFill>
                </a:endParaRPr>
              </a:p>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limLow>
                            <m:limLowPr>
                              <m:ctrlPr>
                                <a:rPr lang="en-US" sz="2400" i="1">
                                  <a:solidFill>
                                    <a:srgbClr val="C00000"/>
                                  </a:solidFill>
                                  <a:latin typeface="Cambria Math" panose="02040503050406030204" pitchFamily="18" charset="0"/>
                                </a:rPr>
                              </m:ctrlPr>
                            </m:limLowPr>
                            <m:e>
                              <m:r>
                                <m:rPr>
                                  <m:sty m:val="p"/>
                                </m:rPr>
                                <a:rPr lang="en-US" sz="2400">
                                  <a:solidFill>
                                    <a:srgbClr val="C00000"/>
                                  </a:solidFill>
                                  <a:latin typeface="Cambria Math" panose="02040503050406030204" pitchFamily="18" charset="0"/>
                                </a:rPr>
                                <m:t>argmax</m:t>
                              </m:r>
                            </m:e>
                            <m:lim>
                              <m:r>
                                <a:rPr lang="en-US" sz="2400" i="1">
                                  <a:solidFill>
                                    <a:srgbClr val="C00000"/>
                                  </a:solidFill>
                                  <a:latin typeface="Cambria Math" panose="02040503050406030204" pitchFamily="18" charset="0"/>
                                </a:rPr>
                                <m:t>𝑎</m:t>
                              </m:r>
                            </m:lim>
                          </m:limLow>
                        </m:fName>
                        <m:e>
                          <m:nary>
                            <m:naryPr>
                              <m:chr m:val="∑"/>
                              <m:supHide m:val="on"/>
                              <m:ctrlPr>
                                <a:rPr lang="en-US" sz="2400" i="1">
                                  <a:solidFill>
                                    <a:srgbClr val="C00000"/>
                                  </a:solidFill>
                                  <a:latin typeface="Cambria Math" panose="02040503050406030204" pitchFamily="18" charset="0"/>
                                </a:rPr>
                              </m:ctrlPr>
                            </m:naryPr>
                            <m:sub>
                              <m:r>
                                <a:rPr lang="en-US" sz="2400" i="1">
                                  <a:solidFill>
                                    <a:srgbClr val="C00000"/>
                                  </a:solidFill>
                                  <a:latin typeface="Cambria Math" panose="02040503050406030204" pitchFamily="18" charset="0"/>
                                </a:rPr>
                                <m:t>𝑠</m:t>
                              </m:r>
                              <m:r>
                                <a:rPr lang="en-US" sz="2400" i="1">
                                  <a:solidFill>
                                    <a:srgbClr val="C00000"/>
                                  </a:solidFill>
                                  <a:latin typeface="Cambria Math" panose="02040503050406030204" pitchFamily="18" charset="0"/>
                                </a:rPr>
                                <m:t>′</m:t>
                              </m:r>
                            </m:sub>
                            <m:sup/>
                            <m:e>
                              <m:r>
                                <a:rPr lang="en-US" sz="2400" i="1">
                                  <a:solidFill>
                                    <a:srgbClr val="C00000"/>
                                  </a:solidFill>
                                  <a:latin typeface="Cambria Math" panose="02040503050406030204" pitchFamily="18" charset="0"/>
                                </a:rPr>
                                <m:t>𝑃</m:t>
                              </m:r>
                              <m:d>
                                <m:dPr>
                                  <m:ctrlPr>
                                    <a:rPr lang="en-US" sz="2400" i="1">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𝑠</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𝑎</m:t>
                                  </m:r>
                                </m:e>
                              </m:d>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𝑉</m:t>
                                  </m:r>
                                </m:e>
                                <m:sup>
                                  <m:r>
                                    <a:rPr lang="en-US" sz="2400" i="1">
                                      <a:solidFill>
                                        <a:srgbClr val="C00000"/>
                                      </a:solidFill>
                                      <a:latin typeface="Cambria Math" panose="02040503050406030204" pitchFamily="18" charset="0"/>
                                    </a:rPr>
                                    <m:t>∗</m:t>
                                  </m:r>
                                </m:sup>
                              </m:sSup>
                              <m:d>
                                <m:dPr>
                                  <m:ctrlPr>
                                    <a:rPr lang="en-US" sz="2400" i="1">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e>
                              </m:d>
                              <m:r>
                                <a:rPr lang="en-US" sz="2400" i="1">
                                  <a:solidFill>
                                    <a:srgbClr val="C00000"/>
                                  </a:solidFill>
                                  <a:latin typeface="Cambria Math" panose="02040503050406030204" pitchFamily="18" charset="0"/>
                                </a:rPr>
                                <m:t>)</m:t>
                              </m:r>
                            </m:e>
                          </m:nary>
                        </m:e>
                      </m:func>
                    </m:oMath>
                  </m:oMathPara>
                </a14:m>
                <a:endParaRPr lang="en-US" sz="24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3341" y="4687457"/>
                <a:ext cx="7300781" cy="1884747"/>
              </a:xfrm>
              <a:prstGeom prst="rect">
                <a:avLst/>
              </a:prstGeom>
              <a:blipFill rotWithShape="0">
                <a:blip r:embed="rId4"/>
                <a:stretch>
                  <a:fillRect/>
                </a:stretch>
              </a:blipFill>
            </p:spPr>
            <p:txBody>
              <a:bodyPr/>
              <a:lstStyle/>
              <a:p>
                <a:r>
                  <a:rPr lang="en-US">
                    <a:noFill/>
                  </a:rPr>
                  <a:t> </a:t>
                </a:r>
              </a:p>
            </p:txBody>
          </p:sp>
        </mc:Fallback>
      </mc:AlternateContent>
      <p:sp>
        <p:nvSpPr>
          <p:cNvPr id="7" name="Rectangle 6"/>
          <p:cNvSpPr/>
          <p:nvPr/>
        </p:nvSpPr>
        <p:spPr>
          <a:xfrm>
            <a:off x="9572130" y="6522720"/>
            <a:ext cx="2447150" cy="284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7376" y="4922315"/>
            <a:ext cx="1508928" cy="495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89888" y="5351898"/>
            <a:ext cx="573856" cy="461665"/>
          </a:xfrm>
          <a:prstGeom prst="rect">
            <a:avLst/>
          </a:prstGeom>
          <a:noFill/>
        </p:spPr>
        <p:txBody>
          <a:bodyPr wrap="square" rtlCol="0">
            <a:spAutoFit/>
          </a:bodyPr>
          <a:lstStyle/>
          <a:p>
            <a:r>
              <a:rPr lang="en-US" sz="2400" dirty="0" smtClean="0">
                <a:solidFill>
                  <a:srgbClr val="FF0000"/>
                </a:solidFill>
              </a:rPr>
              <a:t>=0</a:t>
            </a:r>
            <a:endParaRPr lang="en-US" sz="2400" dirty="0">
              <a:solidFill>
                <a:srgbClr val="FF0000"/>
              </a:solidFill>
            </a:endParaRPr>
          </a:p>
        </p:txBody>
      </p:sp>
      <p:sp>
        <p:nvSpPr>
          <p:cNvPr id="10" name="Rectangle 9"/>
          <p:cNvSpPr/>
          <p:nvPr/>
        </p:nvSpPr>
        <p:spPr>
          <a:xfrm>
            <a:off x="-22883" y="3697867"/>
            <a:ext cx="6538134" cy="683264"/>
          </a:xfrm>
          <a:prstGeom prst="rect">
            <a:avLst/>
          </a:prstGeom>
        </p:spPr>
        <p:txBody>
          <a:bodyPr wrap="square">
            <a:spAutoFit/>
          </a:bodyPr>
          <a:lstStyle/>
          <a:p>
            <a:pPr marL="742913" lvl="1" indent="-285737" fontAlgn="base">
              <a:lnSpc>
                <a:spcPct val="80000"/>
              </a:lnSpc>
              <a:spcBef>
                <a:spcPct val="20000"/>
              </a:spcBef>
              <a:spcAft>
                <a:spcPct val="0"/>
              </a:spcAft>
              <a:buClr>
                <a:schemeClr val="tx1"/>
              </a:buClr>
              <a:defRPr/>
            </a:pPr>
            <a:r>
              <a:rPr lang="en-US" sz="2400" kern="0" dirty="0">
                <a:latin typeface="Calibri" pitchFamily="34" charset="0"/>
              </a:rPr>
              <a:t>V</a:t>
            </a:r>
            <a:r>
              <a:rPr lang="en-US" sz="2400" kern="0" baseline="30000" dirty="0">
                <a:latin typeface="Calibri" pitchFamily="34" charset="0"/>
                <a:sym typeface="Symbol" pitchFamily="18" charset="2"/>
              </a:rPr>
              <a:t>*</a:t>
            </a:r>
            <a:r>
              <a:rPr lang="en-US" sz="2400" kern="0" dirty="0">
                <a:latin typeface="Calibri" pitchFamily="34" charset="0"/>
              </a:rPr>
              <a:t>(s) = expected utility starting in s and acting optimally</a:t>
            </a:r>
          </a:p>
        </p:txBody>
      </p:sp>
      <mc:AlternateContent xmlns:mc="http://schemas.openxmlformats.org/markup-compatibility/2006" xmlns:a14="http://schemas.microsoft.com/office/drawing/2010/main">
        <mc:Choice Requires="a14">
          <p:sp>
            <p:nvSpPr>
              <p:cNvPr id="11" name="Rectangle 10"/>
              <p:cNvSpPr/>
              <p:nvPr/>
            </p:nvSpPr>
            <p:spPr>
              <a:xfrm>
                <a:off x="349610" y="2224069"/>
                <a:ext cx="6988243" cy="1009635"/>
              </a:xfrm>
              <a:prstGeom prst="rect">
                <a:avLst/>
              </a:prstGeom>
            </p:spPr>
            <p:txBody>
              <a:bodyPr wrap="square">
                <a:spAutoFit/>
              </a:bodyPr>
              <a:lstStyle/>
              <a:p>
                <a:r>
                  <a:rPr lang="en-US" sz="2400" dirty="0" smtClean="0">
                    <a:solidFill>
                      <a:schemeClr val="tx1"/>
                    </a:solidFill>
                  </a:rPr>
                  <a:t>May </a:t>
                </a:r>
                <a:r>
                  <a:rPr lang="en-US" sz="2400" dirty="0" smtClean="0">
                    <a:solidFill>
                      <a:srgbClr val="C00000"/>
                    </a:solidFill>
                  </a:rPr>
                  <a:t>not</a:t>
                </a:r>
                <a:r>
                  <a:rPr lang="en-US" sz="2400" dirty="0" smtClean="0">
                    <a:solidFill>
                      <a:schemeClr val="tx1"/>
                    </a:solidFill>
                  </a:rPr>
                  <a:t> equal </a:t>
                </a:r>
                <a14:m>
                  <m:oMath xmlns:m="http://schemas.openxmlformats.org/officeDocument/2006/math">
                    <m:func>
                      <m:funcPr>
                        <m:ctrlPr>
                          <a:rPr lang="en-US" sz="2400" i="1">
                            <a:solidFill>
                              <a:schemeClr val="tx1"/>
                            </a:solidFill>
                            <a:latin typeface="Cambria Math" panose="02040503050406030204" pitchFamily="18" charset="0"/>
                          </a:rPr>
                        </m:ctrlPr>
                      </m:funcPr>
                      <m:fName>
                        <m:limLow>
                          <m:limLowPr>
                            <m:ctrlPr>
                              <a:rPr lang="en-US" sz="2400" i="1">
                                <a:solidFill>
                                  <a:schemeClr val="tx1"/>
                                </a:solidFill>
                                <a:latin typeface="Cambria Math" panose="02040503050406030204" pitchFamily="18" charset="0"/>
                              </a:rPr>
                            </m:ctrlPr>
                          </m:limLowPr>
                          <m:e>
                            <m:r>
                              <m:rPr>
                                <m:sty m:val="p"/>
                              </m:rPr>
                              <a:rPr lang="en-US" sz="2400">
                                <a:solidFill>
                                  <a:schemeClr val="tx1"/>
                                </a:solidFill>
                                <a:latin typeface="Cambria Math" panose="02040503050406030204" pitchFamily="18" charset="0"/>
                              </a:rPr>
                              <m:t>argmax</m:t>
                            </m:r>
                          </m:e>
                          <m:lim>
                            <m:r>
                              <a:rPr lang="en-US" sz="2400" i="1">
                                <a:solidFill>
                                  <a:schemeClr val="tx1"/>
                                </a:solidFill>
                                <a:latin typeface="Cambria Math" panose="02040503050406030204" pitchFamily="18" charset="0"/>
                              </a:rPr>
                              <m:t>𝑎</m:t>
                            </m:r>
                          </m:lim>
                        </m:limLow>
                      </m:fName>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𝑉</m:t>
                            </m:r>
                          </m:e>
                          <m:sup>
                            <m:r>
                              <a:rPr lang="en-US" sz="2400" i="1">
                                <a:solidFill>
                                  <a:schemeClr val="tx1"/>
                                </a:solidFill>
                                <a:latin typeface="Cambria Math" panose="02040503050406030204" pitchFamily="18" charset="0"/>
                              </a:rPr>
                              <m:t>∗</m:t>
                            </m:r>
                          </m:sup>
                        </m:sSup>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𝑠</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m:t>
                        </m:r>
                      </m:e>
                    </m:func>
                  </m:oMath>
                </a14:m>
                <a:r>
                  <a:rPr lang="en-US" sz="2400" dirty="0" smtClean="0">
                    <a:solidFill>
                      <a:schemeClr val="tx1"/>
                    </a:solidFill>
                  </a:rPr>
                  <a:t> where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𝑠</m:t>
                        </m:r>
                      </m:e>
                      <m:sup>
                        <m:r>
                          <a:rPr lang="en-US" sz="2400" b="0" i="1" smtClean="0">
                            <a:solidFill>
                              <a:schemeClr val="tx1"/>
                            </a:solidFill>
                            <a:latin typeface="Cambria Math" panose="02040503050406030204" pitchFamily="18" charset="0"/>
                          </a:rPr>
                          <m:t>′</m:t>
                        </m:r>
                      </m:sup>
                    </m:sSup>
                  </m:oMath>
                </a14:m>
                <a:r>
                  <a:rPr lang="en-US" sz="2400" dirty="0" smtClean="0">
                    <a:solidFill>
                      <a:schemeClr val="tx1"/>
                    </a:solidFill>
                  </a:rPr>
                  <a:t> is the most likely state after taking action </a:t>
                </a:r>
                <a14:m>
                  <m:oMath xmlns:m="http://schemas.openxmlformats.org/officeDocument/2006/math">
                    <m:r>
                      <a:rPr lang="en-US" sz="2400" b="0" i="1" smtClean="0">
                        <a:solidFill>
                          <a:schemeClr val="tx1"/>
                        </a:solidFill>
                        <a:latin typeface="Cambria Math" panose="02040503050406030204" pitchFamily="18" charset="0"/>
                      </a:rPr>
                      <m:t>𝑎</m:t>
                    </m:r>
                  </m:oMath>
                </a14:m>
                <a:endParaRPr lang="en-US" sz="24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49610" y="2224069"/>
                <a:ext cx="6988243" cy="1009635"/>
              </a:xfrm>
              <a:prstGeom prst="rect">
                <a:avLst/>
              </a:prstGeom>
              <a:blipFill rotWithShape="0">
                <a:blip r:embed="rId5"/>
                <a:stretch>
                  <a:fillRect l="-1308" t="-4242" b="-13333"/>
                </a:stretch>
              </a:blipFill>
            </p:spPr>
            <p:txBody>
              <a:bodyPr/>
              <a:lstStyle/>
              <a:p>
                <a:r>
                  <a:rPr lang="en-US">
                    <a:noFill/>
                  </a:rPr>
                  <a:t> </a:t>
                </a:r>
              </a:p>
            </p:txBody>
          </p:sp>
        </mc:Fallback>
      </mc:AlternateContent>
    </p:spTree>
    <p:extLst>
      <p:ext uri="{BB962C8B-B14F-4D97-AF65-F5344CB8AC3E}">
        <p14:creationId xmlns:p14="http://schemas.microsoft.com/office/powerpoint/2010/main" val="286057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1" y="1143000"/>
            <a:ext cx="6215518" cy="571500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p:spTree>
    <p:extLst>
      <p:ext uri="{BB962C8B-B14F-4D97-AF65-F5344CB8AC3E}">
        <p14:creationId xmlns:p14="http://schemas.microsoft.com/office/powerpoint/2010/main" val="406383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C6F5263B-9871-4E86-900F-E6FBDEB712FE}"/>
                  </a:ext>
                </a:extLst>
              </p:cNvPr>
              <p:cNvSpPr txBox="1"/>
              <p:nvPr/>
            </p:nvSpPr>
            <p:spPr>
              <a:xfrm>
                <a:off x="3352799" y="3671002"/>
                <a:ext cx="4471137" cy="1531830"/>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argmax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a:p>
                <a:endParaRPr lang="en-US" sz="2400" dirty="0"/>
              </a:p>
            </p:txBody>
          </p:sp>
        </mc:Choice>
        <mc:Fallback xmlns="">
          <p:sp>
            <p:nvSpPr>
              <p:cNvPr id="39" name="TextBox 38">
                <a:extLst>
                  <a:ext uri="{FF2B5EF4-FFF2-40B4-BE49-F238E27FC236}">
                    <a16:creationId xmlns:a16="http://schemas.microsoft.com/office/drawing/2014/main" id="{C6F5263B-9871-4E86-900F-E6FBDEB712FE}"/>
                  </a:ext>
                </a:extLst>
              </p:cNvPr>
              <p:cNvSpPr txBox="1">
                <a:spLocks noRot="1" noChangeAspect="1" noMove="1" noResize="1" noEditPoints="1" noAdjustHandles="1" noChangeArrowheads="1" noChangeShapeType="1" noTextEdit="1"/>
              </p:cNvSpPr>
              <p:nvPr/>
            </p:nvSpPr>
            <p:spPr>
              <a:xfrm>
                <a:off x="3352799" y="3671002"/>
                <a:ext cx="4471137" cy="1531830"/>
              </a:xfrm>
              <a:prstGeom prst="rect">
                <a:avLst/>
              </a:prstGeom>
              <a:blipFill>
                <a:blip r:embed="rId4"/>
                <a:stretch>
                  <a:fillRect t="-398"/>
                </a:stretch>
              </a:blipFill>
            </p:spPr>
            <p:txBody>
              <a:bodyPr/>
              <a:lstStyle/>
              <a:p>
                <a:r>
                  <a:rPr lang="en-US">
                    <a:noFill/>
                  </a:rPr>
                  <a:t> </a:t>
                </a:r>
              </a:p>
            </p:txBody>
          </p:sp>
        </mc:Fallback>
      </mc:AlternateContent>
      <p:sp>
        <p:nvSpPr>
          <p:cNvPr id="3" name="Title 2">
            <a:extLst>
              <a:ext uri="{FF2B5EF4-FFF2-40B4-BE49-F238E27FC236}">
                <a16:creationId xmlns="" xmlns:a16="http://schemas.microsoft.com/office/drawing/2014/main" id="{289EE407-AD31-400B-BCD1-1C3EBD8EF2F7}"/>
              </a:ext>
            </a:extLst>
          </p:cNvPr>
          <p:cNvSpPr>
            <a:spLocks noGrp="1"/>
          </p:cNvSpPr>
          <p:nvPr>
            <p:ph type="title"/>
          </p:nvPr>
        </p:nvSpPr>
        <p:spPr/>
        <p:txBody>
          <a:bodyPr/>
          <a:lstStyle/>
          <a:p>
            <a:r>
              <a:rPr lang="en-US" dirty="0" smtClean="0"/>
              <a:t>Recall: Minimax </a:t>
            </a:r>
            <a:r>
              <a:rPr lang="en-US" dirty="0"/>
              <a:t>Notation</a:t>
            </a:r>
          </a:p>
        </p:txBody>
      </p:sp>
      <p:grpSp>
        <p:nvGrpSpPr>
          <p:cNvPr id="2" name="Group 1">
            <a:extLst>
              <a:ext uri="{FF2B5EF4-FFF2-40B4-BE49-F238E27FC236}">
                <a16:creationId xmlns="" xmlns:a16="http://schemas.microsoft.com/office/drawing/2014/main" id="{FA4857C9-F644-4DA0-86AA-E9D257ADEA8B}"/>
              </a:ext>
            </a:extLst>
          </p:cNvPr>
          <p:cNvGrpSpPr/>
          <p:nvPr/>
        </p:nvGrpSpPr>
        <p:grpSpPr>
          <a:xfrm>
            <a:off x="658500" y="1630026"/>
            <a:ext cx="954505" cy="1119558"/>
            <a:chOff x="7128501" y="1326408"/>
            <a:chExt cx="954505" cy="1119558"/>
          </a:xfrm>
        </p:grpSpPr>
        <p:sp>
          <p:nvSpPr>
            <p:cNvPr id="11" name="Triangle 25">
              <a:extLst>
                <a:ext uri="{FF2B5EF4-FFF2-40B4-BE49-F238E27FC236}">
                  <a16:creationId xmlns="" xmlns:a16="http://schemas.microsoft.com/office/drawing/2014/main" id="{E2D4A0CE-00AE-468F-91E0-4EB5A51B84C0}"/>
                </a:ext>
              </a:extLst>
            </p:cNvPr>
            <p:cNvSpPr/>
            <p:nvPr/>
          </p:nvSpPr>
          <p:spPr>
            <a:xfrm>
              <a:off x="7315200" y="1326408"/>
              <a:ext cx="485695" cy="385427"/>
            </a:xfrm>
            <a:prstGeom prst="triangle">
              <a:avLst/>
            </a:prstGeom>
            <a:solidFill>
              <a:srgbClr val="0000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 xmlns:a16="http://schemas.microsoft.com/office/drawing/2014/main" id="{99DF2F67-BF8B-4DC0-AC7A-0E9A6978C57D}"/>
                </a:ext>
              </a:extLst>
            </p:cNvPr>
            <p:cNvCxnSpPr>
              <a:cxnSpLocks/>
            </p:cNvCxnSpPr>
            <p:nvPr/>
          </p:nvCxnSpPr>
          <p:spPr>
            <a:xfrm flipH="1">
              <a:off x="7128501" y="1711836"/>
              <a:ext cx="429548" cy="72110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F77C476F-9C40-405C-B0F1-5025E0CD71FE}"/>
                </a:ext>
              </a:extLst>
            </p:cNvPr>
            <p:cNvCxnSpPr>
              <a:cxnSpLocks/>
            </p:cNvCxnSpPr>
            <p:nvPr/>
          </p:nvCxnSpPr>
          <p:spPr>
            <a:xfrm>
              <a:off x="7558049" y="1711836"/>
              <a:ext cx="524957" cy="73413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543A00E-20BF-48CB-999D-1D0D7B4D7287}"/>
                  </a:ext>
                </a:extLst>
              </p:cNvPr>
              <p:cNvSpPr txBox="1"/>
              <p:nvPr/>
            </p:nvSpPr>
            <p:spPr>
              <a:xfrm>
                <a:off x="2895600" y="1600200"/>
                <a:ext cx="4928337" cy="1456232"/>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a:p>
                <a:endParaRPr lang="en-US" sz="2400" dirty="0"/>
              </a:p>
            </p:txBody>
          </p:sp>
        </mc:Choice>
        <mc:Fallback xmlns="">
          <p:sp>
            <p:nvSpPr>
              <p:cNvPr id="6" name="TextBox 5">
                <a:extLst>
                  <a:ext uri="{FF2B5EF4-FFF2-40B4-BE49-F238E27FC236}">
                    <a16:creationId xmlns:a16="http://schemas.microsoft.com/office/drawing/2014/main" id="{C543A00E-20BF-48CB-999D-1D0D7B4D7287}"/>
                  </a:ext>
                </a:extLst>
              </p:cNvPr>
              <p:cNvSpPr txBox="1">
                <a:spLocks noRot="1" noChangeAspect="1" noMove="1" noResize="1" noEditPoints="1" noAdjustHandles="1" noChangeArrowheads="1" noChangeShapeType="1" noTextEdit="1"/>
              </p:cNvSpPr>
              <p:nvPr/>
            </p:nvSpPr>
            <p:spPr>
              <a:xfrm>
                <a:off x="2895600" y="1600200"/>
                <a:ext cx="4928337" cy="1456232"/>
              </a:xfrm>
              <a:prstGeom prst="rect">
                <a:avLst/>
              </a:prstGeom>
              <a:blipFill>
                <a:blip r:embed="rId5"/>
                <a:stretch>
                  <a:fillRect t="-420"/>
                </a:stretch>
              </a:blipFill>
            </p:spPr>
            <p:txBody>
              <a:bodyPr/>
              <a:lstStyle/>
              <a:p>
                <a:r>
                  <a:rPr lang="en-US">
                    <a:noFill/>
                  </a:rPr>
                  <a:t> </a:t>
                </a:r>
              </a:p>
            </p:txBody>
          </p:sp>
        </mc:Fallback>
      </mc:AlternateContent>
      <p:grpSp>
        <p:nvGrpSpPr>
          <p:cNvPr id="17" name="Group 16">
            <a:extLst>
              <a:ext uri="{FF2B5EF4-FFF2-40B4-BE49-F238E27FC236}">
                <a16:creationId xmlns="" xmlns:a16="http://schemas.microsoft.com/office/drawing/2014/main" id="{DDA2131C-0D76-410A-A4C6-664C05A29146}"/>
              </a:ext>
            </a:extLst>
          </p:cNvPr>
          <p:cNvGrpSpPr/>
          <p:nvPr/>
        </p:nvGrpSpPr>
        <p:grpSpPr>
          <a:xfrm>
            <a:off x="610794" y="3647438"/>
            <a:ext cx="1269270" cy="1111773"/>
            <a:chOff x="6972475" y="1326408"/>
            <a:chExt cx="1269270" cy="1111773"/>
          </a:xfrm>
        </p:grpSpPr>
        <p:sp>
          <p:nvSpPr>
            <p:cNvPr id="18" name="Triangle 25">
              <a:extLst>
                <a:ext uri="{FF2B5EF4-FFF2-40B4-BE49-F238E27FC236}">
                  <a16:creationId xmlns="" xmlns:a16="http://schemas.microsoft.com/office/drawing/2014/main" id="{0C9B5D50-2D93-4BC9-9AFF-AB953CB311C1}"/>
                </a:ext>
              </a:extLst>
            </p:cNvPr>
            <p:cNvSpPr/>
            <p:nvPr/>
          </p:nvSpPr>
          <p:spPr>
            <a:xfrm>
              <a:off x="7315200" y="1326408"/>
              <a:ext cx="485695" cy="385427"/>
            </a:xfrm>
            <a:prstGeom prst="triangle">
              <a:avLst/>
            </a:prstGeom>
            <a:solidFill>
              <a:srgbClr val="0000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 xmlns:a16="http://schemas.microsoft.com/office/drawing/2014/main" id="{1FE72108-4D1B-4201-AA24-27CB43B91A07}"/>
                </a:ext>
              </a:extLst>
            </p:cNvPr>
            <p:cNvCxnSpPr>
              <a:cxnSpLocks/>
            </p:cNvCxnSpPr>
            <p:nvPr/>
          </p:nvCxnSpPr>
          <p:spPr>
            <a:xfrm flipH="1">
              <a:off x="6972475" y="1711836"/>
              <a:ext cx="585576" cy="7263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2A38EA4D-2262-4890-AC09-4DB3B3C91263}"/>
                </a:ext>
              </a:extLst>
            </p:cNvPr>
            <p:cNvCxnSpPr>
              <a:cxnSpLocks/>
            </p:cNvCxnSpPr>
            <p:nvPr/>
          </p:nvCxnSpPr>
          <p:spPr>
            <a:xfrm>
              <a:off x="7558049" y="1711836"/>
              <a:ext cx="683696" cy="72634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705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rotWithShape="1">
          <a:blip r:embed="rId3">
            <a:extLst>
              <a:ext uri="{28A0092B-C50C-407E-A947-70E740481C1C}">
                <a14:useLocalDpi xmlns:a14="http://schemas.microsoft.com/office/drawing/2010/main" val="0"/>
              </a:ext>
            </a:extLst>
          </a:blip>
          <a:srcRect l="4885" t="7912" r="4885" b="15822"/>
          <a:stretch/>
        </p:blipFill>
        <p:spPr>
          <a:xfrm>
            <a:off x="4113179" y="2167774"/>
            <a:ext cx="5608320" cy="435864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4809157" y="1251033"/>
                <a:ext cx="3454407" cy="640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09157" y="1251033"/>
                <a:ext cx="3454407" cy="640303"/>
              </a:xfrm>
              <a:prstGeom prst="rect">
                <a:avLst/>
              </a:prstGeom>
              <a:blipFill rotWithShape="0">
                <a:blip r:embed="rId4"/>
                <a:stretch>
                  <a:fillRect b="-952"/>
                </a:stretch>
              </a:blipFill>
            </p:spPr>
            <p:txBody>
              <a:bodyPr/>
              <a:lstStyle/>
              <a:p>
                <a:r>
                  <a:rPr lang="en-US">
                    <a:noFill/>
                  </a:rPr>
                  <a:t> </a:t>
                </a:r>
              </a:p>
            </p:txBody>
          </p:sp>
        </mc:Fallback>
      </mc:AlternateContent>
      <p:sp>
        <p:nvSpPr>
          <p:cNvPr id="4" name="Rectangle 3"/>
          <p:cNvSpPr/>
          <p:nvPr/>
        </p:nvSpPr>
        <p:spPr>
          <a:xfrm>
            <a:off x="-120870" y="3491705"/>
            <a:ext cx="3923045" cy="1569660"/>
          </a:xfrm>
          <a:prstGeom prst="rect">
            <a:avLst/>
          </a:prstGeom>
        </p:spPr>
        <p:txBody>
          <a:bodyPr wrap="square">
            <a:spAutoFit/>
          </a:bodyPr>
          <a:lstStyle/>
          <a:p>
            <a:pPr marL="742913" lvl="1" indent="-285737" fontAlgn="base">
              <a:lnSpc>
                <a:spcPct val="80000"/>
              </a:lnSpc>
              <a:spcBef>
                <a:spcPct val="20000"/>
              </a:spcBef>
              <a:spcAft>
                <a:spcPct val="0"/>
              </a:spcAft>
              <a:buClr>
                <a:schemeClr val="tx1"/>
              </a:buClr>
              <a:defRPr/>
            </a:pPr>
            <a:r>
              <a:rPr lang="en-US" sz="2400" kern="0" dirty="0">
                <a:solidFill>
                  <a:srgbClr val="C00000"/>
                </a:solidFill>
                <a:latin typeface="Calibri" pitchFamily="34" charset="0"/>
              </a:rPr>
              <a:t>Q</a:t>
            </a:r>
            <a:r>
              <a:rPr lang="en-US" sz="2400" kern="0" baseline="30000" dirty="0">
                <a:solidFill>
                  <a:srgbClr val="C00000"/>
                </a:solidFill>
                <a:latin typeface="Calibri" pitchFamily="34" charset="0"/>
                <a:sym typeface="Symbol" pitchFamily="18" charset="2"/>
              </a:rPr>
              <a:t>*</a:t>
            </a:r>
            <a:r>
              <a:rPr lang="en-US" sz="2400" kern="0" dirty="0">
                <a:solidFill>
                  <a:srgbClr val="C00000"/>
                </a:solidFill>
                <a:latin typeface="Calibri" pitchFamily="34" charset="0"/>
              </a:rPr>
              <a:t>(</a:t>
            </a:r>
            <a:r>
              <a:rPr lang="en-US" sz="2400" kern="0" dirty="0" err="1">
                <a:solidFill>
                  <a:srgbClr val="C00000"/>
                </a:solidFill>
                <a:latin typeface="Calibri" pitchFamily="34" charset="0"/>
              </a:rPr>
              <a:t>s,a</a:t>
            </a:r>
            <a:r>
              <a:rPr lang="en-US" sz="2400" kern="0" dirty="0">
                <a:solidFill>
                  <a:srgbClr val="C00000"/>
                </a:solidFill>
                <a:latin typeface="Calibri" pitchFamily="34" charset="0"/>
              </a:rPr>
              <a:t>) = expected utility starting out having taken action a from state s and (thereafter) acting optimally</a:t>
            </a:r>
          </a:p>
        </p:txBody>
      </p:sp>
    </p:spTree>
    <p:extLst>
      <p:ext uri="{BB962C8B-B14F-4D97-AF65-F5344CB8AC3E}">
        <p14:creationId xmlns:p14="http://schemas.microsoft.com/office/powerpoint/2010/main" val="9569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182" y="1143000"/>
            <a:ext cx="6205636" cy="5715000"/>
          </a:xfrm>
          <a:prstGeom prst="rect">
            <a:avLst/>
          </a:prstGeom>
        </p:spPr>
      </p:pic>
      <p:sp>
        <p:nvSpPr>
          <p:cNvPr id="6" name="TextBox 5"/>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p:spTree>
    <p:extLst>
      <p:ext uri="{BB962C8B-B14F-4D97-AF65-F5344CB8AC3E}">
        <p14:creationId xmlns:p14="http://schemas.microsoft.com/office/powerpoint/2010/main" val="350227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46 PM.png"/>
          <p:cNvPicPr>
            <a:picLocks noChangeAspect="1"/>
          </p:cNvPicPr>
          <p:nvPr/>
        </p:nvPicPr>
        <p:blipFill rotWithShape="1">
          <a:blip r:embed="rId3">
            <a:extLst>
              <a:ext uri="{28A0092B-C50C-407E-A947-70E740481C1C}">
                <a14:useLocalDpi xmlns:a14="http://schemas.microsoft.com/office/drawing/2010/main" val="0"/>
              </a:ext>
            </a:extLst>
          </a:blip>
          <a:srcRect l="4486" t="7734" r="4812" b="17422"/>
          <a:stretch/>
        </p:blipFill>
        <p:spPr>
          <a:xfrm>
            <a:off x="3078480" y="2489200"/>
            <a:ext cx="5628640" cy="4277360"/>
          </a:xfrm>
          <a:prstGeom prst="rect">
            <a:avLst/>
          </a:prstGeom>
        </p:spPr>
      </p:pic>
      <p:sp>
        <p:nvSpPr>
          <p:cNvPr id="6" name="TextBox 5"/>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1437310" y="1154482"/>
                <a:ext cx="9548511" cy="988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nary>
                            <m:naryPr>
                              <m:chr m:val="∑"/>
                              <m:supHide m:val="on"/>
                              <m:ctrlPr>
                                <a:rPr lang="en-US" sz="2400" b="0" i="1" smtClean="0">
                                  <a:solidFill>
                                    <a:srgbClr val="C00000"/>
                                  </a:solidFill>
                                  <a:latin typeface="Cambria Math" panose="02040503050406030204" pitchFamily="18" charset="0"/>
                                </a:rPr>
                              </m:ctrlPr>
                            </m:naryPr>
                            <m:sub>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sub>
                            <m:sup/>
                            <m:e>
                              <m:r>
                                <a:rPr lang="en-US" sz="2400" b="0" i="1" smtClean="0">
                                  <a:solidFill>
                                    <a:srgbClr val="C00000"/>
                                  </a:solidFill>
                                  <a:latin typeface="Cambria Math" panose="02040503050406030204" pitchFamily="18" charset="0"/>
                                </a:rPr>
                                <m:t>𝑃</m:t>
                              </m:r>
                              <m:d>
                                <m:dPr>
                                  <m:ctrlPr>
                                    <a:rPr lang="en-US" sz="2400" b="0" i="1" smtClean="0">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𝑅</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𝛾</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e>
                          </m:nary>
                        </m:e>
                      </m:func>
                      <m:r>
                        <a:rPr lang="en-US" sz="2400" b="0" i="1" smtClean="0">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limLow>
                            <m:limLowPr>
                              <m:ctrlPr>
                                <a:rPr lang="en-US" sz="2400" i="1">
                                  <a:solidFill>
                                    <a:srgbClr val="C00000"/>
                                  </a:solidFill>
                                  <a:latin typeface="Cambria Math" panose="02040503050406030204" pitchFamily="18" charset="0"/>
                                </a:rPr>
                              </m:ctrlPr>
                            </m:limLowPr>
                            <m:e>
                              <m:r>
                                <m:rPr>
                                  <m:sty m:val="p"/>
                                </m:rPr>
                                <a:rPr lang="en-US" sz="2400">
                                  <a:solidFill>
                                    <a:srgbClr val="C00000"/>
                                  </a:solidFill>
                                  <a:latin typeface="Cambria Math" panose="02040503050406030204" pitchFamily="18" charset="0"/>
                                </a:rPr>
                                <m:t>argmax</m:t>
                              </m:r>
                            </m:e>
                            <m:lim>
                              <m:r>
                                <a:rPr lang="en-US" sz="2400" i="1">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37310" y="1154482"/>
                <a:ext cx="9548511" cy="98854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957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416" y="1175632"/>
            <a:ext cx="6161168" cy="5682368"/>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p:spTree>
    <p:extLst>
      <p:ext uri="{BB962C8B-B14F-4D97-AF65-F5344CB8AC3E}">
        <p14:creationId xmlns:p14="http://schemas.microsoft.com/office/powerpoint/2010/main" val="64546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57 PM.png"/>
          <p:cNvPicPr>
            <a:picLocks noChangeAspect="1"/>
          </p:cNvPicPr>
          <p:nvPr/>
        </p:nvPicPr>
        <p:blipFill rotWithShape="1">
          <a:blip r:embed="rId3">
            <a:extLst>
              <a:ext uri="{28A0092B-C50C-407E-A947-70E740481C1C}">
                <a14:useLocalDpi xmlns:a14="http://schemas.microsoft.com/office/drawing/2010/main" val="0"/>
              </a:ext>
            </a:extLst>
          </a:blip>
          <a:srcRect l="3498" t="8455" r="5311" b="17165"/>
          <a:stretch/>
        </p:blipFill>
        <p:spPr>
          <a:xfrm>
            <a:off x="3000659" y="2468880"/>
            <a:ext cx="5618480" cy="422656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smtClean="0">
                <a:solidFill>
                  <a:srgbClr val="C00000"/>
                </a:solidFill>
              </a:rPr>
              <a:t>What is the optimal policy?</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4209717" y="1305080"/>
                <a:ext cx="3454407" cy="640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09717" y="1305080"/>
                <a:ext cx="3454407" cy="640303"/>
              </a:xfrm>
              <a:prstGeom prst="rect">
                <a:avLst/>
              </a:prstGeom>
              <a:blipFill rotWithShape="0">
                <a:blip r:embed="rId4"/>
                <a:stretch>
                  <a:fillRect b="-952"/>
                </a:stretch>
              </a:blipFill>
            </p:spPr>
            <p:txBody>
              <a:bodyPr/>
              <a:lstStyle/>
              <a:p>
                <a:r>
                  <a:rPr lang="en-US">
                    <a:noFill/>
                  </a:rPr>
                  <a:t> </a:t>
                </a:r>
              </a:p>
            </p:txBody>
          </p:sp>
        </mc:Fallback>
      </mc:AlternateContent>
    </p:spTree>
    <p:extLst>
      <p:ext uri="{BB962C8B-B14F-4D97-AF65-F5344CB8AC3E}">
        <p14:creationId xmlns:p14="http://schemas.microsoft.com/office/powerpoint/2010/main" val="51688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07365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mc:AlternateContent xmlns:mc="http://schemas.openxmlformats.org/markup-compatibility/2006" xmlns:a14="http://schemas.microsoft.com/office/drawing/2010/main">
        <mc:Choice Requires="a14">
          <p:sp>
            <p:nvSpPr>
              <p:cNvPr id="4" name="TextBox 3"/>
              <p:cNvSpPr txBox="1"/>
              <p:nvPr/>
            </p:nvSpPr>
            <p:spPr>
              <a:xfrm>
                <a:off x="406400" y="2255520"/>
                <a:ext cx="2346960" cy="477888"/>
              </a:xfrm>
              <a:prstGeom prst="rect">
                <a:avLst/>
              </a:prstGeom>
              <a:noFill/>
            </p:spPr>
            <p:txBody>
              <a:bodyPr wrap="square" rtlCol="0">
                <a:spAutoFit/>
              </a:bodyPr>
              <a:lstStyle/>
              <a:p>
                <a:r>
                  <a:rPr lang="en-US" sz="2400" dirty="0" smtClean="0">
                    <a:solidFill>
                      <a:srgbClr val="C00000"/>
                    </a:solidFill>
                  </a:rPr>
                  <a:t>What is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𝑠</m:t>
                        </m:r>
                      </m:e>
                      <m:sub>
                        <m:r>
                          <a:rPr lang="en-US" sz="2400" i="1">
                            <a:solidFill>
                              <a:srgbClr val="C00000"/>
                            </a:solidFill>
                            <a:latin typeface="Cambria Math" panose="02040503050406030204" pitchFamily="18" charset="0"/>
                          </a:rPr>
                          <m:t>1,1</m:t>
                        </m:r>
                      </m:sub>
                    </m:sSub>
                    <m:r>
                      <a:rPr lang="en-US" sz="2400" i="1">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2255520"/>
                <a:ext cx="2346960" cy="477888"/>
              </a:xfrm>
              <a:prstGeom prst="rect">
                <a:avLst/>
              </a:prstGeom>
              <a:blipFill rotWithShape="0">
                <a:blip r:embed="rId3"/>
                <a:stretch>
                  <a:fillRect l="-4156" t="-8974" r="-3636" b="-26923"/>
                </a:stretch>
              </a:blipFill>
            </p:spPr>
            <p:txBody>
              <a:bodyPr/>
              <a:lstStyle/>
              <a:p>
                <a:r>
                  <a:rPr lang="en-US">
                    <a:noFill/>
                  </a:rPr>
                  <a:t> </a:t>
                </a:r>
              </a:p>
            </p:txBody>
          </p:sp>
        </mc:Fallback>
      </mc:AlternateContent>
      <p:pic>
        <p:nvPicPr>
          <p:cNvPr id="6" name="Picture 5" descr="Screen Shot 2014-08-10 at 7.40.54 PM.png"/>
          <p:cNvPicPr>
            <a:picLocks noChangeAspect="1"/>
          </p:cNvPicPr>
          <p:nvPr/>
        </p:nvPicPr>
        <p:blipFill rotWithShape="1">
          <a:blip r:embed="rId4">
            <a:extLst>
              <a:ext uri="{28A0092B-C50C-407E-A947-70E740481C1C}">
                <a14:useLocalDpi xmlns:a14="http://schemas.microsoft.com/office/drawing/2010/main" val="0"/>
              </a:ext>
            </a:extLst>
          </a:blip>
          <a:srcRect l="4066" t="8755" r="5211" b="17575"/>
          <a:stretch/>
        </p:blipFill>
        <p:spPr>
          <a:xfrm>
            <a:off x="3933330" y="2255520"/>
            <a:ext cx="5638800" cy="4216400"/>
          </a:xfrm>
          <a:prstGeom prst="rect">
            <a:avLst/>
          </a:prstGeom>
        </p:spPr>
      </p:pic>
      <p:sp>
        <p:nvSpPr>
          <p:cNvPr id="7" name="Rectangle 6"/>
          <p:cNvSpPr/>
          <p:nvPr/>
        </p:nvSpPr>
        <p:spPr>
          <a:xfrm>
            <a:off x="6545882" y="1751865"/>
            <a:ext cx="837089" cy="461665"/>
          </a:xfrm>
          <a:prstGeom prst="rect">
            <a:avLst/>
          </a:prstGeom>
        </p:spPr>
        <p:txBody>
          <a:bodyPr wrap="none">
            <a:spAutoFit/>
          </a:bodyPr>
          <a:lstStyle/>
          <a:p>
            <a:r>
              <a:rPr lang="en-US" sz="2400" kern="0" dirty="0">
                <a:solidFill>
                  <a:srgbClr val="FF0000"/>
                </a:solidFill>
                <a:latin typeface="Calibri" pitchFamily="34" charset="0"/>
              </a:rPr>
              <a:t>V</a:t>
            </a:r>
            <a:r>
              <a:rPr lang="en-US" sz="2400" kern="0" baseline="30000" dirty="0">
                <a:solidFill>
                  <a:srgbClr val="FF0000"/>
                </a:solidFill>
                <a:latin typeface="Calibri" pitchFamily="34" charset="0"/>
                <a:sym typeface="Symbol" pitchFamily="18" charset="2"/>
              </a:rPr>
              <a:t>*</a:t>
            </a:r>
            <a:r>
              <a:rPr lang="en-US" sz="2400" kern="0" dirty="0">
                <a:solidFill>
                  <a:srgbClr val="FF0000"/>
                </a:solidFill>
                <a:latin typeface="Calibri" pitchFamily="34" charset="0"/>
              </a:rPr>
              <a:t>(s) </a:t>
            </a:r>
            <a:endParaRPr lang="en-US" sz="2400" dirty="0">
              <a:solidFill>
                <a:srgbClr val="FF0000"/>
              </a:solidFill>
            </a:endParaRPr>
          </a:p>
        </p:txBody>
      </p:sp>
      <p:sp>
        <p:nvSpPr>
          <p:cNvPr id="8" name="Rectangle 7"/>
          <p:cNvSpPr/>
          <p:nvPr/>
        </p:nvSpPr>
        <p:spPr>
          <a:xfrm>
            <a:off x="3933329" y="4908331"/>
            <a:ext cx="1547815" cy="1634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FF0000"/>
                </a:solidFill>
              </a:rPr>
              <a:t>?</a:t>
            </a:r>
            <a:endParaRPr lang="en-US" sz="5000" dirty="0">
              <a:solidFill>
                <a:srgbClr val="FF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406399" y="1336366"/>
                <a:ext cx="2489201" cy="477888"/>
              </a:xfrm>
              <a:prstGeom prst="rect">
                <a:avLst/>
              </a:prstGeom>
              <a:noFill/>
            </p:spPr>
            <p:txBody>
              <a:bodyPr wrap="square" rtlCol="0">
                <a:spAutoFit/>
              </a:bodyPr>
              <a:lstStyle/>
              <a:p>
                <a:r>
                  <a:rPr lang="en-US" sz="2400" dirty="0" smtClean="0">
                    <a:solidFill>
                      <a:srgbClr val="C00000"/>
                    </a:solidFill>
                  </a:rPr>
                  <a:t>What is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1,1</m:t>
                        </m:r>
                      </m:sub>
                    </m:sSub>
                    <m:r>
                      <a:rPr lang="en-US" sz="2400" b="0" i="1" smtClean="0">
                        <a:solidFill>
                          <a:srgbClr val="C00000"/>
                        </a:solidFill>
                        <a:latin typeface="Cambria Math" panose="02040503050406030204" pitchFamily="18" charset="0"/>
                      </a:rPr>
                      <m:t>)</m:t>
                    </m:r>
                  </m:oMath>
                </a14:m>
                <a:r>
                  <a:rPr lang="en-US" sz="2400" dirty="0" smtClean="0">
                    <a:solidFill>
                      <a:srgbClr val="C00000"/>
                    </a:solidFill>
                  </a:rPr>
                  <a:t>?</a:t>
                </a:r>
                <a:endParaRPr lang="en-US" sz="2400"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06399" y="1336366"/>
                <a:ext cx="2489201" cy="477888"/>
              </a:xfrm>
              <a:prstGeom prst="rect">
                <a:avLst/>
              </a:prstGeom>
              <a:blipFill rotWithShape="0">
                <a:blip r:embed="rId5"/>
                <a:stretch>
                  <a:fillRect l="-3922" t="-8861" b="-25316"/>
                </a:stretch>
              </a:blipFill>
            </p:spPr>
            <p:txBody>
              <a:bodyPr/>
              <a:lstStyle/>
              <a:p>
                <a:r>
                  <a:rPr lang="en-US">
                    <a:noFill/>
                  </a:rPr>
                  <a:t> </a:t>
                </a:r>
              </a:p>
            </p:txBody>
          </p:sp>
        </mc:Fallback>
      </mc:AlternateContent>
    </p:spTree>
    <p:extLst>
      <p:ext uri="{BB962C8B-B14F-4D97-AF65-F5344CB8AC3E}">
        <p14:creationId xmlns:p14="http://schemas.microsoft.com/office/powerpoint/2010/main" val="32027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mc:AlternateContent xmlns:mc="http://schemas.openxmlformats.org/markup-compatibility/2006" xmlns:a14="http://schemas.microsoft.com/office/drawing/2010/main">
        <mc:Choice Requires="a14">
          <p:sp>
            <p:nvSpPr>
              <p:cNvPr id="4" name="TextBox 3"/>
              <p:cNvSpPr txBox="1"/>
              <p:nvPr/>
            </p:nvSpPr>
            <p:spPr>
              <a:xfrm>
                <a:off x="406400" y="2255520"/>
                <a:ext cx="2346960" cy="477888"/>
              </a:xfrm>
              <a:prstGeom prst="rect">
                <a:avLst/>
              </a:prstGeom>
              <a:noFill/>
            </p:spPr>
            <p:txBody>
              <a:bodyPr wrap="square" rtlCol="0">
                <a:spAutoFit/>
              </a:bodyPr>
              <a:lstStyle/>
              <a:p>
                <a:r>
                  <a:rPr lang="en-US" sz="2400" dirty="0" smtClean="0">
                    <a:solidFill>
                      <a:srgbClr val="C00000"/>
                    </a:solidFill>
                  </a:rPr>
                  <a:t>What is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𝑠</m:t>
                        </m:r>
                      </m:e>
                      <m:sub>
                        <m:r>
                          <a:rPr lang="en-US" sz="2400" i="1">
                            <a:solidFill>
                              <a:srgbClr val="C00000"/>
                            </a:solidFill>
                            <a:latin typeface="Cambria Math" panose="02040503050406030204" pitchFamily="18" charset="0"/>
                          </a:rPr>
                          <m:t>1</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1</m:t>
                        </m:r>
                      </m:sub>
                    </m:sSub>
                    <m:r>
                      <a:rPr lang="en-US" sz="2400" i="1">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2255520"/>
                <a:ext cx="2346960" cy="477888"/>
              </a:xfrm>
              <a:prstGeom prst="rect">
                <a:avLst/>
              </a:prstGeom>
              <a:blipFill rotWithShape="0">
                <a:blip r:embed="rId3"/>
                <a:stretch>
                  <a:fillRect l="-4156" t="-8974" r="-3636" b="-26923"/>
                </a:stretch>
              </a:blipFill>
            </p:spPr>
            <p:txBody>
              <a:bodyPr/>
              <a:lstStyle/>
              <a:p>
                <a:r>
                  <a:rPr lang="en-US">
                    <a:noFill/>
                  </a:rPr>
                  <a:t> </a:t>
                </a:r>
              </a:p>
            </p:txBody>
          </p:sp>
        </mc:Fallback>
      </mc:AlternateContent>
      <p:pic>
        <p:nvPicPr>
          <p:cNvPr id="6" name="Picture 5" descr="Screen Shot 2014-08-10 at 7.40.54 PM.png"/>
          <p:cNvPicPr>
            <a:picLocks noChangeAspect="1"/>
          </p:cNvPicPr>
          <p:nvPr/>
        </p:nvPicPr>
        <p:blipFill rotWithShape="1">
          <a:blip r:embed="rId4">
            <a:extLst>
              <a:ext uri="{28A0092B-C50C-407E-A947-70E740481C1C}">
                <a14:useLocalDpi xmlns:a14="http://schemas.microsoft.com/office/drawing/2010/main" val="0"/>
              </a:ext>
            </a:extLst>
          </a:blip>
          <a:srcRect l="4066" t="8755" r="5211" b="17575"/>
          <a:stretch/>
        </p:blipFill>
        <p:spPr>
          <a:xfrm>
            <a:off x="3933330" y="2255520"/>
            <a:ext cx="5638800" cy="4216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06399" y="1336366"/>
                <a:ext cx="2489201" cy="477888"/>
              </a:xfrm>
              <a:prstGeom prst="rect">
                <a:avLst/>
              </a:prstGeom>
              <a:noFill/>
            </p:spPr>
            <p:txBody>
              <a:bodyPr wrap="square" rtlCol="0">
                <a:spAutoFit/>
              </a:bodyPr>
              <a:lstStyle/>
              <a:p>
                <a:r>
                  <a:rPr lang="en-US" sz="2400" dirty="0" smtClean="0">
                    <a:solidFill>
                      <a:srgbClr val="C00000"/>
                    </a:solidFill>
                  </a:rPr>
                  <a:t>What is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1</m:t>
                        </m:r>
                      </m:sub>
                    </m:sSub>
                    <m:r>
                      <a:rPr lang="en-US" sz="2400" b="0" i="1" smtClean="0">
                        <a:solidFill>
                          <a:srgbClr val="C00000"/>
                        </a:solidFill>
                        <a:latin typeface="Cambria Math" panose="02040503050406030204" pitchFamily="18" charset="0"/>
                      </a:rPr>
                      <m:t>)</m:t>
                    </m:r>
                  </m:oMath>
                </a14:m>
                <a:r>
                  <a:rPr lang="en-US" sz="2400" dirty="0" smtClean="0">
                    <a:solidFill>
                      <a:srgbClr val="C00000"/>
                    </a:solidFill>
                  </a:rPr>
                  <a:t>?</a:t>
                </a:r>
                <a:endParaRPr lang="en-US" sz="2400"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06399" y="1336366"/>
                <a:ext cx="2489201" cy="477888"/>
              </a:xfrm>
              <a:prstGeom prst="rect">
                <a:avLst/>
              </a:prstGeom>
              <a:blipFill rotWithShape="0">
                <a:blip r:embed="rId5"/>
                <a:stretch>
                  <a:fillRect l="-3922" t="-8861"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895600" y="921669"/>
                <a:ext cx="8096640" cy="1307281"/>
              </a:xfrm>
              <a:prstGeom prst="rect">
                <a:avLst/>
              </a:prstGeom>
              <a:noFill/>
            </p:spPr>
            <p:txBody>
              <a:bodyPr wrap="none" rtlCol="0">
                <a:spAutoFit/>
              </a:bodyPr>
              <a:lstStyle/>
              <a:p>
                <a:r>
                  <a:rPr lang="en-US" dirty="0" smtClean="0"/>
                  <a:t>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smtClean="0"/>
                  <a:t>. </a:t>
                </a:r>
              </a:p>
              <a:p>
                <a:r>
                  <a:rPr lang="en-US" dirty="0" smtClean="0"/>
                  <a:t>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smtClean="0"/>
                  <a:t>North: x=0+0.9*(0.8*0.57+0.1*x+0.1*0.43) </a:t>
                </a:r>
                <a14:m>
                  <m:oMath xmlns:m="http://schemas.openxmlformats.org/officeDocument/2006/math">
                    <m:r>
                      <a:rPr lang="en-US" b="0" i="1" smtClean="0">
                        <a:latin typeface="Cambria Math" panose="02040503050406030204" pitchFamily="18" charset="0"/>
                      </a:rPr>
                      <m:t>⇒</m:t>
                    </m:r>
                  </m:oMath>
                </a14:m>
                <a:r>
                  <a:rPr lang="en-US" dirty="0" smtClean="0"/>
                  <a:t> x=0.493</a:t>
                </a:r>
              </a:p>
              <a:p>
                <a:r>
                  <a:rPr lang="en-US" dirty="0"/>
                  <a:t>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sub>
                        </m:sSub>
                      </m:e>
                    </m:d>
                    <m:r>
                      <a:rPr lang="en-US" i="1">
                        <a:latin typeface="Cambria Math" panose="02040503050406030204" pitchFamily="18" charset="0"/>
                      </a:rPr>
                      <m:t>=</m:t>
                    </m:r>
                  </m:oMath>
                </a14:m>
                <a:r>
                  <a:rPr lang="en-US" dirty="0" smtClean="0"/>
                  <a:t>South</a:t>
                </a:r>
                <a:r>
                  <a:rPr lang="en-US" dirty="0"/>
                  <a:t>: x=0+0.9*(</a:t>
                </a:r>
                <a:r>
                  <a:rPr lang="en-US" dirty="0" smtClean="0"/>
                  <a:t>0.8*x+0.1*x+0.1*0.43</a:t>
                </a:r>
                <a:r>
                  <a:rPr lang="en-US" dirty="0"/>
                  <a:t>) </a:t>
                </a:r>
                <a14:m>
                  <m:oMath xmlns:m="http://schemas.openxmlformats.org/officeDocument/2006/math">
                    <m:r>
                      <a:rPr lang="en-US" i="1">
                        <a:latin typeface="Cambria Math" panose="02040503050406030204" pitchFamily="18" charset="0"/>
                      </a:rPr>
                      <m:t>⇒</m:t>
                    </m:r>
                  </m:oMath>
                </a14:m>
                <a:r>
                  <a:rPr lang="en-US" dirty="0"/>
                  <a:t> </a:t>
                </a:r>
                <a:r>
                  <a:rPr lang="en-US" dirty="0" smtClean="0"/>
                  <a:t>x=0.203</a:t>
                </a:r>
                <a:endParaRPr lang="en-US" dirty="0"/>
              </a:p>
              <a:p>
                <a:r>
                  <a:rPr lang="en-US" dirty="0" smtClean="0"/>
                  <a:t>But when x=0.203, taking action North leads to higher expected value. Contradiction.</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895600" y="921669"/>
                <a:ext cx="8096640" cy="1307281"/>
              </a:xfrm>
              <a:prstGeom prst="rect">
                <a:avLst/>
              </a:prstGeom>
              <a:blipFill rotWithShape="0">
                <a:blip r:embed="rId6"/>
                <a:stretch>
                  <a:fillRect l="-602" t="-465" r="-602" b="-6047"/>
                </a:stretch>
              </a:blipFill>
            </p:spPr>
            <p:txBody>
              <a:bodyPr/>
              <a:lstStyle/>
              <a:p>
                <a:r>
                  <a:rPr lang="en-US">
                    <a:noFill/>
                  </a:rPr>
                  <a:t> </a:t>
                </a:r>
              </a:p>
            </p:txBody>
          </p:sp>
        </mc:Fallback>
      </mc:AlternateContent>
    </p:spTree>
    <p:extLst>
      <p:ext uri="{BB962C8B-B14F-4D97-AF65-F5344CB8AC3E}">
        <p14:creationId xmlns:p14="http://schemas.microsoft.com/office/powerpoint/2010/main" val="413345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07295" y="2577570"/>
            <a:ext cx="1554162" cy="1726997"/>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12576" y="2551967"/>
            <a:ext cx="1643063" cy="1549839"/>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6739" y="2564515"/>
            <a:ext cx="1535600" cy="1597025"/>
          </a:xfrm>
          <a:prstGeom prst="rect">
            <a:avLst/>
          </a:prstGeom>
          <a:noFill/>
          <a:extLst>
            <a:ext uri="{909E8E84-426E-40dd-AFC4-6F175D3DCCD1}">
              <a14:hiddenFill xmlns:a14="http://schemas.microsoft.com/office/drawing/2010/main" xmlns="">
                <a:solidFill>
                  <a:srgbClr val="FFFFFF"/>
                </a:solidFill>
              </a14:hiddenFill>
            </a:ext>
          </a:extLst>
        </p:spPr>
      </p:pic>
      <p:sp>
        <p:nvSpPr>
          <p:cNvPr id="13314" name="Rectangle 2"/>
          <p:cNvSpPr>
            <a:spLocks noGrp="1" noChangeArrowheads="1"/>
          </p:cNvSpPr>
          <p:nvPr>
            <p:ph type="title"/>
          </p:nvPr>
        </p:nvSpPr>
        <p:spPr/>
        <p:txBody>
          <a:bodyPr/>
          <a:lstStyle/>
          <a:p>
            <a:r>
              <a:rPr lang="en-US" dirty="0" smtClean="0"/>
              <a:t>Recall: Expectations</a:t>
            </a:r>
            <a:endParaRPr lang="en-US" dirty="0"/>
          </a:p>
        </p:txBody>
      </p:sp>
      <p:sp>
        <p:nvSpPr>
          <p:cNvPr id="10" name="TextBox 9"/>
          <p:cNvSpPr txBox="1"/>
          <p:nvPr/>
        </p:nvSpPr>
        <p:spPr>
          <a:xfrm>
            <a:off x="2133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0.25</a:t>
            </a:r>
          </a:p>
        </p:txBody>
      </p:sp>
      <p:sp>
        <p:nvSpPr>
          <p:cNvPr id="11" name="TextBox 10"/>
          <p:cNvSpPr txBox="1"/>
          <p:nvPr/>
        </p:nvSpPr>
        <p:spPr>
          <a:xfrm>
            <a:off x="4419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0.50</a:t>
            </a:r>
          </a:p>
        </p:txBody>
      </p:sp>
      <p:sp>
        <p:nvSpPr>
          <p:cNvPr id="12" name="TextBox 11"/>
          <p:cNvSpPr txBox="1"/>
          <p:nvPr/>
        </p:nvSpPr>
        <p:spPr>
          <a:xfrm>
            <a:off x="6705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0.25</a:t>
            </a:r>
          </a:p>
        </p:txBody>
      </p:sp>
      <p:sp>
        <p:nvSpPr>
          <p:cNvPr id="14" name="TextBox 13"/>
          <p:cNvSpPr txBox="1"/>
          <p:nvPr/>
        </p:nvSpPr>
        <p:spPr>
          <a:xfrm>
            <a:off x="228600" y="1981200"/>
            <a:ext cx="2286000" cy="461665"/>
          </a:xfrm>
          <a:prstGeom prst="rect">
            <a:avLst/>
          </a:prstGeom>
          <a:noFill/>
        </p:spPr>
        <p:txBody>
          <a:bodyPr wrap="square" rtlCol="0">
            <a:spAutoFit/>
          </a:bodyPr>
          <a:lstStyle/>
          <a:p>
            <a:r>
              <a:rPr lang="en-US" sz="2400" dirty="0">
                <a:solidFill>
                  <a:srgbClr val="00B050"/>
                </a:solidFill>
                <a:latin typeface="Calibri"/>
                <a:cs typeface="Calibri"/>
              </a:rPr>
              <a:t>Probability:</a:t>
            </a:r>
          </a:p>
        </p:txBody>
      </p:sp>
      <p:sp>
        <p:nvSpPr>
          <p:cNvPr id="15" name="TextBox 14"/>
          <p:cNvSpPr txBox="1"/>
          <p:nvPr/>
        </p:nvSpPr>
        <p:spPr>
          <a:xfrm>
            <a:off x="2133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20 min</a:t>
            </a:r>
          </a:p>
        </p:txBody>
      </p:sp>
      <p:sp>
        <p:nvSpPr>
          <p:cNvPr id="16" name="TextBox 15"/>
          <p:cNvSpPr txBox="1"/>
          <p:nvPr/>
        </p:nvSpPr>
        <p:spPr>
          <a:xfrm>
            <a:off x="4419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30 min</a:t>
            </a:r>
          </a:p>
        </p:txBody>
      </p:sp>
      <p:sp>
        <p:nvSpPr>
          <p:cNvPr id="17" name="TextBox 16"/>
          <p:cNvSpPr txBox="1"/>
          <p:nvPr/>
        </p:nvSpPr>
        <p:spPr>
          <a:xfrm>
            <a:off x="6705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60 min</a:t>
            </a:r>
          </a:p>
        </p:txBody>
      </p:sp>
      <p:sp>
        <p:nvSpPr>
          <p:cNvPr id="18" name="TextBox 17"/>
          <p:cNvSpPr txBox="1"/>
          <p:nvPr/>
        </p:nvSpPr>
        <p:spPr>
          <a:xfrm>
            <a:off x="228600" y="1295400"/>
            <a:ext cx="2286000" cy="461665"/>
          </a:xfrm>
          <a:prstGeom prst="rect">
            <a:avLst/>
          </a:prstGeom>
          <a:noFill/>
        </p:spPr>
        <p:txBody>
          <a:bodyPr wrap="square" rtlCol="0">
            <a:spAutoFit/>
          </a:bodyPr>
          <a:lstStyle/>
          <a:p>
            <a:r>
              <a:rPr lang="en-US" sz="2400" dirty="0">
                <a:solidFill>
                  <a:srgbClr val="7030A0"/>
                </a:solidFill>
                <a:latin typeface="Calibri"/>
                <a:cs typeface="Calibri"/>
              </a:rPr>
              <a:t>Time:</a:t>
            </a:r>
          </a:p>
        </p:txBody>
      </p:sp>
      <p:sp>
        <p:nvSpPr>
          <p:cNvPr id="21" name="TextBox 20"/>
          <p:cNvSpPr txBox="1"/>
          <p:nvPr/>
        </p:nvSpPr>
        <p:spPr>
          <a:xfrm>
            <a:off x="2312376" y="1666220"/>
            <a:ext cx="381000" cy="369332"/>
          </a:xfrm>
          <a:prstGeom prst="rect">
            <a:avLst/>
          </a:prstGeom>
          <a:noFill/>
        </p:spPr>
        <p:txBody>
          <a:bodyPr wrap="square" rtlCol="0">
            <a:spAutoFit/>
          </a:bodyPr>
          <a:lstStyle/>
          <a:p>
            <a:r>
              <a:rPr lang="en-US" dirty="0">
                <a:latin typeface="Calibri"/>
                <a:cs typeface="Calibri"/>
              </a:rPr>
              <a:t>x</a:t>
            </a:r>
          </a:p>
        </p:txBody>
      </p:sp>
      <p:sp>
        <p:nvSpPr>
          <p:cNvPr id="22" name="TextBox 21"/>
          <p:cNvSpPr txBox="1"/>
          <p:nvPr/>
        </p:nvSpPr>
        <p:spPr>
          <a:xfrm>
            <a:off x="4598376" y="1666220"/>
            <a:ext cx="381000" cy="369332"/>
          </a:xfrm>
          <a:prstGeom prst="rect">
            <a:avLst/>
          </a:prstGeom>
          <a:noFill/>
        </p:spPr>
        <p:txBody>
          <a:bodyPr wrap="square" rtlCol="0">
            <a:spAutoFit/>
          </a:bodyPr>
          <a:lstStyle/>
          <a:p>
            <a:r>
              <a:rPr lang="en-US" dirty="0">
                <a:latin typeface="Calibri"/>
                <a:cs typeface="Calibri"/>
              </a:rPr>
              <a:t>x</a:t>
            </a:r>
          </a:p>
        </p:txBody>
      </p:sp>
      <p:sp>
        <p:nvSpPr>
          <p:cNvPr id="23" name="TextBox 22"/>
          <p:cNvSpPr txBox="1"/>
          <p:nvPr/>
        </p:nvSpPr>
        <p:spPr>
          <a:xfrm>
            <a:off x="6884376" y="1666220"/>
            <a:ext cx="381000" cy="369332"/>
          </a:xfrm>
          <a:prstGeom prst="rect">
            <a:avLst/>
          </a:prstGeom>
          <a:noFill/>
        </p:spPr>
        <p:txBody>
          <a:bodyPr wrap="square" rtlCol="0">
            <a:spAutoFit/>
          </a:bodyPr>
          <a:lstStyle/>
          <a:p>
            <a:r>
              <a:rPr lang="en-US" dirty="0">
                <a:latin typeface="Calibri"/>
                <a:cs typeface="Calibri"/>
              </a:rPr>
              <a:t>x</a:t>
            </a:r>
          </a:p>
        </p:txBody>
      </p:sp>
      <p:sp>
        <p:nvSpPr>
          <p:cNvPr id="24" name="TextBox 23"/>
          <p:cNvSpPr txBox="1"/>
          <p:nvPr/>
        </p:nvSpPr>
        <p:spPr>
          <a:xfrm>
            <a:off x="3455376" y="1513820"/>
            <a:ext cx="1219200" cy="646331"/>
          </a:xfrm>
          <a:prstGeom prst="rect">
            <a:avLst/>
          </a:prstGeom>
          <a:noFill/>
        </p:spPr>
        <p:txBody>
          <a:bodyPr wrap="square" rtlCol="0">
            <a:spAutoFit/>
          </a:bodyPr>
          <a:lstStyle/>
          <a:p>
            <a:r>
              <a:rPr lang="en-US" sz="3600" dirty="0">
                <a:latin typeface="Calibri"/>
                <a:cs typeface="Calibri"/>
              </a:rPr>
              <a:t>+</a:t>
            </a:r>
          </a:p>
        </p:txBody>
      </p:sp>
      <p:sp>
        <p:nvSpPr>
          <p:cNvPr id="25" name="TextBox 24"/>
          <p:cNvSpPr txBox="1"/>
          <p:nvPr/>
        </p:nvSpPr>
        <p:spPr>
          <a:xfrm>
            <a:off x="5665175" y="1519803"/>
            <a:ext cx="1288473" cy="640348"/>
          </a:xfrm>
          <a:prstGeom prst="rect">
            <a:avLst/>
          </a:prstGeom>
          <a:noFill/>
        </p:spPr>
        <p:txBody>
          <a:bodyPr wrap="square" rtlCol="0">
            <a:spAutoFit/>
          </a:bodyPr>
          <a:lstStyle/>
          <a:p>
            <a:r>
              <a:rPr lang="en-US" sz="3600" dirty="0">
                <a:latin typeface="Calibri"/>
                <a:cs typeface="Calibri"/>
              </a:rPr>
              <a:t>+</a:t>
            </a:r>
          </a:p>
        </p:txBody>
      </p:sp>
      <p:grpSp>
        <p:nvGrpSpPr>
          <p:cNvPr id="8" name="Group 7">
            <a:extLst>
              <a:ext uri="{FF2B5EF4-FFF2-40B4-BE49-F238E27FC236}">
                <a16:creationId xmlns="" xmlns:a16="http://schemas.microsoft.com/office/drawing/2014/main" id="{1C0B219F-4F50-418A-9A5C-D5FEE67D01B3}"/>
              </a:ext>
            </a:extLst>
          </p:cNvPr>
          <p:cNvGrpSpPr/>
          <p:nvPr/>
        </p:nvGrpSpPr>
        <p:grpSpPr>
          <a:xfrm>
            <a:off x="8925407" y="1455014"/>
            <a:ext cx="3038478" cy="2617671"/>
            <a:chOff x="8925407" y="1455014"/>
            <a:chExt cx="3038478" cy="2617671"/>
          </a:xfrm>
        </p:grpSpPr>
        <p:cxnSp>
          <p:nvCxnSpPr>
            <p:cNvPr id="35" name="Straight Arrow Connector 34">
              <a:extLst>
                <a:ext uri="{FF2B5EF4-FFF2-40B4-BE49-F238E27FC236}">
                  <a16:creationId xmlns="" xmlns:a16="http://schemas.microsoft.com/office/drawing/2014/main" id="{13D87A49-0B9C-451B-A48A-5F3F8E2A0D96}"/>
                </a:ext>
              </a:extLst>
            </p:cNvPr>
            <p:cNvCxnSpPr>
              <a:cxnSpLocks/>
              <a:stCxn id="40" idx="4"/>
              <a:endCxn id="38" idx="0"/>
            </p:cNvCxnSpPr>
            <p:nvPr/>
          </p:nvCxnSpPr>
          <p:spPr>
            <a:xfrm flipH="1">
              <a:off x="9291167" y="2021942"/>
              <a:ext cx="1143871" cy="152752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99CC6F95-312F-43BD-9559-25B894BC4A71}"/>
                </a:ext>
              </a:extLst>
            </p:cNvPr>
            <p:cNvCxnSpPr>
              <a:cxnSpLocks/>
              <a:stCxn id="40" idx="4"/>
              <a:endCxn id="39" idx="0"/>
            </p:cNvCxnSpPr>
            <p:nvPr/>
          </p:nvCxnSpPr>
          <p:spPr>
            <a:xfrm>
              <a:off x="10435038" y="2021942"/>
              <a:ext cx="16565" cy="152328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71A10E89-1A6A-460D-ADE9-98479111C0EC}"/>
                </a:ext>
              </a:extLst>
            </p:cNvPr>
            <p:cNvSpPr txBox="1"/>
            <p:nvPr/>
          </p:nvSpPr>
          <p:spPr>
            <a:xfrm>
              <a:off x="11232365" y="3542670"/>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60</a:t>
              </a:r>
            </a:p>
          </p:txBody>
        </p:sp>
        <p:sp>
          <p:nvSpPr>
            <p:cNvPr id="38" name="TextBox 37">
              <a:extLst>
                <a:ext uri="{FF2B5EF4-FFF2-40B4-BE49-F238E27FC236}">
                  <a16:creationId xmlns="" xmlns:a16="http://schemas.microsoft.com/office/drawing/2014/main" id="{2755E338-14A4-42A8-B678-D6DAD5EC2D27}"/>
                </a:ext>
              </a:extLst>
            </p:cNvPr>
            <p:cNvSpPr txBox="1"/>
            <p:nvPr/>
          </p:nvSpPr>
          <p:spPr>
            <a:xfrm>
              <a:off x="8925407" y="3549465"/>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20</a:t>
              </a:r>
            </a:p>
          </p:txBody>
        </p:sp>
        <p:sp>
          <p:nvSpPr>
            <p:cNvPr id="39" name="TextBox 38">
              <a:extLst>
                <a:ext uri="{FF2B5EF4-FFF2-40B4-BE49-F238E27FC236}">
                  <a16:creationId xmlns="" xmlns:a16="http://schemas.microsoft.com/office/drawing/2014/main" id="{FC205569-7996-4139-9C4B-5852AC82F399}"/>
                </a:ext>
              </a:extLst>
            </p:cNvPr>
            <p:cNvSpPr txBox="1"/>
            <p:nvPr/>
          </p:nvSpPr>
          <p:spPr>
            <a:xfrm>
              <a:off x="10085843" y="3545224"/>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30</a:t>
              </a:r>
            </a:p>
          </p:txBody>
        </p:sp>
        <p:sp>
          <p:nvSpPr>
            <p:cNvPr id="40" name="Oval 39">
              <a:extLst>
                <a:ext uri="{FF2B5EF4-FFF2-40B4-BE49-F238E27FC236}">
                  <a16:creationId xmlns="" xmlns:a16="http://schemas.microsoft.com/office/drawing/2014/main" id="{F06C56C4-A116-4ADC-8CE9-1C65A242AEB8}"/>
                </a:ext>
              </a:extLst>
            </p:cNvPr>
            <p:cNvSpPr>
              <a:spLocks noChangeAspect="1"/>
            </p:cNvSpPr>
            <p:nvPr/>
          </p:nvSpPr>
          <p:spPr>
            <a:xfrm>
              <a:off x="10152589" y="1455014"/>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 xmlns:a16="http://schemas.microsoft.com/office/drawing/2014/main" id="{55684897-0F6F-41F5-85AF-16B4F00196B1}"/>
                </a:ext>
              </a:extLst>
            </p:cNvPr>
            <p:cNvCxnSpPr>
              <a:cxnSpLocks/>
              <a:stCxn id="40" idx="4"/>
              <a:endCxn id="37" idx="0"/>
            </p:cNvCxnSpPr>
            <p:nvPr/>
          </p:nvCxnSpPr>
          <p:spPr>
            <a:xfrm>
              <a:off x="10435038" y="2021942"/>
              <a:ext cx="1163087" cy="15207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 xmlns:a16="http://schemas.microsoft.com/office/drawing/2014/main" id="{958007AE-5A06-4792-A3C3-52E89B3215BB}"/>
              </a:ext>
            </a:extLst>
          </p:cNvPr>
          <p:cNvGrpSpPr/>
          <p:nvPr/>
        </p:nvGrpSpPr>
        <p:grpSpPr>
          <a:xfrm>
            <a:off x="9208007" y="2299667"/>
            <a:ext cx="2434028" cy="1028969"/>
            <a:chOff x="9208007" y="2299667"/>
            <a:chExt cx="2434028" cy="1028969"/>
          </a:xfrm>
        </p:grpSpPr>
        <p:sp>
          <p:nvSpPr>
            <p:cNvPr id="42" name="TextBox 41">
              <a:extLst>
                <a:ext uri="{FF2B5EF4-FFF2-40B4-BE49-F238E27FC236}">
                  <a16:creationId xmlns="" xmlns:a16="http://schemas.microsoft.com/office/drawing/2014/main" id="{633C8128-F4C3-4EE0-BC8C-AB20D80C2EED}"/>
                </a:ext>
              </a:extLst>
            </p:cNvPr>
            <p:cNvSpPr txBox="1"/>
            <p:nvPr/>
          </p:nvSpPr>
          <p:spPr>
            <a:xfrm>
              <a:off x="9208007" y="2333682"/>
              <a:ext cx="753482"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0.25</a:t>
              </a:r>
            </a:p>
          </p:txBody>
        </p:sp>
        <p:sp>
          <p:nvSpPr>
            <p:cNvPr id="43" name="TextBox 42">
              <a:extLst>
                <a:ext uri="{FF2B5EF4-FFF2-40B4-BE49-F238E27FC236}">
                  <a16:creationId xmlns="" xmlns:a16="http://schemas.microsoft.com/office/drawing/2014/main" id="{31E84970-B68E-4190-846C-A34919022586}"/>
                </a:ext>
              </a:extLst>
            </p:cNvPr>
            <p:cNvSpPr txBox="1"/>
            <p:nvPr/>
          </p:nvSpPr>
          <p:spPr>
            <a:xfrm>
              <a:off x="9820073" y="2866971"/>
              <a:ext cx="630073"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0.5</a:t>
              </a:r>
            </a:p>
          </p:txBody>
        </p:sp>
        <p:sp>
          <p:nvSpPr>
            <p:cNvPr id="44" name="TextBox 43">
              <a:extLst>
                <a:ext uri="{FF2B5EF4-FFF2-40B4-BE49-F238E27FC236}">
                  <a16:creationId xmlns="" xmlns:a16="http://schemas.microsoft.com/office/drawing/2014/main" id="{07E71DC3-91B0-4724-ACA2-BA36935E2C6B}"/>
                </a:ext>
              </a:extLst>
            </p:cNvPr>
            <p:cNvSpPr txBox="1"/>
            <p:nvPr/>
          </p:nvSpPr>
          <p:spPr>
            <a:xfrm>
              <a:off x="10888801" y="2299667"/>
              <a:ext cx="753234"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0.25</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BC820C23-451D-4B87-8A2B-2684BE022EE2}"/>
                  </a:ext>
                </a:extLst>
              </p:cNvPr>
              <p:cNvSpPr txBox="1"/>
              <p:nvPr/>
            </p:nvSpPr>
            <p:spPr>
              <a:xfrm>
                <a:off x="448813" y="5542499"/>
                <a:ext cx="4588500" cy="1086901"/>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p:txBody>
          </p:sp>
        </mc:Choice>
        <mc:Fallback xmlns="">
          <p:sp>
            <p:nvSpPr>
              <p:cNvPr id="45" name="TextBox 44">
                <a:extLst>
                  <a:ext uri="{FF2B5EF4-FFF2-40B4-BE49-F238E27FC236}">
                    <a16:creationId xmlns:a16="http://schemas.microsoft.com/office/drawing/2014/main" id="{BC820C23-451D-4B87-8A2B-2684BE022EE2}"/>
                  </a:ext>
                </a:extLst>
              </p:cNvPr>
              <p:cNvSpPr txBox="1">
                <a:spLocks noRot="1" noChangeAspect="1" noMove="1" noResize="1" noEditPoints="1" noAdjustHandles="1" noChangeArrowheads="1" noChangeShapeType="1" noTextEdit="1"/>
              </p:cNvSpPr>
              <p:nvPr/>
            </p:nvSpPr>
            <p:spPr>
              <a:xfrm>
                <a:off x="448813" y="5542499"/>
                <a:ext cx="4588500" cy="1086901"/>
              </a:xfrm>
              <a:prstGeom prst="rect">
                <a:avLst/>
              </a:prstGeom>
              <a:blipFill>
                <a:blip r:embed="rId6"/>
                <a:stretch>
                  <a:fillRect t="-559" b="-10615"/>
                </a:stretch>
              </a:blipFill>
            </p:spPr>
            <p:txBody>
              <a:bodyPr/>
              <a:lstStyle/>
              <a:p>
                <a:r>
                  <a:rPr lang="en-US">
                    <a:noFill/>
                  </a:rPr>
                  <a:t> </a:t>
                </a:r>
              </a:p>
            </p:txBody>
          </p:sp>
        </mc:Fallback>
      </mc:AlternateContent>
      <p:sp>
        <p:nvSpPr>
          <p:cNvPr id="46" name="TextBox 45">
            <a:extLst>
              <a:ext uri="{FF2B5EF4-FFF2-40B4-BE49-F238E27FC236}">
                <a16:creationId xmlns="" xmlns:a16="http://schemas.microsoft.com/office/drawing/2014/main" id="{7277F459-627C-4BF4-A492-FFD6B8956A25}"/>
              </a:ext>
            </a:extLst>
          </p:cNvPr>
          <p:cNvSpPr txBox="1"/>
          <p:nvPr/>
        </p:nvSpPr>
        <p:spPr>
          <a:xfrm>
            <a:off x="445464" y="4800600"/>
            <a:ext cx="3467112" cy="584775"/>
          </a:xfrm>
          <a:prstGeom prst="rect">
            <a:avLst/>
          </a:prstGeom>
          <a:noFill/>
        </p:spPr>
        <p:txBody>
          <a:bodyPr wrap="square" rtlCol="0">
            <a:spAutoFit/>
          </a:bodyPr>
          <a:lstStyle/>
          <a:p>
            <a:r>
              <a:rPr lang="en-US" sz="3200" dirty="0">
                <a:solidFill>
                  <a:srgbClr val="0000E8"/>
                </a:solidFill>
                <a:latin typeface="Calibri" panose="020F0502020204030204" pitchFamily="34" charset="0"/>
                <a:cs typeface="Calibri" panose="020F0502020204030204" pitchFamily="34" charset="0"/>
              </a:rPr>
              <a:t>Max</a:t>
            </a:r>
            <a:r>
              <a:rPr lang="en-US" sz="3200" dirty="0">
                <a:latin typeface="Calibri" panose="020F0502020204030204" pitchFamily="34" charset="0"/>
                <a:cs typeface="Calibri" panose="020F0502020204030204" pitchFamily="34" charset="0"/>
              </a:rPr>
              <a:t> node notation </a:t>
            </a:r>
          </a:p>
        </p:txBody>
      </p:sp>
      <p:sp>
        <p:nvSpPr>
          <p:cNvPr id="47" name="TextBox 46">
            <a:extLst>
              <a:ext uri="{FF2B5EF4-FFF2-40B4-BE49-F238E27FC236}">
                <a16:creationId xmlns="" xmlns:a16="http://schemas.microsoft.com/office/drawing/2014/main" id="{978B2438-B047-46A2-A6CD-9BD059772167}"/>
              </a:ext>
            </a:extLst>
          </p:cNvPr>
          <p:cNvSpPr txBox="1"/>
          <p:nvPr/>
        </p:nvSpPr>
        <p:spPr>
          <a:xfrm>
            <a:off x="6162050" y="4804716"/>
            <a:ext cx="5039350"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Chance</a:t>
            </a:r>
            <a:r>
              <a:rPr lang="en-US" sz="3200" dirty="0">
                <a:latin typeface="Calibri" panose="020F0502020204030204" pitchFamily="34" charset="0"/>
                <a:cs typeface="Calibri" panose="020F0502020204030204" pitchFamily="34" charset="0"/>
              </a:rPr>
              <a:t> node notation </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9B04D368-697B-4960-9920-477F8BA00507}"/>
                  </a:ext>
                </a:extLst>
              </p:cNvPr>
              <p:cNvSpPr txBox="1"/>
              <p:nvPr/>
            </p:nvSpPr>
            <p:spPr>
              <a:xfrm>
                <a:off x="6162050" y="5513178"/>
                <a:ext cx="13578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oMath>
                  </m:oMathPara>
                </a14:m>
                <a:endParaRPr lang="en-US" sz="2400" b="0" dirty="0"/>
              </a:p>
            </p:txBody>
          </p:sp>
        </mc:Choice>
        <mc:Fallback xmlns="">
          <p:sp>
            <p:nvSpPr>
              <p:cNvPr id="48" name="TextBox 47">
                <a:extLst>
                  <a:ext uri="{FF2B5EF4-FFF2-40B4-BE49-F238E27FC236}">
                    <a16:creationId xmlns:a16="http://schemas.microsoft.com/office/drawing/2014/main" id="{9B04D368-697B-4960-9920-477F8BA00507}"/>
                  </a:ext>
                </a:extLst>
              </p:cNvPr>
              <p:cNvSpPr txBox="1">
                <a:spLocks noRot="1" noChangeAspect="1" noMove="1" noResize="1" noEditPoints="1" noAdjustHandles="1" noChangeArrowheads="1" noChangeShapeType="1" noTextEdit="1"/>
              </p:cNvSpPr>
              <p:nvPr/>
            </p:nvSpPr>
            <p:spPr>
              <a:xfrm>
                <a:off x="6162050" y="5513178"/>
                <a:ext cx="135787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4BBC95C2-03B7-4A49-BF00-5865B7E53BC6}"/>
                  </a:ext>
                </a:extLst>
              </p:cNvPr>
              <p:cNvSpPr txBox="1"/>
              <p:nvPr/>
            </p:nvSpPr>
            <p:spPr>
              <a:xfrm>
                <a:off x="7315200" y="5262924"/>
                <a:ext cx="2524217"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b="0" i="1" smtClean="0">
                              <a:solidFill>
                                <a:srgbClr val="00B050"/>
                              </a:solidFill>
                              <a:latin typeface="Cambria Math" panose="02040503050406030204" pitchFamily="18" charset="0"/>
                            </a:rPr>
                          </m:ctrlPr>
                        </m:naryPr>
                        <m:sub>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sub>
                        <m:sup/>
                        <m:e>
                          <m:r>
                            <a:rPr lang="en-US" sz="2800" b="0" i="1" smtClean="0">
                              <a:solidFill>
                                <a:srgbClr val="00B050"/>
                              </a:solidFill>
                              <a:latin typeface="Cambria Math" panose="02040503050406030204" pitchFamily="18" charset="0"/>
                            </a:rPr>
                            <m:t>𝑃</m:t>
                          </m:r>
                          <m:d>
                            <m:dPr>
                              <m:ctrlPr>
                                <a:rPr lang="en-US" sz="2800" b="0" i="1" smtClean="0">
                                  <a:solidFill>
                                    <a:srgbClr val="00B050"/>
                                  </a:solidFill>
                                  <a:latin typeface="Cambria Math" panose="02040503050406030204" pitchFamily="18" charset="0"/>
                                </a:rPr>
                              </m:ctrlPr>
                            </m:dPr>
                            <m:e>
                              <m:sSup>
                                <m:sSupPr>
                                  <m:ctrlPr>
                                    <a:rPr lang="en-US" sz="2800" b="0" i="1" smtClean="0">
                                      <a:solidFill>
                                        <a:srgbClr val="00B050"/>
                                      </a:solidFill>
                                      <a:latin typeface="Cambria Math" panose="02040503050406030204" pitchFamily="18" charset="0"/>
                                    </a:rPr>
                                  </m:ctrlPr>
                                </m:sSupPr>
                                <m:e>
                                  <m:r>
                                    <a:rPr lang="en-US" sz="2800" b="0" i="1" smtClean="0">
                                      <a:solidFill>
                                        <a:srgbClr val="00B050"/>
                                      </a:solidFill>
                                      <a:latin typeface="Cambria Math" panose="02040503050406030204" pitchFamily="18" charset="0"/>
                                    </a:rPr>
                                    <m:t>𝑠</m:t>
                                  </m:r>
                                </m:e>
                                <m:sup>
                                  <m:r>
                                    <a:rPr lang="en-US" sz="2800" b="0" i="1" smtClean="0">
                                      <a:solidFill>
                                        <a:srgbClr val="00B050"/>
                                      </a:solidFill>
                                      <a:latin typeface="Cambria Math" panose="02040503050406030204" pitchFamily="18" charset="0"/>
                                    </a:rPr>
                                    <m:t>′</m:t>
                                  </m:r>
                                </m:sup>
                              </m:sSup>
                            </m:e>
                          </m:d>
                          <m:r>
                            <a:rPr lang="en-US" sz="2800" b="0" i="1" smtClean="0">
                              <a:solidFill>
                                <a:srgbClr val="00B050"/>
                              </a:solidFill>
                              <a:latin typeface="Cambria Math" panose="02040503050406030204" pitchFamily="18" charset="0"/>
                            </a:rPr>
                            <m:t> </m:t>
                          </m:r>
                          <m:r>
                            <a:rPr lang="en-US" sz="2800" b="0" i="1" smtClean="0">
                              <a:solidFill>
                                <a:schemeClr val="tx1"/>
                              </a:solidFill>
                              <a:latin typeface="Cambria Math" panose="02040503050406030204" pitchFamily="18" charset="0"/>
                            </a:rPr>
                            <m:t>𝑉</m:t>
                          </m:r>
                          <m:d>
                            <m:dPr>
                              <m:ctrlPr>
                                <a:rPr lang="en-US" sz="2800" b="0" i="1" smtClean="0">
                                  <a:solidFill>
                                    <a:schemeClr val="tx1"/>
                                  </a:solidFill>
                                  <a:latin typeface="Cambria Math" panose="02040503050406030204" pitchFamily="18" charset="0"/>
                                </a:rPr>
                              </m:ctrlPr>
                            </m:dPr>
                            <m:e>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𝑠</m:t>
                                  </m:r>
                                </m:e>
                                <m:sup>
                                  <m:r>
                                    <a:rPr lang="en-US" sz="2800" b="0" i="1" smtClean="0">
                                      <a:solidFill>
                                        <a:schemeClr val="tx1"/>
                                      </a:solidFill>
                                      <a:latin typeface="Cambria Math" panose="02040503050406030204" pitchFamily="18" charset="0"/>
                                    </a:rPr>
                                    <m:t>′</m:t>
                                  </m:r>
                                </m:sup>
                              </m:sSup>
                            </m:e>
                          </m:d>
                        </m:e>
                      </m:nary>
                    </m:oMath>
                  </m:oMathPara>
                </a14:m>
                <a:endParaRPr lang="en-US" sz="2400" b="0" dirty="0"/>
              </a:p>
            </p:txBody>
          </p:sp>
        </mc:Choice>
        <mc:Fallback xmlns="">
          <p:sp>
            <p:nvSpPr>
              <p:cNvPr id="49" name="TextBox 48">
                <a:extLst>
                  <a:ext uri="{FF2B5EF4-FFF2-40B4-BE49-F238E27FC236}">
                    <a16:creationId xmlns:a16="http://schemas.microsoft.com/office/drawing/2014/main" id="{4BBC95C2-03B7-4A49-BF00-5865B7E53BC6}"/>
                  </a:ext>
                </a:extLst>
              </p:cNvPr>
              <p:cNvSpPr txBox="1">
                <a:spLocks noRot="1" noChangeAspect="1" noMove="1" noResize="1" noEditPoints="1" noAdjustHandles="1" noChangeArrowheads="1" noChangeShapeType="1" noTextEdit="1"/>
              </p:cNvSpPr>
              <p:nvPr/>
            </p:nvSpPr>
            <p:spPr>
              <a:xfrm>
                <a:off x="7315200" y="5262924"/>
                <a:ext cx="2524217" cy="11378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 xmlns:a16="http://schemas.microsoft.com/office/drawing/2014/main" id="{86CCDD45-3207-4A75-9E5A-B5B86F43567A}"/>
                  </a:ext>
                </a:extLst>
              </p14:cNvPr>
              <p14:cNvContentPartPr/>
              <p14:nvPr/>
            </p14:nvContentPartPr>
            <p14:xfrm>
              <a:off x="8718675" y="1520091"/>
              <a:ext cx="5940" cy="180"/>
            </p14:xfrm>
          </p:contentPart>
        </mc:Choice>
        <mc:Fallback xmlns="">
          <p:pic>
            <p:nvPicPr>
              <p:cNvPr id="2" name="Ink 1">
                <a:extLst>
                  <a:ext uri="{FF2B5EF4-FFF2-40B4-BE49-F238E27FC236}">
                    <a16:creationId xmlns:a16="http://schemas.microsoft.com/office/drawing/2014/main" id="{86CCDD45-3207-4A75-9E5A-B5B86F43567A}"/>
                  </a:ext>
                </a:extLst>
              </p:cNvPr>
              <p:cNvPicPr/>
              <p:nvPr/>
            </p:nvPicPr>
            <p:blipFill>
              <a:blip r:embed="rId10"/>
              <a:stretch>
                <a:fillRect/>
              </a:stretch>
            </p:blipFill>
            <p:spPr>
              <a:xfrm>
                <a:off x="8714355" y="1515591"/>
                <a:ext cx="14760" cy="9000"/>
              </a:xfrm>
              <a:prstGeom prst="rect">
                <a:avLst/>
              </a:prstGeom>
            </p:spPr>
          </p:pic>
        </mc:Fallback>
      </mc:AlternateContent>
    </p:spTree>
    <p:extLst>
      <p:ext uri="{BB962C8B-B14F-4D97-AF65-F5344CB8AC3E}">
        <p14:creationId xmlns:p14="http://schemas.microsoft.com/office/powerpoint/2010/main" val="19421496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 xmlns:a16="http://schemas.microsoft.com/office/drawing/2014/main"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 xmlns:a16="http://schemas.microsoft.com/office/drawing/2014/main"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 xmlns:a16="http://schemas.microsoft.com/office/drawing/2014/main"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 xmlns:a16="http://schemas.microsoft.com/office/drawing/2014/main"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 xmlns:a16="http://schemas.microsoft.com/office/drawing/2014/main"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 xmlns:a16="http://schemas.microsoft.com/office/drawing/2014/main"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 xmlns:a16="http://schemas.microsoft.com/office/drawing/2014/main"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 xmlns:a16="http://schemas.microsoft.com/office/drawing/2014/main"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 xmlns:a16="http://schemas.microsoft.com/office/drawing/2014/main"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 xmlns:a16="http://schemas.microsoft.com/office/drawing/2014/main"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 xmlns:a16="http://schemas.microsoft.com/office/drawing/2014/main"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 xmlns:a16="http://schemas.microsoft.com/office/drawing/2014/main"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 xmlns:a16="http://schemas.microsoft.com/office/drawing/2014/main"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 xmlns:a16="http://schemas.microsoft.com/office/drawing/2014/main"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 xmlns:a16="http://schemas.microsoft.com/office/drawing/2014/main"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 xmlns:a16="http://schemas.microsoft.com/office/drawing/2014/main"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 xmlns:a16="http://schemas.microsoft.com/office/drawing/2014/main"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 xmlns:a16="http://schemas.microsoft.com/office/drawing/2014/main"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 xmlns:a16="http://schemas.microsoft.com/office/drawing/2014/main" id="{7B997918-0A76-4667-9775-7B8C2CF963AC}"/>
              </a:ext>
            </a:extLst>
          </p:cNvPr>
          <p:cNvSpPr txBox="1"/>
          <p:nvPr/>
        </p:nvSpPr>
        <p:spPr>
          <a:xfrm>
            <a:off x="4498519" y="2384831"/>
            <a:ext cx="102870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Left</a:t>
            </a:r>
          </a:p>
        </p:txBody>
      </p:sp>
      <p:sp>
        <p:nvSpPr>
          <p:cNvPr id="91" name="TextBox 90">
            <a:extLst>
              <a:ext uri="{FF2B5EF4-FFF2-40B4-BE49-F238E27FC236}">
                <a16:creationId xmlns="" xmlns:a16="http://schemas.microsoft.com/office/drawing/2014/main" id="{FCC0754B-5FA3-4363-B58C-CFBA444D823D}"/>
              </a:ext>
            </a:extLst>
          </p:cNvPr>
          <p:cNvSpPr txBox="1"/>
          <p:nvPr/>
        </p:nvSpPr>
        <p:spPr>
          <a:xfrm>
            <a:off x="6339366" y="272656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Center</a:t>
            </a:r>
          </a:p>
        </p:txBody>
      </p:sp>
      <p:sp>
        <p:nvSpPr>
          <p:cNvPr id="99" name="TextBox 98">
            <a:extLst>
              <a:ext uri="{FF2B5EF4-FFF2-40B4-BE49-F238E27FC236}">
                <a16:creationId xmlns="" xmlns:a16="http://schemas.microsoft.com/office/drawing/2014/main" id="{A9740831-FA06-44D1-B9EA-1C6BAB50FD6A}"/>
              </a:ext>
            </a:extLst>
          </p:cNvPr>
          <p:cNvSpPr txBox="1"/>
          <p:nvPr/>
        </p:nvSpPr>
        <p:spPr>
          <a:xfrm>
            <a:off x="9810729" y="2428285"/>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Right</a:t>
            </a:r>
          </a:p>
        </p:txBody>
      </p:sp>
    </p:spTree>
    <p:extLst>
      <p:ext uri="{BB962C8B-B14F-4D97-AF65-F5344CB8AC3E}">
        <p14:creationId xmlns:p14="http://schemas.microsoft.com/office/powerpoint/2010/main" val="642502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 xmlns:a16="http://schemas.microsoft.com/office/drawing/2014/main"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 xmlns:a16="http://schemas.microsoft.com/office/drawing/2014/main"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 xmlns:a16="http://schemas.microsoft.com/office/drawing/2014/main"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 xmlns:a16="http://schemas.microsoft.com/office/drawing/2014/main"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 xmlns:a16="http://schemas.microsoft.com/office/drawing/2014/main"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 xmlns:a16="http://schemas.microsoft.com/office/drawing/2014/main"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 xmlns:a16="http://schemas.microsoft.com/office/drawing/2014/main"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 xmlns:a16="http://schemas.microsoft.com/office/drawing/2014/main"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 xmlns:a16="http://schemas.microsoft.com/office/drawing/2014/main"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 xmlns:a16="http://schemas.microsoft.com/office/drawing/2014/main"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 xmlns:a16="http://schemas.microsoft.com/office/drawing/2014/main"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 xmlns:a16="http://schemas.microsoft.com/office/drawing/2014/main"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 xmlns:a16="http://schemas.microsoft.com/office/drawing/2014/main"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 xmlns:a16="http://schemas.microsoft.com/office/drawing/2014/main"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 xmlns:a16="http://schemas.microsoft.com/office/drawing/2014/main"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 xmlns:a16="http://schemas.microsoft.com/office/drawing/2014/main"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 xmlns:a16="http://schemas.microsoft.com/office/drawing/2014/main"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 xmlns:a16="http://schemas.microsoft.com/office/drawing/2014/main"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 xmlns:a16="http://schemas.microsoft.com/office/drawing/2014/main" id="{7B997918-0A76-4667-9775-7B8C2CF963AC}"/>
              </a:ext>
            </a:extLst>
          </p:cNvPr>
          <p:cNvSpPr txBox="1"/>
          <p:nvPr/>
        </p:nvSpPr>
        <p:spPr>
          <a:xfrm>
            <a:off x="4025635" y="238483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Left</a:t>
            </a:r>
          </a:p>
        </p:txBody>
      </p:sp>
      <p:sp>
        <p:nvSpPr>
          <p:cNvPr id="91" name="TextBox 90">
            <a:extLst>
              <a:ext uri="{FF2B5EF4-FFF2-40B4-BE49-F238E27FC236}">
                <a16:creationId xmlns="" xmlns:a16="http://schemas.microsoft.com/office/drawing/2014/main" id="{FCC0754B-5FA3-4363-B58C-CFBA444D823D}"/>
              </a:ext>
            </a:extLst>
          </p:cNvPr>
          <p:cNvSpPr txBox="1"/>
          <p:nvPr/>
        </p:nvSpPr>
        <p:spPr>
          <a:xfrm>
            <a:off x="5910302" y="2728663"/>
            <a:ext cx="200299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Center</a:t>
            </a:r>
          </a:p>
        </p:txBody>
      </p:sp>
      <p:sp>
        <p:nvSpPr>
          <p:cNvPr id="99" name="TextBox 98">
            <a:extLst>
              <a:ext uri="{FF2B5EF4-FFF2-40B4-BE49-F238E27FC236}">
                <a16:creationId xmlns="" xmlns:a16="http://schemas.microsoft.com/office/drawing/2014/main" id="{A9740831-FA06-44D1-B9EA-1C6BAB50FD6A}"/>
              </a:ext>
            </a:extLst>
          </p:cNvPr>
          <p:cNvSpPr txBox="1"/>
          <p:nvPr/>
        </p:nvSpPr>
        <p:spPr>
          <a:xfrm>
            <a:off x="9810729" y="2428285"/>
            <a:ext cx="200299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Right</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 xmlns:a16="http://schemas.microsoft.com/office/drawing/2014/main" id="{F2C98BC3-148F-4120-B7ED-49EF533A6CCC}"/>
                  </a:ext>
                </a:extLst>
              </p:cNvPr>
              <p:cNvSpPr/>
              <p:nvPr/>
            </p:nvSpPr>
            <p:spPr>
              <a:xfrm>
                <a:off x="7013122" y="25003"/>
                <a:ext cx="5126981"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0" i="1" dirty="0" smtClean="0">
                              <a:solidFill>
                                <a:srgbClr val="0000E8"/>
                              </a:solidFill>
                              <a:latin typeface="Cambria Math" panose="02040503050406030204" pitchFamily="18" charset="0"/>
                              <a:cs typeface="Calibri" panose="020F0502020204030204" pitchFamily="34" charset="0"/>
                            </a:rPr>
                          </m:ctrlPr>
                        </m:accPr>
                        <m:e>
                          <m:r>
                            <a:rPr lang="en-US" sz="2800" b="0" i="1" dirty="0" smtClean="0">
                              <a:solidFill>
                                <a:srgbClr val="0000E8"/>
                              </a:solidFill>
                              <a:latin typeface="Cambria Math" panose="02040503050406030204" pitchFamily="18" charset="0"/>
                              <a:cs typeface="Calibri" panose="020F0502020204030204" pitchFamily="34" charset="0"/>
                            </a:rPr>
                            <m:t>𝑎</m:t>
                          </m:r>
                        </m:e>
                      </m:acc>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b="0" i="0" dirty="0" smtClean="0">
                                  <a:solidFill>
                                    <a:srgbClr val="0000E8"/>
                                  </a:solidFill>
                                  <a:latin typeface="Cambria Math" panose="02040503050406030204" pitchFamily="18" charset="0"/>
                                  <a:cs typeface="Calibri" panose="020F0502020204030204" pitchFamily="34" charset="0"/>
                                </a:rPr>
                                <m:t>arg</m:t>
                              </m:r>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smtClean="0">
                                  <a:solidFill>
                                    <a:schemeClr val="tx2"/>
                                  </a:solidFill>
                                  <a:latin typeface="Cambria Math" panose="02040503050406030204" pitchFamily="18" charset="0"/>
                                  <a:cs typeface="Calibri" panose="020F0502020204030204" pitchFamily="34" charset="0"/>
                                </a:rPr>
                                <m:t>𝑉</m:t>
                              </m:r>
                              <m:r>
                                <a:rPr lang="en-US" sz="2800" i="1" dirty="0" smtClean="0">
                                  <a:solidFill>
                                    <a:schemeClr val="tx2"/>
                                  </a:solidFill>
                                  <a:latin typeface="Cambria Math" panose="02040503050406030204" pitchFamily="18" charset="0"/>
                                  <a:cs typeface="Calibri" panose="020F0502020204030204" pitchFamily="34" charset="0"/>
                                </a:rPr>
                                <m:t>(</m:t>
                              </m:r>
                              <m:sSup>
                                <m:sSupPr>
                                  <m:ctrlPr>
                                    <a:rPr lang="en-US" sz="2800" i="1" dirty="0">
                                      <a:solidFill>
                                        <a:schemeClr val="tx2"/>
                                      </a:solidFill>
                                      <a:latin typeface="Cambria Math" panose="02040503050406030204" pitchFamily="18" charset="0"/>
                                      <a:cs typeface="Calibri" panose="020F0502020204030204" pitchFamily="34" charset="0"/>
                                    </a:rPr>
                                  </m:ctrlPr>
                                </m:sSupPr>
                                <m:e>
                                  <m:r>
                                    <a:rPr lang="en-US" sz="2800" i="1" dirty="0">
                                      <a:solidFill>
                                        <a:schemeClr val="tx2"/>
                                      </a:solidFill>
                                      <a:latin typeface="Cambria Math" panose="02040503050406030204" pitchFamily="18" charset="0"/>
                                      <a:cs typeface="Calibri" panose="020F0502020204030204" pitchFamily="34" charset="0"/>
                                    </a:rPr>
                                    <m:t>𝑠</m:t>
                                  </m:r>
                                </m:e>
                                <m:sup>
                                  <m:r>
                                    <a:rPr lang="en-US" sz="2800" i="1" dirty="0">
                                      <a:solidFill>
                                        <a:schemeClr val="tx2"/>
                                      </a:solidFill>
                                      <a:latin typeface="Cambria Math" panose="02040503050406030204" pitchFamily="18" charset="0"/>
                                      <a:cs typeface="Calibri" panose="020F0502020204030204" pitchFamily="34" charset="0"/>
                                    </a:rPr>
                                    <m:t>′</m:t>
                                  </m:r>
                                </m:sup>
                              </m:sSup>
                              <m:r>
                                <a:rPr lang="en-US" sz="2800" i="1" dirty="0">
                                  <a:solidFill>
                                    <a:schemeClr val="tx2"/>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6" name="Rectangle 35">
                <a:extLst>
                  <a:ext uri="{FF2B5EF4-FFF2-40B4-BE49-F238E27FC236}">
                    <a16:creationId xmlns:a16="http://schemas.microsoft.com/office/drawing/2014/main" id="{F2C98BC3-148F-4120-B7ED-49EF533A6CCC}"/>
                  </a:ext>
                </a:extLst>
              </p:cNvPr>
              <p:cNvSpPr>
                <a:spLocks noRot="1" noChangeAspect="1" noMove="1" noResize="1" noEditPoints="1" noAdjustHandles="1" noChangeArrowheads="1" noChangeShapeType="1" noTextEdit="1"/>
              </p:cNvSpPr>
              <p:nvPr/>
            </p:nvSpPr>
            <p:spPr>
              <a:xfrm>
                <a:off x="7013122" y="25003"/>
                <a:ext cx="5126981" cy="11378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6752E42B-0701-455C-92A8-2F89151F6A58}"/>
                  </a:ext>
                </a:extLst>
              </p:cNvPr>
              <p:cNvSpPr/>
              <p:nvPr/>
            </p:nvSpPr>
            <p:spPr>
              <a:xfrm>
                <a:off x="1781446" y="6104123"/>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 name="Rectangle 3">
                <a:extLst>
                  <a:ext uri="{FF2B5EF4-FFF2-40B4-BE49-F238E27FC236}">
                    <a16:creationId xmlns:a16="http://schemas.microsoft.com/office/drawing/2014/main" id="{6752E42B-0701-455C-92A8-2F89151F6A58}"/>
                  </a:ext>
                </a:extLst>
              </p:cNvPr>
              <p:cNvSpPr>
                <a:spLocks noRot="1" noChangeAspect="1" noMove="1" noResize="1" noEditPoints="1" noAdjustHandles="1" noChangeArrowheads="1" noChangeShapeType="1" noTextEdit="1"/>
              </p:cNvSpPr>
              <p:nvPr/>
            </p:nvSpPr>
            <p:spPr>
              <a:xfrm>
                <a:off x="1781446" y="6104123"/>
                <a:ext cx="588687" cy="461665"/>
              </a:xfrm>
              <a:prstGeom prst="rect">
                <a:avLst/>
              </a:prstGeom>
              <a:blipFill>
                <a:blip r:embed="rId3"/>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 xmlns:a16="http://schemas.microsoft.com/office/drawing/2014/main" id="{C92314A9-3435-4F24-902A-C53206A0B9E1}"/>
                  </a:ext>
                </a:extLst>
              </p:cNvPr>
              <p:cNvSpPr/>
              <p:nvPr/>
            </p:nvSpPr>
            <p:spPr>
              <a:xfrm>
                <a:off x="3244180" y="609606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7" name="Rectangle 36">
                <a:extLst>
                  <a:ext uri="{FF2B5EF4-FFF2-40B4-BE49-F238E27FC236}">
                    <a16:creationId xmlns:a16="http://schemas.microsoft.com/office/drawing/2014/main" id="{C92314A9-3435-4F24-902A-C53206A0B9E1}"/>
                  </a:ext>
                </a:extLst>
              </p:cNvPr>
              <p:cNvSpPr>
                <a:spLocks noRot="1" noChangeAspect="1" noMove="1" noResize="1" noEditPoints="1" noAdjustHandles="1" noChangeArrowheads="1" noChangeShapeType="1" noTextEdit="1"/>
              </p:cNvSpPr>
              <p:nvPr/>
            </p:nvSpPr>
            <p:spPr>
              <a:xfrm>
                <a:off x="3244180" y="6096060"/>
                <a:ext cx="588687" cy="461665"/>
              </a:xfrm>
              <a:prstGeom prst="rect">
                <a:avLst/>
              </a:prstGeom>
              <a:blipFill>
                <a:blip r:embed="rId4"/>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 xmlns:a16="http://schemas.microsoft.com/office/drawing/2014/main" id="{3E9939AA-B66D-45C7-984C-348C85961C2A}"/>
                  </a:ext>
                </a:extLst>
              </p:cNvPr>
              <p:cNvSpPr/>
              <p:nvPr/>
            </p:nvSpPr>
            <p:spPr>
              <a:xfrm>
                <a:off x="4788123" y="6104122"/>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8" name="Rectangle 37">
                <a:extLst>
                  <a:ext uri="{FF2B5EF4-FFF2-40B4-BE49-F238E27FC236}">
                    <a16:creationId xmlns:a16="http://schemas.microsoft.com/office/drawing/2014/main" id="{3E9939AA-B66D-45C7-984C-348C85961C2A}"/>
                  </a:ext>
                </a:extLst>
              </p:cNvPr>
              <p:cNvSpPr>
                <a:spLocks noRot="1" noChangeAspect="1" noMove="1" noResize="1" noEditPoints="1" noAdjustHandles="1" noChangeArrowheads="1" noChangeShapeType="1" noTextEdit="1"/>
              </p:cNvSpPr>
              <p:nvPr/>
            </p:nvSpPr>
            <p:spPr>
              <a:xfrm>
                <a:off x="4788123" y="6104122"/>
                <a:ext cx="588687" cy="461665"/>
              </a:xfrm>
              <a:prstGeom prst="rect">
                <a:avLst/>
              </a:prstGeom>
              <a:blipFill>
                <a:blip r:embed="rId5"/>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 xmlns:a16="http://schemas.microsoft.com/office/drawing/2014/main" id="{EF38E4C3-D313-4AEA-AFD9-22FA432A1C90}"/>
                  </a:ext>
                </a:extLst>
              </p:cNvPr>
              <p:cNvSpPr/>
              <p:nvPr/>
            </p:nvSpPr>
            <p:spPr>
              <a:xfrm>
                <a:off x="6311243" y="6104121"/>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9" name="Rectangle 38">
                <a:extLst>
                  <a:ext uri="{FF2B5EF4-FFF2-40B4-BE49-F238E27FC236}">
                    <a16:creationId xmlns:a16="http://schemas.microsoft.com/office/drawing/2014/main" id="{EF38E4C3-D313-4AEA-AFD9-22FA432A1C90}"/>
                  </a:ext>
                </a:extLst>
              </p:cNvPr>
              <p:cNvSpPr>
                <a:spLocks noRot="1" noChangeAspect="1" noMove="1" noResize="1" noEditPoints="1" noAdjustHandles="1" noChangeArrowheads="1" noChangeShapeType="1" noTextEdit="1"/>
              </p:cNvSpPr>
              <p:nvPr/>
            </p:nvSpPr>
            <p:spPr>
              <a:xfrm>
                <a:off x="6311243" y="6104121"/>
                <a:ext cx="588687" cy="461665"/>
              </a:xfrm>
              <a:prstGeom prst="rect">
                <a:avLst/>
              </a:prstGeom>
              <a:blipFill>
                <a:blip r:embed="rId6"/>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 xmlns:a16="http://schemas.microsoft.com/office/drawing/2014/main" id="{9A839234-907B-4471-877A-63561909194B}"/>
                  </a:ext>
                </a:extLst>
              </p:cNvPr>
              <p:cNvSpPr/>
              <p:nvPr/>
            </p:nvSpPr>
            <p:spPr>
              <a:xfrm>
                <a:off x="7668194"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2" name="Rectangle 41">
                <a:extLst>
                  <a:ext uri="{FF2B5EF4-FFF2-40B4-BE49-F238E27FC236}">
                    <a16:creationId xmlns:a16="http://schemas.microsoft.com/office/drawing/2014/main" id="{9A839234-907B-4471-877A-63561909194B}"/>
                  </a:ext>
                </a:extLst>
              </p:cNvPr>
              <p:cNvSpPr>
                <a:spLocks noRot="1" noChangeAspect="1" noMove="1" noResize="1" noEditPoints="1" noAdjustHandles="1" noChangeArrowheads="1" noChangeShapeType="1" noTextEdit="1"/>
              </p:cNvSpPr>
              <p:nvPr/>
            </p:nvSpPr>
            <p:spPr>
              <a:xfrm>
                <a:off x="7668194" y="6104120"/>
                <a:ext cx="588687" cy="461665"/>
              </a:xfrm>
              <a:prstGeom prst="rect">
                <a:avLst/>
              </a:prstGeom>
              <a:blipFill>
                <a:blip r:embed="rId7"/>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 xmlns:a16="http://schemas.microsoft.com/office/drawing/2014/main" id="{1E3EF720-857C-4A61-A492-0CD300F8326F}"/>
                  </a:ext>
                </a:extLst>
              </p:cNvPr>
              <p:cNvSpPr/>
              <p:nvPr/>
            </p:nvSpPr>
            <p:spPr>
              <a:xfrm>
                <a:off x="9282268"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3" name="Rectangle 42">
                <a:extLst>
                  <a:ext uri="{FF2B5EF4-FFF2-40B4-BE49-F238E27FC236}">
                    <a16:creationId xmlns:a16="http://schemas.microsoft.com/office/drawing/2014/main" id="{1E3EF720-857C-4A61-A492-0CD300F8326F}"/>
                  </a:ext>
                </a:extLst>
              </p:cNvPr>
              <p:cNvSpPr>
                <a:spLocks noRot="1" noChangeAspect="1" noMove="1" noResize="1" noEditPoints="1" noAdjustHandles="1" noChangeArrowheads="1" noChangeShapeType="1" noTextEdit="1"/>
              </p:cNvSpPr>
              <p:nvPr/>
            </p:nvSpPr>
            <p:spPr>
              <a:xfrm>
                <a:off x="9282268" y="6104120"/>
                <a:ext cx="588687" cy="461665"/>
              </a:xfrm>
              <a:prstGeom prst="rect">
                <a:avLst/>
              </a:prstGeom>
              <a:blipFill>
                <a:blip r:embed="rId8"/>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6992F278-D1FF-4E22-AD96-83AA783FF288}"/>
                  </a:ext>
                </a:extLst>
              </p:cNvPr>
              <p:cNvSpPr/>
              <p:nvPr/>
            </p:nvSpPr>
            <p:spPr>
              <a:xfrm>
                <a:off x="10664198" y="6109989"/>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4" name="Rectangle 43">
                <a:extLst>
                  <a:ext uri="{FF2B5EF4-FFF2-40B4-BE49-F238E27FC236}">
                    <a16:creationId xmlns:a16="http://schemas.microsoft.com/office/drawing/2014/main" id="{6992F278-D1FF-4E22-AD96-83AA783FF288}"/>
                  </a:ext>
                </a:extLst>
              </p:cNvPr>
              <p:cNvSpPr>
                <a:spLocks noRot="1" noChangeAspect="1" noMove="1" noResize="1" noEditPoints="1" noAdjustHandles="1" noChangeArrowheads="1" noChangeShapeType="1" noTextEdit="1"/>
              </p:cNvSpPr>
              <p:nvPr/>
            </p:nvSpPr>
            <p:spPr>
              <a:xfrm>
                <a:off x="10664198" y="6109989"/>
                <a:ext cx="588687" cy="461665"/>
              </a:xfrm>
              <a:prstGeom prst="rect">
                <a:avLst/>
              </a:prstGeom>
              <a:blipFill>
                <a:blip r:embed="rId9"/>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 xmlns:a16="http://schemas.microsoft.com/office/drawing/2014/main" id="{F8DBFEE3-7187-4B22-822F-3582773466EE}"/>
                  </a:ext>
                </a:extLst>
              </p:cNvPr>
              <p:cNvSpPr/>
              <p:nvPr/>
            </p:nvSpPr>
            <p:spPr>
              <a:xfrm>
                <a:off x="6911797" y="1461710"/>
                <a:ext cx="618439" cy="523220"/>
              </a:xfrm>
              <a:prstGeom prst="rect">
                <a:avLst/>
              </a:prstGeom>
            </p:spPr>
            <p:txBody>
              <a:bodyPr wrap="none">
                <a:spAutoFit/>
              </a:bodyPr>
              <a:lstStyle/>
              <a:p>
                <a14:m>
                  <m:oMath xmlns:m="http://schemas.openxmlformats.org/officeDocument/2006/math">
                    <m:r>
                      <a:rPr lang="en-US" sz="2800" b="0" i="1" dirty="0" smtClean="0">
                        <a:solidFill>
                          <a:srgbClr val="0000FF"/>
                        </a:solidFill>
                        <a:latin typeface="Cambria Math" panose="02040503050406030204" pitchFamily="18" charset="0"/>
                        <a:cs typeface="Calibri" panose="020F0502020204030204" pitchFamily="34" charset="0"/>
                      </a:rPr>
                      <m:t>𝑠</m:t>
                    </m:r>
                  </m:oMath>
                </a14:m>
                <a:r>
                  <a:rPr lang="en-US" sz="2800" dirty="0"/>
                  <a:t> =</a:t>
                </a:r>
              </a:p>
            </p:txBody>
          </p:sp>
        </mc:Choice>
        <mc:Fallback xmlns="">
          <p:sp>
            <p:nvSpPr>
              <p:cNvPr id="45" name="Rectangle 44">
                <a:extLst>
                  <a:ext uri="{FF2B5EF4-FFF2-40B4-BE49-F238E27FC236}">
                    <a16:creationId xmlns:a16="http://schemas.microsoft.com/office/drawing/2014/main" id="{F8DBFEE3-7187-4B22-822F-3582773466EE}"/>
                  </a:ext>
                </a:extLst>
              </p:cNvPr>
              <p:cNvSpPr>
                <a:spLocks noRot="1" noChangeAspect="1" noMove="1" noResize="1" noEditPoints="1" noAdjustHandles="1" noChangeArrowheads="1" noChangeShapeType="1" noTextEdit="1"/>
              </p:cNvSpPr>
              <p:nvPr/>
            </p:nvSpPr>
            <p:spPr>
              <a:xfrm>
                <a:off x="6911797" y="1461710"/>
                <a:ext cx="618439" cy="523220"/>
              </a:xfrm>
              <a:prstGeom prst="rect">
                <a:avLst/>
              </a:prstGeom>
              <a:blipFill>
                <a:blip r:embed="rId10"/>
                <a:stretch>
                  <a:fillRect t="-11628" r="-18812" b="-32558"/>
                </a:stretch>
              </a:blipFill>
            </p:spPr>
            <p:txBody>
              <a:bodyPr/>
              <a:lstStyle/>
              <a:p>
                <a:r>
                  <a:rPr lang="en-US">
                    <a:noFill/>
                  </a:rPr>
                  <a:t> </a:t>
                </a:r>
              </a:p>
            </p:txBody>
          </p:sp>
        </mc:Fallback>
      </mc:AlternateContent>
    </p:spTree>
    <p:extLst>
      <p:ext uri="{BB962C8B-B14F-4D97-AF65-F5344CB8AC3E}">
        <p14:creationId xmlns:p14="http://schemas.microsoft.com/office/powerpoint/2010/main" val="26253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 xmlns:a16="http://schemas.microsoft.com/office/drawing/2014/main"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 xmlns:a16="http://schemas.microsoft.com/office/drawing/2014/main"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 xmlns:a16="http://schemas.microsoft.com/office/drawing/2014/main"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 xmlns:a16="http://schemas.microsoft.com/office/drawing/2014/main"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 xmlns:a16="http://schemas.microsoft.com/office/drawing/2014/main"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 xmlns:a16="http://schemas.microsoft.com/office/drawing/2014/main"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 xmlns:a16="http://schemas.microsoft.com/office/drawing/2014/main"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 xmlns:a16="http://schemas.microsoft.com/office/drawing/2014/main"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 xmlns:a16="http://schemas.microsoft.com/office/drawing/2014/main"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 xmlns:a16="http://schemas.microsoft.com/office/drawing/2014/main"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 xmlns:a16="http://schemas.microsoft.com/office/drawing/2014/main"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 xmlns:a16="http://schemas.microsoft.com/office/drawing/2014/main"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 xmlns:a16="http://schemas.microsoft.com/office/drawing/2014/main"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 xmlns:a16="http://schemas.microsoft.com/office/drawing/2014/main"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 xmlns:a16="http://schemas.microsoft.com/office/drawing/2014/main"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 xmlns:a16="http://schemas.microsoft.com/office/drawing/2014/main"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 xmlns:a16="http://schemas.microsoft.com/office/drawing/2014/main"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 xmlns:a16="http://schemas.microsoft.com/office/drawing/2014/main"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 xmlns:a16="http://schemas.microsoft.com/office/drawing/2014/main" id="{7B997918-0A76-4667-9775-7B8C2CF963AC}"/>
              </a:ext>
            </a:extLst>
          </p:cNvPr>
          <p:cNvSpPr txBox="1"/>
          <p:nvPr/>
        </p:nvSpPr>
        <p:spPr>
          <a:xfrm>
            <a:off x="4025635" y="238483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Left</a:t>
            </a:r>
          </a:p>
        </p:txBody>
      </p:sp>
      <p:sp>
        <p:nvSpPr>
          <p:cNvPr id="91" name="TextBox 90">
            <a:extLst>
              <a:ext uri="{FF2B5EF4-FFF2-40B4-BE49-F238E27FC236}">
                <a16:creationId xmlns="" xmlns:a16="http://schemas.microsoft.com/office/drawing/2014/main" id="{FCC0754B-5FA3-4363-B58C-CFBA444D823D}"/>
              </a:ext>
            </a:extLst>
          </p:cNvPr>
          <p:cNvSpPr txBox="1"/>
          <p:nvPr/>
        </p:nvSpPr>
        <p:spPr>
          <a:xfrm>
            <a:off x="5910302" y="2728663"/>
            <a:ext cx="200299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Center</a:t>
            </a:r>
          </a:p>
        </p:txBody>
      </p:sp>
      <p:sp>
        <p:nvSpPr>
          <p:cNvPr id="99" name="TextBox 98">
            <a:extLst>
              <a:ext uri="{FF2B5EF4-FFF2-40B4-BE49-F238E27FC236}">
                <a16:creationId xmlns="" xmlns:a16="http://schemas.microsoft.com/office/drawing/2014/main" id="{A9740831-FA06-44D1-B9EA-1C6BAB50FD6A}"/>
              </a:ext>
            </a:extLst>
          </p:cNvPr>
          <p:cNvSpPr txBox="1"/>
          <p:nvPr/>
        </p:nvSpPr>
        <p:spPr>
          <a:xfrm>
            <a:off x="9810729" y="2428285"/>
            <a:ext cx="200299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Right</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 xmlns:a16="http://schemas.microsoft.com/office/drawing/2014/main" id="{F2C98BC3-148F-4120-B7ED-49EF533A6CCC}"/>
                  </a:ext>
                </a:extLst>
              </p:cNvPr>
              <p:cNvSpPr/>
              <p:nvPr/>
            </p:nvSpPr>
            <p:spPr>
              <a:xfrm>
                <a:off x="7013122" y="25003"/>
                <a:ext cx="5126981"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0" i="1" dirty="0" smtClean="0">
                              <a:solidFill>
                                <a:srgbClr val="0000E8"/>
                              </a:solidFill>
                              <a:latin typeface="Cambria Math" panose="02040503050406030204" pitchFamily="18" charset="0"/>
                              <a:cs typeface="Calibri" panose="020F0502020204030204" pitchFamily="34" charset="0"/>
                            </a:rPr>
                          </m:ctrlPr>
                        </m:accPr>
                        <m:e>
                          <m:r>
                            <a:rPr lang="en-US" sz="2800" b="0" i="1" dirty="0" smtClean="0">
                              <a:solidFill>
                                <a:srgbClr val="0000E8"/>
                              </a:solidFill>
                              <a:latin typeface="Cambria Math" panose="02040503050406030204" pitchFamily="18" charset="0"/>
                              <a:cs typeface="Calibri" panose="020F0502020204030204" pitchFamily="34" charset="0"/>
                            </a:rPr>
                            <m:t>𝑎</m:t>
                          </m:r>
                        </m:e>
                      </m:acc>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b="0" i="0" dirty="0" smtClean="0">
                                  <a:solidFill>
                                    <a:srgbClr val="0000E8"/>
                                  </a:solidFill>
                                  <a:latin typeface="Cambria Math" panose="02040503050406030204" pitchFamily="18" charset="0"/>
                                  <a:cs typeface="Calibri" panose="020F0502020204030204" pitchFamily="34" charset="0"/>
                                </a:rPr>
                                <m:t>arg</m:t>
                              </m:r>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smtClean="0">
                                  <a:solidFill>
                                    <a:schemeClr val="tx2"/>
                                  </a:solidFill>
                                  <a:latin typeface="Cambria Math" panose="02040503050406030204" pitchFamily="18" charset="0"/>
                                  <a:cs typeface="Calibri" panose="020F0502020204030204" pitchFamily="34" charset="0"/>
                                </a:rPr>
                                <m:t>𝑉</m:t>
                              </m:r>
                              <m:r>
                                <a:rPr lang="en-US" sz="2800" i="1" dirty="0" smtClean="0">
                                  <a:solidFill>
                                    <a:schemeClr val="tx2"/>
                                  </a:solidFill>
                                  <a:latin typeface="Cambria Math" panose="02040503050406030204" pitchFamily="18" charset="0"/>
                                  <a:cs typeface="Calibri" panose="020F0502020204030204" pitchFamily="34" charset="0"/>
                                </a:rPr>
                                <m:t>(</m:t>
                              </m:r>
                              <m:sSup>
                                <m:sSupPr>
                                  <m:ctrlPr>
                                    <a:rPr lang="en-US" sz="2800" i="1" dirty="0">
                                      <a:solidFill>
                                        <a:schemeClr val="tx2"/>
                                      </a:solidFill>
                                      <a:latin typeface="Cambria Math" panose="02040503050406030204" pitchFamily="18" charset="0"/>
                                      <a:cs typeface="Calibri" panose="020F0502020204030204" pitchFamily="34" charset="0"/>
                                    </a:rPr>
                                  </m:ctrlPr>
                                </m:sSupPr>
                                <m:e>
                                  <m:r>
                                    <a:rPr lang="en-US" sz="2800" i="1" dirty="0">
                                      <a:solidFill>
                                        <a:schemeClr val="tx2"/>
                                      </a:solidFill>
                                      <a:latin typeface="Cambria Math" panose="02040503050406030204" pitchFamily="18" charset="0"/>
                                      <a:cs typeface="Calibri" panose="020F0502020204030204" pitchFamily="34" charset="0"/>
                                    </a:rPr>
                                    <m:t>𝑠</m:t>
                                  </m:r>
                                </m:e>
                                <m:sup>
                                  <m:r>
                                    <a:rPr lang="en-US" sz="2800" i="1" dirty="0">
                                      <a:solidFill>
                                        <a:schemeClr val="tx2"/>
                                      </a:solidFill>
                                      <a:latin typeface="Cambria Math" panose="02040503050406030204" pitchFamily="18" charset="0"/>
                                      <a:cs typeface="Calibri" panose="020F0502020204030204" pitchFamily="34" charset="0"/>
                                    </a:rPr>
                                    <m:t>′</m:t>
                                  </m:r>
                                </m:sup>
                              </m:sSup>
                              <m:r>
                                <a:rPr lang="en-US" sz="2800" i="1" dirty="0">
                                  <a:solidFill>
                                    <a:schemeClr val="tx2"/>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6" name="Rectangle 35">
                <a:extLst>
                  <a:ext uri="{FF2B5EF4-FFF2-40B4-BE49-F238E27FC236}">
                    <a16:creationId xmlns:a16="http://schemas.microsoft.com/office/drawing/2014/main" id="{F2C98BC3-148F-4120-B7ED-49EF533A6CCC}"/>
                  </a:ext>
                </a:extLst>
              </p:cNvPr>
              <p:cNvSpPr>
                <a:spLocks noRot="1" noChangeAspect="1" noMove="1" noResize="1" noEditPoints="1" noAdjustHandles="1" noChangeArrowheads="1" noChangeShapeType="1" noTextEdit="1"/>
              </p:cNvSpPr>
              <p:nvPr/>
            </p:nvSpPr>
            <p:spPr>
              <a:xfrm>
                <a:off x="7013122" y="25003"/>
                <a:ext cx="5126981" cy="11378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6752E42B-0701-455C-92A8-2F89151F6A58}"/>
                  </a:ext>
                </a:extLst>
              </p:cNvPr>
              <p:cNvSpPr/>
              <p:nvPr/>
            </p:nvSpPr>
            <p:spPr>
              <a:xfrm>
                <a:off x="1781446" y="6104123"/>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 name="Rectangle 3">
                <a:extLst>
                  <a:ext uri="{FF2B5EF4-FFF2-40B4-BE49-F238E27FC236}">
                    <a16:creationId xmlns:a16="http://schemas.microsoft.com/office/drawing/2014/main" id="{6752E42B-0701-455C-92A8-2F89151F6A58}"/>
                  </a:ext>
                </a:extLst>
              </p:cNvPr>
              <p:cNvSpPr>
                <a:spLocks noRot="1" noChangeAspect="1" noMove="1" noResize="1" noEditPoints="1" noAdjustHandles="1" noChangeArrowheads="1" noChangeShapeType="1" noTextEdit="1"/>
              </p:cNvSpPr>
              <p:nvPr/>
            </p:nvSpPr>
            <p:spPr>
              <a:xfrm>
                <a:off x="1781446" y="6104123"/>
                <a:ext cx="588687" cy="461665"/>
              </a:xfrm>
              <a:prstGeom prst="rect">
                <a:avLst/>
              </a:prstGeom>
              <a:blipFill>
                <a:blip r:embed="rId3"/>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 xmlns:a16="http://schemas.microsoft.com/office/drawing/2014/main" id="{C92314A9-3435-4F24-902A-C53206A0B9E1}"/>
                  </a:ext>
                </a:extLst>
              </p:cNvPr>
              <p:cNvSpPr/>
              <p:nvPr/>
            </p:nvSpPr>
            <p:spPr>
              <a:xfrm>
                <a:off x="3244180" y="609606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7" name="Rectangle 36">
                <a:extLst>
                  <a:ext uri="{FF2B5EF4-FFF2-40B4-BE49-F238E27FC236}">
                    <a16:creationId xmlns:a16="http://schemas.microsoft.com/office/drawing/2014/main" id="{C92314A9-3435-4F24-902A-C53206A0B9E1}"/>
                  </a:ext>
                </a:extLst>
              </p:cNvPr>
              <p:cNvSpPr>
                <a:spLocks noRot="1" noChangeAspect="1" noMove="1" noResize="1" noEditPoints="1" noAdjustHandles="1" noChangeArrowheads="1" noChangeShapeType="1" noTextEdit="1"/>
              </p:cNvSpPr>
              <p:nvPr/>
            </p:nvSpPr>
            <p:spPr>
              <a:xfrm>
                <a:off x="3244180" y="6096060"/>
                <a:ext cx="588687" cy="461665"/>
              </a:xfrm>
              <a:prstGeom prst="rect">
                <a:avLst/>
              </a:prstGeom>
              <a:blipFill>
                <a:blip r:embed="rId4"/>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 xmlns:a16="http://schemas.microsoft.com/office/drawing/2014/main" id="{3E9939AA-B66D-45C7-984C-348C85961C2A}"/>
                  </a:ext>
                </a:extLst>
              </p:cNvPr>
              <p:cNvSpPr/>
              <p:nvPr/>
            </p:nvSpPr>
            <p:spPr>
              <a:xfrm>
                <a:off x="4788123" y="6104122"/>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8" name="Rectangle 37">
                <a:extLst>
                  <a:ext uri="{FF2B5EF4-FFF2-40B4-BE49-F238E27FC236}">
                    <a16:creationId xmlns:a16="http://schemas.microsoft.com/office/drawing/2014/main" id="{3E9939AA-B66D-45C7-984C-348C85961C2A}"/>
                  </a:ext>
                </a:extLst>
              </p:cNvPr>
              <p:cNvSpPr>
                <a:spLocks noRot="1" noChangeAspect="1" noMove="1" noResize="1" noEditPoints="1" noAdjustHandles="1" noChangeArrowheads="1" noChangeShapeType="1" noTextEdit="1"/>
              </p:cNvSpPr>
              <p:nvPr/>
            </p:nvSpPr>
            <p:spPr>
              <a:xfrm>
                <a:off x="4788123" y="6104122"/>
                <a:ext cx="588687" cy="461665"/>
              </a:xfrm>
              <a:prstGeom prst="rect">
                <a:avLst/>
              </a:prstGeom>
              <a:blipFill>
                <a:blip r:embed="rId5"/>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 xmlns:a16="http://schemas.microsoft.com/office/drawing/2014/main" id="{EF38E4C3-D313-4AEA-AFD9-22FA432A1C90}"/>
                  </a:ext>
                </a:extLst>
              </p:cNvPr>
              <p:cNvSpPr/>
              <p:nvPr/>
            </p:nvSpPr>
            <p:spPr>
              <a:xfrm>
                <a:off x="6311243" y="6104121"/>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9" name="Rectangle 38">
                <a:extLst>
                  <a:ext uri="{FF2B5EF4-FFF2-40B4-BE49-F238E27FC236}">
                    <a16:creationId xmlns:a16="http://schemas.microsoft.com/office/drawing/2014/main" id="{EF38E4C3-D313-4AEA-AFD9-22FA432A1C90}"/>
                  </a:ext>
                </a:extLst>
              </p:cNvPr>
              <p:cNvSpPr>
                <a:spLocks noRot="1" noChangeAspect="1" noMove="1" noResize="1" noEditPoints="1" noAdjustHandles="1" noChangeArrowheads="1" noChangeShapeType="1" noTextEdit="1"/>
              </p:cNvSpPr>
              <p:nvPr/>
            </p:nvSpPr>
            <p:spPr>
              <a:xfrm>
                <a:off x="6311243" y="6104121"/>
                <a:ext cx="588687" cy="461665"/>
              </a:xfrm>
              <a:prstGeom prst="rect">
                <a:avLst/>
              </a:prstGeom>
              <a:blipFill>
                <a:blip r:embed="rId6"/>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 xmlns:a16="http://schemas.microsoft.com/office/drawing/2014/main" id="{9A839234-907B-4471-877A-63561909194B}"/>
                  </a:ext>
                </a:extLst>
              </p:cNvPr>
              <p:cNvSpPr/>
              <p:nvPr/>
            </p:nvSpPr>
            <p:spPr>
              <a:xfrm>
                <a:off x="7668194"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2" name="Rectangle 41">
                <a:extLst>
                  <a:ext uri="{FF2B5EF4-FFF2-40B4-BE49-F238E27FC236}">
                    <a16:creationId xmlns:a16="http://schemas.microsoft.com/office/drawing/2014/main" id="{9A839234-907B-4471-877A-63561909194B}"/>
                  </a:ext>
                </a:extLst>
              </p:cNvPr>
              <p:cNvSpPr>
                <a:spLocks noRot="1" noChangeAspect="1" noMove="1" noResize="1" noEditPoints="1" noAdjustHandles="1" noChangeArrowheads="1" noChangeShapeType="1" noTextEdit="1"/>
              </p:cNvSpPr>
              <p:nvPr/>
            </p:nvSpPr>
            <p:spPr>
              <a:xfrm>
                <a:off x="7668194" y="6104120"/>
                <a:ext cx="588687" cy="461665"/>
              </a:xfrm>
              <a:prstGeom prst="rect">
                <a:avLst/>
              </a:prstGeom>
              <a:blipFill>
                <a:blip r:embed="rId7"/>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 xmlns:a16="http://schemas.microsoft.com/office/drawing/2014/main" id="{1E3EF720-857C-4A61-A492-0CD300F8326F}"/>
                  </a:ext>
                </a:extLst>
              </p:cNvPr>
              <p:cNvSpPr/>
              <p:nvPr/>
            </p:nvSpPr>
            <p:spPr>
              <a:xfrm>
                <a:off x="9282268"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3" name="Rectangle 42">
                <a:extLst>
                  <a:ext uri="{FF2B5EF4-FFF2-40B4-BE49-F238E27FC236}">
                    <a16:creationId xmlns:a16="http://schemas.microsoft.com/office/drawing/2014/main" id="{1E3EF720-857C-4A61-A492-0CD300F8326F}"/>
                  </a:ext>
                </a:extLst>
              </p:cNvPr>
              <p:cNvSpPr>
                <a:spLocks noRot="1" noChangeAspect="1" noMove="1" noResize="1" noEditPoints="1" noAdjustHandles="1" noChangeArrowheads="1" noChangeShapeType="1" noTextEdit="1"/>
              </p:cNvSpPr>
              <p:nvPr/>
            </p:nvSpPr>
            <p:spPr>
              <a:xfrm>
                <a:off x="9282268" y="6104120"/>
                <a:ext cx="588687" cy="461665"/>
              </a:xfrm>
              <a:prstGeom prst="rect">
                <a:avLst/>
              </a:prstGeom>
              <a:blipFill>
                <a:blip r:embed="rId8"/>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6992F278-D1FF-4E22-AD96-83AA783FF288}"/>
                  </a:ext>
                </a:extLst>
              </p:cNvPr>
              <p:cNvSpPr/>
              <p:nvPr/>
            </p:nvSpPr>
            <p:spPr>
              <a:xfrm>
                <a:off x="10664198" y="6109989"/>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4" name="Rectangle 43">
                <a:extLst>
                  <a:ext uri="{FF2B5EF4-FFF2-40B4-BE49-F238E27FC236}">
                    <a16:creationId xmlns:a16="http://schemas.microsoft.com/office/drawing/2014/main" id="{6992F278-D1FF-4E22-AD96-83AA783FF288}"/>
                  </a:ext>
                </a:extLst>
              </p:cNvPr>
              <p:cNvSpPr>
                <a:spLocks noRot="1" noChangeAspect="1" noMove="1" noResize="1" noEditPoints="1" noAdjustHandles="1" noChangeArrowheads="1" noChangeShapeType="1" noTextEdit="1"/>
              </p:cNvSpPr>
              <p:nvPr/>
            </p:nvSpPr>
            <p:spPr>
              <a:xfrm>
                <a:off x="10664198" y="6109989"/>
                <a:ext cx="588687" cy="461665"/>
              </a:xfrm>
              <a:prstGeom prst="rect">
                <a:avLst/>
              </a:prstGeom>
              <a:blipFill>
                <a:blip r:embed="rId9"/>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 xmlns:a16="http://schemas.microsoft.com/office/drawing/2014/main" id="{F8DBFEE3-7187-4B22-822F-3582773466EE}"/>
                  </a:ext>
                </a:extLst>
              </p:cNvPr>
              <p:cNvSpPr/>
              <p:nvPr/>
            </p:nvSpPr>
            <p:spPr>
              <a:xfrm>
                <a:off x="6911797" y="1461710"/>
                <a:ext cx="618439" cy="523220"/>
              </a:xfrm>
              <a:prstGeom prst="rect">
                <a:avLst/>
              </a:prstGeom>
            </p:spPr>
            <p:txBody>
              <a:bodyPr wrap="none">
                <a:spAutoFit/>
              </a:bodyPr>
              <a:lstStyle/>
              <a:p>
                <a14:m>
                  <m:oMath xmlns:m="http://schemas.openxmlformats.org/officeDocument/2006/math">
                    <m:r>
                      <a:rPr lang="en-US" sz="2800" b="0" i="1" dirty="0" smtClean="0">
                        <a:solidFill>
                          <a:srgbClr val="0000FF"/>
                        </a:solidFill>
                        <a:latin typeface="Cambria Math" panose="02040503050406030204" pitchFamily="18" charset="0"/>
                        <a:cs typeface="Calibri" panose="020F0502020204030204" pitchFamily="34" charset="0"/>
                      </a:rPr>
                      <m:t>𝑠</m:t>
                    </m:r>
                  </m:oMath>
                </a14:m>
                <a:r>
                  <a:rPr lang="en-US" sz="2800" dirty="0"/>
                  <a:t> =</a:t>
                </a:r>
              </a:p>
            </p:txBody>
          </p:sp>
        </mc:Choice>
        <mc:Fallback xmlns="">
          <p:sp>
            <p:nvSpPr>
              <p:cNvPr id="45" name="Rectangle 44">
                <a:extLst>
                  <a:ext uri="{FF2B5EF4-FFF2-40B4-BE49-F238E27FC236}">
                    <a16:creationId xmlns:a16="http://schemas.microsoft.com/office/drawing/2014/main" id="{F8DBFEE3-7187-4B22-822F-3582773466EE}"/>
                  </a:ext>
                </a:extLst>
              </p:cNvPr>
              <p:cNvSpPr>
                <a:spLocks noRot="1" noChangeAspect="1" noMove="1" noResize="1" noEditPoints="1" noAdjustHandles="1" noChangeArrowheads="1" noChangeShapeType="1" noTextEdit="1"/>
              </p:cNvSpPr>
              <p:nvPr/>
            </p:nvSpPr>
            <p:spPr>
              <a:xfrm>
                <a:off x="6911797" y="1461710"/>
                <a:ext cx="618439" cy="523220"/>
              </a:xfrm>
              <a:prstGeom prst="rect">
                <a:avLst/>
              </a:prstGeom>
              <a:blipFill>
                <a:blip r:embed="rId10"/>
                <a:stretch>
                  <a:fillRect t="-11628" r="-18812" b="-32558"/>
                </a:stretch>
              </a:blipFill>
            </p:spPr>
            <p:txBody>
              <a:bodyPr/>
              <a:lstStyle/>
              <a:p>
                <a:r>
                  <a:rPr lang="en-US">
                    <a:noFill/>
                  </a:rPr>
                  <a:t> </a:t>
                </a:r>
              </a:p>
            </p:txBody>
          </p:sp>
        </mc:Fallback>
      </mc:AlternateContent>
      <p:sp>
        <p:nvSpPr>
          <p:cNvPr id="5" name="TextBox 4"/>
          <p:cNvSpPr txBox="1"/>
          <p:nvPr/>
        </p:nvSpPr>
        <p:spPr>
          <a:xfrm>
            <a:off x="4454628" y="3490293"/>
            <a:ext cx="1268296" cy="461665"/>
          </a:xfrm>
          <a:prstGeom prst="rect">
            <a:avLst/>
          </a:prstGeom>
          <a:noFill/>
        </p:spPr>
        <p:txBody>
          <a:bodyPr wrap="none" rtlCol="0">
            <a:spAutoFit/>
          </a:bodyPr>
          <a:lstStyle/>
          <a:p>
            <a:r>
              <a:rPr lang="en-US" sz="2400" dirty="0" smtClean="0">
                <a:solidFill>
                  <a:srgbClr val="C00000"/>
                </a:solidFill>
              </a:rPr>
              <a:t>3+2+2=7</a:t>
            </a:r>
            <a:endParaRPr lang="en-US" sz="2400" dirty="0">
              <a:solidFill>
                <a:srgbClr val="C00000"/>
              </a:solidFill>
            </a:endParaRPr>
          </a:p>
        </p:txBody>
      </p:sp>
      <p:sp>
        <p:nvSpPr>
          <p:cNvPr id="46" name="TextBox 45"/>
          <p:cNvSpPr txBox="1"/>
          <p:nvPr/>
        </p:nvSpPr>
        <p:spPr>
          <a:xfrm>
            <a:off x="8114139" y="3451694"/>
            <a:ext cx="958917" cy="461665"/>
          </a:xfrm>
          <a:prstGeom prst="rect">
            <a:avLst/>
          </a:prstGeom>
          <a:noFill/>
        </p:spPr>
        <p:txBody>
          <a:bodyPr wrap="none" rtlCol="0">
            <a:spAutoFit/>
          </a:bodyPr>
          <a:lstStyle/>
          <a:p>
            <a:r>
              <a:rPr lang="en-US" sz="2400" dirty="0" smtClean="0">
                <a:solidFill>
                  <a:srgbClr val="C00000"/>
                </a:solidFill>
              </a:rPr>
              <a:t>4+3=7</a:t>
            </a:r>
            <a:endParaRPr lang="en-US" sz="2400" dirty="0">
              <a:solidFill>
                <a:srgbClr val="C00000"/>
              </a:solidFill>
            </a:endParaRPr>
          </a:p>
        </p:txBody>
      </p:sp>
      <p:sp>
        <p:nvSpPr>
          <p:cNvPr id="47" name="TextBox 46"/>
          <p:cNvSpPr txBox="1"/>
          <p:nvPr/>
        </p:nvSpPr>
        <p:spPr>
          <a:xfrm>
            <a:off x="9573860" y="3950884"/>
            <a:ext cx="958917" cy="461665"/>
          </a:xfrm>
          <a:prstGeom prst="rect">
            <a:avLst/>
          </a:prstGeom>
          <a:noFill/>
        </p:spPr>
        <p:txBody>
          <a:bodyPr wrap="none" rtlCol="0">
            <a:spAutoFit/>
          </a:bodyPr>
          <a:lstStyle/>
          <a:p>
            <a:r>
              <a:rPr lang="en-US" sz="2400" dirty="0" smtClean="0">
                <a:solidFill>
                  <a:srgbClr val="C00000"/>
                </a:solidFill>
              </a:rPr>
              <a:t>4+4=8</a:t>
            </a:r>
            <a:endParaRPr lang="en-US" sz="2400" dirty="0">
              <a:solidFill>
                <a:srgbClr val="C00000"/>
              </a:solidFill>
            </a:endParaRPr>
          </a:p>
        </p:txBody>
      </p:sp>
      <p:sp>
        <p:nvSpPr>
          <p:cNvPr id="48" name="TextBox 47"/>
          <p:cNvSpPr txBox="1"/>
          <p:nvPr/>
        </p:nvSpPr>
        <p:spPr>
          <a:xfrm>
            <a:off x="8245613" y="1543203"/>
            <a:ext cx="1847301" cy="461665"/>
          </a:xfrm>
          <a:prstGeom prst="rect">
            <a:avLst/>
          </a:prstGeom>
          <a:noFill/>
        </p:spPr>
        <p:txBody>
          <a:bodyPr wrap="none" rtlCol="0">
            <a:spAutoFit/>
          </a:bodyPr>
          <a:lstStyle/>
          <a:p>
            <a:r>
              <a:rPr lang="en-US" sz="2400" dirty="0" smtClean="0">
                <a:solidFill>
                  <a:srgbClr val="C00000"/>
                </a:solidFill>
              </a:rPr>
              <a:t>Max{7,7,8}=8</a:t>
            </a:r>
            <a:endParaRPr lang="en-US" sz="2400" dirty="0">
              <a:solidFill>
                <a:srgbClr val="C00000"/>
              </a:solidFill>
            </a:endParaRPr>
          </a:p>
        </p:txBody>
      </p:sp>
      <p:sp>
        <p:nvSpPr>
          <p:cNvPr id="6" name="Rounded Rectangle 5"/>
          <p:cNvSpPr/>
          <p:nvPr/>
        </p:nvSpPr>
        <p:spPr>
          <a:xfrm>
            <a:off x="455460" y="3759754"/>
            <a:ext cx="1565441" cy="5187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6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6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def\pref{\succ}&#10;\def\lequiv{\Leftrightarrow}&#10;\begin{document}&#10;\centering&#10;$[r,r_0,r_1,r_2,\ldots]\pref [r,r'_0,r'_1,r'_2,\ldots]$\\&#10;$\lequiv$\\&#10;$[r_0,r_1,r_2,\ldots]\pref [r'_0,r'_1,r'_2,\ldots]$&#10;\end{document}&#10;"/>
  <p:tag name="EXTERNALNAME" val="txp_fig"/>
  <p:tag name="BLEND" val="False"/>
  <p:tag name="TRANSPARENT" val="False"/>
  <p:tag name="KEEPFILES" val="False"/>
  <p:tag name="DEBUGPAUSE" val="False"/>
  <p:tag name="RESOLUTION" val="1200"/>
  <p:tag name="TIMEOUT" val="(none)"/>
  <p:tag name="BOXWIDTH" val="620"/>
  <p:tag name="BOXHEIGHT" val="374"/>
  <p:tag name="BOXFONT" val="10"/>
  <p:tag name="BOXWRAP" val="False"/>
  <p:tag name="WORKAROUNDTRANSPARENCYBUG" val="False"/>
  <p:tag name="ALLOWFONTSUBSTITUTION" val="False"/>
  <p:tag name="BITMAPFORMAT" val="png16m"/>
  <p:tag name="ORIGWIDTH" val="316"/>
  <p:tag name="PICTUREFILESIZE" val="4786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r_1 + r_2 + \cdots $&#10;\end{document}&#10;"/>
  <p:tag name="FILENAME" val="txp_fig"/>
  <p:tag name="FORMAT" val="png16m"/>
  <p:tag name="RES" val="1200"/>
  <p:tag name="BLEND" val="0"/>
  <p:tag name="TRANSPARENT" val="0"/>
  <p:tag name="TBUG" val="0"/>
  <p:tag name="ALLOWFS" val="0"/>
  <p:tag name="ORIGWIDTH" val="364"/>
  <p:tag name="PICTUREFILESIZE" val="1819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gamma r_1 + \gamma^2 r_2 \cdots $&#10;\end{document}&#10;"/>
  <p:tag name="FILENAME" val="txp_fig"/>
  <p:tag name="FORMAT" val="png16m"/>
  <p:tag name="RES" val="1200"/>
  <p:tag name="BLEND" val="0"/>
  <p:tag name="TRANSPARENT" val="0"/>
  <p:tag name="TBUG" val="0"/>
  <p:tag name="ALLOWFS" val="0"/>
  <p:tag name="ORIGWIDTH" val="374"/>
  <p:tag name="PICTUREFILESIZE" val="21779"/>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a_1, a_2, \ldots] \succ [b_1, b_2, \ldots]  template TPT1  env TPENV1  fore 0  back 16777215  eqnno 3"/>
  <p:tag name="FILENAME" val="TP_tmp"/>
  <p:tag name="ORIGWIDTH" val="101"/>
  <p:tag name="PICTUREFILESIZE" val="4675"/>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r, a_1, a_2, \ldots] \succ [r, b_1, b_2, \ldots]  template TPT1  env TPENV1  fore 0  back 16777215  eqnno 3"/>
  <p:tag name="FILENAME" val="TP_tmp"/>
  <p:tag name="ORIGWIDTH" val="119"/>
  <p:tag name="PICTUREFILESIZE" val="550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U([r_0,\ldots r_{\infty}]) = \sum_{t=0}^{\infty} \gamma^t r_t \leq R_{{\rm max}}/(1-\gamma)}&#10;\]&#10;\end{document}&#10;"/>
  <p:tag name="FILENAME" val="txp_fig"/>
  <p:tag name="FORMAT" val="png16m"/>
  <p:tag name="RES" val="1200"/>
  <p:tag name="BLEND" val="0"/>
  <p:tag name="TRANSPARENT" val="0"/>
  <p:tag name="TBUG" val="0"/>
  <p:tag name="ALLOWFS" val="0"/>
  <p:tag name="ORIGWIDTH" val="395"/>
  <p:tag name="PICTUREFILESIZE" val="43739"/>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S_{t-1}=s_{t-1},A_{t-1}, \ldots S_0 = s_0)  template TPT1  env TPENV1  fore 0  back 16777215  eqnno 1"/>
  <p:tag name="FILENAME" val="TP_tmp"/>
  <p:tag name="ORIGWIDTH" val="259"/>
  <p:tag name="PICTUREFILESIZE" val="8247"/>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template TPT1  env TPENV1  fore 0  back 16777215  eqnno 1"/>
  <p:tag name="FILENAME" val="TP_tmp"/>
  <p:tag name="ORIGWIDTH" val="126"/>
  <p:tag name="PICTUREFILESIZE" val="472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10850</TotalTime>
  <Words>3238</Words>
  <Application>Microsoft Office PowerPoint</Application>
  <PresentationFormat>Widescreen</PresentationFormat>
  <Paragraphs>710</Paragraphs>
  <Slides>57</Slides>
  <Notes>29</Notes>
  <HiddenSlides>12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Calibri Light</vt:lpstr>
      <vt:lpstr>ＭＳ Ｐゴシック</vt:lpstr>
      <vt:lpstr>Calibri</vt:lpstr>
      <vt:lpstr>游ゴシック</vt:lpstr>
      <vt:lpstr>Courier New</vt:lpstr>
      <vt:lpstr>Wingdings</vt:lpstr>
      <vt:lpstr>Arial</vt:lpstr>
      <vt:lpstr>Symbol</vt:lpstr>
      <vt:lpstr>Cambria Math</vt:lpstr>
      <vt:lpstr>Office Theme</vt:lpstr>
      <vt:lpstr>Warm-up as You Walk In</vt:lpstr>
      <vt:lpstr>Announcements</vt:lpstr>
      <vt:lpstr>AI: Representation and Problem Solving </vt:lpstr>
      <vt:lpstr>Learning Objectives</vt:lpstr>
      <vt:lpstr>Recall: Minimax Notation</vt:lpstr>
      <vt:lpstr>Recall: Expectations</vt:lpstr>
      <vt:lpstr>Piazza Poll 1</vt:lpstr>
      <vt:lpstr>Piazza Poll 1</vt:lpstr>
      <vt:lpstr>Piazza Poll 1</vt:lpstr>
      <vt:lpstr>Expectimax Notation</vt:lpstr>
      <vt:lpstr>Warm-up as You Walk In</vt:lpstr>
      <vt:lpstr>MDP Notation</vt:lpstr>
      <vt:lpstr>MDP Notation</vt:lpstr>
      <vt:lpstr>Non-Deterministic Search</vt:lpstr>
      <vt:lpstr>Example: Grid World</vt:lpstr>
      <vt:lpstr>Grid World Actions</vt:lpstr>
      <vt:lpstr>Markov Decision Processes</vt:lpstr>
      <vt:lpstr>Demo of Gridworld</vt:lpstr>
      <vt:lpstr>Markov Decision Processes</vt:lpstr>
      <vt:lpstr>Markov Decision Processes</vt:lpstr>
      <vt:lpstr>What is Markov about MDPs?</vt:lpstr>
      <vt:lpstr>Policies</vt:lpstr>
      <vt:lpstr>Policies</vt:lpstr>
      <vt:lpstr>Piazza Poll 2</vt:lpstr>
      <vt:lpstr>Piazza Poll 2</vt:lpstr>
      <vt:lpstr>Piazza Poll 2</vt:lpstr>
      <vt:lpstr>Example: Racing</vt:lpstr>
      <vt:lpstr>Example: Racing</vt:lpstr>
      <vt:lpstr>Racing Search Tree</vt:lpstr>
      <vt:lpstr>MDP Search Trees</vt:lpstr>
      <vt:lpstr>Utilities of Sequences</vt:lpstr>
      <vt:lpstr>Utilities of Sequences</vt:lpstr>
      <vt:lpstr>Discounting</vt:lpstr>
      <vt:lpstr>Discounting</vt:lpstr>
      <vt:lpstr>Piazza Poll 3 </vt:lpstr>
      <vt:lpstr>Piazza Poll 3 </vt:lpstr>
      <vt:lpstr>Stationary Preferences</vt:lpstr>
      <vt:lpstr>Question</vt:lpstr>
      <vt:lpstr>Question</vt:lpstr>
      <vt:lpstr>Infinite Utilities?!</vt:lpstr>
      <vt:lpstr>Optimal Policy with Discounting</vt:lpstr>
      <vt:lpstr>Optimal Policy with Discounting</vt:lpstr>
      <vt:lpstr>MDP Quantities</vt:lpstr>
      <vt:lpstr>Solving MDPs</vt:lpstr>
      <vt:lpstr>MDP Quantities</vt:lpstr>
      <vt:lpstr>MDP Optimal Quantities</vt:lpstr>
      <vt:lpstr>Snapshot of Demo – Gridworld V Values</vt:lpstr>
      <vt:lpstr>Snapshot of Demo – Gridworld V Values</vt:lpstr>
      <vt:lpstr>Snapshot of Demo – Gridworld Q Values</vt:lpstr>
      <vt:lpstr>Snapshot of Demo – Gridworld Q Values</vt:lpstr>
      <vt:lpstr>Snapshot of Demo – Gridworld V Values</vt:lpstr>
      <vt:lpstr>Snapshot of Demo – Gridworld V Values</vt:lpstr>
      <vt:lpstr>Snapshot of Demo – Gridworld Q Values</vt:lpstr>
      <vt:lpstr>Snapshot of Demo – Gridworld Q Values</vt:lpstr>
      <vt:lpstr>Backup Slides</vt:lpstr>
      <vt:lpstr>Snapshot of Demo – Gridworld V Values</vt:lpstr>
      <vt:lpstr>Snapshot of Demo – Gridworld V Values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Markov Decision Process I</dc:title>
  <dc:creator>Pat Virtue;Fei Fang</dc:creator>
  <cp:lastModifiedBy>Fei Fang</cp:lastModifiedBy>
  <cp:revision>993</cp:revision>
  <cp:lastPrinted>2019-10-15T17:25:40Z</cp:lastPrinted>
  <dcterms:created xsi:type="dcterms:W3CDTF">2018-10-11T11:39:27Z</dcterms:created>
  <dcterms:modified xsi:type="dcterms:W3CDTF">2019-10-22T03:19:34Z</dcterms:modified>
</cp:coreProperties>
</file>