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661" r:id="rId2"/>
    <p:sldId id="663" r:id="rId3"/>
    <p:sldId id="760" r:id="rId4"/>
    <p:sldId id="742" r:id="rId5"/>
    <p:sldId id="743" r:id="rId6"/>
    <p:sldId id="761" r:id="rId7"/>
    <p:sldId id="711" r:id="rId8"/>
    <p:sldId id="747" r:id="rId9"/>
    <p:sldId id="745" r:id="rId10"/>
    <p:sldId id="764" r:id="rId11"/>
    <p:sldId id="765" r:id="rId12"/>
    <p:sldId id="771" r:id="rId13"/>
    <p:sldId id="772" r:id="rId14"/>
    <p:sldId id="750" r:id="rId15"/>
    <p:sldId id="766" r:id="rId16"/>
    <p:sldId id="763" r:id="rId17"/>
    <p:sldId id="773" r:id="rId18"/>
    <p:sldId id="768" r:id="rId19"/>
    <p:sldId id="774" r:id="rId20"/>
    <p:sldId id="776" r:id="rId21"/>
    <p:sldId id="754" r:id="rId22"/>
    <p:sldId id="755" r:id="rId23"/>
    <p:sldId id="757" r:id="rId24"/>
    <p:sldId id="758" r:id="rId25"/>
    <p:sldId id="780" r:id="rId26"/>
    <p:sldId id="781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99"/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28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25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13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26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6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3.w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3.png"/><Relationship Id="rId4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95689"/>
          </a:xfrm>
        </p:spPr>
        <p:txBody>
          <a:bodyPr/>
          <a:lstStyle/>
          <a:p>
            <a:r>
              <a:rPr lang="en-US" dirty="0" smtClean="0"/>
              <a:t>Midterm1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smtClean="0"/>
              <a:t>Grade Released</a:t>
            </a:r>
          </a:p>
          <a:p>
            <a:r>
              <a:rPr lang="en-US" dirty="0" smtClean="0"/>
              <a:t>Assignments</a:t>
            </a:r>
            <a:r>
              <a:rPr lang="en-US" dirty="0"/>
              <a:t>:</a:t>
            </a:r>
          </a:p>
          <a:p>
            <a:pPr marL="457200" lvl="2" indent="-457200">
              <a:spcBef>
                <a:spcPts val="1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HW5 (written)</a:t>
            </a:r>
          </a:p>
          <a:p>
            <a:pPr marL="681038" lvl="3" indent="-457200">
              <a:spcBef>
                <a:spcPts val="1000"/>
              </a:spcBef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Due 10/8 Tue, 10 pm </a:t>
            </a:r>
          </a:p>
          <a:p>
            <a:pPr marL="457200" lvl="2" indent="-457200">
              <a:spcBef>
                <a:spcPts val="1000"/>
              </a:spcBef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HW6 (online)</a:t>
            </a:r>
          </a:p>
          <a:p>
            <a:pPr marL="681038" lvl="3" indent="-457200">
              <a:spcBef>
                <a:spcPts val="1000"/>
              </a:spcBef>
            </a:pPr>
            <a:r>
              <a:rPr lang="en-US" sz="2600" dirty="0" smtClean="0">
                <a:solidFill>
                  <a:schemeClr val="accent1">
                    <a:lumMod val="75000"/>
                  </a:schemeClr>
                </a:solidFill>
              </a:rPr>
              <a:t>Will be released today, Due 10/15 Tue, 10 pm</a:t>
            </a:r>
          </a:p>
          <a:p>
            <a:pPr marL="457200" lvl="2" indent="-457200">
              <a:spcBef>
                <a:spcPts val="1000"/>
              </a:spcBef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P3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Optimization – expected average completion time &lt; P2</a:t>
            </a:r>
          </a:p>
          <a:p>
            <a:pPr marL="681038" lvl="3" indent="-457200">
              <a:spcBef>
                <a:spcPts val="1000"/>
              </a:spcBef>
            </a:pPr>
            <a:r>
              <a:rPr lang="en-US" sz="2600" dirty="0" smtClean="0">
                <a:solidFill>
                  <a:schemeClr val="accent1">
                    <a:lumMod val="75000"/>
                  </a:schemeClr>
                </a:solidFill>
              </a:rPr>
              <a:t>Due 10/17 </a:t>
            </a: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Thu, 10 </a:t>
            </a:r>
            <a:r>
              <a:rPr lang="en-US" sz="2600" dirty="0" smtClean="0">
                <a:solidFill>
                  <a:schemeClr val="accent1">
                    <a:lumMod val="75000"/>
                  </a:schemeClr>
                </a:solidFill>
              </a:rPr>
              <a:t>pm</a:t>
            </a:r>
          </a:p>
          <a:p>
            <a:pPr marL="0" lvl="2" indent="0">
              <a:spcBef>
                <a:spcPts val="1000"/>
              </a:spcBef>
              <a:buNone/>
            </a:pPr>
            <a:r>
              <a:rPr lang="en-US" sz="3000" dirty="0" smtClean="0"/>
              <a:t>Final </a:t>
            </a:r>
            <a:r>
              <a:rPr lang="en-US" sz="3000" dirty="0"/>
              <a:t>exam: Thursday, Dec 12, 1-4pm, location TBD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Integer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107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/>
              <a:t>Instructors: Fei Fang &amp; Pat Virtue</a:t>
            </a:r>
          </a:p>
          <a:p>
            <a:pPr algn="ctr">
              <a:spcBef>
                <a:spcPct val="50000"/>
              </a:spcBef>
            </a:pPr>
            <a:r>
              <a:rPr lang="en-US" sz="2400" dirty="0"/>
              <a:t>Slide credits: CMU AI,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2611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Formulate a problem as a </a:t>
            </a:r>
            <a:r>
              <a:rPr lang="en-US" dirty="0" smtClean="0">
                <a:solidFill>
                  <a:srgbClr val="0070C0"/>
                </a:solidFill>
              </a:rPr>
              <a:t>Integer (Linear) Program (IP or ILP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Write down the </a:t>
            </a:r>
            <a:r>
              <a:rPr lang="en-US" dirty="0" smtClean="0">
                <a:solidFill>
                  <a:srgbClr val="0070C0"/>
                </a:solidFill>
              </a:rPr>
              <a:t>Linear Program (LP) relaxation</a:t>
            </a:r>
            <a:r>
              <a:rPr lang="en-US" dirty="0" smtClean="0">
                <a:solidFill>
                  <a:schemeClr val="tx1"/>
                </a:solidFill>
              </a:rPr>
              <a:t> of an IP</a:t>
            </a:r>
            <a:endParaRPr lang="en-US" dirty="0">
              <a:solidFill>
                <a:srgbClr val="0070C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Plot the </a:t>
            </a:r>
            <a:r>
              <a:rPr lang="en-US" dirty="0">
                <a:solidFill>
                  <a:srgbClr val="0070C0"/>
                </a:solidFill>
              </a:rPr>
              <a:t>graphical representation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of </a:t>
            </a:r>
            <a:r>
              <a:rPr lang="en-US" dirty="0" smtClean="0">
                <a:solidFill>
                  <a:srgbClr val="0070C0"/>
                </a:solidFill>
              </a:rPr>
              <a:t>an IP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chemeClr val="tx1"/>
                </a:solidFill>
              </a:rPr>
              <a:t>find the optimal solution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Understand the relationship between </a:t>
            </a:r>
            <a:r>
              <a:rPr lang="en-US" dirty="0">
                <a:solidFill>
                  <a:srgbClr val="0070C0"/>
                </a:solidFill>
              </a:rPr>
              <a:t>optimal solution of an </a:t>
            </a:r>
            <a:r>
              <a:rPr lang="en-US" dirty="0" smtClean="0">
                <a:solidFill>
                  <a:srgbClr val="0070C0"/>
                </a:solidFill>
              </a:rPr>
              <a:t>IP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optimal solution of the relaxed LP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Describe and implement </a:t>
            </a:r>
            <a:r>
              <a:rPr lang="en-US" dirty="0" smtClean="0">
                <a:solidFill>
                  <a:srgbClr val="0070C0"/>
                </a:solidFill>
              </a:rPr>
              <a:t>branch-and-bound algorithm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0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=""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=""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=""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=""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=""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=""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=""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171047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</a:t>
            </a:r>
            <a:r>
              <a:rPr lang="en-US" dirty="0">
                <a:sym typeface="Wingdings" panose="05000000000000000000" pitchFamily="2" charset="2"/>
              </a:rPr>
              <a:t> Integer Programming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bowls</a:t>
            </a:r>
            <a:r>
              <a:rPr lang="en-US" dirty="0"/>
              <a:t>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glasses</a:t>
            </a:r>
            <a:r>
              <a:rPr lang="en-US" dirty="0"/>
              <a:t>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=""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887489"/>
              </p:ext>
            </p:extLst>
          </p:nvPr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194">
                  <a:extLst>
                    <a:ext uri="{9D8B030D-6E8A-4147-A177-3AD203B41FA5}">
                      <a16:colId xmlns="" xmlns:a16="http://schemas.microsoft.com/office/drawing/2014/main" val="1419125171"/>
                    </a:ext>
                  </a:extLst>
                </a:gridCol>
                <a:gridCol w="1090863">
                  <a:extLst>
                    <a:ext uri="{9D8B030D-6E8A-4147-A177-3AD203B41FA5}">
                      <a16:colId xmlns=""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=""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=""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=""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bowl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glass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=""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12605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309403" cy="5480910"/>
          </a:xfrm>
        </p:spPr>
        <p:txBody>
          <a:bodyPr/>
          <a:lstStyle/>
          <a:p>
            <a:r>
              <a:rPr lang="en-US" dirty="0"/>
              <a:t>Formulate Diet Problem </a:t>
            </a:r>
            <a:r>
              <a:rPr lang="en-US" dirty="0" smtClean="0"/>
              <a:t>with integer constraints as </a:t>
            </a:r>
            <a:r>
              <a:rPr lang="en-US" dirty="0"/>
              <a:t>an </a:t>
            </a:r>
            <a:r>
              <a:rPr lang="en-US" dirty="0" smtClean="0"/>
              <a:t>optimization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xmlns="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730732" cy="1944591"/>
              </a:xfrm>
              <a:prstGeom prst="rect">
                <a:avLst/>
              </a:prstGeom>
              <a:blipFill>
                <a:blip r:embed="rId3"/>
                <a:stretch>
                  <a:fillRect l="-2614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2BE6E29B-6C57-4B7B-A949-E83545C004F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75863" y="5215543"/>
          <a:ext cx="5626990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811">
                  <a:extLst>
                    <a:ext uri="{9D8B030D-6E8A-4147-A177-3AD203B41FA5}">
                      <a16:colId xmlns:a16="http://schemas.microsoft.com/office/drawing/2014/main" xmlns="" val="1419125171"/>
                    </a:ext>
                  </a:extLst>
                </a:gridCol>
                <a:gridCol w="995797">
                  <a:extLst>
                    <a:ext uri="{9D8B030D-6E8A-4147-A177-3AD203B41FA5}">
                      <a16:colId xmlns:a16="http://schemas.microsoft.com/office/drawing/2014/main" xmlns="" val="2133331604"/>
                    </a:ext>
                  </a:extLst>
                </a:gridCol>
                <a:gridCol w="1002022">
                  <a:extLst>
                    <a:ext uri="{9D8B030D-6E8A-4147-A177-3AD203B41FA5}">
                      <a16:colId xmlns:a16="http://schemas.microsoft.com/office/drawing/2014/main" xmlns="" val="3315887434"/>
                    </a:ext>
                  </a:extLst>
                </a:gridCol>
                <a:gridCol w="983350">
                  <a:extLst>
                    <a:ext uri="{9D8B030D-6E8A-4147-A177-3AD203B41FA5}">
                      <a16:colId xmlns:a16="http://schemas.microsoft.com/office/drawing/2014/main" xmlns="" val="183471038"/>
                    </a:ext>
                  </a:extLst>
                </a:gridCol>
                <a:gridCol w="946010">
                  <a:extLst>
                    <a:ext uri="{9D8B030D-6E8A-4147-A177-3AD203B41FA5}">
                      <a16:colId xmlns:a16="http://schemas.microsoft.com/office/drawing/2014/main" xmlns="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66784" y="2463895"/>
                <a:ext cx="4475456" cy="2094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 smtClean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84" y="2463895"/>
                <a:ext cx="4475456" cy="209422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700764" y="4558123"/>
                <a:ext cx="17036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764" y="4558123"/>
                <a:ext cx="1703672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75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vs Integer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objective with linear constraints, but now with additional</a:t>
                </a:r>
              </a:p>
              <a:p>
                <a:r>
                  <a:rPr lang="en-US" dirty="0"/>
                  <a:t>constraint that all values in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must be integers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867940" y="2755274"/>
                <a:ext cx="2541850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940" y="2755274"/>
                <a:ext cx="2541850" cy="1092800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C750ED6B-41FE-4FC4-9269-FDB84908CBC6}"/>
              </a:ext>
            </a:extLst>
          </p:cNvPr>
          <p:cNvSpPr txBox="1">
            <a:spLocks/>
          </p:cNvSpPr>
          <p:nvPr/>
        </p:nvSpPr>
        <p:spPr>
          <a:xfrm>
            <a:off x="552099" y="4286655"/>
            <a:ext cx="10515600" cy="8420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could also do: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Even more constrained: Binary Integer </a:t>
            </a:r>
            <a:r>
              <a:rPr lang="en-US" dirty="0" smtClean="0">
                <a:solidFill>
                  <a:schemeClr val="tx1"/>
                </a:solidFill>
              </a:rPr>
              <a:t>Programming (BIP)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hybrid: Mixed Integer Linear </a:t>
            </a:r>
            <a:r>
              <a:rPr lang="en-US" dirty="0" smtClean="0">
                <a:solidFill>
                  <a:schemeClr val="tx1"/>
                </a:solidFill>
              </a:rPr>
              <a:t>Programming (MIP or MILP)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50CC0D77-E607-489C-85F5-53EA4835FDBD}"/>
                  </a:ext>
                </a:extLst>
              </p:cNvPr>
              <p:cNvSpPr txBox="1"/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38522A10-5F2E-46A9-AC56-20962C4A3ED7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</p:spTree>
    <p:extLst>
      <p:ext uri="{BB962C8B-B14F-4D97-AF65-F5344CB8AC3E}">
        <p14:creationId xmlns:p14="http://schemas.microsoft.com/office/powerpoint/2010/main" val="9420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AEFF1A-3AE3-4CC3-BEDD-D01A3CF2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Programming: Graphical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39D2E6-0B82-4BF2-8B8B-146A0D839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add a grid of integer points onto our LP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E3AE77ED-A7AF-4343-B819-BC79D7ECD32A}"/>
                  </a:ext>
                </a:extLst>
              </p:cNvPr>
              <p:cNvSpPr txBox="1"/>
              <p:nvPr/>
            </p:nvSpPr>
            <p:spPr>
              <a:xfrm>
                <a:off x="552099" y="1621336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3AE77ED-A7AF-4343-B819-BC79D7ECD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21336"/>
                <a:ext cx="3092129" cy="153138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D508857-A70E-49B2-BD25-4E1AA4D08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474" y="1528496"/>
            <a:ext cx="5172726" cy="51990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3270952"/>
                <a:ext cx="4475456" cy="2463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 smtClean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270952"/>
                <a:ext cx="4475456" cy="24635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C9FB3-E301-4F60-BF31-1CF5AB87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LP Relaxation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F279BB-7990-4408-8C2B-EDF5596AB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Relax </a:t>
            </a:r>
            <a:r>
              <a:rPr lang="en-US" dirty="0" smtClean="0"/>
              <a:t>IP </a:t>
            </a:r>
            <a:r>
              <a:rPr lang="en-US" dirty="0"/>
              <a:t>to LP by dropping integer constraints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F6CBFC7F-2CF5-4DEC-AF1C-16EEAA93D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7308" y="2866768"/>
            <a:ext cx="6774692" cy="3858433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319818F3-CBD6-4290-8612-6252C0644F14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9818F3-CBD6-4290-8612-6252C0644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78382B71-958A-4234-8C8F-417C20030A9A}"/>
              </a:ext>
            </a:extLst>
          </p:cNvPr>
          <p:cNvCxnSpPr>
            <a:cxnSpLocks/>
          </p:cNvCxnSpPr>
          <p:nvPr/>
        </p:nvCxnSpPr>
        <p:spPr>
          <a:xfrm flipV="1">
            <a:off x="2155624" y="2880454"/>
            <a:ext cx="1511808" cy="4363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06C072EA-4E97-4E02-AAED-3AEDACB21D72}"/>
              </a:ext>
            </a:extLst>
          </p:cNvPr>
          <p:cNvSpPr txBox="1">
            <a:spLocks/>
          </p:cNvSpPr>
          <p:nvPr/>
        </p:nvSpPr>
        <p:spPr>
          <a:xfrm>
            <a:off x="5684108" y="2424830"/>
            <a:ext cx="6079688" cy="8461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Remember heuristics?</a:t>
            </a:r>
          </a:p>
        </p:txBody>
      </p:sp>
    </p:spTree>
    <p:extLst>
      <p:ext uri="{BB962C8B-B14F-4D97-AF65-F5344CB8AC3E}">
        <p14:creationId xmlns:p14="http://schemas.microsoft.com/office/powerpoint/2010/main" val="15527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Question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D4EB795-2159-46C8-8393-5E54680241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the optimal objective of an integer program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an optimal point of an integer program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be </a:t>
                </a:r>
                <a:r>
                  <a:rPr lang="en-US" dirty="0" smtClean="0"/>
                  <a:t>a feasible point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be the </a:t>
                </a:r>
                <a:r>
                  <a:rPr lang="en-US" dirty="0" smtClean="0"/>
                  <a:t>objective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smtClean="0"/>
                  <a:t>Assume </a:t>
                </a:r>
                <a:r>
                  <a:rPr lang="en-US" dirty="0"/>
                  <a:t>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a minimization problem.</a:t>
                </a:r>
              </a:p>
              <a:p>
                <a:endParaRPr lang="en-US" dirty="0"/>
              </a:p>
              <a:p>
                <a:r>
                  <a:rPr lang="en-US" dirty="0"/>
                  <a:t>Which of the following are true?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D4EB795-2159-46C8-8393-5E54680241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5090" b="-15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A2BD0FB4-F30D-480E-85A5-BB2E733C2366}"/>
                  </a:ext>
                </a:extLst>
              </p:cNvPr>
              <p:cNvSpPr txBox="1"/>
              <p:nvPr/>
            </p:nvSpPr>
            <p:spPr>
              <a:xfrm>
                <a:off x="8168464" y="3626710"/>
                <a:ext cx="3465179" cy="1523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𝐼𝑃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         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4" y="3626710"/>
                <a:ext cx="3465179" cy="15236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1DA71FDD-A5AA-4379-B267-DDF91B7E8C2E}"/>
                  </a:ext>
                </a:extLst>
              </p:cNvPr>
              <p:cNvSpPr txBox="1"/>
              <p:nvPr/>
            </p:nvSpPr>
            <p:spPr>
              <a:xfrm>
                <a:off x="8168465" y="5426681"/>
                <a:ext cx="3465179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𝐿𝑃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5" y="5426681"/>
                <a:ext cx="3465179" cy="1092800"/>
              </a:xfrm>
              <a:prstGeom prst="rect">
                <a:avLst/>
              </a:prstGeom>
              <a:blipFill>
                <a:blip r:embed="rId4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309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Question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4D4EB795-2159-46C8-8393-5E54680241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the optimal objective of an integer program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an optimal point of an integer program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be </a:t>
                </a:r>
                <a:r>
                  <a:rPr lang="en-US" dirty="0" smtClean="0"/>
                  <a:t>a feasible point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be the </a:t>
                </a:r>
                <a:r>
                  <a:rPr lang="en-US" dirty="0" smtClean="0"/>
                  <a:t>objective value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smtClean="0"/>
                  <a:t>Assume </a:t>
                </a:r>
                <a:r>
                  <a:rPr lang="en-US" dirty="0"/>
                  <a:t>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a minimization problem.</a:t>
                </a:r>
              </a:p>
              <a:p>
                <a:endParaRPr lang="en-US" dirty="0"/>
              </a:p>
              <a:p>
                <a:r>
                  <a:rPr lang="en-US" dirty="0"/>
                  <a:t>Which of the following are true?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D4EB795-2159-46C8-8393-5E54680241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5090" b="-15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A2BD0FB4-F30D-480E-85A5-BB2E733C2366}"/>
                  </a:ext>
                </a:extLst>
              </p:cNvPr>
              <p:cNvSpPr txBox="1"/>
              <p:nvPr/>
            </p:nvSpPr>
            <p:spPr>
              <a:xfrm>
                <a:off x="8168464" y="3626710"/>
                <a:ext cx="3465179" cy="1523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𝐼𝑃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         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4" y="3626710"/>
                <a:ext cx="3465179" cy="15236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1DA71FDD-A5AA-4379-B267-DDF91B7E8C2E}"/>
                  </a:ext>
                </a:extLst>
              </p:cNvPr>
              <p:cNvSpPr txBox="1"/>
              <p:nvPr/>
            </p:nvSpPr>
            <p:spPr>
              <a:xfrm>
                <a:off x="8168465" y="5426681"/>
                <a:ext cx="3465179" cy="10928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𝐿𝑃</m:t>
                            </m:r>
                          </m:sub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5" y="5426681"/>
                <a:ext cx="3465179" cy="1092800"/>
              </a:xfrm>
              <a:prstGeom prst="rect">
                <a:avLst/>
              </a:prstGeom>
              <a:blipFill>
                <a:blip r:embed="rId4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330030" y="5018101"/>
                <a:ext cx="22258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𝐿𝑃</m:t>
                          </m:r>
                        </m:sub>
                        <m:sup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Sup>
                        <m:sSubSupPr>
                          <m:ctrlP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𝐼𝑃</m:t>
                          </m:r>
                        </m:sub>
                        <m:sup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b="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030" y="5018101"/>
                <a:ext cx="2225802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471334" y="5822282"/>
            <a:ext cx="1831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Lower bound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4387258" y="5497047"/>
            <a:ext cx="271448" cy="3252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89600" y="4493015"/>
            <a:ext cx="1845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Upper bound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stCxn id="14" idx="2"/>
          </p:cNvCxnSpPr>
          <p:nvPr/>
        </p:nvCxnSpPr>
        <p:spPr>
          <a:xfrm flipH="1">
            <a:off x="6366933" y="4954680"/>
            <a:ext cx="245356" cy="2607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31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</a:t>
            </a:r>
            <a:r>
              <a:rPr lang="en-US" dirty="0" smtClean="0"/>
              <a:t>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</p:spPr>
            <p:txBody>
              <a:bodyPr/>
              <a:lstStyle/>
              <a:p>
                <a:r>
                  <a:rPr lang="en-US" sz="2400" dirty="0" smtClean="0"/>
                  <a:t>Basic Branch and Bound algorithm (essentially a search algorithm)</a:t>
                </a:r>
                <a:br>
                  <a:rPr lang="en-US" sz="2400" dirty="0" smtClean="0"/>
                </a:b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Build the root node, which is the original IP. Set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=null,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Solve the relaxed LP of the node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If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relaxed LP is feasible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, get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optimal objective value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(Recursion) Pick an unexplored node and go to step 2. Stop if all nodes explored.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Return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  <a:blipFill rotWithShape="0">
                <a:blip r:embed="rId2"/>
                <a:stretch>
                  <a:fillRect l="-877" t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98944" y="1332966"/>
            <a:ext cx="369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Assuming a minimization IP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998944" y="6019270"/>
            <a:ext cx="41154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What if it is a maximization IP?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(Update) If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integer(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)</a:t>
                </a:r>
                <a:r>
                  <a:rPr lang="en-US" sz="2400" dirty="0"/>
                  <a:t>, update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=best(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) and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 smtClean="0"/>
                  <a:t>(Prune</a:t>
                </a:r>
                <a:r>
                  <a:rPr lang="en-US" sz="2400" dirty="0"/>
                  <a:t>)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 smtClean="0"/>
                  <a:t>(Branch</a:t>
                </a:r>
                <a:r>
                  <a:rPr lang="en-US" sz="2400" dirty="0"/>
                  <a:t>) Choose a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that has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non-integer value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</a:t>
                </a:r>
                <a:r>
                  <a:rPr lang="en-US" sz="2400" dirty="0" smtClean="0"/>
                  <a:t>branch and construct </a:t>
                </a:r>
                <a:r>
                  <a:rPr lang="en-US" sz="2400" dirty="0"/>
                  <a:t>two </a:t>
                </a:r>
                <a:r>
                  <a:rPr lang="en-US" sz="2400" dirty="0" smtClean="0"/>
                  <a:t>new nodes </a:t>
                </a:r>
                <a:r>
                  <a:rPr lang="en-US" sz="2400" dirty="0"/>
                  <a:t>each representing a more constrained IP</a:t>
                </a:r>
                <a:r>
                  <a:rPr lang="en-US" sz="2400" dirty="0" smtClean="0"/>
                  <a:t>:</a:t>
                </a:r>
              </a:p>
              <a:p>
                <a:r>
                  <a:rPr lang="en-US" sz="2400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left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 smtClean="0"/>
              </a:p>
              <a:p>
                <a:r>
                  <a:rPr lang="en-US" sz="2400" i="1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right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924" t="-2116" b="-5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8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</a:t>
            </a:r>
            <a:r>
              <a:rPr lang="en-US" dirty="0" smtClean="0"/>
              <a:t>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</p:spPr>
            <p:txBody>
              <a:bodyPr/>
              <a:lstStyle/>
              <a:p>
                <a:r>
                  <a:rPr lang="en-US" sz="2400" dirty="0" smtClean="0"/>
                  <a:t>Basic Branch and Bound algorithm (essentially a search algorithm)</a:t>
                </a:r>
                <a:br>
                  <a:rPr lang="en-US" sz="2400" dirty="0" smtClean="0"/>
                </a:b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Build the root node, which is the original IP. Set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=null,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Solve the relaxed LP of the node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If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relaxed LP is feasible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, get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optimal objective value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(Recursion) Pick an unexplored node and go to step 2. Stop if all nodes explored.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Return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  <a:blipFill rotWithShape="0">
                <a:blip r:embed="rId2"/>
                <a:stretch>
                  <a:fillRect l="-877" t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98944" y="1332966"/>
            <a:ext cx="369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Assuming a minimization IP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998944" y="6019270"/>
            <a:ext cx="41154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What if it is a maximization IP?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(Update) If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integer(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)</a:t>
                </a:r>
                <a:r>
                  <a:rPr lang="en-US" sz="2400" dirty="0"/>
                  <a:t>, update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=best(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 </a:t>
                </a:r>
                <a:r>
                  <a:rPr lang="en-US" sz="2400" dirty="0"/>
                  <a:t>and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 smtClean="0"/>
                  <a:t>(Prune</a:t>
                </a:r>
                <a:r>
                  <a:rPr lang="en-US" sz="2400" dirty="0"/>
                  <a:t>)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/>
                  <a:t>(Branch) Choose a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that has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non-integer value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branch and construct two new nodes each representing a more constrained IP:</a:t>
                </a:r>
              </a:p>
              <a:p>
                <a:r>
                  <a:rPr lang="en-US" sz="2400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left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 smtClean="0"/>
              </a:p>
              <a:p>
                <a:r>
                  <a:rPr lang="en-US" sz="2400" i="1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right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924" t="-2116" b="-5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8415867" y="1410303"/>
            <a:ext cx="2099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(Upper bound of IP)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08433" y="2222781"/>
            <a:ext cx="3712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(Lower bound for the IP of the node)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28834" y="3216432"/>
            <a:ext cx="2357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(Update upper bound)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4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0B583A4-EE00-426B-B9A6-889A52DDF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634" y="1195359"/>
            <a:ext cx="5122735" cy="5148773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="" xmlns:a16="http://schemas.microsoft.com/office/drawing/2014/main" id="{B66908EF-26EA-4D24-9CE7-7F78B6058C1E}"/>
              </a:ext>
            </a:extLst>
          </p:cNvPr>
          <p:cNvGrpSpPr/>
          <p:nvPr/>
        </p:nvGrpSpPr>
        <p:grpSpPr>
          <a:xfrm>
            <a:off x="8196343" y="2645705"/>
            <a:ext cx="2955387" cy="2653246"/>
            <a:chOff x="401083" y="1716065"/>
            <a:chExt cx="2955387" cy="2653246"/>
          </a:xfrm>
        </p:grpSpPr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A060B291-5181-45E0-9DDB-9152868A2B57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C75DF34A-FD48-48B2-9AB8-E086EEAA1919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0C72D718-37A3-450C-810B-4D69293506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808D7650-ED76-4F0F-A862-9245B67E9304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8CC0BF1F-5DDD-4EE3-9F08-15EAB4AFD0A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61C0B240-31C2-492F-B0AE-78879F4086D2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B6355202-2467-4903-B05A-CD4813DE4862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04208EC9-202F-46D0-A59B-133CC965BE18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ADBFB9FF-76D4-4867-99C4-2E0330D9C1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14256D25-95B1-4358-8042-086CD95ECB4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5F14C8C2-AF63-4659-BA5A-E97A94FD608D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FC185D2B-8AA3-4642-8B39-7754A397DEFE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EAA6A70A-B7DC-4EF2-B9EF-3EDA7922CCBA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0D3D7052-085B-4F19-ABBE-ACABCE643882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D97C8FC4-9CE6-400B-BAD8-A48B17FF4885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7BCECCDD-02FA-405A-BE7A-D77B7C2C17BF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89286B12-80A8-4749-92AE-EE8B16431354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E7A73EA0-4924-4A60-A0BC-9FC0F0FCBAF6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345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-0.57292 -0.102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46" y="-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C12FA346-3F70-4F26-AA56-00CA7CBFAE3F}"/>
              </a:ext>
            </a:extLst>
          </p:cNvPr>
          <p:cNvGrpSpPr/>
          <p:nvPr/>
        </p:nvGrpSpPr>
        <p:grpSpPr>
          <a:xfrm>
            <a:off x="6147121" y="4020165"/>
            <a:ext cx="2955387" cy="2653246"/>
            <a:chOff x="401083" y="1716065"/>
            <a:chExt cx="2955387" cy="2653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6F73F528-2B9E-458A-B1E7-AE47E68EDF1B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EEA11854-8CE0-4A28-9AA0-C6F18F028C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8C1E19E4-FC68-4879-A9D5-D667CCC6FBA3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9F95643E-E0F7-4605-8DBB-72CCFB1269C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458E914B-ABF3-4E70-864D-BE141F75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CA3FC634-B76E-437A-9635-2E784A9B36C6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394419A5-692C-423F-ACCF-75FD6C57D209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5708D5B9-10EC-4D35-A936-AF2CD2544DE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565E4031-4913-494B-95D6-1D434827367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46035175-3D02-4478-B969-9A105CC5BE0B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BEF019D2-70B4-4F9C-B52B-081C9462C70D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EDC529C4-0524-4468-9A88-E3804C097DF6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BFF39E4-5AA9-4013-AC1F-97AF616BF9C8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8B31683-92B2-4EF0-B0E7-6054EBC116E6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CA6625CF-4BA1-4726-98BB-FE592942AC2A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69A3C62-A503-4072-81DF-050AAA3A5D5E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C0190B7E-7264-4765-A25F-B44DCB4E79BF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284001D4-7272-4B10-9184-8C22A675769F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903705" y="123039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1C57E02E-3D25-49DE-929D-8BC7D21F4464}"/>
              </a:ext>
            </a:extLst>
          </p:cNvPr>
          <p:cNvGrpSpPr/>
          <p:nvPr/>
        </p:nvGrpSpPr>
        <p:grpSpPr>
          <a:xfrm>
            <a:off x="523013" y="3972444"/>
            <a:ext cx="2955387" cy="2653246"/>
            <a:chOff x="401083" y="1716065"/>
            <a:chExt cx="2955387" cy="265324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E4E037A2-83A1-4BAC-B822-A08820AD0471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1C79802E-5ADF-43F4-974F-4A0A100F9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FB52CA85-1910-4FB4-B084-9707B8EC42A5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69F7030B-D4B0-4F91-B71F-0D5B550B7E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52D7EEE5-D89F-46A0-A37E-56C0A38036F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39C1B259-7DD1-4984-937D-ACFBD2CF8AE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2F89F54E-735A-43E4-915C-857E394899DC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3125BF35-FBCB-4714-8D1F-9FD9DE0867E4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796A6F51-861A-4D42-A6DA-B19751AF5B66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0B3FF039-D86E-4145-A2F7-A631A91284C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79A03111-D107-4BAF-972F-1C8A1AB99037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82EEE19F-7DDF-45B1-875D-4B382933A1A7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412D5D59-F512-4E5B-9C87-76A8B66FE16B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FA89E285-FE0E-46F2-976C-C3496EEB5601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D0E1A9F8-905E-42CF-96C8-E71BB51D04EF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BDCED063-924F-4B13-BA4E-FB413DF114F3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385B64F8-9DC7-40F0-A5CB-F97A341B6715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9F3FF319-1C70-491A-8638-DB232F078F84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336017" y="1209353"/>
                <a:ext cx="4475456" cy="2463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 smtClean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17" y="1209353"/>
                <a:ext cx="4475456" cy="246356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8932333" y="3199018"/>
            <a:ext cx="2419490" cy="85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it necessary to solve this branch?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H="1">
            <a:off x="8856474" y="4044844"/>
            <a:ext cx="326413" cy="2025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12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C12FA346-3F70-4F26-AA56-00CA7CBFAE3F}"/>
              </a:ext>
            </a:extLst>
          </p:cNvPr>
          <p:cNvGrpSpPr/>
          <p:nvPr/>
        </p:nvGrpSpPr>
        <p:grpSpPr>
          <a:xfrm>
            <a:off x="6147121" y="4020165"/>
            <a:ext cx="2955387" cy="2653246"/>
            <a:chOff x="401083" y="1716065"/>
            <a:chExt cx="2955387" cy="2653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="" xmlns:a16="http://schemas.microsoft.com/office/drawing/2014/main" id="{6F73F528-2B9E-458A-B1E7-AE47E68EDF1B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="" xmlns:a16="http://schemas.microsoft.com/office/drawing/2014/main" id="{EEA11854-8CE0-4A28-9AA0-C6F18F028C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8C1E19E4-FC68-4879-A9D5-D667CCC6FBA3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9F95643E-E0F7-4605-8DBB-72CCFB1269C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458E914B-ABF3-4E70-864D-BE141F75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CA3FC634-B76E-437A-9635-2E784A9B36C6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="" xmlns:a16="http://schemas.microsoft.com/office/drawing/2014/main" id="{394419A5-692C-423F-ACCF-75FD6C57D209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="" xmlns:a16="http://schemas.microsoft.com/office/drawing/2014/main" id="{5708D5B9-10EC-4D35-A936-AF2CD2544DE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565E4031-4913-494B-95D6-1D434827367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46035175-3D02-4478-B969-9A105CC5BE0B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BEF019D2-70B4-4F9C-B52B-081C9462C70D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EDC529C4-0524-4468-9A88-E3804C097DF6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9BFF39E4-5AA9-4013-AC1F-97AF616BF9C8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8B31683-92B2-4EF0-B0E7-6054EBC116E6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CA6625CF-4BA1-4726-98BB-FE592942AC2A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69A3C62-A503-4072-81DF-050AAA3A5D5E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C0190B7E-7264-4765-A25F-B44DCB4E79BF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284001D4-7272-4B10-9184-8C22A675769F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903705" y="123039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=""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=""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=""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=""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=""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1C57E02E-3D25-49DE-929D-8BC7D21F4464}"/>
              </a:ext>
            </a:extLst>
          </p:cNvPr>
          <p:cNvGrpSpPr/>
          <p:nvPr/>
        </p:nvGrpSpPr>
        <p:grpSpPr>
          <a:xfrm>
            <a:off x="523013" y="3972444"/>
            <a:ext cx="2955387" cy="2653246"/>
            <a:chOff x="401083" y="1716065"/>
            <a:chExt cx="2955387" cy="265324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="" xmlns:a16="http://schemas.microsoft.com/office/drawing/2014/main" id="{E4E037A2-83A1-4BAC-B822-A08820AD0471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1C79802E-5ADF-43F4-974F-4A0A100F9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FB52CA85-1910-4FB4-B084-9707B8EC42A5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69F7030B-D4B0-4F91-B71F-0D5B550B7E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52D7EEE5-D89F-46A0-A37E-56C0A38036F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="" xmlns:a16="http://schemas.microsoft.com/office/drawing/2014/main" id="{39C1B259-7DD1-4984-937D-ACFBD2CF8AE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="" xmlns:a16="http://schemas.microsoft.com/office/drawing/2014/main" id="{2F89F54E-735A-43E4-915C-857E394899DC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="" xmlns:a16="http://schemas.microsoft.com/office/drawing/2014/main" id="{3125BF35-FBCB-4714-8D1F-9FD9DE0867E4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="" xmlns:a16="http://schemas.microsoft.com/office/drawing/2014/main" id="{796A6F51-861A-4D42-A6DA-B19751AF5B66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="" xmlns:a16="http://schemas.microsoft.com/office/drawing/2014/main" id="{0B3FF039-D86E-4145-A2F7-A631A91284C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="" xmlns:a16="http://schemas.microsoft.com/office/drawing/2014/main" id="{79A03111-D107-4BAF-972F-1C8A1AB99037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82EEE19F-7DDF-45B1-875D-4B382933A1A7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412D5D59-F512-4E5B-9C87-76A8B66FE16B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FA89E285-FE0E-46F2-976C-C3496EEB5601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D0E1A9F8-905E-42CF-96C8-E71BB51D04EF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BDCED063-924F-4B13-BA4E-FB413DF114F3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385B64F8-9DC7-40F0-A5CB-F97A341B6715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9F3FF319-1C70-491A-8638-DB232F078F84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15</a:t>
              </a:r>
            </a:p>
          </p:txBody>
        </p:sp>
      </p:grpSp>
      <p:sp>
        <p:nvSpPr>
          <p:cNvPr id="6" name="Freeform 5"/>
          <p:cNvSpPr/>
          <p:nvPr/>
        </p:nvSpPr>
        <p:spPr>
          <a:xfrm>
            <a:off x="5981700" y="1767945"/>
            <a:ext cx="1403350" cy="1562100"/>
          </a:xfrm>
          <a:custGeom>
            <a:avLst/>
            <a:gdLst>
              <a:gd name="connsiteX0" fmla="*/ 0 w 1403350"/>
              <a:gd name="connsiteY0" fmla="*/ 0 h 1562100"/>
              <a:gd name="connsiteX1" fmla="*/ 1000125 w 1403350"/>
              <a:gd name="connsiteY1" fmla="*/ 762000 h 1562100"/>
              <a:gd name="connsiteX2" fmla="*/ 1403350 w 1403350"/>
              <a:gd name="connsiteY2" fmla="*/ 1562100 h 1562100"/>
              <a:gd name="connsiteX3" fmla="*/ 673100 w 1403350"/>
              <a:gd name="connsiteY3" fmla="*/ 1377950 h 1562100"/>
              <a:gd name="connsiteX4" fmla="*/ 0 w 1403350"/>
              <a:gd name="connsiteY4" fmla="*/ 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350" h="1562100">
                <a:moveTo>
                  <a:pt x="0" y="0"/>
                </a:moveTo>
                <a:lnTo>
                  <a:pt x="1000125" y="762000"/>
                </a:lnTo>
                <a:lnTo>
                  <a:pt x="1403350" y="1562100"/>
                </a:lnTo>
                <a:lnTo>
                  <a:pt x="673100" y="1377950"/>
                </a:lnTo>
                <a:lnTo>
                  <a:pt x="0" y="0"/>
                </a:lnTo>
                <a:close/>
              </a:path>
            </a:pathLst>
          </a:cu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590055" y="3060921"/>
            <a:ext cx="160037" cy="155507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8154232" y="1704445"/>
            <a:ext cx="3409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 solution for LP relaxation: (17.5,5)</a:t>
            </a:r>
          </a:p>
          <a:p>
            <a:r>
              <a:rPr lang="en-US" dirty="0" smtClean="0"/>
              <a:t>Optimal value (lower bound for IP): 20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336017" y="1209353"/>
                <a:ext cx="4475456" cy="24635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BF00B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BF00B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400" b="1" dirty="0">
                  <a:solidFill>
                    <a:srgbClr val="BF00B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solidFill>
                          <a:srgbClr val="008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i="1" dirty="0">
                  <a:solidFill>
                    <a:srgbClr val="008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BEB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400" i="1">
                        <a:solidFill>
                          <a:srgbClr val="00BEB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b="1" dirty="0" smtClean="0">
                  <a:solidFill>
                    <a:srgbClr val="00BEBE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17" y="1209353"/>
                <a:ext cx="4475456" cy="246356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reeform 63"/>
          <p:cNvSpPr/>
          <p:nvPr/>
        </p:nvSpPr>
        <p:spPr>
          <a:xfrm>
            <a:off x="1617138" y="4504268"/>
            <a:ext cx="601134" cy="1257300"/>
          </a:xfrm>
          <a:custGeom>
            <a:avLst/>
            <a:gdLst>
              <a:gd name="connsiteX0" fmla="*/ 592667 w 592667"/>
              <a:gd name="connsiteY0" fmla="*/ 1270000 h 1270000"/>
              <a:gd name="connsiteX1" fmla="*/ 584200 w 592667"/>
              <a:gd name="connsiteY1" fmla="*/ 482600 h 1270000"/>
              <a:gd name="connsiteX2" fmla="*/ 0 w 592667"/>
              <a:gd name="connsiteY2" fmla="*/ 0 h 1270000"/>
              <a:gd name="connsiteX3" fmla="*/ 592667 w 592667"/>
              <a:gd name="connsiteY3" fmla="*/ 127000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667" h="1270000">
                <a:moveTo>
                  <a:pt x="592667" y="1270000"/>
                </a:moveTo>
                <a:cubicBezTo>
                  <a:pt x="589845" y="1007533"/>
                  <a:pt x="587022" y="745067"/>
                  <a:pt x="584200" y="482600"/>
                </a:cubicBezTo>
                <a:lnTo>
                  <a:pt x="0" y="0"/>
                </a:lnTo>
                <a:lnTo>
                  <a:pt x="592667" y="1270000"/>
                </a:lnTo>
                <a:close/>
              </a:path>
            </a:pathLst>
          </a:cu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426055" y="3727193"/>
                <a:ext cx="2387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≤17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055" y="3727193"/>
                <a:ext cx="238744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04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3430537" y="4028683"/>
            <a:ext cx="28261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 solution for relaxed LP: (17,6)</a:t>
            </a:r>
          </a:p>
          <a:p>
            <a:r>
              <a:rPr lang="en-US" dirty="0" smtClean="0"/>
              <a:t>Optimal value (lower bound for this branch): 20</a:t>
            </a:r>
          </a:p>
          <a:p>
            <a:r>
              <a:rPr lang="en-US" dirty="0" smtClean="0"/>
              <a:t>An integer solution found (update upper bound of IP)</a:t>
            </a:r>
          </a:p>
          <a:p>
            <a:r>
              <a:rPr lang="en-US" dirty="0" smtClean="0"/>
              <a:t>Stop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87988" y="4127362"/>
                <a:ext cx="13953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 smtClean="0"/>
                  <a:t>Add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≥18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988" y="4127362"/>
                <a:ext cx="139531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93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/>
          <p:cNvSpPr txBox="1"/>
          <p:nvPr/>
        </p:nvSpPr>
        <p:spPr>
          <a:xfrm>
            <a:off x="9109402" y="4648985"/>
            <a:ext cx="2837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Optimal solution for relaxed LP: (18,4.86)</a:t>
            </a:r>
          </a:p>
          <a:p>
            <a:r>
              <a:rPr lang="en-US" dirty="0" smtClean="0"/>
              <a:t>Optimal value (lower bound for this branch): 20.43</a:t>
            </a:r>
          </a:p>
          <a:p>
            <a:r>
              <a:rPr lang="en-US" dirty="0" smtClean="0"/>
              <a:t>Worse than upper bound</a:t>
            </a:r>
          </a:p>
          <a:p>
            <a:r>
              <a:rPr lang="en-US" dirty="0" smtClean="0"/>
              <a:t>Stop</a:t>
            </a:r>
          </a:p>
        </p:txBody>
      </p:sp>
      <p:sp>
        <p:nvSpPr>
          <p:cNvPr id="71" name="Freeform 70"/>
          <p:cNvSpPr/>
          <p:nvPr/>
        </p:nvSpPr>
        <p:spPr>
          <a:xfrm>
            <a:off x="7983348" y="5078179"/>
            <a:ext cx="626534" cy="1041400"/>
          </a:xfrm>
          <a:custGeom>
            <a:avLst/>
            <a:gdLst>
              <a:gd name="connsiteX0" fmla="*/ 25400 w 626534"/>
              <a:gd name="connsiteY0" fmla="*/ 897467 h 1041400"/>
              <a:gd name="connsiteX1" fmla="*/ 0 w 626534"/>
              <a:gd name="connsiteY1" fmla="*/ 0 h 1041400"/>
              <a:gd name="connsiteX2" fmla="*/ 186267 w 626534"/>
              <a:gd name="connsiteY2" fmla="*/ 173567 h 1041400"/>
              <a:gd name="connsiteX3" fmla="*/ 626534 w 626534"/>
              <a:gd name="connsiteY3" fmla="*/ 1041400 h 1041400"/>
              <a:gd name="connsiteX4" fmla="*/ 25400 w 626534"/>
              <a:gd name="connsiteY4" fmla="*/ 897467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534" h="1041400">
                <a:moveTo>
                  <a:pt x="25400" y="897467"/>
                </a:moveTo>
                <a:lnTo>
                  <a:pt x="0" y="0"/>
                </a:lnTo>
                <a:lnTo>
                  <a:pt x="186267" y="173567"/>
                </a:lnTo>
                <a:lnTo>
                  <a:pt x="626534" y="1041400"/>
                </a:lnTo>
                <a:lnTo>
                  <a:pt x="25400" y="897467"/>
                </a:lnTo>
                <a:close/>
              </a:path>
            </a:pathLst>
          </a:custGeom>
          <a:solidFill>
            <a:srgbClr val="FFCCCC"/>
          </a:solidFill>
          <a:ln>
            <a:solidFill>
              <a:srgbClr val="FF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3792863" y="4308432"/>
            <a:ext cx="685800" cy="3767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4469613" y="4289600"/>
            <a:ext cx="1748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Optimal solution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</a:t>
            </a:r>
            <a:r>
              <a:rPr lang="en-US" dirty="0" smtClean="0"/>
              <a:t>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</p:spPr>
            <p:txBody>
              <a:bodyPr/>
              <a:lstStyle/>
              <a:p>
                <a:r>
                  <a:rPr lang="en-US" sz="2400" dirty="0" smtClean="0"/>
                  <a:t>Basic Branch and Bound algorithm (essentially a search algorithm)</a:t>
                </a:r>
                <a:br>
                  <a:rPr lang="en-US" sz="2400" dirty="0" smtClean="0"/>
                </a:b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Build the root node, which is the original IP. Set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=null,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Solve the relaxed LP of the node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If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relaxed LP is feasible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, get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optimal objective value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(Recursion) </a:t>
                </a:r>
                <a:r>
                  <a:rPr lang="en-US" sz="2400" dirty="0"/>
                  <a:t>Pick an unexplored node and go to step 2. Stop if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all nodes explored.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Return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  <a:blipFill rotWithShape="0">
                <a:blip r:embed="rId2"/>
                <a:stretch>
                  <a:fillRect l="-877" t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98944" y="1332966"/>
            <a:ext cx="369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Assuming a minimization IP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(Update) If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integer(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)</a:t>
                </a:r>
                <a:r>
                  <a:rPr lang="en-US" sz="2400" dirty="0"/>
                  <a:t>, update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=best(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) and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 smtClean="0"/>
                  <a:t>(Prune</a:t>
                </a:r>
                <a:r>
                  <a:rPr lang="en-US" sz="2400" dirty="0"/>
                  <a:t>)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/>
                  <a:t>(Branch) Choose a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that has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non-integer value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branch and construct two new nodes each representing a more constrained IP:</a:t>
                </a:r>
              </a:p>
              <a:p>
                <a:r>
                  <a:rPr lang="en-US" sz="2400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left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 smtClean="0"/>
              </a:p>
              <a:p>
                <a:r>
                  <a:rPr lang="en-US" sz="2400" i="1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right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924" t="-2116" b="-5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998944" y="6019270"/>
            <a:ext cx="7208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Anything we can do to make the search more efficient?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31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Recall: Informed Search</a:t>
            </a:r>
            <a:endParaRPr lang="en-US" dirty="0"/>
          </a:p>
        </p:txBody>
      </p:sp>
      <p:sp>
        <p:nvSpPr>
          <p:cNvPr id="8" name="Google Shape;112;p16"/>
          <p:cNvSpPr txBox="1"/>
          <p:nvPr/>
        </p:nvSpPr>
        <p:spPr>
          <a:xfrm>
            <a:off x="1602750" y="1834176"/>
            <a:ext cx="8910300" cy="195889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function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BEST-FIRST-SEARCH (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problem,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EVAL-FN) </a:t>
            </a:r>
            <a:r>
              <a:rPr lang="en-US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returns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solution sequence</a:t>
            </a:r>
            <a:endParaRPr dirty="0"/>
          </a:p>
          <a:p>
            <a:pPr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inputs: 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 problem</a:t>
            </a:r>
            <a:endParaRPr dirty="0"/>
          </a:p>
          <a:p>
            <a:pPr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EVAL-FN,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evaluation function</a:t>
            </a:r>
            <a:endParaRPr dirty="0"/>
          </a:p>
          <a:p>
            <a:pPr>
              <a:buClr>
                <a:schemeClr val="dk1"/>
              </a:buClr>
              <a:buSzPts val="2000"/>
            </a:pP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2000"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Queuing-</a:t>
            </a:r>
            <a:r>
              <a:rPr lang="en-US" sz="20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Fn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←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function that orders nodes by EVAL-FN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return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GENERAL-SEARCH (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problem, Queuing-</a:t>
            </a:r>
            <a:r>
              <a:rPr lang="en-US" sz="2000" i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Fn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20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121;p17"/>
          <p:cNvSpPr txBox="1"/>
          <p:nvPr/>
        </p:nvSpPr>
        <p:spPr>
          <a:xfrm>
            <a:off x="2125134" y="4764406"/>
            <a:ext cx="7467600" cy="711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function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GREEDY-SEARCH (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</a:t>
            </a:r>
            <a:r>
              <a:rPr lang="en-US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returns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 solution or failure</a:t>
            </a:r>
            <a:endParaRPr dirty="0"/>
          </a:p>
          <a:p>
            <a:pPr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return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BEST-FIRST-SEARCH (</a:t>
            </a:r>
            <a:r>
              <a:rPr lang="en-US" sz="20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problem, h)</a:t>
            </a:r>
            <a:endParaRPr sz="20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310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</a:t>
            </a:r>
            <a:r>
              <a:rPr lang="en-US" dirty="0" smtClean="0"/>
              <a:t>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</p:spPr>
            <p:txBody>
              <a:bodyPr/>
              <a:lstStyle/>
              <a:p>
                <a:r>
                  <a:rPr lang="en-US" sz="2400" dirty="0" smtClean="0"/>
                  <a:t>Basic Branch and Bound algorithm (essentially a search algorithm)</a:t>
                </a:r>
                <a:br>
                  <a:rPr lang="en-US" sz="2400" dirty="0" smtClean="0"/>
                </a:b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Build the root node, which is the original IP. Set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=null,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=+∞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Solve the relaxed LP of the node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If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relaxed LP is feasible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, get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optimal objective value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(Recursion) </a:t>
                </a:r>
                <a:r>
                  <a:rPr lang="en-US" sz="2400" dirty="0"/>
                  <a:t>Pick an unexplored node and go to step 2. Stop if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all nodes explored.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Return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  <a:blipFill rotWithShape="0">
                <a:blip r:embed="rId2"/>
                <a:stretch>
                  <a:fillRect l="-877" t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98944" y="1332966"/>
            <a:ext cx="369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Assuming a minimization IP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(Update) If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integer(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)</a:t>
                </a:r>
                <a:r>
                  <a:rPr lang="en-US" sz="2400" dirty="0"/>
                  <a:t>, update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=best(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) and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 smtClean="0"/>
                  <a:t>(Prune</a:t>
                </a:r>
                <a:r>
                  <a:rPr lang="en-US" sz="2400" dirty="0"/>
                  <a:t>)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go to step </a:t>
                </a:r>
                <a:r>
                  <a:rPr lang="en-US" sz="2400" dirty="0" smtClean="0"/>
                  <a:t>4</a:t>
                </a:r>
              </a:p>
              <a:p>
                <a:r>
                  <a:rPr lang="en-US" sz="2400" dirty="0"/>
                  <a:t>(Branch) Choose a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that has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non-integer value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branch and construct two new nodes each representing a more constrained IP:</a:t>
                </a:r>
              </a:p>
              <a:p>
                <a:r>
                  <a:rPr lang="en-US" sz="2400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left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 smtClean="0"/>
              </a:p>
              <a:p>
                <a:r>
                  <a:rPr lang="en-US" sz="2400" i="1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right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316" y="2868205"/>
                <a:ext cx="9897884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924" t="-2116" b="-5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2988733" y="5176529"/>
            <a:ext cx="3111499" cy="4360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67378" y="5612563"/>
            <a:ext cx="5897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What can be used as an evaluation function?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3846" y="6019270"/>
            <a:ext cx="4621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Optimal value of the LP relaxation!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4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</a:t>
            </a:r>
            <a:r>
              <a:rPr lang="en-US" dirty="0" smtClean="0"/>
              <a:t>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</p:spPr>
            <p:txBody>
              <a:bodyPr/>
              <a:lstStyle/>
              <a:p>
                <a:r>
                  <a:rPr lang="en-US" sz="2400" dirty="0" smtClean="0"/>
                  <a:t>Improved Branch and Bound algorithm (essentially a best-first-search algorithm)</a:t>
                </a:r>
                <a:br>
                  <a:rPr lang="en-US" sz="2400" dirty="0" smtClean="0"/>
                </a:b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Build the root node, which is the original IP. 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Solve the relaxed LP of the node.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Return null if infeasible.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Given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optimal objective value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of the relaxed LP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	</a:t>
                </a: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/>
              </a:p>
              <a:p>
                <a:pPr marL="917575" lvl="2" indent="-457200">
                  <a:buFont typeface="+mj-lt"/>
                  <a:buAutoNum type="arabicPeriod"/>
                </a:pP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(Recursion) </a:t>
                </a:r>
                <a:r>
                  <a:rPr lang="en-US" sz="2400" dirty="0"/>
                  <a:t>Pick an unexplored node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whose LP relaxation is feasible and has the best optimal objective value</a:t>
                </a:r>
                <a:r>
                  <a:rPr lang="en-US" sz="2400" dirty="0" smtClean="0"/>
                  <a:t> and </a:t>
                </a:r>
                <a:r>
                  <a:rPr lang="en-US" sz="2400" dirty="0"/>
                  <a:t>go to step 2. Stop if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all nodes explored.</a:t>
                </a:r>
              </a:p>
              <a:p>
                <a:pPr marL="917575" lvl="2" indent="-457200"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Return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null</a:t>
                </a:r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994943"/>
                <a:ext cx="11119201" cy="5799557"/>
              </a:xfrm>
              <a:blipFill rotWithShape="0">
                <a:blip r:embed="rId2"/>
                <a:stretch>
                  <a:fillRect l="-877" t="-1471" r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98944" y="1332966"/>
            <a:ext cx="369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Assuming a minimization IP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89316" y="2868205"/>
                <a:ext cx="989788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(Update) If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integer(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)</a:t>
                </a:r>
                <a:r>
                  <a:rPr lang="en-US" sz="2400" dirty="0"/>
                  <a:t>, </a:t>
                </a:r>
                <a:r>
                  <a:rPr lang="en-US" sz="2400" b="1" dirty="0" smtClean="0">
                    <a:solidFill>
                      <a:srgbClr val="FF0000"/>
                    </a:solidFill>
                  </a:rPr>
                  <a:t>return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sub>
                      <m:sup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400" b="1" dirty="0" smtClean="0"/>
              </a:p>
              <a:p>
                <a:r>
                  <a:rPr lang="en-US" sz="2400" dirty="0"/>
                  <a:t>(Branch) Choose a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that has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non-integer value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, branch and construct two new nodes each representing a more constrained IP:</a:t>
                </a:r>
              </a:p>
              <a:p>
                <a:r>
                  <a:rPr lang="en-US" sz="2400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left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i="1" dirty="0" smtClean="0"/>
              </a:p>
              <a:p>
                <a:r>
                  <a:rPr lang="en-US" sz="2400" i="1" dirty="0"/>
                  <a:t>	</a:t>
                </a:r>
                <a:r>
                  <a:rPr lang="en-US" sz="2400" i="1" dirty="0" smtClean="0"/>
                  <a:t>New </a:t>
                </a:r>
                <a:r>
                  <a:rPr lang="en-US" sz="2400" i="1" dirty="0"/>
                  <a:t>node at right branch</a:t>
                </a:r>
                <a:r>
                  <a:rPr lang="en-US" sz="2400" dirty="0"/>
                  <a:t>: Add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316" y="2868205"/>
                <a:ext cx="9897884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924" t="-251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600198" y="6000751"/>
            <a:ext cx="2492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Why still optimal?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7892" y="6000750"/>
            <a:ext cx="8021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All the unexplored nodes have no better LP relaxation values!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0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Formulate a Problem as an 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Kidney Exchange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981" y="1862200"/>
            <a:ext cx="3514838" cy="1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495" y="3366390"/>
            <a:ext cx="3335811" cy="282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Formulate a Problem as </a:t>
            </a:r>
            <a:r>
              <a:rPr lang="en-US" dirty="0" smtClean="0"/>
              <a:t>an 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Kidney Exchange</a:t>
                </a:r>
              </a:p>
              <a:p>
                <a:pPr lvl="1"/>
                <a:r>
                  <a:rPr lang="en-US" dirty="0" smtClean="0"/>
                  <a:t>Given directed 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where each node represent a patient-donor pair, and an edge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dirty="0" smtClean="0"/>
                  <a:t> means donor of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 smtClean="0"/>
                  <a:t> can give one kidney to patient of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/>
                  <a:t>F</a:t>
                </a:r>
                <a:r>
                  <a:rPr lang="en-US" dirty="0" smtClean="0"/>
                  <a:t>ind a set of disjoint cycles so as to maximize the number of nodes covered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741" t="-1235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295595" y="4383049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3510980" y="388160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4381897" y="4495966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0" name="Oval 9"/>
          <p:cNvSpPr/>
          <p:nvPr/>
        </p:nvSpPr>
        <p:spPr>
          <a:xfrm>
            <a:off x="5739425" y="3658134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3354707" y="5020517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2" name="Oval 11"/>
          <p:cNvSpPr/>
          <p:nvPr/>
        </p:nvSpPr>
        <p:spPr>
          <a:xfrm>
            <a:off x="5969500" y="452860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13" name="Straight Arrow Connector 12"/>
          <p:cNvCxnSpPr>
            <a:stCxn id="7" idx="7"/>
            <a:endCxn id="8" idx="2"/>
          </p:cNvCxnSpPr>
          <p:nvPr/>
        </p:nvCxnSpPr>
        <p:spPr>
          <a:xfrm flipV="1">
            <a:off x="2688358" y="4111678"/>
            <a:ext cx="822622" cy="3387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2"/>
            <a:endCxn id="7" idx="6"/>
          </p:cNvCxnSpPr>
          <p:nvPr/>
        </p:nvCxnSpPr>
        <p:spPr>
          <a:xfrm flipH="1" flipV="1">
            <a:off x="2755745" y="4613125"/>
            <a:ext cx="1626152" cy="1129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6"/>
            <a:endCxn id="12" idx="2"/>
          </p:cNvCxnSpPr>
          <p:nvPr/>
        </p:nvCxnSpPr>
        <p:spPr>
          <a:xfrm>
            <a:off x="4842048" y="4726042"/>
            <a:ext cx="1127453" cy="326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0"/>
            <a:endCxn id="8" idx="6"/>
          </p:cNvCxnSpPr>
          <p:nvPr/>
        </p:nvCxnSpPr>
        <p:spPr>
          <a:xfrm flipH="1">
            <a:off x="3971130" y="3658134"/>
            <a:ext cx="1998370" cy="4535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6"/>
            <a:endCxn id="10" idx="4"/>
          </p:cNvCxnSpPr>
          <p:nvPr/>
        </p:nvCxnSpPr>
        <p:spPr>
          <a:xfrm flipH="1" flipV="1">
            <a:off x="5969500" y="4118284"/>
            <a:ext cx="460150" cy="640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0"/>
            <a:endCxn id="8" idx="4"/>
          </p:cNvCxnSpPr>
          <p:nvPr/>
        </p:nvCxnSpPr>
        <p:spPr>
          <a:xfrm flipV="1">
            <a:off x="3584783" y="4341753"/>
            <a:ext cx="156273" cy="6787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1" idx="6"/>
            <a:endCxn id="9" idx="3"/>
          </p:cNvCxnSpPr>
          <p:nvPr/>
        </p:nvCxnSpPr>
        <p:spPr>
          <a:xfrm flipV="1">
            <a:off x="3814858" y="4888730"/>
            <a:ext cx="634427" cy="3618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462465" y="542017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1" name="Oval 20"/>
          <p:cNvSpPr/>
          <p:nvPr/>
        </p:nvSpPr>
        <p:spPr>
          <a:xfrm>
            <a:off x="5512887" y="5696810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22" name="Straight Arrow Connector 21"/>
          <p:cNvCxnSpPr>
            <a:stCxn id="20" idx="6"/>
            <a:endCxn id="21" idx="2"/>
          </p:cNvCxnSpPr>
          <p:nvPr/>
        </p:nvCxnSpPr>
        <p:spPr>
          <a:xfrm>
            <a:off x="4922615" y="5650249"/>
            <a:ext cx="590272" cy="2766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2" idx="4"/>
            <a:endCxn id="21" idx="7"/>
          </p:cNvCxnSpPr>
          <p:nvPr/>
        </p:nvCxnSpPr>
        <p:spPr>
          <a:xfrm flipH="1">
            <a:off x="5905651" y="4988753"/>
            <a:ext cx="293925" cy="7754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" idx="0"/>
            <a:endCxn id="9" idx="5"/>
          </p:cNvCxnSpPr>
          <p:nvPr/>
        </p:nvCxnSpPr>
        <p:spPr>
          <a:xfrm flipH="1" flipV="1">
            <a:off x="4774660" y="4888730"/>
            <a:ext cx="968302" cy="8080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5"/>
            <a:endCxn id="12" idx="1"/>
          </p:cNvCxnSpPr>
          <p:nvPr/>
        </p:nvCxnSpPr>
        <p:spPr>
          <a:xfrm>
            <a:off x="3903743" y="4274366"/>
            <a:ext cx="2133144" cy="3216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4"/>
            <a:endCxn id="20" idx="0"/>
          </p:cNvCxnSpPr>
          <p:nvPr/>
        </p:nvCxnSpPr>
        <p:spPr>
          <a:xfrm>
            <a:off x="4611972" y="4956117"/>
            <a:ext cx="80568" cy="4640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0" idx="2"/>
            <a:endCxn id="11" idx="5"/>
          </p:cNvCxnSpPr>
          <p:nvPr/>
        </p:nvCxnSpPr>
        <p:spPr>
          <a:xfrm flipH="1" flipV="1">
            <a:off x="3747471" y="5413280"/>
            <a:ext cx="714995" cy="2369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2"/>
            <a:endCxn id="7" idx="5"/>
          </p:cNvCxnSpPr>
          <p:nvPr/>
        </p:nvCxnSpPr>
        <p:spPr>
          <a:xfrm flipH="1" flipV="1">
            <a:off x="2688359" y="4775812"/>
            <a:ext cx="666349" cy="4747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5"/>
            <a:endCxn id="9" idx="1"/>
          </p:cNvCxnSpPr>
          <p:nvPr/>
        </p:nvCxnSpPr>
        <p:spPr>
          <a:xfrm>
            <a:off x="3903744" y="4274367"/>
            <a:ext cx="545541" cy="2889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47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Formulate a Problem as </a:t>
            </a:r>
            <a:r>
              <a:rPr lang="en-US" dirty="0" smtClean="0"/>
              <a:t>an 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Kidney Exchange</a:t>
                </a:r>
              </a:p>
              <a:p>
                <a:pPr lvl="1"/>
                <a:r>
                  <a:rPr lang="en-US" dirty="0" smtClean="0"/>
                  <a:t>Given directed 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where each node represent a patient-donor pair, and an edge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dirty="0" smtClean="0"/>
                  <a:t> means donor of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 smtClean="0"/>
                  <a:t> can give one kidney to patient of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/>
                  <a:t>F</a:t>
                </a:r>
                <a:r>
                  <a:rPr lang="en-US" dirty="0" smtClean="0"/>
                  <a:t>ind a set of disjoint cycles so as to maximize the number of nodes covered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741" t="-1235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846481" y="3040119"/>
            <a:ext cx="388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Hint: enumerate all the cycles</a:t>
            </a:r>
          </a:p>
        </p:txBody>
      </p:sp>
      <p:sp>
        <p:nvSpPr>
          <p:cNvPr id="30" name="Oval 29"/>
          <p:cNvSpPr/>
          <p:nvPr/>
        </p:nvSpPr>
        <p:spPr>
          <a:xfrm>
            <a:off x="2295595" y="4383049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2" name="Oval 31"/>
          <p:cNvSpPr/>
          <p:nvPr/>
        </p:nvSpPr>
        <p:spPr>
          <a:xfrm>
            <a:off x="3510980" y="388160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3" name="Oval 32"/>
          <p:cNvSpPr/>
          <p:nvPr/>
        </p:nvSpPr>
        <p:spPr>
          <a:xfrm>
            <a:off x="4381897" y="4495966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34" name="Oval 33"/>
          <p:cNvSpPr/>
          <p:nvPr/>
        </p:nvSpPr>
        <p:spPr>
          <a:xfrm>
            <a:off x="5739425" y="3658134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35" name="Oval 34"/>
          <p:cNvSpPr/>
          <p:nvPr/>
        </p:nvSpPr>
        <p:spPr>
          <a:xfrm>
            <a:off x="3354707" y="5020517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6" name="Oval 35"/>
          <p:cNvSpPr/>
          <p:nvPr/>
        </p:nvSpPr>
        <p:spPr>
          <a:xfrm>
            <a:off x="5969500" y="452860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37" name="Straight Arrow Connector 36"/>
          <p:cNvCxnSpPr>
            <a:stCxn id="30" idx="7"/>
            <a:endCxn id="32" idx="2"/>
          </p:cNvCxnSpPr>
          <p:nvPr/>
        </p:nvCxnSpPr>
        <p:spPr>
          <a:xfrm flipV="1">
            <a:off x="2688358" y="4111678"/>
            <a:ext cx="822622" cy="3387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3" idx="2"/>
            <a:endCxn id="30" idx="6"/>
          </p:cNvCxnSpPr>
          <p:nvPr/>
        </p:nvCxnSpPr>
        <p:spPr>
          <a:xfrm flipH="1" flipV="1">
            <a:off x="2755745" y="4613125"/>
            <a:ext cx="1626152" cy="1129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3" idx="6"/>
            <a:endCxn id="36" idx="2"/>
          </p:cNvCxnSpPr>
          <p:nvPr/>
        </p:nvCxnSpPr>
        <p:spPr>
          <a:xfrm>
            <a:off x="4842048" y="4726042"/>
            <a:ext cx="1127453" cy="326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4" idx="0"/>
            <a:endCxn id="32" idx="6"/>
          </p:cNvCxnSpPr>
          <p:nvPr/>
        </p:nvCxnSpPr>
        <p:spPr>
          <a:xfrm flipH="1">
            <a:off x="3971130" y="3658134"/>
            <a:ext cx="1998370" cy="4535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6" idx="6"/>
            <a:endCxn id="34" idx="4"/>
          </p:cNvCxnSpPr>
          <p:nvPr/>
        </p:nvCxnSpPr>
        <p:spPr>
          <a:xfrm flipH="1" flipV="1">
            <a:off x="5969500" y="4118284"/>
            <a:ext cx="460150" cy="640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5" idx="0"/>
            <a:endCxn id="32" idx="4"/>
          </p:cNvCxnSpPr>
          <p:nvPr/>
        </p:nvCxnSpPr>
        <p:spPr>
          <a:xfrm flipV="1">
            <a:off x="3584783" y="4341753"/>
            <a:ext cx="156273" cy="6787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5" idx="6"/>
            <a:endCxn id="33" idx="3"/>
          </p:cNvCxnSpPr>
          <p:nvPr/>
        </p:nvCxnSpPr>
        <p:spPr>
          <a:xfrm flipV="1">
            <a:off x="3814858" y="4888730"/>
            <a:ext cx="634427" cy="3618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4462465" y="542017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45" name="Oval 44"/>
          <p:cNvSpPr/>
          <p:nvPr/>
        </p:nvSpPr>
        <p:spPr>
          <a:xfrm>
            <a:off x="5512887" y="5696810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46" name="Straight Arrow Connector 45"/>
          <p:cNvCxnSpPr>
            <a:stCxn id="44" idx="6"/>
            <a:endCxn id="45" idx="2"/>
          </p:cNvCxnSpPr>
          <p:nvPr/>
        </p:nvCxnSpPr>
        <p:spPr>
          <a:xfrm>
            <a:off x="4922615" y="5650249"/>
            <a:ext cx="590272" cy="2766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6" idx="4"/>
            <a:endCxn id="45" idx="7"/>
          </p:cNvCxnSpPr>
          <p:nvPr/>
        </p:nvCxnSpPr>
        <p:spPr>
          <a:xfrm flipH="1">
            <a:off x="5905651" y="4988753"/>
            <a:ext cx="293925" cy="7754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45" idx="0"/>
            <a:endCxn id="33" idx="5"/>
          </p:cNvCxnSpPr>
          <p:nvPr/>
        </p:nvCxnSpPr>
        <p:spPr>
          <a:xfrm flipH="1" flipV="1">
            <a:off x="4774660" y="4888730"/>
            <a:ext cx="968302" cy="8080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2" idx="5"/>
            <a:endCxn id="36" idx="1"/>
          </p:cNvCxnSpPr>
          <p:nvPr/>
        </p:nvCxnSpPr>
        <p:spPr>
          <a:xfrm>
            <a:off x="3903743" y="4274366"/>
            <a:ext cx="2133144" cy="3216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3" idx="4"/>
            <a:endCxn id="44" idx="0"/>
          </p:cNvCxnSpPr>
          <p:nvPr/>
        </p:nvCxnSpPr>
        <p:spPr>
          <a:xfrm>
            <a:off x="4611972" y="4956117"/>
            <a:ext cx="80568" cy="4640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4" idx="2"/>
            <a:endCxn id="35" idx="5"/>
          </p:cNvCxnSpPr>
          <p:nvPr/>
        </p:nvCxnSpPr>
        <p:spPr>
          <a:xfrm flipH="1" flipV="1">
            <a:off x="3747471" y="5413280"/>
            <a:ext cx="714995" cy="2369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5" idx="2"/>
            <a:endCxn id="30" idx="5"/>
          </p:cNvCxnSpPr>
          <p:nvPr/>
        </p:nvCxnSpPr>
        <p:spPr>
          <a:xfrm flipH="1" flipV="1">
            <a:off x="2688359" y="4775812"/>
            <a:ext cx="666349" cy="4747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2" idx="5"/>
            <a:endCxn id="33" idx="1"/>
          </p:cNvCxnSpPr>
          <p:nvPr/>
        </p:nvCxnSpPr>
        <p:spPr>
          <a:xfrm>
            <a:off x="3903744" y="4274367"/>
            <a:ext cx="545541" cy="2889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59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Formulate a Problem as </a:t>
            </a:r>
            <a:r>
              <a:rPr lang="en-US" dirty="0" smtClean="0"/>
              <a:t>an IP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Kidney Exchange</a:t>
                </a:r>
              </a:p>
              <a:p>
                <a:pPr lvl="1"/>
                <a:r>
                  <a:rPr lang="en-US" dirty="0" smtClean="0"/>
                  <a:t>Given directed 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where each node represent a patient-donor pair, and an edge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dirty="0" smtClean="0"/>
                  <a:t> means donor of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 smtClean="0"/>
                  <a:t> can give one kidney to patient of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/>
                  <a:t>F</a:t>
                </a:r>
                <a:r>
                  <a:rPr lang="en-US" dirty="0" smtClean="0"/>
                  <a:t>ind a set of disjoint cycles so as to maximize the number of nodes covered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741" t="-1235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846481" y="3040119"/>
            <a:ext cx="388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Hint: enumerate all the cycles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690910" y="3912210"/>
                <a:ext cx="3351880" cy="1727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≤1,∀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,∀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910" y="3912210"/>
                <a:ext cx="3351880" cy="1727204"/>
              </a:xfrm>
              <a:prstGeom prst="rect">
                <a:avLst/>
              </a:prstGeom>
              <a:blipFill rotWithShape="0">
                <a:blip r:embed="rId3"/>
                <a:stretch>
                  <a:fillRect l="-2914" b="-31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/>
          <p:nvPr/>
        </p:nvSpPr>
        <p:spPr>
          <a:xfrm>
            <a:off x="2295595" y="4383049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3510980" y="388160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4381897" y="4495966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35" name="Oval 34"/>
          <p:cNvSpPr/>
          <p:nvPr/>
        </p:nvSpPr>
        <p:spPr>
          <a:xfrm>
            <a:off x="5739425" y="3658134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36" name="Oval 35"/>
          <p:cNvSpPr/>
          <p:nvPr/>
        </p:nvSpPr>
        <p:spPr>
          <a:xfrm>
            <a:off x="3354707" y="5020517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5969500" y="452860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cxnSp>
        <p:nvCxnSpPr>
          <p:cNvPr id="38" name="Straight Arrow Connector 37"/>
          <p:cNvCxnSpPr>
            <a:stCxn id="32" idx="7"/>
            <a:endCxn id="33" idx="2"/>
          </p:cNvCxnSpPr>
          <p:nvPr/>
        </p:nvCxnSpPr>
        <p:spPr>
          <a:xfrm flipV="1">
            <a:off x="2688358" y="4111678"/>
            <a:ext cx="822622" cy="33875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4" idx="2"/>
            <a:endCxn id="32" idx="6"/>
          </p:cNvCxnSpPr>
          <p:nvPr/>
        </p:nvCxnSpPr>
        <p:spPr>
          <a:xfrm flipH="1" flipV="1">
            <a:off x="2755745" y="4613125"/>
            <a:ext cx="1626152" cy="11291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4" idx="6"/>
            <a:endCxn id="37" idx="2"/>
          </p:cNvCxnSpPr>
          <p:nvPr/>
        </p:nvCxnSpPr>
        <p:spPr>
          <a:xfrm>
            <a:off x="4842048" y="4726042"/>
            <a:ext cx="1127453" cy="326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5" idx="0"/>
            <a:endCxn id="33" idx="6"/>
          </p:cNvCxnSpPr>
          <p:nvPr/>
        </p:nvCxnSpPr>
        <p:spPr>
          <a:xfrm flipH="1">
            <a:off x="3971130" y="3658134"/>
            <a:ext cx="1998370" cy="4535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7" idx="6"/>
            <a:endCxn id="35" idx="4"/>
          </p:cNvCxnSpPr>
          <p:nvPr/>
        </p:nvCxnSpPr>
        <p:spPr>
          <a:xfrm flipH="1" flipV="1">
            <a:off x="5969500" y="4118284"/>
            <a:ext cx="460150" cy="640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6" idx="0"/>
            <a:endCxn id="33" idx="4"/>
          </p:cNvCxnSpPr>
          <p:nvPr/>
        </p:nvCxnSpPr>
        <p:spPr>
          <a:xfrm flipV="1">
            <a:off x="3584783" y="4341753"/>
            <a:ext cx="156273" cy="6787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6" idx="6"/>
            <a:endCxn id="34" idx="3"/>
          </p:cNvCxnSpPr>
          <p:nvPr/>
        </p:nvCxnSpPr>
        <p:spPr>
          <a:xfrm flipV="1">
            <a:off x="3814858" y="4888730"/>
            <a:ext cx="634427" cy="36186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462465" y="5420173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46" name="Oval 45"/>
          <p:cNvSpPr/>
          <p:nvPr/>
        </p:nvSpPr>
        <p:spPr>
          <a:xfrm>
            <a:off x="5512887" y="5696810"/>
            <a:ext cx="460150" cy="4601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cxnSp>
        <p:nvCxnSpPr>
          <p:cNvPr id="47" name="Straight Arrow Connector 46"/>
          <p:cNvCxnSpPr>
            <a:stCxn id="45" idx="6"/>
            <a:endCxn id="46" idx="2"/>
          </p:cNvCxnSpPr>
          <p:nvPr/>
        </p:nvCxnSpPr>
        <p:spPr>
          <a:xfrm>
            <a:off x="4922615" y="5650249"/>
            <a:ext cx="590272" cy="2766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7" idx="4"/>
            <a:endCxn id="46" idx="7"/>
          </p:cNvCxnSpPr>
          <p:nvPr/>
        </p:nvCxnSpPr>
        <p:spPr>
          <a:xfrm flipH="1">
            <a:off x="5905651" y="4988753"/>
            <a:ext cx="293925" cy="7754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6" idx="0"/>
            <a:endCxn id="34" idx="5"/>
          </p:cNvCxnSpPr>
          <p:nvPr/>
        </p:nvCxnSpPr>
        <p:spPr>
          <a:xfrm flipH="1" flipV="1">
            <a:off x="4774660" y="4888730"/>
            <a:ext cx="968302" cy="8080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3" idx="5"/>
            <a:endCxn id="37" idx="1"/>
          </p:cNvCxnSpPr>
          <p:nvPr/>
        </p:nvCxnSpPr>
        <p:spPr>
          <a:xfrm>
            <a:off x="3903743" y="4274366"/>
            <a:ext cx="2133144" cy="3216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4" idx="4"/>
            <a:endCxn id="45" idx="0"/>
          </p:cNvCxnSpPr>
          <p:nvPr/>
        </p:nvCxnSpPr>
        <p:spPr>
          <a:xfrm>
            <a:off x="4611972" y="4956117"/>
            <a:ext cx="80568" cy="4640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5" idx="2"/>
            <a:endCxn id="36" idx="5"/>
          </p:cNvCxnSpPr>
          <p:nvPr/>
        </p:nvCxnSpPr>
        <p:spPr>
          <a:xfrm flipH="1" flipV="1">
            <a:off x="3747471" y="5413280"/>
            <a:ext cx="714995" cy="2369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6" idx="2"/>
            <a:endCxn id="32" idx="5"/>
          </p:cNvCxnSpPr>
          <p:nvPr/>
        </p:nvCxnSpPr>
        <p:spPr>
          <a:xfrm flipH="1" flipV="1">
            <a:off x="2688359" y="4775812"/>
            <a:ext cx="666349" cy="4747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33" idx="5"/>
            <a:endCxn id="34" idx="1"/>
          </p:cNvCxnSpPr>
          <p:nvPr/>
        </p:nvCxnSpPr>
        <p:spPr>
          <a:xfrm>
            <a:off x="3903744" y="4274367"/>
            <a:ext cx="545541" cy="2889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1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Formulate a Problem as an </a:t>
            </a:r>
            <a:r>
              <a:rPr lang="en-US" dirty="0" smtClean="0"/>
              <a:t>IP</a:t>
            </a:r>
            <a:endParaRPr lang="en-US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 l="1343" t="1076"/>
          <a:stretch>
            <a:fillRect/>
          </a:stretch>
        </p:blipFill>
        <p:spPr bwMode="auto">
          <a:xfrm>
            <a:off x="7842624" y="3790395"/>
            <a:ext cx="3993776" cy="247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 l="2014" t="2845"/>
          <a:stretch>
            <a:fillRect/>
          </a:stretch>
        </p:blipFill>
        <p:spPr bwMode="auto">
          <a:xfrm>
            <a:off x="6765164" y="2214180"/>
            <a:ext cx="1703295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9747" y="1642645"/>
            <a:ext cx="3378200" cy="205763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95512E4-2529-4339-871A-55F5B0680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9467"/>
          </a:xfrm>
        </p:spPr>
        <p:txBody>
          <a:bodyPr/>
          <a:lstStyle/>
          <a:p>
            <a:r>
              <a:rPr lang="en-US" dirty="0" err="1" smtClean="0"/>
              <a:t>Cryptarithmetic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6776" y="1562092"/>
            <a:ext cx="14034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Variables:</a:t>
            </a:r>
          </a:p>
          <a:p>
            <a:endParaRPr lang="en-US" sz="2400" dirty="0"/>
          </a:p>
          <a:p>
            <a:r>
              <a:rPr lang="en-US" sz="2400" dirty="0" smtClean="0"/>
              <a:t>IP: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5038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Formulate a Problem as an </a:t>
            </a:r>
            <a:r>
              <a:rPr lang="en-US" dirty="0" smtClean="0"/>
              <a:t>IP</a:t>
            </a:r>
            <a:endParaRPr lang="en-US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 l="1343" t="1076"/>
          <a:stretch>
            <a:fillRect/>
          </a:stretch>
        </p:blipFill>
        <p:spPr bwMode="auto">
          <a:xfrm>
            <a:off x="7842624" y="3790395"/>
            <a:ext cx="3993776" cy="247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 l="2014" t="2845"/>
          <a:stretch>
            <a:fillRect/>
          </a:stretch>
        </p:blipFill>
        <p:spPr bwMode="auto">
          <a:xfrm>
            <a:off x="6765164" y="2214180"/>
            <a:ext cx="1703295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19747" y="1642645"/>
            <a:ext cx="3378200" cy="205763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95512E4-2529-4339-871A-55F5B0680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9467"/>
          </a:xfrm>
        </p:spPr>
        <p:txBody>
          <a:bodyPr/>
          <a:lstStyle/>
          <a:p>
            <a:r>
              <a:rPr lang="en-US" dirty="0" err="1" smtClean="0"/>
              <a:t>Cryptarithmetic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2099" y="1669722"/>
                <a:ext cx="5513048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/>
                  <a:t>Variables: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US" sz="2400" dirty="0" smtClean="0"/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400" b="0" dirty="0" smtClean="0"/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IP: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69722"/>
                <a:ext cx="5513048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770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32931" y="2269886"/>
                <a:ext cx="3788345" cy="3186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func>
                    </m:oMath>
                  </m:oMathPara>
                </a14:m>
                <a:endParaRPr lang="en-US" sz="2400" b="0" dirty="0" smtClean="0"/>
              </a:p>
              <a:p>
                <a:r>
                  <a:rPr lang="en-US" sz="2400" dirty="0" err="1" smtClean="0"/>
                  <a:t>s.t.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+10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+10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sz="24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∈{1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,..,9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/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/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/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∈{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,..,9}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/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/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∈{0,1}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931" y="2269886"/>
                <a:ext cx="3788345" cy="3186706"/>
              </a:xfrm>
              <a:prstGeom prst="rect">
                <a:avLst/>
              </a:prstGeom>
              <a:blipFill rotWithShape="0">
                <a:blip r:embed="rId7"/>
                <a:stretch>
                  <a:fillRect l="-2412" b="-1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44147" y="5438858"/>
                <a:ext cx="61753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Can also write as: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≤9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:endParaRPr lang="en-US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≥0,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nor/>
                      </m:rPr>
                      <a:rPr lang="en-US" dirty="0"/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147" y="5438858"/>
                <a:ext cx="6175399" cy="1200329"/>
              </a:xfrm>
              <a:prstGeom prst="rect">
                <a:avLst/>
              </a:prstGeom>
              <a:blipFill rotWithShape="0">
                <a:blip r:embed="rId8"/>
                <a:stretch>
                  <a:fillRect l="-790" t="-2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1338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7792</TotalTime>
  <Words>1189</Words>
  <Application>Microsoft Office PowerPoint</Application>
  <PresentationFormat>Widescreen</PresentationFormat>
  <Paragraphs>426</Paragraphs>
  <Slides>26</Slides>
  <Notes>4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Announcements</vt:lpstr>
      <vt:lpstr>AI: Representation and Problem Solving </vt:lpstr>
      <vt:lpstr>Learning Objectives</vt:lpstr>
      <vt:lpstr>Linear Programming</vt:lpstr>
      <vt:lpstr>Linear Programming  Integer Programming</vt:lpstr>
      <vt:lpstr>Problem Formulation</vt:lpstr>
      <vt:lpstr>Linear Programming vs Integer Programming</vt:lpstr>
      <vt:lpstr>Integer Programming: Graphical Representation</vt:lpstr>
      <vt:lpstr>LP Relaxation</vt:lpstr>
      <vt:lpstr>Question</vt:lpstr>
      <vt:lpstr>Question</vt:lpstr>
      <vt:lpstr>Solving an IP</vt:lpstr>
      <vt:lpstr>Solving an IP</vt:lpstr>
      <vt:lpstr>Branch and Bound Example</vt:lpstr>
      <vt:lpstr>Branch and Bound Example</vt:lpstr>
      <vt:lpstr>Branch and Bound Example</vt:lpstr>
      <vt:lpstr>Solving an IP</vt:lpstr>
      <vt:lpstr>Recall: Informed Search</vt:lpstr>
      <vt:lpstr>Solving an IP</vt:lpstr>
      <vt:lpstr>Solving an IP</vt:lpstr>
      <vt:lpstr>Formulate a Problem as an IP</vt:lpstr>
      <vt:lpstr>Formulate a Problem as an IP</vt:lpstr>
      <vt:lpstr>Formulate a Problem as an IP</vt:lpstr>
      <vt:lpstr>Formulate a Problem as an IP</vt:lpstr>
      <vt:lpstr>Formulate a Problem as an IP</vt:lpstr>
      <vt:lpstr>Formulate a Problem as an IP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Integer Programming</dc:title>
  <dc:creator>Pat Virtue;Fei Fang</dc:creator>
  <cp:lastModifiedBy>Fei Fang</cp:lastModifiedBy>
  <cp:revision>791</cp:revision>
  <cp:lastPrinted>2018-11-27T13:42:27Z</cp:lastPrinted>
  <dcterms:created xsi:type="dcterms:W3CDTF">2018-10-11T11:39:27Z</dcterms:created>
  <dcterms:modified xsi:type="dcterms:W3CDTF">2019-10-08T16:24:15Z</dcterms:modified>
</cp:coreProperties>
</file>