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61" r:id="rId2"/>
    <p:sldId id="663" r:id="rId3"/>
    <p:sldId id="760" r:id="rId4"/>
    <p:sldId id="742" r:id="rId5"/>
    <p:sldId id="743" r:id="rId6"/>
    <p:sldId id="761" r:id="rId7"/>
    <p:sldId id="711" r:id="rId8"/>
    <p:sldId id="747" r:id="rId9"/>
    <p:sldId id="745" r:id="rId10"/>
    <p:sldId id="746" r:id="rId11"/>
    <p:sldId id="764" r:id="rId12"/>
    <p:sldId id="765" r:id="rId13"/>
    <p:sldId id="762" r:id="rId14"/>
    <p:sldId id="748" r:id="rId15"/>
    <p:sldId id="771" r:id="rId16"/>
    <p:sldId id="772" r:id="rId17"/>
    <p:sldId id="750" r:id="rId18"/>
    <p:sldId id="766" r:id="rId19"/>
    <p:sldId id="763" r:id="rId20"/>
    <p:sldId id="770" r:id="rId21"/>
    <p:sldId id="773" r:id="rId22"/>
    <p:sldId id="768" r:id="rId23"/>
    <p:sldId id="774" r:id="rId24"/>
    <p:sldId id="778" r:id="rId25"/>
    <p:sldId id="779" r:id="rId26"/>
    <p:sldId id="776" r:id="rId27"/>
    <p:sldId id="754" r:id="rId28"/>
    <p:sldId id="755" r:id="rId29"/>
    <p:sldId id="756" r:id="rId30"/>
    <p:sldId id="757" r:id="rId31"/>
    <p:sldId id="758" r:id="rId32"/>
    <p:sldId id="780" r:id="rId33"/>
    <p:sldId id="781" r:id="rId3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9263" y="719138"/>
            <a:ext cx="6389687" cy="3595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3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9263" y="719138"/>
            <a:ext cx="6389687" cy="3595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w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 smtClean="0"/>
              <a:t>Midterm1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Grade Released</a:t>
            </a:r>
          </a:p>
          <a:p>
            <a:r>
              <a:rPr lang="en-US" dirty="0" smtClean="0"/>
              <a:t>Assignments</a:t>
            </a:r>
            <a:r>
              <a:rPr lang="en-US" dirty="0"/>
              <a:t>: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HW5 (written)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Due 10/8 Tue, 10 pm 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HW6 (online)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Will be released today, Due 10/15 Tue, 10 pm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P3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Optimization – expected average completion time &lt; P2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Due 10/17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Thu, 10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pm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US" sz="3000" dirty="0" smtClean="0"/>
              <a:t>Final </a:t>
            </a:r>
            <a:r>
              <a:rPr lang="en-US" sz="3000" dirty="0"/>
              <a:t>exam: Thursday, Dec 12, 1-4pm, location TBD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1: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</a:t>
                </a:r>
                <a:r>
                  <a:rPr lang="en-US" dirty="0" smtClean="0"/>
                  <a:t>relaxed LP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relaxed LP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 feasible point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:r>
                  <a:rPr lang="en-US" dirty="0" smtClean="0"/>
                  <a:t>objective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Assume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 feasible point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:r>
                  <a:rPr lang="en-US" dirty="0" smtClean="0"/>
                  <a:t>objective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Assume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30030" y="5018101"/>
                <a:ext cx="2225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30" y="5018101"/>
                <a:ext cx="222580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71334" y="5822282"/>
            <a:ext cx="183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bound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87258" y="5497047"/>
            <a:ext cx="271448" cy="325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89600" y="449301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Upper bound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6366933" y="4954680"/>
            <a:ext cx="245356" cy="260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2: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</a:t>
            </a:r>
            <a:r>
              <a:rPr lang="en-US" dirty="0" smtClean="0"/>
              <a:t>integer </a:t>
            </a:r>
            <a:r>
              <a:rPr lang="en-US" dirty="0"/>
              <a:t>points </a:t>
            </a:r>
            <a:r>
              <a:rPr lang="en-US" dirty="0" smtClean="0"/>
              <a:t>that are the closest to an optimal solution of the LP relaxation?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2: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</a:t>
            </a:r>
            <a:r>
              <a:rPr lang="en-US" dirty="0" smtClean="0"/>
              <a:t>integer </a:t>
            </a:r>
            <a:r>
              <a:rPr lang="en-US" dirty="0"/>
              <a:t>points that are the closest to an optimal solution of the LP relaxation?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97" y="2633667"/>
            <a:ext cx="3434824" cy="351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3520" y="2515432"/>
            <a:ext cx="7111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An LP can have infinite number of optimal solutions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So as IP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Integer points that are closest to an optimal solution of LP relaxation of IP may not be feasible</a:t>
            </a:r>
          </a:p>
          <a:p>
            <a:pPr marL="457200" indent="-457200">
              <a:buAutoNum type="arabicPeriod"/>
            </a:pPr>
            <a:r>
              <a:rPr lang="en-US" sz="2400" dirty="0"/>
              <a:t>Integer points that are closest to an optimal solution of LP relaxation of </a:t>
            </a:r>
            <a:r>
              <a:rPr lang="en-US" sz="2400" dirty="0" smtClean="0"/>
              <a:t>IP may not be optimal (depends on the objective function)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smtClean="0"/>
              <a:t>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 smtClean="0"/>
                  <a:t>Basic Branch and Bound algorithm (essentially a search algorithm)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Solve the relaxed LP of the node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(Recursion) Pick an unexplored node and go to step 2. Stop if 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98944" y="6019270"/>
            <a:ext cx="411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if it is a maximization IP?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 smtClean="0"/>
                  <a:t>(Prune</a:t>
                </a:r>
                <a:r>
                  <a:rPr lang="en-US" sz="2400" dirty="0"/>
                  <a:t>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 smtClean="0"/>
                  <a:t>(Branch</a:t>
                </a:r>
                <a:r>
                  <a:rPr lang="en-US" sz="2400" dirty="0"/>
                  <a:t>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branch and construct </a:t>
                </a:r>
                <a:r>
                  <a:rPr lang="en-US" sz="2400" dirty="0"/>
                  <a:t>two </a:t>
                </a:r>
                <a:r>
                  <a:rPr lang="en-US" sz="2400" dirty="0" smtClean="0"/>
                  <a:t>new nodes </a:t>
                </a:r>
                <a:r>
                  <a:rPr lang="en-US" sz="2400" dirty="0"/>
                  <a:t>each representing a more constrained IP</a:t>
                </a:r>
                <a:r>
                  <a:rPr lang="en-US" sz="2400" dirty="0" smtClean="0"/>
                  <a:t>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i="1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smtClean="0"/>
              <a:t>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 smtClean="0"/>
                  <a:t>Basic Branch and Bound algorithm (essentially a search algorithm)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Solve the relaxed LP of the node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(Recursion) Pick an unexplored node and go to step 2. Stop if 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98944" y="6019270"/>
            <a:ext cx="411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if it is a maximization IP?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/>
                  <a:t>and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 smtClean="0"/>
                  <a:t>(Prune</a:t>
                </a:r>
                <a:r>
                  <a:rPr lang="en-US" sz="2400" dirty="0"/>
                  <a:t>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i="1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15867" y="1410303"/>
            <a:ext cx="209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(Upper bound of IP)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8433" y="2222781"/>
            <a:ext cx="371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(Lower bound for the IP of the node)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8834" y="3216432"/>
            <a:ext cx="2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(Update upper bound)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B583A4-EE00-426B-B9A6-889A52DD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4" y="1195359"/>
            <a:ext cx="5122735" cy="514877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66908EF-26EA-4D24-9CE7-7F78B6058C1E}"/>
              </a:ext>
            </a:extLst>
          </p:cNvPr>
          <p:cNvGrpSpPr/>
          <p:nvPr/>
        </p:nvGrpSpPr>
        <p:grpSpPr>
          <a:xfrm>
            <a:off x="8196343" y="2645705"/>
            <a:ext cx="2955387" cy="2653246"/>
            <a:chOff x="401083" y="1716065"/>
            <a:chExt cx="2955387" cy="26532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A060B291-5181-45E0-9DDB-9152868A2B5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75DF34A-FD48-48B2-9AB8-E086EEAA191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C72D718-37A3-450C-810B-4D69293506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08D7650-ED76-4F0F-A862-9245B67E930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CC0BF1F-5DDD-4EE3-9F08-15EAB4AFD0A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1C0B240-31C2-492F-B0AE-78879F4086D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6355202-2467-4903-B05A-CD4813DE48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4208EC9-202F-46D0-A59B-133CC965BE18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ADBFB9FF-76D4-4867-99C4-2E0330D9C1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256D25-95B1-4358-8042-086CD95ECB4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F14C8C2-AF63-4659-BA5A-E97A94FD608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C185D2B-8AA3-4642-8B39-7754A397DEFE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AA6A70A-B7DC-4EF2-B9EF-3EDA7922CCBA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D3D7052-085B-4F19-ABBE-ACABCE643882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97C8FC4-9CE6-400B-BAD8-A48B17FF4885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CECCDD-02FA-405A-BE7A-D77B7C2C17BF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9286B12-80A8-4749-92AE-EE8B16431354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7A73EA0-4924-4A60-A0BC-9FC0F0FCBAF6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57292 -0.1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6147121" y="4020165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903705" y="123039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52301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 smtClean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8932333" y="3199018"/>
            <a:ext cx="2419490" cy="85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it necessary to solve this branch?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8856474" y="4044844"/>
            <a:ext cx="326413" cy="202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6147121" y="4020165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903705" y="123039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52301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5981700" y="1767945"/>
            <a:ext cx="1403350" cy="1562100"/>
          </a:xfrm>
          <a:custGeom>
            <a:avLst/>
            <a:gdLst>
              <a:gd name="connsiteX0" fmla="*/ 0 w 1403350"/>
              <a:gd name="connsiteY0" fmla="*/ 0 h 1562100"/>
              <a:gd name="connsiteX1" fmla="*/ 1000125 w 1403350"/>
              <a:gd name="connsiteY1" fmla="*/ 762000 h 1562100"/>
              <a:gd name="connsiteX2" fmla="*/ 1403350 w 1403350"/>
              <a:gd name="connsiteY2" fmla="*/ 1562100 h 1562100"/>
              <a:gd name="connsiteX3" fmla="*/ 673100 w 1403350"/>
              <a:gd name="connsiteY3" fmla="*/ 1377950 h 1562100"/>
              <a:gd name="connsiteX4" fmla="*/ 0 w 140335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50" h="1562100">
                <a:moveTo>
                  <a:pt x="0" y="0"/>
                </a:moveTo>
                <a:lnTo>
                  <a:pt x="1000125" y="762000"/>
                </a:lnTo>
                <a:lnTo>
                  <a:pt x="1403350" y="1562100"/>
                </a:lnTo>
                <a:lnTo>
                  <a:pt x="673100" y="137795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590055" y="3060921"/>
            <a:ext cx="160037" cy="15550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154232" y="1704445"/>
            <a:ext cx="340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solution for LP relaxation: (17.5,5)</a:t>
            </a:r>
          </a:p>
          <a:p>
            <a:r>
              <a:rPr lang="en-US" dirty="0" smtClean="0"/>
              <a:t>Optimal value (lower bound for IP): 20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 smtClean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1617138" y="4504268"/>
            <a:ext cx="601134" cy="1257300"/>
          </a:xfrm>
          <a:custGeom>
            <a:avLst/>
            <a:gdLst>
              <a:gd name="connsiteX0" fmla="*/ 592667 w 592667"/>
              <a:gd name="connsiteY0" fmla="*/ 1270000 h 1270000"/>
              <a:gd name="connsiteX1" fmla="*/ 584200 w 592667"/>
              <a:gd name="connsiteY1" fmla="*/ 482600 h 1270000"/>
              <a:gd name="connsiteX2" fmla="*/ 0 w 592667"/>
              <a:gd name="connsiteY2" fmla="*/ 0 h 1270000"/>
              <a:gd name="connsiteX3" fmla="*/ 592667 w 59266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667" h="1270000">
                <a:moveTo>
                  <a:pt x="592667" y="1270000"/>
                </a:moveTo>
                <a:cubicBezTo>
                  <a:pt x="589845" y="1007533"/>
                  <a:pt x="587022" y="745067"/>
                  <a:pt x="584200" y="482600"/>
                </a:cubicBezTo>
                <a:lnTo>
                  <a:pt x="0" y="0"/>
                </a:lnTo>
                <a:lnTo>
                  <a:pt x="592667" y="127000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26055" y="3727193"/>
                <a:ext cx="2387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55" y="3727193"/>
                <a:ext cx="23874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430537" y="4028683"/>
            <a:ext cx="2826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solution for relaxed LP: (17,6)</a:t>
            </a:r>
          </a:p>
          <a:p>
            <a:r>
              <a:rPr lang="en-US" dirty="0" smtClean="0"/>
              <a:t>Optimal value (lower bound for this branch): 20</a:t>
            </a:r>
          </a:p>
          <a:p>
            <a:r>
              <a:rPr lang="en-US" dirty="0" smtClean="0"/>
              <a:t>An integer solution found (update upper bound of IP)</a:t>
            </a:r>
          </a:p>
          <a:p>
            <a:r>
              <a:rPr lang="en-US" dirty="0" smtClean="0"/>
              <a:t>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87988" y="4127362"/>
                <a:ext cx="1395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988" y="4127362"/>
                <a:ext cx="139531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9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9109402" y="4648985"/>
            <a:ext cx="2837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solution for relaxed LP: (18,4.86)</a:t>
            </a:r>
          </a:p>
          <a:p>
            <a:r>
              <a:rPr lang="en-US" dirty="0" smtClean="0"/>
              <a:t>Optimal value (lower bound for this branch): 20.43</a:t>
            </a:r>
          </a:p>
          <a:p>
            <a:r>
              <a:rPr lang="en-US" dirty="0" smtClean="0"/>
              <a:t>Worse than upper bound</a:t>
            </a:r>
          </a:p>
          <a:p>
            <a:r>
              <a:rPr lang="en-US" dirty="0" smtClean="0"/>
              <a:t>Stop</a:t>
            </a:r>
          </a:p>
        </p:txBody>
      </p:sp>
      <p:sp>
        <p:nvSpPr>
          <p:cNvPr id="71" name="Freeform 70"/>
          <p:cNvSpPr/>
          <p:nvPr/>
        </p:nvSpPr>
        <p:spPr>
          <a:xfrm>
            <a:off x="7983348" y="5078179"/>
            <a:ext cx="626534" cy="1041400"/>
          </a:xfrm>
          <a:custGeom>
            <a:avLst/>
            <a:gdLst>
              <a:gd name="connsiteX0" fmla="*/ 25400 w 626534"/>
              <a:gd name="connsiteY0" fmla="*/ 897467 h 1041400"/>
              <a:gd name="connsiteX1" fmla="*/ 0 w 626534"/>
              <a:gd name="connsiteY1" fmla="*/ 0 h 1041400"/>
              <a:gd name="connsiteX2" fmla="*/ 186267 w 626534"/>
              <a:gd name="connsiteY2" fmla="*/ 173567 h 1041400"/>
              <a:gd name="connsiteX3" fmla="*/ 626534 w 626534"/>
              <a:gd name="connsiteY3" fmla="*/ 1041400 h 1041400"/>
              <a:gd name="connsiteX4" fmla="*/ 25400 w 626534"/>
              <a:gd name="connsiteY4" fmla="*/ 897467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34" h="1041400">
                <a:moveTo>
                  <a:pt x="25400" y="897467"/>
                </a:moveTo>
                <a:lnTo>
                  <a:pt x="0" y="0"/>
                </a:lnTo>
                <a:lnTo>
                  <a:pt x="186267" y="173567"/>
                </a:lnTo>
                <a:lnTo>
                  <a:pt x="626534" y="1041400"/>
                </a:lnTo>
                <a:lnTo>
                  <a:pt x="25400" y="897467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92863" y="4308432"/>
            <a:ext cx="685800" cy="376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469613" y="4289600"/>
            <a:ext cx="17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Optimal solution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26189"/>
          </a:xfrm>
        </p:spPr>
        <p:txBody>
          <a:bodyPr/>
          <a:lstStyle/>
          <a:p>
            <a:r>
              <a:rPr lang="en-US" dirty="0" smtClean="0"/>
              <a:t>When does the branch-and-bound algorithm choose not to branch the current node? (Select all that apply)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/>
              <a:t>A. When the LP returns an equal or worse objective </a:t>
            </a:r>
            <a:r>
              <a:rPr lang="en-US" sz="2800" dirty="0" smtClean="0"/>
              <a:t>value than </a:t>
            </a:r>
            <a:r>
              <a:rPr lang="en-US" sz="2800" dirty="0"/>
              <a:t>the best feasible IP objective </a:t>
            </a:r>
            <a:r>
              <a:rPr lang="en-US" sz="2800" dirty="0" smtClean="0"/>
              <a:t>value you </a:t>
            </a:r>
            <a:r>
              <a:rPr lang="en-US" sz="2800" dirty="0"/>
              <a:t>have seen </a:t>
            </a:r>
            <a:r>
              <a:rPr lang="en-US" sz="2800" dirty="0" smtClean="0"/>
              <a:t>before</a:t>
            </a:r>
            <a:endParaRPr lang="en-US" sz="2800" dirty="0"/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 smtClean="0"/>
              <a:t>B: When </a:t>
            </a:r>
            <a:r>
              <a:rPr lang="en-US" sz="2800" dirty="0"/>
              <a:t>you hit an integer result from the LP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 smtClean="0"/>
              <a:t>C: When </a:t>
            </a:r>
            <a:r>
              <a:rPr lang="en-US" sz="2800" dirty="0"/>
              <a:t>LP is </a:t>
            </a:r>
            <a:r>
              <a:rPr lang="en-US" sz="2800" dirty="0" smtClean="0"/>
              <a:t>infeasible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 smtClean="0"/>
              <a:t>D: When </a:t>
            </a:r>
            <a:r>
              <a:rPr lang="en-US" sz="2800" dirty="0"/>
              <a:t>the LP returns </a:t>
            </a:r>
            <a:r>
              <a:rPr lang="en-US" sz="2800" dirty="0" smtClean="0"/>
              <a:t>a better objective value than </a:t>
            </a:r>
            <a:r>
              <a:rPr lang="en-US" sz="2800" dirty="0"/>
              <a:t>the best feasible IP objective </a:t>
            </a:r>
            <a:r>
              <a:rPr lang="en-US" sz="2800" dirty="0" smtClean="0"/>
              <a:t>value you </a:t>
            </a:r>
            <a:r>
              <a:rPr lang="en-US" sz="2800" dirty="0"/>
              <a:t>have seen before</a:t>
            </a:r>
          </a:p>
          <a:p>
            <a:pPr marL="0" lvl="4" indent="0">
              <a:spcBef>
                <a:spcPts val="10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25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smtClean="0"/>
              <a:t>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 smtClean="0"/>
                  <a:t>Basic Branch and Bound algorithm (essentially a search algorithm)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Solve the relaxed LP of the node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and go to step 2. Stop if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 smtClean="0"/>
                  <a:t>(Prune</a:t>
                </a:r>
                <a:r>
                  <a:rPr lang="en-US" sz="2400" dirty="0"/>
                  <a:t>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i="1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98944" y="6019270"/>
            <a:ext cx="720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Anything we can do to make the search more efficient?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Informed Search</a:t>
            </a:r>
            <a:endParaRPr lang="en-US" dirty="0"/>
          </a:p>
        </p:txBody>
      </p:sp>
      <p:sp>
        <p:nvSpPr>
          <p:cNvPr id="8" name="Google Shape;112;p16"/>
          <p:cNvSpPr txBox="1"/>
          <p:nvPr/>
        </p:nvSpPr>
        <p:spPr>
          <a:xfrm>
            <a:off x="1602750" y="1834176"/>
            <a:ext cx="8910300" cy="19588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BEST-FIRST-SEARCH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EVAL-FN)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sequence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inputs: 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problem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EVAL-FN,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evaluation function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Queuing-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function that orders nodes by EVAL-FN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Queuing-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21;p17"/>
          <p:cNvSpPr txBox="1"/>
          <p:nvPr/>
        </p:nvSpPr>
        <p:spPr>
          <a:xfrm>
            <a:off x="2125134" y="4764406"/>
            <a:ext cx="7467600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GREEDY-SEARCH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or failure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BEST-FIRST-SEARCH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h)</a:t>
            </a:r>
            <a:endParaRPr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1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smtClean="0"/>
              <a:t>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 smtClean="0"/>
                  <a:t>Basic Branch and Bound algorithm (essentially a search algorithm)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Solve the relaxed LP of the node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and go to step 2. Stop if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 smtClean="0"/>
                  <a:t>(Prune</a:t>
                </a:r>
                <a:r>
                  <a:rPr lang="en-US" sz="2400" dirty="0"/>
                  <a:t>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</a:t>
                </a:r>
                <a:r>
                  <a:rPr lang="en-US" sz="2400" dirty="0" smtClean="0"/>
                  <a:t>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i="1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988733" y="5176529"/>
            <a:ext cx="3111499" cy="4360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7378" y="5612563"/>
            <a:ext cx="589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can be used as an evaluation function?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846" y="6019270"/>
            <a:ext cx="462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Optimal value of the LP relaxation!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</p:spPr>
            <p:txBody>
              <a:bodyPr/>
              <a:lstStyle/>
              <a:p>
                <a:r>
                  <a:rPr lang="en-US" dirty="0" smtClean="0"/>
                  <a:t>True or False: Node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two nodes in the search </a:t>
                </a:r>
                <a:r>
                  <a:rPr lang="en-US" dirty="0" smtClean="0"/>
                  <a:t>tree. If 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not a descendent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514350" indent="-514350">
                  <a:buAutoNum type="arabicParenBoth"/>
                </a:pP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’s LP relaxation has better optimal objective value than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for a minimization problem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optimal solution of LP relaxation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integer solution, i.e., 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then it is impossible that the optimal solution of the original IP is found in the subtree rooted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  <a:blipFill rotWithShape="0">
                <a:blip r:embed="rId2"/>
                <a:stretch>
                  <a:fillRect l="-1217" t="-214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</p:spPr>
            <p:txBody>
              <a:bodyPr/>
              <a:lstStyle/>
              <a:p>
                <a:r>
                  <a:rPr lang="en-US" dirty="0" smtClean="0"/>
                  <a:t>True or False: Node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two nodes in the search </a:t>
                </a:r>
                <a:r>
                  <a:rPr lang="en-US" dirty="0" smtClean="0"/>
                  <a:t>tree. If 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not a descendent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514350" indent="-514350">
                  <a:buAutoNum type="arabicParenBoth"/>
                </a:pP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’s LP relaxation has better optimal objective value than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for a minimization problem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optimal solution of LP relaxation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integer solution, i.e., 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then it is impossible that the optimal solution of the original IP is found in the subtree rooted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  <a:blipFill rotWithShape="0">
                <a:blip r:embed="rId2"/>
                <a:stretch>
                  <a:fillRect l="-1217" t="-214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3530" y="4809392"/>
                <a:ext cx="10401299" cy="20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integer, its objective value upper bounds the optimal value of the original LP,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the lower bound of the IP at node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Any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the subtree of node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has no less constraints than node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 In addition,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 The optimal solution of the original IP cannot be found at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0" y="4809392"/>
                <a:ext cx="10401299" cy="2001382"/>
              </a:xfrm>
              <a:prstGeom prst="rect">
                <a:avLst/>
              </a:prstGeom>
              <a:blipFill rotWithShape="0">
                <a:blip r:embed="rId3"/>
                <a:stretch>
                  <a:fillRect l="-938" t="-152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smtClean="0"/>
              <a:t>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7" y="994943"/>
                <a:ext cx="11394737" cy="5799557"/>
              </a:xfrm>
            </p:spPr>
            <p:txBody>
              <a:bodyPr/>
              <a:lstStyle/>
              <a:p>
                <a:r>
                  <a:rPr lang="en-US" sz="2400" dirty="0" smtClean="0"/>
                  <a:t>Improved Branch and Bound algorithm (essentially a best-first-search algorithm)</a:t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the root node, which is the original IP. 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Solve the relaxed LP of the node.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Return null if infeasible.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Given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of the relaxed LP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whose LP relaxation is feasible and has the best optimal objective value</a:t>
                </a:r>
                <a:r>
                  <a:rPr lang="en-US" sz="2400" dirty="0" smtClean="0"/>
                  <a:t> and </a:t>
                </a:r>
                <a:r>
                  <a:rPr lang="en-US" sz="2400" dirty="0"/>
                  <a:t>go to step 2. Stop if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all nodes explored/infeasible.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Return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null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7" y="994943"/>
                <a:ext cx="11394737" cy="5799557"/>
              </a:xfrm>
              <a:blipFill rotWithShape="0">
                <a:blip r:embed="rId2"/>
                <a:stretch>
                  <a:fillRect l="-856" t="-1471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1" dirty="0" smtClean="0"/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i="1" dirty="0"/>
                  <a:t>	</a:t>
                </a:r>
                <a:r>
                  <a:rPr lang="en-US" sz="2400" i="1" dirty="0" smtClean="0"/>
                  <a:t>New </a:t>
                </a:r>
                <a:r>
                  <a:rPr lang="en-US" sz="2400" i="1" dirty="0"/>
                  <a:t>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92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0198" y="6000751"/>
            <a:ext cx="2492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Why still optimal?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892" y="6000750"/>
            <a:ext cx="802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All the unexplored nodes have no better LP relaxation values!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a Problem as an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Kidney Exchange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81" y="1862200"/>
            <a:ext cx="3514838" cy="1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95" y="3366390"/>
            <a:ext cx="3335811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</a:t>
            </a:r>
            <a:r>
              <a:rPr lang="en-US" dirty="0" smtClean="0"/>
              <a:t>an 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graph below, what </a:t>
            </a:r>
            <a:r>
              <a:rPr lang="en-US" dirty="0"/>
              <a:t>is the maximum number of patients that can get a kidney through kidney exchange assuming the length of each cycle should be less than or equal to 3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A: 3</a:t>
            </a:r>
          </a:p>
          <a:p>
            <a:pPr lvl="1"/>
            <a:r>
              <a:rPr lang="en-US" dirty="0" smtClean="0"/>
              <a:t>B: 6</a:t>
            </a:r>
          </a:p>
          <a:p>
            <a:pPr lvl="1"/>
            <a:r>
              <a:rPr lang="en-US" dirty="0" smtClean="0"/>
              <a:t>C: 7</a:t>
            </a:r>
          </a:p>
          <a:p>
            <a:pPr lvl="1"/>
            <a:r>
              <a:rPr lang="en-US" dirty="0" smtClean="0"/>
              <a:t>D: 8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4" name="Oval 33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6" name="Straight Arrow Connector 35"/>
          <p:cNvCxnSpPr>
            <a:stCxn id="30" idx="7"/>
            <a:endCxn id="31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2"/>
            <a:endCxn id="30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0"/>
            <a:endCxn id="31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3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0"/>
            <a:endCxn id="31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32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5" name="Straight Arrow Connector 44"/>
          <p:cNvCxnSpPr>
            <a:stCxn id="43" idx="6"/>
            <a:endCxn id="44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4"/>
            <a:endCxn id="44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0"/>
            <a:endCxn id="32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5"/>
            <a:endCxn id="35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4"/>
            <a:endCxn id="43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2"/>
            <a:endCxn id="34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2"/>
            <a:endCxn id="30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5"/>
            <a:endCxn id="32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261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Formulate a problem as a </a:t>
            </a:r>
            <a:r>
              <a:rPr lang="en-US" dirty="0" smtClean="0">
                <a:solidFill>
                  <a:srgbClr val="0070C0"/>
                </a:solidFill>
              </a:rPr>
              <a:t>Integer (Linear) Program (IP or ILP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Write down the </a:t>
            </a:r>
            <a:r>
              <a:rPr lang="en-US" dirty="0" smtClean="0">
                <a:solidFill>
                  <a:srgbClr val="0070C0"/>
                </a:solidFill>
              </a:rPr>
              <a:t>Linear Program (LP) relaxation</a:t>
            </a:r>
            <a:r>
              <a:rPr lang="en-US" dirty="0" smtClean="0">
                <a:solidFill>
                  <a:schemeClr val="tx1"/>
                </a:solidFill>
              </a:rPr>
              <a:t> of an IP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Plot the </a:t>
            </a:r>
            <a:r>
              <a:rPr lang="en-US" dirty="0">
                <a:solidFill>
                  <a:srgbClr val="0070C0"/>
                </a:solidFill>
              </a:rPr>
              <a:t>graphical representation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an IP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find the optimal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relationship between </a:t>
            </a:r>
            <a:r>
              <a:rPr lang="en-US" dirty="0">
                <a:solidFill>
                  <a:srgbClr val="0070C0"/>
                </a:solidFill>
              </a:rPr>
              <a:t>optimal solution of an </a:t>
            </a:r>
            <a:r>
              <a:rPr lang="en-US" dirty="0" smtClean="0">
                <a:solidFill>
                  <a:srgbClr val="0070C0"/>
                </a:solidFill>
              </a:rPr>
              <a:t>IP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optimal solution of the relaxed LP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and implement </a:t>
            </a:r>
            <a:r>
              <a:rPr lang="en-US" dirty="0" smtClean="0">
                <a:solidFill>
                  <a:srgbClr val="0070C0"/>
                </a:solidFill>
              </a:rPr>
              <a:t>branch-and-bound algorithm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</a:t>
            </a:r>
            <a:r>
              <a:rPr lang="en-US" dirty="0" smtClean="0"/>
              <a:t>an 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846481" y="3040119"/>
            <a:ext cx="388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Hint: enumerate all the cycles</a:t>
            </a:r>
          </a:p>
        </p:txBody>
      </p:sp>
      <p:sp>
        <p:nvSpPr>
          <p:cNvPr id="30" name="Oval 29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7" name="Straight Arrow Connector 36"/>
          <p:cNvCxnSpPr>
            <a:stCxn id="30" idx="7"/>
            <a:endCxn id="32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0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6"/>
            <a:endCxn id="36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  <a:endCxn id="32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4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0"/>
            <a:endCxn id="32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6"/>
            <a:endCxn id="33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6" name="Straight Arrow Connector 45"/>
          <p:cNvCxnSpPr>
            <a:stCxn id="44" idx="6"/>
            <a:endCxn id="45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4"/>
            <a:endCxn id="45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0"/>
            <a:endCxn id="33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5"/>
            <a:endCxn id="36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4"/>
            <a:endCxn id="44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2"/>
            <a:endCxn id="35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0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5"/>
            <a:endCxn id="33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</a:t>
            </a:r>
            <a:r>
              <a:rPr lang="en-US" dirty="0" smtClean="0"/>
              <a:t>an 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46481" y="3040119"/>
            <a:ext cx="388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Hint: enumerate all the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90910" y="3912210"/>
                <a:ext cx="3351880" cy="17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≤1,∀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10" y="3912210"/>
                <a:ext cx="3351880" cy="1727204"/>
              </a:xfrm>
              <a:prstGeom prst="rect">
                <a:avLst/>
              </a:prstGeom>
              <a:blipFill rotWithShape="0">
                <a:blip r:embed="rId3"/>
                <a:stretch>
                  <a:fillRect l="-2914" b="-3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8" name="Straight Arrow Connector 37"/>
          <p:cNvCxnSpPr>
            <a:stCxn id="32" idx="7"/>
            <a:endCxn id="33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2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6"/>
            <a:endCxn id="37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0"/>
            <a:endCxn id="33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5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0"/>
            <a:endCxn id="33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6"/>
            <a:endCxn id="34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6" name="Oval 45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7" name="Straight Arrow Connector 46"/>
          <p:cNvCxnSpPr>
            <a:stCxn id="45" idx="6"/>
            <a:endCxn id="46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4"/>
            <a:endCxn id="46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0"/>
            <a:endCxn id="34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5"/>
            <a:endCxn id="37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4"/>
            <a:endCxn id="45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2"/>
            <a:endCxn id="36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2"/>
            <a:endCxn id="32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3" idx="5"/>
            <a:endCxn id="34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</a:t>
            </a:r>
            <a:r>
              <a:rPr lang="en-US" dirty="0" smtClean="0"/>
              <a:t>IP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765164" y="2214180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47" y="1642645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 err="1" smtClean="0"/>
              <a:t>Cryptarithmetic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76" y="1562092"/>
            <a:ext cx="1403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Variables:</a:t>
            </a:r>
          </a:p>
          <a:p>
            <a:endParaRPr lang="en-US" sz="2400" dirty="0"/>
          </a:p>
          <a:p>
            <a:r>
              <a:rPr lang="en-US" sz="2400" dirty="0" smtClean="0"/>
              <a:t>IP: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503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</a:t>
            </a:r>
            <a:r>
              <a:rPr lang="en-US" dirty="0" smtClean="0"/>
              <a:t>IP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765164" y="2214180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47" y="1642645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 err="1" smtClean="0"/>
              <a:t>Cryptarithmetic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2099" y="1669722"/>
                <a:ext cx="55130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IP: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69722"/>
                <a:ext cx="551304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7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2931" y="2269886"/>
                <a:ext cx="3788345" cy="3186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,..,9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,..,9}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31" y="2269886"/>
                <a:ext cx="3788345" cy="3186706"/>
              </a:xfrm>
              <a:prstGeom prst="rect">
                <a:avLst/>
              </a:prstGeom>
              <a:blipFill rotWithShape="0">
                <a:blip r:embed="rId7"/>
                <a:stretch>
                  <a:fillRect l="-2412" b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4147" y="5438858"/>
                <a:ext cx="6175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Can also write as: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7" y="5438858"/>
                <a:ext cx="6175399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790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3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=""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=""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=""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=""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=""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=""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=""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87489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=""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=""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=""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=""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=""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</a:t>
            </a:r>
            <a:r>
              <a:rPr lang="en-US" dirty="0" smtClean="0"/>
              <a:t>with integer constraints as </a:t>
            </a:r>
            <a:r>
              <a:rPr lang="en-US" dirty="0"/>
              <a:t>an </a:t>
            </a:r>
            <a:r>
              <a:rPr lang="en-US" dirty="0" smtClean="0"/>
              <a:t>optimization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66784" y="2463895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 smtClean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4" y="2463895"/>
                <a:ext cx="4475456" cy="20942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00764" y="4558123"/>
                <a:ext cx="15157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64" y="4558123"/>
                <a:ext cx="151573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7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could also do: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Even more constrained: Binary Integer </a:t>
            </a:r>
            <a:r>
              <a:rPr lang="en-US" dirty="0" smtClean="0">
                <a:solidFill>
                  <a:schemeClr val="tx1"/>
                </a:solidFill>
              </a:rPr>
              <a:t>Programming (BIP)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hybrid: Mixed Integer Linear </a:t>
            </a:r>
            <a:r>
              <a:rPr lang="en-US" dirty="0" smtClean="0">
                <a:solidFill>
                  <a:schemeClr val="tx1"/>
                </a:solidFill>
              </a:rPr>
              <a:t>Programming (MIP or MILP)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621336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21336"/>
                <a:ext cx="3092129" cy="15313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74" y="1658983"/>
            <a:ext cx="5172726" cy="5199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3270952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 smtClean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270952"/>
                <a:ext cx="4475456" cy="24635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</a:t>
            </a:r>
            <a:r>
              <a:rPr lang="en-US" dirty="0" smtClean="0"/>
              <a:t>IP </a:t>
            </a:r>
            <a:r>
              <a:rPr lang="en-US" dirty="0"/>
              <a:t>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1535</Words>
  <Application>Microsoft Office PowerPoint</Application>
  <PresentationFormat>Widescreen</PresentationFormat>
  <Paragraphs>486</Paragraphs>
  <Slides>33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Announcements</vt:lpstr>
      <vt:lpstr>AI: Representation and Problem Solving </vt:lpstr>
      <vt:lpstr>Learning Objectives</vt:lpstr>
      <vt:lpstr>Linear Programming</vt:lpstr>
      <vt:lpstr>Linear Programming  Integer Programming</vt:lpstr>
      <vt:lpstr>Problem Formulation</vt:lpstr>
      <vt:lpstr>Linear Programming vs Integer Programming</vt:lpstr>
      <vt:lpstr>Integer Programming: Graphical Representation</vt:lpstr>
      <vt:lpstr>LP Relaxation</vt:lpstr>
      <vt:lpstr>Piazza Poll 1:</vt:lpstr>
      <vt:lpstr>Question</vt:lpstr>
      <vt:lpstr>Question</vt:lpstr>
      <vt:lpstr>Piazza Poll 2:</vt:lpstr>
      <vt:lpstr>Piazza Poll 2:</vt:lpstr>
      <vt:lpstr>Solving an IP</vt:lpstr>
      <vt:lpstr>Solving an IP</vt:lpstr>
      <vt:lpstr>Branch and Bound Example</vt:lpstr>
      <vt:lpstr>Branch and Bound Example</vt:lpstr>
      <vt:lpstr>Branch and Bound Example</vt:lpstr>
      <vt:lpstr>Piazza Poll 3:</vt:lpstr>
      <vt:lpstr>Solving an IP</vt:lpstr>
      <vt:lpstr>Recall: Informed Search</vt:lpstr>
      <vt:lpstr>Solving an IP</vt:lpstr>
      <vt:lpstr>Piazza Poll 4:</vt:lpstr>
      <vt:lpstr>Piazza Poll 4:</vt:lpstr>
      <vt:lpstr>Solving an IP</vt:lpstr>
      <vt:lpstr>Formulate a Problem as an IP</vt:lpstr>
      <vt:lpstr>Formulate a Problem as an IP</vt:lpstr>
      <vt:lpstr>Piazza Poll 5</vt:lpstr>
      <vt:lpstr>Formulate a Problem as an IP</vt:lpstr>
      <vt:lpstr>Formulate a Problem as an IP</vt:lpstr>
      <vt:lpstr>Formulate a Problem as an IP</vt:lpstr>
      <vt:lpstr>Formulate a Problem as an 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Programming</dc:title>
  <dc:creator>Pat Virtue;Fei Fang</dc:creator>
  <cp:lastModifiedBy>Fei Fang</cp:lastModifiedBy>
  <cp:revision>791</cp:revision>
  <cp:lastPrinted>2019-10-08T16:44:26Z</cp:lastPrinted>
  <dcterms:created xsi:type="dcterms:W3CDTF">2018-10-11T11:39:27Z</dcterms:created>
  <dcterms:modified xsi:type="dcterms:W3CDTF">2019-10-30T21:58:00Z</dcterms:modified>
</cp:coreProperties>
</file>