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640" r:id="rId2"/>
    <p:sldId id="661" r:id="rId3"/>
    <p:sldId id="663" r:id="rId4"/>
    <p:sldId id="730" r:id="rId5"/>
    <p:sldId id="738" r:id="rId6"/>
    <p:sldId id="733" r:id="rId7"/>
    <p:sldId id="763" r:id="rId8"/>
    <p:sldId id="688" r:id="rId9"/>
    <p:sldId id="736" r:id="rId10"/>
    <p:sldId id="735" r:id="rId11"/>
    <p:sldId id="765" r:id="rId12"/>
    <p:sldId id="739" r:id="rId13"/>
    <p:sldId id="766" r:id="rId14"/>
    <p:sldId id="767" r:id="rId15"/>
    <p:sldId id="740" r:id="rId16"/>
    <p:sldId id="742" r:id="rId17"/>
    <p:sldId id="741" r:id="rId18"/>
    <p:sldId id="769" r:id="rId19"/>
    <p:sldId id="754" r:id="rId20"/>
    <p:sldId id="753" r:id="rId21"/>
    <p:sldId id="751" r:id="rId22"/>
    <p:sldId id="749" r:id="rId23"/>
    <p:sldId id="748" r:id="rId24"/>
    <p:sldId id="755" r:id="rId25"/>
    <p:sldId id="756" r:id="rId26"/>
    <p:sldId id="758" r:id="rId27"/>
    <p:sldId id="760" r:id="rId28"/>
    <p:sldId id="707" r:id="rId29"/>
    <p:sldId id="761" r:id="rId30"/>
    <p:sldId id="709" r:id="rId31"/>
    <p:sldId id="770" r:id="rId32"/>
    <p:sldId id="764" r:id="rId33"/>
    <p:sldId id="779" r:id="rId34"/>
    <p:sldId id="780" r:id="rId35"/>
    <p:sldId id="714" r:id="rId36"/>
    <p:sldId id="771" r:id="rId37"/>
    <p:sldId id="717" r:id="rId38"/>
    <p:sldId id="772" r:id="rId39"/>
    <p:sldId id="716" r:id="rId40"/>
    <p:sldId id="776" r:id="rId41"/>
    <p:sldId id="773" r:id="rId42"/>
    <p:sldId id="718" r:id="rId43"/>
    <p:sldId id="719" r:id="rId44"/>
    <p:sldId id="774" r:id="rId45"/>
    <p:sldId id="777" r:id="rId46"/>
    <p:sldId id="778" r:id="rId47"/>
    <p:sldId id="720" r:id="rId48"/>
    <p:sldId id="775" r:id="rId49"/>
    <p:sldId id="726" r:id="rId50"/>
    <p:sldId id="724" r:id="rId51"/>
    <p:sldId id="782" r:id="rId52"/>
    <p:sldId id="792" r:id="rId53"/>
    <p:sldId id="793" r:id="rId54"/>
    <p:sldId id="796" r:id="rId55"/>
    <p:sldId id="797" r:id="rId56"/>
    <p:sldId id="794" r:id="rId57"/>
    <p:sldId id="795" r:id="rId58"/>
    <p:sldId id="800" r:id="rId59"/>
    <p:sldId id="799" r:id="rId60"/>
    <p:sldId id="728" r:id="rId61"/>
    <p:sldId id="803" r:id="rId62"/>
    <p:sldId id="801" r:id="rId63"/>
    <p:sldId id="804" r:id="rId64"/>
    <p:sldId id="805" r:id="rId65"/>
    <p:sldId id="802" r:id="rId66"/>
    <p:sldId id="788" r:id="rId67"/>
    <p:sldId id="789" r:id="rId68"/>
    <p:sldId id="790" r:id="rId69"/>
    <p:sldId id="791" r:id="rId70"/>
    <p:sldId id="807" r:id="rId71"/>
    <p:sldId id="808" r:id="rId7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9B9"/>
    <a:srgbClr val="00BEBE"/>
    <a:srgbClr val="BF00BF"/>
    <a:srgbClr val="0000FF"/>
    <a:srgbClr val="008000"/>
    <a:srgbClr val="4A8632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05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1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90.png"/><Relationship Id="rId7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10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0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.png"/><Relationship Id="rId5" Type="http://schemas.openxmlformats.org/officeDocument/2006/relationships/image" Target="../media/image1010.png"/><Relationship Id="rId10" Type="http://schemas.openxmlformats.org/officeDocument/2006/relationships/image" Target="../media/image19.png"/><Relationship Id="rId4" Type="http://schemas.openxmlformats.org/officeDocument/2006/relationships/image" Target="../media/image6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7" Type="http://schemas.openxmlformats.org/officeDocument/2006/relationships/image" Target="../media/image26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9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26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.png"/><Relationship Id="rId7" Type="http://schemas.openxmlformats.org/officeDocument/2006/relationships/image" Target="../media/image55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.png"/><Relationship Id="rId7" Type="http://schemas.openxmlformats.org/officeDocument/2006/relationships/image" Target="../media/image59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0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9.png"/><Relationship Id="rId7" Type="http://schemas.openxmlformats.org/officeDocument/2006/relationships/image" Target="../media/image84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3.png"/><Relationship Id="rId4" Type="http://schemas.openxmlformats.org/officeDocument/2006/relationships/image" Target="../media/image80.png"/><Relationship Id="rId9" Type="http://schemas.openxmlformats.org/officeDocument/2006/relationships/image" Target="../media/image8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9.png"/><Relationship Id="rId7" Type="http://schemas.openxmlformats.org/officeDocument/2006/relationships/image" Target="../media/image8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3.png"/><Relationship Id="rId4" Type="http://schemas.openxmlformats.org/officeDocument/2006/relationships/image" Target="../media/image80.png"/><Relationship Id="rId9" Type="http://schemas.openxmlformats.org/officeDocument/2006/relationships/image" Target="../media/image8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9.png"/><Relationship Id="rId7" Type="http://schemas.openxmlformats.org/officeDocument/2006/relationships/image" Target="../media/image8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3.png"/><Relationship Id="rId4" Type="http://schemas.openxmlformats.org/officeDocument/2006/relationships/image" Target="../media/image80.png"/><Relationship Id="rId9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1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NULL"/><Relationship Id="rId7" Type="http://schemas.openxmlformats.org/officeDocument/2006/relationships/image" Target="../media/image10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NULL"/><Relationship Id="rId7" Type="http://schemas.openxmlformats.org/officeDocument/2006/relationships/image" Target="../media/image1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11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NUL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1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NUL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What to eat?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F2619A59-A031-4743-A024-CAD573492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699007"/>
              </p:ext>
            </p:extLst>
          </p:nvPr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xmlns="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14327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95689"/>
          </a:xfrm>
        </p:spPr>
        <p:txBody>
          <a:bodyPr/>
          <a:lstStyle/>
          <a:p>
            <a:r>
              <a:rPr lang="en-US" dirty="0"/>
              <a:t>Assignments: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P2</a:t>
            </a:r>
            <a:endParaRPr lang="en-US" dirty="0">
              <a:solidFill>
                <a:schemeClr val="tx1"/>
              </a:solidFill>
            </a:endParaRPr>
          </a:p>
          <a:p>
            <a:pPr marL="917575" lvl="2" indent="-457200"/>
            <a:r>
              <a:rPr lang="en-US" sz="2800" dirty="0" smtClean="0"/>
              <a:t>Due Thu 10/3, </a:t>
            </a:r>
            <a:r>
              <a:rPr lang="en-US" sz="2800" dirty="0"/>
              <a:t>10 pm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P3</a:t>
            </a:r>
            <a:endParaRPr lang="en-US" dirty="0">
              <a:solidFill>
                <a:schemeClr val="tx1"/>
              </a:solidFill>
            </a:endParaRPr>
          </a:p>
          <a:p>
            <a:pPr marL="917575" lvl="2" indent="-457200"/>
            <a:r>
              <a:rPr lang="en-US" sz="2800" dirty="0" smtClean="0"/>
              <a:t>Will be released later today</a:t>
            </a:r>
          </a:p>
          <a:p>
            <a:pPr marL="917575" lvl="2" indent="-457200"/>
            <a:r>
              <a:rPr lang="en-US" sz="2800" dirty="0" smtClean="0"/>
              <a:t>Due Thu 10/17, </a:t>
            </a:r>
            <a:r>
              <a:rPr lang="en-US" sz="2800" dirty="0"/>
              <a:t>10 pm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HW5 </a:t>
            </a:r>
            <a:r>
              <a:rPr lang="en-US" dirty="0">
                <a:solidFill>
                  <a:schemeClr val="tx1"/>
                </a:solidFill>
              </a:rPr>
              <a:t>(written)</a:t>
            </a:r>
          </a:p>
          <a:p>
            <a:pPr marL="917575" lvl="2" indent="-457200"/>
            <a:r>
              <a:rPr lang="en-US" sz="2800" dirty="0"/>
              <a:t>Released </a:t>
            </a:r>
            <a:r>
              <a:rPr lang="en-US" sz="2800" dirty="0" smtClean="0"/>
              <a:t>Tue 10/1</a:t>
            </a:r>
            <a:endParaRPr lang="en-US" sz="2800" dirty="0"/>
          </a:p>
          <a:p>
            <a:pPr marL="917575" lvl="2" indent="-457200"/>
            <a:r>
              <a:rPr lang="en-US" sz="2800" dirty="0"/>
              <a:t>Due Tue </a:t>
            </a:r>
            <a:r>
              <a:rPr lang="en-US" sz="2800" dirty="0" smtClean="0">
                <a:solidFill>
                  <a:srgbClr val="FF0000"/>
                </a:solidFill>
              </a:rPr>
              <a:t>10/8</a:t>
            </a:r>
            <a:r>
              <a:rPr lang="en-US" sz="2800" dirty="0" smtClean="0"/>
              <a:t>, </a:t>
            </a:r>
            <a:r>
              <a:rPr lang="en-US" sz="2800" dirty="0"/>
              <a:t>10 </a:t>
            </a:r>
            <a:r>
              <a:rPr lang="en-US" sz="2800" dirty="0" smtClean="0"/>
              <a:t>pm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14243" y="2304452"/>
            <a:ext cx="25340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20854" y="1667146"/>
            <a:ext cx="2159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Sat 10/5, 10 pm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0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r>
              <a:rPr lang="en-US" sz="4267" dirty="0"/>
              <a:t>Optimization &amp; Linear Programming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Stephanie Rosenthal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57A4CFC-81F9-4851-AC3A-7AEAE2EC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831" y="2166018"/>
            <a:ext cx="4642338" cy="316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2611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Formulate </a:t>
            </a:r>
            <a:r>
              <a:rPr lang="en-US" dirty="0">
                <a:solidFill>
                  <a:schemeClr val="tx1"/>
                </a:solidFill>
              </a:rPr>
              <a:t>a problem as </a:t>
            </a:r>
            <a:r>
              <a:rPr lang="en-US" dirty="0" smtClean="0">
                <a:solidFill>
                  <a:schemeClr val="tx1"/>
                </a:solidFill>
              </a:rPr>
              <a:t>a </a:t>
            </a:r>
            <a:r>
              <a:rPr lang="en-US" dirty="0" smtClean="0">
                <a:solidFill>
                  <a:srgbClr val="0070C0"/>
                </a:solidFill>
              </a:rPr>
              <a:t>Linear Program </a:t>
            </a:r>
            <a:r>
              <a:rPr lang="en-US" dirty="0" smtClean="0">
                <a:solidFill>
                  <a:schemeClr val="tx1"/>
                </a:solidFill>
              </a:rPr>
              <a:t>(LP)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Convert a LP into a required </a:t>
            </a:r>
            <a:r>
              <a:rPr lang="en-US" dirty="0" smtClean="0">
                <a:solidFill>
                  <a:srgbClr val="0070C0"/>
                </a:solidFill>
              </a:rPr>
              <a:t>form, e.g., inequality form</a:t>
            </a:r>
            <a:endParaRPr lang="en-US" dirty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Plot the </a:t>
            </a:r>
            <a:r>
              <a:rPr lang="en-US" dirty="0">
                <a:solidFill>
                  <a:srgbClr val="0070C0"/>
                </a:solidFill>
              </a:rPr>
              <a:t>graphical representation</a:t>
            </a:r>
            <a:r>
              <a:rPr lang="en-US" dirty="0">
                <a:solidFill>
                  <a:schemeClr val="tx1"/>
                </a:solidFill>
              </a:rPr>
              <a:t> of a linear </a:t>
            </a:r>
            <a:r>
              <a:rPr lang="en-US" dirty="0" smtClean="0">
                <a:solidFill>
                  <a:schemeClr val="tx1"/>
                </a:solidFill>
              </a:rPr>
              <a:t>optimization problem </a:t>
            </a:r>
            <a:r>
              <a:rPr lang="en-US" dirty="0">
                <a:solidFill>
                  <a:schemeClr val="tx1"/>
                </a:solidFill>
              </a:rPr>
              <a:t>with two </a:t>
            </a:r>
            <a:r>
              <a:rPr lang="en-US" dirty="0" smtClean="0">
                <a:solidFill>
                  <a:schemeClr val="tx1"/>
                </a:solidFill>
              </a:rPr>
              <a:t>variables and find the optimal solution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Understand the relationship between </a:t>
            </a:r>
            <a:r>
              <a:rPr lang="en-US" dirty="0" smtClean="0">
                <a:solidFill>
                  <a:srgbClr val="0070C0"/>
                </a:solidFill>
              </a:rPr>
              <a:t>optimal solution of an LP</a:t>
            </a:r>
            <a:r>
              <a:rPr lang="en-US" dirty="0" smtClean="0">
                <a:solidFill>
                  <a:schemeClr val="tx1"/>
                </a:solidFill>
              </a:rPr>
              <a:t> and the intersections of constraints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Describe and implement a </a:t>
            </a:r>
            <a:r>
              <a:rPr lang="en-US" dirty="0" smtClean="0">
                <a:solidFill>
                  <a:srgbClr val="0070C0"/>
                </a:solidFill>
              </a:rPr>
              <a:t>LP solver based on vertex enumeration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Describe the high-level idea of </a:t>
            </a:r>
            <a:r>
              <a:rPr lang="en-US" dirty="0" smtClean="0">
                <a:solidFill>
                  <a:srgbClr val="0070C0"/>
                </a:solidFill>
              </a:rPr>
              <a:t>Simplex algorithm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4440" y="5171440"/>
            <a:ext cx="1773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Next Lecture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6000" y="3888672"/>
            <a:ext cx="9784080" cy="1153160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7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66042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What </a:t>
            </a:r>
            <a:r>
              <a:rPr lang="en-US" sz="2400" dirty="0" smtClean="0">
                <a:solidFill>
                  <a:srgbClr val="0070C0"/>
                </a:solidFill>
              </a:rPr>
              <a:t>have we learned </a:t>
            </a:r>
            <a:r>
              <a:rPr lang="en-US" sz="2400" dirty="0">
                <a:solidFill>
                  <a:srgbClr val="0070C0"/>
                </a:solidFill>
              </a:rPr>
              <a:t>so </a:t>
            </a:r>
            <a:r>
              <a:rPr lang="en-US" sz="2400" dirty="0" smtClean="0">
                <a:solidFill>
                  <a:srgbClr val="0070C0"/>
                </a:solidFill>
              </a:rPr>
              <a:t>far?</a:t>
            </a:r>
            <a:endParaRPr lang="en-US" sz="2400" dirty="0">
              <a:solidFill>
                <a:srgbClr val="0070C0"/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0" lvl="1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0" lvl="1" indent="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What do they have in common?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This lecture: </a:t>
            </a:r>
          </a:p>
          <a:p>
            <a:pPr marL="457200" indent="-457200">
              <a:buAutoNum type="arabicParenBoth"/>
            </a:pPr>
            <a:r>
              <a:rPr lang="en-US" sz="2400" dirty="0" smtClean="0">
                <a:solidFill>
                  <a:schemeClr val="tx1"/>
                </a:solidFill>
              </a:rPr>
              <a:t>Continuous space</a:t>
            </a:r>
          </a:p>
          <a:p>
            <a:pPr marL="457200" indent="-457200">
              <a:buAutoNum type="arabicParenBoth"/>
            </a:pPr>
            <a:r>
              <a:rPr lang="en-US" sz="2400" dirty="0" smtClean="0">
                <a:solidFill>
                  <a:schemeClr val="tx1"/>
                </a:solidFill>
              </a:rPr>
              <a:t>General </a:t>
            </a:r>
            <a:r>
              <a:rPr lang="en-US" sz="2400" dirty="0">
                <a:solidFill>
                  <a:schemeClr val="tx1"/>
                </a:solidFill>
              </a:rPr>
              <a:t>formulation</a:t>
            </a:r>
            <a:endParaRPr lang="en-US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9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66042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What have we learned so far?</a:t>
            </a:r>
          </a:p>
          <a:p>
            <a:pPr lvl="1"/>
            <a:r>
              <a:rPr lang="en-US" dirty="0" smtClean="0"/>
              <a:t>Search: </a:t>
            </a:r>
            <a:r>
              <a:rPr lang="en-US" sz="2400" dirty="0" smtClean="0"/>
              <a:t>Depth/Breadth-first search, A* search, local search</a:t>
            </a:r>
          </a:p>
          <a:p>
            <a:pPr lvl="1"/>
            <a:r>
              <a:rPr lang="en-US" dirty="0" smtClean="0"/>
              <a:t>Constraint Satisfaction Problem: </a:t>
            </a:r>
            <a:r>
              <a:rPr lang="en-US" sz="2400" dirty="0" smtClean="0"/>
              <a:t>8-queen</a:t>
            </a:r>
            <a:r>
              <a:rPr lang="en-US" sz="2400" dirty="0"/>
              <a:t>, </a:t>
            </a:r>
            <a:r>
              <a:rPr lang="en-US" sz="2400" dirty="0" smtClean="0"/>
              <a:t>graph coloring</a:t>
            </a:r>
            <a:endParaRPr lang="en-US" sz="2400" dirty="0"/>
          </a:p>
          <a:p>
            <a:pPr lvl="1"/>
            <a:r>
              <a:rPr lang="en-US" dirty="0" smtClean="0"/>
              <a:t>Logic and Planning: Propositional Logic, </a:t>
            </a:r>
            <a:r>
              <a:rPr lang="en-US" sz="2400" dirty="0" smtClean="0"/>
              <a:t>SAT, First-order Logic</a:t>
            </a:r>
          </a:p>
          <a:p>
            <a:pPr lvl="1"/>
            <a:endParaRPr lang="en-US" sz="2400" dirty="0" smtClean="0"/>
          </a:p>
          <a:p>
            <a:pPr marL="0" lvl="1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What do they have in common?</a:t>
            </a:r>
          </a:p>
          <a:p>
            <a:pPr lvl="2"/>
            <a:r>
              <a:rPr lang="en-US" sz="2400" dirty="0" smtClean="0"/>
              <a:t>Variables/Symbols, Finite options</a:t>
            </a:r>
          </a:p>
          <a:p>
            <a:pPr lvl="2"/>
            <a:endParaRPr lang="en-US" sz="2400" dirty="0" smtClean="0"/>
          </a:p>
          <a:p>
            <a:r>
              <a:rPr lang="en-US" sz="2400" dirty="0" smtClean="0">
                <a:solidFill>
                  <a:srgbClr val="0070C0"/>
                </a:solidFill>
              </a:rPr>
              <a:t>This lecture: </a:t>
            </a:r>
          </a:p>
          <a:p>
            <a:pPr marL="514350" indent="-514350">
              <a:buAutoNum type="arabicParenBoth"/>
            </a:pPr>
            <a:r>
              <a:rPr lang="en-US" sz="2400" dirty="0" smtClean="0">
                <a:solidFill>
                  <a:schemeClr val="tx1"/>
                </a:solidFill>
              </a:rPr>
              <a:t>Move to continuous space (with connections to the discrete space)</a:t>
            </a:r>
          </a:p>
          <a:p>
            <a:pPr marL="514350" indent="-514350">
              <a:buAutoNum type="arabicParenBoth"/>
            </a:pPr>
            <a:r>
              <a:rPr lang="en-US" sz="2400" dirty="0" smtClean="0">
                <a:solidFill>
                  <a:schemeClr val="tx1"/>
                </a:solidFill>
              </a:rPr>
              <a:t>Provide a general formulation that can be used to represent many of the previously seen problems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5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34E7769-F8B6-4294-98EC-78107D08960B}"/>
              </a:ext>
            </a:extLst>
          </p:cNvPr>
          <p:cNvSpPr txBox="1"/>
          <p:nvPr/>
        </p:nvSpPr>
        <p:spPr>
          <a:xfrm>
            <a:off x="1098411" y="3356158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Today: (Linear) Optimization Problem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093" y="20171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471492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4714926"/>
                <a:ext cx="3310906" cy="1102610"/>
              </a:xfrm>
              <a:prstGeom prst="rect">
                <a:avLst/>
              </a:prstGeom>
              <a:blipFill rotWithShape="0"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73858DC-2800-463D-9404-8B5DCD8D2993}"/>
              </a:ext>
            </a:extLst>
          </p:cNvPr>
          <p:cNvSpPr txBox="1"/>
          <p:nvPr/>
        </p:nvSpPr>
        <p:spPr>
          <a:xfrm>
            <a:off x="6674047" y="13669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2AB5AE0-582C-4E5D-BD85-31E6209C3EA1}"/>
              </a:ext>
            </a:extLst>
          </p:cNvPr>
          <p:cNvSpPr txBox="1"/>
          <p:nvPr/>
        </p:nvSpPr>
        <p:spPr>
          <a:xfrm>
            <a:off x="1098411" y="335615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Linear Program Formulation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5406A219-E2CE-4E46-B0F6-B1B451551EED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2577677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p:sp>
        <p:nvSpPr>
          <p:cNvPr id="3" name="Down Arrow 2"/>
          <p:cNvSpPr/>
          <p:nvPr/>
        </p:nvSpPr>
        <p:spPr>
          <a:xfrm>
            <a:off x="2572215" y="2444139"/>
            <a:ext cx="371707" cy="912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44052" y="2614597"/>
            <a:ext cx="2707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Linear Programming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84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 Problem: </a:t>
            </a:r>
            <a:r>
              <a:rPr lang="en-US" dirty="0"/>
              <a:t>What to eat?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xmlns="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33016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2754"/>
          </a:xfrm>
        </p:spPr>
        <p:txBody>
          <a:bodyPr/>
          <a:lstStyle/>
          <a:p>
            <a:r>
              <a:rPr lang="en-US" sz="2400" dirty="0" smtClean="0">
                <a:solidFill>
                  <a:srgbClr val="0070C0"/>
                </a:solidFill>
              </a:rPr>
              <a:t>Can we formulate it as a Constraint Satisfaction Problem?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Variable: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Domain: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Constraint:</a:t>
            </a:r>
            <a:endParaRPr lang="en-US" sz="24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619226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mg</a:t>
                </a:r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619226"/>
                <a:ext cx="3730732" cy="1944591"/>
              </a:xfrm>
              <a:prstGeom prst="rect">
                <a:avLst/>
              </a:prstGeom>
              <a:blipFill rotWithShape="0">
                <a:blip r:embed="rId2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534829" y="3833956"/>
          <a:ext cx="7162215" cy="165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574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1267484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275406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1251639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1204112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550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550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550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sp>
        <p:nvSpPr>
          <p:cNvPr id="6" name="Content Placeholder 4">
            <a:extLst>
              <a:ext uri="{FF2B5EF4-FFF2-40B4-BE49-F238E27FC236}">
                <a16:creationId xmlns:a16="http://schemas.microsoft.com/office/drawing/2014/main" xmlns="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894070" y="5682052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What is the cheapest way to stay “healthy” with this menu?</a:t>
            </a:r>
          </a:p>
          <a:p>
            <a:r>
              <a:rPr lang="en-US" sz="2400" dirty="0"/>
              <a:t>How much </a:t>
            </a:r>
            <a:r>
              <a:rPr lang="en-US" sz="2400" dirty="0">
                <a:solidFill>
                  <a:srgbClr val="00B050"/>
                </a:solidFill>
              </a:rPr>
              <a:t>stir-fry</a:t>
            </a:r>
            <a:r>
              <a:rPr lang="en-US" sz="2400" dirty="0"/>
              <a:t> (ounce) and </a:t>
            </a:r>
            <a:r>
              <a:rPr lang="en-US" sz="2400" dirty="0" err="1">
                <a:solidFill>
                  <a:srgbClr val="00B050"/>
                </a:solidFill>
              </a:rPr>
              <a:t>boba</a:t>
            </a:r>
            <a:r>
              <a:rPr lang="en-US" sz="2400" dirty="0"/>
              <a:t> (fluid ounces) should we buy?</a:t>
            </a:r>
          </a:p>
        </p:txBody>
      </p:sp>
      <p:sp>
        <p:nvSpPr>
          <p:cNvPr id="9" name="Rectangle 8"/>
          <p:cNvSpPr/>
          <p:nvPr/>
        </p:nvSpPr>
        <p:spPr>
          <a:xfrm>
            <a:off x="8408083" y="2884724"/>
            <a:ext cx="32889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issues with this CSP formulation?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10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Formulation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272754"/>
              </a:xfrm>
            </p:spPr>
            <p:txBody>
              <a:bodyPr/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Can we formulate it as a Constraint Satisfaction Problem?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Variable: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(ounces for stir-fry),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(ounces for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boba</a:t>
                </a:r>
                <a:r>
                  <a:rPr lang="en-US" sz="2400" dirty="0">
                    <a:solidFill>
                      <a:schemeClr val="tx1"/>
                    </a:solidFill>
                  </a:rPr>
                  <a:t>)</a:t>
                </a: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Domain: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[0,+∞)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Constraint: Implicit:</a:t>
                </a:r>
                <a:endParaRPr lang="en-US" sz="2400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272754"/>
              </a:xfrm>
              <a:blipFill rotWithShape="0">
                <a:blip r:embed="rId2"/>
                <a:stretch>
                  <a:fillRect l="-928" t="-1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619226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mg</a:t>
                </a:r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619226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F2619A59-A031-4743-A024-CAD573492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166716"/>
              </p:ext>
            </p:extLst>
          </p:nvPr>
        </p:nvGraphicFramePr>
        <p:xfrm>
          <a:off x="4534829" y="3833956"/>
          <a:ext cx="7162215" cy="165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574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1267484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275406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1251639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1204112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550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550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550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sp>
        <p:nvSpPr>
          <p:cNvPr id="6" name="Content Placeholder 4">
            <a:extLst>
              <a:ext uri="{FF2B5EF4-FFF2-40B4-BE49-F238E27FC236}">
                <a16:creationId xmlns:a16="http://schemas.microsoft.com/office/drawing/2014/main" xmlns="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894070" y="5682052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What is the cheapest way to stay “healthy” with this menu?</a:t>
            </a:r>
          </a:p>
          <a:p>
            <a:r>
              <a:rPr lang="en-US" sz="2400" dirty="0"/>
              <a:t>How much </a:t>
            </a:r>
            <a:r>
              <a:rPr lang="en-US" sz="2400" dirty="0">
                <a:solidFill>
                  <a:srgbClr val="00B050"/>
                </a:solidFill>
              </a:rPr>
              <a:t>stir-fry</a:t>
            </a:r>
            <a:r>
              <a:rPr lang="en-US" sz="2400" dirty="0"/>
              <a:t> (ounce) and </a:t>
            </a:r>
            <a:r>
              <a:rPr lang="en-US" sz="2400" dirty="0" err="1">
                <a:solidFill>
                  <a:srgbClr val="00B050"/>
                </a:solidFill>
              </a:rPr>
              <a:t>boba</a:t>
            </a:r>
            <a:r>
              <a:rPr lang="en-US" sz="2400" dirty="0"/>
              <a:t> (fluid ounces) should we buy?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049698" y="2435531"/>
                <a:ext cx="6096000" cy="120032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+50 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∈[2000,2500]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+4 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≤100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+70 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≥700</m:t>
                      </m:r>
                    </m:oMath>
                  </m:oMathPara>
                </a14:m>
                <a:endParaRPr lang="en-US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698" y="2435531"/>
                <a:ext cx="6096000" cy="1200329"/>
              </a:xfrm>
              <a:prstGeom prst="rect">
                <a:avLst/>
              </a:prstGeom>
              <a:blipFill rotWithShape="0">
                <a:blip r:embed="rId4"/>
                <a:stretch>
                  <a:fillRect b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8408083" y="2884724"/>
            <a:ext cx="32889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issues with this CSP formulation?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24899" y="5659750"/>
            <a:ext cx="1210398" cy="4386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00070" y="1996916"/>
            <a:ext cx="1210398" cy="4386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91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7513950" cy="5480910"/>
          </a:xfrm>
        </p:spPr>
        <p:txBody>
          <a:bodyPr/>
          <a:lstStyle/>
          <a:p>
            <a:r>
              <a:rPr lang="en-US" dirty="0" smtClean="0"/>
              <a:t>Optimization problem: Finding </a:t>
            </a: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best</a:t>
            </a:r>
            <a:r>
              <a:rPr lang="en-US" dirty="0"/>
              <a:t> solution from all </a:t>
            </a:r>
            <a:r>
              <a:rPr lang="en-US" dirty="0">
                <a:solidFill>
                  <a:srgbClr val="FF0000"/>
                </a:solidFill>
              </a:rPr>
              <a:t>feasible</a:t>
            </a:r>
            <a:r>
              <a:rPr lang="en-US" dirty="0"/>
              <a:t> </a:t>
            </a:r>
            <a:r>
              <a:rPr lang="en-US" dirty="0" smtClean="0"/>
              <a:t>solutions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00423" y="4669239"/>
                <a:ext cx="5420395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𝑠𝑎𝑡𝑖𝑠𝑓𝑖𝑒𝑠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𝑐𝑜𝑛𝑠𝑡𝑟𝑎𝑖𝑛𝑡𝑠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23" y="4669239"/>
                <a:ext cx="5420395" cy="1092607"/>
              </a:xfrm>
              <a:prstGeom prst="rect">
                <a:avLst/>
              </a:prstGeom>
              <a:blipFill rotWithShape="0">
                <a:blip r:embed="rId2"/>
                <a:stretch>
                  <a:fillRect t="-3352"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5406A219-E2CE-4E46-B0F6-B1B451551EED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  <a:blipFill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75863" y="5215543"/>
          <a:ext cx="5626990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C8133317-5679-4CC4-B856-AA7E3B19EAB5}"/>
              </a:ext>
            </a:extLst>
          </p:cNvPr>
          <p:cNvSpPr txBox="1">
            <a:spLocks/>
          </p:cNvSpPr>
          <p:nvPr/>
        </p:nvSpPr>
        <p:spPr>
          <a:xfrm>
            <a:off x="3853931" y="4551004"/>
            <a:ext cx="1577593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Objective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1132" y="2471373"/>
            <a:ext cx="2028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Variable</a:t>
            </a:r>
            <a:endParaRPr lang="en-US" sz="2400" dirty="0"/>
          </a:p>
          <a:p>
            <a:r>
              <a:rPr lang="en-US" sz="2400" dirty="0" smtClean="0"/>
              <a:t>Domain</a:t>
            </a:r>
            <a:endParaRPr lang="en-US" sz="2400" dirty="0"/>
          </a:p>
          <a:p>
            <a:r>
              <a:rPr lang="en-US" sz="2400" dirty="0" smtClean="0"/>
              <a:t>Constraint</a:t>
            </a: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3016610" y="4081146"/>
            <a:ext cx="394010" cy="4284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34089" y="2009708"/>
            <a:ext cx="4501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CSP to Optimization Problem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403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7513950" cy="5480910"/>
          </a:xfrm>
        </p:spPr>
        <p:txBody>
          <a:bodyPr/>
          <a:lstStyle/>
          <a:p>
            <a:r>
              <a:rPr lang="en-US" dirty="0" smtClean="0"/>
              <a:t>Optimization problem: Finding </a:t>
            </a: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best</a:t>
            </a:r>
            <a:r>
              <a:rPr lang="en-US" dirty="0"/>
              <a:t> solution from all </a:t>
            </a:r>
            <a:r>
              <a:rPr lang="en-US" dirty="0">
                <a:solidFill>
                  <a:srgbClr val="FF0000"/>
                </a:solidFill>
              </a:rPr>
              <a:t>feasible</a:t>
            </a:r>
            <a:r>
              <a:rPr lang="en-US" dirty="0"/>
              <a:t> </a:t>
            </a:r>
            <a:r>
              <a:rPr lang="en-US" dirty="0" smtClean="0"/>
              <a:t>solutions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00423" y="4669239"/>
                <a:ext cx="5420395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𝑠𝑎𝑡𝑖𝑠𝑓𝑖𝑒𝑠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𝑐𝑜𝑛𝑠𝑡𝑟𝑎𝑖𝑛𝑡𝑠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23" y="4669239"/>
                <a:ext cx="5420395" cy="1092607"/>
              </a:xfrm>
              <a:prstGeom prst="rect">
                <a:avLst/>
              </a:prstGeom>
              <a:blipFill rotWithShape="0">
                <a:blip r:embed="rId2"/>
                <a:stretch>
                  <a:fillRect t="-3352"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5406A219-E2CE-4E46-B0F6-B1B451551EED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  <a:blipFill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187953"/>
              </p:ext>
            </p:extLst>
          </p:nvPr>
        </p:nvGraphicFramePr>
        <p:xfrm>
          <a:off x="6375863" y="5215543"/>
          <a:ext cx="5626990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C8133317-5679-4CC4-B856-AA7E3B19EAB5}"/>
              </a:ext>
            </a:extLst>
          </p:cNvPr>
          <p:cNvSpPr txBox="1">
            <a:spLocks/>
          </p:cNvSpPr>
          <p:nvPr/>
        </p:nvSpPr>
        <p:spPr>
          <a:xfrm>
            <a:off x="3853931" y="4551004"/>
            <a:ext cx="1577593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Objective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2224817" y="246224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(Optimization) Variable</a:t>
            </a:r>
            <a:endParaRPr lang="en-US" sz="2400" dirty="0"/>
          </a:p>
          <a:p>
            <a:r>
              <a:rPr lang="en-US" sz="2400" dirty="0" smtClean="0"/>
              <a:t>Domain</a:t>
            </a:r>
            <a:endParaRPr lang="en-US" sz="2400" dirty="0"/>
          </a:p>
          <a:p>
            <a:r>
              <a:rPr lang="en-US" sz="2400" dirty="0" smtClean="0"/>
              <a:t>Constraint</a:t>
            </a: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24817" y="3582345"/>
            <a:ext cx="3051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Optimization Objective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172779" y="3077276"/>
            <a:ext cx="14199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15163" y="2866444"/>
            <a:ext cx="4412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be represented as constraints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34089" y="2009708"/>
            <a:ext cx="4501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CSP to Optimization Problem</a:t>
            </a:r>
            <a:endParaRPr lang="en-US" sz="2400" dirty="0"/>
          </a:p>
        </p:txBody>
      </p:sp>
      <p:sp>
        <p:nvSpPr>
          <p:cNvPr id="17" name="Down Arrow 16"/>
          <p:cNvSpPr/>
          <p:nvPr/>
        </p:nvSpPr>
        <p:spPr>
          <a:xfrm>
            <a:off x="3016610" y="4081146"/>
            <a:ext cx="394010" cy="4284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915393" cy="5480910"/>
          </a:xfrm>
        </p:spPr>
        <p:txBody>
          <a:bodyPr/>
          <a:lstStyle/>
          <a:p>
            <a:r>
              <a:rPr lang="en-US" dirty="0"/>
              <a:t>Formulate Diet Problem as an optimization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1057262" y="1883464"/>
                <a:ext cx="5420395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𝑠𝑎𝑡𝑖𝑠𝑓𝑖𝑒𝑠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𝑐𝑜𝑛𝑠𝑡𝑟𝑎𝑖𝑛𝑡𝑠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262" y="1883464"/>
                <a:ext cx="5420395" cy="1092607"/>
              </a:xfrm>
              <a:prstGeom prst="rect">
                <a:avLst/>
              </a:prstGeom>
              <a:blipFill rotWithShape="0">
                <a:blip r:embed="rId2"/>
                <a:stretch>
                  <a:fillRect t="-3352"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  <a:blipFill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75863" y="5215543"/>
          <a:ext cx="5626990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7719" y="3094306"/>
            <a:ext cx="20280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Variable: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Objective:</a:t>
            </a:r>
          </a:p>
          <a:p>
            <a:endParaRPr lang="en-US" sz="2400" dirty="0" smtClean="0"/>
          </a:p>
          <a:p>
            <a:r>
              <a:rPr lang="en-US" sz="2400" dirty="0" smtClean="0"/>
              <a:t>Constraints:</a:t>
            </a: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23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915393" cy="5480910"/>
          </a:xfrm>
        </p:spPr>
        <p:txBody>
          <a:bodyPr/>
          <a:lstStyle/>
          <a:p>
            <a:r>
              <a:rPr lang="en-US" dirty="0"/>
              <a:t>Formulate Diet Problem as an optimization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1057262" y="1883464"/>
                <a:ext cx="5420395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𝑠𝑎𝑡𝑖𝑠𝑓𝑖𝑒𝑠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𝑐𝑜𝑛𝑠𝑡𝑟𝑎𝑖𝑛𝑡𝑠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262" y="1883464"/>
                <a:ext cx="5420395" cy="1092607"/>
              </a:xfrm>
              <a:prstGeom prst="rect">
                <a:avLst/>
              </a:prstGeom>
              <a:blipFill rotWithShape="0">
                <a:blip r:embed="rId2"/>
                <a:stretch>
                  <a:fillRect t="-3352"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  <a:blipFill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75863" y="5215543"/>
          <a:ext cx="5626990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9782" y="3094306"/>
                <a:ext cx="8406589" cy="2050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Variable: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: ounces for stir-fry,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: ounces for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boba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Objective: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cost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Constraints:</a:t>
                </a:r>
                <a:endParaRPr lang="en-US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82" y="3094306"/>
                <a:ext cx="8406589" cy="2050177"/>
              </a:xfrm>
              <a:prstGeom prst="rect">
                <a:avLst/>
              </a:prstGeom>
              <a:blipFill rotWithShape="0">
                <a:blip r:embed="rId5"/>
                <a:stretch>
                  <a:fillRect l="-1088" t="-2381" r="-290" b="-5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61795" y="5075434"/>
                <a:ext cx="461074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calories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𝑖𝑛 𝑟𝑒𝑞𝑢𝑖𝑟𝑒𝑑 𝑟𝑎𝑛𝑔𝑒</a:t>
                </a:r>
              </a:p>
              <a:p>
                <a:pPr algn="ctr"/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sugar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calcium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795" y="5075434"/>
                <a:ext cx="4610745" cy="1200329"/>
              </a:xfrm>
              <a:prstGeom prst="rect">
                <a:avLst/>
              </a:prstGeom>
              <a:blipFill rotWithShape="0">
                <a:blip r:embed="rId6"/>
                <a:stretch>
                  <a:fillRect t="-4082" b="-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253500" y="6271350"/>
                <a:ext cx="21098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500" y="6271350"/>
                <a:ext cx="2109873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3181826" y="6502182"/>
            <a:ext cx="22532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9782" y="5832554"/>
            <a:ext cx="2790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be ignored in this problem. Why?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74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309403" cy="5480910"/>
          </a:xfrm>
        </p:spPr>
        <p:txBody>
          <a:bodyPr/>
          <a:lstStyle/>
          <a:p>
            <a:r>
              <a:rPr lang="en-US" dirty="0" smtClean="0"/>
              <a:t>Formulate Diet Problem as an optimization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  <a:blipFill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611572" y="1651508"/>
                <a:ext cx="6207982" cy="19456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cost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calories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𝑖𝑛 𝑟𝑒𝑞𝑢𝑖𝑟𝑒𝑑 𝑟𝑎𝑛𝑔𝑒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sugar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calcium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72" y="1651508"/>
                <a:ext cx="6207982" cy="1945661"/>
              </a:xfrm>
              <a:prstGeom prst="rect">
                <a:avLst/>
              </a:prstGeom>
              <a:blipFill rotWithShape="0">
                <a:blip r:embed="rId5"/>
                <a:stretch>
                  <a:fillRect r="-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8284" y="3655811"/>
                <a:ext cx="80120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: ounces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for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stir-fry,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: ounces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for </a:t>
                </a:r>
                <a:r>
                  <a:rPr lang="en-US" sz="2400" dirty="0" err="1" smtClean="0">
                    <a:solidFill>
                      <a:srgbClr val="0070C0"/>
                    </a:solidFill>
                  </a:rPr>
                  <a:t>boba</a:t>
                </a:r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What is the expression of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84" y="3655811"/>
                <a:ext cx="8012038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121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28655" y="4480692"/>
                <a:ext cx="122501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cost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55" y="4480692"/>
                <a:ext cx="1225015" cy="461665"/>
              </a:xfrm>
              <a:prstGeom prst="rect">
                <a:avLst/>
              </a:prstGeom>
              <a:blipFill rotWithShape="0">
                <a:blip r:embed="rId7"/>
                <a:stretch>
                  <a:fillRect r="-1500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10566" y="5030180"/>
                <a:ext cx="17161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calories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66" y="5030180"/>
                <a:ext cx="1716111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28655" y="5558208"/>
                <a:ext cx="14195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sugar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55" y="5558208"/>
                <a:ext cx="1419556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21787" y="6103638"/>
                <a:ext cx="17048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calcium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87" y="6103638"/>
                <a:ext cx="1704890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403826"/>
              </p:ext>
            </p:extLst>
          </p:nvPr>
        </p:nvGraphicFramePr>
        <p:xfrm>
          <a:off x="6375863" y="5215543"/>
          <a:ext cx="5626990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13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309403" cy="5480910"/>
          </a:xfrm>
        </p:spPr>
        <p:txBody>
          <a:bodyPr/>
          <a:lstStyle/>
          <a:p>
            <a:r>
              <a:rPr lang="en-US" dirty="0" smtClean="0"/>
              <a:t>Formulate Diet Problem as an optimization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  <a:blipFill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611572" y="1651508"/>
                <a:ext cx="6207982" cy="19456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cost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calories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𝑖𝑛 𝑟𝑒𝑞𝑢𝑖𝑟𝑒𝑑 𝑟𝑎𝑛𝑔𝑒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sugar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calcium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72" y="1651508"/>
                <a:ext cx="6207982" cy="1945661"/>
              </a:xfrm>
              <a:prstGeom prst="rect">
                <a:avLst/>
              </a:prstGeom>
              <a:blipFill rotWithShape="0">
                <a:blip r:embed="rId5"/>
                <a:stretch>
                  <a:fillRect r="-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28655" y="4480692"/>
                <a:ext cx="29916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</a:rPr>
                        <m:t>cost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+0.5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55" y="4480692"/>
                <a:ext cx="2991652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10566" y="5030180"/>
                <a:ext cx="40844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calories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66" y="5030180"/>
                <a:ext cx="4084451" cy="461665"/>
              </a:xfrm>
              <a:prstGeom prst="rect">
                <a:avLst/>
              </a:prstGeom>
              <a:blipFill rotWithShape="0"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28655" y="5558208"/>
                <a:ext cx="31247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sugar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55" y="5558208"/>
                <a:ext cx="3124702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21787" y="6103638"/>
                <a:ext cx="38795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calcium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87" y="6103638"/>
                <a:ext cx="3879588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403826"/>
              </p:ext>
            </p:extLst>
          </p:nvPr>
        </p:nvGraphicFramePr>
        <p:xfrm>
          <a:off x="6375863" y="5215543"/>
          <a:ext cx="5626990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18284" y="3655811"/>
                <a:ext cx="80120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: ounces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for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stir-fry,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: ounces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for </a:t>
                </a:r>
                <a:r>
                  <a:rPr lang="en-US" sz="2400" dirty="0" err="1" smtClean="0">
                    <a:solidFill>
                      <a:srgbClr val="0070C0"/>
                    </a:solidFill>
                  </a:rPr>
                  <a:t>boba</a:t>
                </a:r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What is the expression of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84" y="3655811"/>
                <a:ext cx="8012038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121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325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309403" cy="5480910"/>
          </a:xfrm>
        </p:spPr>
        <p:txBody>
          <a:bodyPr/>
          <a:lstStyle/>
          <a:p>
            <a:r>
              <a:rPr lang="en-US" dirty="0" smtClean="0"/>
              <a:t>Formulate Diet Problem as an optimization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  <a:blipFill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5101909" cy="2427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5101909" cy="242790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403826"/>
              </p:ext>
            </p:extLst>
          </p:nvPr>
        </p:nvGraphicFramePr>
        <p:xfrm>
          <a:off x="6375863" y="5215543"/>
          <a:ext cx="5626990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37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917" y="3312270"/>
            <a:ext cx="5263375" cy="2039539"/>
          </a:xfrm>
        </p:spPr>
        <p:txBody>
          <a:bodyPr/>
          <a:lstStyle/>
          <a:p>
            <a:r>
              <a:rPr lang="en-US" dirty="0"/>
              <a:t>Linear program </a:t>
            </a:r>
            <a:r>
              <a:rPr lang="en-US" dirty="0" smtClean="0"/>
              <a:t>in Inequality Form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443554" y="3938422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3554" y="3938422"/>
                <a:ext cx="2541850" cy="1092800"/>
              </a:xfrm>
              <a:prstGeom prst="rect">
                <a:avLst/>
              </a:prstGeom>
              <a:blipFill rotWithShape="0"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552099" y="1305410"/>
            <a:ext cx="98705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Linear Programming: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Technique </a:t>
            </a:r>
            <a:r>
              <a:rPr lang="en-US" sz="2800" dirty="0"/>
              <a:t>for the optimization of a </a:t>
            </a:r>
            <a:r>
              <a:rPr lang="en-US" sz="2800" dirty="0">
                <a:solidFill>
                  <a:srgbClr val="0070C0"/>
                </a:solidFill>
              </a:rPr>
              <a:t>linear objective </a:t>
            </a:r>
            <a:r>
              <a:rPr lang="en-US" sz="2800" dirty="0" smtClean="0"/>
              <a:t>function subject </a:t>
            </a:r>
            <a:r>
              <a:rPr lang="en-US" sz="2800" dirty="0"/>
              <a:t>to </a:t>
            </a:r>
            <a:r>
              <a:rPr lang="en-US" sz="2800" dirty="0">
                <a:solidFill>
                  <a:srgbClr val="0070C0"/>
                </a:solidFill>
              </a:rPr>
              <a:t>linear equality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0070C0"/>
                </a:solidFill>
              </a:rPr>
              <a:t>linear inequality </a:t>
            </a:r>
            <a:r>
              <a:rPr lang="en-US" sz="2800" dirty="0"/>
              <a:t>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29191" y="3573880"/>
                <a:ext cx="5101909" cy="2427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91" y="3573880"/>
                <a:ext cx="5101909" cy="242790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949896" y="3050660"/>
            <a:ext cx="3717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Example Linear program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918566" y="4254364"/>
            <a:ext cx="721113" cy="4609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0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Linear Algebra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237869"/>
                <a:ext cx="10515600" cy="14803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237869"/>
                <a:ext cx="10515600" cy="1480393"/>
              </a:xfrm>
              <a:blipFill rotWithShape="0">
                <a:blip r:embed="rId2"/>
                <a:stretch>
                  <a:fillRect t="-1646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88725" y="3211083"/>
                <a:ext cx="30394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What </a:t>
                </a:r>
                <a:r>
                  <a:rPr lang="en-US" sz="2400" dirty="0">
                    <a:solidFill>
                      <a:srgbClr val="0070C0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?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?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25" y="3211083"/>
                <a:ext cx="3039486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006" t="-10667" r="-220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80121" y="3211083"/>
                <a:ext cx="32846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What does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mean?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121" y="3211083"/>
                <a:ext cx="3284617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974" t="-10667" r="-2045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020887" y="5326981"/>
                <a:ext cx="54388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(Note: It is fine if you directly write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)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887" y="5326981"/>
                <a:ext cx="5438861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794" t="-10526" r="-78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53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Linear Algebra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237869"/>
                <a:ext cx="10515600" cy="14803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237869"/>
                <a:ext cx="10515600" cy="1480393"/>
              </a:xfrm>
              <a:blipFill rotWithShape="0">
                <a:blip r:embed="rId2"/>
                <a:stretch>
                  <a:fillRect t="-1646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88725" y="3211083"/>
                <a:ext cx="303948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What </a:t>
                </a:r>
                <a:r>
                  <a:rPr lang="en-US" sz="2400" dirty="0">
                    <a:solidFill>
                      <a:srgbClr val="0070C0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?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?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725" y="3211083"/>
                <a:ext cx="3039486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006" t="-10667" r="-2204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10965" y="3953252"/>
                <a:ext cx="2677080" cy="1511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965" y="3953252"/>
                <a:ext cx="2677080" cy="151105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80121" y="3211083"/>
                <a:ext cx="32846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What does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mean?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121" y="3211083"/>
                <a:ext cx="3284617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2974" t="-10667" r="-2045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33804" y="4226882"/>
                <a:ext cx="15111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3804" y="4226882"/>
                <a:ext cx="1511119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020887" y="5326981"/>
                <a:ext cx="54388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(Note: It is fine if you directly write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)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887" y="5326981"/>
                <a:ext cx="543886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794" t="-10526" r="-78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73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Linear Algebra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237869"/>
                <a:ext cx="10515600" cy="14803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dirty="0" smtClean="0"/>
                  <a:t>What </a:t>
                </a:r>
                <a:r>
                  <a:rPr lang="en-US" dirty="0"/>
                  <a:t>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237869"/>
                <a:ext cx="10515600" cy="1480393"/>
              </a:xfrm>
              <a:blipFill rotWithShape="0">
                <a:blip r:embed="rId2"/>
                <a:stretch>
                  <a:fillRect l="-1217" t="-1646" b="-52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5876400" y="514662"/>
                <a:ext cx="6411197" cy="455982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endParaRPr lang="en-US" b="1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eqArr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r>
                  <a:rPr lang="en-US" dirty="0" smtClean="0"/>
                  <a:t>What </a:t>
                </a:r>
                <a:r>
                  <a:rPr lang="en-US" dirty="0"/>
                  <a:t>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dirty="0" smtClean="0"/>
                  <a:t>?</a:t>
                </a:r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400" y="514662"/>
                <a:ext cx="6411197" cy="4559827"/>
              </a:xfrm>
              <a:prstGeom prst="rect">
                <a:avLst/>
              </a:prstGeom>
              <a:blipFill rotWithShape="0">
                <a:blip r:embed="rId3"/>
                <a:stretch>
                  <a:fillRect l="-19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889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Linear Algebra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237869"/>
                <a:ext cx="10515600" cy="14803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dirty="0" smtClean="0"/>
                  <a:t>What </a:t>
                </a:r>
                <a:r>
                  <a:rPr lang="en-US" dirty="0"/>
                  <a:t>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dirty="0" smtClean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237869"/>
                <a:ext cx="10515600" cy="1480393"/>
              </a:xfrm>
              <a:blipFill rotWithShape="0">
                <a:blip r:embed="rId2"/>
                <a:stretch>
                  <a:fillRect l="-1217" t="-1646" b="-52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52099" y="3741590"/>
                <a:ext cx="4398447" cy="14698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741590"/>
                <a:ext cx="4398447" cy="146989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5876400" y="514662"/>
                <a:ext cx="6411197" cy="455982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endParaRPr lang="en-US" b="1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eqArr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i="1" dirty="0" smtClean="0">
                  <a:latin typeface="Cambria Math" panose="02040503050406030204" pitchFamily="18" charset="0"/>
                </a:endParaRPr>
              </a:p>
              <a:p>
                <a:r>
                  <a:rPr lang="en-US" dirty="0" smtClean="0"/>
                  <a:t>What </a:t>
                </a:r>
                <a:r>
                  <a:rPr lang="en-US" dirty="0"/>
                  <a:t>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dirty="0" smtClean="0"/>
                  <a:t>?</a:t>
                </a:r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400" y="514662"/>
                <a:ext cx="6411197" cy="4559827"/>
              </a:xfrm>
              <a:prstGeom prst="rect">
                <a:avLst/>
              </a:prstGeom>
              <a:blipFill rotWithShape="0">
                <a:blip r:embed="rId4"/>
                <a:stretch>
                  <a:fillRect l="-19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50546" y="4088136"/>
                <a:ext cx="6850016" cy="2458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,2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,2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1,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546" y="4088136"/>
                <a:ext cx="6850016" cy="245855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032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840994" y="1210087"/>
                <a:ext cx="5101909" cy="2427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94" y="1210087"/>
                <a:ext cx="5101909" cy="242790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1136671" y="4992533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671" y="4992533"/>
                <a:ext cx="3310906" cy="1102610"/>
              </a:xfrm>
              <a:prstGeom prst="rect">
                <a:avLst/>
              </a:prstGeom>
              <a:blipFill rotWithShape="0">
                <a:blip r:embed="rId3"/>
                <a:stretch>
                  <a:fillRect t="-17127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8" y="3835715"/>
                <a:ext cx="5823765" cy="84355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Convert it into the following inequality form, what should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,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dirty="0" smtClean="0"/>
                  <a:t> be?</a:t>
                </a:r>
                <a:endParaRPr lang="en-US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AE7565F-D6F0-4766-AD8B-02BB7A31A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3835715"/>
                <a:ext cx="5823765" cy="843551"/>
              </a:xfrm>
              <a:prstGeom prst="rect">
                <a:avLst/>
              </a:prstGeom>
              <a:blipFill rotWithShape="0">
                <a:blip r:embed="rId4"/>
                <a:stretch>
                  <a:fillRect l="-2199" t="-11511" r="-1885" b="-22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8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840994" y="1210087"/>
                <a:ext cx="5101909" cy="2427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94" y="1210087"/>
                <a:ext cx="5101909" cy="242790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1136671" y="4992533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671" y="4992533"/>
                <a:ext cx="3310906" cy="1102610"/>
              </a:xfrm>
              <a:prstGeom prst="rect">
                <a:avLst/>
              </a:prstGeom>
              <a:blipFill rotWithShape="0">
                <a:blip r:embed="rId3"/>
                <a:stretch>
                  <a:fillRect t="-17127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xmlns="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46836" y="945078"/>
                <a:ext cx="5519382" cy="8671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with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0.5</m:t>
                            </m:r>
                          </m:e>
                        </m:eqArr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eqArr>
                      </m:e>
                    </m:d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836" y="945078"/>
                <a:ext cx="5519382" cy="86710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059280" y="1836991"/>
                <a:ext cx="37412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2000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280" y="1836991"/>
                <a:ext cx="3741281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134095" y="3060783"/>
                <a:ext cx="340144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−20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−7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≤−7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095" y="3060783"/>
                <a:ext cx="3401444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4">
            <a:extLst>
              <a:ext uri="{FF2B5EF4-FFF2-40B4-BE49-F238E27FC236}">
                <a16:creationId xmlns:mc="http://schemas.openxmlformats.org/markup-compatibility/2006" xmlns:a14="http://schemas.microsoft.com/office/drawing/2010/main" xmlns:a16="http://schemas.microsoft.com/office/drawing/2014/main" xmlns="" id="{4F88BB11-47DD-4E4D-B30E-30E2D7BAA58E}"/>
              </a:ext>
            </a:extLst>
          </p:cNvPr>
          <p:cNvSpPr txBox="1">
            <a:spLocks/>
          </p:cNvSpPr>
          <p:nvPr/>
        </p:nvSpPr>
        <p:spPr>
          <a:xfrm>
            <a:off x="-201780" y="4131075"/>
            <a:ext cx="2413884" cy="157546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8" y="3835715"/>
                <a:ext cx="5823765" cy="84355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Convert it into the following inequality form, what should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,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dirty="0" smtClean="0"/>
                  <a:t> be?</a:t>
                </a:r>
                <a:endParaRPr lang="en-US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AE7565F-D6F0-4766-AD8B-02BB7A31A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3835715"/>
                <a:ext cx="5823765" cy="843551"/>
              </a:xfrm>
              <a:prstGeom prst="rect">
                <a:avLst/>
              </a:prstGeom>
              <a:blipFill rotWithShape="0">
                <a:blip r:embed="rId8"/>
                <a:stretch>
                  <a:fillRect l="-2199" t="-11511" r="-1885" b="-22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284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840994" y="1210087"/>
                <a:ext cx="5186035" cy="24368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−100 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−50 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≤−2000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−20 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−70 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≤−700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94" y="1210087"/>
                <a:ext cx="5186035" cy="243682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1136671" y="4992533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671" y="4992533"/>
                <a:ext cx="3310906" cy="1102610"/>
              </a:xfrm>
              <a:prstGeom prst="rect">
                <a:avLst/>
              </a:prstGeom>
              <a:blipFill rotWithShape="0">
                <a:blip r:embed="rId3"/>
                <a:stretch>
                  <a:fillRect t="-17127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306494" y="999685"/>
                <a:ext cx="1512209" cy="7496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494" y="999685"/>
                <a:ext cx="1512209" cy="7496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850743" y="994943"/>
                <a:ext cx="1368067" cy="7496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743" y="994943"/>
                <a:ext cx="1368067" cy="7496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8" y="3835715"/>
                <a:ext cx="5823765" cy="84355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Convert it into the following inequality form, what should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,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dirty="0" smtClean="0"/>
                  <a:t> be?</a:t>
                </a:r>
                <a:endParaRPr lang="en-US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AE7565F-D6F0-4766-AD8B-02BB7A31A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3835715"/>
                <a:ext cx="5823765" cy="843551"/>
              </a:xfrm>
              <a:prstGeom prst="rect">
                <a:avLst/>
              </a:prstGeom>
              <a:blipFill rotWithShape="0">
                <a:blip r:embed="rId7"/>
                <a:stretch>
                  <a:fillRect l="-2199" t="-11511" r="-1885" b="-22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225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840994" y="1210087"/>
                <a:ext cx="5186035" cy="24368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−100 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−50 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≤−2000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−20 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−70 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≤−700</m:t>
                    </m:r>
                  </m:oMath>
                </a14:m>
                <a:endParaRPr lang="en-US" sz="28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94" y="1210087"/>
                <a:ext cx="5186035" cy="243682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1136671" y="4992533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671" y="4992533"/>
                <a:ext cx="3310906" cy="1102610"/>
              </a:xfrm>
              <a:prstGeom prst="rect">
                <a:avLst/>
              </a:prstGeom>
              <a:blipFill rotWithShape="0">
                <a:blip r:embed="rId3"/>
                <a:stretch>
                  <a:fillRect t="-17127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306494" y="999685"/>
                <a:ext cx="1512209" cy="7496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494" y="999685"/>
                <a:ext cx="1512209" cy="7496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850743" y="994943"/>
                <a:ext cx="1368067" cy="7496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743" y="994943"/>
                <a:ext cx="1368067" cy="7496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838213" y="2193946"/>
                <a:ext cx="1995546" cy="1452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8213" y="2193946"/>
                <a:ext cx="1995546" cy="145296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807170" y="2193946"/>
                <a:ext cx="2727606" cy="1452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sz="2400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170" y="2193946"/>
                <a:ext cx="2727606" cy="145296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8" y="3835715"/>
                <a:ext cx="5823765" cy="84355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Convert it into the following inequality form, what should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 smtClean="0"/>
                  <a:t>,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dirty="0" smtClean="0"/>
                  <a:t> be?</a:t>
                </a:r>
                <a:endParaRPr lang="en-US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AE7565F-D6F0-4766-AD8B-02BB7A31A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3835715"/>
                <a:ext cx="5823765" cy="843551"/>
              </a:xfrm>
              <a:prstGeom prst="rect">
                <a:avLst/>
              </a:prstGeom>
              <a:blipFill rotWithShape="0">
                <a:blip r:embed="rId9"/>
                <a:stretch>
                  <a:fillRect l="-2199" t="-11511" r="-1885" b="-22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723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menu items?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2541850" cy="1092800"/>
              </a:xfrm>
              <a:prstGeom prst="rect">
                <a:avLst/>
              </a:prstGeom>
              <a:blipFill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xmlns="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height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width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66309" y="2977662"/>
                <a:ext cx="3166261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mg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6309" y="2977662"/>
                <a:ext cx="3166261" cy="1944591"/>
              </a:xfrm>
              <a:prstGeom prst="rect">
                <a:avLst/>
              </a:prstGeom>
              <a:blipFill rotWithShape="0">
                <a:blip r:embed="rId5"/>
                <a:stretch>
                  <a:fillRect l="-2890" t="-4389" r="-1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970511"/>
              </p:ext>
            </p:extLst>
          </p:nvPr>
        </p:nvGraphicFramePr>
        <p:xfrm>
          <a:off x="6305580" y="4842146"/>
          <a:ext cx="5626990" cy="1747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70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New Item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…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782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menu items?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2541850" cy="1092800"/>
              </a:xfrm>
              <a:prstGeom prst="rect">
                <a:avLst/>
              </a:prstGeom>
              <a:blipFill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66309" y="2977662"/>
                <a:ext cx="3166261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mg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6309" y="2977662"/>
                <a:ext cx="3166261" cy="1944591"/>
              </a:xfrm>
              <a:prstGeom prst="rect">
                <a:avLst/>
              </a:prstGeom>
              <a:blipFill rotWithShape="0">
                <a:blip r:embed="rId4"/>
                <a:stretch>
                  <a:fillRect l="-2890" t="-4389" r="-1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813801"/>
              </p:ext>
            </p:extLst>
          </p:nvPr>
        </p:nvGraphicFramePr>
        <p:xfrm>
          <a:off x="6305580" y="4842146"/>
          <a:ext cx="5626990" cy="1747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70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Beef (per </a:t>
                      </a:r>
                      <a:r>
                        <a:rPr lang="en-US" sz="1800" dirty="0" err="1" smtClean="0">
                          <a:solidFill>
                            <a:srgbClr val="FF0000"/>
                          </a:solidFill>
                        </a:rPr>
                        <a:t>oz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xmlns="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23610" y="313686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610" y="3136864"/>
                <a:ext cx="2413884" cy="15754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xmlns="" id="{4F88BB11-47DD-4E4D-B30E-30E2D7BAA5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456" y="3136863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F88BB11-47DD-4E4D-B30E-30E2D7BAA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6" y="3136863"/>
                <a:ext cx="2413884" cy="15754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xmlns="" id="{6CD93350-1C02-4EA8-BF36-D5F0A6C3C9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4521675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CD93350-1C02-4EA8-BF36-D5F0A6C3C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21675"/>
                <a:ext cx="3261396" cy="1575461"/>
              </a:xfrm>
              <a:prstGeom prst="rect">
                <a:avLst/>
              </a:prstGeom>
              <a:blipFill rotWithShape="0">
                <a:blip r:embed="rId7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xmlns="" id="{5BB07118-CB54-4244-97BC-BFABBE4897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89996" y="452167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BB07118-CB54-4244-97BC-BFABBE489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996" y="4521674"/>
                <a:ext cx="2413884" cy="1575461"/>
              </a:xfrm>
              <a:prstGeom prst="rect">
                <a:avLst/>
              </a:prstGeom>
              <a:blipFill rotWithShape="0">
                <a:blip r:embed="rId8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76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menu items?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2541850" cy="1092800"/>
              </a:xfrm>
              <a:prstGeom prst="rect">
                <a:avLst/>
              </a:prstGeom>
              <a:blipFill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66309" y="2977662"/>
                <a:ext cx="3166261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mg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6309" y="2977662"/>
                <a:ext cx="3166261" cy="1944591"/>
              </a:xfrm>
              <a:prstGeom prst="rect">
                <a:avLst/>
              </a:prstGeom>
              <a:blipFill rotWithShape="0">
                <a:blip r:embed="rId4"/>
                <a:stretch>
                  <a:fillRect l="-2890" t="-4389" r="-1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/>
        </p:nvGraphicFramePr>
        <p:xfrm>
          <a:off x="6305580" y="4842146"/>
          <a:ext cx="5626990" cy="1747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70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Beef (per </a:t>
                      </a:r>
                      <a:r>
                        <a:rPr lang="en-US" sz="1800" dirty="0" err="1" smtClean="0">
                          <a:solidFill>
                            <a:srgbClr val="FF0000"/>
                          </a:solidFill>
                        </a:rPr>
                        <a:t>oz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80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xmlns="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23610" y="313686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610" y="3136864"/>
                <a:ext cx="2413884" cy="15754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xmlns="" id="{4F88BB11-47DD-4E4D-B30E-30E2D7BAA5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456" y="3136863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F88BB11-47DD-4E4D-B30E-30E2D7BAA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6" y="3136863"/>
                <a:ext cx="2413884" cy="15754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xmlns="" id="{5BB07118-CB54-4244-97BC-BFABBE4897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97672" y="4537529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BB07118-CB54-4244-97BC-BFABBE489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672" y="4537529"/>
                <a:ext cx="2413884" cy="1575461"/>
              </a:xfrm>
              <a:prstGeom prst="rect">
                <a:avLst/>
              </a:prstGeom>
              <a:blipFill rotWithShape="0">
                <a:blip r:embed="rId7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xmlns="" id="{6CD93350-1C02-4EA8-BF36-D5F0A6C3C9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" y="4521675"/>
                <a:ext cx="4103649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−80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−70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CD93350-1C02-4EA8-BF36-D5F0A6C3C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521675"/>
                <a:ext cx="4103649" cy="1575461"/>
              </a:xfrm>
              <a:prstGeom prst="rect">
                <a:avLst/>
              </a:prstGeom>
              <a:blipFill rotWithShape="0">
                <a:blip r:embed="rId8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381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/>
                  <a:t>, which of the following also equals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2541850" cy="1092800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xmlns="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5"/>
                <a:stretch>
                  <a:fillRect l="-1217" t="-5090" b="-7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253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</a:t>
            </a:r>
            <a:r>
              <a:rPr lang="en-US" dirty="0" smtClean="0"/>
              <a:t>forms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2724552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724552"/>
                <a:ext cx="2541850" cy="1092800"/>
              </a:xfrm>
              <a:prstGeom prst="rect">
                <a:avLst/>
              </a:prstGeom>
              <a:blipFill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Inequality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885D2077-E04E-4591-84F3-42A2E6379090}"/>
              </a:ext>
            </a:extLst>
          </p:cNvPr>
          <p:cNvSpPr txBox="1">
            <a:spLocks/>
          </p:cNvSpPr>
          <p:nvPr/>
        </p:nvSpPr>
        <p:spPr>
          <a:xfrm>
            <a:off x="552099" y="4408957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Important to pay attention to form!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7BA16DF7-4E8A-4E50-9C41-0327552143EB}"/>
                  </a:ext>
                </a:extLst>
              </p:cNvPr>
              <p:cNvSpPr txBox="1"/>
              <p:nvPr/>
            </p:nvSpPr>
            <p:spPr>
              <a:xfrm>
                <a:off x="4268315" y="2724552"/>
                <a:ext cx="2698303" cy="1523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8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𝒉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A16DF7-4E8A-4E50-9C41-032755214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315" y="2724552"/>
                <a:ext cx="2698303" cy="15236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A0229363-2256-4234-B9A6-44CFB317D95E}"/>
              </a:ext>
            </a:extLst>
          </p:cNvPr>
          <p:cNvSpPr txBox="1">
            <a:spLocks/>
          </p:cNvSpPr>
          <p:nvPr/>
        </p:nvSpPr>
        <p:spPr>
          <a:xfrm>
            <a:off x="4268315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General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5FCEE867-A5CA-47C4-91F6-5E6D5B6E0A09}"/>
                  </a:ext>
                </a:extLst>
              </p:cNvPr>
              <p:cNvSpPr txBox="1"/>
              <p:nvPr/>
            </p:nvSpPr>
            <p:spPr>
              <a:xfrm>
                <a:off x="7984531" y="2724552"/>
                <a:ext cx="2538644" cy="1523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endParaRPr lang="en-US" sz="28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A</a:t>
                </a:r>
                <a14:m>
                  <m:oMath xmlns:m="http://schemas.openxmlformats.org/officeDocument/2006/math"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⪰0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CEE867-A5CA-47C4-91F6-5E6D5B6E0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31" y="2724552"/>
                <a:ext cx="2538644" cy="15236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xmlns="" id="{873FC165-344F-489F-BD4A-F7EC94767328}"/>
              </a:ext>
            </a:extLst>
          </p:cNvPr>
          <p:cNvSpPr txBox="1">
            <a:spLocks/>
          </p:cNvSpPr>
          <p:nvPr/>
        </p:nvSpPr>
        <p:spPr>
          <a:xfrm>
            <a:off x="7984531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Standard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885D2077-E04E-4591-84F3-42A2E6379090}"/>
              </a:ext>
            </a:extLst>
          </p:cNvPr>
          <p:cNvSpPr txBox="1">
            <a:spLocks/>
          </p:cNvSpPr>
          <p:nvPr/>
        </p:nvSpPr>
        <p:spPr>
          <a:xfrm>
            <a:off x="552099" y="5063162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Can switch between formulations!</a:t>
            </a:r>
          </a:p>
        </p:txBody>
      </p:sp>
      <p:sp>
        <p:nvSpPr>
          <p:cNvPr id="4" name="Rectangle 3"/>
          <p:cNvSpPr/>
          <p:nvPr/>
        </p:nvSpPr>
        <p:spPr>
          <a:xfrm>
            <a:off x="552099" y="5717367"/>
            <a:ext cx="113503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Note: Different books have </a:t>
            </a:r>
            <a:r>
              <a:rPr lang="en-US" sz="2400" dirty="0"/>
              <a:t>different </a:t>
            </a:r>
            <a:r>
              <a:rPr lang="en-US" sz="2400" dirty="0" smtClean="0"/>
              <a:t>definitions. We will refer to the forms in this slide (also consistent with B&amp;V book).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382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34E7769-F8B6-4294-98EC-78107D08960B}"/>
              </a:ext>
            </a:extLst>
          </p:cNvPr>
          <p:cNvSpPr txBox="1"/>
          <p:nvPr/>
        </p:nvSpPr>
        <p:spPr>
          <a:xfrm>
            <a:off x="1098411" y="3356158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Today: (Linear) Optimization Problem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093" y="20171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471492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4714926"/>
                <a:ext cx="3310906" cy="1102610"/>
              </a:xfrm>
              <a:prstGeom prst="rect">
                <a:avLst/>
              </a:prstGeom>
              <a:blipFill rotWithShape="0"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73858DC-2800-463D-9404-8B5DCD8D2993}"/>
              </a:ext>
            </a:extLst>
          </p:cNvPr>
          <p:cNvSpPr txBox="1"/>
          <p:nvPr/>
        </p:nvSpPr>
        <p:spPr>
          <a:xfrm>
            <a:off x="6674047" y="13669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2AB5AE0-582C-4E5D-BD85-31E6209C3EA1}"/>
              </a:ext>
            </a:extLst>
          </p:cNvPr>
          <p:cNvSpPr txBox="1"/>
          <p:nvPr/>
        </p:nvSpPr>
        <p:spPr>
          <a:xfrm>
            <a:off x="1098411" y="335615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Linear Program Formulation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 rot="14530411">
            <a:off x="5275873" y="3551782"/>
            <a:ext cx="432193" cy="1057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2572215" y="2444139"/>
            <a:ext cx="371707" cy="912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944052" y="2614597"/>
            <a:ext cx="2707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Linear Programming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3640143">
            <a:off x="5323748" y="4186254"/>
            <a:ext cx="432193" cy="1057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6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of Linear Equality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</a:t>
            </a:r>
            <a:r>
              <a:rPr lang="en-US" dirty="0" smtClean="0"/>
              <a:t>Question</a:t>
            </a:r>
            <a:endParaRPr lang="en-US" dirty="0"/>
          </a:p>
          <a:p>
            <a:r>
              <a:rPr lang="en-US" dirty="0" smtClean="0"/>
              <a:t>What is the equality present this line?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568176" y="5649952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857678" y="5709424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7678" y="5709424"/>
                <a:ext cx="460767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 flipV="1">
            <a:off x="6207512" y="2647897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03297" y="2551836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297" y="2551836"/>
                <a:ext cx="466089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5568176" y="3762876"/>
            <a:ext cx="3702204" cy="23158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832317" y="4093334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317" y="4093334"/>
                <a:ext cx="36580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8404407" y="5735564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4407" y="5735564"/>
                <a:ext cx="36580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16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of Linear Equality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</a:t>
            </a:r>
            <a:r>
              <a:rPr lang="en-US" dirty="0" smtClean="0"/>
              <a:t>Question</a:t>
            </a:r>
            <a:endParaRPr lang="en-US" dirty="0"/>
          </a:p>
          <a:p>
            <a:r>
              <a:rPr lang="en-US" dirty="0" smtClean="0"/>
              <a:t>What is the equality present this line?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568176" y="5649952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857678" y="5709424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7678" y="5709424"/>
                <a:ext cx="460767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 flipV="1">
            <a:off x="6207512" y="2647897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03297" y="2551836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297" y="2551836"/>
                <a:ext cx="466089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5568176" y="3762876"/>
            <a:ext cx="3702204" cy="2315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417504" y="5279251"/>
                <a:ext cx="16457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504" y="5279251"/>
                <a:ext cx="164577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832317" y="4093334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317" y="4093334"/>
                <a:ext cx="36580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8404407" y="5735564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4407" y="5735564"/>
                <a:ext cx="365806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89000" y="2551836"/>
                <a:ext cx="177292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000" y="2551836"/>
                <a:ext cx="1772921" cy="6127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49911" y="4246404"/>
                <a:ext cx="16510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911" y="4246404"/>
                <a:ext cx="1651093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Down Arrow 13"/>
          <p:cNvSpPr/>
          <p:nvPr/>
        </p:nvSpPr>
        <p:spPr>
          <a:xfrm>
            <a:off x="1589603" y="3270952"/>
            <a:ext cx="371707" cy="912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24252" y="2732436"/>
            <a:ext cx="2745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make sure the line intersects with the axes at (3,0) and (0,2)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61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 of Linear Inequality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</a:t>
            </a:r>
            <a:r>
              <a:rPr lang="en-US" dirty="0" smtClean="0"/>
              <a:t>Question</a:t>
            </a:r>
            <a:endParaRPr lang="en-US" dirty="0"/>
          </a:p>
          <a:p>
            <a:r>
              <a:rPr lang="en-US" dirty="0"/>
              <a:t>What shape does this inequality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54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 of Linear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</a:t>
            </a:r>
            <a:r>
              <a:rPr lang="en-US" dirty="0" smtClean="0"/>
              <a:t>Question</a:t>
            </a:r>
            <a:endParaRPr lang="en-US" dirty="0"/>
          </a:p>
          <a:p>
            <a:r>
              <a:rPr lang="en-US" dirty="0"/>
              <a:t>What shape does this inequality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5568176" y="5649952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857678" y="5709424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7678" y="5709424"/>
                <a:ext cx="460767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 flipV="1">
            <a:off x="6207512" y="2647897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03297" y="2551836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297" y="2551836"/>
                <a:ext cx="46608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453413" y="3070379"/>
                <a:ext cx="3354508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solidFill>
                    <a:srgbClr val="0070C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13" y="3070379"/>
                <a:ext cx="3354508" cy="138499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>
            <a:off x="5568176" y="3762876"/>
            <a:ext cx="3702204" cy="2315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60767" y="2505669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Half Plane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23744" y="3569777"/>
            <a:ext cx="700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Line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5939883" y="2824976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092283" y="2977376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244683" y="3129776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504007" y="3250612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713034" y="3384715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935590" y="3530878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7087990" y="3683278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7240390" y="3835678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7520510" y="3937211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682085" y="4058520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901795" y="4202479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103672" y="4361815"/>
            <a:ext cx="2133600" cy="10779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530097" y="2353955"/>
                <a:ext cx="199734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≥6</m:t>
                      </m:r>
                    </m:oMath>
                  </m:oMathPara>
                </a14:m>
                <a:endParaRPr lang="en-US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b="0" dirty="0" smtClean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097" y="2353955"/>
                <a:ext cx="1997342" cy="92333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417504" y="5279251"/>
                <a:ext cx="16457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504" y="5279251"/>
                <a:ext cx="164577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5832317" y="4093334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317" y="4093334"/>
                <a:ext cx="365806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404407" y="5735564"/>
                <a:ext cx="3658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4407" y="5735564"/>
                <a:ext cx="365806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09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 of Linear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Question</a:t>
            </a:r>
          </a:p>
          <a:p>
            <a:r>
              <a:rPr lang="en-US" dirty="0" smtClean="0"/>
              <a:t>What </a:t>
            </a:r>
            <a:r>
              <a:rPr lang="en-US" dirty="0"/>
              <a:t>shape does </a:t>
            </a:r>
            <a:r>
              <a:rPr lang="en-US" dirty="0" smtClean="0"/>
              <a:t>these inequalities jointly represent</a:t>
            </a:r>
            <a:r>
              <a:rPr lang="en-US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649902" y="2512283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02" y="2512283"/>
                <a:ext cx="3515258" cy="189154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226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 of Linear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Question</a:t>
            </a:r>
          </a:p>
          <a:p>
            <a:r>
              <a:rPr lang="en-US" dirty="0"/>
              <a:t>What shape does these inequalities jointly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649902" y="2512283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02" y="2512283"/>
                <a:ext cx="3515258" cy="189154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34669" y="4509095"/>
            <a:ext cx="34304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Intersection of half planes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Could be polyhedron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Could be empty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568176" y="5649952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857678" y="5709424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7678" y="5709424"/>
                <a:ext cx="460767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 flipV="1">
            <a:off x="6207512" y="2647897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03297" y="2551836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297" y="2551836"/>
                <a:ext cx="46608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5568176" y="3762876"/>
            <a:ext cx="3702204" cy="2315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6675864" y="2320287"/>
            <a:ext cx="2650274" cy="4043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59298" y="3305117"/>
            <a:ext cx="3936381" cy="18541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928839" y="4646662"/>
            <a:ext cx="4490225" cy="314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>
          <a:xfrm>
            <a:off x="6690732" y="3605561"/>
            <a:ext cx="1806497" cy="1219200"/>
          </a:xfrm>
          <a:custGeom>
            <a:avLst/>
            <a:gdLst>
              <a:gd name="connsiteX0" fmla="*/ 0 w 1806497"/>
              <a:gd name="connsiteY0" fmla="*/ 847493 h 1219200"/>
              <a:gd name="connsiteX1" fmla="*/ 1806497 w 1806497"/>
              <a:gd name="connsiteY1" fmla="*/ 0 h 1219200"/>
              <a:gd name="connsiteX2" fmla="*/ 1040780 w 1806497"/>
              <a:gd name="connsiteY2" fmla="*/ 1159727 h 1219200"/>
              <a:gd name="connsiteX3" fmla="*/ 587297 w 1806497"/>
              <a:gd name="connsiteY3" fmla="*/ 1219200 h 1219200"/>
              <a:gd name="connsiteX4" fmla="*/ 0 w 1806497"/>
              <a:gd name="connsiteY4" fmla="*/ 847493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6497" h="1219200">
                <a:moveTo>
                  <a:pt x="0" y="847493"/>
                </a:moveTo>
                <a:lnTo>
                  <a:pt x="1806497" y="0"/>
                </a:lnTo>
                <a:lnTo>
                  <a:pt x="1040780" y="1159727"/>
                </a:lnTo>
                <a:lnTo>
                  <a:pt x="587297" y="1219200"/>
                </a:lnTo>
                <a:lnTo>
                  <a:pt x="0" y="847493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6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Lowering Cost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and initial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r>
                  <a:rPr lang="en-US" dirty="0"/>
                  <a:t>,</a:t>
                </a:r>
              </a:p>
              <a:p>
                <a:r>
                  <a:rPr lang="en-US" dirty="0"/>
                  <a:t>Which unit vector step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will 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to have the lowest cost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r>
                  <a:rPr lang="en-US" dirty="0"/>
                  <a:t>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2743201" y="3940221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92305" y="3940221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305" y="3940221"/>
                <a:ext cx="409086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 flipV="1">
            <a:off x="5123393" y="4021847"/>
            <a:ext cx="670389" cy="41662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136882" y="364708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800589" y="4438469"/>
            <a:ext cx="705932" cy="43833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782054" y="3831755"/>
            <a:ext cx="397011" cy="62193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468614" y="4437887"/>
            <a:ext cx="323509" cy="55127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68892" y="348952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71771" y="43631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C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73642" y="4777555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D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4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Lowering Cost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and initial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r>
                  <a:rPr lang="en-US" dirty="0"/>
                  <a:t>,</a:t>
                </a:r>
              </a:p>
              <a:p>
                <a:r>
                  <a:rPr lang="en-US" dirty="0"/>
                  <a:t>Which unit vector step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will 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endParaRPr lang="en-US" b="1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to have the lowest cost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r>
                  <a:rPr lang="en-US" dirty="0"/>
                  <a:t>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2743201" y="3940221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92305" y="3940221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2305" y="3940221"/>
                <a:ext cx="409086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H="1">
            <a:off x="5468614" y="4437887"/>
            <a:ext cx="323509" cy="55127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984819" y="3224087"/>
                <a:ext cx="4439036" cy="410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△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△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819" y="3224087"/>
                <a:ext cx="4439036" cy="4101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726848" y="4839408"/>
                <a:ext cx="6142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△</m:t>
                      </m:r>
                      <m:r>
                        <a:rPr lang="en-US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848" y="4839408"/>
                <a:ext cx="614271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248574" y="4253221"/>
                <a:ext cx="30827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△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△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△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574" y="4253221"/>
                <a:ext cx="3082703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056278" y="5197195"/>
                <a:ext cx="57876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△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dirty="0" smtClean="0"/>
                  <a:t> when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have opposite directions</a:t>
                </a:r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6278" y="5197195"/>
                <a:ext cx="5787610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10000" r="-31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08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0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1955801" y="3085088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04905" y="3085088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905" y="3085088"/>
                <a:ext cx="409086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5142159" y="5674056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 flipV="1">
            <a:off x="5781495" y="267200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80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0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1955801" y="3085088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04905" y="3085088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905" y="3085088"/>
                <a:ext cx="409086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>
            <a:off x="5142159" y="5674056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 flipV="1">
            <a:off x="5781495" y="267200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4207935" y="459854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814949" y="4999943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040974" y="4615479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974" y="4615479"/>
                <a:ext cx="409086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01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>
            <a:off x="5142159" y="5674056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5781495" y="267200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V="1">
            <a:off x="9179955" y="746386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929059" y="746386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059" y="746386"/>
                <a:ext cx="409086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218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>
            <a:off x="5142159" y="5674056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5781495" y="267200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4207935" y="459854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04248" y="425287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40848" y="395823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78368" y="499455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845352" y="4204736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0 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352" y="4204736"/>
                <a:ext cx="944682" cy="369332"/>
              </a:xfrm>
              <a:prstGeom prst="rect">
                <a:avLst/>
              </a:prstGeom>
              <a:blipFill rotWithShape="0">
                <a:blip r:embed="rId5"/>
                <a:stretch>
                  <a:fillRect t="-10000" r="-451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V="1">
            <a:off x="9179955" y="746386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929059" y="746386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059" y="746386"/>
                <a:ext cx="409086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170184" y="3855257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1 </a:t>
                </a:r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0184" y="3855257"/>
                <a:ext cx="944682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8197" r="-516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865217" y="3553927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2 </a:t>
                </a:r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217" y="3553927"/>
                <a:ext cx="944682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9836" r="-516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975937" y="4658899"/>
                <a:ext cx="1015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-1 </a:t>
                </a:r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937" y="4658899"/>
                <a:ext cx="1015214" cy="369332"/>
              </a:xfrm>
              <a:prstGeom prst="rect">
                <a:avLst/>
              </a:prstGeom>
              <a:blipFill rotWithShape="0">
                <a:blip r:embed="rId9"/>
                <a:stretch>
                  <a:fillRect t="-8197" r="-419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016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Optimizing Cost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 smtClean="0"/>
                  <a:t>, which point in the red polyhedron below can minimize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>
            <a:off x="3727308" y="5674056"/>
            <a:ext cx="583816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5781495" y="267200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4207935" y="459854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04248" y="425287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40848" y="395823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78368" y="499455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845352" y="4204736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0 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352" y="4204736"/>
                <a:ext cx="944682" cy="369332"/>
              </a:xfrm>
              <a:prstGeom prst="rect">
                <a:avLst/>
              </a:prstGeom>
              <a:blipFill rotWithShape="0">
                <a:blip r:embed="rId5"/>
                <a:stretch>
                  <a:fillRect t="-10000" r="-451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V="1">
            <a:off x="9106146" y="2894638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855250" y="2894638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250" y="2894638"/>
                <a:ext cx="409086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170184" y="3855257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1 </a:t>
                </a:r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0184" y="3855257"/>
                <a:ext cx="944682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8197" r="-516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865217" y="3553927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2 </a:t>
                </a:r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217" y="3553927"/>
                <a:ext cx="944682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9836" r="-516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975937" y="4658899"/>
                <a:ext cx="1015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-1 </a:t>
                </a:r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937" y="4658899"/>
                <a:ext cx="1015214" cy="369332"/>
              </a:xfrm>
              <a:prstGeom prst="rect">
                <a:avLst/>
              </a:prstGeom>
              <a:blipFill rotWithShape="0">
                <a:blip r:embed="rId9"/>
                <a:stretch>
                  <a:fillRect t="-8197" r="-419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reeform 7"/>
          <p:cNvSpPr/>
          <p:nvPr/>
        </p:nvSpPr>
        <p:spPr>
          <a:xfrm>
            <a:off x="4895935" y="4084047"/>
            <a:ext cx="1935412" cy="2218342"/>
          </a:xfrm>
          <a:custGeom>
            <a:avLst/>
            <a:gdLst>
              <a:gd name="connsiteX0" fmla="*/ 233726 w 1935412"/>
              <a:gd name="connsiteY0" fmla="*/ 553560 h 2218342"/>
              <a:gd name="connsiteX1" fmla="*/ 1455660 w 1935412"/>
              <a:gd name="connsiteY1" fmla="*/ 0 h 2218342"/>
              <a:gd name="connsiteX2" fmla="*/ 1935412 w 1935412"/>
              <a:gd name="connsiteY2" fmla="*/ 1180929 h 2218342"/>
              <a:gd name="connsiteX3" fmla="*/ 1373651 w 1935412"/>
              <a:gd name="connsiteY3" fmla="*/ 2218342 h 2218342"/>
              <a:gd name="connsiteX4" fmla="*/ 0 w 1935412"/>
              <a:gd name="connsiteY4" fmla="*/ 1972315 h 2218342"/>
              <a:gd name="connsiteX5" fmla="*/ 233726 w 1935412"/>
              <a:gd name="connsiteY5" fmla="*/ 553560 h 2218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5412" h="2218342">
                <a:moveTo>
                  <a:pt x="233726" y="553560"/>
                </a:moveTo>
                <a:lnTo>
                  <a:pt x="1455660" y="0"/>
                </a:lnTo>
                <a:lnTo>
                  <a:pt x="1935412" y="1180929"/>
                </a:lnTo>
                <a:lnTo>
                  <a:pt x="1373651" y="2218342"/>
                </a:lnTo>
                <a:lnTo>
                  <a:pt x="0" y="1972315"/>
                </a:lnTo>
                <a:lnTo>
                  <a:pt x="233726" y="553560"/>
                </a:lnTo>
                <a:close/>
              </a:path>
            </a:pathLst>
          </a:custGeom>
          <a:solidFill>
            <a:srgbClr val="FFB9B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2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Optimizing Cost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 smtClean="0"/>
                  <a:t>, which point in the red polyhedron below can minimize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>
            <a:off x="3727308" y="5674056"/>
            <a:ext cx="583816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661" y="5733528"/>
                <a:ext cx="460767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H="1" flipV="1">
            <a:off x="5781495" y="267200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280" y="2575940"/>
                <a:ext cx="46608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>
          <a:xfrm>
            <a:off x="4207935" y="459854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904248" y="425287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40848" y="395823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78368" y="4994555"/>
            <a:ext cx="2630930" cy="1770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845352" y="4204736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0 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352" y="4204736"/>
                <a:ext cx="944682" cy="369332"/>
              </a:xfrm>
              <a:prstGeom prst="rect">
                <a:avLst/>
              </a:prstGeom>
              <a:blipFill rotWithShape="0">
                <a:blip r:embed="rId5"/>
                <a:stretch>
                  <a:fillRect t="-10000" r="-451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flipV="1">
            <a:off x="9106146" y="2894638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855250" y="2894638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250" y="2894638"/>
                <a:ext cx="409086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170184" y="3855257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1 </a:t>
                </a:r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0184" y="3855257"/>
                <a:ext cx="944682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8197" r="-516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865217" y="3553927"/>
                <a:ext cx="944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2 </a:t>
                </a:r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217" y="3553927"/>
                <a:ext cx="944682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9836" r="-516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975937" y="4658899"/>
                <a:ext cx="1015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-1 </a:t>
                </a:r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937" y="4658899"/>
                <a:ext cx="1015214" cy="369332"/>
              </a:xfrm>
              <a:prstGeom prst="rect">
                <a:avLst/>
              </a:prstGeom>
              <a:blipFill rotWithShape="0">
                <a:blip r:embed="rId9"/>
                <a:stretch>
                  <a:fillRect t="-8197" r="-419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reeform 7"/>
          <p:cNvSpPr/>
          <p:nvPr/>
        </p:nvSpPr>
        <p:spPr>
          <a:xfrm>
            <a:off x="4895935" y="4084047"/>
            <a:ext cx="1935412" cy="2218342"/>
          </a:xfrm>
          <a:custGeom>
            <a:avLst/>
            <a:gdLst>
              <a:gd name="connsiteX0" fmla="*/ 233726 w 1935412"/>
              <a:gd name="connsiteY0" fmla="*/ 553560 h 2218342"/>
              <a:gd name="connsiteX1" fmla="*/ 1455660 w 1935412"/>
              <a:gd name="connsiteY1" fmla="*/ 0 h 2218342"/>
              <a:gd name="connsiteX2" fmla="*/ 1935412 w 1935412"/>
              <a:gd name="connsiteY2" fmla="*/ 1180929 h 2218342"/>
              <a:gd name="connsiteX3" fmla="*/ 1373651 w 1935412"/>
              <a:gd name="connsiteY3" fmla="*/ 2218342 h 2218342"/>
              <a:gd name="connsiteX4" fmla="*/ 0 w 1935412"/>
              <a:gd name="connsiteY4" fmla="*/ 1972315 h 2218342"/>
              <a:gd name="connsiteX5" fmla="*/ 233726 w 1935412"/>
              <a:gd name="connsiteY5" fmla="*/ 553560 h 2218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5412" h="2218342">
                <a:moveTo>
                  <a:pt x="233726" y="553560"/>
                </a:moveTo>
                <a:lnTo>
                  <a:pt x="1455660" y="0"/>
                </a:lnTo>
                <a:lnTo>
                  <a:pt x="1935412" y="1180929"/>
                </a:lnTo>
                <a:lnTo>
                  <a:pt x="1373651" y="2218342"/>
                </a:lnTo>
                <a:lnTo>
                  <a:pt x="0" y="1972315"/>
                </a:lnTo>
                <a:lnTo>
                  <a:pt x="233726" y="553560"/>
                </a:lnTo>
                <a:close/>
              </a:path>
            </a:pathLst>
          </a:custGeom>
          <a:solidFill>
            <a:srgbClr val="FFB9B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28752" y="5977383"/>
            <a:ext cx="162159" cy="17196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914842" y="6115673"/>
            <a:ext cx="14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Optimal point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6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LP Graphical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2541850" cy="1092800"/>
              </a:xfrm>
              <a:prstGeom prst="rect">
                <a:avLst/>
              </a:prstGeom>
              <a:blipFill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Inequality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954066" y="3512824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066" y="3512824"/>
                <a:ext cx="3515258" cy="18915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/>
          <p:cNvSpPr/>
          <p:nvPr/>
        </p:nvSpPr>
        <p:spPr>
          <a:xfrm rot="5400000">
            <a:off x="2259028" y="3008621"/>
            <a:ext cx="577682" cy="409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682728" y="1409538"/>
            <a:ext cx="503411" cy="674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31832" y="1409538"/>
                <a:ext cx="4090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1832" y="1409538"/>
                <a:ext cx="409086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>
          <a:xfrm>
            <a:off x="4645007" y="4254041"/>
            <a:ext cx="1274233" cy="409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825476" y="5637252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114978" y="5696724"/>
                <a:ext cx="4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4978" y="5696724"/>
                <a:ext cx="460767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 flipV="1">
            <a:off x="7464812" y="2635197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560597" y="2539136"/>
                <a:ext cx="4660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597" y="2539136"/>
                <a:ext cx="46608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6825476" y="3750176"/>
            <a:ext cx="3702204" cy="2315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933164" y="2307587"/>
            <a:ext cx="2650274" cy="4043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416598" y="3292417"/>
            <a:ext cx="3936381" cy="18541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6186139" y="4633962"/>
            <a:ext cx="4490225" cy="314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7948032" y="3592861"/>
            <a:ext cx="1806497" cy="1219200"/>
          </a:xfrm>
          <a:custGeom>
            <a:avLst/>
            <a:gdLst>
              <a:gd name="connsiteX0" fmla="*/ 0 w 1806497"/>
              <a:gd name="connsiteY0" fmla="*/ 847493 h 1219200"/>
              <a:gd name="connsiteX1" fmla="*/ 1806497 w 1806497"/>
              <a:gd name="connsiteY1" fmla="*/ 0 h 1219200"/>
              <a:gd name="connsiteX2" fmla="*/ 1040780 w 1806497"/>
              <a:gd name="connsiteY2" fmla="*/ 1159727 h 1219200"/>
              <a:gd name="connsiteX3" fmla="*/ 587297 w 1806497"/>
              <a:gd name="connsiteY3" fmla="*/ 1219200 h 1219200"/>
              <a:gd name="connsiteX4" fmla="*/ 0 w 1806497"/>
              <a:gd name="connsiteY4" fmla="*/ 847493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6497" h="1219200">
                <a:moveTo>
                  <a:pt x="0" y="847493"/>
                </a:moveTo>
                <a:lnTo>
                  <a:pt x="1806497" y="0"/>
                </a:lnTo>
                <a:lnTo>
                  <a:pt x="1040780" y="1159727"/>
                </a:lnTo>
                <a:lnTo>
                  <a:pt x="587297" y="1219200"/>
                </a:lnTo>
                <a:lnTo>
                  <a:pt x="0" y="847493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30925" y="2262137"/>
            <a:ext cx="2122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Feasible Region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11695" y="1688831"/>
            <a:ext cx="2531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Objective Function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6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10" grpId="0"/>
      <p:bldP spid="11" grpId="0" animBg="1"/>
      <p:bldP spid="15" grpId="0"/>
      <p:bldP spid="20" grpId="0" animBg="1"/>
      <p:bldP spid="4" grpId="0"/>
      <p:bldP spid="2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34E7769-F8B6-4294-98EC-78107D08960B}"/>
              </a:ext>
            </a:extLst>
          </p:cNvPr>
          <p:cNvSpPr txBox="1"/>
          <p:nvPr/>
        </p:nvSpPr>
        <p:spPr>
          <a:xfrm>
            <a:off x="1098411" y="3356158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Today: (Linear) Optimization Problem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093" y="20171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471492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4714926"/>
                <a:ext cx="3310906" cy="1102610"/>
              </a:xfrm>
              <a:prstGeom prst="rect">
                <a:avLst/>
              </a:prstGeom>
              <a:blipFill rotWithShape="0"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73858DC-2800-463D-9404-8B5DCD8D2993}"/>
              </a:ext>
            </a:extLst>
          </p:cNvPr>
          <p:cNvSpPr txBox="1"/>
          <p:nvPr/>
        </p:nvSpPr>
        <p:spPr>
          <a:xfrm>
            <a:off x="6674047" y="13669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2AB5AE0-582C-4E5D-BD85-31E6209C3EA1}"/>
              </a:ext>
            </a:extLst>
          </p:cNvPr>
          <p:cNvSpPr txBox="1"/>
          <p:nvPr/>
        </p:nvSpPr>
        <p:spPr>
          <a:xfrm>
            <a:off x="1098411" y="335615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Linear Program Formulation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 rot="14530411">
            <a:off x="5275873" y="3551782"/>
            <a:ext cx="432193" cy="1057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2572215" y="2444139"/>
            <a:ext cx="371707" cy="912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944052" y="2614597"/>
            <a:ext cx="2707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Linear Programming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3640143">
            <a:off x="5323748" y="4186254"/>
            <a:ext cx="432193" cy="1057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What to eat?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xmlns="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241172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BF00BF"/>
                    </a:solidFill>
                  </a:rPr>
                  <a:t>2000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BEBE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rgbClr val="00BEBE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475456" cy="2094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b="1" dirty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475456" cy="209422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29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BF00BF"/>
                    </a:solidFill>
                  </a:rPr>
                  <a:t>2000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BEBE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rgbClr val="00BEBE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475456" cy="2094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b="1" dirty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475456" cy="209422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8733367" y="2599267"/>
            <a:ext cx="1883833" cy="2180166"/>
          </a:xfrm>
          <a:custGeom>
            <a:avLst/>
            <a:gdLst>
              <a:gd name="connsiteX0" fmla="*/ 0 w 1883833"/>
              <a:gd name="connsiteY0" fmla="*/ 0 h 2180166"/>
              <a:gd name="connsiteX1" fmla="*/ 1316566 w 1883833"/>
              <a:gd name="connsiteY1" fmla="*/ 994833 h 2180166"/>
              <a:gd name="connsiteX2" fmla="*/ 1883833 w 1883833"/>
              <a:gd name="connsiteY2" fmla="*/ 2180166 h 2180166"/>
              <a:gd name="connsiteX3" fmla="*/ 905933 w 1883833"/>
              <a:gd name="connsiteY3" fmla="*/ 1888066 h 2180166"/>
              <a:gd name="connsiteX4" fmla="*/ 0 w 1883833"/>
              <a:gd name="connsiteY4" fmla="*/ 0 h 2180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3833" h="2180166">
                <a:moveTo>
                  <a:pt x="0" y="0"/>
                </a:moveTo>
                <a:lnTo>
                  <a:pt x="1316566" y="994833"/>
                </a:lnTo>
                <a:lnTo>
                  <a:pt x="1883833" y="2180166"/>
                </a:lnTo>
                <a:lnTo>
                  <a:pt x="905933" y="1888066"/>
                </a:lnTo>
                <a:lnTo>
                  <a:pt x="0" y="0"/>
                </a:lnTo>
                <a:close/>
              </a:path>
            </a:pathLst>
          </a:custGeom>
          <a:solidFill>
            <a:srgbClr val="FFB9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544686" y="4439640"/>
            <a:ext cx="162159" cy="17196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733367" y="4611606"/>
            <a:ext cx="14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Optimal point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72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Calories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BEBE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rgbClr val="00BEBE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475456" cy="13555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475456" cy="1355564"/>
              </a:xfrm>
              <a:prstGeom prst="rect">
                <a:avLst/>
              </a:prstGeom>
              <a:blipFill rotWithShape="0">
                <a:blip r:embed="rId4"/>
                <a:stretch>
                  <a:fillRect b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76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Calories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BEBE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rgbClr val="00BEBE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475456" cy="13555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475456" cy="1355564"/>
              </a:xfrm>
              <a:prstGeom prst="rect">
                <a:avLst/>
              </a:prstGeom>
              <a:blipFill rotWithShape="0">
                <a:blip r:embed="rId4"/>
                <a:stretch>
                  <a:fillRect b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394700" y="207433"/>
            <a:ext cx="3141133" cy="4563534"/>
          </a:xfrm>
          <a:custGeom>
            <a:avLst/>
            <a:gdLst>
              <a:gd name="connsiteX0" fmla="*/ 0 w 3141133"/>
              <a:gd name="connsiteY0" fmla="*/ 4234 h 4563534"/>
              <a:gd name="connsiteX1" fmla="*/ 1667933 w 3141133"/>
              <a:gd name="connsiteY1" fmla="*/ 3420534 h 4563534"/>
              <a:gd name="connsiteX2" fmla="*/ 3141133 w 3141133"/>
              <a:gd name="connsiteY2" fmla="*/ 4563534 h 4563534"/>
              <a:gd name="connsiteX3" fmla="*/ 3103033 w 3141133"/>
              <a:gd name="connsiteY3" fmla="*/ 0 h 4563534"/>
              <a:gd name="connsiteX4" fmla="*/ 0 w 3141133"/>
              <a:gd name="connsiteY4" fmla="*/ 4234 h 4563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1133" h="4563534">
                <a:moveTo>
                  <a:pt x="0" y="4234"/>
                </a:moveTo>
                <a:lnTo>
                  <a:pt x="1667933" y="3420534"/>
                </a:lnTo>
                <a:lnTo>
                  <a:pt x="3141133" y="4563534"/>
                </a:lnTo>
                <a:lnTo>
                  <a:pt x="3103033" y="0"/>
                </a:lnTo>
                <a:lnTo>
                  <a:pt x="0" y="4234"/>
                </a:lnTo>
                <a:close/>
              </a:path>
            </a:pathLst>
          </a:custGeom>
          <a:solidFill>
            <a:srgbClr val="FFB9B9">
              <a:alpha val="40000"/>
            </a:srgbClr>
          </a:solidFill>
          <a:ln>
            <a:solidFill>
              <a:srgbClr val="FF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991726" y="3540480"/>
            <a:ext cx="162159" cy="17196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180407" y="3712446"/>
            <a:ext cx="14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Optimal point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4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Calories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dirty="0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dirty="0">
                  <a:solidFill>
                    <a:srgbClr val="008000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g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138825" cy="13555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138825" cy="1355564"/>
              </a:xfrm>
              <a:prstGeom prst="rect">
                <a:avLst/>
              </a:prstGeom>
              <a:blipFill rotWithShape="0">
                <a:blip r:embed="rId4"/>
                <a:stretch>
                  <a:fillRect b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43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Calories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dirty="0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dirty="0">
                  <a:solidFill>
                    <a:srgbClr val="008000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g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138825" cy="13555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138825" cy="1355564"/>
              </a:xfrm>
              <a:prstGeom prst="rect">
                <a:avLst/>
              </a:prstGeom>
              <a:blipFill rotWithShape="0">
                <a:blip r:embed="rId4"/>
                <a:stretch>
                  <a:fillRect b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897880" y="452120"/>
            <a:ext cx="4577080" cy="5755640"/>
          </a:xfrm>
          <a:custGeom>
            <a:avLst/>
            <a:gdLst>
              <a:gd name="connsiteX0" fmla="*/ 0 w 4577080"/>
              <a:gd name="connsiteY0" fmla="*/ 0 h 5755640"/>
              <a:gd name="connsiteX1" fmla="*/ 2804160 w 4577080"/>
              <a:gd name="connsiteY1" fmla="*/ 2143760 h 5755640"/>
              <a:gd name="connsiteX2" fmla="*/ 4577080 w 4577080"/>
              <a:gd name="connsiteY2" fmla="*/ 5720080 h 5755640"/>
              <a:gd name="connsiteX3" fmla="*/ 25400 w 4577080"/>
              <a:gd name="connsiteY3" fmla="*/ 5755640 h 5755640"/>
              <a:gd name="connsiteX4" fmla="*/ 0 w 4577080"/>
              <a:gd name="connsiteY4" fmla="*/ 0 h 5755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7080" h="5755640">
                <a:moveTo>
                  <a:pt x="0" y="0"/>
                </a:moveTo>
                <a:lnTo>
                  <a:pt x="2804160" y="2143760"/>
                </a:lnTo>
                <a:lnTo>
                  <a:pt x="4577080" y="5720080"/>
                </a:lnTo>
                <a:lnTo>
                  <a:pt x="25400" y="5755640"/>
                </a:lnTo>
                <a:lnTo>
                  <a:pt x="0" y="0"/>
                </a:lnTo>
                <a:close/>
              </a:path>
            </a:pathLst>
          </a:custGeom>
          <a:solidFill>
            <a:srgbClr val="FFB9B9">
              <a:alpha val="40000"/>
            </a:srgbClr>
          </a:solidFill>
          <a:ln>
            <a:solidFill>
              <a:srgbClr val="FF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27760" y="6110958"/>
            <a:ext cx="2858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Problem unbounded!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27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Calories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dirty="0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dirty="0">
                  <a:solidFill>
                    <a:srgbClr val="008000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g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138825" cy="2094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400" b="0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138825" cy="209422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54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Calories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dirty="0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dirty="0">
                  <a:solidFill>
                    <a:srgbClr val="008000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g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138825" cy="2094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400" b="0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138825" cy="209422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6700520" y="1041400"/>
            <a:ext cx="3357880" cy="4312920"/>
          </a:xfrm>
          <a:custGeom>
            <a:avLst/>
            <a:gdLst>
              <a:gd name="connsiteX0" fmla="*/ 0 w 3357880"/>
              <a:gd name="connsiteY0" fmla="*/ 0 h 4312920"/>
              <a:gd name="connsiteX1" fmla="*/ 2011680 w 3357880"/>
              <a:gd name="connsiteY1" fmla="*/ 1544320 h 4312920"/>
              <a:gd name="connsiteX2" fmla="*/ 3357880 w 3357880"/>
              <a:gd name="connsiteY2" fmla="*/ 4287520 h 4312920"/>
              <a:gd name="connsiteX3" fmla="*/ 20320 w 3357880"/>
              <a:gd name="connsiteY3" fmla="*/ 4312920 h 4312920"/>
              <a:gd name="connsiteX4" fmla="*/ 0 w 3357880"/>
              <a:gd name="connsiteY4" fmla="*/ 0 h 431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7880" h="4312920">
                <a:moveTo>
                  <a:pt x="0" y="0"/>
                </a:moveTo>
                <a:lnTo>
                  <a:pt x="2011680" y="1544320"/>
                </a:lnTo>
                <a:lnTo>
                  <a:pt x="3357880" y="4287520"/>
                </a:lnTo>
                <a:lnTo>
                  <a:pt x="20320" y="4312920"/>
                </a:lnTo>
                <a:cubicBezTo>
                  <a:pt x="18627" y="2865120"/>
                  <a:pt x="16933" y="1417320"/>
                  <a:pt x="0" y="0"/>
                </a:cubicBezTo>
                <a:close/>
              </a:path>
            </a:pathLst>
          </a:custGeom>
          <a:solidFill>
            <a:srgbClr val="FFB9B9">
              <a:alpha val="40000"/>
            </a:srgbClr>
          </a:solidFill>
          <a:ln>
            <a:solidFill>
              <a:srgbClr val="FF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623686" y="5248046"/>
            <a:ext cx="162159" cy="17196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847927" y="5420012"/>
            <a:ext cx="148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Optimal point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40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BF00BF"/>
                    </a:solidFill>
                  </a:rPr>
                  <a:t>2000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BEBE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BEBE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475456" cy="2094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≤7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b="1" dirty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475456" cy="209422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8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74" y="-1"/>
            <a:ext cx="682332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 smtClean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rgbClr val="BF00BF"/>
                    </a:solidFill>
                  </a:rPr>
                  <a:t>2000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 smtClean="0">
                    <a:solidFill>
                      <a:srgbClr val="00BEBE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rgbClr val="00BEBE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66" y="513604"/>
                <a:ext cx="3730732" cy="1944591"/>
              </a:xfrm>
              <a:prstGeom prst="rect">
                <a:avLst/>
              </a:prstGeom>
              <a:blipFill rotWithShape="0">
                <a:blip r:embed="rId3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77104" y="2642822"/>
                <a:ext cx="4475456" cy="2094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≤7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b="1" dirty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04" y="2642822"/>
                <a:ext cx="4475456" cy="209422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466" y="6396335"/>
                <a:ext cx="54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69937" y="3991802"/>
                <a:ext cx="556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6235" y="4887242"/>
            <a:ext cx="365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feasible region?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235" y="5499100"/>
            <a:ext cx="3865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optimal solution?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0520" y="6019467"/>
            <a:ext cx="1488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Infeasible!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86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</a:t>
            </a:r>
            <a:r>
              <a:rPr lang="en-US" dirty="0" smtClean="0"/>
              <a:t>constraint boundaries!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2899" y="2201595"/>
            <a:ext cx="55642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Vertex enumeration: Find all </a:t>
            </a:r>
            <a:r>
              <a:rPr lang="en-US" sz="2400" dirty="0" smtClean="0"/>
              <a:t>vertices of feasible </a:t>
            </a:r>
            <a:r>
              <a:rPr lang="en-US" sz="2400" dirty="0"/>
              <a:t>region (feasible intersections), check objective value</a:t>
            </a:r>
          </a:p>
        </p:txBody>
      </p:sp>
    </p:spTree>
    <p:extLst>
      <p:ext uri="{BB962C8B-B14F-4D97-AF65-F5344CB8AC3E}">
        <p14:creationId xmlns:p14="http://schemas.microsoft.com/office/powerpoint/2010/main" val="114127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584455" cy="627813"/>
          </a:xfrm>
        </p:spPr>
        <p:txBody>
          <a:bodyPr/>
          <a:lstStyle/>
          <a:p>
            <a:r>
              <a:rPr lang="en-US" dirty="0"/>
              <a:t>But, how do we find the </a:t>
            </a:r>
            <a:r>
              <a:rPr lang="en-US" dirty="0" smtClean="0"/>
              <a:t>intersections?</a:t>
            </a:r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8667939-A8FD-48CD-ACBD-800B51A5A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27E6E995-58D9-4C46-B722-E55C15E60827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E6E995-58D9-4C46-B722-E55C15E60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092800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xmlns="" id="{17874D24-369F-4FB7-92ED-2C86911E6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17874D24-369F-4FB7-92ED-2C86911E6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xmlns="" id="{2E8FB525-676F-46DB-B7B5-FCA9060363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2E8FB525-676F-46DB-B7B5-FCA906036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4">
            <a:extLst>
              <a:ext uri="{FF2B5EF4-FFF2-40B4-BE49-F238E27FC236}">
                <a16:creationId xmlns:a16="http://schemas.microsoft.com/office/drawing/2014/main" xmlns="" id="{3E8C63E3-0661-436D-B2F1-2ABE379C3FF8}"/>
              </a:ext>
            </a:extLst>
          </p:cNvPr>
          <p:cNvSpPr txBox="1">
            <a:spLocks/>
          </p:cNvSpPr>
          <p:nvPr/>
        </p:nvSpPr>
        <p:spPr>
          <a:xfrm>
            <a:off x="9140469" y="157355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Calorie min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xmlns="" id="{D7B570A6-5D17-48E6-9878-EFC43C71339F}"/>
              </a:ext>
            </a:extLst>
          </p:cNvPr>
          <p:cNvSpPr txBox="1">
            <a:spLocks/>
          </p:cNvSpPr>
          <p:nvPr/>
        </p:nvSpPr>
        <p:spPr>
          <a:xfrm>
            <a:off x="9140469" y="192901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Calorie max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xmlns="" id="{BE59A697-57B3-43B0-9074-A18866D88929}"/>
              </a:ext>
            </a:extLst>
          </p:cNvPr>
          <p:cNvSpPr txBox="1">
            <a:spLocks/>
          </p:cNvSpPr>
          <p:nvPr/>
        </p:nvSpPr>
        <p:spPr>
          <a:xfrm>
            <a:off x="9199317" y="228413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Sugar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xmlns="" id="{C6E9977D-3ADD-4A33-B957-A49D632A0B5A}"/>
              </a:ext>
            </a:extLst>
          </p:cNvPr>
          <p:cNvSpPr txBox="1">
            <a:spLocks/>
          </p:cNvSpPr>
          <p:nvPr/>
        </p:nvSpPr>
        <p:spPr>
          <a:xfrm>
            <a:off x="9199317" y="2660005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39820" y="4482815"/>
                <a:ext cx="33731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2000</m:t>
                      </m:r>
                    </m:oMath>
                  </m:oMathPara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  4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820" y="4482815"/>
                <a:ext cx="3373120" cy="830997"/>
              </a:xfrm>
              <a:prstGeom prst="rect">
                <a:avLst/>
              </a:prstGeom>
              <a:blipFill rotWithShape="0">
                <a:blip r:embed="rId6"/>
                <a:stretch>
                  <a:fillRect b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511040" y="3216230"/>
            <a:ext cx="4910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A point is the intersection of two lines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449320" y="3693147"/>
                <a:ext cx="83515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Pick two lines: two rows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matrix time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equals the corresponding rows in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320" y="3693147"/>
                <a:ext cx="8351519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116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/>
          <p:cNvSpPr/>
          <p:nvPr/>
        </p:nvSpPr>
        <p:spPr>
          <a:xfrm>
            <a:off x="979806" y="4730824"/>
            <a:ext cx="162159" cy="171966"/>
          </a:xfrm>
          <a:prstGeom prst="ellipse">
            <a:avLst/>
          </a:prstGeom>
          <a:solidFill>
            <a:srgbClr val="FFB9B9"/>
          </a:solidFill>
          <a:ln>
            <a:solidFill>
              <a:srgbClr val="FF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60885" y="4533458"/>
            <a:ext cx="1304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Intersection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94495" y="5313812"/>
            <a:ext cx="6082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Not any pair of rows can lead to an intersection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299015" y="5808054"/>
                <a:ext cx="33731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2000</m:t>
                      </m:r>
                    </m:oMath>
                  </m:oMathPara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2500</m:t>
                      </m:r>
                    </m:oMath>
                  </m:oMathPara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015" y="5808054"/>
                <a:ext cx="3373120" cy="830997"/>
              </a:xfrm>
              <a:prstGeom prst="rect">
                <a:avLst/>
              </a:prstGeom>
              <a:blipFill rotWithShape="0">
                <a:blip r:embed="rId8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145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17" grpId="0" animBg="1"/>
      <p:bldP spid="18" grpId="0"/>
      <p:bldP spid="19" grpId="0"/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2899" y="2201595"/>
            <a:ext cx="55642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Vertex enumeration: Find all vertices of feasible region (feasible intersections), check objective value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Simplex: Start with an arbitrary vertex. Iteratively </a:t>
            </a:r>
            <a:r>
              <a:rPr lang="en-US" sz="2400" dirty="0"/>
              <a:t>m</a:t>
            </a:r>
            <a:r>
              <a:rPr lang="en-US" sz="2400" dirty="0" smtClean="0"/>
              <a:t>ove to a best neighboring vertex until no better neighbor found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26160" y="4953000"/>
            <a:ext cx="51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Simplex is most similar to which Local Search algorithm?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9255760" y="2758440"/>
            <a:ext cx="1457960" cy="1687400"/>
          </a:xfrm>
          <a:custGeom>
            <a:avLst/>
            <a:gdLst>
              <a:gd name="connsiteX0" fmla="*/ 0 w 1883833"/>
              <a:gd name="connsiteY0" fmla="*/ 0 h 2180166"/>
              <a:gd name="connsiteX1" fmla="*/ 1316566 w 1883833"/>
              <a:gd name="connsiteY1" fmla="*/ 994833 h 2180166"/>
              <a:gd name="connsiteX2" fmla="*/ 1883833 w 1883833"/>
              <a:gd name="connsiteY2" fmla="*/ 2180166 h 2180166"/>
              <a:gd name="connsiteX3" fmla="*/ 905933 w 1883833"/>
              <a:gd name="connsiteY3" fmla="*/ 1888066 h 2180166"/>
              <a:gd name="connsiteX4" fmla="*/ 0 w 1883833"/>
              <a:gd name="connsiteY4" fmla="*/ 0 h 2180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3833" h="2180166">
                <a:moveTo>
                  <a:pt x="0" y="0"/>
                </a:moveTo>
                <a:lnTo>
                  <a:pt x="1316566" y="994833"/>
                </a:lnTo>
                <a:lnTo>
                  <a:pt x="1883833" y="2180166"/>
                </a:lnTo>
                <a:lnTo>
                  <a:pt x="905933" y="1888066"/>
                </a:lnTo>
                <a:lnTo>
                  <a:pt x="0" y="0"/>
                </a:lnTo>
                <a:close/>
              </a:path>
            </a:pathLst>
          </a:custGeom>
          <a:solidFill>
            <a:srgbClr val="FFB9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05550" y="5851158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Hill Climbing!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74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2899" y="2201595"/>
            <a:ext cx="55642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Vertex enumeration: Find all vertices of feasible region (feasible intersections), check objective value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Simplex: Start with an arbitrary vertex. Iteratively </a:t>
            </a:r>
            <a:r>
              <a:rPr lang="en-US" sz="2400" dirty="0"/>
              <a:t>m</a:t>
            </a:r>
            <a:r>
              <a:rPr lang="en-US" sz="2400" dirty="0" smtClean="0"/>
              <a:t>ove to a best neighboring vertex until no better neighbor found</a:t>
            </a:r>
            <a:endParaRPr lang="en-US" sz="2400" dirty="0"/>
          </a:p>
        </p:txBody>
      </p:sp>
      <p:sp>
        <p:nvSpPr>
          <p:cNvPr id="7" name="Freeform 6"/>
          <p:cNvSpPr/>
          <p:nvPr/>
        </p:nvSpPr>
        <p:spPr>
          <a:xfrm>
            <a:off x="9255760" y="2758440"/>
            <a:ext cx="1457960" cy="1687400"/>
          </a:xfrm>
          <a:custGeom>
            <a:avLst/>
            <a:gdLst>
              <a:gd name="connsiteX0" fmla="*/ 0 w 1883833"/>
              <a:gd name="connsiteY0" fmla="*/ 0 h 2180166"/>
              <a:gd name="connsiteX1" fmla="*/ 1316566 w 1883833"/>
              <a:gd name="connsiteY1" fmla="*/ 994833 h 2180166"/>
              <a:gd name="connsiteX2" fmla="*/ 1883833 w 1883833"/>
              <a:gd name="connsiteY2" fmla="*/ 2180166 h 2180166"/>
              <a:gd name="connsiteX3" fmla="*/ 905933 w 1883833"/>
              <a:gd name="connsiteY3" fmla="*/ 1888066 h 2180166"/>
              <a:gd name="connsiteX4" fmla="*/ 0 w 1883833"/>
              <a:gd name="connsiteY4" fmla="*/ 0 h 2180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3833" h="2180166">
                <a:moveTo>
                  <a:pt x="0" y="0"/>
                </a:moveTo>
                <a:lnTo>
                  <a:pt x="1316566" y="994833"/>
                </a:lnTo>
                <a:lnTo>
                  <a:pt x="1883833" y="2180166"/>
                </a:lnTo>
                <a:lnTo>
                  <a:pt x="905933" y="1888066"/>
                </a:lnTo>
                <a:lnTo>
                  <a:pt x="0" y="0"/>
                </a:lnTo>
                <a:close/>
              </a:path>
            </a:pathLst>
          </a:custGeom>
          <a:solidFill>
            <a:srgbClr val="FFB9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9578350" y="2252097"/>
            <a:ext cx="1489349" cy="27000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385310" y="2343537"/>
            <a:ext cx="1489349" cy="27000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166870" y="2404497"/>
            <a:ext cx="1489349" cy="27000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073910" y="3075057"/>
            <a:ext cx="1489349" cy="27000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0179686" y="3430174"/>
            <a:ext cx="162159" cy="171966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9143291" y="2615258"/>
            <a:ext cx="162159" cy="171966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9855836" y="4119670"/>
            <a:ext cx="162159" cy="171966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584455" cy="627813"/>
          </a:xfrm>
        </p:spPr>
        <p:txBody>
          <a:bodyPr/>
          <a:lstStyle/>
          <a:p>
            <a:r>
              <a:rPr lang="en-US" dirty="0"/>
              <a:t>But, how do we find </a:t>
            </a:r>
            <a:r>
              <a:rPr lang="en-US" dirty="0" smtClean="0"/>
              <a:t>a neighboring intersection?</a:t>
            </a:r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8667939-A8FD-48CD-ACBD-800B51A5A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27E6E995-58D9-4C46-B722-E55C15E60827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E6E995-58D9-4C46-B722-E55C15E60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092800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xmlns="" id="{17874D24-369F-4FB7-92ED-2C86911E6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17874D24-369F-4FB7-92ED-2C86911E6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xmlns="" id="{2E8FB525-676F-46DB-B7B5-FCA9060363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2E8FB525-676F-46DB-B7B5-FCA906036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4">
            <a:extLst>
              <a:ext uri="{FF2B5EF4-FFF2-40B4-BE49-F238E27FC236}">
                <a16:creationId xmlns:a16="http://schemas.microsoft.com/office/drawing/2014/main" xmlns="" id="{3E8C63E3-0661-436D-B2F1-2ABE379C3FF8}"/>
              </a:ext>
            </a:extLst>
          </p:cNvPr>
          <p:cNvSpPr txBox="1">
            <a:spLocks/>
          </p:cNvSpPr>
          <p:nvPr/>
        </p:nvSpPr>
        <p:spPr>
          <a:xfrm>
            <a:off x="9140469" y="157355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Calorie min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xmlns="" id="{D7B570A6-5D17-48E6-9878-EFC43C71339F}"/>
              </a:ext>
            </a:extLst>
          </p:cNvPr>
          <p:cNvSpPr txBox="1">
            <a:spLocks/>
          </p:cNvSpPr>
          <p:nvPr/>
        </p:nvSpPr>
        <p:spPr>
          <a:xfrm>
            <a:off x="9140469" y="192901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Calorie max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xmlns="" id="{BE59A697-57B3-43B0-9074-A18866D88929}"/>
              </a:ext>
            </a:extLst>
          </p:cNvPr>
          <p:cNvSpPr txBox="1">
            <a:spLocks/>
          </p:cNvSpPr>
          <p:nvPr/>
        </p:nvSpPr>
        <p:spPr>
          <a:xfrm>
            <a:off x="9199317" y="228413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Sugar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xmlns="" id="{C6E9977D-3ADD-4A33-B957-A49D632A0B5A}"/>
              </a:ext>
            </a:extLst>
          </p:cNvPr>
          <p:cNvSpPr txBox="1">
            <a:spLocks/>
          </p:cNvSpPr>
          <p:nvPr/>
        </p:nvSpPr>
        <p:spPr>
          <a:xfrm>
            <a:off x="9199317" y="2660005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44325" y="4017057"/>
                <a:ext cx="33731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2000</m:t>
                      </m:r>
                    </m:oMath>
                  </m:oMathPara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  4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325" y="4017057"/>
                <a:ext cx="3373120" cy="830997"/>
              </a:xfrm>
              <a:prstGeom prst="rect">
                <a:avLst/>
              </a:prstGeom>
              <a:blipFill rotWithShape="0">
                <a:blip r:embed="rId6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449320" y="3272787"/>
                <a:ext cx="83515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Intersection determined by: </a:t>
                </a:r>
                <a:r>
                  <a:rPr lang="en-US" sz="2400" dirty="0">
                    <a:solidFill>
                      <a:srgbClr val="0070C0"/>
                    </a:solidFill>
                  </a:rPr>
                  <a:t>two rows in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matrix time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equals the corresponding rows in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320" y="3272787"/>
                <a:ext cx="8351519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116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6"/>
          <p:cNvSpPr/>
          <p:nvPr/>
        </p:nvSpPr>
        <p:spPr>
          <a:xfrm>
            <a:off x="979806" y="4730824"/>
            <a:ext cx="162159" cy="171966"/>
          </a:xfrm>
          <a:prstGeom prst="ellipse">
            <a:avLst/>
          </a:prstGeom>
          <a:solidFill>
            <a:srgbClr val="FFB9B9"/>
          </a:solidFill>
          <a:ln>
            <a:solidFill>
              <a:srgbClr val="FF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60885" y="4533458"/>
            <a:ext cx="1304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Intersection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30273" y="4805871"/>
            <a:ext cx="700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A neighboring intersection only have one </a:t>
            </a:r>
            <a:r>
              <a:rPr lang="en-US" sz="2400" dirty="0">
                <a:solidFill>
                  <a:srgbClr val="0070C0"/>
                </a:solidFill>
              </a:rPr>
              <a:t>different </a:t>
            </a:r>
            <a:r>
              <a:rPr lang="en-US" sz="2400" dirty="0" smtClean="0">
                <a:solidFill>
                  <a:srgbClr val="0070C0"/>
                </a:solidFill>
              </a:rPr>
              <a:t>row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630273" y="5297339"/>
                <a:ext cx="33731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BF00B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BF00B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2000</m:t>
                      </m:r>
                    </m:oMath>
                  </m:oMathPara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00BEB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  <m:r>
                        <a:rPr lang="en-US" sz="2400" i="1">
                          <a:solidFill>
                            <a:srgbClr val="00BEB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EB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EB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EB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BEB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EB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EB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EBE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BEB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BEBE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700</m:t>
                      </m:r>
                    </m:oMath>
                  </m:oMathPara>
                </a14:m>
                <a:endParaRPr lang="en-US" sz="2400" b="1" dirty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3" y="5297339"/>
                <a:ext cx="3373120" cy="830997"/>
              </a:xfrm>
              <a:prstGeom prst="rect">
                <a:avLst/>
              </a:prstGeom>
              <a:blipFill rotWithShape="0">
                <a:blip r:embed="rId8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/>
          <p:cNvSpPr/>
          <p:nvPr/>
        </p:nvSpPr>
        <p:spPr>
          <a:xfrm>
            <a:off x="1632100" y="6128336"/>
            <a:ext cx="162159" cy="171966"/>
          </a:xfrm>
          <a:prstGeom prst="ellipse">
            <a:avLst/>
          </a:prstGeom>
          <a:solidFill>
            <a:srgbClr val="FFB9B9"/>
          </a:solidFill>
          <a:ln>
            <a:solidFill>
              <a:srgbClr val="FF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50407" y="6354379"/>
            <a:ext cx="250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Neighboring intersection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414873" y="5297338"/>
                <a:ext cx="337312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+50 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=2500</m:t>
                      </m:r>
                    </m:oMath>
                  </m:oMathPara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  4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873" y="5297338"/>
                <a:ext cx="3373120" cy="830997"/>
              </a:xfrm>
              <a:prstGeom prst="rect">
                <a:avLst/>
              </a:prstGeom>
              <a:blipFill rotWithShape="0">
                <a:blip r:embed="rId9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/>
          <p:cNvSpPr/>
          <p:nvPr/>
        </p:nvSpPr>
        <p:spPr>
          <a:xfrm>
            <a:off x="1933791" y="5501919"/>
            <a:ext cx="162159" cy="171966"/>
          </a:xfrm>
          <a:prstGeom prst="ellipse">
            <a:avLst/>
          </a:prstGeom>
          <a:solidFill>
            <a:srgbClr val="FFB9B9"/>
          </a:solidFill>
          <a:ln>
            <a:solidFill>
              <a:srgbClr val="FF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632100" y="5102785"/>
            <a:ext cx="2508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Neighboring intersection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7" grpId="0" animBg="1"/>
      <p:bldP spid="18" grpId="0"/>
      <p:bldP spid="19" grpId="0"/>
      <p:bldP spid="20" grpId="0"/>
      <p:bldP spid="21" grpId="0" animBg="1"/>
      <p:bldP spid="22" grpId="0"/>
      <p:bldP spid="23" grpId="0"/>
      <p:bldP spid="24" grpId="0" animBg="1"/>
      <p:bldP spid="2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34E7769-F8B6-4294-98EC-78107D08960B}"/>
              </a:ext>
            </a:extLst>
          </p:cNvPr>
          <p:cNvSpPr txBox="1"/>
          <p:nvPr/>
        </p:nvSpPr>
        <p:spPr>
          <a:xfrm>
            <a:off x="1098411" y="3356158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Today: (Linear) Optimization Problem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093" y="20171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471492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4714926"/>
                <a:ext cx="3310906" cy="1102610"/>
              </a:xfrm>
              <a:prstGeom prst="rect">
                <a:avLst/>
              </a:prstGeom>
              <a:blipFill rotWithShape="0"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73858DC-2800-463D-9404-8B5DCD8D2993}"/>
              </a:ext>
            </a:extLst>
          </p:cNvPr>
          <p:cNvSpPr txBox="1"/>
          <p:nvPr/>
        </p:nvSpPr>
        <p:spPr>
          <a:xfrm>
            <a:off x="6674047" y="13669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2AB5AE0-582C-4E5D-BD85-31E6209C3EA1}"/>
              </a:ext>
            </a:extLst>
          </p:cNvPr>
          <p:cNvSpPr txBox="1"/>
          <p:nvPr/>
        </p:nvSpPr>
        <p:spPr>
          <a:xfrm>
            <a:off x="1098411" y="335615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Linear Program Formulation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 rot="14530411">
            <a:off x="5275873" y="3551782"/>
            <a:ext cx="432193" cy="1057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2572215" y="2444139"/>
            <a:ext cx="371707" cy="9120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944052" y="2614597"/>
            <a:ext cx="2707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Linear Programming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3640143">
            <a:off x="5323748" y="4186254"/>
            <a:ext cx="432193" cy="1057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1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EBD74F-8707-4BEB-AC46-6DA4AE9EC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“Marty, your not thinking fourth-dimensionally”</a:t>
            </a:r>
          </a:p>
        </p:txBody>
      </p:sp>
      <p:pic>
        <p:nvPicPr>
          <p:cNvPr id="1026" name="Picture 2" descr="Image result for back to the future iii">
            <a:extLst>
              <a:ext uri="{FF2B5EF4-FFF2-40B4-BE49-F238E27FC236}">
                <a16:creationId xmlns:a16="http://schemas.microsoft.com/office/drawing/2014/main" xmlns="" id="{A87FE127-5D21-4730-8ED7-4DC9EDA54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697" y="1113178"/>
            <a:ext cx="360640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50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Shapes in higher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C8EE02-504C-471D-A0E8-25990C1E9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these linear shapes extend to 3-D, N-D?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0E27B7A1-2661-49F9-AB4F-DB46563C4F0F}"/>
                  </a:ext>
                </a:extLst>
              </p:cNvPr>
              <p:cNvSpPr txBox="1"/>
              <p:nvPr/>
            </p:nvSpPr>
            <p:spPr>
              <a:xfrm>
                <a:off x="141020" y="2951817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27B7A1-2661-49F9-AB4F-DB46563C4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951817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2AAA0306-0C5B-4456-BE74-7FB1940A0292}"/>
                  </a:ext>
                </a:extLst>
              </p:cNvPr>
              <p:cNvSpPr txBox="1"/>
              <p:nvPr/>
            </p:nvSpPr>
            <p:spPr>
              <a:xfrm>
                <a:off x="552099" y="4462879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AA0306-0C5B-4456-BE74-7FB1940A0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462879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7FA42B8-20A4-4D43-8FBE-C80B00F1F2FD}"/>
                  </a:ext>
                </a:extLst>
              </p:cNvPr>
              <p:cNvSpPr txBox="1"/>
              <p:nvPr/>
            </p:nvSpPr>
            <p:spPr>
              <a:xfrm>
                <a:off x="453413" y="1927908"/>
                <a:ext cx="3354508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FA42B8-20A4-4D43-8FBE-C80B00F1F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13" y="1927908"/>
                <a:ext cx="3354508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023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1" cy="627812"/>
          </a:xfrm>
        </p:spPr>
        <p:txBody>
          <a:bodyPr/>
          <a:lstStyle/>
          <a:p>
            <a:r>
              <a:rPr lang="en-US" dirty="0"/>
              <a:t>What are intersections in higher dimensions?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C8EE02-504C-471D-A0E8-25990C1E9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these linear shapes extend to 3-D, N-D?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E1668E5-DEBB-44A6-A144-E0D2B06B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1DD0985-BD64-4A40-B777-34D866CFC51B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DD0985-BD64-4A40-B777-34D866CFC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092800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xmlns="" id="{A3030F15-D3A7-42FA-A960-FCD0186635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4">
            <a:extLst>
              <a:ext uri="{FF2B5EF4-FFF2-40B4-BE49-F238E27FC236}">
                <a16:creationId xmlns:a16="http://schemas.microsoft.com/office/drawing/2014/main" xmlns="" id="{BDBD0100-927E-42B9-BF47-52579D81BF2F}"/>
              </a:ext>
            </a:extLst>
          </p:cNvPr>
          <p:cNvSpPr txBox="1">
            <a:spLocks/>
          </p:cNvSpPr>
          <p:nvPr/>
        </p:nvSpPr>
        <p:spPr>
          <a:xfrm>
            <a:off x="10346969" y="157459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Calorie min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xmlns="" id="{D2ADF02E-288A-4178-8056-34E40B65C7CA}"/>
              </a:ext>
            </a:extLst>
          </p:cNvPr>
          <p:cNvSpPr txBox="1">
            <a:spLocks/>
          </p:cNvSpPr>
          <p:nvPr/>
        </p:nvSpPr>
        <p:spPr>
          <a:xfrm>
            <a:off x="10346969" y="1930056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Calorie max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xmlns="" id="{1809684C-3E48-4211-8206-11F7CC2F0897}"/>
              </a:ext>
            </a:extLst>
          </p:cNvPr>
          <p:cNvSpPr txBox="1">
            <a:spLocks/>
          </p:cNvSpPr>
          <p:nvPr/>
        </p:nvSpPr>
        <p:spPr>
          <a:xfrm>
            <a:off x="10405817" y="228517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Sugar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xmlns="" id="{328A4ACB-D92B-49CD-8103-3D7514C555EE}"/>
              </a:ext>
            </a:extLst>
          </p:cNvPr>
          <p:cNvSpPr txBox="1">
            <a:spLocks/>
          </p:cNvSpPr>
          <p:nvPr/>
        </p:nvSpPr>
        <p:spPr>
          <a:xfrm>
            <a:off x="10405817" y="2661044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xmlns="" id="{17874D24-369F-4FB7-92ED-2C86911E6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7874D24-369F-4FB7-92ED-2C86911E6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  <a:blipFill rotWithShape="0">
                <a:blip r:embed="rId6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676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1" cy="627812"/>
          </a:xfrm>
        </p:spPr>
        <p:txBody>
          <a:bodyPr/>
          <a:lstStyle/>
          <a:p>
            <a:r>
              <a:rPr lang="en-US" dirty="0"/>
              <a:t>How do we find intersections in higher dimensions?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E1668E5-DEBB-44A6-A144-E0D2B06B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1DD0985-BD64-4A40-B777-34D866CFC51B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DD0985-BD64-4A40-B777-34D866CFC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092800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xmlns="" id="{A3030F15-D3A7-42FA-A960-FCD0186635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4">
            <a:extLst>
              <a:ext uri="{FF2B5EF4-FFF2-40B4-BE49-F238E27FC236}">
                <a16:creationId xmlns:a16="http://schemas.microsoft.com/office/drawing/2014/main" xmlns="" id="{BDBD0100-927E-42B9-BF47-52579D81BF2F}"/>
              </a:ext>
            </a:extLst>
          </p:cNvPr>
          <p:cNvSpPr txBox="1">
            <a:spLocks/>
          </p:cNvSpPr>
          <p:nvPr/>
        </p:nvSpPr>
        <p:spPr>
          <a:xfrm>
            <a:off x="10346969" y="157459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Calorie min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xmlns="" id="{D2ADF02E-288A-4178-8056-34E40B65C7CA}"/>
              </a:ext>
            </a:extLst>
          </p:cNvPr>
          <p:cNvSpPr txBox="1">
            <a:spLocks/>
          </p:cNvSpPr>
          <p:nvPr/>
        </p:nvSpPr>
        <p:spPr>
          <a:xfrm>
            <a:off x="10346969" y="1930056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Calorie max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xmlns="" id="{1809684C-3E48-4211-8206-11F7CC2F0897}"/>
              </a:ext>
            </a:extLst>
          </p:cNvPr>
          <p:cNvSpPr txBox="1">
            <a:spLocks/>
          </p:cNvSpPr>
          <p:nvPr/>
        </p:nvSpPr>
        <p:spPr>
          <a:xfrm>
            <a:off x="10405817" y="228517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Sugar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xmlns="" id="{328A4ACB-D92B-49CD-8103-3D7514C555EE}"/>
              </a:ext>
            </a:extLst>
          </p:cNvPr>
          <p:cNvSpPr txBox="1">
            <a:spLocks/>
          </p:cNvSpPr>
          <p:nvPr/>
        </p:nvSpPr>
        <p:spPr>
          <a:xfrm>
            <a:off x="10405817" y="2661044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xmlns="" id="{45DF3DDC-11CE-4AA9-99DF-7FC54843F6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Still looking at subsets </a:t>
                </a:r>
                <a:r>
                  <a:rPr lang="en-US" dirty="0" smtClean="0"/>
                  <a:t>of rows in the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matrix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5DF3DDC-11CE-4AA9-99DF-7FC54843F6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6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xmlns="" id="{17874D24-369F-4FB7-92ED-2C86911E6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7874D24-369F-4FB7-92ED-2C86911E6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  <a:blipFill rotWithShape="0">
                <a:blip r:embed="rId7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56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7"/>
            <a:ext cx="10515600" cy="52958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Linear optimization problem handles continuous space but is closely connected to discrete space (only need to consider vertices)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For a problem with </a:t>
            </a:r>
            <a:r>
              <a:rPr lang="en-US" dirty="0"/>
              <a:t>two </a:t>
            </a:r>
            <a:r>
              <a:rPr lang="en-US" dirty="0" smtClean="0"/>
              <a:t>variables, graphical representation is helpful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LP is a special class of optimization problems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230525" y="3498284"/>
            <a:ext cx="6776936" cy="3028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72606" y="3541159"/>
            <a:ext cx="234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Optimization Problems</a:t>
            </a:r>
          </a:p>
        </p:txBody>
      </p:sp>
      <p:sp>
        <p:nvSpPr>
          <p:cNvPr id="6" name="Oval 5"/>
          <p:cNvSpPr/>
          <p:nvPr/>
        </p:nvSpPr>
        <p:spPr>
          <a:xfrm>
            <a:off x="2537641" y="3910491"/>
            <a:ext cx="6203002" cy="233788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63819" y="4057729"/>
            <a:ext cx="1795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Convex </a:t>
            </a:r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709535" y="4506955"/>
            <a:ext cx="5875504" cy="13936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3310" y="4633929"/>
            <a:ext cx="2080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</a:t>
            </a:r>
            <a:r>
              <a:rPr lang="en-US" dirty="0" smtClean="0"/>
              <a:t>Programming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91609" y="4057955"/>
            <a:ext cx="185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Gradient Descent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5395" y="5047666"/>
            <a:ext cx="91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Simplex</a:t>
            </a:r>
          </a:p>
        </p:txBody>
      </p:sp>
    </p:spTree>
    <p:extLst>
      <p:ext uri="{BB962C8B-B14F-4D97-AF65-F5344CB8AC3E}">
        <p14:creationId xmlns:p14="http://schemas.microsoft.com/office/powerpoint/2010/main" val="100379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Descent/Ascent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38903" y="1438129"/>
                <a:ext cx="10614897" cy="5324178"/>
              </a:xfrm>
            </p:spPr>
            <p:txBody>
              <a:bodyPr>
                <a:normAutofit/>
              </a:bodyPr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sz="2400" dirty="0" smtClean="0"/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∈[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/>
                  <a:t> that </a:t>
                </a:r>
                <a:r>
                  <a:rPr lang="en-US" sz="2400" dirty="0" smtClean="0"/>
                  <a:t>minimize / maximizes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dirty="0"/>
                  <a:t>?</a:t>
                </a:r>
              </a:p>
              <a:p>
                <a:pPr lvl="1"/>
                <a:r>
                  <a:rPr lang="en-US" dirty="0"/>
                  <a:t>Gradient </a:t>
                </a:r>
                <a:r>
                  <a:rPr lang="en-US" dirty="0" smtClean="0"/>
                  <a:t>descent / ascent</a:t>
                </a:r>
                <a:endParaRPr lang="en-US" dirty="0"/>
              </a:p>
              <a:p>
                <a:pPr lvl="2"/>
                <a:r>
                  <a:rPr lang="en-US" sz="2400" dirty="0"/>
                  <a:t>Use gradient to find best direction</a:t>
                </a:r>
              </a:p>
              <a:p>
                <a:pPr lvl="2"/>
                <a:r>
                  <a:rPr lang="en-US" sz="2400" dirty="0"/>
                  <a:t>Use the magnitude of the gradient to determine how big a step you </a:t>
                </a:r>
                <a:r>
                  <a:rPr lang="en-US" sz="2400" dirty="0" smtClean="0"/>
                  <a:t>move</a:t>
                </a:r>
                <a:endParaRPr lang="en-US" sz="2400" dirty="0"/>
              </a:p>
            </p:txBody>
          </p:sp>
        </mc:Choice>
        <mc:Fallback xmlns="">
          <p:sp>
            <p:nvSpPr>
              <p:cNvPr id="276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903" y="1438129"/>
                <a:ext cx="10614897" cy="5324178"/>
              </a:xfrm>
              <a:blipFill rotWithShape="0">
                <a:blip r:embed="rId2"/>
                <a:stretch>
                  <a:fillRect l="-861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624" y="3254437"/>
            <a:ext cx="6364265" cy="345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704583" y="6105895"/>
            <a:ext cx="24254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Value space of variables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4961" y="3254437"/>
            <a:ext cx="43203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Convex </a:t>
            </a:r>
            <a:r>
              <a:rPr lang="en-US" sz="2400" dirty="0" smtClean="0">
                <a:solidFill>
                  <a:srgbClr val="FF0000"/>
                </a:solidFill>
              </a:rPr>
              <a:t>Problems: Any local optima is global optima. Therefore, for </a:t>
            </a:r>
            <a:r>
              <a:rPr lang="en-US" sz="2400" smtClean="0">
                <a:solidFill>
                  <a:srgbClr val="FF0000"/>
                </a:solidFill>
              </a:rPr>
              <a:t>convex problems, gradient </a:t>
            </a:r>
            <a:r>
              <a:rPr lang="en-US" sz="2400" dirty="0" smtClean="0">
                <a:solidFill>
                  <a:srgbClr val="FF0000"/>
                </a:solidFill>
              </a:rPr>
              <a:t>descent/ascent leads to globally optimal solution.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28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7890</TotalTime>
  <Words>2709</Words>
  <Application>Microsoft Office PowerPoint</Application>
  <PresentationFormat>Widescreen</PresentationFormat>
  <Paragraphs>1074</Paragraphs>
  <Slides>71</Slides>
  <Notes>1</Notes>
  <HiddenSlides>22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7" baseType="lpstr">
      <vt:lpstr>Arial</vt:lpstr>
      <vt:lpstr>Calibri</vt:lpstr>
      <vt:lpstr>Calibri Light</vt:lpstr>
      <vt:lpstr>Cambria Math</vt:lpstr>
      <vt:lpstr>Wingdings</vt:lpstr>
      <vt:lpstr>Office Theme</vt:lpstr>
      <vt:lpstr>Warm-up: What to eat?</vt:lpstr>
      <vt:lpstr>Announcements</vt:lpstr>
      <vt:lpstr>AI: Representation and Problem Solving </vt:lpstr>
      <vt:lpstr>Learning Objectives</vt:lpstr>
      <vt:lpstr>Recap</vt:lpstr>
      <vt:lpstr>Recap</vt:lpstr>
      <vt:lpstr>Focus of Today: (Linear) Optimization Problem</vt:lpstr>
      <vt:lpstr>Diet Problem: What to eat?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Problem Formulation</vt:lpstr>
      <vt:lpstr>Linear Programming</vt:lpstr>
      <vt:lpstr>Recap of Linear Algebra</vt:lpstr>
      <vt:lpstr>Recap of Linear Algebra</vt:lpstr>
      <vt:lpstr>Recap of Linear Algebra</vt:lpstr>
      <vt:lpstr>Recap of Linear Algebra</vt:lpstr>
      <vt:lpstr>Problem Formulation</vt:lpstr>
      <vt:lpstr>Problem Formulation</vt:lpstr>
      <vt:lpstr>Problem Formulation</vt:lpstr>
      <vt:lpstr>Problem Formulation</vt:lpstr>
      <vt:lpstr>Question</vt:lpstr>
      <vt:lpstr>Question</vt:lpstr>
      <vt:lpstr>Question</vt:lpstr>
      <vt:lpstr>Question</vt:lpstr>
      <vt:lpstr>Linear Programming</vt:lpstr>
      <vt:lpstr>Focus of Today: (Linear) Optimization Problem</vt:lpstr>
      <vt:lpstr>Shape of Linear Equality</vt:lpstr>
      <vt:lpstr>Shape of Linear Equality</vt:lpstr>
      <vt:lpstr>Shape of Linear Inequality</vt:lpstr>
      <vt:lpstr>Shape of Linear Inequality</vt:lpstr>
      <vt:lpstr>Shape of Linear Inequality</vt:lpstr>
      <vt:lpstr>Shape of Linear Inequality</vt:lpstr>
      <vt:lpstr>Lowering Cost</vt:lpstr>
      <vt:lpstr>Lowering Cost</vt:lpstr>
      <vt:lpstr>Cost Contours</vt:lpstr>
      <vt:lpstr>Cost Contours</vt:lpstr>
      <vt:lpstr>Cost Contours</vt:lpstr>
      <vt:lpstr>Cost Contours</vt:lpstr>
      <vt:lpstr>Optimizing Cost</vt:lpstr>
      <vt:lpstr>Optimizing Cost</vt:lpstr>
      <vt:lpstr>LP Graphical Representation</vt:lpstr>
      <vt:lpstr>Focus of Today: (Linear) Optimization Problem</vt:lpstr>
      <vt:lpstr>Warm-up: What to eat?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an LP</vt:lpstr>
      <vt:lpstr>Solving an LP</vt:lpstr>
      <vt:lpstr>Solving an LP</vt:lpstr>
      <vt:lpstr>Solving an LP</vt:lpstr>
      <vt:lpstr>Solving an LP</vt:lpstr>
      <vt:lpstr>Focus of Today: (Linear) Optimization Problem</vt:lpstr>
      <vt:lpstr>“Marty, your not thinking fourth-dimensionally”</vt:lpstr>
      <vt:lpstr>Shapes in higher dimensions</vt:lpstr>
      <vt:lpstr>What are intersections in higher dimensions?</vt:lpstr>
      <vt:lpstr>How do we find intersections in higher dimensions?</vt:lpstr>
      <vt:lpstr>Summary</vt:lpstr>
      <vt:lpstr>Gradient Descent/Ascent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122 Hash Tables</dc:title>
  <dc:creator>Pat Virtue</dc:creator>
  <cp:lastModifiedBy>Fei Fang</cp:lastModifiedBy>
  <cp:revision>775</cp:revision>
  <cp:lastPrinted>2018-11-27T13:42:27Z</cp:lastPrinted>
  <dcterms:created xsi:type="dcterms:W3CDTF">2018-10-11T11:39:27Z</dcterms:created>
  <dcterms:modified xsi:type="dcterms:W3CDTF">2019-10-03T17:05:47Z</dcterms:modified>
</cp:coreProperties>
</file>