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663" r:id="rId2"/>
    <p:sldId id="820" r:id="rId3"/>
    <p:sldId id="779" r:id="rId4"/>
    <p:sldId id="780" r:id="rId5"/>
    <p:sldId id="781" r:id="rId6"/>
    <p:sldId id="782" r:id="rId7"/>
    <p:sldId id="821" r:id="rId8"/>
    <p:sldId id="784" r:id="rId9"/>
    <p:sldId id="788" r:id="rId10"/>
    <p:sldId id="787" r:id="rId11"/>
    <p:sldId id="785" r:id="rId12"/>
    <p:sldId id="783" r:id="rId13"/>
    <p:sldId id="822" r:id="rId14"/>
    <p:sldId id="789" r:id="rId15"/>
    <p:sldId id="792" r:id="rId16"/>
    <p:sldId id="790" r:id="rId17"/>
    <p:sldId id="794" r:id="rId18"/>
    <p:sldId id="795" r:id="rId19"/>
    <p:sldId id="796" r:id="rId20"/>
    <p:sldId id="797" r:id="rId21"/>
    <p:sldId id="798" r:id="rId22"/>
    <p:sldId id="805" r:id="rId23"/>
    <p:sldId id="793" r:id="rId24"/>
    <p:sldId id="806" r:id="rId25"/>
    <p:sldId id="807" r:id="rId26"/>
    <p:sldId id="809" r:id="rId27"/>
    <p:sldId id="810" r:id="rId28"/>
    <p:sldId id="811" r:id="rId29"/>
    <p:sldId id="824" r:id="rId30"/>
    <p:sldId id="817" r:id="rId31"/>
  </p:sldIdLst>
  <p:sldSz cx="12192000" cy="6858000"/>
  <p:notesSz cx="7010400" cy="9296400"/>
  <p:embeddedFontLst>
    <p:embeddedFont>
      <p:font typeface="Bookman Old Style" panose="02050604050505020204" pitchFamily="18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Cambria Math" panose="02040503050406030204" pitchFamily="18" charset="0"/>
      <p:regular r:id="rId43"/>
    </p:embeddedFont>
    <p:embeddedFont>
      <p:font typeface="Century" panose="02040604050505020304" pitchFamily="18" charset="0"/>
      <p:regular r:id="rId44"/>
    </p:embeddedFont>
    <p:embeddedFont>
      <p:font typeface="Century Gothic" panose="020B0502020202020204" pitchFamily="34" charset="0"/>
      <p:regular r:id="rId45"/>
      <p:bold r:id="rId46"/>
      <p:italic r:id="rId47"/>
      <p:boldItalic r:id="rId48"/>
    </p:embeddedFont>
    <p:embeddedFont>
      <p:font typeface="Lucida Sans Unicode" panose="020B0602030504020204" pitchFamily="34" charset="0"/>
      <p:regular r:id="rId49"/>
    </p:embeddedFont>
    <p:embeddedFont>
      <p:font typeface="Tahoma" panose="020B0604030504040204" pitchFamily="34" charset="0"/>
      <p:regular r:id="rId50"/>
      <p:bold r:id="rId51"/>
    </p:embeddedFont>
    <p:embeddedFont>
      <p:font typeface="Tw Cen MT Condensed Extra Bold" panose="020B0803020202020204" pitchFamily="34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00FF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5" autoAdjust="0"/>
    <p:restoredTop sz="96684" autoAdjust="0"/>
  </p:normalViewPr>
  <p:slideViewPr>
    <p:cSldViewPr snapToGrid="0">
      <p:cViewPr varScale="1">
        <p:scale>
          <a:sx n="117" d="100"/>
          <a:sy n="117" d="100"/>
        </p:scale>
        <p:origin x="336" y="114"/>
      </p:cViewPr>
      <p:guideLst/>
    </p:cSldViewPr>
  </p:slideViewPr>
  <p:outlineViewPr>
    <p:cViewPr>
      <p:scale>
        <a:sx n="33" d="100"/>
        <a:sy n="33" d="100"/>
      </p:scale>
      <p:origin x="0" y="-882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>
            <a:extLst>
              <a:ext uri="{FF2B5EF4-FFF2-40B4-BE49-F238E27FC236}">
                <a16:creationId xmlns:a16="http://schemas.microsoft.com/office/drawing/2014/main" id="{7582F2CD-9B4F-4419-A127-2FB0887A5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7402" r="11154" b="7056"/>
          <a:stretch/>
        </p:blipFill>
        <p:spPr bwMode="auto">
          <a:xfrm>
            <a:off x="4548942" y="2057400"/>
            <a:ext cx="3094116" cy="340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E6E456-5DEA-480A-852C-5E38C076F30B}"/>
              </a:ext>
            </a:extLst>
          </p:cNvPr>
          <p:cNvSpPr/>
          <p:nvPr/>
        </p:nvSpPr>
        <p:spPr>
          <a:xfrm>
            <a:off x="4184072" y="1956416"/>
            <a:ext cx="3931228" cy="3606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First-Order Logic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http://aima.eecs.berkeley.edu</a:t>
            </a:r>
          </a:p>
        </p:txBody>
      </p:sp>
      <p:pic>
        <p:nvPicPr>
          <p:cNvPr id="2050" name="Picture 2" descr="File:Aristotle Altemps Inv8575.jpg">
            <a:extLst>
              <a:ext uri="{FF2B5EF4-FFF2-40B4-BE49-F238E27FC236}">
                <a16:creationId xmlns:a16="http://schemas.microsoft.com/office/drawing/2014/main" id="{F892B9C0-511C-4807-9BFA-26ADE6182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092" y="2057400"/>
            <a:ext cx="2541816" cy="340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47A16-53E2-44BE-ADA5-C109EB81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vs First-Order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EEB3B-650D-45FD-AD8C-490AD30A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343265" cy="2039539"/>
          </a:xfrm>
        </p:spPr>
        <p:txBody>
          <a:bodyPr/>
          <a:lstStyle/>
          <a:p>
            <a:r>
              <a:rPr lang="en-US" dirty="0"/>
              <a:t>Rules of chess:</a:t>
            </a:r>
          </a:p>
          <a:p>
            <a:pPr lvl="1"/>
            <a:r>
              <a:rPr lang="en-US" sz="2800" dirty="0"/>
              <a:t>100,000 pages in propositional logic</a:t>
            </a:r>
          </a:p>
          <a:p>
            <a:pPr lvl="1"/>
            <a:r>
              <a:rPr lang="en-US" sz="2800" dirty="0"/>
              <a:t>1 page in first-order logic</a:t>
            </a:r>
          </a:p>
          <a:p>
            <a:pPr lvl="1"/>
            <a:endParaRPr lang="en-US" sz="2800" dirty="0"/>
          </a:p>
          <a:p>
            <a:r>
              <a:rPr lang="en-US" dirty="0"/>
              <a:t>Rules of </a:t>
            </a:r>
            <a:r>
              <a:rPr lang="en-US" dirty="0" err="1"/>
              <a:t>pacman</a:t>
            </a:r>
            <a:r>
              <a:rPr lang="en-US" dirty="0"/>
              <a:t>:</a:t>
            </a:r>
          </a:p>
          <a:p>
            <a:pPr lvl="1"/>
            <a:r>
              <a:rPr lang="en-US" sz="2800" dirty="0">
                <a:solidFill>
                  <a:srgbClr val="7030A0"/>
                </a:solidFill>
                <a:sym typeface="Symbol"/>
              </a:rPr>
              <a:t></a:t>
            </a:r>
            <a:r>
              <a:rPr lang="en-US" sz="2800" dirty="0" err="1">
                <a:solidFill>
                  <a:srgbClr val="7030A0"/>
                </a:solidFill>
                <a:sym typeface="Symbol"/>
              </a:rPr>
              <a:t>x,y,t</a:t>
            </a:r>
            <a:r>
              <a:rPr lang="en-US" sz="2800" dirty="0">
                <a:solidFill>
                  <a:srgbClr val="7030A0"/>
                </a:solidFill>
              </a:rPr>
              <a:t> At(</a:t>
            </a:r>
            <a:r>
              <a:rPr lang="en-US" sz="2800" dirty="0" err="1">
                <a:solidFill>
                  <a:srgbClr val="7030A0"/>
                </a:solidFill>
              </a:rPr>
              <a:t>x,y,t</a:t>
            </a:r>
            <a:r>
              <a:rPr lang="en-US" sz="2800" dirty="0">
                <a:solidFill>
                  <a:srgbClr val="7030A0"/>
                </a:solidFill>
              </a:rPr>
              <a:t>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sz="2800" dirty="0">
                <a:solidFill>
                  <a:srgbClr val="7030A0"/>
                </a:solidFill>
              </a:rPr>
              <a:t>At(x,y,t-1)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 </a:t>
            </a:r>
            <a:r>
              <a:rPr lang="en-US" sz="2800" dirty="0" err="1">
                <a:solidFill>
                  <a:srgbClr val="7030A0"/>
                </a:solidFill>
                <a:sym typeface="Symbol"/>
              </a:rPr>
              <a:t>u,v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 Reachable(</a:t>
            </a:r>
            <a:r>
              <a:rPr lang="en-US" sz="2800" dirty="0" err="1">
                <a:solidFill>
                  <a:srgbClr val="7030A0"/>
                </a:solidFill>
                <a:sym typeface="Symbol"/>
              </a:rPr>
              <a:t>x,y,u,v,Action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(t-1))]  v </a:t>
            </a:r>
          </a:p>
          <a:p>
            <a:pPr marL="457165" lvl="1" indent="0">
              <a:buNone/>
            </a:pPr>
            <a:r>
              <a:rPr lang="en-US" sz="2800" dirty="0">
                <a:solidFill>
                  <a:srgbClr val="7030A0"/>
                </a:solidFill>
                <a:sym typeface="Symbol"/>
              </a:rPr>
              <a:t>                             [ </a:t>
            </a:r>
            <a:r>
              <a:rPr lang="en-US" sz="2800" dirty="0" err="1">
                <a:solidFill>
                  <a:srgbClr val="7030A0"/>
                </a:solidFill>
                <a:sym typeface="Symbol"/>
              </a:rPr>
              <a:t>u,v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7030A0"/>
                </a:solidFill>
              </a:rPr>
              <a:t>At(u,v,t-1)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Reachable(</a:t>
            </a:r>
            <a:r>
              <a:rPr lang="en-US" sz="2800" dirty="0" err="1">
                <a:solidFill>
                  <a:srgbClr val="7030A0"/>
                </a:solidFill>
                <a:sym typeface="Symbol"/>
              </a:rPr>
              <a:t>x,y,u,v,Action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(t-1))]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4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E86E-1897-423D-9913-BE6EF889C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(First-Order Predicate Calculus)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04967-3BD6-407C-9A0F-A5CDF0992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145" dirty="0">
                <a:cs typeface="Tahoma"/>
              </a:rPr>
              <a:t>Whereas </a:t>
            </a:r>
            <a:r>
              <a:rPr lang="en-US" spc="-100" dirty="0">
                <a:cs typeface="Tahoma"/>
              </a:rPr>
              <a:t>propositional </a:t>
            </a:r>
            <a:r>
              <a:rPr lang="en-US" spc="-90" dirty="0">
                <a:cs typeface="Tahoma"/>
              </a:rPr>
              <a:t>logic </a:t>
            </a:r>
            <a:r>
              <a:rPr lang="en-US" spc="-175" dirty="0">
                <a:cs typeface="Tahoma"/>
              </a:rPr>
              <a:t>assumes </a:t>
            </a:r>
            <a:r>
              <a:rPr lang="en-US" spc="-135" dirty="0">
                <a:cs typeface="Tahoma"/>
              </a:rPr>
              <a:t>world </a:t>
            </a:r>
            <a:r>
              <a:rPr lang="en-US" spc="-105" dirty="0">
                <a:cs typeface="Tahoma"/>
              </a:rPr>
              <a:t>contains</a:t>
            </a:r>
            <a:r>
              <a:rPr lang="en-US" spc="175" dirty="0">
                <a:cs typeface="Tahoma"/>
              </a:rPr>
              <a:t> </a:t>
            </a:r>
            <a:r>
              <a:rPr lang="en-US" spc="15" dirty="0">
                <a:solidFill>
                  <a:srgbClr val="7E0000"/>
                </a:solidFill>
                <a:cs typeface="Century"/>
              </a:rPr>
              <a:t>facts</a:t>
            </a:r>
            <a:r>
              <a:rPr lang="en-US" spc="15" dirty="0">
                <a:cs typeface="Tahoma"/>
              </a:rPr>
              <a:t>,</a:t>
            </a:r>
            <a:endParaRPr lang="en-US" dirty="0"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pc="-105" dirty="0">
                <a:cs typeface="Tahoma"/>
              </a:rPr>
              <a:t>first-order </a:t>
            </a:r>
            <a:r>
              <a:rPr lang="en-US" spc="-90" dirty="0">
                <a:cs typeface="Tahoma"/>
              </a:rPr>
              <a:t>logic </a:t>
            </a:r>
            <a:r>
              <a:rPr lang="en-US" spc="-85" dirty="0">
                <a:cs typeface="Tahoma"/>
              </a:rPr>
              <a:t>(like </a:t>
            </a:r>
            <a:r>
              <a:rPr lang="en-US" spc="-100" dirty="0">
                <a:cs typeface="Tahoma"/>
              </a:rPr>
              <a:t>natural </a:t>
            </a:r>
            <a:r>
              <a:rPr lang="en-US" spc="-140" dirty="0">
                <a:cs typeface="Tahoma"/>
              </a:rPr>
              <a:t>language) </a:t>
            </a:r>
            <a:r>
              <a:rPr lang="en-US" spc="-175" dirty="0">
                <a:cs typeface="Tahoma"/>
              </a:rPr>
              <a:t>assumes </a:t>
            </a:r>
            <a:r>
              <a:rPr lang="en-US" spc="-125" dirty="0">
                <a:cs typeface="Tahoma"/>
              </a:rPr>
              <a:t>the </a:t>
            </a:r>
            <a:r>
              <a:rPr lang="en-US" spc="-135" dirty="0">
                <a:cs typeface="Tahoma"/>
              </a:rPr>
              <a:t>world</a:t>
            </a:r>
            <a:r>
              <a:rPr lang="en-US" spc="-25" dirty="0">
                <a:cs typeface="Tahoma"/>
              </a:rPr>
              <a:t> </a:t>
            </a:r>
            <a:r>
              <a:rPr lang="en-US" spc="-105" dirty="0">
                <a:cs typeface="Tahoma"/>
              </a:rPr>
              <a:t>contains</a:t>
            </a:r>
            <a:endParaRPr lang="en-US" dirty="0"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lang="en-US" sz="2400" dirty="0">
              <a:cs typeface="Times New Roman"/>
            </a:endParaRPr>
          </a:p>
          <a:p>
            <a:pPr marL="591820" marR="5715" indent="-457200">
              <a:lnSpc>
                <a:spcPct val="101000"/>
              </a:lnSpc>
              <a:spcBef>
                <a:spcPts val="5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330200" algn="l"/>
                <a:tab pos="1336040" algn="l"/>
              </a:tabLst>
            </a:pPr>
            <a:r>
              <a:rPr lang="en-US" spc="-110" dirty="0">
                <a:solidFill>
                  <a:schemeClr val="tx1"/>
                </a:solidFill>
                <a:cs typeface="Tahoma"/>
              </a:rPr>
              <a:t>Objects</a:t>
            </a:r>
            <a:r>
              <a:rPr lang="en-US" spc="-110" dirty="0">
                <a:cs typeface="Tahoma"/>
              </a:rPr>
              <a:t>:  </a:t>
            </a:r>
            <a:r>
              <a:rPr lang="en-US" spc="-130" dirty="0">
                <a:cs typeface="Tahoma"/>
              </a:rPr>
              <a:t>people, </a:t>
            </a:r>
            <a:r>
              <a:rPr lang="en-US" spc="-160" dirty="0">
                <a:cs typeface="Tahoma"/>
              </a:rPr>
              <a:t>houses, </a:t>
            </a:r>
            <a:r>
              <a:rPr lang="en-US" spc="-145" dirty="0">
                <a:cs typeface="Tahoma"/>
              </a:rPr>
              <a:t>numbers, </a:t>
            </a:r>
            <a:r>
              <a:rPr lang="en-US" spc="-130" dirty="0">
                <a:cs typeface="Tahoma"/>
              </a:rPr>
              <a:t>theories, </a:t>
            </a:r>
            <a:r>
              <a:rPr lang="en-US" spc="-110" dirty="0">
                <a:cs typeface="Tahoma"/>
              </a:rPr>
              <a:t>Ronald </a:t>
            </a:r>
            <a:r>
              <a:rPr lang="en-US" spc="-75" dirty="0">
                <a:cs typeface="Tahoma"/>
              </a:rPr>
              <a:t>McDonald, </a:t>
            </a:r>
            <a:r>
              <a:rPr lang="en-US" spc="-114" dirty="0">
                <a:cs typeface="Tahoma"/>
              </a:rPr>
              <a:t>colors,  </a:t>
            </a:r>
            <a:r>
              <a:rPr lang="en-US" spc="-125" dirty="0">
                <a:cs typeface="Tahoma"/>
              </a:rPr>
              <a:t>baseball </a:t>
            </a:r>
            <a:r>
              <a:rPr lang="en-US" spc="-160" dirty="0">
                <a:cs typeface="Tahoma"/>
              </a:rPr>
              <a:t>games, wars, </a:t>
            </a:r>
            <a:r>
              <a:rPr lang="en-US" spc="-120" dirty="0">
                <a:cs typeface="Tahoma"/>
              </a:rPr>
              <a:t>centuries, </a:t>
            </a:r>
            <a:r>
              <a:rPr lang="en-US" i="1" spc="-55" dirty="0">
                <a:cs typeface="Bookman Old Style"/>
              </a:rPr>
              <a:t>...</a:t>
            </a:r>
            <a:endParaRPr lang="en-US" dirty="0">
              <a:cs typeface="Bookman Old Style"/>
            </a:endParaRPr>
          </a:p>
          <a:p>
            <a:pPr marL="591820" indent="-457200">
              <a:lnSpc>
                <a:spcPct val="100000"/>
              </a:lnSpc>
              <a:spcBef>
                <a:spcPts val="825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330200" algn="l"/>
              </a:tabLst>
            </a:pPr>
            <a:r>
              <a:rPr lang="en-US" spc="-110" dirty="0">
                <a:solidFill>
                  <a:schemeClr val="tx1"/>
                </a:solidFill>
                <a:cs typeface="Tahoma"/>
              </a:rPr>
              <a:t>Relations</a:t>
            </a:r>
            <a:r>
              <a:rPr lang="en-US" spc="-110" dirty="0">
                <a:cs typeface="Tahoma"/>
              </a:rPr>
              <a:t>: </a:t>
            </a:r>
            <a:r>
              <a:rPr lang="en-US" spc="-135" dirty="0">
                <a:cs typeface="Tahoma"/>
              </a:rPr>
              <a:t>red, </a:t>
            </a:r>
            <a:r>
              <a:rPr lang="en-US" spc="-125" dirty="0">
                <a:cs typeface="Tahoma"/>
              </a:rPr>
              <a:t>round, </a:t>
            </a:r>
            <a:r>
              <a:rPr lang="en-US" spc="-135" dirty="0">
                <a:cs typeface="Tahoma"/>
              </a:rPr>
              <a:t>bogus, </a:t>
            </a:r>
            <a:r>
              <a:rPr lang="en-US" spc="-130" dirty="0">
                <a:cs typeface="Tahoma"/>
              </a:rPr>
              <a:t>prime, </a:t>
            </a:r>
            <a:r>
              <a:rPr lang="en-US" spc="-100" dirty="0">
                <a:cs typeface="Tahoma"/>
              </a:rPr>
              <a:t>multistoried </a:t>
            </a:r>
            <a:r>
              <a:rPr lang="en-US" i="1" spc="-55" dirty="0">
                <a:cs typeface="Bookman Old Style"/>
              </a:rPr>
              <a:t>..</a:t>
            </a:r>
            <a:r>
              <a:rPr lang="en-US" i="1" spc="-75" dirty="0">
                <a:cs typeface="Bookman Old Style"/>
              </a:rPr>
              <a:t>.</a:t>
            </a:r>
            <a:r>
              <a:rPr lang="en-US" spc="-75" dirty="0">
                <a:cs typeface="Tahoma"/>
              </a:rPr>
              <a:t>,</a:t>
            </a:r>
            <a:endParaRPr lang="en-US" dirty="0">
              <a:cs typeface="Tahoma"/>
            </a:endParaRPr>
          </a:p>
          <a:p>
            <a:pPr marL="329565" marR="8255">
              <a:lnSpc>
                <a:spcPct val="101000"/>
              </a:lnSpc>
              <a:spcBef>
                <a:spcPts val="15"/>
              </a:spcBef>
            </a:pPr>
            <a:r>
              <a:rPr lang="en-US" spc="-125" dirty="0">
                <a:cs typeface="Tahoma"/>
              </a:rPr>
              <a:t>    mother </a:t>
            </a:r>
            <a:r>
              <a:rPr lang="en-US" spc="-95" dirty="0">
                <a:cs typeface="Tahoma"/>
              </a:rPr>
              <a:t>of, </a:t>
            </a:r>
            <a:r>
              <a:rPr lang="en-US" spc="-135" dirty="0">
                <a:cs typeface="Tahoma"/>
              </a:rPr>
              <a:t>bigger </a:t>
            </a:r>
            <a:r>
              <a:rPr lang="en-US" spc="-110" dirty="0">
                <a:cs typeface="Tahoma"/>
              </a:rPr>
              <a:t>than, </a:t>
            </a:r>
            <a:r>
              <a:rPr lang="en-US" spc="-120" dirty="0">
                <a:cs typeface="Tahoma"/>
              </a:rPr>
              <a:t>inside, </a:t>
            </a:r>
            <a:r>
              <a:rPr lang="en-US" spc="-100" dirty="0">
                <a:cs typeface="Tahoma"/>
              </a:rPr>
              <a:t>part </a:t>
            </a:r>
            <a:r>
              <a:rPr lang="en-US" spc="-95" dirty="0">
                <a:cs typeface="Tahoma"/>
              </a:rPr>
              <a:t>of, </a:t>
            </a:r>
            <a:r>
              <a:rPr lang="en-US" spc="-160" dirty="0">
                <a:cs typeface="Tahoma"/>
              </a:rPr>
              <a:t>has </a:t>
            </a:r>
            <a:r>
              <a:rPr lang="en-US" spc="-100" dirty="0">
                <a:cs typeface="Tahoma"/>
              </a:rPr>
              <a:t>color, </a:t>
            </a:r>
            <a:r>
              <a:rPr lang="en-US" spc="-114" dirty="0">
                <a:cs typeface="Tahoma"/>
              </a:rPr>
              <a:t>occurred </a:t>
            </a:r>
            <a:r>
              <a:rPr lang="en-US" spc="-95" dirty="0">
                <a:cs typeface="Tahoma"/>
              </a:rPr>
              <a:t>after, </a:t>
            </a:r>
            <a:r>
              <a:rPr lang="en-US" spc="-165" dirty="0">
                <a:cs typeface="Tahoma"/>
              </a:rPr>
              <a:t>owns,</a:t>
            </a:r>
            <a:r>
              <a:rPr lang="en-US" spc="-160" dirty="0">
                <a:cs typeface="Tahoma"/>
              </a:rPr>
              <a:t> </a:t>
            </a:r>
            <a:r>
              <a:rPr lang="en-US" i="1" spc="-55" dirty="0">
                <a:cs typeface="Bookman Old Style"/>
              </a:rPr>
              <a:t>…</a:t>
            </a:r>
            <a:endParaRPr lang="en-US" dirty="0">
              <a:cs typeface="Bookman Old Style"/>
            </a:endParaRPr>
          </a:p>
          <a:p>
            <a:pPr marL="591820" indent="-457200">
              <a:lnSpc>
                <a:spcPct val="100000"/>
              </a:lnSpc>
              <a:spcBef>
                <a:spcPts val="825"/>
              </a:spcBef>
              <a:buClr>
                <a:srgbClr val="000000"/>
              </a:buClr>
              <a:buFont typeface="Wingdings" panose="05000000000000000000" pitchFamily="2" charset="2"/>
              <a:buChar char="§"/>
              <a:tabLst>
                <a:tab pos="330200" algn="l"/>
              </a:tabLst>
            </a:pPr>
            <a:r>
              <a:rPr lang="en-US" spc="-110" dirty="0">
                <a:solidFill>
                  <a:schemeClr val="tx1"/>
                </a:solidFill>
                <a:cs typeface="Tahoma"/>
              </a:rPr>
              <a:t>Functions</a:t>
            </a:r>
            <a:r>
              <a:rPr lang="en-US" spc="-110" dirty="0">
                <a:cs typeface="Tahoma"/>
              </a:rPr>
              <a:t>: </a:t>
            </a:r>
            <a:r>
              <a:rPr lang="en-US" spc="-114" dirty="0">
                <a:cs typeface="Tahoma"/>
              </a:rPr>
              <a:t>mother </a:t>
            </a:r>
            <a:r>
              <a:rPr lang="en-US" spc="-95" dirty="0">
                <a:cs typeface="Tahoma"/>
              </a:rPr>
              <a:t>of, </a:t>
            </a:r>
            <a:r>
              <a:rPr lang="en-US" spc="-120" dirty="0">
                <a:cs typeface="Tahoma"/>
              </a:rPr>
              <a:t>best </a:t>
            </a:r>
            <a:r>
              <a:rPr lang="en-US" spc="-114" dirty="0">
                <a:cs typeface="Tahoma"/>
              </a:rPr>
              <a:t>friend, </a:t>
            </a:r>
            <a:r>
              <a:rPr lang="en-US" spc="-80" dirty="0">
                <a:cs typeface="Tahoma"/>
              </a:rPr>
              <a:t>third </a:t>
            </a:r>
            <a:r>
              <a:rPr lang="en-US" spc="-110" dirty="0">
                <a:cs typeface="Tahoma"/>
              </a:rPr>
              <a:t>inning </a:t>
            </a:r>
            <a:r>
              <a:rPr lang="en-US" spc="-95" dirty="0">
                <a:cs typeface="Tahoma"/>
              </a:rPr>
              <a:t>of, </a:t>
            </a:r>
            <a:r>
              <a:rPr lang="en-US" spc="-170" dirty="0">
                <a:cs typeface="Tahoma"/>
              </a:rPr>
              <a:t>one more </a:t>
            </a:r>
            <a:r>
              <a:rPr lang="en-US" spc="-110" dirty="0">
                <a:cs typeface="Tahoma"/>
              </a:rPr>
              <a:t>than,</a:t>
            </a:r>
            <a:r>
              <a:rPr lang="en-US" spc="180" dirty="0">
                <a:cs typeface="Tahoma"/>
              </a:rPr>
              <a:t> </a:t>
            </a:r>
            <a:r>
              <a:rPr lang="en-US" spc="-165" dirty="0">
                <a:cs typeface="Tahoma"/>
              </a:rPr>
              <a:t>end </a:t>
            </a:r>
            <a:r>
              <a:rPr lang="en-US" spc="-105" dirty="0">
                <a:cs typeface="Tahoma"/>
              </a:rPr>
              <a:t>of, … </a:t>
            </a:r>
            <a:endParaRPr lang="en-US" dirty="0">
              <a:cs typeface="Bookman Old Styl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87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036D2-DE50-43F1-BBA8-622E3BDE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Logics in General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19185BC2-C99B-474C-8124-157E89872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241904"/>
              </p:ext>
            </p:extLst>
          </p:nvPr>
        </p:nvGraphicFramePr>
        <p:xfrm>
          <a:off x="413963" y="1714498"/>
          <a:ext cx="11364073" cy="3203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0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9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0335">
                <a:tc>
                  <a:txBody>
                    <a:bodyPr/>
                    <a:lstStyle/>
                    <a:p>
                      <a:pPr marL="31750">
                        <a:lnSpc>
                          <a:spcPts val="1975"/>
                        </a:lnSpc>
                      </a:pPr>
                      <a:r>
                        <a:rPr sz="2400" spc="-140" dirty="0">
                          <a:solidFill>
                            <a:srgbClr val="004B00"/>
                          </a:solidFill>
                          <a:latin typeface="Tahoma"/>
                          <a:cs typeface="Tahoma"/>
                        </a:rPr>
                        <a:t>Language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ts val="1975"/>
                        </a:lnSpc>
                      </a:pPr>
                      <a:r>
                        <a:rPr lang="en-US" sz="2400" spc="-85" dirty="0">
                          <a:solidFill>
                            <a:srgbClr val="004B00"/>
                          </a:solidFill>
                          <a:latin typeface="Tahoma"/>
                          <a:cs typeface="Tahoma"/>
                        </a:rPr>
                        <a:t>What exists in the world</a:t>
                      </a:r>
                      <a:endParaRPr lang="en-US" sz="2400" spc="-114" dirty="0">
                        <a:solidFill>
                          <a:srgbClr val="004B00"/>
                        </a:solidFill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975"/>
                        </a:lnSpc>
                      </a:pPr>
                      <a:r>
                        <a:rPr lang="en-US" sz="2400" spc="-95" dirty="0">
                          <a:solidFill>
                            <a:srgbClr val="004B00"/>
                          </a:solidFill>
                          <a:latin typeface="Tahoma"/>
                          <a:cs typeface="Tahoma"/>
                        </a:rPr>
                        <a:t>What an agent believes about facts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638">
                <a:tc>
                  <a:txBody>
                    <a:bodyPr/>
                    <a:lstStyle/>
                    <a:p>
                      <a:pPr marL="31750">
                        <a:lnSpc>
                          <a:spcPts val="2290"/>
                        </a:lnSpc>
                      </a:pPr>
                      <a:r>
                        <a:rPr sz="2400" spc="-75" dirty="0">
                          <a:latin typeface="Tahoma"/>
                          <a:cs typeface="Tahoma"/>
                        </a:rPr>
                        <a:t>Propositional</a:t>
                      </a:r>
                      <a:r>
                        <a:rPr sz="24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95" dirty="0">
                          <a:latin typeface="Tahoma"/>
                          <a:cs typeface="Tahoma"/>
                        </a:rPr>
                        <a:t>logic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2290"/>
                        </a:lnSpc>
                      </a:pPr>
                      <a:r>
                        <a:rPr lang="en-US" sz="2400" spc="-100" dirty="0">
                          <a:latin typeface="Tahoma"/>
                          <a:cs typeface="Tahoma"/>
                        </a:rPr>
                        <a:t>F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acts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2290"/>
                        </a:lnSpc>
                      </a:pPr>
                      <a:r>
                        <a:rPr lang="en-US" sz="2400" spc="-100" dirty="0">
                          <a:latin typeface="Tahoma"/>
                          <a:cs typeface="Tahoma"/>
                        </a:rPr>
                        <a:t>t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rue</a:t>
                      </a:r>
                      <a:r>
                        <a:rPr lang="en-US" sz="24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/</a:t>
                      </a:r>
                      <a:r>
                        <a:rPr lang="en-US" sz="24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false</a:t>
                      </a:r>
                      <a:r>
                        <a:rPr lang="en-US" sz="24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/</a:t>
                      </a:r>
                      <a:r>
                        <a:rPr lang="en-US" sz="2400" spc="-1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unknown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875">
                <a:tc>
                  <a:txBody>
                    <a:bodyPr/>
                    <a:lstStyle/>
                    <a:p>
                      <a:pPr marL="31750">
                        <a:lnSpc>
                          <a:spcPts val="2185"/>
                        </a:lnSpc>
                      </a:pPr>
                      <a:r>
                        <a:rPr sz="2400" spc="-100" dirty="0">
                          <a:latin typeface="Tahoma"/>
                          <a:cs typeface="Tahoma"/>
                        </a:rPr>
                        <a:t>First-order</a:t>
                      </a:r>
                      <a:r>
                        <a:rPr sz="2400" spc="1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95" dirty="0">
                          <a:latin typeface="Tahoma"/>
                          <a:cs typeface="Tahoma"/>
                        </a:rPr>
                        <a:t>logic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ts val="2185"/>
                        </a:lnSpc>
                      </a:pPr>
                      <a:r>
                        <a:rPr sz="2400" spc="-100" dirty="0">
                          <a:latin typeface="Tahoma"/>
                          <a:cs typeface="Tahoma"/>
                        </a:rPr>
                        <a:t>facts, </a:t>
                      </a:r>
                      <a:r>
                        <a:rPr sz="2400" spc="-110" dirty="0">
                          <a:latin typeface="Tahoma"/>
                          <a:cs typeface="Tahoma"/>
                        </a:rPr>
                        <a:t>objects,</a:t>
                      </a:r>
                      <a:r>
                        <a:rPr sz="2400" spc="12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5" dirty="0">
                          <a:latin typeface="Tahoma"/>
                          <a:cs typeface="Tahoma"/>
                        </a:rPr>
                        <a:t>relations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2290"/>
                        </a:lnSpc>
                      </a:pPr>
                      <a:r>
                        <a:rPr lang="en-US" sz="2400" spc="-100" dirty="0">
                          <a:latin typeface="Tahoma"/>
                          <a:cs typeface="Tahoma"/>
                        </a:rPr>
                        <a:t>true / false / unknown</a:t>
                      </a:r>
                      <a:endParaRPr lang="en-US"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875">
                <a:tc>
                  <a:txBody>
                    <a:bodyPr/>
                    <a:lstStyle/>
                    <a:p>
                      <a:pPr marL="31750">
                        <a:lnSpc>
                          <a:spcPts val="2185"/>
                        </a:lnSpc>
                      </a:pPr>
                      <a:r>
                        <a:rPr sz="2400" spc="-70" dirty="0">
                          <a:latin typeface="Tahoma"/>
                          <a:cs typeface="Tahoma"/>
                        </a:rPr>
                        <a:t>Probability</a:t>
                      </a:r>
                      <a:r>
                        <a:rPr sz="2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30" dirty="0">
                          <a:latin typeface="Tahoma"/>
                          <a:cs typeface="Tahoma"/>
                        </a:rPr>
                        <a:t>theory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6525">
                        <a:lnSpc>
                          <a:spcPts val="2185"/>
                        </a:lnSpc>
                      </a:pPr>
                      <a:r>
                        <a:rPr sz="2400" spc="-100" dirty="0">
                          <a:latin typeface="Tahoma"/>
                          <a:cs typeface="Tahoma"/>
                        </a:rPr>
                        <a:t>facts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9065">
                        <a:lnSpc>
                          <a:spcPts val="2185"/>
                        </a:lnSpc>
                      </a:pPr>
                      <a:r>
                        <a:rPr sz="2400" spc="-175" dirty="0">
                          <a:latin typeface="Tahoma"/>
                          <a:cs typeface="Tahoma"/>
                        </a:rPr>
                        <a:t>degree </a:t>
                      </a:r>
                      <a:r>
                        <a:rPr sz="2400" spc="-105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2400" spc="-28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belief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998">
                <a:tc>
                  <a:txBody>
                    <a:bodyPr/>
                    <a:lstStyle/>
                    <a:p>
                      <a:pPr marL="31750">
                        <a:lnSpc>
                          <a:spcPts val="2175"/>
                        </a:lnSpc>
                      </a:pPr>
                      <a:r>
                        <a:rPr sz="2400" spc="-90" dirty="0">
                          <a:latin typeface="Tahoma"/>
                          <a:cs typeface="Tahoma"/>
                        </a:rPr>
                        <a:t>Fuzzy</a:t>
                      </a:r>
                      <a:r>
                        <a:rPr sz="240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95" dirty="0">
                          <a:latin typeface="Tahoma"/>
                          <a:cs typeface="Tahoma"/>
                        </a:rPr>
                        <a:t>logic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ts val="2175"/>
                        </a:lnSpc>
                      </a:pPr>
                      <a:r>
                        <a:rPr sz="2400" spc="-100" dirty="0">
                          <a:latin typeface="Tahoma"/>
                          <a:cs typeface="Tahoma"/>
                        </a:rPr>
                        <a:t>facts </a:t>
                      </a:r>
                      <a:r>
                        <a:rPr sz="2400" spc="15" dirty="0">
                          <a:latin typeface="Tahoma"/>
                          <a:cs typeface="Tahoma"/>
                        </a:rPr>
                        <a:t>+ </a:t>
                      </a:r>
                      <a:r>
                        <a:rPr sz="2400" spc="-175" dirty="0">
                          <a:latin typeface="Tahoma"/>
                          <a:cs typeface="Tahoma"/>
                        </a:rPr>
                        <a:t>degree </a:t>
                      </a:r>
                      <a:r>
                        <a:rPr sz="2400" spc="-105" dirty="0">
                          <a:latin typeface="Tahoma"/>
                          <a:cs typeface="Tahoma"/>
                        </a:rPr>
                        <a:t>of</a:t>
                      </a:r>
                      <a:r>
                        <a:rPr sz="2400" spc="-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80" dirty="0">
                          <a:latin typeface="Tahoma"/>
                          <a:cs typeface="Tahoma"/>
                        </a:rPr>
                        <a:t>truth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2175"/>
                        </a:lnSpc>
                      </a:pPr>
                      <a:r>
                        <a:rPr sz="2400" spc="-155" dirty="0">
                          <a:latin typeface="Tahoma"/>
                          <a:cs typeface="Tahoma"/>
                        </a:rPr>
                        <a:t>known </a:t>
                      </a:r>
                      <a:r>
                        <a:rPr sz="2400" spc="-100" dirty="0">
                          <a:latin typeface="Tahoma"/>
                          <a:cs typeface="Tahoma"/>
                        </a:rPr>
                        <a:t>interval</a:t>
                      </a:r>
                      <a:r>
                        <a:rPr sz="2400" spc="15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40" dirty="0">
                          <a:latin typeface="Tahoma"/>
                          <a:cs typeface="Tahoma"/>
                        </a:rPr>
                        <a:t>value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706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85C4-A22D-4112-9397-8F1B3C80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of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C6FDD-BD1B-4624-827E-8D9EDC3C1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Elements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C9627D9-C778-485A-92C0-2AB094E8060D}"/>
              </a:ext>
            </a:extLst>
          </p:cNvPr>
          <p:cNvSpPr txBox="1"/>
          <p:nvPr/>
        </p:nvSpPr>
        <p:spPr>
          <a:xfrm>
            <a:off x="643163" y="1864179"/>
            <a:ext cx="2590603" cy="444737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85"/>
              </a:spcBef>
            </a:pPr>
            <a:r>
              <a:rPr sz="2800" spc="-110" dirty="0">
                <a:latin typeface="Tahoma"/>
                <a:cs typeface="Tahoma"/>
              </a:rPr>
              <a:t>Constants  </a:t>
            </a:r>
            <a:r>
              <a:rPr sz="2800" spc="-100" dirty="0">
                <a:latin typeface="Tahoma"/>
                <a:cs typeface="Tahoma"/>
              </a:rPr>
              <a:t>Predicates  Functions  </a:t>
            </a:r>
            <a:r>
              <a:rPr sz="2800" spc="-110" dirty="0">
                <a:latin typeface="Tahoma"/>
                <a:cs typeface="Tahoma"/>
              </a:rPr>
              <a:t>Variables  </a:t>
            </a:r>
            <a:r>
              <a:rPr sz="2800" spc="-114" dirty="0">
                <a:latin typeface="Tahoma"/>
                <a:cs typeface="Tahoma"/>
              </a:rPr>
              <a:t>Connectives  </a:t>
            </a:r>
            <a:r>
              <a:rPr sz="2800" spc="-80" dirty="0">
                <a:latin typeface="Tahoma"/>
                <a:cs typeface="Tahoma"/>
              </a:rPr>
              <a:t>Equality  </a:t>
            </a:r>
            <a:r>
              <a:rPr sz="2800" spc="-95" dirty="0">
                <a:latin typeface="Tahoma"/>
                <a:cs typeface="Tahoma"/>
              </a:rPr>
              <a:t>Quantifiers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8068B846-B4F1-4255-A27E-115518D67C11}"/>
              </a:ext>
            </a:extLst>
          </p:cNvPr>
          <p:cNvSpPr txBox="1"/>
          <p:nvPr/>
        </p:nvSpPr>
        <p:spPr>
          <a:xfrm>
            <a:off x="3324830" y="1855491"/>
            <a:ext cx="5799600" cy="44852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14"/>
              </a:spcBef>
            </a:pPr>
            <a:r>
              <a:rPr sz="2800" b="0" i="1" spc="55" dirty="0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sz="2800" b="0" i="1" spc="-43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ohn,</a:t>
            </a:r>
            <a:r>
              <a:rPr sz="2800" b="0" i="1" spc="36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spc="-125" dirty="0">
                <a:solidFill>
                  <a:srgbClr val="990099"/>
                </a:solidFill>
                <a:latin typeface="Century Gothic"/>
                <a:cs typeface="Century Gothic"/>
              </a:rPr>
              <a:t>2</a:t>
            </a:r>
            <a:r>
              <a:rPr sz="2800" b="0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sz="2800" b="0" i="1" spc="34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800" b="0" i="1" spc="85" dirty="0">
                <a:solidFill>
                  <a:srgbClr val="990099"/>
                </a:solidFill>
                <a:latin typeface="Bookman Old Style"/>
                <a:cs typeface="Bookman Old Style"/>
              </a:rPr>
              <a:t>CMU</a:t>
            </a:r>
            <a:r>
              <a:rPr sz="2800" b="0" i="1" spc="8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sz="2800" b="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sz="2800" b="0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sz="2800" b="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endParaRPr sz="2800" dirty="0">
              <a:latin typeface="Bookman Old Style"/>
              <a:cs typeface="Bookman Old Style"/>
            </a:endParaRPr>
          </a:p>
          <a:p>
            <a:pPr marL="12700">
              <a:lnSpc>
                <a:spcPct val="150000"/>
              </a:lnSpc>
              <a:spcBef>
                <a:spcPts val="25"/>
              </a:spcBef>
            </a:pPr>
            <a:r>
              <a:rPr sz="2800" b="0" i="1" spc="-15" dirty="0">
                <a:solidFill>
                  <a:srgbClr val="990099"/>
                </a:solidFill>
                <a:latin typeface="Bookman Old Style"/>
                <a:cs typeface="Bookman Old Style"/>
              </a:rPr>
              <a:t>Brother, </a:t>
            </a:r>
            <a:r>
              <a:rPr sz="2800" b="0" i="1" spc="140" dirty="0">
                <a:solidFill>
                  <a:srgbClr val="990099"/>
                </a:solidFill>
                <a:latin typeface="Bookman Old Style"/>
                <a:cs typeface="Bookman Old Style"/>
              </a:rPr>
              <a:t>&gt;,</a:t>
            </a:r>
            <a:r>
              <a:rPr sz="2800" b="0" i="1" spc="-34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 .</a:t>
            </a:r>
            <a:endParaRPr sz="2800" dirty="0">
              <a:latin typeface="Bookman Old Style"/>
              <a:cs typeface="Bookman Old Style"/>
            </a:endParaRPr>
          </a:p>
          <a:p>
            <a:pPr marL="12700" marR="312420">
              <a:lnSpc>
                <a:spcPct val="150000"/>
              </a:lnSpc>
              <a:spcBef>
                <a:spcPts val="10"/>
              </a:spcBef>
            </a:pPr>
            <a:r>
              <a:rPr sz="2800" b="0" i="1" dirty="0">
                <a:solidFill>
                  <a:srgbClr val="990099"/>
                </a:solidFill>
                <a:latin typeface="Bookman Old Style"/>
                <a:cs typeface="Bookman Old Style"/>
              </a:rPr>
              <a:t>Sqrt, </a:t>
            </a:r>
            <a:r>
              <a:rPr sz="2800" b="0" i="1" spc="85" dirty="0">
                <a:solidFill>
                  <a:srgbClr val="990099"/>
                </a:solidFill>
                <a:latin typeface="Bookman Old Style"/>
                <a:cs typeface="Bookman Old Style"/>
              </a:rPr>
              <a:t>LeftLegOf,</a:t>
            </a:r>
            <a:r>
              <a:rPr sz="2800" b="0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 .  </a:t>
            </a:r>
            <a:endParaRPr lang="en-US" sz="2800" b="0" i="1" spc="-55" dirty="0">
              <a:solidFill>
                <a:srgbClr val="990099"/>
              </a:solidFill>
              <a:latin typeface="Bookman Old Style"/>
              <a:cs typeface="Bookman Old Style"/>
            </a:endParaRPr>
          </a:p>
          <a:p>
            <a:pPr marL="12700" marR="312420">
              <a:lnSpc>
                <a:spcPct val="150000"/>
              </a:lnSpc>
              <a:spcBef>
                <a:spcPts val="10"/>
              </a:spcBef>
            </a:pPr>
            <a:r>
              <a:rPr sz="2800" b="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x, </a:t>
            </a:r>
            <a:r>
              <a:rPr sz="2800" b="0" i="1" spc="-120" dirty="0">
                <a:solidFill>
                  <a:srgbClr val="990099"/>
                </a:solidFill>
                <a:latin typeface="Bookman Old Style"/>
                <a:cs typeface="Bookman Old Style"/>
              </a:rPr>
              <a:t>y, </a:t>
            </a:r>
            <a:r>
              <a:rPr sz="2800" b="0" i="1" spc="-135" dirty="0">
                <a:solidFill>
                  <a:srgbClr val="990099"/>
                </a:solidFill>
                <a:latin typeface="Bookman Old Style"/>
                <a:cs typeface="Bookman Old Style"/>
              </a:rPr>
              <a:t>a, </a:t>
            </a:r>
            <a:r>
              <a:rPr sz="2800" b="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b,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</a:t>
            </a:r>
            <a:r>
              <a:rPr sz="2800" b="0" i="1" spc="-1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8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endParaRPr sz="2800" dirty="0">
              <a:latin typeface="Bookman Old Style"/>
              <a:cs typeface="Bookman Old Style"/>
            </a:endParaRPr>
          </a:p>
          <a:p>
            <a:pPr marL="12700">
              <a:lnSpc>
                <a:spcPct val="150000"/>
              </a:lnSpc>
              <a:spcBef>
                <a:spcPts val="35"/>
              </a:spcBef>
              <a:tabLst>
                <a:tab pos="327660" algn="l"/>
                <a:tab pos="643255" algn="l"/>
                <a:tab pos="1029969" algn="l"/>
                <a:tab pos="1651635" algn="l"/>
              </a:tabLst>
            </a:pPr>
            <a:r>
              <a:rPr sz="28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	∨	¬	</a:t>
            </a:r>
            <a:r>
              <a:rPr sz="28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	</a:t>
            </a:r>
            <a:r>
              <a:rPr sz="2800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⇔</a:t>
            </a:r>
            <a:endParaRPr sz="2800" dirty="0">
              <a:latin typeface="Lucida Sans Unicode"/>
              <a:cs typeface="Lucida Sans Unicode"/>
            </a:endParaRPr>
          </a:p>
          <a:p>
            <a:pPr marL="12700">
              <a:lnSpc>
                <a:spcPct val="150000"/>
              </a:lnSpc>
              <a:spcBef>
                <a:spcPts val="25"/>
              </a:spcBef>
            </a:pPr>
            <a:r>
              <a:rPr sz="2800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endParaRPr sz="2800" dirty="0">
              <a:latin typeface="Century Gothic"/>
              <a:cs typeface="Century Gothic"/>
            </a:endParaRPr>
          </a:p>
          <a:p>
            <a:pPr marL="12700">
              <a:lnSpc>
                <a:spcPct val="150000"/>
              </a:lnSpc>
              <a:spcBef>
                <a:spcPts val="35"/>
              </a:spcBef>
            </a:pPr>
            <a:r>
              <a:rPr sz="28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sz="2800" spc="-2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2800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endParaRPr sz="2800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99766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3102E-DF3B-41D4-B3F3-98433232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Syntax of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0C7E-A485-4AD7-A7A5-FAFBEEBE5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139158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855470" algn="l"/>
                <a:tab pos="2197735" algn="l"/>
              </a:tabLst>
            </a:pPr>
            <a:r>
              <a:rPr lang="en-US" spc="-70" dirty="0">
                <a:latin typeface="Tahoma"/>
                <a:cs typeface="Tahoma"/>
              </a:rPr>
              <a:t>Atomic</a:t>
            </a:r>
            <a:r>
              <a:rPr lang="en-US" spc="30" dirty="0">
                <a:latin typeface="Tahoma"/>
                <a:cs typeface="Tahoma"/>
              </a:rPr>
              <a:t> </a:t>
            </a:r>
            <a:r>
              <a:rPr lang="en-US" spc="-150" dirty="0">
                <a:latin typeface="Tahoma"/>
                <a:cs typeface="Tahoma"/>
              </a:rPr>
              <a:t>sentence </a:t>
            </a:r>
            <a:r>
              <a:rPr lang="en-US" spc="15" dirty="0">
                <a:latin typeface="Tahoma"/>
                <a:cs typeface="Tahoma"/>
              </a:rPr>
              <a:t>=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predicate</a:t>
            </a:r>
            <a:r>
              <a:rPr lang="en-US" spc="-5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82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10" dirty="0" err="1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i="1" spc="15" baseline="-11904" dirty="0" err="1">
                <a:solidFill>
                  <a:srgbClr val="990099"/>
                </a:solidFill>
                <a:latin typeface="Arial"/>
                <a:cs typeface="Arial"/>
              </a:rPr>
              <a:t>n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2199640">
              <a:lnSpc>
                <a:spcPct val="100000"/>
              </a:lnSpc>
              <a:spcBef>
                <a:spcPts val="35"/>
              </a:spcBef>
            </a:pPr>
            <a:r>
              <a:rPr lang="en-US" spc="-135" dirty="0">
                <a:latin typeface="Tahoma"/>
                <a:cs typeface="Tahoma"/>
              </a:rPr>
              <a:t>   or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lang="en-US" spc="80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</a:t>
            </a:r>
            <a:endParaRPr lang="en-US" baseline="-11904" dirty="0">
              <a:latin typeface="Tw Cen MT Condensed Extra Bold"/>
              <a:cs typeface="Tw Cen MT Condensed Extra Bold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dirty="0">
              <a:latin typeface="Times New Roman"/>
              <a:cs typeface="Times New Roman"/>
            </a:endParaRPr>
          </a:p>
          <a:p>
            <a:pPr marL="1167765">
              <a:lnSpc>
                <a:spcPct val="100000"/>
              </a:lnSpc>
              <a:tabLst>
                <a:tab pos="1856105" algn="l"/>
                <a:tab pos="2198370" algn="l"/>
              </a:tabLst>
            </a:pPr>
            <a:r>
              <a:rPr lang="en-US" spc="-130" dirty="0">
                <a:latin typeface="Tahoma"/>
                <a:cs typeface="Tahoma"/>
              </a:rPr>
              <a:t>     Term </a:t>
            </a:r>
            <a:r>
              <a:rPr lang="en-US" spc="15" dirty="0">
                <a:latin typeface="Tahoma"/>
                <a:cs typeface="Tahoma"/>
              </a:rPr>
              <a:t>= 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function</a:t>
            </a:r>
            <a:r>
              <a:rPr lang="en-US" spc="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lang="en-US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10" dirty="0" err="1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i="1" spc="15" baseline="-11904" dirty="0" err="1">
                <a:solidFill>
                  <a:srgbClr val="990099"/>
                </a:solidFill>
                <a:latin typeface="Arial"/>
                <a:cs typeface="Arial"/>
              </a:rPr>
              <a:t>n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2199640">
              <a:lnSpc>
                <a:spcPct val="100000"/>
              </a:lnSpc>
              <a:spcBef>
                <a:spcPts val="20"/>
              </a:spcBef>
            </a:pPr>
            <a:r>
              <a:rPr lang="en-US" spc="-135" dirty="0">
                <a:latin typeface="Tahoma"/>
                <a:cs typeface="Tahoma"/>
              </a:rPr>
              <a:t>  or </a:t>
            </a:r>
            <a:r>
              <a:rPr lang="en-US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constant</a:t>
            </a:r>
          </a:p>
          <a:p>
            <a:pPr marL="2199640">
              <a:lnSpc>
                <a:spcPct val="100000"/>
              </a:lnSpc>
              <a:spcBef>
                <a:spcPts val="20"/>
              </a:spcBef>
            </a:pPr>
            <a:r>
              <a:rPr lang="en-US" i="1" spc="-85" dirty="0">
                <a:solidFill>
                  <a:srgbClr val="990099"/>
                </a:solidFill>
                <a:latin typeface="Bookman Old Style"/>
                <a:cs typeface="Tahoma"/>
              </a:rPr>
              <a:t>  </a:t>
            </a:r>
            <a:r>
              <a:rPr lang="en-US" spc="-135" dirty="0">
                <a:latin typeface="Tahoma"/>
                <a:cs typeface="Tahoma"/>
              </a:rPr>
              <a:t>or</a:t>
            </a:r>
            <a:r>
              <a:rPr lang="en-US" spc="204" dirty="0">
                <a:latin typeface="Tahoma"/>
                <a:cs typeface="Tahoma"/>
              </a:rPr>
              <a:t> </a:t>
            </a:r>
            <a:r>
              <a:rPr lang="en-US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variable</a:t>
            </a:r>
            <a:endParaRPr lang="en-US" dirty="0">
              <a:latin typeface="Bookman Old Style"/>
              <a:cs typeface="Bookman Old Style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  <a:tabLst>
                <a:tab pos="639445" algn="l"/>
              </a:tabLst>
            </a:pPr>
            <a:r>
              <a:rPr lang="en-US" spc="-80" dirty="0">
                <a:latin typeface="Tahoma"/>
                <a:cs typeface="Tahoma"/>
              </a:rPr>
              <a:t>Examples</a:t>
            </a:r>
          </a:p>
          <a:p>
            <a:pPr marL="12700">
              <a:lnSpc>
                <a:spcPct val="100000"/>
              </a:lnSpc>
              <a:spcBef>
                <a:spcPts val="1670"/>
              </a:spcBef>
              <a:tabLst>
                <a:tab pos="639445" algn="l"/>
              </a:tabLst>
            </a:pPr>
            <a:r>
              <a:rPr lang="en-US" i="1" spc="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pc="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25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3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9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0" dirty="0" err="1">
                <a:solidFill>
                  <a:srgbClr val="990099"/>
                </a:solidFill>
                <a:latin typeface="Bookman Old Style"/>
                <a:cs typeface="Bookman Old Style"/>
              </a:rPr>
              <a:t>RichardT</a:t>
            </a:r>
            <a:r>
              <a:rPr lang="en-US" i="1" spc="-34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45" dirty="0" err="1">
                <a:solidFill>
                  <a:srgbClr val="990099"/>
                </a:solidFill>
                <a:latin typeface="Bookman Old Style"/>
                <a:cs typeface="Bookman Old Style"/>
              </a:rPr>
              <a:t>heLionheart</a:t>
            </a:r>
            <a:r>
              <a:rPr lang="en-US" spc="-4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  <a:tabLst>
                <a:tab pos="639445" algn="l"/>
              </a:tabLst>
            </a:pPr>
            <a:r>
              <a:rPr lang="en-US" i="1" spc="340" dirty="0">
                <a:solidFill>
                  <a:srgbClr val="990099"/>
                </a:solidFill>
                <a:latin typeface="Bookman Old Style"/>
                <a:cs typeface="Bookman Old Style"/>
              </a:rPr>
              <a:t>&gt;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0" dirty="0">
                <a:solidFill>
                  <a:srgbClr val="990099"/>
                </a:solidFill>
                <a:latin typeface="Bookman Old Style"/>
                <a:cs typeface="Bookman Old Style"/>
              </a:rPr>
              <a:t>Length</a:t>
            </a:r>
            <a:r>
              <a:rPr lang="en-US" spc="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0" dirty="0" err="1">
                <a:solidFill>
                  <a:srgbClr val="990099"/>
                </a:solidFill>
                <a:latin typeface="Bookman Old Style"/>
                <a:cs typeface="Bookman Old Style"/>
              </a:rPr>
              <a:t>LeftLegOf</a:t>
            </a:r>
            <a:r>
              <a:rPr lang="en-US" i="1" spc="-3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4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pc="-4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r>
              <a:rPr lang="en-US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lang="en-US" i="1" spc="-29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30" dirty="0">
                <a:solidFill>
                  <a:srgbClr val="990099"/>
                </a:solidFill>
                <a:latin typeface="Bookman Old Style"/>
                <a:cs typeface="Bookman Old Style"/>
              </a:rPr>
              <a:t>Length</a:t>
            </a:r>
            <a:r>
              <a:rPr lang="en-US" spc="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0" dirty="0" err="1">
                <a:solidFill>
                  <a:srgbClr val="990099"/>
                </a:solidFill>
                <a:latin typeface="Bookman Old Style"/>
                <a:cs typeface="Bookman Old Style"/>
              </a:rPr>
              <a:t>LeftLegOf</a:t>
            </a:r>
            <a:r>
              <a:rPr lang="en-US" i="1" spc="-40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40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1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6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pc="-65" dirty="0">
                <a:solidFill>
                  <a:srgbClr val="990099"/>
                </a:solidFill>
                <a:latin typeface="Century Gothic"/>
                <a:cs typeface="Century Gothic"/>
              </a:rPr>
              <a:t>)))</a:t>
            </a:r>
            <a:endParaRPr lang="en-US" dirty="0">
              <a:latin typeface="Century Gothic"/>
              <a:cs typeface="Century Gothic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39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3102E-DF3B-41D4-B3F3-984332323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Syntax of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0C7E-A485-4AD7-A7A5-FAFBEEBE5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125" dirty="0">
                <a:latin typeface="Tahoma"/>
                <a:cs typeface="Tahoma"/>
              </a:rPr>
              <a:t>Complex </a:t>
            </a:r>
            <a:r>
              <a:rPr lang="en-US" spc="-150" dirty="0">
                <a:latin typeface="Tahoma"/>
                <a:cs typeface="Tahoma"/>
              </a:rPr>
              <a:t>sentences </a:t>
            </a:r>
            <a:r>
              <a:rPr lang="en-US" spc="-165" dirty="0">
                <a:latin typeface="Tahoma"/>
                <a:cs typeface="Tahoma"/>
              </a:rPr>
              <a:t>are </a:t>
            </a:r>
            <a:r>
              <a:rPr lang="en-US" spc="-175" dirty="0">
                <a:latin typeface="Tahoma"/>
                <a:cs typeface="Tahoma"/>
              </a:rPr>
              <a:t>made </a:t>
            </a:r>
            <a:r>
              <a:rPr lang="en-US" spc="-125" dirty="0">
                <a:latin typeface="Tahoma"/>
                <a:cs typeface="Tahoma"/>
              </a:rPr>
              <a:t>from </a:t>
            </a:r>
            <a:r>
              <a:rPr lang="en-US" spc="-95" dirty="0">
                <a:latin typeface="Tahoma"/>
                <a:cs typeface="Tahoma"/>
              </a:rPr>
              <a:t>atomic </a:t>
            </a:r>
            <a:r>
              <a:rPr lang="en-US" spc="-150" dirty="0">
                <a:latin typeface="Tahoma"/>
                <a:cs typeface="Tahoma"/>
              </a:rPr>
              <a:t>sentences </a:t>
            </a:r>
            <a:r>
              <a:rPr lang="en-US" spc="-130" dirty="0">
                <a:latin typeface="Tahoma"/>
                <a:cs typeface="Tahoma"/>
              </a:rPr>
              <a:t>using</a:t>
            </a:r>
            <a:r>
              <a:rPr lang="en-US" spc="90" dirty="0">
                <a:latin typeface="Tahoma"/>
                <a:cs typeface="Tahoma"/>
              </a:rPr>
              <a:t> </a:t>
            </a:r>
            <a:r>
              <a:rPr lang="en-US" spc="-120" dirty="0">
                <a:latin typeface="Tahoma"/>
                <a:cs typeface="Tahoma"/>
              </a:rPr>
              <a:t>connectives</a:t>
            </a:r>
            <a:endParaRPr lang="en-US" dirty="0">
              <a:latin typeface="Tahoma"/>
              <a:cs typeface="Tahoma"/>
            </a:endParaRPr>
          </a:p>
          <a:p>
            <a:pPr marL="329565">
              <a:lnSpc>
                <a:spcPct val="100000"/>
              </a:lnSpc>
              <a:spcBef>
                <a:spcPts val="1560"/>
              </a:spcBef>
              <a:tabLst>
                <a:tab pos="1023619" algn="l"/>
                <a:tab pos="2185035" algn="l"/>
                <a:tab pos="3345179" algn="l"/>
                <a:tab pos="3730625" algn="l"/>
                <a:tab pos="4123690" algn="l"/>
                <a:tab pos="4739640" algn="l"/>
                <a:tab pos="5139055" algn="l"/>
                <a:tab pos="5547360" algn="l"/>
              </a:tabLst>
            </a:pPr>
            <a:r>
              <a:rPr lang="en-US" spc="-125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lang="en-US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S,	  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lang="en-US" spc="24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0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,   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lang="en-US" spc="232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∨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0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,   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 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0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</a:t>
            </a:r>
            <a:r>
              <a:rPr lang="en-US" i="1" spc="-20" dirty="0">
                <a:solidFill>
                  <a:srgbClr val="990099"/>
                </a:solidFill>
                <a:latin typeface="Bookman Old Style"/>
                <a:cs typeface="Bookman Old Style"/>
              </a:rPr>
              <a:t>,   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 </a:t>
            </a:r>
            <a:r>
              <a:rPr lang="en-US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⇔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</a:t>
            </a:r>
            <a:r>
              <a:rPr lang="en-US" spc="-3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</a:t>
            </a:r>
            <a:endParaRPr lang="en-US" baseline="-11904" dirty="0">
              <a:latin typeface="Tw Cen MT Condensed Extra Bold"/>
              <a:cs typeface="Tw Cen MT Condensed Extra Bold"/>
            </a:endParaRPr>
          </a:p>
          <a:p>
            <a:pPr marL="88900">
              <a:lnSpc>
                <a:spcPct val="100000"/>
              </a:lnSpc>
              <a:spcBef>
                <a:spcPts val="1310"/>
              </a:spcBef>
              <a:tabLst>
                <a:tab pos="647700" algn="l"/>
                <a:tab pos="4039235" algn="l"/>
                <a:tab pos="4432300" algn="l"/>
              </a:tabLst>
            </a:pPr>
            <a:endParaRPr lang="en-US" spc="-80" dirty="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1310"/>
              </a:spcBef>
              <a:tabLst>
                <a:tab pos="647700" algn="l"/>
                <a:tab pos="4039235" algn="l"/>
                <a:tab pos="4432300" algn="l"/>
              </a:tabLst>
            </a:pPr>
            <a:r>
              <a:rPr lang="en-US" spc="-80" dirty="0">
                <a:latin typeface="Tahoma"/>
                <a:cs typeface="Tahoma"/>
              </a:rPr>
              <a:t>Examples</a:t>
            </a:r>
          </a:p>
          <a:p>
            <a:pPr marL="88900">
              <a:lnSpc>
                <a:spcPct val="100000"/>
              </a:lnSpc>
              <a:spcBef>
                <a:spcPts val="1310"/>
              </a:spcBef>
              <a:tabLst>
                <a:tab pos="647700" algn="l"/>
                <a:tab pos="4039235" algn="l"/>
                <a:tab pos="4432300" algn="l"/>
              </a:tabLst>
            </a:pPr>
            <a:r>
              <a:rPr lang="en-US" spc="-80" dirty="0">
                <a:latin typeface="Tahoma"/>
                <a:cs typeface="Tahoma"/>
              </a:rPr>
              <a:t>	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pc="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5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9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9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pc="-4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pc="-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Richard,</a:t>
            </a:r>
            <a:r>
              <a:rPr lang="en-US" i="1" spc="-33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55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34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647700">
              <a:lnSpc>
                <a:spcPct val="100000"/>
              </a:lnSpc>
              <a:spcBef>
                <a:spcPts val="35"/>
              </a:spcBef>
            </a:pPr>
            <a:endParaRPr lang="en-US" i="1" spc="15" dirty="0">
              <a:solidFill>
                <a:srgbClr val="990099"/>
              </a:solidFill>
              <a:latin typeface="Bookman Old Style"/>
              <a:cs typeface="Bookman Old Style"/>
            </a:endParaRPr>
          </a:p>
          <a:p>
            <a:pPr marL="647700">
              <a:lnSpc>
                <a:spcPct val="100000"/>
              </a:lnSpc>
              <a:spcBef>
                <a:spcPts val="35"/>
              </a:spcBef>
            </a:pPr>
            <a:r>
              <a:rPr lang="en-US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&gt;</a:t>
            </a:r>
            <a:r>
              <a:rPr lang="en-US" spc="15" dirty="0">
                <a:solidFill>
                  <a:srgbClr val="990099"/>
                </a:solidFill>
                <a:latin typeface="Century Gothic"/>
                <a:cs typeface="Century Gothic"/>
              </a:rPr>
              <a:t>(1</a:t>
            </a:r>
            <a:r>
              <a:rPr lang="en-US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lang="en-US" spc="-110" dirty="0">
                <a:solidFill>
                  <a:srgbClr val="990099"/>
                </a:solidFill>
                <a:latin typeface="Century Gothic"/>
                <a:cs typeface="Century Gothic"/>
              </a:rPr>
              <a:t>2)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∨ </a:t>
            </a:r>
            <a:r>
              <a:rPr lang="en-US" spc="-75" dirty="0">
                <a:solidFill>
                  <a:srgbClr val="990099"/>
                </a:solidFill>
                <a:latin typeface="Lucida Sans Unicode"/>
                <a:cs typeface="Lucida Sans Unicode"/>
              </a:rPr>
              <a:t>≤</a:t>
            </a:r>
            <a:r>
              <a:rPr lang="en-US" spc="-75" dirty="0">
                <a:solidFill>
                  <a:srgbClr val="990099"/>
                </a:solidFill>
                <a:latin typeface="Century Gothic"/>
                <a:cs typeface="Century Gothic"/>
              </a:rPr>
              <a:t>(1</a:t>
            </a:r>
            <a:r>
              <a:rPr lang="en-US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51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2)</a:t>
            </a:r>
            <a:endParaRPr lang="en-US" dirty="0">
              <a:latin typeface="Century Gothic"/>
              <a:cs typeface="Century Gothic"/>
            </a:endParaRPr>
          </a:p>
          <a:p>
            <a:pPr marL="647700">
              <a:lnSpc>
                <a:spcPct val="100000"/>
              </a:lnSpc>
              <a:spcBef>
                <a:spcPts val="35"/>
              </a:spcBef>
            </a:pPr>
            <a:endParaRPr lang="en-US" i="1" spc="15" dirty="0">
              <a:solidFill>
                <a:srgbClr val="990099"/>
              </a:solidFill>
              <a:latin typeface="Bookman Old Style"/>
              <a:cs typeface="Bookman Old Style"/>
            </a:endParaRPr>
          </a:p>
          <a:p>
            <a:pPr marL="647700">
              <a:lnSpc>
                <a:spcPct val="100000"/>
              </a:lnSpc>
              <a:spcBef>
                <a:spcPts val="35"/>
              </a:spcBef>
            </a:pPr>
            <a:r>
              <a:rPr lang="en-US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&gt;</a:t>
            </a:r>
            <a:r>
              <a:rPr lang="en-US" spc="15" dirty="0">
                <a:solidFill>
                  <a:srgbClr val="990099"/>
                </a:solidFill>
                <a:latin typeface="Century Gothic"/>
                <a:cs typeface="Century Gothic"/>
              </a:rPr>
              <a:t>(1</a:t>
            </a:r>
            <a:r>
              <a:rPr lang="en-US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lang="en-US" spc="-110" dirty="0">
                <a:solidFill>
                  <a:srgbClr val="990099"/>
                </a:solidFill>
                <a:latin typeface="Century Gothic"/>
                <a:cs typeface="Century Gothic"/>
              </a:rPr>
              <a:t>2)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pc="-40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lang="en-US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&gt;</a:t>
            </a:r>
            <a:r>
              <a:rPr lang="en-US" spc="-40" dirty="0">
                <a:solidFill>
                  <a:srgbClr val="990099"/>
                </a:solidFill>
                <a:latin typeface="Century Gothic"/>
                <a:cs typeface="Century Gothic"/>
              </a:rPr>
              <a:t>(1</a:t>
            </a:r>
            <a:r>
              <a:rPr lang="en-US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51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2)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9168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0DED-DB69-43FB-91D2-7503CE5A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for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0687-E6D0-4511-BBFE-306E93418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147565" cy="2039539"/>
          </a:xfrm>
        </p:spPr>
        <p:txBody>
          <a:bodyPr/>
          <a:lstStyle/>
          <a:p>
            <a:r>
              <a:rPr lang="en-US" dirty="0"/>
              <a:t>Example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EACE88F-8A58-450F-9CB7-D41748236F08}"/>
              </a:ext>
            </a:extLst>
          </p:cNvPr>
          <p:cNvSpPr/>
          <p:nvPr/>
        </p:nvSpPr>
        <p:spPr>
          <a:xfrm>
            <a:off x="2989979" y="1426571"/>
            <a:ext cx="6212041" cy="4804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C8D10C5-8055-4D0C-A850-BE6B5641CBA5}"/>
              </a:ext>
            </a:extLst>
          </p:cNvPr>
          <p:cNvSpPr txBox="1"/>
          <p:nvPr/>
        </p:nvSpPr>
        <p:spPr>
          <a:xfrm>
            <a:off x="4084796" y="3787861"/>
            <a:ext cx="436245" cy="708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450" b="1" spc="15" dirty="0">
                <a:latin typeface="Times New Roman"/>
                <a:cs typeface="Times New Roman"/>
              </a:rPr>
              <a:t>R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C776AA60-951E-45ED-8512-1334521CDD6B}"/>
              </a:ext>
            </a:extLst>
          </p:cNvPr>
          <p:cNvSpPr txBox="1"/>
          <p:nvPr/>
        </p:nvSpPr>
        <p:spPr>
          <a:xfrm>
            <a:off x="7234587" y="3787861"/>
            <a:ext cx="309880" cy="708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450" b="1" spc="10" dirty="0">
                <a:latin typeface="Times New Roman"/>
                <a:cs typeface="Times New Roman"/>
              </a:rPr>
              <a:t>J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34D6DD87-3262-48FE-98DE-7E520FBCC66F}"/>
              </a:ext>
            </a:extLst>
          </p:cNvPr>
          <p:cNvSpPr txBox="1"/>
          <p:nvPr/>
        </p:nvSpPr>
        <p:spPr>
          <a:xfrm>
            <a:off x="6601200" y="4225487"/>
            <a:ext cx="153670" cy="3327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00" b="1" spc="5" dirty="0">
                <a:latin typeface="Times New Roman"/>
                <a:cs typeface="Times New Roman"/>
              </a:rPr>
              <a:t>$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6D3488B-2978-43A8-B8EE-AA9978520004}"/>
              </a:ext>
            </a:extLst>
          </p:cNvPr>
          <p:cNvSpPr txBox="1"/>
          <p:nvPr/>
        </p:nvSpPr>
        <p:spPr>
          <a:xfrm>
            <a:off x="5191055" y="4748253"/>
            <a:ext cx="840105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10" dirty="0">
                <a:solidFill>
                  <a:srgbClr val="C00000"/>
                </a:solidFill>
                <a:latin typeface="Arial"/>
                <a:cs typeface="Arial"/>
              </a:rPr>
              <a:t>left</a:t>
            </a:r>
            <a:r>
              <a:rPr sz="195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C00000"/>
                </a:solidFill>
                <a:latin typeface="Arial"/>
                <a:cs typeface="Arial"/>
              </a:rPr>
              <a:t>leg</a:t>
            </a:r>
            <a:endParaRPr sz="195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7A8F79B-77CD-4966-85F0-5F416DA8E04B}"/>
              </a:ext>
            </a:extLst>
          </p:cNvPr>
          <p:cNvSpPr txBox="1"/>
          <p:nvPr/>
        </p:nvSpPr>
        <p:spPr>
          <a:xfrm>
            <a:off x="8375408" y="4735024"/>
            <a:ext cx="840105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10" dirty="0">
                <a:solidFill>
                  <a:srgbClr val="C00000"/>
                </a:solidFill>
                <a:latin typeface="Arial"/>
                <a:cs typeface="Arial"/>
              </a:rPr>
              <a:t>left</a:t>
            </a:r>
            <a:r>
              <a:rPr sz="195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C00000"/>
                </a:solidFill>
                <a:latin typeface="Arial"/>
                <a:cs typeface="Arial"/>
              </a:rPr>
              <a:t>leg</a:t>
            </a:r>
            <a:endParaRPr sz="195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A466B750-2AF2-4750-8318-FA7C9BD2C1C5}"/>
              </a:ext>
            </a:extLst>
          </p:cNvPr>
          <p:cNvSpPr txBox="1"/>
          <p:nvPr/>
        </p:nvSpPr>
        <p:spPr>
          <a:xfrm>
            <a:off x="5287172" y="2468100"/>
            <a:ext cx="909955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15" dirty="0">
                <a:latin typeface="Arial"/>
                <a:cs typeface="Arial"/>
              </a:rPr>
              <a:t>brother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DFEB79CB-11C4-4395-8BA6-C4ECCAE81E58}"/>
              </a:ext>
            </a:extLst>
          </p:cNvPr>
          <p:cNvSpPr txBox="1"/>
          <p:nvPr/>
        </p:nvSpPr>
        <p:spPr>
          <a:xfrm>
            <a:off x="5273942" y="3128473"/>
            <a:ext cx="909955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15" dirty="0">
                <a:latin typeface="Arial"/>
                <a:cs typeface="Arial"/>
              </a:rPr>
              <a:t>brother</a:t>
            </a:r>
            <a:endParaRPr sz="1950">
              <a:latin typeface="Arial"/>
              <a:cs typeface="Arial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7B7390C8-B381-4A0B-8336-465B3EAF0EAC}"/>
              </a:ext>
            </a:extLst>
          </p:cNvPr>
          <p:cNvSpPr txBox="1"/>
          <p:nvPr/>
        </p:nvSpPr>
        <p:spPr>
          <a:xfrm>
            <a:off x="2665203" y="2555992"/>
            <a:ext cx="868044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20" dirty="0">
                <a:solidFill>
                  <a:schemeClr val="accent1"/>
                </a:solidFill>
                <a:latin typeface="Arial"/>
                <a:cs typeface="Arial"/>
              </a:rPr>
              <a:t>person</a:t>
            </a:r>
            <a:endParaRPr sz="195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16AC0FA0-250E-4770-A774-73945FA18E8C}"/>
              </a:ext>
            </a:extLst>
          </p:cNvPr>
          <p:cNvSpPr txBox="1"/>
          <p:nvPr/>
        </p:nvSpPr>
        <p:spPr>
          <a:xfrm>
            <a:off x="7383342" y="2314107"/>
            <a:ext cx="1804035" cy="10934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20" dirty="0">
                <a:solidFill>
                  <a:schemeClr val="accent1"/>
                </a:solidFill>
                <a:latin typeface="Arial"/>
                <a:cs typeface="Arial"/>
              </a:rPr>
              <a:t>on</a:t>
            </a:r>
            <a:r>
              <a:rPr sz="1950" b="1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950" b="1" spc="20" dirty="0">
                <a:solidFill>
                  <a:schemeClr val="accent1"/>
                </a:solidFill>
                <a:latin typeface="Arial"/>
                <a:cs typeface="Arial"/>
              </a:rPr>
              <a:t>head</a:t>
            </a:r>
            <a:endParaRPr sz="1950" dirty="0">
              <a:solidFill>
                <a:schemeClr val="accent1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 dirty="0">
              <a:solidFill>
                <a:schemeClr val="accent1"/>
              </a:solidFill>
              <a:latin typeface="Times New Roman"/>
              <a:cs typeface="Times New Roman"/>
            </a:endParaRPr>
          </a:p>
          <a:p>
            <a:pPr marL="948055" marR="5080">
              <a:lnSpc>
                <a:spcPts val="1989"/>
              </a:lnSpc>
            </a:pPr>
            <a:r>
              <a:rPr sz="1950" b="1" spc="15" dirty="0">
                <a:solidFill>
                  <a:schemeClr val="accent1"/>
                </a:solidFill>
                <a:latin typeface="Arial"/>
                <a:cs typeface="Arial"/>
              </a:rPr>
              <a:t>person  </a:t>
            </a:r>
            <a:r>
              <a:rPr sz="1950" b="1" spc="20" dirty="0">
                <a:solidFill>
                  <a:schemeClr val="accent1"/>
                </a:solidFill>
                <a:latin typeface="Arial"/>
                <a:cs typeface="Arial"/>
              </a:rPr>
              <a:t>king</a:t>
            </a:r>
            <a:endParaRPr sz="195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9505E8D9-2CD3-407B-8456-C9AA55900AA5}"/>
              </a:ext>
            </a:extLst>
          </p:cNvPr>
          <p:cNvSpPr txBox="1"/>
          <p:nvPr/>
        </p:nvSpPr>
        <p:spPr>
          <a:xfrm>
            <a:off x="7848326" y="1374539"/>
            <a:ext cx="769620" cy="3289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950" b="1" spc="20" dirty="0">
                <a:solidFill>
                  <a:schemeClr val="accent1"/>
                </a:solidFill>
                <a:latin typeface="Arial"/>
                <a:cs typeface="Arial"/>
              </a:rPr>
              <a:t>crown</a:t>
            </a:r>
            <a:endParaRPr sz="195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1809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0DED-DB69-43FB-91D2-7503CE5A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for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0687-E6D0-4511-BBFE-306E93418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048699" cy="2039539"/>
          </a:xfrm>
        </p:spPr>
        <p:txBody>
          <a:bodyPr/>
          <a:lstStyle/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Richard,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spc="-125" dirty="0">
              <a:latin typeface="Tahoma"/>
              <a:cs typeface="Tahoma"/>
            </a:endParaRP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endParaRPr lang="en-US" sz="2400" spc="-120" dirty="0">
              <a:latin typeface="Tahoma"/>
              <a:cs typeface="Tahoma"/>
            </a:endParaRP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spc="-120" dirty="0">
                <a:latin typeface="Tahoma"/>
                <a:cs typeface="Tahoma"/>
              </a:rPr>
              <a:t>Consider </a:t>
            </a:r>
            <a:r>
              <a:rPr lang="en-US" sz="2400" spc="-125" dirty="0">
                <a:latin typeface="Tahoma"/>
                <a:cs typeface="Tahoma"/>
              </a:rPr>
              <a:t>the </a:t>
            </a:r>
            <a:r>
              <a:rPr lang="en-US" sz="2400" spc="-100" dirty="0">
                <a:latin typeface="Tahoma"/>
                <a:cs typeface="Tahoma"/>
              </a:rPr>
              <a:t>interpretation </a:t>
            </a:r>
            <a:r>
              <a:rPr lang="en-US" sz="2400" spc="-85" dirty="0">
                <a:latin typeface="Tahoma"/>
                <a:cs typeface="Tahoma"/>
              </a:rPr>
              <a:t>in </a:t>
            </a:r>
            <a:r>
              <a:rPr lang="en-US" sz="2400" spc="-125" dirty="0">
                <a:latin typeface="Tahoma"/>
                <a:cs typeface="Tahoma"/>
              </a:rPr>
              <a:t>which:</a:t>
            </a: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endParaRPr lang="en-US" sz="2400" spc="-125" dirty="0">
              <a:latin typeface="Tahoma"/>
              <a:cs typeface="Tahoma"/>
            </a:endParaRP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Richard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Richard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105" dirty="0">
                <a:solidFill>
                  <a:srgbClr val="004B00"/>
                </a:solidFill>
                <a:latin typeface="Tahoma"/>
                <a:cs typeface="Tahoma"/>
              </a:rPr>
              <a:t>Lionheart  </a:t>
            </a: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ohn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90" dirty="0">
                <a:solidFill>
                  <a:srgbClr val="004B00"/>
                </a:solidFill>
                <a:latin typeface="Tahoma"/>
                <a:cs typeface="Tahoma"/>
              </a:rPr>
              <a:t>evil </a:t>
            </a:r>
            <a:r>
              <a:rPr lang="en-US" sz="2400" spc="-50" dirty="0">
                <a:solidFill>
                  <a:srgbClr val="004B00"/>
                </a:solidFill>
                <a:latin typeface="Tahoma"/>
                <a:cs typeface="Tahoma"/>
              </a:rPr>
              <a:t>King</a:t>
            </a:r>
            <a:r>
              <a:rPr lang="en-US" sz="2400" spc="-180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John</a:t>
            </a:r>
            <a:endParaRPr lang="en-US"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z="2400" i="1" dirty="0">
                <a:solidFill>
                  <a:srgbClr val="990099"/>
                </a:solidFill>
                <a:latin typeface="Bookman Old Style"/>
                <a:cs typeface="Bookman Old Style"/>
              </a:rPr>
              <a:t>Brother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brotherhood</a:t>
            </a:r>
            <a:r>
              <a:rPr lang="en-US" sz="2400" spc="105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relation</a:t>
            </a:r>
            <a:endParaRPr lang="en-US" sz="24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540"/>
              </a:spcBef>
            </a:pPr>
            <a:endParaRPr lang="en-US" sz="2400" spc="-120" dirty="0">
              <a:latin typeface="Tahoma"/>
              <a:cs typeface="Tahoma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0A6932-B476-4862-8093-45A570EC1BEE}"/>
              </a:ext>
            </a:extLst>
          </p:cNvPr>
          <p:cNvGrpSpPr/>
          <p:nvPr/>
        </p:nvGrpSpPr>
        <p:grpSpPr>
          <a:xfrm>
            <a:off x="6096000" y="270164"/>
            <a:ext cx="5095009" cy="3259806"/>
            <a:chOff x="2665203" y="1374539"/>
            <a:chExt cx="7722943" cy="4856557"/>
          </a:xfrm>
        </p:grpSpPr>
        <p:sp>
          <p:nvSpPr>
            <p:cNvPr id="16" name="object 3">
              <a:extLst>
                <a:ext uri="{FF2B5EF4-FFF2-40B4-BE49-F238E27FC236}">
                  <a16:creationId xmlns:a16="http://schemas.microsoft.com/office/drawing/2014/main" id="{602DD359-F7FB-40FC-9A3F-695CB056734F}"/>
                </a:ext>
              </a:extLst>
            </p:cNvPr>
            <p:cNvSpPr/>
            <p:nvPr/>
          </p:nvSpPr>
          <p:spPr>
            <a:xfrm>
              <a:off x="2989979" y="1426571"/>
              <a:ext cx="6212041" cy="48045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F0D39F00-8DBF-4F8D-A89A-17C098A1DC54}"/>
                </a:ext>
              </a:extLst>
            </p:cNvPr>
            <p:cNvSpPr txBox="1"/>
            <p:nvPr/>
          </p:nvSpPr>
          <p:spPr>
            <a:xfrm>
              <a:off x="4084796" y="3787861"/>
              <a:ext cx="436245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5" dirty="0">
                  <a:latin typeface="Times New Roman"/>
                  <a:cs typeface="Times New Roman"/>
                </a:rPr>
                <a:t>R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7403E414-D43F-47A8-94A0-ED266FC7DCE6}"/>
                </a:ext>
              </a:extLst>
            </p:cNvPr>
            <p:cNvSpPr txBox="1"/>
            <p:nvPr/>
          </p:nvSpPr>
          <p:spPr>
            <a:xfrm>
              <a:off x="7234587" y="3787861"/>
              <a:ext cx="309880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0" dirty="0">
                  <a:latin typeface="Times New Roman"/>
                  <a:cs typeface="Times New Roman"/>
                </a:rPr>
                <a:t>J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DDD51A7C-2616-41F7-9204-B6201BD11C77}"/>
                </a:ext>
              </a:extLst>
            </p:cNvPr>
            <p:cNvSpPr txBox="1"/>
            <p:nvPr/>
          </p:nvSpPr>
          <p:spPr>
            <a:xfrm>
              <a:off x="6601201" y="4225487"/>
              <a:ext cx="153670" cy="297093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r>
                <a:rPr sz="1200" b="1" spc="5" dirty="0">
                  <a:latin typeface="Times New Roman"/>
                  <a:cs typeface="Times New Roman"/>
                </a:rPr>
                <a:t>$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711C3E-0F8A-4F3E-B476-F64A67C4A712}"/>
                </a:ext>
              </a:extLst>
            </p:cNvPr>
            <p:cNvSpPr txBox="1"/>
            <p:nvPr/>
          </p:nvSpPr>
          <p:spPr>
            <a:xfrm>
              <a:off x="5191056" y="4748253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 dirty="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C9179014-1625-416C-80CC-ABF2592C220C}"/>
                </a:ext>
              </a:extLst>
            </p:cNvPr>
            <p:cNvSpPr txBox="1"/>
            <p:nvPr/>
          </p:nvSpPr>
          <p:spPr>
            <a:xfrm>
              <a:off x="8375408" y="4735024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BFCA3BFE-92D0-47CD-93FE-935192701F52}"/>
                </a:ext>
              </a:extLst>
            </p:cNvPr>
            <p:cNvSpPr txBox="1"/>
            <p:nvPr/>
          </p:nvSpPr>
          <p:spPr>
            <a:xfrm>
              <a:off x="5287172" y="2468100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4031F166-0A53-4D83-A80E-F66DD52A2776}"/>
                </a:ext>
              </a:extLst>
            </p:cNvPr>
            <p:cNvSpPr txBox="1"/>
            <p:nvPr/>
          </p:nvSpPr>
          <p:spPr>
            <a:xfrm>
              <a:off x="5273942" y="3128473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5B7D60D7-563D-4252-81C8-D0F45132C59C}"/>
                </a:ext>
              </a:extLst>
            </p:cNvPr>
            <p:cNvSpPr txBox="1"/>
            <p:nvPr/>
          </p:nvSpPr>
          <p:spPr>
            <a:xfrm>
              <a:off x="2665203" y="2555992"/>
              <a:ext cx="868044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person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25" name="object 12">
              <a:extLst>
                <a:ext uri="{FF2B5EF4-FFF2-40B4-BE49-F238E27FC236}">
                  <a16:creationId xmlns:a16="http://schemas.microsoft.com/office/drawing/2014/main" id="{4A36D580-CD1B-4069-9730-9BA184F7CFF0}"/>
                </a:ext>
              </a:extLst>
            </p:cNvPr>
            <p:cNvSpPr txBox="1"/>
            <p:nvPr/>
          </p:nvSpPr>
          <p:spPr>
            <a:xfrm>
              <a:off x="7461156" y="2313248"/>
              <a:ext cx="2926990" cy="890321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on</a:t>
              </a:r>
              <a:r>
                <a:rPr sz="1200" b="1" dirty="0">
                  <a:solidFill>
                    <a:schemeClr val="accent1"/>
                  </a:solidFill>
                  <a:latin typeface="Arial"/>
                  <a:cs typeface="Arial"/>
                </a:rPr>
                <a:t>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head</a:t>
              </a:r>
              <a:endParaRPr lang="en-US" sz="1200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endParaRPr lang="en-US" sz="1200" b="1" spc="15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lang="en-US"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              </a:t>
              </a:r>
              <a:r>
                <a:rPr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person 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king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13">
              <a:extLst>
                <a:ext uri="{FF2B5EF4-FFF2-40B4-BE49-F238E27FC236}">
                  <a16:creationId xmlns:a16="http://schemas.microsoft.com/office/drawing/2014/main" id="{886037E7-2566-4584-A673-5BE5FE63A27D}"/>
                </a:ext>
              </a:extLst>
            </p:cNvPr>
            <p:cNvSpPr txBox="1"/>
            <p:nvPr/>
          </p:nvSpPr>
          <p:spPr>
            <a:xfrm>
              <a:off x="7848326" y="1374539"/>
              <a:ext cx="769621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crown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86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16F4-5D7F-42EE-B810-1130D472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  <a:r>
              <a:rPr lang="en-US" baseline="0" dirty="0"/>
              <a:t> for FOL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DB11D-E8AE-42B7-BEE6-77A08610F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80" dirty="0">
                <a:solidFill>
                  <a:srgbClr val="C00000"/>
                </a:solidFill>
                <a:latin typeface="Tahoma"/>
                <a:cs typeface="Tahoma"/>
              </a:rPr>
              <a:t>Lots of models!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9DDF8F-6AD9-4892-AED2-6E25DE725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140" y="4063081"/>
            <a:ext cx="8174136" cy="184033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5D1EC32-7B8C-4147-8637-43F128910B88}"/>
              </a:ext>
            </a:extLst>
          </p:cNvPr>
          <p:cNvGrpSpPr/>
          <p:nvPr/>
        </p:nvGrpSpPr>
        <p:grpSpPr>
          <a:xfrm>
            <a:off x="6096000" y="270164"/>
            <a:ext cx="5095009" cy="3259806"/>
            <a:chOff x="2665203" y="1374539"/>
            <a:chExt cx="7722943" cy="4856557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B30E738F-D619-4362-8548-B6DD63C1F672}"/>
                </a:ext>
              </a:extLst>
            </p:cNvPr>
            <p:cNvSpPr/>
            <p:nvPr/>
          </p:nvSpPr>
          <p:spPr>
            <a:xfrm>
              <a:off x="2989979" y="1426571"/>
              <a:ext cx="6212041" cy="48045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BEE9E237-6FCA-4F57-ABB5-224A83C0D8A4}"/>
                </a:ext>
              </a:extLst>
            </p:cNvPr>
            <p:cNvSpPr txBox="1"/>
            <p:nvPr/>
          </p:nvSpPr>
          <p:spPr>
            <a:xfrm>
              <a:off x="4084796" y="3787861"/>
              <a:ext cx="436245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5" dirty="0">
                  <a:latin typeface="Times New Roman"/>
                  <a:cs typeface="Times New Roman"/>
                </a:rPr>
                <a:t>R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E48418AE-2032-47DA-8D8B-C8F625E12228}"/>
                </a:ext>
              </a:extLst>
            </p:cNvPr>
            <p:cNvSpPr txBox="1"/>
            <p:nvPr/>
          </p:nvSpPr>
          <p:spPr>
            <a:xfrm>
              <a:off x="7234587" y="3787861"/>
              <a:ext cx="309880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0" dirty="0">
                  <a:latin typeface="Times New Roman"/>
                  <a:cs typeface="Times New Roman"/>
                </a:rPr>
                <a:t>J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5BDD94B8-ACB5-4D4D-A21A-C4D50E687B8A}"/>
                </a:ext>
              </a:extLst>
            </p:cNvPr>
            <p:cNvSpPr txBox="1"/>
            <p:nvPr/>
          </p:nvSpPr>
          <p:spPr>
            <a:xfrm>
              <a:off x="6601201" y="4225487"/>
              <a:ext cx="153670" cy="297093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r>
                <a:rPr sz="1200" b="1" spc="5" dirty="0">
                  <a:latin typeface="Times New Roman"/>
                  <a:cs typeface="Times New Roman"/>
                </a:rPr>
                <a:t>$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9A8972F4-EA5E-4310-9203-F0DB33EF91BA}"/>
                </a:ext>
              </a:extLst>
            </p:cNvPr>
            <p:cNvSpPr txBox="1"/>
            <p:nvPr/>
          </p:nvSpPr>
          <p:spPr>
            <a:xfrm>
              <a:off x="5191056" y="4748253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 dirty="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ED1ADBF4-7679-4722-A978-318D5A38915E}"/>
                </a:ext>
              </a:extLst>
            </p:cNvPr>
            <p:cNvSpPr txBox="1"/>
            <p:nvPr/>
          </p:nvSpPr>
          <p:spPr>
            <a:xfrm>
              <a:off x="8375408" y="4735024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9901958A-9DEA-4FE3-84CA-79BF5B92EAC5}"/>
                </a:ext>
              </a:extLst>
            </p:cNvPr>
            <p:cNvSpPr txBox="1"/>
            <p:nvPr/>
          </p:nvSpPr>
          <p:spPr>
            <a:xfrm>
              <a:off x="5287172" y="2468100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FC1705F3-0815-42B4-8374-F11FDA445EEA}"/>
                </a:ext>
              </a:extLst>
            </p:cNvPr>
            <p:cNvSpPr txBox="1"/>
            <p:nvPr/>
          </p:nvSpPr>
          <p:spPr>
            <a:xfrm>
              <a:off x="5273942" y="3128473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ECF57A71-F705-4A09-B35B-678A02DB1F8B}"/>
                </a:ext>
              </a:extLst>
            </p:cNvPr>
            <p:cNvSpPr txBox="1"/>
            <p:nvPr/>
          </p:nvSpPr>
          <p:spPr>
            <a:xfrm>
              <a:off x="2665203" y="2555992"/>
              <a:ext cx="868044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person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04FC9F56-45C5-411E-B3FB-49B5FF591136}"/>
                </a:ext>
              </a:extLst>
            </p:cNvPr>
            <p:cNvSpPr txBox="1"/>
            <p:nvPr/>
          </p:nvSpPr>
          <p:spPr>
            <a:xfrm>
              <a:off x="7461156" y="2313248"/>
              <a:ext cx="2926990" cy="890321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on</a:t>
              </a:r>
              <a:r>
                <a:rPr sz="1200" b="1" dirty="0">
                  <a:solidFill>
                    <a:schemeClr val="accent1"/>
                  </a:solidFill>
                  <a:latin typeface="Arial"/>
                  <a:cs typeface="Arial"/>
                </a:rPr>
                <a:t>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head</a:t>
              </a:r>
              <a:endParaRPr lang="en-US" sz="1200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endParaRPr lang="en-US" sz="1200" b="1" spc="15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lang="en-US"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              </a:t>
              </a:r>
              <a:r>
                <a:rPr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person 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king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26C08D5C-4679-4C02-A4C7-D6FB4FD186A3}"/>
                </a:ext>
              </a:extLst>
            </p:cNvPr>
            <p:cNvSpPr txBox="1"/>
            <p:nvPr/>
          </p:nvSpPr>
          <p:spPr>
            <a:xfrm>
              <a:off x="7848326" y="1374539"/>
              <a:ext cx="769621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crown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499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16F4-5D7F-42EE-B810-1130D472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  <a:r>
              <a:rPr lang="en-US" baseline="0" dirty="0"/>
              <a:t> for FOL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DB11D-E8AE-42B7-BEE6-77A08610F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80" dirty="0">
                <a:solidFill>
                  <a:srgbClr val="C00000"/>
                </a:solidFill>
                <a:latin typeface="Tahoma"/>
                <a:cs typeface="Tahoma"/>
              </a:rPr>
              <a:t>Lots of models!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endParaRPr lang="en-US" spc="-8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80" dirty="0">
                <a:latin typeface="Tahoma"/>
                <a:cs typeface="Tahoma"/>
              </a:rPr>
              <a:t>Entailment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00" dirty="0">
                <a:latin typeface="Tahoma"/>
                <a:cs typeface="Tahoma"/>
              </a:rPr>
              <a:t>propositional </a:t>
            </a:r>
            <a:r>
              <a:rPr lang="en-US" spc="-90" dirty="0">
                <a:latin typeface="Tahoma"/>
                <a:cs typeface="Tahoma"/>
              </a:rPr>
              <a:t>logic </a:t>
            </a:r>
            <a:r>
              <a:rPr lang="en-US" spc="-125" dirty="0">
                <a:latin typeface="Tahoma"/>
                <a:cs typeface="Tahoma"/>
              </a:rPr>
              <a:t>can </a:t>
            </a:r>
            <a:r>
              <a:rPr lang="en-US" spc="-155" dirty="0">
                <a:latin typeface="Tahoma"/>
                <a:cs typeface="Tahoma"/>
              </a:rPr>
              <a:t>be </a:t>
            </a:r>
            <a:r>
              <a:rPr lang="en-US" spc="-130" dirty="0">
                <a:latin typeface="Tahoma"/>
                <a:cs typeface="Tahoma"/>
              </a:rPr>
              <a:t>computed </a:t>
            </a:r>
            <a:r>
              <a:rPr lang="en-US" spc="-160" dirty="0">
                <a:latin typeface="Tahoma"/>
                <a:cs typeface="Tahoma"/>
              </a:rPr>
              <a:t>by </a:t>
            </a:r>
            <a:r>
              <a:rPr lang="en-US" spc="-130" dirty="0">
                <a:latin typeface="Tahoma"/>
                <a:cs typeface="Tahoma"/>
              </a:rPr>
              <a:t>enumerating</a:t>
            </a:r>
            <a:r>
              <a:rPr lang="en-US" spc="-25" dirty="0">
                <a:latin typeface="Tahoma"/>
                <a:cs typeface="Tahoma"/>
              </a:rPr>
              <a:t> </a:t>
            </a:r>
            <a:r>
              <a:rPr lang="en-US" spc="-140" dirty="0">
                <a:latin typeface="Tahoma"/>
                <a:cs typeface="Tahoma"/>
              </a:rPr>
              <a:t>models</a:t>
            </a:r>
            <a:endParaRPr lang="en-US" dirty="0">
              <a:latin typeface="Tahoma"/>
              <a:cs typeface="Tahoma"/>
            </a:endParaRPr>
          </a:p>
          <a:p>
            <a:pPr marL="12700" marR="1078230" indent="-635">
              <a:lnSpc>
                <a:spcPct val="163400"/>
              </a:lnSpc>
            </a:pPr>
            <a:r>
              <a:rPr lang="en-US" spc="-140" dirty="0">
                <a:latin typeface="Tahoma"/>
                <a:cs typeface="Tahoma"/>
              </a:rPr>
              <a:t>We </a:t>
            </a:r>
            <a:r>
              <a:rPr lang="en-US" spc="45" dirty="0">
                <a:solidFill>
                  <a:srgbClr val="C00000"/>
                </a:solidFill>
                <a:latin typeface="Century"/>
                <a:cs typeface="Century"/>
              </a:rPr>
              <a:t>can</a:t>
            </a:r>
            <a:r>
              <a:rPr lang="en-US" spc="45" dirty="0">
                <a:solidFill>
                  <a:srgbClr val="7E0000"/>
                </a:solidFill>
                <a:latin typeface="Century"/>
                <a:cs typeface="Century"/>
              </a:rPr>
              <a:t> </a:t>
            </a:r>
            <a:r>
              <a:rPr lang="en-US" spc="-150" dirty="0">
                <a:latin typeface="Tahoma"/>
                <a:cs typeface="Tahoma"/>
              </a:rPr>
              <a:t>enumerate </a:t>
            </a:r>
            <a:r>
              <a:rPr lang="en-US" spc="-125" dirty="0">
                <a:latin typeface="Tahoma"/>
                <a:cs typeface="Tahoma"/>
              </a:rPr>
              <a:t>the </a:t>
            </a:r>
            <a:r>
              <a:rPr lang="en-US" spc="-5" dirty="0">
                <a:latin typeface="Tahoma"/>
                <a:cs typeface="Tahoma"/>
              </a:rPr>
              <a:t>FOL </a:t>
            </a:r>
            <a:r>
              <a:rPr lang="en-US" spc="-140" dirty="0">
                <a:latin typeface="Tahoma"/>
                <a:cs typeface="Tahoma"/>
              </a:rPr>
              <a:t>models </a:t>
            </a:r>
            <a:r>
              <a:rPr lang="en-US" spc="-114" dirty="0">
                <a:latin typeface="Tahoma"/>
                <a:cs typeface="Tahoma"/>
              </a:rPr>
              <a:t>for </a:t>
            </a:r>
            <a:r>
              <a:rPr lang="en-US" spc="-145" dirty="0">
                <a:latin typeface="Tahoma"/>
                <a:cs typeface="Tahoma"/>
              </a:rPr>
              <a:t>a </a:t>
            </a:r>
            <a:r>
              <a:rPr lang="en-US" spc="-135" dirty="0">
                <a:latin typeface="Tahoma"/>
                <a:cs typeface="Tahoma"/>
              </a:rPr>
              <a:t>given </a:t>
            </a:r>
            <a:r>
              <a:rPr lang="en-US" spc="110" dirty="0">
                <a:latin typeface="Tahoma"/>
                <a:cs typeface="Tahoma"/>
              </a:rPr>
              <a:t>KB </a:t>
            </a:r>
            <a:r>
              <a:rPr lang="en-US" spc="-125" dirty="0">
                <a:latin typeface="Tahoma"/>
                <a:cs typeface="Tahoma"/>
              </a:rPr>
              <a:t>vocabulary:  </a:t>
            </a:r>
            <a:r>
              <a:rPr lang="en-US" spc="-100" dirty="0">
                <a:latin typeface="Tahoma"/>
                <a:cs typeface="Tahoma"/>
              </a:rPr>
              <a:t>For </a:t>
            </a:r>
            <a:r>
              <a:rPr lang="en-US" spc="-150" dirty="0">
                <a:latin typeface="Tahoma"/>
                <a:cs typeface="Tahoma"/>
              </a:rPr>
              <a:t>each </a:t>
            </a:r>
            <a:r>
              <a:rPr lang="en-US" spc="-145" dirty="0">
                <a:latin typeface="Tahoma"/>
                <a:cs typeface="Tahoma"/>
              </a:rPr>
              <a:t>number </a:t>
            </a:r>
            <a:r>
              <a:rPr lang="en-US" spc="-105" dirty="0">
                <a:latin typeface="Tahoma"/>
                <a:cs typeface="Tahoma"/>
              </a:rPr>
              <a:t>of </a:t>
            </a:r>
            <a:r>
              <a:rPr lang="en-US" spc="-130" dirty="0">
                <a:latin typeface="Tahoma"/>
                <a:cs typeface="Tahoma"/>
              </a:rPr>
              <a:t>domain </a:t>
            </a:r>
            <a:r>
              <a:rPr lang="en-US" spc="-145" dirty="0">
                <a:latin typeface="Tahoma"/>
                <a:cs typeface="Tahoma"/>
              </a:rPr>
              <a:t>elements </a:t>
            </a:r>
            <a:r>
              <a:rPr lang="en-US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n </a:t>
            </a:r>
            <a:r>
              <a:rPr lang="en-US" spc="-125" dirty="0">
                <a:latin typeface="Tahoma"/>
                <a:cs typeface="Tahoma"/>
              </a:rPr>
              <a:t>from </a:t>
            </a:r>
            <a:r>
              <a:rPr lang="en-US" spc="-190" dirty="0">
                <a:solidFill>
                  <a:srgbClr val="990099"/>
                </a:solidFill>
                <a:latin typeface="Century Gothic"/>
                <a:cs typeface="Century Gothic"/>
              </a:rPr>
              <a:t>1 </a:t>
            </a:r>
            <a:r>
              <a:rPr lang="en-US" spc="-70" dirty="0">
                <a:latin typeface="Tahoma"/>
                <a:cs typeface="Tahoma"/>
              </a:rPr>
              <a:t>to</a:t>
            </a:r>
            <a:r>
              <a:rPr lang="en-US" spc="-40" dirty="0">
                <a:latin typeface="Tahoma"/>
                <a:cs typeface="Tahoma"/>
              </a:rPr>
              <a:t> </a:t>
            </a:r>
            <a:r>
              <a:rPr lang="en-US" spc="135" dirty="0">
                <a:solidFill>
                  <a:srgbClr val="990099"/>
                </a:solidFill>
                <a:latin typeface="Lucida Sans Unicode"/>
                <a:cs typeface="Lucida Sans Unicode"/>
              </a:rPr>
              <a:t>∞</a:t>
            </a:r>
            <a:endParaRPr lang="en-US" dirty="0">
              <a:latin typeface="Lucida Sans Unicode"/>
              <a:cs typeface="Lucida Sans Unicode"/>
            </a:endParaRPr>
          </a:p>
          <a:p>
            <a:pPr marL="743585" marR="2324100" indent="-365760">
              <a:lnSpc>
                <a:spcPct val="101000"/>
              </a:lnSpc>
              <a:spcBef>
                <a:spcPts val="10"/>
              </a:spcBef>
            </a:pPr>
            <a:r>
              <a:rPr lang="en-US" spc="-100" dirty="0">
                <a:latin typeface="Tahoma"/>
                <a:cs typeface="Tahoma"/>
              </a:rPr>
              <a:t>For </a:t>
            </a:r>
            <a:r>
              <a:rPr lang="en-US" spc="-150" dirty="0">
                <a:latin typeface="Tahoma"/>
                <a:cs typeface="Tahoma"/>
              </a:rPr>
              <a:t>each </a:t>
            </a:r>
            <a:r>
              <a:rPr lang="en-US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pc="-125" dirty="0">
                <a:latin typeface="Tahoma"/>
                <a:cs typeface="Tahoma"/>
              </a:rPr>
              <a:t>-</a:t>
            </a:r>
            <a:r>
              <a:rPr lang="en-US" spc="-125" dirty="0" err="1">
                <a:latin typeface="Tahoma"/>
                <a:cs typeface="Tahoma"/>
              </a:rPr>
              <a:t>ary</a:t>
            </a:r>
            <a:r>
              <a:rPr lang="en-US" spc="-125" dirty="0">
                <a:latin typeface="Tahoma"/>
                <a:cs typeface="Tahoma"/>
              </a:rPr>
              <a:t> predicate </a:t>
            </a:r>
            <a:r>
              <a:rPr lang="en-US" i="1" spc="60" dirty="0" err="1">
                <a:solidFill>
                  <a:srgbClr val="990099"/>
                </a:solidFill>
                <a:latin typeface="Bookman Old Style"/>
                <a:cs typeface="Bookman Old Style"/>
              </a:rPr>
              <a:t>P</a:t>
            </a:r>
            <a:r>
              <a:rPr lang="en-US" i="1" spc="89" baseline="-11904" dirty="0" err="1">
                <a:solidFill>
                  <a:srgbClr val="990099"/>
                </a:solidFill>
                <a:latin typeface="Arial"/>
                <a:cs typeface="Arial"/>
              </a:rPr>
              <a:t>k</a:t>
            </a:r>
            <a:r>
              <a:rPr lang="en-US" i="1" spc="89" baseline="-11904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25" dirty="0">
                <a:latin typeface="Tahoma"/>
                <a:cs typeface="Tahoma"/>
              </a:rPr>
              <a:t>the </a:t>
            </a:r>
            <a:r>
              <a:rPr lang="en-US" spc="-120" dirty="0">
                <a:latin typeface="Tahoma"/>
                <a:cs typeface="Tahoma"/>
              </a:rPr>
              <a:t>vocabulary  </a:t>
            </a:r>
          </a:p>
          <a:p>
            <a:pPr marL="743585" marR="2324100" indent="-365760">
              <a:lnSpc>
                <a:spcPct val="101000"/>
              </a:lnSpc>
              <a:spcBef>
                <a:spcPts val="10"/>
              </a:spcBef>
            </a:pPr>
            <a:r>
              <a:rPr lang="en-US" spc="-120" dirty="0">
                <a:latin typeface="Tahoma"/>
                <a:cs typeface="Tahoma"/>
              </a:rPr>
              <a:t>    </a:t>
            </a:r>
            <a:r>
              <a:rPr lang="en-US" spc="-100" dirty="0">
                <a:latin typeface="Tahoma"/>
                <a:cs typeface="Tahoma"/>
              </a:rPr>
              <a:t>For </a:t>
            </a:r>
            <a:r>
              <a:rPr lang="en-US" spc="-150" dirty="0">
                <a:latin typeface="Tahoma"/>
                <a:cs typeface="Tahoma"/>
              </a:rPr>
              <a:t>each </a:t>
            </a:r>
            <a:r>
              <a:rPr lang="en-US" spc="-120" dirty="0">
                <a:latin typeface="Tahoma"/>
                <a:cs typeface="Tahoma"/>
              </a:rPr>
              <a:t>possible </a:t>
            </a:r>
            <a:r>
              <a:rPr lang="en-US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pc="-125" dirty="0">
                <a:latin typeface="Tahoma"/>
                <a:cs typeface="Tahoma"/>
              </a:rPr>
              <a:t>-</a:t>
            </a:r>
            <a:r>
              <a:rPr lang="en-US" spc="-125" dirty="0" err="1">
                <a:latin typeface="Tahoma"/>
                <a:cs typeface="Tahoma"/>
              </a:rPr>
              <a:t>ary</a:t>
            </a:r>
            <a:r>
              <a:rPr lang="en-US" spc="-125" dirty="0">
                <a:latin typeface="Tahoma"/>
                <a:cs typeface="Tahoma"/>
              </a:rPr>
              <a:t> </a:t>
            </a:r>
            <a:r>
              <a:rPr lang="en-US" spc="-95" dirty="0">
                <a:latin typeface="Tahoma"/>
                <a:cs typeface="Tahoma"/>
              </a:rPr>
              <a:t>relation </a:t>
            </a:r>
            <a:r>
              <a:rPr lang="en-US" spc="-145" dirty="0">
                <a:latin typeface="Tahoma"/>
                <a:cs typeface="Tahoma"/>
              </a:rPr>
              <a:t>on </a:t>
            </a:r>
            <a:r>
              <a:rPr lang="en-US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n</a:t>
            </a:r>
            <a:r>
              <a:rPr lang="en-US" i="1" spc="26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114" dirty="0">
                <a:latin typeface="Tahoma"/>
                <a:cs typeface="Tahoma"/>
              </a:rPr>
              <a:t>objects</a:t>
            </a:r>
            <a:endParaRPr lang="en-US" dirty="0">
              <a:latin typeface="Tahoma"/>
              <a:cs typeface="Tahoma"/>
            </a:endParaRPr>
          </a:p>
          <a:p>
            <a:pPr marL="1109345">
              <a:lnSpc>
                <a:spcPct val="100000"/>
              </a:lnSpc>
              <a:spcBef>
                <a:spcPts val="40"/>
              </a:spcBef>
            </a:pPr>
            <a:r>
              <a:rPr lang="en-US" spc="-100" dirty="0">
                <a:latin typeface="Tahoma"/>
                <a:cs typeface="Tahoma"/>
              </a:rPr>
              <a:t>For </a:t>
            </a:r>
            <a:r>
              <a:rPr lang="en-US" spc="-150" dirty="0">
                <a:latin typeface="Tahoma"/>
                <a:cs typeface="Tahoma"/>
              </a:rPr>
              <a:t>each </a:t>
            </a:r>
            <a:r>
              <a:rPr lang="en-US" spc="-100" dirty="0">
                <a:latin typeface="Tahoma"/>
                <a:cs typeface="Tahoma"/>
              </a:rPr>
              <a:t>constant </a:t>
            </a:r>
            <a:r>
              <a:rPr lang="en-US" spc="-125" dirty="0">
                <a:latin typeface="Tahoma"/>
                <a:cs typeface="Tahoma"/>
              </a:rPr>
              <a:t>symbol 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C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25" dirty="0">
                <a:latin typeface="Tahoma"/>
                <a:cs typeface="Tahoma"/>
              </a:rPr>
              <a:t>the</a:t>
            </a:r>
            <a:r>
              <a:rPr lang="en-US" spc="-270" dirty="0">
                <a:latin typeface="Tahoma"/>
                <a:cs typeface="Tahoma"/>
              </a:rPr>
              <a:t> </a:t>
            </a:r>
            <a:r>
              <a:rPr lang="en-US" spc="-120" dirty="0">
                <a:latin typeface="Tahoma"/>
                <a:cs typeface="Tahoma"/>
              </a:rPr>
              <a:t>vocabulary</a:t>
            </a:r>
            <a:endParaRPr lang="en-US" dirty="0">
              <a:latin typeface="Tahoma"/>
              <a:cs typeface="Tahoma"/>
            </a:endParaRPr>
          </a:p>
          <a:p>
            <a:pPr marL="1475740">
              <a:lnSpc>
                <a:spcPct val="100000"/>
              </a:lnSpc>
              <a:spcBef>
                <a:spcPts val="35"/>
              </a:spcBef>
            </a:pPr>
            <a:r>
              <a:rPr lang="en-US" spc="-100" dirty="0">
                <a:latin typeface="Tahoma"/>
                <a:cs typeface="Tahoma"/>
              </a:rPr>
              <a:t>For </a:t>
            </a:r>
            <a:r>
              <a:rPr lang="en-US" spc="-150" dirty="0">
                <a:latin typeface="Tahoma"/>
                <a:cs typeface="Tahoma"/>
              </a:rPr>
              <a:t>each </a:t>
            </a:r>
            <a:r>
              <a:rPr lang="en-US" spc="-114" dirty="0">
                <a:latin typeface="Tahoma"/>
                <a:cs typeface="Tahoma"/>
              </a:rPr>
              <a:t>choice </a:t>
            </a:r>
            <a:r>
              <a:rPr lang="en-US" spc="-105" dirty="0">
                <a:latin typeface="Tahoma"/>
                <a:cs typeface="Tahoma"/>
              </a:rPr>
              <a:t>of </a:t>
            </a:r>
            <a:r>
              <a:rPr lang="en-US" spc="-130" dirty="0">
                <a:latin typeface="Tahoma"/>
                <a:cs typeface="Tahoma"/>
              </a:rPr>
              <a:t>referent </a:t>
            </a:r>
            <a:r>
              <a:rPr lang="en-US" spc="-114" dirty="0">
                <a:latin typeface="Tahoma"/>
                <a:cs typeface="Tahoma"/>
              </a:rPr>
              <a:t>for 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C </a:t>
            </a:r>
            <a:r>
              <a:rPr lang="en-US" spc="-125" dirty="0">
                <a:latin typeface="Tahoma"/>
                <a:cs typeface="Tahoma"/>
              </a:rPr>
              <a:t>from </a:t>
            </a:r>
            <a:r>
              <a:rPr lang="en-US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n </a:t>
            </a:r>
            <a:r>
              <a:rPr lang="en-US" spc="-114" dirty="0">
                <a:latin typeface="Tahoma"/>
                <a:cs typeface="Tahoma"/>
              </a:rPr>
              <a:t>objects </a:t>
            </a:r>
            <a:r>
              <a:rPr lang="en-US" i="1" spc="-55" dirty="0">
                <a:latin typeface="Bookman Old Style"/>
                <a:cs typeface="Bookman Old Style"/>
              </a:rPr>
              <a:t>. .</a:t>
            </a:r>
            <a:r>
              <a:rPr lang="en-US" i="1" spc="-270" dirty="0">
                <a:latin typeface="Bookman Old Style"/>
                <a:cs typeface="Bookman Old Style"/>
              </a:rPr>
              <a:t> </a:t>
            </a:r>
            <a:r>
              <a:rPr lang="en-US" i="1" spc="-55" dirty="0">
                <a:latin typeface="Bookman Old Style"/>
                <a:cs typeface="Bookman Old Style"/>
              </a:rPr>
              <a:t>.</a:t>
            </a:r>
            <a:endParaRPr lang="en-US" dirty="0">
              <a:latin typeface="Bookman Old Style"/>
              <a:cs typeface="Bookman Old Styl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110" dirty="0">
                <a:latin typeface="Tahoma"/>
                <a:cs typeface="Tahoma"/>
              </a:rPr>
              <a:t>Computing </a:t>
            </a:r>
            <a:r>
              <a:rPr lang="en-US" spc="-105" dirty="0">
                <a:latin typeface="Tahoma"/>
                <a:cs typeface="Tahoma"/>
              </a:rPr>
              <a:t>entailment </a:t>
            </a:r>
            <a:r>
              <a:rPr lang="en-US" spc="-160" dirty="0">
                <a:latin typeface="Tahoma"/>
                <a:cs typeface="Tahoma"/>
              </a:rPr>
              <a:t>by </a:t>
            </a:r>
            <a:r>
              <a:rPr lang="en-US" spc="-130" dirty="0">
                <a:latin typeface="Tahoma"/>
                <a:cs typeface="Tahoma"/>
              </a:rPr>
              <a:t>enumerating </a:t>
            </a:r>
            <a:r>
              <a:rPr lang="en-US" spc="-5" dirty="0">
                <a:latin typeface="Tahoma"/>
                <a:cs typeface="Tahoma"/>
              </a:rPr>
              <a:t>FOL </a:t>
            </a:r>
            <a:r>
              <a:rPr lang="en-US" spc="-140" dirty="0">
                <a:latin typeface="Tahoma"/>
                <a:cs typeface="Tahoma"/>
              </a:rPr>
              <a:t>models </a:t>
            </a:r>
            <a:r>
              <a:rPr lang="en-US" spc="-95" dirty="0">
                <a:latin typeface="Tahoma"/>
                <a:cs typeface="Tahoma"/>
              </a:rPr>
              <a:t>is not</a:t>
            </a:r>
            <a:r>
              <a:rPr lang="en-US" spc="-170" dirty="0">
                <a:latin typeface="Tahoma"/>
                <a:cs typeface="Tahoma"/>
              </a:rPr>
              <a:t> </a:t>
            </a:r>
            <a:r>
              <a:rPr lang="en-US" spc="-145" dirty="0">
                <a:latin typeface="Tahoma"/>
                <a:cs typeface="Tahoma"/>
              </a:rPr>
              <a:t>easy!</a:t>
            </a:r>
            <a:endParaRPr lang="en-US" dirty="0">
              <a:latin typeface="Tahoma"/>
              <a:cs typeface="Tahoma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84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6AAE-EAA0-454E-9FAC-0A7F44E41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in First-Order</a:t>
            </a:r>
            <a:r>
              <a:rPr lang="en-US" baseline="0" dirty="0"/>
              <a:t> Logic</a:t>
            </a:r>
            <a:endParaRPr lang="en-US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BAB4938-FCF3-4790-A6EF-6BA102C5EC4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2450" y="1112838"/>
            <a:ext cx="10515600" cy="47949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400" spc="-140" dirty="0">
                <a:latin typeface="Tahoma"/>
                <a:cs typeface="Tahoma"/>
              </a:rPr>
              <a:t>Sentences </a:t>
            </a:r>
            <a:r>
              <a:rPr sz="2400" spc="-165" dirty="0">
                <a:latin typeface="Tahoma"/>
                <a:cs typeface="Tahoma"/>
              </a:rPr>
              <a:t>are </a:t>
            </a:r>
            <a:r>
              <a:rPr sz="2400" spc="-114" dirty="0">
                <a:latin typeface="Tahoma"/>
                <a:cs typeface="Tahoma"/>
              </a:rPr>
              <a:t>true </a:t>
            </a:r>
            <a:r>
              <a:rPr sz="2400" spc="-95" dirty="0">
                <a:latin typeface="Tahoma"/>
                <a:cs typeface="Tahoma"/>
              </a:rPr>
              <a:t>with </a:t>
            </a:r>
            <a:r>
              <a:rPr sz="2400" spc="-125" dirty="0">
                <a:latin typeface="Tahoma"/>
                <a:cs typeface="Tahoma"/>
              </a:rPr>
              <a:t>respect </a:t>
            </a:r>
            <a:r>
              <a:rPr sz="2400" spc="-70" dirty="0">
                <a:latin typeface="Tahoma"/>
                <a:cs typeface="Tahoma"/>
              </a:rPr>
              <a:t>to </a:t>
            </a:r>
            <a:r>
              <a:rPr sz="2400" spc="-145" dirty="0">
                <a:latin typeface="Tahoma"/>
                <a:cs typeface="Tahoma"/>
              </a:rPr>
              <a:t>a </a:t>
            </a:r>
            <a:r>
              <a:rPr sz="2400" spc="-135" dirty="0">
                <a:solidFill>
                  <a:srgbClr val="C00000"/>
                </a:solidFill>
                <a:latin typeface="Tahoma"/>
                <a:cs typeface="Tahoma"/>
              </a:rPr>
              <a:t>model </a:t>
            </a:r>
            <a:r>
              <a:rPr sz="2400" spc="-145" dirty="0">
                <a:latin typeface="Tahoma"/>
                <a:cs typeface="Tahoma"/>
              </a:rPr>
              <a:t>and an</a:t>
            </a:r>
            <a:r>
              <a:rPr sz="2400" spc="-254" dirty="0">
                <a:latin typeface="Tahoma"/>
                <a:cs typeface="Tahoma"/>
              </a:rPr>
              <a:t> </a:t>
            </a:r>
            <a:r>
              <a:rPr sz="2400" spc="-100" dirty="0">
                <a:solidFill>
                  <a:srgbClr val="C00000"/>
                </a:solidFill>
                <a:latin typeface="Tahoma"/>
                <a:cs typeface="Tahoma"/>
              </a:rPr>
              <a:t>interpretation</a:t>
            </a:r>
            <a:endParaRPr sz="2400" dirty="0">
              <a:solidFill>
                <a:srgbClr val="C00000"/>
              </a:solidFill>
              <a:latin typeface="Tahoma"/>
              <a:cs typeface="Tahoma"/>
            </a:endParaRPr>
          </a:p>
          <a:p>
            <a:pPr marL="12700" marR="5080">
              <a:lnSpc>
                <a:spcPct val="163400"/>
              </a:lnSpc>
            </a:pPr>
            <a:r>
              <a:rPr sz="2400" spc="-75" dirty="0">
                <a:latin typeface="Tahoma"/>
                <a:cs typeface="Tahoma"/>
              </a:rPr>
              <a:t>Model </a:t>
            </a:r>
            <a:r>
              <a:rPr sz="2400" spc="-105" dirty="0">
                <a:latin typeface="Tahoma"/>
                <a:cs typeface="Tahoma"/>
              </a:rPr>
              <a:t>contains </a:t>
            </a:r>
            <a:r>
              <a:rPr sz="2400" spc="-25" dirty="0">
                <a:latin typeface="Lucida Sans Unicode"/>
                <a:cs typeface="Lucida Sans Unicode"/>
              </a:rPr>
              <a:t>≥ </a:t>
            </a:r>
            <a:r>
              <a:rPr sz="2400" spc="-190" dirty="0">
                <a:latin typeface="Century Gothic"/>
                <a:cs typeface="Century Gothic"/>
              </a:rPr>
              <a:t>1 </a:t>
            </a:r>
            <a:r>
              <a:rPr sz="2400" spc="-114" dirty="0">
                <a:latin typeface="Tahoma"/>
                <a:cs typeface="Tahoma"/>
              </a:rPr>
              <a:t>objects </a:t>
            </a:r>
            <a:r>
              <a:rPr sz="2400" spc="-120" dirty="0">
                <a:latin typeface="Tahoma"/>
                <a:cs typeface="Tahoma"/>
              </a:rPr>
              <a:t>(</a:t>
            </a:r>
            <a:r>
              <a:rPr sz="2400" spc="-120" dirty="0">
                <a:solidFill>
                  <a:srgbClr val="C00000"/>
                </a:solidFill>
                <a:latin typeface="Tahoma"/>
                <a:cs typeface="Tahoma"/>
              </a:rPr>
              <a:t>domain </a:t>
            </a:r>
            <a:r>
              <a:rPr sz="2400" spc="-135" dirty="0">
                <a:solidFill>
                  <a:srgbClr val="C00000"/>
                </a:solidFill>
                <a:latin typeface="Tahoma"/>
                <a:cs typeface="Tahoma"/>
              </a:rPr>
              <a:t>elements</a:t>
            </a:r>
            <a:r>
              <a:rPr sz="2400" spc="-135" dirty="0">
                <a:latin typeface="Tahoma"/>
                <a:cs typeface="Tahoma"/>
              </a:rPr>
              <a:t>) </a:t>
            </a:r>
            <a:r>
              <a:rPr sz="2400" spc="-145" dirty="0">
                <a:latin typeface="Tahoma"/>
                <a:cs typeface="Tahoma"/>
              </a:rPr>
              <a:t>and </a:t>
            </a:r>
            <a:r>
              <a:rPr sz="2400" spc="-105" dirty="0">
                <a:latin typeface="Tahoma"/>
                <a:cs typeface="Tahoma"/>
              </a:rPr>
              <a:t>relations </a:t>
            </a:r>
            <a:r>
              <a:rPr sz="2400" spc="-155" dirty="0">
                <a:latin typeface="Tahoma"/>
                <a:cs typeface="Tahoma"/>
              </a:rPr>
              <a:t>among </a:t>
            </a:r>
            <a:r>
              <a:rPr sz="2400" spc="-145" dirty="0">
                <a:latin typeface="Tahoma"/>
                <a:cs typeface="Tahoma"/>
              </a:rPr>
              <a:t>them  </a:t>
            </a:r>
            <a:r>
              <a:rPr sz="2400" spc="-114" dirty="0">
                <a:latin typeface="Tahoma"/>
                <a:cs typeface="Tahoma"/>
              </a:rPr>
              <a:t>Interpretation </a:t>
            </a:r>
            <a:r>
              <a:rPr sz="2400" spc="-120" dirty="0">
                <a:latin typeface="Tahoma"/>
                <a:cs typeface="Tahoma"/>
              </a:rPr>
              <a:t>specifies </a:t>
            </a:r>
            <a:r>
              <a:rPr sz="2400" spc="-135" dirty="0">
                <a:latin typeface="Tahoma"/>
                <a:cs typeface="Tahoma"/>
              </a:rPr>
              <a:t>referents</a:t>
            </a:r>
            <a:r>
              <a:rPr sz="2400" spc="275" dirty="0">
                <a:latin typeface="Tahoma"/>
                <a:cs typeface="Tahoma"/>
              </a:rPr>
              <a:t> </a:t>
            </a:r>
            <a:r>
              <a:rPr sz="2400" spc="-114" dirty="0">
                <a:latin typeface="Tahoma"/>
                <a:cs typeface="Tahoma"/>
              </a:rPr>
              <a:t>for</a:t>
            </a:r>
            <a:endParaRPr sz="2400" dirty="0">
              <a:latin typeface="Tahoma"/>
              <a:cs typeface="Tahoma"/>
            </a:endParaRPr>
          </a:p>
          <a:p>
            <a:pPr marL="378460" marR="4143375">
              <a:lnSpc>
                <a:spcPct val="100000"/>
              </a:lnSpc>
              <a:spcBef>
                <a:spcPts val="75"/>
              </a:spcBef>
            </a:pPr>
            <a:r>
              <a:rPr sz="2400" spc="-100" dirty="0">
                <a:solidFill>
                  <a:srgbClr val="990099"/>
                </a:solidFill>
                <a:latin typeface="Tahoma"/>
                <a:cs typeface="Tahoma"/>
              </a:rPr>
              <a:t>constant </a:t>
            </a:r>
            <a:r>
              <a:rPr sz="2400" spc="-130" dirty="0">
                <a:solidFill>
                  <a:srgbClr val="990099"/>
                </a:solidFill>
                <a:latin typeface="Tahoma"/>
                <a:cs typeface="Tahoma"/>
              </a:rPr>
              <a:t>symbols </a:t>
            </a:r>
            <a:r>
              <a:rPr sz="2400" spc="140" dirty="0">
                <a:latin typeface="Lucida Sans Unicode"/>
                <a:cs typeface="Lucida Sans Unicode"/>
              </a:rPr>
              <a:t>→ </a:t>
            </a:r>
            <a:r>
              <a:rPr sz="2400" spc="-114" dirty="0">
                <a:solidFill>
                  <a:srgbClr val="004B00"/>
                </a:solidFill>
                <a:latin typeface="Tahoma"/>
                <a:cs typeface="Tahoma"/>
              </a:rPr>
              <a:t>objects</a:t>
            </a:r>
            <a:endParaRPr lang="en-US" sz="2400" spc="-114" dirty="0">
              <a:solidFill>
                <a:srgbClr val="004B00"/>
              </a:solidFill>
              <a:latin typeface="Tahoma"/>
              <a:cs typeface="Tahoma"/>
            </a:endParaRPr>
          </a:p>
          <a:p>
            <a:pPr marL="378460" marR="4143375">
              <a:lnSpc>
                <a:spcPct val="100000"/>
              </a:lnSpc>
              <a:spcBef>
                <a:spcPts val="75"/>
              </a:spcBef>
            </a:pPr>
            <a:r>
              <a:rPr sz="2400" spc="-125" dirty="0">
                <a:solidFill>
                  <a:srgbClr val="990099"/>
                </a:solidFill>
                <a:latin typeface="Tahoma"/>
                <a:cs typeface="Tahoma"/>
              </a:rPr>
              <a:t>predicate </a:t>
            </a:r>
            <a:r>
              <a:rPr sz="2400" spc="-130" dirty="0">
                <a:solidFill>
                  <a:srgbClr val="990099"/>
                </a:solidFill>
                <a:latin typeface="Tahoma"/>
                <a:cs typeface="Tahoma"/>
              </a:rPr>
              <a:t>symbols </a:t>
            </a:r>
            <a:r>
              <a:rPr sz="2400" spc="140" dirty="0">
                <a:latin typeface="Lucida Sans Unicode"/>
                <a:cs typeface="Lucida Sans Unicode"/>
              </a:rPr>
              <a:t>→</a:t>
            </a:r>
            <a:r>
              <a:rPr sz="2400" spc="240" dirty="0">
                <a:latin typeface="Lucida Sans Unicode"/>
                <a:cs typeface="Lucida Sans Unicode"/>
              </a:rPr>
              <a:t> </a:t>
            </a:r>
            <a:r>
              <a:rPr sz="2400" spc="-105" dirty="0">
                <a:solidFill>
                  <a:srgbClr val="004B00"/>
                </a:solidFill>
                <a:latin typeface="Tahoma"/>
                <a:cs typeface="Tahoma"/>
              </a:rPr>
              <a:t>relations</a:t>
            </a:r>
            <a:endParaRPr lang="en-US" sz="2400" dirty="0">
              <a:latin typeface="Tahoma"/>
              <a:cs typeface="Tahoma"/>
            </a:endParaRPr>
          </a:p>
          <a:p>
            <a:pPr marL="378460" marR="4143375">
              <a:lnSpc>
                <a:spcPct val="100000"/>
              </a:lnSpc>
              <a:spcBef>
                <a:spcPts val="75"/>
              </a:spcBef>
            </a:pPr>
            <a:r>
              <a:rPr sz="2400" spc="-100" dirty="0">
                <a:solidFill>
                  <a:srgbClr val="990099"/>
                </a:solidFill>
                <a:latin typeface="Tahoma"/>
                <a:cs typeface="Tahoma"/>
              </a:rPr>
              <a:t>function </a:t>
            </a:r>
            <a:r>
              <a:rPr sz="2400" spc="-130" dirty="0">
                <a:solidFill>
                  <a:srgbClr val="990099"/>
                </a:solidFill>
                <a:latin typeface="Tahoma"/>
                <a:cs typeface="Tahoma"/>
              </a:rPr>
              <a:t>symbols </a:t>
            </a:r>
            <a:r>
              <a:rPr sz="2400" spc="140" dirty="0">
                <a:latin typeface="Lucida Sans Unicode"/>
                <a:cs typeface="Lucida Sans Unicode"/>
              </a:rPr>
              <a:t>→ </a:t>
            </a:r>
            <a:r>
              <a:rPr sz="2400" spc="-95" dirty="0">
                <a:solidFill>
                  <a:srgbClr val="004B00"/>
                </a:solidFill>
                <a:latin typeface="Tahoma"/>
                <a:cs typeface="Tahoma"/>
              </a:rPr>
              <a:t>functional</a:t>
            </a:r>
            <a:r>
              <a:rPr sz="2400" spc="-320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sz="2400" spc="-105" dirty="0">
                <a:solidFill>
                  <a:srgbClr val="004B00"/>
                </a:solidFill>
                <a:latin typeface="Tahoma"/>
                <a:cs typeface="Tahoma"/>
              </a:rPr>
              <a:t>relations</a:t>
            </a:r>
            <a:endParaRPr sz="2400" dirty="0">
              <a:latin typeface="Tahoma"/>
              <a:cs typeface="Tahoma"/>
            </a:endParaRPr>
          </a:p>
          <a:p>
            <a:pPr marL="12700" marR="1648460">
              <a:lnSpc>
                <a:spcPct val="101000"/>
              </a:lnSpc>
              <a:spcBef>
                <a:spcPts val="1535"/>
              </a:spcBef>
            </a:pPr>
            <a:endParaRPr lang="en-US" sz="400" spc="-45" dirty="0">
              <a:latin typeface="Tahoma"/>
              <a:cs typeface="Tahoma"/>
            </a:endParaRPr>
          </a:p>
          <a:p>
            <a:pPr marL="12700" marR="1648460">
              <a:lnSpc>
                <a:spcPct val="101000"/>
              </a:lnSpc>
              <a:spcBef>
                <a:spcPts val="1535"/>
              </a:spcBef>
            </a:pPr>
            <a:r>
              <a:rPr sz="2400" spc="-45" dirty="0">
                <a:latin typeface="Tahoma"/>
                <a:cs typeface="Tahoma"/>
              </a:rPr>
              <a:t>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95" dirty="0">
                <a:latin typeface="Tahoma"/>
                <a:cs typeface="Tahoma"/>
              </a:rPr>
              <a:t>atomic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spc="-150" dirty="0">
                <a:latin typeface="Tahoma"/>
                <a:cs typeface="Tahoma"/>
              </a:rPr>
              <a:t>sentence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predicate</a:t>
            </a:r>
            <a:r>
              <a:rPr sz="2400" spc="-5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sz="2400" spc="-82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sz="2400" b="0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sz="2400" b="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sz="2400" b="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r>
              <a:rPr sz="2400" b="0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sz="2400" b="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sz="2400" i="1" spc="15" baseline="-11904" dirty="0">
                <a:solidFill>
                  <a:srgbClr val="990099"/>
                </a:solidFill>
                <a:latin typeface="Arial"/>
                <a:cs typeface="Arial"/>
              </a:rPr>
              <a:t>n</a:t>
            </a:r>
            <a:r>
              <a:rPr sz="2400" spc="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sz="2400" spc="7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sz="2400" spc="-95" dirty="0">
                <a:latin typeface="Tahoma"/>
                <a:cs typeface="Tahoma"/>
              </a:rPr>
              <a:t>is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spc="-114" dirty="0">
                <a:latin typeface="Tahoma"/>
                <a:cs typeface="Tahoma"/>
              </a:rPr>
              <a:t>true</a:t>
            </a:r>
            <a:r>
              <a:rPr lang="en-US" sz="2400" spc="-114" dirty="0">
                <a:latin typeface="Tahoma"/>
                <a:cs typeface="Tahoma"/>
              </a:rPr>
              <a:t>:</a:t>
            </a:r>
          </a:p>
          <a:p>
            <a:pPr marL="12700" marR="1648460">
              <a:lnSpc>
                <a:spcPct val="101000"/>
              </a:lnSpc>
              <a:spcBef>
                <a:spcPts val="1535"/>
              </a:spcBef>
            </a:pPr>
            <a:r>
              <a:rPr lang="en-US" sz="2400" spc="-70" dirty="0">
                <a:latin typeface="Tahoma"/>
                <a:cs typeface="Tahoma"/>
              </a:rPr>
              <a:t>	</a:t>
            </a:r>
            <a:r>
              <a:rPr sz="2400" spc="-70" dirty="0" err="1">
                <a:latin typeface="Tahoma"/>
                <a:cs typeface="Tahoma"/>
              </a:rPr>
              <a:t>iff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spc="-125" dirty="0">
                <a:latin typeface="Tahoma"/>
                <a:cs typeface="Tahoma"/>
              </a:rPr>
              <a:t>the </a:t>
            </a:r>
            <a:r>
              <a:rPr sz="2400" spc="-114" dirty="0">
                <a:solidFill>
                  <a:srgbClr val="004B00"/>
                </a:solidFill>
                <a:latin typeface="Tahoma"/>
                <a:cs typeface="Tahoma"/>
              </a:rPr>
              <a:t>objects </a:t>
            </a:r>
            <a:r>
              <a:rPr sz="2400" spc="-140" dirty="0">
                <a:latin typeface="Tahoma"/>
                <a:cs typeface="Tahoma"/>
              </a:rPr>
              <a:t>referred </a:t>
            </a:r>
            <a:r>
              <a:rPr sz="2400" spc="-70" dirty="0">
                <a:latin typeface="Tahoma"/>
                <a:cs typeface="Tahoma"/>
              </a:rPr>
              <a:t>to </a:t>
            </a:r>
            <a:r>
              <a:rPr sz="2400" spc="-160" dirty="0">
                <a:latin typeface="Tahoma"/>
                <a:cs typeface="Tahoma"/>
              </a:rPr>
              <a:t>by </a:t>
            </a:r>
            <a:r>
              <a:rPr sz="2400" b="0" i="1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sz="2400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</a:t>
            </a:r>
            <a:r>
              <a:rPr sz="2400" b="0" i="1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sz="2400" b="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 . ,</a:t>
            </a:r>
            <a:r>
              <a:rPr sz="2400" b="0" i="1" spc="-484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b="0" i="1" spc="5" dirty="0" err="1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sz="2400" i="1" spc="7" baseline="-11904" dirty="0" err="1">
                <a:solidFill>
                  <a:srgbClr val="990099"/>
                </a:solidFill>
                <a:latin typeface="Arial"/>
                <a:cs typeface="Arial"/>
              </a:rPr>
              <a:t>n</a:t>
            </a:r>
            <a:endParaRPr lang="en-US" sz="2400" i="1" baseline="-11904" dirty="0">
              <a:solidFill>
                <a:srgbClr val="990099"/>
              </a:solidFill>
              <a:latin typeface="Arial"/>
              <a:cs typeface="Arial"/>
            </a:endParaRPr>
          </a:p>
          <a:p>
            <a:pPr marL="12700" marR="1648460">
              <a:lnSpc>
                <a:spcPct val="101000"/>
              </a:lnSpc>
              <a:spcBef>
                <a:spcPts val="1535"/>
              </a:spcBef>
            </a:pPr>
            <a:r>
              <a:rPr lang="en-US" sz="2400" spc="-165" dirty="0">
                <a:latin typeface="Tahoma"/>
                <a:cs typeface="Tahoma"/>
              </a:rPr>
              <a:t>	</a:t>
            </a:r>
            <a:r>
              <a:rPr sz="2400" spc="-165" dirty="0">
                <a:latin typeface="Tahoma"/>
                <a:cs typeface="Tahoma"/>
              </a:rPr>
              <a:t>are </a:t>
            </a:r>
            <a:r>
              <a:rPr sz="2400" spc="-85" dirty="0">
                <a:latin typeface="Tahoma"/>
                <a:cs typeface="Tahoma"/>
              </a:rPr>
              <a:t>in </a:t>
            </a:r>
            <a:r>
              <a:rPr sz="2400" spc="-125" dirty="0">
                <a:latin typeface="Tahoma"/>
                <a:cs typeface="Tahoma"/>
              </a:rPr>
              <a:t>the </a:t>
            </a:r>
            <a:r>
              <a:rPr sz="2400" spc="-95" dirty="0">
                <a:solidFill>
                  <a:srgbClr val="004B00"/>
                </a:solidFill>
                <a:latin typeface="Tahoma"/>
                <a:cs typeface="Tahoma"/>
              </a:rPr>
              <a:t>relation </a:t>
            </a:r>
            <a:r>
              <a:rPr sz="2400" spc="-140" dirty="0">
                <a:latin typeface="Tahoma"/>
                <a:cs typeface="Tahoma"/>
              </a:rPr>
              <a:t>referred </a:t>
            </a:r>
            <a:r>
              <a:rPr sz="2400" spc="-70" dirty="0">
                <a:latin typeface="Tahoma"/>
                <a:cs typeface="Tahoma"/>
              </a:rPr>
              <a:t>to </a:t>
            </a:r>
            <a:r>
              <a:rPr sz="2400" spc="-160" dirty="0">
                <a:latin typeface="Tahoma"/>
                <a:cs typeface="Tahoma"/>
              </a:rPr>
              <a:t>by</a:t>
            </a:r>
            <a:r>
              <a:rPr sz="2400" spc="-245" dirty="0">
                <a:latin typeface="Tahoma"/>
                <a:cs typeface="Tahoma"/>
              </a:rPr>
              <a:t> </a:t>
            </a:r>
            <a:r>
              <a:rPr sz="2400" b="0" i="1" spc="-100" dirty="0">
                <a:solidFill>
                  <a:srgbClr val="990099"/>
                </a:solidFill>
                <a:latin typeface="Bookman Old Style"/>
                <a:cs typeface="Bookman Old Style"/>
              </a:rPr>
              <a:t>predicate</a:t>
            </a:r>
            <a:endParaRPr sz="2400" dirty="0"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857177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F0DED-DB69-43FB-91D2-7503CE5A8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for FOL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A0687-E6D0-4511-BBFE-306E93418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147565" cy="2039539"/>
          </a:xfrm>
        </p:spPr>
        <p:txBody>
          <a:bodyPr/>
          <a:lstStyle/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spc="-120" dirty="0">
                <a:latin typeface="Tahoma"/>
                <a:cs typeface="Tahoma"/>
              </a:rPr>
              <a:t>Consider </a:t>
            </a:r>
            <a:r>
              <a:rPr lang="en-US" sz="2400" spc="-125" dirty="0">
                <a:latin typeface="Tahoma"/>
                <a:cs typeface="Tahoma"/>
              </a:rPr>
              <a:t>the </a:t>
            </a:r>
            <a:r>
              <a:rPr lang="en-US" sz="2400" spc="-100" dirty="0">
                <a:latin typeface="Tahoma"/>
                <a:cs typeface="Tahoma"/>
              </a:rPr>
              <a:t>interpretation </a:t>
            </a:r>
            <a:r>
              <a:rPr lang="en-US" sz="2400" spc="-85" dirty="0">
                <a:latin typeface="Tahoma"/>
                <a:cs typeface="Tahoma"/>
              </a:rPr>
              <a:t>in </a:t>
            </a:r>
            <a:r>
              <a:rPr lang="en-US" sz="2400" spc="-125" dirty="0">
                <a:latin typeface="Tahoma"/>
                <a:cs typeface="Tahoma"/>
              </a:rPr>
              <a:t>which:</a:t>
            </a: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endParaRPr lang="en-US" sz="2400" spc="-125" dirty="0">
              <a:latin typeface="Tahoma"/>
              <a:cs typeface="Tahoma"/>
            </a:endParaRPr>
          </a:p>
          <a:p>
            <a:pPr marL="12700" marR="2483485">
              <a:lnSpc>
                <a:spcPct val="100000"/>
              </a:lnSpc>
              <a:spcBef>
                <a:spcPts val="85"/>
              </a:spcBef>
            </a:pPr>
            <a:r>
              <a:rPr lang="en-US"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Richard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Richard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105" dirty="0">
                <a:solidFill>
                  <a:srgbClr val="004B00"/>
                </a:solidFill>
                <a:latin typeface="Tahoma"/>
                <a:cs typeface="Tahoma"/>
              </a:rPr>
              <a:t>Lionheart 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ohn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90" dirty="0">
                <a:solidFill>
                  <a:srgbClr val="004B00"/>
                </a:solidFill>
                <a:latin typeface="Tahoma"/>
                <a:cs typeface="Tahoma"/>
              </a:rPr>
              <a:t>evil </a:t>
            </a:r>
            <a:r>
              <a:rPr lang="en-US" sz="2400" spc="-50" dirty="0">
                <a:solidFill>
                  <a:srgbClr val="004B00"/>
                </a:solidFill>
                <a:latin typeface="Tahoma"/>
                <a:cs typeface="Tahoma"/>
              </a:rPr>
              <a:t>King</a:t>
            </a:r>
            <a:r>
              <a:rPr lang="en-US" sz="2400" spc="-180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John</a:t>
            </a:r>
            <a:endParaRPr lang="en-US"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z="2400" i="1" dirty="0">
                <a:solidFill>
                  <a:srgbClr val="990099"/>
                </a:solidFill>
                <a:latin typeface="Bookman Old Style"/>
                <a:cs typeface="Bookman Old Style"/>
              </a:rPr>
              <a:t>Brother </a:t>
            </a:r>
            <a:r>
              <a:rPr lang="en-US" sz="2400" spc="140" dirty="0">
                <a:latin typeface="Lucida Sans Unicode"/>
                <a:cs typeface="Lucida Sans Unicode"/>
              </a:rPr>
              <a:t>→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brotherhood</a:t>
            </a:r>
            <a:r>
              <a:rPr lang="en-US" sz="2400" spc="105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relation</a:t>
            </a:r>
            <a:endParaRPr lang="en-US" sz="240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540"/>
              </a:spcBef>
            </a:pPr>
            <a:endParaRPr lang="en-US" sz="2400" spc="-120" dirty="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540"/>
              </a:spcBef>
            </a:pPr>
            <a:r>
              <a:rPr lang="en-US" sz="2400" spc="-120" dirty="0">
                <a:latin typeface="Tahoma"/>
                <a:cs typeface="Tahoma"/>
              </a:rPr>
              <a:t>Under </a:t>
            </a:r>
            <a:r>
              <a:rPr lang="en-US" sz="2400" spc="-85" dirty="0">
                <a:latin typeface="Tahoma"/>
                <a:cs typeface="Tahoma"/>
              </a:rPr>
              <a:t>this </a:t>
            </a:r>
            <a:r>
              <a:rPr lang="en-US" sz="2400" spc="-100" dirty="0">
                <a:latin typeface="Tahoma"/>
                <a:cs typeface="Tahoma"/>
              </a:rPr>
              <a:t>interpretation, 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Richard,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95" dirty="0">
                <a:latin typeface="Tahoma"/>
                <a:cs typeface="Tahoma"/>
              </a:rPr>
              <a:t>is </a:t>
            </a:r>
            <a:r>
              <a:rPr lang="en-US" sz="2400" spc="-114" dirty="0">
                <a:latin typeface="Tahoma"/>
                <a:cs typeface="Tahoma"/>
              </a:rPr>
              <a:t>true </a:t>
            </a:r>
            <a:r>
              <a:rPr lang="en-US" sz="2400" spc="-95" dirty="0">
                <a:latin typeface="Tahoma"/>
                <a:cs typeface="Tahoma"/>
              </a:rPr>
              <a:t>just </a:t>
            </a:r>
            <a:r>
              <a:rPr lang="en-US" sz="2400" spc="-85" dirty="0">
                <a:latin typeface="Tahoma"/>
                <a:cs typeface="Tahoma"/>
              </a:rPr>
              <a:t>in the </a:t>
            </a:r>
            <a:r>
              <a:rPr lang="en-US" sz="2400" spc="-155" dirty="0">
                <a:latin typeface="Tahoma"/>
                <a:cs typeface="Tahoma"/>
              </a:rPr>
              <a:t>case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Richard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105" dirty="0">
                <a:solidFill>
                  <a:srgbClr val="004B00"/>
                </a:solidFill>
                <a:latin typeface="Tahoma"/>
                <a:cs typeface="Tahoma"/>
              </a:rPr>
              <a:t>Lionheart </a:t>
            </a:r>
            <a:r>
              <a:rPr lang="en-US" sz="2400" spc="-145" dirty="0">
                <a:latin typeface="Tahoma"/>
                <a:cs typeface="Tahoma"/>
              </a:rPr>
              <a:t>and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</a:t>
            </a:r>
            <a:r>
              <a:rPr lang="en-US" sz="2400" spc="-90" dirty="0">
                <a:solidFill>
                  <a:srgbClr val="004B00"/>
                </a:solidFill>
                <a:latin typeface="Tahoma"/>
                <a:cs typeface="Tahoma"/>
              </a:rPr>
              <a:t>evil </a:t>
            </a:r>
            <a:r>
              <a:rPr lang="en-US" sz="2400" spc="-50" dirty="0">
                <a:solidFill>
                  <a:srgbClr val="004B00"/>
                </a:solidFill>
                <a:latin typeface="Tahoma"/>
                <a:cs typeface="Tahoma"/>
              </a:rPr>
              <a:t>King </a:t>
            </a:r>
            <a:r>
              <a:rPr lang="en-US" sz="2400" spc="-100" dirty="0">
                <a:solidFill>
                  <a:srgbClr val="004B00"/>
                </a:solidFill>
                <a:latin typeface="Tahoma"/>
                <a:cs typeface="Tahoma"/>
              </a:rPr>
              <a:t>John </a:t>
            </a:r>
            <a:r>
              <a:rPr lang="en-US" sz="2400" spc="-165" dirty="0">
                <a:latin typeface="Tahoma"/>
                <a:cs typeface="Tahoma"/>
              </a:rPr>
              <a:t>are </a:t>
            </a:r>
            <a:r>
              <a:rPr lang="en-US" sz="2400" spc="-85" dirty="0">
                <a:latin typeface="Tahoma"/>
                <a:cs typeface="Tahoma"/>
              </a:rPr>
              <a:t>in </a:t>
            </a:r>
            <a:r>
              <a:rPr lang="en-US" sz="2400" spc="-125" dirty="0">
                <a:solidFill>
                  <a:srgbClr val="004B00"/>
                </a:solidFill>
                <a:latin typeface="Tahoma"/>
                <a:cs typeface="Tahoma"/>
              </a:rPr>
              <a:t>the brotherhood </a:t>
            </a:r>
            <a:r>
              <a:rPr lang="en-US" sz="2400" spc="-95" dirty="0">
                <a:solidFill>
                  <a:srgbClr val="004B00"/>
                </a:solidFill>
                <a:latin typeface="Tahoma"/>
                <a:cs typeface="Tahoma"/>
              </a:rPr>
              <a:t>relation </a:t>
            </a:r>
            <a:r>
              <a:rPr lang="en-US" sz="2400" spc="-85" dirty="0">
                <a:latin typeface="Tahoma"/>
                <a:cs typeface="Tahoma"/>
              </a:rPr>
              <a:t>in </a:t>
            </a:r>
            <a:r>
              <a:rPr lang="en-US" sz="2400" spc="-125" dirty="0">
                <a:latin typeface="Tahoma"/>
                <a:cs typeface="Tahoma"/>
              </a:rPr>
              <a:t>the</a:t>
            </a:r>
            <a:r>
              <a:rPr lang="en-US" sz="2400" spc="290" dirty="0">
                <a:latin typeface="Tahoma"/>
                <a:cs typeface="Tahoma"/>
              </a:rPr>
              <a:t> </a:t>
            </a:r>
            <a:r>
              <a:rPr lang="en-US" sz="2400" spc="-135" dirty="0">
                <a:latin typeface="Tahoma"/>
                <a:cs typeface="Tahoma"/>
              </a:rPr>
              <a:t>model</a:t>
            </a:r>
            <a:endParaRPr lang="en-US" sz="2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0A6932-B476-4862-8093-45A570EC1BEE}"/>
              </a:ext>
            </a:extLst>
          </p:cNvPr>
          <p:cNvGrpSpPr/>
          <p:nvPr/>
        </p:nvGrpSpPr>
        <p:grpSpPr>
          <a:xfrm>
            <a:off x="6096000" y="270164"/>
            <a:ext cx="5095009" cy="3259806"/>
            <a:chOff x="2665203" y="1374539"/>
            <a:chExt cx="7722943" cy="4856557"/>
          </a:xfrm>
        </p:grpSpPr>
        <p:sp>
          <p:nvSpPr>
            <p:cNvPr id="16" name="object 3">
              <a:extLst>
                <a:ext uri="{FF2B5EF4-FFF2-40B4-BE49-F238E27FC236}">
                  <a16:creationId xmlns:a16="http://schemas.microsoft.com/office/drawing/2014/main" id="{602DD359-F7FB-40FC-9A3F-695CB056734F}"/>
                </a:ext>
              </a:extLst>
            </p:cNvPr>
            <p:cNvSpPr/>
            <p:nvPr/>
          </p:nvSpPr>
          <p:spPr>
            <a:xfrm>
              <a:off x="2989979" y="1426571"/>
              <a:ext cx="6212041" cy="48045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F0D39F00-8DBF-4F8D-A89A-17C098A1DC54}"/>
                </a:ext>
              </a:extLst>
            </p:cNvPr>
            <p:cNvSpPr txBox="1"/>
            <p:nvPr/>
          </p:nvSpPr>
          <p:spPr>
            <a:xfrm>
              <a:off x="4084796" y="3787861"/>
              <a:ext cx="436245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5" dirty="0">
                  <a:latin typeface="Times New Roman"/>
                  <a:cs typeface="Times New Roman"/>
                </a:rPr>
                <a:t>R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7403E414-D43F-47A8-94A0-ED266FC7DCE6}"/>
                </a:ext>
              </a:extLst>
            </p:cNvPr>
            <p:cNvSpPr txBox="1"/>
            <p:nvPr/>
          </p:nvSpPr>
          <p:spPr>
            <a:xfrm>
              <a:off x="7234587" y="3787861"/>
              <a:ext cx="309880" cy="757538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3200" b="1" spc="10" dirty="0">
                  <a:latin typeface="Times New Roman"/>
                  <a:cs typeface="Times New Roman"/>
                </a:rPr>
                <a:t>J</a:t>
              </a:r>
              <a:endParaRPr sz="3200">
                <a:latin typeface="Times New Roman"/>
                <a:cs typeface="Times New Roman"/>
              </a:endParaRPr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DDD51A7C-2616-41F7-9204-B6201BD11C77}"/>
                </a:ext>
              </a:extLst>
            </p:cNvPr>
            <p:cNvSpPr txBox="1"/>
            <p:nvPr/>
          </p:nvSpPr>
          <p:spPr>
            <a:xfrm>
              <a:off x="6601201" y="4225487"/>
              <a:ext cx="153670" cy="297093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r>
                <a:rPr sz="1200" b="1" spc="5" dirty="0">
                  <a:latin typeface="Times New Roman"/>
                  <a:cs typeface="Times New Roman"/>
                </a:rPr>
                <a:t>$</a:t>
              </a:r>
              <a:endParaRPr sz="1200">
                <a:latin typeface="Times New Roman"/>
                <a:cs typeface="Times New Roman"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711C3E-0F8A-4F3E-B476-F64A67C4A712}"/>
                </a:ext>
              </a:extLst>
            </p:cNvPr>
            <p:cNvSpPr txBox="1"/>
            <p:nvPr/>
          </p:nvSpPr>
          <p:spPr>
            <a:xfrm>
              <a:off x="5191056" y="4748253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 dirty="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C9179014-1625-416C-80CC-ABF2592C220C}"/>
                </a:ext>
              </a:extLst>
            </p:cNvPr>
            <p:cNvSpPr txBox="1"/>
            <p:nvPr/>
          </p:nvSpPr>
          <p:spPr>
            <a:xfrm>
              <a:off x="8375408" y="4735024"/>
              <a:ext cx="84010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0" dirty="0">
                  <a:solidFill>
                    <a:srgbClr val="C00000"/>
                  </a:solidFill>
                  <a:latin typeface="Arial"/>
                  <a:cs typeface="Arial"/>
                </a:rPr>
                <a:t>left</a:t>
              </a:r>
              <a:r>
                <a:rPr sz="1200" b="1" spc="-50" dirty="0">
                  <a:solidFill>
                    <a:srgbClr val="C00000"/>
                  </a:solidFill>
                  <a:latin typeface="Arial"/>
                  <a:cs typeface="Arial"/>
                </a:rPr>
                <a:t> </a:t>
              </a:r>
              <a:r>
                <a:rPr sz="1200" b="1" spc="15" dirty="0">
                  <a:solidFill>
                    <a:srgbClr val="C00000"/>
                  </a:solidFill>
                  <a:latin typeface="Arial"/>
                  <a:cs typeface="Arial"/>
                </a:rPr>
                <a:t>leg</a:t>
              </a:r>
              <a:endParaRPr sz="1200">
                <a:solidFill>
                  <a:srgbClr val="C00000"/>
                </a:solidFill>
                <a:latin typeface="Arial"/>
                <a:cs typeface="Arial"/>
              </a:endParaRPr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BFCA3BFE-92D0-47CD-93FE-935192701F52}"/>
                </a:ext>
              </a:extLst>
            </p:cNvPr>
            <p:cNvSpPr txBox="1"/>
            <p:nvPr/>
          </p:nvSpPr>
          <p:spPr>
            <a:xfrm>
              <a:off x="5287172" y="2468100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4031F166-0A53-4D83-A80E-F66DD52A2776}"/>
                </a:ext>
              </a:extLst>
            </p:cNvPr>
            <p:cNvSpPr txBox="1"/>
            <p:nvPr/>
          </p:nvSpPr>
          <p:spPr>
            <a:xfrm>
              <a:off x="5273942" y="3128473"/>
              <a:ext cx="909955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15" dirty="0">
                  <a:latin typeface="Arial"/>
                  <a:cs typeface="Arial"/>
                </a:rPr>
                <a:t>brother</a:t>
              </a:r>
              <a:endParaRPr sz="1200">
                <a:latin typeface="Arial"/>
                <a:cs typeface="Arial"/>
              </a:endParaRPr>
            </a:p>
          </p:txBody>
        </p:sp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5B7D60D7-563D-4252-81C8-D0F45132C59C}"/>
                </a:ext>
              </a:extLst>
            </p:cNvPr>
            <p:cNvSpPr txBox="1"/>
            <p:nvPr/>
          </p:nvSpPr>
          <p:spPr>
            <a:xfrm>
              <a:off x="2665203" y="2555992"/>
              <a:ext cx="868044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person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25" name="object 12">
              <a:extLst>
                <a:ext uri="{FF2B5EF4-FFF2-40B4-BE49-F238E27FC236}">
                  <a16:creationId xmlns:a16="http://schemas.microsoft.com/office/drawing/2014/main" id="{4A36D580-CD1B-4069-9730-9BA184F7CFF0}"/>
                </a:ext>
              </a:extLst>
            </p:cNvPr>
            <p:cNvSpPr txBox="1"/>
            <p:nvPr/>
          </p:nvSpPr>
          <p:spPr>
            <a:xfrm>
              <a:off x="7461156" y="2313248"/>
              <a:ext cx="2926990" cy="890321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on</a:t>
              </a:r>
              <a:r>
                <a:rPr sz="1200" b="1" dirty="0">
                  <a:solidFill>
                    <a:schemeClr val="accent1"/>
                  </a:solidFill>
                  <a:latin typeface="Arial"/>
                  <a:cs typeface="Arial"/>
                </a:rPr>
                <a:t>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head</a:t>
              </a:r>
              <a:endParaRPr lang="en-US" sz="1200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endParaRPr lang="en-US" sz="1200" b="1" spc="15" dirty="0">
                <a:solidFill>
                  <a:schemeClr val="accent1"/>
                </a:solidFill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lang="en-US"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              </a:t>
              </a:r>
              <a:r>
                <a:rPr sz="1200" b="1" spc="15" dirty="0">
                  <a:solidFill>
                    <a:schemeClr val="accent1"/>
                  </a:solidFill>
                  <a:latin typeface="Arial"/>
                  <a:cs typeface="Arial"/>
                </a:rPr>
                <a:t>person  </a:t>
              </a: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king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13">
              <a:extLst>
                <a:ext uri="{FF2B5EF4-FFF2-40B4-BE49-F238E27FC236}">
                  <a16:creationId xmlns:a16="http://schemas.microsoft.com/office/drawing/2014/main" id="{886037E7-2566-4584-A673-5BE5FE63A27D}"/>
                </a:ext>
              </a:extLst>
            </p:cNvPr>
            <p:cNvSpPr txBox="1"/>
            <p:nvPr/>
          </p:nvSpPr>
          <p:spPr>
            <a:xfrm>
              <a:off x="7848326" y="1374539"/>
              <a:ext cx="769621" cy="301869"/>
            </a:xfrm>
            <a:prstGeom prst="rect">
              <a:avLst/>
            </a:prstGeom>
          </p:spPr>
          <p:txBody>
            <a:bodyPr vert="horz" wrap="square" lIns="0" tIns="1778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0"/>
                </a:spcBef>
              </a:pPr>
              <a:r>
                <a:rPr sz="1200" b="1" spc="20" dirty="0">
                  <a:solidFill>
                    <a:schemeClr val="accent1"/>
                  </a:solidFill>
                  <a:latin typeface="Arial"/>
                  <a:cs typeface="Arial"/>
                </a:rPr>
                <a:t>crown</a:t>
              </a:r>
              <a:endParaRPr sz="1200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3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D7EAC-A642-4ECF-8AEB-611E9A9E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ECD7D-AFC9-4BED-87D6-6C8F6ED43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6115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95755" algn="l"/>
              </a:tabLst>
            </a:pP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pc="-55" dirty="0">
                <a:solidFill>
                  <a:srgbClr val="990099"/>
                </a:solidFill>
                <a:latin typeface="Lucida Sans Unicode"/>
                <a:cs typeface="Lucida Sans Unicode"/>
              </a:rPr>
              <a:t>(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variables</a:t>
            </a:r>
            <a:r>
              <a:rPr lang="en-US" spc="-55" dirty="0">
                <a:solidFill>
                  <a:srgbClr val="990099"/>
                </a:solidFill>
                <a:latin typeface="Lucida Sans Unicode"/>
                <a:cs typeface="Lucida Sans Unicode"/>
              </a:rPr>
              <a:t>)    </a:t>
            </a:r>
            <a:r>
              <a:rPr lang="en-US" spc="-65" dirty="0">
                <a:solidFill>
                  <a:srgbClr val="990099"/>
                </a:solidFill>
                <a:latin typeface="Lucida Sans Unicode"/>
                <a:cs typeface="Lucida Sans Unicode"/>
              </a:rPr>
              <a:t>(</a:t>
            </a:r>
            <a:r>
              <a:rPr lang="en-US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sentence</a:t>
            </a:r>
            <a:r>
              <a:rPr lang="en-US" spc="-65" dirty="0">
                <a:solidFill>
                  <a:srgbClr val="990099"/>
                </a:solidFill>
                <a:latin typeface="Lucida Sans Unicode"/>
                <a:cs typeface="Lucida Sans Unicode"/>
              </a:rPr>
              <a:t>)</a:t>
            </a:r>
            <a:endParaRPr lang="en-US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140" dirty="0">
                <a:latin typeface="Tahoma"/>
                <a:cs typeface="Tahoma"/>
              </a:rPr>
              <a:t>Everyone </a:t>
            </a:r>
            <a:r>
              <a:rPr lang="en-US" spc="-65" dirty="0">
                <a:latin typeface="Tahoma"/>
                <a:cs typeface="Tahoma"/>
              </a:rPr>
              <a:t>at </a:t>
            </a:r>
            <a:r>
              <a:rPr lang="en-US" spc="-114" dirty="0">
                <a:latin typeface="Tahoma"/>
                <a:cs typeface="Tahoma"/>
              </a:rPr>
              <a:t>the banquet </a:t>
            </a:r>
            <a:r>
              <a:rPr lang="en-US" spc="-95" dirty="0">
                <a:latin typeface="Tahoma"/>
                <a:cs typeface="Tahoma"/>
              </a:rPr>
              <a:t>is</a:t>
            </a:r>
            <a:r>
              <a:rPr lang="en-US" spc="310" dirty="0">
                <a:latin typeface="Tahoma"/>
                <a:cs typeface="Tahoma"/>
              </a:rPr>
              <a:t> </a:t>
            </a:r>
            <a:r>
              <a:rPr lang="en-US" spc="-140" dirty="0">
                <a:latin typeface="Tahoma"/>
                <a:cs typeface="Tahoma"/>
              </a:rPr>
              <a:t>hungry: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  <a:tabLst>
                <a:tab pos="493395" algn="l"/>
                <a:tab pos="2402840" algn="l"/>
                <a:tab pos="2795905" algn="l"/>
              </a:tabLst>
            </a:pP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    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50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35"/>
              </a:spcBef>
              <a:tabLst>
                <a:tab pos="493395" algn="l"/>
                <a:tab pos="2402840" algn="l"/>
                <a:tab pos="2795905" algn="l"/>
              </a:tabLst>
            </a:pPr>
            <a:endParaRPr lang="en-US" sz="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493395" algn="l"/>
                <a:tab pos="941705" algn="l"/>
              </a:tabLst>
            </a:pP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  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45" dirty="0">
                <a:latin typeface="Tahoma"/>
                <a:cs typeface="Tahoma"/>
              </a:rPr>
              <a:t>a </a:t>
            </a:r>
            <a:r>
              <a:rPr lang="en-US" spc="-135" dirty="0">
                <a:latin typeface="Tahoma"/>
                <a:cs typeface="Tahoma"/>
              </a:rPr>
              <a:t>model </a:t>
            </a:r>
            <a:r>
              <a:rPr lang="en-US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m </a:t>
            </a:r>
            <a:r>
              <a:rPr lang="en-US" spc="-70" dirty="0" err="1">
                <a:latin typeface="Tahoma"/>
                <a:cs typeface="Tahoma"/>
              </a:rPr>
              <a:t>iff</a:t>
            </a:r>
            <a:r>
              <a:rPr lang="en-US" spc="-70" dirty="0">
                <a:latin typeface="Tahoma"/>
                <a:cs typeface="Tahoma"/>
              </a:rPr>
              <a:t> 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95" dirty="0">
                <a:latin typeface="Tahoma"/>
                <a:cs typeface="Tahoma"/>
              </a:rPr>
              <a:t>with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i="1" spc="204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125" dirty="0">
                <a:latin typeface="Tahoma"/>
                <a:cs typeface="Tahoma"/>
              </a:rPr>
              <a:t>being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spc="25" dirty="0">
                <a:solidFill>
                  <a:srgbClr val="7E0000"/>
                </a:solidFill>
                <a:latin typeface="Century"/>
                <a:cs typeface="Century"/>
              </a:rPr>
              <a:t>each </a:t>
            </a:r>
            <a:r>
              <a:rPr lang="en-US" spc="-120" dirty="0">
                <a:latin typeface="Tahoma"/>
                <a:cs typeface="Tahoma"/>
              </a:rPr>
              <a:t>possible </a:t>
            </a:r>
            <a:r>
              <a:rPr lang="en-US" spc="-105" dirty="0">
                <a:latin typeface="Tahoma"/>
                <a:cs typeface="Tahoma"/>
              </a:rPr>
              <a:t>object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25" dirty="0">
                <a:latin typeface="Tahoma"/>
                <a:cs typeface="Tahoma"/>
              </a:rPr>
              <a:t>the</a:t>
            </a:r>
            <a:r>
              <a:rPr lang="en-US" spc="-114" dirty="0">
                <a:latin typeface="Tahoma"/>
                <a:cs typeface="Tahoma"/>
              </a:rPr>
              <a:t> </a:t>
            </a:r>
            <a:r>
              <a:rPr lang="en-US" spc="-135" dirty="0">
                <a:latin typeface="Tahoma"/>
                <a:cs typeface="Tahoma"/>
              </a:rPr>
              <a:t>model</a:t>
            </a: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endParaRPr lang="en-US" sz="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85" dirty="0">
                <a:solidFill>
                  <a:srgbClr val="7E0000"/>
                </a:solidFill>
                <a:latin typeface="Century"/>
                <a:cs typeface="Century"/>
              </a:rPr>
              <a:t>Roughly</a:t>
            </a:r>
            <a:r>
              <a:rPr lang="en-US" spc="105" dirty="0">
                <a:solidFill>
                  <a:srgbClr val="7E0000"/>
                </a:solidFill>
                <a:latin typeface="Century"/>
                <a:cs typeface="Century"/>
              </a:rPr>
              <a:t> </a:t>
            </a:r>
            <a:r>
              <a:rPr lang="en-US" spc="-125" dirty="0">
                <a:latin typeface="Tahoma"/>
                <a:cs typeface="Tahoma"/>
              </a:rPr>
              <a:t>speaking,</a:t>
            </a:r>
            <a:r>
              <a:rPr lang="en-US" spc="15" dirty="0">
                <a:latin typeface="Tahoma"/>
                <a:cs typeface="Tahoma"/>
              </a:rPr>
              <a:t> </a:t>
            </a:r>
            <a:r>
              <a:rPr lang="en-US" spc="-114" dirty="0">
                <a:latin typeface="Tahoma"/>
                <a:cs typeface="Tahoma"/>
              </a:rPr>
              <a:t>equivalent</a:t>
            </a:r>
            <a:r>
              <a:rPr lang="en-US" spc="-5" dirty="0">
                <a:latin typeface="Tahoma"/>
                <a:cs typeface="Tahoma"/>
              </a:rPr>
              <a:t> </a:t>
            </a:r>
            <a:r>
              <a:rPr lang="en-US" spc="-70" dirty="0">
                <a:latin typeface="Tahoma"/>
                <a:cs typeface="Tahoma"/>
              </a:rPr>
              <a:t>to</a:t>
            </a:r>
            <a:r>
              <a:rPr lang="en-US" spc="20" dirty="0">
                <a:latin typeface="Tahoma"/>
                <a:cs typeface="Tahoma"/>
              </a:rPr>
              <a:t> </a:t>
            </a:r>
            <a:r>
              <a:rPr lang="en-US" spc="-125" dirty="0">
                <a:latin typeface="Tahoma"/>
                <a:cs typeface="Tahoma"/>
              </a:rPr>
              <a:t>the</a:t>
            </a:r>
            <a:r>
              <a:rPr lang="en-US" spc="20" dirty="0">
                <a:latin typeface="Tahoma"/>
                <a:cs typeface="Tahoma"/>
              </a:rPr>
              <a:t> </a:t>
            </a:r>
            <a:r>
              <a:rPr lang="en-US" spc="-100" dirty="0">
                <a:solidFill>
                  <a:srgbClr val="004B00"/>
                </a:solidFill>
                <a:latin typeface="Tahoma"/>
                <a:cs typeface="Tahoma"/>
              </a:rPr>
              <a:t>conjunction</a:t>
            </a:r>
            <a:r>
              <a:rPr lang="en-US" spc="5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pc="-105" dirty="0">
                <a:latin typeface="Tahoma"/>
                <a:cs typeface="Tahoma"/>
              </a:rPr>
              <a:t>of</a:t>
            </a:r>
            <a:r>
              <a:rPr lang="en-US" spc="15" dirty="0">
                <a:latin typeface="Tahoma"/>
                <a:cs typeface="Tahoma"/>
              </a:rPr>
              <a:t> </a:t>
            </a:r>
            <a:r>
              <a:rPr lang="en-US" spc="-95" dirty="0">
                <a:solidFill>
                  <a:srgbClr val="004B00"/>
                </a:solidFill>
                <a:latin typeface="Tahoma"/>
                <a:cs typeface="Tahoma"/>
              </a:rPr>
              <a:t>instantiations</a:t>
            </a:r>
            <a:r>
              <a:rPr lang="en-US" spc="65" dirty="0">
                <a:solidFill>
                  <a:srgbClr val="004B00"/>
                </a:solidFill>
                <a:latin typeface="Tahoma"/>
                <a:cs typeface="Tahoma"/>
              </a:rPr>
              <a:t> </a:t>
            </a:r>
            <a:r>
              <a:rPr lang="en-US" spc="-105" dirty="0">
                <a:latin typeface="Tahoma"/>
                <a:cs typeface="Tahoma"/>
              </a:rPr>
              <a:t>of</a:t>
            </a:r>
            <a:r>
              <a:rPr lang="en-US" spc="15" dirty="0">
                <a:latin typeface="Tahoma"/>
                <a:cs typeface="Tahoma"/>
              </a:rPr>
              <a:t> 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</a:t>
            </a:r>
            <a:endParaRPr lang="en-US" dirty="0">
              <a:latin typeface="Bookman Old Style"/>
              <a:cs typeface="Bookman Old Style"/>
            </a:endParaRPr>
          </a:p>
          <a:p>
            <a:pPr marL="693420">
              <a:lnSpc>
                <a:spcPct val="100000"/>
              </a:lnSpc>
              <a:spcBef>
                <a:spcPts val="1310"/>
              </a:spcBef>
              <a:tabLst>
                <a:tab pos="3750945" algn="l"/>
                <a:tab pos="4144010" algn="l"/>
              </a:tabLst>
            </a:pPr>
            <a:r>
              <a:rPr lang="en-US" spc="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5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5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9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50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 Hungry</a:t>
            </a:r>
            <a:r>
              <a:rPr lang="en-US" spc="2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20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3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7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pc="-7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  <a:tabLst>
                <a:tab pos="3483610" algn="l"/>
                <a:tab pos="3876675" algn="l"/>
              </a:tabLst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pc="-3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Richard,</a:t>
            </a:r>
            <a:r>
              <a:rPr lang="en-US" i="1" spc="-29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50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 Hungry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25"/>
              </a:spcBef>
              <a:tabLst>
                <a:tab pos="3596640" algn="l"/>
                <a:tab pos="3989704" algn="l"/>
              </a:tabLst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pc="-3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pc="-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-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50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 Hungry</a:t>
            </a:r>
            <a:r>
              <a:rPr lang="en-US" spc="-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3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</a:t>
            </a:r>
            <a:r>
              <a:rPr lang="en-US" i="1" spc="-2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endParaRPr lang="en-US" dirty="0">
              <a:latin typeface="Bookman Old Style"/>
              <a:cs typeface="Bookman Old Styl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3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D7EAC-A642-4ECF-8AEB-611E9A9E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ECD7D-AFC9-4BED-87D6-6C8F6ED43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76655" algn="l"/>
                <a:tab pos="1651635" algn="l"/>
              </a:tabLst>
            </a:pPr>
            <a:r>
              <a:rPr lang="en-US" spc="-100" dirty="0">
                <a:latin typeface="Tahoma"/>
                <a:cs typeface="Tahoma"/>
              </a:rPr>
              <a:t>Common mistake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76655" algn="l"/>
                <a:tab pos="1651635" algn="l"/>
              </a:tabLst>
            </a:pPr>
            <a:endParaRPr lang="en-US" spc="-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76655" algn="l"/>
                <a:tab pos="1651635" algn="l"/>
              </a:tabLst>
            </a:pPr>
            <a:r>
              <a:rPr lang="en-US" spc="-100" dirty="0">
                <a:latin typeface="Tahoma"/>
                <a:cs typeface="Tahoma"/>
              </a:rPr>
              <a:t>Typically,	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25" dirty="0">
                <a:latin typeface="Tahoma"/>
                <a:cs typeface="Tahoma"/>
              </a:rPr>
              <a:t>the main </a:t>
            </a:r>
            <a:r>
              <a:rPr lang="en-US" spc="-114" dirty="0">
                <a:latin typeface="Tahoma"/>
                <a:cs typeface="Tahoma"/>
              </a:rPr>
              <a:t>connective </a:t>
            </a:r>
            <a:r>
              <a:rPr lang="en-US" spc="-95" dirty="0">
                <a:latin typeface="Tahoma"/>
                <a:cs typeface="Tahoma"/>
              </a:rPr>
              <a:t>with</a:t>
            </a:r>
            <a:r>
              <a:rPr lang="en-US" spc="-45" dirty="0">
                <a:latin typeface="Tahoma"/>
                <a:cs typeface="Tahoma"/>
              </a:rPr>
              <a:t> </a:t>
            </a: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endParaRPr lang="en-US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140" dirty="0">
                <a:latin typeface="Tahoma"/>
                <a:cs typeface="Tahoma"/>
              </a:rPr>
              <a:t>Common </a:t>
            </a:r>
            <a:r>
              <a:rPr lang="en-US" spc="-130" dirty="0">
                <a:latin typeface="Tahoma"/>
                <a:cs typeface="Tahoma"/>
              </a:rPr>
              <a:t>mistake:  using 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 </a:t>
            </a:r>
            <a:r>
              <a:rPr lang="en-US" spc="-160" dirty="0">
                <a:latin typeface="Tahoma"/>
                <a:cs typeface="Tahoma"/>
              </a:rPr>
              <a:t>as </a:t>
            </a:r>
            <a:r>
              <a:rPr lang="en-US" spc="-125" dirty="0">
                <a:latin typeface="Tahoma"/>
                <a:cs typeface="Tahoma"/>
              </a:rPr>
              <a:t>the main </a:t>
            </a:r>
            <a:r>
              <a:rPr lang="en-US" spc="-114" dirty="0">
                <a:latin typeface="Tahoma"/>
                <a:cs typeface="Tahoma"/>
              </a:rPr>
              <a:t>connective </a:t>
            </a:r>
            <a:r>
              <a:rPr lang="en-US" spc="-95" dirty="0">
                <a:latin typeface="Tahoma"/>
                <a:cs typeface="Tahoma"/>
              </a:rPr>
              <a:t>with</a:t>
            </a:r>
            <a:r>
              <a:rPr lang="en-US" spc="-420" dirty="0">
                <a:latin typeface="Tahoma"/>
                <a:cs typeface="Tahoma"/>
              </a:rPr>
              <a:t>  </a:t>
            </a:r>
            <a:r>
              <a:rPr lang="en-US" spc="-43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430" dirty="0">
                <a:latin typeface="Tahoma"/>
                <a:cs typeface="Tahoma"/>
              </a:rPr>
              <a:t>:</a:t>
            </a:r>
            <a:endParaRPr lang="en-US" dirty="0">
              <a:latin typeface="Tahoma"/>
              <a:cs typeface="Tahoma"/>
            </a:endParaRPr>
          </a:p>
          <a:p>
            <a:pPr marL="329565">
              <a:lnSpc>
                <a:spcPct val="100000"/>
              </a:lnSpc>
              <a:spcBef>
                <a:spcPts val="1560"/>
              </a:spcBef>
              <a:tabLst>
                <a:tab pos="808990" algn="l"/>
              </a:tabLst>
            </a:pP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x,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Banquet</a:t>
            </a:r>
            <a:r>
              <a:rPr lang="en-US" spc="-5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340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180" dirty="0">
                <a:latin typeface="Tahoma"/>
                <a:cs typeface="Tahoma"/>
              </a:rPr>
              <a:t>means </a:t>
            </a:r>
            <a:r>
              <a:rPr lang="en-US" spc="-110" dirty="0">
                <a:latin typeface="Tahoma"/>
                <a:cs typeface="Tahoma"/>
              </a:rPr>
              <a:t>“Everyone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65" dirty="0">
                <a:latin typeface="Tahoma"/>
                <a:cs typeface="Tahoma"/>
              </a:rPr>
              <a:t>at </a:t>
            </a:r>
            <a:r>
              <a:rPr lang="en-US" spc="-114" dirty="0">
                <a:latin typeface="Tahoma"/>
                <a:cs typeface="Tahoma"/>
              </a:rPr>
              <a:t>the banquet </a:t>
            </a:r>
            <a:r>
              <a:rPr lang="en-US" spc="-145" dirty="0">
                <a:latin typeface="Tahoma"/>
                <a:cs typeface="Tahoma"/>
              </a:rPr>
              <a:t>and </a:t>
            </a:r>
            <a:r>
              <a:rPr lang="en-US" spc="-170" dirty="0">
                <a:latin typeface="Tahoma"/>
                <a:cs typeface="Tahoma"/>
              </a:rPr>
              <a:t>everyone </a:t>
            </a:r>
            <a:r>
              <a:rPr lang="en-US" spc="-95" dirty="0">
                <a:latin typeface="Tahoma"/>
                <a:cs typeface="Tahoma"/>
              </a:rPr>
              <a:t>is</a:t>
            </a:r>
            <a:r>
              <a:rPr lang="en-US" spc="-85" dirty="0">
                <a:latin typeface="Tahoma"/>
                <a:cs typeface="Tahoma"/>
              </a:rPr>
              <a:t> </a:t>
            </a:r>
            <a:r>
              <a:rPr lang="en-US" spc="-80" dirty="0">
                <a:latin typeface="Tahoma"/>
                <a:cs typeface="Tahoma"/>
              </a:rPr>
              <a:t>hungry”</a:t>
            </a:r>
            <a:endParaRPr lang="en-US" dirty="0">
              <a:latin typeface="Tahoma"/>
              <a:cs typeface="Ta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66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FC79-5B3C-43A4-A015-5000D9B22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Existential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CF38C-F290-4DBC-873F-EC5F361ED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94280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595755" algn="l"/>
              </a:tabLst>
            </a:pP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pc="-31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pc="-55" dirty="0">
                <a:solidFill>
                  <a:srgbClr val="990099"/>
                </a:solidFill>
                <a:latin typeface="Lucida Sans Unicode"/>
                <a:cs typeface="Lucida Sans Unicode"/>
              </a:rPr>
              <a:t>(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variables</a:t>
            </a:r>
            <a:r>
              <a:rPr lang="en-US" spc="-55" dirty="0">
                <a:solidFill>
                  <a:srgbClr val="990099"/>
                </a:solidFill>
                <a:latin typeface="Lucida Sans Unicode"/>
                <a:cs typeface="Lucida Sans Unicode"/>
              </a:rPr>
              <a:t>)	</a:t>
            </a:r>
            <a:r>
              <a:rPr lang="en-US" spc="-65" dirty="0">
                <a:solidFill>
                  <a:srgbClr val="990099"/>
                </a:solidFill>
                <a:latin typeface="Lucida Sans Unicode"/>
                <a:cs typeface="Lucida Sans Unicode"/>
              </a:rPr>
              <a:t>(</a:t>
            </a:r>
            <a:r>
              <a:rPr lang="en-US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sentence</a:t>
            </a:r>
            <a:r>
              <a:rPr lang="en-US" spc="-65" dirty="0">
                <a:solidFill>
                  <a:srgbClr val="990099"/>
                </a:solidFill>
                <a:latin typeface="Lucida Sans Unicode"/>
                <a:cs typeface="Lucida Sans Unicode"/>
              </a:rPr>
              <a:t>)</a:t>
            </a:r>
            <a:endParaRPr lang="en-US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160" dirty="0">
                <a:latin typeface="Tahoma"/>
                <a:cs typeface="Tahoma"/>
              </a:rPr>
              <a:t>Someone </a:t>
            </a:r>
            <a:r>
              <a:rPr lang="en-US" spc="-65" dirty="0">
                <a:latin typeface="Tahoma"/>
                <a:cs typeface="Tahoma"/>
              </a:rPr>
              <a:t>at </a:t>
            </a:r>
            <a:r>
              <a:rPr lang="en-US" spc="-105" dirty="0">
                <a:latin typeface="Tahoma"/>
                <a:cs typeface="Tahoma"/>
              </a:rPr>
              <a:t>the tournament </a:t>
            </a:r>
            <a:r>
              <a:rPr lang="en-US" spc="-95" dirty="0">
                <a:latin typeface="Tahoma"/>
                <a:cs typeface="Tahoma"/>
              </a:rPr>
              <a:t>is</a:t>
            </a:r>
            <a:r>
              <a:rPr lang="en-US" spc="-135" dirty="0">
                <a:latin typeface="Tahoma"/>
                <a:cs typeface="Tahoma"/>
              </a:rPr>
              <a:t> </a:t>
            </a:r>
            <a:r>
              <a:rPr lang="en-US" spc="-140" dirty="0">
                <a:latin typeface="Tahoma"/>
                <a:cs typeface="Tahoma"/>
              </a:rPr>
              <a:t>hungry: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  <a:tabLst>
                <a:tab pos="493395" algn="l"/>
              </a:tabLst>
            </a:pP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7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30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493395" algn="l"/>
                <a:tab pos="941705" algn="l"/>
              </a:tabLst>
            </a:pP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	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45" dirty="0">
                <a:latin typeface="Tahoma"/>
                <a:cs typeface="Tahoma"/>
              </a:rPr>
              <a:t>a </a:t>
            </a:r>
            <a:r>
              <a:rPr lang="en-US" spc="-135" dirty="0">
                <a:latin typeface="Tahoma"/>
                <a:cs typeface="Tahoma"/>
              </a:rPr>
              <a:t>model </a:t>
            </a:r>
            <a:r>
              <a:rPr lang="en-US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m </a:t>
            </a:r>
            <a:r>
              <a:rPr lang="en-US" spc="-70" dirty="0" err="1">
                <a:latin typeface="Tahoma"/>
                <a:cs typeface="Tahoma"/>
              </a:rPr>
              <a:t>iff</a:t>
            </a:r>
            <a:r>
              <a:rPr lang="en-US" spc="-70" dirty="0">
                <a:latin typeface="Tahoma"/>
                <a:cs typeface="Tahoma"/>
              </a:rPr>
              <a:t> 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95" dirty="0">
                <a:latin typeface="Tahoma"/>
                <a:cs typeface="Tahoma"/>
              </a:rPr>
              <a:t>with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i="1" spc="21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125" dirty="0">
                <a:latin typeface="Tahoma"/>
                <a:cs typeface="Tahoma"/>
              </a:rPr>
              <a:t>being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n-US" spc="55" dirty="0">
                <a:solidFill>
                  <a:srgbClr val="7E0000"/>
                </a:solidFill>
                <a:latin typeface="Century"/>
                <a:cs typeface="Century"/>
              </a:rPr>
              <a:t>some </a:t>
            </a:r>
            <a:r>
              <a:rPr lang="en-US" spc="-120" dirty="0">
                <a:latin typeface="Tahoma"/>
                <a:cs typeface="Tahoma"/>
              </a:rPr>
              <a:t>possible </a:t>
            </a:r>
            <a:r>
              <a:rPr lang="en-US" spc="-105" dirty="0">
                <a:latin typeface="Tahoma"/>
                <a:cs typeface="Tahoma"/>
              </a:rPr>
              <a:t>object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25" dirty="0">
                <a:latin typeface="Tahoma"/>
                <a:cs typeface="Tahoma"/>
              </a:rPr>
              <a:t>the</a:t>
            </a:r>
            <a:r>
              <a:rPr lang="en-US" spc="380" dirty="0">
                <a:latin typeface="Tahoma"/>
                <a:cs typeface="Tahoma"/>
              </a:rPr>
              <a:t> </a:t>
            </a:r>
            <a:r>
              <a:rPr lang="en-US" spc="-135" dirty="0">
                <a:latin typeface="Tahoma"/>
                <a:cs typeface="Tahoma"/>
              </a:rPr>
              <a:t>model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85" dirty="0">
                <a:solidFill>
                  <a:srgbClr val="7E0000"/>
                </a:solidFill>
                <a:latin typeface="Century"/>
                <a:cs typeface="Century"/>
              </a:rPr>
              <a:t>Roughly </a:t>
            </a:r>
            <a:r>
              <a:rPr lang="en-US" spc="-125" dirty="0">
                <a:latin typeface="Tahoma"/>
                <a:cs typeface="Tahoma"/>
              </a:rPr>
              <a:t>speaking, </a:t>
            </a:r>
            <a:r>
              <a:rPr lang="en-US" spc="-114" dirty="0">
                <a:latin typeface="Tahoma"/>
                <a:cs typeface="Tahoma"/>
              </a:rPr>
              <a:t>equivalent </a:t>
            </a:r>
            <a:r>
              <a:rPr lang="en-US" spc="-70" dirty="0">
                <a:latin typeface="Tahoma"/>
                <a:cs typeface="Tahoma"/>
              </a:rPr>
              <a:t>to </a:t>
            </a:r>
            <a:r>
              <a:rPr lang="en-US" spc="-125" dirty="0">
                <a:latin typeface="Tahoma"/>
                <a:cs typeface="Tahoma"/>
              </a:rPr>
              <a:t>the </a:t>
            </a:r>
            <a:r>
              <a:rPr lang="en-US" spc="-100" dirty="0">
                <a:solidFill>
                  <a:srgbClr val="004B00"/>
                </a:solidFill>
                <a:latin typeface="Tahoma"/>
                <a:cs typeface="Tahoma"/>
              </a:rPr>
              <a:t>disjunction </a:t>
            </a:r>
            <a:r>
              <a:rPr lang="en-US" spc="-105" dirty="0">
                <a:latin typeface="Tahoma"/>
                <a:cs typeface="Tahoma"/>
              </a:rPr>
              <a:t>of </a:t>
            </a:r>
            <a:r>
              <a:rPr lang="en-US" spc="-95" dirty="0">
                <a:solidFill>
                  <a:srgbClr val="004B00"/>
                </a:solidFill>
                <a:latin typeface="Tahoma"/>
                <a:cs typeface="Tahoma"/>
              </a:rPr>
              <a:t>instantiations </a:t>
            </a:r>
            <a:r>
              <a:rPr lang="en-US" spc="-105" dirty="0">
                <a:latin typeface="Tahoma"/>
                <a:cs typeface="Tahoma"/>
              </a:rPr>
              <a:t>of</a:t>
            </a:r>
            <a:r>
              <a:rPr lang="en-US" spc="400" dirty="0">
                <a:latin typeface="Tahoma"/>
                <a:cs typeface="Tahoma"/>
              </a:rPr>
              <a:t> </a:t>
            </a:r>
            <a:r>
              <a:rPr lang="en-US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P</a:t>
            </a:r>
            <a:endParaRPr lang="en-US" dirty="0">
              <a:latin typeface="Bookman Old Style"/>
              <a:cs typeface="Bookman Old Style"/>
            </a:endParaRPr>
          </a:p>
          <a:p>
            <a:pPr marL="693420">
              <a:lnSpc>
                <a:spcPct val="100000"/>
              </a:lnSpc>
              <a:spcBef>
                <a:spcPts val="1310"/>
              </a:spcBef>
            </a:pPr>
            <a:r>
              <a:rPr lang="en-US" spc="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5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35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9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7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2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20" dirty="0" err="1">
                <a:solidFill>
                  <a:srgbClr val="990099"/>
                </a:solidFill>
                <a:latin typeface="Bookman Old Style"/>
                <a:cs typeface="Bookman Old Style"/>
              </a:rPr>
              <a:t>KingJ</a:t>
            </a:r>
            <a:r>
              <a:rPr lang="en-US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7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pc="-7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∨ 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Richard, 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7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30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25"/>
              </a:spcBef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∨</a:t>
            </a:r>
            <a:r>
              <a:rPr lang="en-US" spc="-5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pc="1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1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i="1" spc="-8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i="1" spc="-2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7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60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</a:pP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∨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 .</a:t>
            </a:r>
            <a:r>
              <a:rPr lang="en-US" i="1" spc="-2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.</a:t>
            </a:r>
            <a:endParaRPr lang="en-US" dirty="0">
              <a:latin typeface="Bookman Old Style"/>
              <a:cs typeface="Bookman Old Styl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48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BBF3-5AD5-48FD-91EE-55CFA831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Existential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419D0-B619-4C4C-88E4-2B165CB75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100" dirty="0">
                <a:latin typeface="Tahoma"/>
                <a:cs typeface="Tahoma"/>
              </a:rPr>
              <a:t>Common mistake</a:t>
            </a: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endParaRPr lang="en-US" spc="-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pc="-100" dirty="0">
                <a:latin typeface="Tahoma"/>
                <a:cs typeface="Tahoma"/>
              </a:rPr>
              <a:t>Typically,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25" dirty="0">
                <a:latin typeface="Tahoma"/>
                <a:cs typeface="Tahoma"/>
              </a:rPr>
              <a:t>the main </a:t>
            </a:r>
            <a:r>
              <a:rPr lang="en-US" spc="-114" dirty="0">
                <a:latin typeface="Tahoma"/>
                <a:cs typeface="Tahoma"/>
              </a:rPr>
              <a:t>connective </a:t>
            </a:r>
            <a:r>
              <a:rPr lang="en-US" spc="-95" dirty="0">
                <a:latin typeface="Tahoma"/>
                <a:cs typeface="Tahoma"/>
              </a:rPr>
              <a:t>with</a:t>
            </a:r>
            <a:r>
              <a:rPr lang="en-US" spc="-80" dirty="0">
                <a:latin typeface="Tahoma"/>
                <a:cs typeface="Tahoma"/>
              </a:rPr>
              <a:t> </a:t>
            </a: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endParaRPr lang="en-US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2715260" algn="l"/>
                <a:tab pos="3192145" algn="l"/>
              </a:tabLst>
            </a:pPr>
            <a:r>
              <a:rPr lang="en-US" spc="-140" dirty="0">
                <a:latin typeface="Tahoma"/>
                <a:cs typeface="Tahoma"/>
              </a:rPr>
              <a:t>Common</a:t>
            </a:r>
            <a:r>
              <a:rPr lang="en-US" spc="30" dirty="0">
                <a:latin typeface="Tahoma"/>
                <a:cs typeface="Tahoma"/>
              </a:rPr>
              <a:t> </a:t>
            </a:r>
            <a:r>
              <a:rPr lang="en-US" spc="-130" dirty="0">
                <a:latin typeface="Tahoma"/>
                <a:cs typeface="Tahoma"/>
              </a:rPr>
              <a:t>mistake:</a:t>
            </a:r>
            <a:r>
              <a:rPr lang="en-US" spc="225" dirty="0">
                <a:latin typeface="Tahoma"/>
                <a:cs typeface="Tahoma"/>
              </a:rPr>
              <a:t> </a:t>
            </a:r>
            <a:r>
              <a:rPr lang="en-US" spc="-130" dirty="0">
                <a:latin typeface="Tahoma"/>
                <a:cs typeface="Tahoma"/>
              </a:rPr>
              <a:t>using	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pc="-160" dirty="0">
                <a:latin typeface="Tahoma"/>
                <a:cs typeface="Tahoma"/>
              </a:rPr>
              <a:t>as </a:t>
            </a:r>
            <a:r>
              <a:rPr lang="en-US" spc="-125" dirty="0">
                <a:latin typeface="Tahoma"/>
                <a:cs typeface="Tahoma"/>
              </a:rPr>
              <a:t>the main </a:t>
            </a:r>
            <a:r>
              <a:rPr lang="en-US" spc="-114" dirty="0">
                <a:latin typeface="Tahoma"/>
                <a:cs typeface="Tahoma"/>
              </a:rPr>
              <a:t>connective </a:t>
            </a:r>
            <a:r>
              <a:rPr lang="en-US" spc="-95" dirty="0">
                <a:latin typeface="Tahoma"/>
                <a:cs typeface="Tahoma"/>
              </a:rPr>
              <a:t>with</a:t>
            </a:r>
            <a:r>
              <a:rPr lang="en-US" spc="50" dirty="0">
                <a:latin typeface="Tahoma"/>
                <a:cs typeface="Tahoma"/>
              </a:rPr>
              <a:t> </a:t>
            </a:r>
            <a:r>
              <a:rPr lang="en-US" spc="-200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pc="-200" dirty="0">
                <a:latin typeface="Tahoma"/>
                <a:cs typeface="Tahoma"/>
              </a:rPr>
              <a:t>:</a:t>
            </a:r>
            <a:endParaRPr lang="en-US" dirty="0">
              <a:latin typeface="Tahoma"/>
              <a:cs typeface="Tahoma"/>
            </a:endParaRPr>
          </a:p>
          <a:p>
            <a:pPr marL="329565">
              <a:lnSpc>
                <a:spcPct val="100000"/>
              </a:lnSpc>
              <a:spcBef>
                <a:spcPts val="1560"/>
              </a:spcBef>
              <a:tabLst>
                <a:tab pos="808990" algn="l"/>
                <a:tab pos="2760980" algn="l"/>
                <a:tab pos="3154045" algn="l"/>
              </a:tabLst>
            </a:pP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At</a:t>
            </a:r>
            <a:r>
              <a:rPr lang="en-US" spc="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i="1" spc="-26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Tournament</a:t>
            </a:r>
            <a:r>
              <a:rPr lang="en-US" spc="-70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  <a:r>
              <a:rPr lang="en-US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Hungry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40" dirty="0">
                <a:latin typeface="Tahoma"/>
                <a:cs typeface="Tahoma"/>
              </a:rPr>
              <a:t>if </a:t>
            </a:r>
            <a:r>
              <a:rPr lang="en-US" spc="-135" dirty="0">
                <a:latin typeface="Tahoma"/>
                <a:cs typeface="Tahoma"/>
              </a:rPr>
              <a:t>there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65" dirty="0">
                <a:latin typeface="Tahoma"/>
                <a:cs typeface="Tahoma"/>
              </a:rPr>
              <a:t>anyone </a:t>
            </a:r>
            <a:r>
              <a:rPr lang="en-US" spc="-170" dirty="0">
                <a:latin typeface="Tahoma"/>
                <a:cs typeface="Tahoma"/>
              </a:rPr>
              <a:t>who </a:t>
            </a:r>
            <a:r>
              <a:rPr lang="en-US" spc="-95" dirty="0">
                <a:latin typeface="Tahoma"/>
                <a:cs typeface="Tahoma"/>
              </a:rPr>
              <a:t>is not </a:t>
            </a:r>
            <a:r>
              <a:rPr lang="en-US" spc="-65" dirty="0">
                <a:latin typeface="Tahoma"/>
                <a:cs typeface="Tahoma"/>
              </a:rPr>
              <a:t>at</a:t>
            </a:r>
            <a:r>
              <a:rPr lang="en-US" spc="-350" dirty="0">
                <a:latin typeface="Tahoma"/>
                <a:cs typeface="Tahoma"/>
              </a:rPr>
              <a:t> </a:t>
            </a:r>
            <a:r>
              <a:rPr lang="en-US" spc="-100" dirty="0">
                <a:latin typeface="Tahoma"/>
                <a:cs typeface="Tahoma"/>
              </a:rPr>
              <a:t>the tournament!</a:t>
            </a: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1608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538B-342C-4EF8-A426-DEDD6C57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Quantifiers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0B62FF5-A94A-4F7A-85DD-778DAF2010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536033"/>
              </p:ext>
            </p:extLst>
          </p:nvPr>
        </p:nvGraphicFramePr>
        <p:xfrm>
          <a:off x="552449" y="1112838"/>
          <a:ext cx="6052456" cy="1476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1921">
                  <a:extLst>
                    <a:ext uri="{9D8B030D-6E8A-4147-A177-3AD203B41FA5}">
                      <a16:colId xmlns:a16="http://schemas.microsoft.com/office/drawing/2014/main" val="3171937833"/>
                    </a:ext>
                  </a:extLst>
                </a:gridCol>
                <a:gridCol w="680752">
                  <a:extLst>
                    <a:ext uri="{9D8B030D-6E8A-4147-A177-3AD203B41FA5}">
                      <a16:colId xmlns:a16="http://schemas.microsoft.com/office/drawing/2014/main" val="197737163"/>
                    </a:ext>
                  </a:extLst>
                </a:gridCol>
                <a:gridCol w="2493785">
                  <a:extLst>
                    <a:ext uri="{9D8B030D-6E8A-4147-A177-3AD203B41FA5}">
                      <a16:colId xmlns:a16="http://schemas.microsoft.com/office/drawing/2014/main" val="2773676164"/>
                    </a:ext>
                  </a:extLst>
                </a:gridCol>
                <a:gridCol w="604157">
                  <a:extLst>
                    <a:ext uri="{9D8B030D-6E8A-4147-A177-3AD203B41FA5}">
                      <a16:colId xmlns:a16="http://schemas.microsoft.com/office/drawing/2014/main" val="1649428563"/>
                    </a:ext>
                  </a:extLst>
                </a:gridCol>
                <a:gridCol w="1681841">
                  <a:extLst>
                    <a:ext uri="{9D8B030D-6E8A-4147-A177-3AD203B41FA5}">
                      <a16:colId xmlns:a16="http://schemas.microsoft.com/office/drawing/2014/main" val="2242429753"/>
                    </a:ext>
                  </a:extLst>
                </a:gridCol>
              </a:tblGrid>
              <a:tr h="482915">
                <a:tc>
                  <a:txBody>
                    <a:bodyPr/>
                    <a:lstStyle/>
                    <a:p>
                      <a:pPr marL="31750">
                        <a:lnSpc>
                          <a:spcPts val="2010"/>
                        </a:lnSpc>
                      </a:pP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35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010"/>
                        </a:lnSpc>
                      </a:pP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34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2010"/>
                        </a:lnSpc>
                      </a:pPr>
                      <a:r>
                        <a:rPr sz="2400" spc="-95" dirty="0">
                          <a:latin typeface="Tahoma"/>
                          <a:cs typeface="Tahoma"/>
                        </a:rPr>
                        <a:t>is </a:t>
                      </a:r>
                      <a:r>
                        <a:rPr sz="2400" spc="-125" dirty="0">
                          <a:latin typeface="Tahoma"/>
                          <a:cs typeface="Tahoma"/>
                        </a:rPr>
                        <a:t>the </a:t>
                      </a:r>
                      <a:r>
                        <a:rPr sz="2400" spc="-180" dirty="0">
                          <a:latin typeface="Tahoma"/>
                          <a:cs typeface="Tahoma"/>
                        </a:rPr>
                        <a:t>same </a:t>
                      </a:r>
                      <a:r>
                        <a:rPr sz="2400" spc="-160" dirty="0">
                          <a:latin typeface="Tahoma"/>
                          <a:cs typeface="Tahoma"/>
                        </a:rPr>
                        <a:t>as</a:t>
                      </a:r>
                      <a:r>
                        <a:rPr sz="2400" spc="-7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32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ts val="2010"/>
                        </a:lnSpc>
                      </a:pP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40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010"/>
                        </a:lnSpc>
                      </a:pP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3706266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31750">
                        <a:lnSpc>
                          <a:spcPts val="2230"/>
                        </a:lnSpc>
                      </a:pP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35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230"/>
                        </a:lnSpc>
                      </a:pP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34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2230"/>
                        </a:lnSpc>
                      </a:pPr>
                      <a:r>
                        <a:rPr sz="2400" spc="-95" dirty="0">
                          <a:latin typeface="Tahoma"/>
                          <a:cs typeface="Tahoma"/>
                        </a:rPr>
                        <a:t>is </a:t>
                      </a:r>
                      <a:r>
                        <a:rPr sz="2400" spc="-125" dirty="0">
                          <a:latin typeface="Tahoma"/>
                          <a:cs typeface="Tahoma"/>
                        </a:rPr>
                        <a:t>the </a:t>
                      </a:r>
                      <a:r>
                        <a:rPr sz="2400" spc="-180" dirty="0">
                          <a:latin typeface="Tahoma"/>
                          <a:cs typeface="Tahoma"/>
                        </a:rPr>
                        <a:t>same </a:t>
                      </a:r>
                      <a:r>
                        <a:rPr sz="2400" spc="-160" dirty="0">
                          <a:latin typeface="Tahoma"/>
                          <a:cs typeface="Tahoma"/>
                        </a:rPr>
                        <a:t>as </a:t>
                      </a: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23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6995" algn="r">
                        <a:lnSpc>
                          <a:spcPts val="2230"/>
                        </a:lnSpc>
                      </a:pP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39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30"/>
                        </a:lnSpc>
                      </a:pP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6933583"/>
                  </a:ext>
                </a:extLst>
              </a:tr>
              <a:tr h="482915">
                <a:tc>
                  <a:txBody>
                    <a:bodyPr/>
                    <a:lstStyle/>
                    <a:p>
                      <a:pPr marL="31750">
                        <a:lnSpc>
                          <a:spcPts val="2230"/>
                        </a:lnSpc>
                      </a:pP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35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2230"/>
                        </a:lnSpc>
                      </a:pP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34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ts val="2230"/>
                        </a:lnSpc>
                      </a:pPr>
                      <a:r>
                        <a:rPr sz="2400" spc="-95" dirty="0">
                          <a:latin typeface="Tahoma"/>
                          <a:cs typeface="Tahoma"/>
                        </a:rPr>
                        <a:t>is </a:t>
                      </a:r>
                      <a:r>
                        <a:rPr sz="2400" spc="90" dirty="0">
                          <a:solidFill>
                            <a:srgbClr val="7E0000"/>
                          </a:solidFill>
                          <a:latin typeface="Century"/>
                          <a:cs typeface="Century"/>
                        </a:rPr>
                        <a:t>not </a:t>
                      </a:r>
                      <a:r>
                        <a:rPr sz="2400" spc="-125" dirty="0">
                          <a:latin typeface="Tahoma"/>
                          <a:cs typeface="Tahoma"/>
                        </a:rPr>
                        <a:t>the </a:t>
                      </a:r>
                      <a:r>
                        <a:rPr sz="2400" spc="-180" dirty="0">
                          <a:latin typeface="Tahoma"/>
                          <a:cs typeface="Tahoma"/>
                        </a:rPr>
                        <a:t>same</a:t>
                      </a:r>
                      <a:r>
                        <a:rPr sz="2400" spc="1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2400" spc="-160" dirty="0">
                          <a:latin typeface="Tahoma"/>
                          <a:cs typeface="Tahoma"/>
                        </a:rPr>
                        <a:t>as</a:t>
                      </a:r>
                      <a:endParaRPr sz="2400" dirty="0">
                        <a:latin typeface="Tahoma"/>
                        <a:cs typeface="Tahom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9850" algn="r">
                        <a:lnSpc>
                          <a:spcPts val="2230"/>
                        </a:lnSpc>
                      </a:pPr>
                      <a:r>
                        <a:rPr sz="2400" spc="-670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∀</a:t>
                      </a:r>
                      <a:r>
                        <a:rPr sz="2400" spc="-4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-2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2230"/>
                        </a:lnSpc>
                      </a:pPr>
                      <a:r>
                        <a:rPr sz="2400" spc="-21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∃</a:t>
                      </a:r>
                      <a:r>
                        <a:rPr sz="2400" spc="-325" dirty="0">
                          <a:solidFill>
                            <a:srgbClr val="990099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2400" b="0" i="1" spc="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endParaRPr sz="240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34255800"/>
                  </a:ext>
                </a:extLst>
              </a:tr>
            </a:tbl>
          </a:graphicData>
        </a:graphic>
      </p:graphicFrame>
      <p:sp>
        <p:nvSpPr>
          <p:cNvPr id="10" name="object 6">
            <a:extLst>
              <a:ext uri="{FF2B5EF4-FFF2-40B4-BE49-F238E27FC236}">
                <a16:creationId xmlns:a16="http://schemas.microsoft.com/office/drawing/2014/main" id="{455A8A97-F0F3-4AC1-A29E-6DB41CA5AAA9}"/>
              </a:ext>
            </a:extLst>
          </p:cNvPr>
          <p:cNvSpPr txBox="1">
            <a:spLocks/>
          </p:cNvSpPr>
          <p:nvPr/>
        </p:nvSpPr>
        <p:spPr>
          <a:xfrm>
            <a:off x="553537" y="2707103"/>
            <a:ext cx="8614956" cy="22717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 marL="0">
              <a:defRPr sz="2050" b="0" i="1">
                <a:solidFill>
                  <a:srgbClr val="990099"/>
                </a:solidFill>
                <a:latin typeface="Bookman Old Style"/>
                <a:ea typeface="+mn-ea"/>
                <a:cs typeface="Bookman Old Style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>
                <a:tab pos="493395" algn="l"/>
                <a:tab pos="962660" algn="l"/>
              </a:tabLst>
              <a:defRPr/>
            </a:pPr>
            <a:r>
              <a:rPr kumimoji="0" lang="en-US" sz="2400" b="0" i="0" u="none" strike="noStrike" kern="0" cap="none" spc="-21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∃</a:t>
            </a:r>
            <a:r>
              <a:rPr kumimoji="0" lang="en-US" sz="2400" b="0" i="0" u="none" strike="noStrike" kern="0" cap="none" spc="-31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lang="en-US" sz="2400" b="0" i="1" u="none" strike="noStrike" kern="0" cap="none" spc="4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x	</a:t>
            </a:r>
            <a:r>
              <a:rPr kumimoji="0" lang="en-US" sz="2400" b="0" i="0" u="none" strike="noStrike" kern="0" cap="none" spc="-67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∀</a:t>
            </a:r>
            <a:r>
              <a:rPr kumimoji="0" lang="en-US" sz="2400" b="0" i="0" u="none" strike="noStrike" kern="0" cap="none" spc="-31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lang="en-US" sz="2400" b="0" i="1" u="none" strike="noStrike" kern="0" cap="none" spc="-24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y	</a:t>
            </a:r>
            <a:r>
              <a:rPr kumimoji="0" lang="en-US" sz="2400" b="0" i="1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Loves</a:t>
            </a:r>
            <a:r>
              <a:rPr kumimoji="0" lang="en-US" sz="2400" b="0" i="0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(</a:t>
            </a:r>
            <a:r>
              <a:rPr kumimoji="0" lang="en-US" sz="2400" b="0" i="1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x,</a:t>
            </a:r>
            <a:r>
              <a:rPr kumimoji="0" lang="en-US" sz="2400" b="0" i="1" u="none" strike="noStrike" kern="0" cap="none" spc="-27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 </a:t>
            </a:r>
            <a:r>
              <a:rPr kumimoji="0" lang="en-US" sz="2400" b="0" i="1" u="none" strike="noStrike" kern="0" cap="none" spc="-10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y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)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“There </a:t>
            </a:r>
            <a:r>
              <a:rPr kumimoji="0" lang="en-US" sz="2400" b="0" i="0" u="none" strike="noStrike" kern="0" cap="none" spc="-9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is </a:t>
            </a:r>
            <a:r>
              <a:rPr kumimoji="0" lang="en-US" sz="2400" b="0" i="0" u="none" strike="noStrike" kern="0" cap="none" spc="-1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 person </a:t>
            </a:r>
            <a:r>
              <a:rPr kumimoji="0" lang="en-US" sz="2400" b="0" i="0" u="none" strike="noStrike" kern="0" cap="none" spc="-1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who </a:t>
            </a:r>
            <a:r>
              <a:rPr kumimoji="0" lang="en-US" sz="2400" b="0" i="0" u="none" strike="noStrike" kern="0" cap="none" spc="-1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loves </a:t>
            </a:r>
            <a:r>
              <a:rPr kumimoji="0" lang="en-US" sz="2400" b="0" i="0" u="none" strike="noStrike" kern="0" cap="none" spc="-1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everyone </a:t>
            </a:r>
            <a:r>
              <a:rPr kumimoji="0" lang="en-US" sz="24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 </a:t>
            </a:r>
            <a:r>
              <a:rPr kumimoji="0" lang="en-US" sz="2400" b="0" i="0" u="none" strike="noStrike" kern="0" cap="none" spc="-1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the</a:t>
            </a:r>
            <a:r>
              <a:rPr kumimoji="0" lang="en-US" sz="2400" b="0" i="0" u="none" strike="noStrike" kern="0" cap="none" spc="14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2400" b="0" i="0" u="none" strike="noStrike" kern="0" cap="none" spc="-9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world”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60"/>
              </a:spcBef>
              <a:spcAft>
                <a:spcPts val="0"/>
              </a:spcAft>
              <a:buClrTx/>
              <a:buSzTx/>
              <a:buFontTx/>
              <a:buNone/>
              <a:tabLst>
                <a:tab pos="481330" algn="l"/>
                <a:tab pos="962660" algn="l"/>
              </a:tabLst>
              <a:defRPr/>
            </a:pPr>
            <a:r>
              <a:rPr kumimoji="0" lang="en-US" sz="2400" b="0" i="0" u="none" strike="noStrike" kern="0" cap="none" spc="-67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∀</a:t>
            </a:r>
            <a:r>
              <a:rPr kumimoji="0" lang="en-US" sz="2400" b="0" i="0" u="none" strike="noStrike" kern="0" cap="none" spc="-31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lang="en-US" sz="2400" b="0" i="1" u="none" strike="noStrike" kern="0" cap="none" spc="-24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y	</a:t>
            </a:r>
            <a:r>
              <a:rPr kumimoji="0" lang="en-US" sz="2400" b="0" i="0" u="none" strike="noStrike" kern="0" cap="none" spc="-21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∃</a:t>
            </a:r>
            <a:r>
              <a:rPr kumimoji="0" lang="en-US" sz="2400" b="0" i="0" u="none" strike="noStrike" kern="0" cap="none" spc="-30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Lucida Sans Unicode"/>
                <a:ea typeface="+mn-ea"/>
                <a:cs typeface="Lucida Sans Unicode"/>
              </a:rPr>
              <a:t> </a:t>
            </a:r>
            <a:r>
              <a:rPr kumimoji="0" lang="en-US" sz="2400" b="0" i="1" u="none" strike="noStrike" kern="0" cap="none" spc="4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x	</a:t>
            </a:r>
            <a:r>
              <a:rPr kumimoji="0" lang="en-US" sz="2400" b="0" i="1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Loves</a:t>
            </a:r>
            <a:r>
              <a:rPr kumimoji="0" lang="en-US" sz="2400" b="0" i="0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(</a:t>
            </a:r>
            <a:r>
              <a:rPr kumimoji="0" lang="en-US" sz="2400" b="0" i="1" u="none" strike="noStrike" kern="0" cap="none" spc="-5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x,</a:t>
            </a:r>
            <a:r>
              <a:rPr kumimoji="0" lang="en-US" sz="2400" b="0" i="1" u="none" strike="noStrike" kern="0" cap="none" spc="-27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 </a:t>
            </a:r>
            <a:r>
              <a:rPr kumimoji="0" lang="en-US" sz="2400" b="0" i="1" u="none" strike="noStrike" kern="0" cap="none" spc="-10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Bookman Old Style"/>
                <a:ea typeface="+mn-ea"/>
              </a:rPr>
              <a:t>y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)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“Everyone </a:t>
            </a:r>
            <a:r>
              <a:rPr kumimoji="0" lang="en-US" sz="2400" b="0" i="0" u="none" strike="noStrike" kern="0" cap="none" spc="-8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 </a:t>
            </a:r>
            <a:r>
              <a:rPr kumimoji="0" lang="en-US" sz="2400" b="0" i="0" u="none" strike="noStrike" kern="0" cap="none" spc="-1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the </a:t>
            </a:r>
            <a:r>
              <a:rPr kumimoji="0" lang="en-US" sz="2400" b="0" i="0" u="none" strike="noStrike" kern="0" cap="none" spc="-1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world </a:t>
            </a:r>
            <a:r>
              <a:rPr kumimoji="0" lang="en-US" sz="2400" b="0" i="0" u="none" strike="noStrike" kern="0" cap="none" spc="-9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is </a:t>
            </a:r>
            <a:r>
              <a:rPr kumimoji="0" lang="en-US" sz="2400" b="0" i="0" u="none" strike="noStrike" kern="0" cap="none" spc="-13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loved </a:t>
            </a:r>
            <a:r>
              <a:rPr kumimoji="0" lang="en-US" sz="2400" b="0" i="0" u="none" strike="noStrike" kern="0" cap="none" spc="-16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by </a:t>
            </a:r>
            <a:r>
              <a:rPr kumimoji="0" lang="en-US" sz="2400" b="0" i="0" u="none" strike="noStrike" kern="0" cap="none" spc="-6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at </a:t>
            </a:r>
            <a:r>
              <a:rPr kumimoji="0" lang="en-US" sz="2400" b="0" i="0" u="none" strike="noStrike" kern="0" cap="none" spc="-11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least </a:t>
            </a:r>
            <a:r>
              <a:rPr kumimoji="0" lang="en-US" sz="2400" b="0" i="0" u="none" strike="noStrike" kern="0" cap="none" spc="-1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one</a:t>
            </a:r>
            <a:r>
              <a:rPr kumimoji="0" lang="en-US" sz="2400" b="0" i="0" u="none" strike="noStrike" kern="0" cap="none" spc="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2400" b="0" i="0" u="none" strike="noStrike" kern="0" cap="none" spc="-1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person”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90" normalizeH="0" baseline="0" noProof="0" dirty="0">
                <a:ln>
                  <a:noFill/>
                </a:ln>
                <a:solidFill>
                  <a:srgbClr val="004B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Quantifier 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004B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duality</a:t>
            </a:r>
            <a:r>
              <a:rPr kumimoji="0" lang="en-US" sz="2400" b="0" i="0" u="none" strike="noStrike" kern="0" cap="none" spc="-1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: </a:t>
            </a:r>
            <a:r>
              <a:rPr kumimoji="0" lang="en-US" sz="2400" b="0" i="0" u="none" strike="noStrike" kern="0" cap="none" spc="-1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each </a:t>
            </a:r>
            <a:r>
              <a:rPr kumimoji="0" lang="en-US" sz="2400" b="0" i="0" u="none" strike="noStrike" kern="0" cap="none" spc="-1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can </a:t>
            </a:r>
            <a:r>
              <a:rPr kumimoji="0" lang="en-US" sz="2400" b="0" i="0" u="none" strike="noStrike" kern="0" cap="none" spc="-15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be </a:t>
            </a:r>
            <a:r>
              <a:rPr kumimoji="0" lang="en-US" sz="2400" b="0" i="0" u="none" strike="noStrike" kern="0" cap="none" spc="-17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expressed </a:t>
            </a:r>
            <a:r>
              <a:rPr kumimoji="0" lang="en-US" sz="2400" b="0" i="0" u="none" strike="noStrike" kern="0" cap="none" spc="-1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using </a:t>
            </a:r>
            <a:r>
              <a:rPr kumimoji="0" lang="en-US" sz="2400" b="0" i="0" u="none" strike="noStrike" kern="0" cap="none" spc="-1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the</a:t>
            </a:r>
            <a:r>
              <a:rPr kumimoji="0" lang="en-US" sz="2400" b="0" i="0" u="none" strike="noStrike" kern="0" cap="none" spc="30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2400" b="0" i="0" u="none" strike="noStrike" kern="0" cap="none" spc="-11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other</a:t>
            </a: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708E87F6-E0C7-41ED-9674-A5F7BBBA0981}"/>
              </a:ext>
            </a:extLst>
          </p:cNvPr>
          <p:cNvSpPr txBox="1"/>
          <p:nvPr/>
        </p:nvSpPr>
        <p:spPr>
          <a:xfrm>
            <a:off x="561568" y="5189589"/>
            <a:ext cx="4034091" cy="95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93395" algn="l"/>
              </a:tabLst>
            </a:pPr>
            <a:r>
              <a:rPr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Likes</a:t>
            </a:r>
            <a:r>
              <a:rPr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sz="2400" i="1" spc="-34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IceCream</a:t>
            </a:r>
            <a:r>
              <a:rPr sz="2400" spc="-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4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2700">
              <a:spcBef>
                <a:spcPts val="1570"/>
              </a:spcBef>
              <a:tabLst>
                <a:tab pos="493395" algn="l"/>
              </a:tabLst>
            </a:pPr>
            <a:r>
              <a:rPr sz="2400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Likes</a:t>
            </a:r>
            <a:r>
              <a:rPr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sz="2400" i="1" spc="-30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Broccoli</a:t>
            </a:r>
            <a:r>
              <a:rPr sz="2400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400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1E6A336A-4A77-4AA7-956B-BB48C8CE3015}"/>
              </a:ext>
            </a:extLst>
          </p:cNvPr>
          <p:cNvSpPr txBox="1"/>
          <p:nvPr/>
        </p:nvSpPr>
        <p:spPr>
          <a:xfrm>
            <a:off x="3955727" y="5189589"/>
            <a:ext cx="4835718" cy="9585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11454">
              <a:spcBef>
                <a:spcPts val="114"/>
              </a:spcBef>
              <a:tabLst>
                <a:tab pos="866140" algn="l"/>
              </a:tabLst>
            </a:pPr>
            <a:r>
              <a:rPr sz="2400" spc="-235" dirty="0">
                <a:solidFill>
                  <a:srgbClr val="990099"/>
                </a:solidFill>
                <a:latin typeface="Lucida Sans Unicode"/>
                <a:cs typeface="Lucida Sans Unicode"/>
              </a:rPr>
              <a:t>¬∃</a:t>
            </a:r>
            <a:r>
              <a:rPr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sz="2400" spc="-50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Likes</a:t>
            </a:r>
            <a:r>
              <a:rPr sz="2400" spc="-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sz="2400" i="1" spc="-3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IceCream</a:t>
            </a:r>
            <a:r>
              <a:rPr sz="2400" spc="-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4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2700">
              <a:spcBef>
                <a:spcPts val="1570"/>
              </a:spcBef>
              <a:tabLst>
                <a:tab pos="668655" algn="l"/>
              </a:tabLst>
            </a:pPr>
            <a:r>
              <a:rPr lang="en-US" sz="2400" spc="-459" dirty="0">
                <a:solidFill>
                  <a:srgbClr val="990099"/>
                </a:solidFill>
                <a:latin typeface="Lucida Sans Unicode"/>
                <a:cs typeface="Lucida Sans Unicode"/>
              </a:rPr>
              <a:t>      </a:t>
            </a:r>
            <a:r>
              <a:rPr sz="2400" spc="-459" dirty="0">
                <a:solidFill>
                  <a:srgbClr val="990099"/>
                </a:solidFill>
                <a:latin typeface="Lucida Sans Unicode"/>
                <a:cs typeface="Lucida Sans Unicode"/>
              </a:rPr>
              <a:t>¬∀</a:t>
            </a:r>
            <a:r>
              <a:rPr sz="2400" spc="-30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	</a:t>
            </a:r>
            <a:r>
              <a:rPr sz="2400" spc="-50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Likes</a:t>
            </a:r>
            <a:r>
              <a:rPr sz="2400" spc="-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sz="2400" i="1" spc="-30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Broccoli</a:t>
            </a:r>
            <a:r>
              <a:rPr sz="2400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400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833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B617-B439-4848-90E5-426FD405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4C253-A97C-442D-9FD9-3B6DF1FF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375923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2400" spc="-95" dirty="0">
                <a:latin typeface="Tahoma"/>
                <a:cs typeface="Tahoma"/>
              </a:rPr>
              <a:t>Brothers </a:t>
            </a:r>
            <a:r>
              <a:rPr lang="en-US" sz="2400" spc="-165" dirty="0">
                <a:latin typeface="Tahoma"/>
                <a:cs typeface="Tahoma"/>
              </a:rPr>
              <a:t>are</a:t>
            </a:r>
            <a:r>
              <a:rPr lang="en-US" sz="2400" spc="75" dirty="0">
                <a:latin typeface="Tahoma"/>
                <a:cs typeface="Tahoma"/>
              </a:rPr>
              <a:t> </a:t>
            </a:r>
            <a:r>
              <a:rPr lang="en-US" sz="2400" spc="-105" dirty="0">
                <a:latin typeface="Tahoma"/>
                <a:cs typeface="Tahoma"/>
              </a:rPr>
              <a:t>siblings</a:t>
            </a:r>
            <a:endParaRPr lang="en-US" sz="2400" dirty="0">
              <a:latin typeface="Tahoma"/>
              <a:cs typeface="Tahoma"/>
            </a:endParaRPr>
          </a:p>
          <a:p>
            <a:pPr marL="12700" marR="3522979">
              <a:lnSpc>
                <a:spcPct val="163400"/>
              </a:lnSpc>
              <a:tabLst>
                <a:tab pos="742950" algn="l"/>
                <a:tab pos="2392045" algn="l"/>
                <a:tab pos="2785110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245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lang="en-US" sz="2400" i="1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40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105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 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35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00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10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100" dirty="0">
                <a:latin typeface="Tahoma"/>
                <a:cs typeface="Tahoma"/>
              </a:rPr>
              <a:t>.  </a:t>
            </a:r>
          </a:p>
          <a:p>
            <a:pPr marL="12700" marR="3522979">
              <a:lnSpc>
                <a:spcPct val="163400"/>
              </a:lnSpc>
              <a:tabLst>
                <a:tab pos="742950" algn="l"/>
                <a:tab pos="2392045" algn="l"/>
                <a:tab pos="2785110" algn="l"/>
              </a:tabLst>
            </a:pPr>
            <a:r>
              <a:rPr lang="en-US" sz="2400" spc="-30" dirty="0">
                <a:latin typeface="Tahoma"/>
                <a:cs typeface="Tahoma"/>
              </a:rPr>
              <a:t>“Sibling” </a:t>
            </a:r>
            <a:r>
              <a:rPr lang="en-US" sz="2400" spc="-95" dirty="0">
                <a:latin typeface="Tahoma"/>
                <a:cs typeface="Tahoma"/>
              </a:rPr>
              <a:t>is</a:t>
            </a:r>
            <a:r>
              <a:rPr lang="en-US" sz="2400" spc="30" dirty="0">
                <a:latin typeface="Tahoma"/>
                <a:cs typeface="Tahoma"/>
              </a:rPr>
              <a:t> </a:t>
            </a:r>
            <a:r>
              <a:rPr lang="en-US" sz="2400" spc="-114" dirty="0">
                <a:latin typeface="Tahoma"/>
                <a:cs typeface="Tahoma"/>
              </a:rPr>
              <a:t>symmetric</a:t>
            </a:r>
            <a:endParaRPr lang="en-US" sz="2400" dirty="0">
              <a:latin typeface="Tahoma"/>
              <a:cs typeface="Tahoma"/>
            </a:endParaRPr>
          </a:p>
          <a:p>
            <a:pPr marL="12700" marR="3603625">
              <a:lnSpc>
                <a:spcPct val="163400"/>
              </a:lnSpc>
              <a:tabLst>
                <a:tab pos="742950" algn="l"/>
                <a:tab pos="2294255" algn="l"/>
                <a:tab pos="2702560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245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105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z="2400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⇔    </a:t>
            </a:r>
            <a:r>
              <a:rPr lang="en-US" sz="2400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z="2400" spc="-4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y,</a:t>
            </a:r>
            <a:r>
              <a:rPr lang="en-US" sz="2400" i="1" spc="-3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25" dirty="0">
                <a:latin typeface="Tahoma"/>
                <a:cs typeface="Tahoma"/>
              </a:rPr>
              <a:t>.  </a:t>
            </a:r>
          </a:p>
          <a:p>
            <a:pPr marL="12700" marR="1859914">
              <a:lnSpc>
                <a:spcPct val="163400"/>
              </a:lnSpc>
              <a:tabLst>
                <a:tab pos="742950" algn="l"/>
                <a:tab pos="2351405" algn="l"/>
                <a:tab pos="2759710" algn="l"/>
              </a:tabLst>
            </a:pPr>
            <a:r>
              <a:rPr lang="en-US" sz="2400" spc="60" dirty="0">
                <a:latin typeface="Tahoma"/>
                <a:cs typeface="Tahoma"/>
              </a:rPr>
              <a:t>A </a:t>
            </a:r>
            <a:r>
              <a:rPr lang="en-US" sz="2400" spc="-65" dirty="0">
                <a:latin typeface="Tahoma"/>
                <a:cs typeface="Tahoma"/>
              </a:rPr>
              <a:t>first </a:t>
            </a:r>
            <a:r>
              <a:rPr lang="en-US" sz="2400" spc="-114" dirty="0">
                <a:latin typeface="Tahoma"/>
                <a:cs typeface="Tahoma"/>
              </a:rPr>
              <a:t>cousin </a:t>
            </a:r>
            <a:r>
              <a:rPr lang="en-US" sz="2400" spc="-95" dirty="0">
                <a:latin typeface="Tahoma"/>
                <a:cs typeface="Tahoma"/>
              </a:rPr>
              <a:t>is </a:t>
            </a:r>
            <a:r>
              <a:rPr lang="en-US" sz="2400" spc="-145" dirty="0">
                <a:latin typeface="Tahoma"/>
                <a:cs typeface="Tahoma"/>
              </a:rPr>
              <a:t>a </a:t>
            </a:r>
            <a:r>
              <a:rPr lang="en-US" sz="2400" spc="-75" dirty="0">
                <a:latin typeface="Tahoma"/>
                <a:cs typeface="Tahoma"/>
              </a:rPr>
              <a:t>child </a:t>
            </a:r>
            <a:r>
              <a:rPr lang="en-US" sz="2400" spc="-105" dirty="0">
                <a:latin typeface="Tahoma"/>
                <a:cs typeface="Tahoma"/>
              </a:rPr>
              <a:t>of </a:t>
            </a:r>
            <a:r>
              <a:rPr lang="en-US" sz="2400" spc="-145" dirty="0">
                <a:latin typeface="Tahoma"/>
                <a:cs typeface="Tahoma"/>
              </a:rPr>
              <a:t>a </a:t>
            </a:r>
            <a:r>
              <a:rPr lang="en-US" sz="2400" spc="-110" dirty="0">
                <a:latin typeface="Tahoma"/>
                <a:cs typeface="Tahoma"/>
              </a:rPr>
              <a:t>parent’s</a:t>
            </a:r>
            <a:r>
              <a:rPr lang="en-US" sz="2400" spc="-305" dirty="0">
                <a:latin typeface="Tahoma"/>
                <a:cs typeface="Tahoma"/>
              </a:rPr>
              <a:t> </a:t>
            </a:r>
            <a:r>
              <a:rPr lang="en-US" sz="2400" spc="-95" dirty="0">
                <a:latin typeface="Tahoma"/>
                <a:cs typeface="Tahoma"/>
              </a:rPr>
              <a:t>sibling</a:t>
            </a:r>
            <a:endParaRPr lang="en-US"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  <a:tabLst>
                <a:tab pos="782955" algn="l"/>
                <a:tab pos="3008630" algn="l"/>
                <a:tab pos="3456304" algn="l"/>
                <a:tab pos="4325620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245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lang="en-US" sz="2400" i="1" spc="10" dirty="0" err="1">
                <a:solidFill>
                  <a:srgbClr val="990099"/>
                </a:solidFill>
                <a:latin typeface="Bookman Old Style"/>
                <a:cs typeface="Bookman Old Style"/>
              </a:rPr>
              <a:t>FirstCousin</a:t>
            </a:r>
            <a:r>
              <a:rPr lang="en-US" sz="2400" spc="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sz="2400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105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z="2400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⇔    </a:t>
            </a:r>
            <a:r>
              <a:rPr lang="en-US" sz="2400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z="2400" spc="-30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35" dirty="0">
                <a:solidFill>
                  <a:srgbClr val="990099"/>
                </a:solidFill>
                <a:latin typeface="Bookman Old Style"/>
                <a:cs typeface="Bookman Old Style"/>
              </a:rPr>
              <a:t>p,</a:t>
            </a:r>
            <a:r>
              <a:rPr lang="en-US" sz="2400" i="1" spc="-2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90" dirty="0" err="1">
                <a:solidFill>
                  <a:srgbClr val="990099"/>
                </a:solidFill>
                <a:latin typeface="Bookman Old Style"/>
                <a:cs typeface="Bookman Old Style"/>
              </a:rPr>
              <a:t>ps</a:t>
            </a:r>
            <a:r>
              <a:rPr lang="en-US" sz="2400" i="1" spc="-190" dirty="0">
                <a:solidFill>
                  <a:srgbClr val="990099"/>
                </a:solidFill>
                <a:latin typeface="Bookman Old Style"/>
                <a:cs typeface="Bookman Old Style"/>
              </a:rPr>
              <a:t>    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p, </a:t>
            </a:r>
            <a:r>
              <a:rPr lang="en-US" sz="2400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z="2400" i="1" spc="-60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z="2400" spc="-6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60" dirty="0" err="1">
                <a:solidFill>
                  <a:srgbClr val="990099"/>
                </a:solidFill>
                <a:latin typeface="Bookman Old Style"/>
                <a:cs typeface="Bookman Old Style"/>
              </a:rPr>
              <a:t>ps</a:t>
            </a:r>
            <a:r>
              <a:rPr lang="en-US" sz="2400" i="1" spc="-6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400" i="1" spc="-47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p</a:t>
            </a:r>
            <a:r>
              <a:rPr lang="en-US" sz="2400" spc="-12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dirty="0">
                <a:latin typeface="Lucida Sans Unicode"/>
                <a:cs typeface="Lucida Sans Unicode"/>
              </a:rPr>
              <a:t> </a:t>
            </a: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z="2400" spc="-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40" dirty="0" err="1">
                <a:solidFill>
                  <a:srgbClr val="990099"/>
                </a:solidFill>
                <a:latin typeface="Bookman Old Style"/>
                <a:cs typeface="Bookman Old Style"/>
              </a:rPr>
              <a:t>ps</a:t>
            </a: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400" i="1" spc="-31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10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dirty="0">
              <a:latin typeface="Century Gothic"/>
              <a:cs typeface="Century Gothic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676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BD3C-9A7A-49E5-8A0C-38AB36D2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9A0ED-5C65-42B6-8CB9-5644BEF2F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326937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 </a:t>
            </a:r>
            <a:r>
              <a:rPr lang="en-US" spc="-95" dirty="0">
                <a:latin typeface="Tahoma"/>
                <a:cs typeface="Tahoma"/>
              </a:rPr>
              <a:t>is </a:t>
            </a:r>
            <a:r>
              <a:rPr lang="en-US" spc="-114" dirty="0">
                <a:latin typeface="Tahoma"/>
                <a:cs typeface="Tahoma"/>
              </a:rPr>
              <a:t>true </a:t>
            </a:r>
            <a:r>
              <a:rPr lang="en-US" spc="-150" dirty="0">
                <a:latin typeface="Tahoma"/>
                <a:cs typeface="Tahoma"/>
              </a:rPr>
              <a:t>under </a:t>
            </a:r>
            <a:r>
              <a:rPr lang="en-US" spc="-145" dirty="0">
                <a:latin typeface="Tahoma"/>
                <a:cs typeface="Tahoma"/>
              </a:rPr>
              <a:t>a </a:t>
            </a:r>
            <a:r>
              <a:rPr lang="en-US" spc="-135" dirty="0">
                <a:latin typeface="Tahoma"/>
                <a:cs typeface="Tahoma"/>
              </a:rPr>
              <a:t>given</a:t>
            </a:r>
            <a:r>
              <a:rPr lang="en-US" spc="-215" dirty="0">
                <a:latin typeface="Tahoma"/>
                <a:cs typeface="Tahoma"/>
              </a:rPr>
              <a:t> </a:t>
            </a:r>
            <a:r>
              <a:rPr lang="en-US" spc="-100" dirty="0">
                <a:latin typeface="Tahoma"/>
                <a:cs typeface="Tahoma"/>
              </a:rPr>
              <a:t>interpretation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pc="-40" dirty="0">
                <a:latin typeface="Tahoma"/>
                <a:cs typeface="Tahoma"/>
              </a:rPr>
              <a:t>if </a:t>
            </a:r>
            <a:r>
              <a:rPr lang="en-US" spc="-145" dirty="0">
                <a:latin typeface="Tahoma"/>
                <a:cs typeface="Tahoma"/>
              </a:rPr>
              <a:t>and </a:t>
            </a:r>
            <a:r>
              <a:rPr lang="en-US" spc="-110" dirty="0">
                <a:latin typeface="Tahoma"/>
                <a:cs typeface="Tahoma"/>
              </a:rPr>
              <a:t>only </a:t>
            </a:r>
            <a:r>
              <a:rPr lang="en-US" spc="-40" dirty="0">
                <a:latin typeface="Tahoma"/>
                <a:cs typeface="Tahoma"/>
              </a:rPr>
              <a:t>if </a:t>
            </a:r>
            <a:r>
              <a:rPr lang="en-US" i="1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1 </a:t>
            </a:r>
            <a:r>
              <a:rPr lang="en-US" spc="-145" dirty="0">
                <a:latin typeface="Tahoma"/>
                <a:cs typeface="Tahoma"/>
              </a:rPr>
              <a:t>and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term</a:t>
            </a:r>
            <a:r>
              <a:rPr lang="en-US" spc="-7" baseline="-11904" dirty="0">
                <a:solidFill>
                  <a:srgbClr val="990099"/>
                </a:solidFill>
                <a:latin typeface="Tw Cen MT Condensed Extra Bold"/>
                <a:cs typeface="Tw Cen MT Condensed Extra Bold"/>
              </a:rPr>
              <a:t>2 </a:t>
            </a:r>
            <a:r>
              <a:rPr lang="en-US" spc="-135" dirty="0">
                <a:latin typeface="Tahoma"/>
                <a:cs typeface="Tahoma"/>
              </a:rPr>
              <a:t>refer </a:t>
            </a:r>
            <a:r>
              <a:rPr lang="en-US" spc="-70" dirty="0">
                <a:latin typeface="Tahoma"/>
                <a:cs typeface="Tahoma"/>
              </a:rPr>
              <a:t>to </a:t>
            </a:r>
            <a:r>
              <a:rPr lang="en-US" spc="-125" dirty="0">
                <a:latin typeface="Tahoma"/>
                <a:cs typeface="Tahoma"/>
              </a:rPr>
              <a:t>the</a:t>
            </a:r>
            <a:r>
              <a:rPr lang="en-US" spc="-30" dirty="0">
                <a:latin typeface="Tahoma"/>
                <a:cs typeface="Tahoma"/>
              </a:rPr>
              <a:t> </a:t>
            </a:r>
            <a:r>
              <a:rPr lang="en-US" spc="-180" dirty="0">
                <a:latin typeface="Tahoma"/>
                <a:cs typeface="Tahoma"/>
              </a:rPr>
              <a:t>same </a:t>
            </a:r>
            <a:r>
              <a:rPr lang="en-US" spc="-105" dirty="0">
                <a:latin typeface="Tahoma"/>
                <a:cs typeface="Tahoma"/>
              </a:rPr>
              <a:t>object</a:t>
            </a:r>
            <a:endParaRPr lang="en-US" dirty="0">
              <a:latin typeface="Tahoma"/>
              <a:cs typeface="Tahoma"/>
            </a:endParaRPr>
          </a:p>
          <a:p>
            <a:pPr marL="88900">
              <a:lnSpc>
                <a:spcPct val="100000"/>
              </a:lnSpc>
              <a:spcBef>
                <a:spcPts val="1320"/>
              </a:spcBef>
              <a:tabLst>
                <a:tab pos="715645" algn="l"/>
                <a:tab pos="2308860" algn="l"/>
              </a:tabLst>
            </a:pPr>
            <a:r>
              <a:rPr lang="en-US" spc="-80" dirty="0">
                <a:latin typeface="Tahoma"/>
                <a:cs typeface="Tahoma"/>
              </a:rPr>
              <a:t>E.g., </a:t>
            </a:r>
            <a:r>
              <a:rPr lang="en-US" spc="-190" dirty="0">
                <a:solidFill>
                  <a:srgbClr val="990099"/>
                </a:solidFill>
                <a:latin typeface="Century Gothic"/>
                <a:cs typeface="Century Gothic"/>
              </a:rPr>
              <a:t>1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 </a:t>
            </a:r>
            <a:r>
              <a:rPr lang="en-US" spc="-190" dirty="0">
                <a:solidFill>
                  <a:srgbClr val="990099"/>
                </a:solidFill>
                <a:latin typeface="Century Gothic"/>
                <a:cs typeface="Century Gothic"/>
              </a:rPr>
              <a:t>2</a:t>
            </a:r>
            <a:r>
              <a:rPr lang="en-US" spc="18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145" dirty="0">
                <a:latin typeface="Tahoma"/>
                <a:cs typeface="Tahoma"/>
              </a:rPr>
              <a:t>and</a:t>
            </a:r>
            <a:r>
              <a:rPr lang="en-US" spc="-150" dirty="0">
                <a:latin typeface="Tahoma"/>
                <a:cs typeface="Tahoma"/>
              </a:rPr>
              <a:t> </a:t>
            </a: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  </a:t>
            </a:r>
            <a:r>
              <a:rPr lang="en-US" spc="-10" dirty="0">
                <a:solidFill>
                  <a:srgbClr val="990099"/>
                </a:solidFill>
                <a:latin typeface="Lucida Sans Unicode"/>
                <a:cs typeface="Lucida Sans Unicode"/>
              </a:rPr>
              <a:t>× </a:t>
            </a:r>
            <a:r>
              <a:rPr lang="en-US" spc="-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Sqrt</a:t>
            </a:r>
            <a:r>
              <a:rPr lang="en-US" spc="-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-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lang="en-US" i="1" dirty="0">
                <a:solidFill>
                  <a:srgbClr val="990099"/>
                </a:solidFill>
                <a:latin typeface="Bookman Old Style"/>
                <a:cs typeface="Bookman Old Style"/>
              </a:rPr>
              <a:t>Sqrt</a:t>
            </a:r>
            <a:r>
              <a:rPr lang="en-US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dirty="0">
                <a:solidFill>
                  <a:srgbClr val="990099"/>
                </a:solidFill>
                <a:latin typeface="Century Gothic"/>
                <a:cs typeface="Century Gothic"/>
              </a:rPr>
              <a:t>))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 </a:t>
            </a:r>
            <a:r>
              <a:rPr lang="en-US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i="1" spc="-330" dirty="0">
                <a:solidFill>
                  <a:srgbClr val="990099"/>
                </a:solidFill>
                <a:latin typeface="Bookman Old Style"/>
                <a:cs typeface="Bookman Old Style"/>
              </a:rPr>
              <a:t>  </a:t>
            </a:r>
            <a:r>
              <a:rPr lang="en-US" spc="-165" dirty="0">
                <a:latin typeface="Tahoma"/>
                <a:cs typeface="Tahoma"/>
              </a:rPr>
              <a:t>are </a:t>
            </a:r>
            <a:r>
              <a:rPr lang="en-US" spc="-100" dirty="0">
                <a:latin typeface="Tahoma"/>
                <a:cs typeface="Tahoma"/>
              </a:rPr>
              <a:t>satisfiable</a:t>
            </a:r>
            <a:endParaRPr lang="en-US" dirty="0">
              <a:latin typeface="Tahoma"/>
              <a:cs typeface="Tahoma"/>
            </a:endParaRPr>
          </a:p>
          <a:p>
            <a:pPr marL="716280">
              <a:lnSpc>
                <a:spcPct val="100000"/>
              </a:lnSpc>
              <a:spcBef>
                <a:spcPts val="25"/>
              </a:spcBef>
            </a:pPr>
            <a:r>
              <a:rPr lang="en-US" spc="-190" dirty="0">
                <a:solidFill>
                  <a:srgbClr val="990099"/>
                </a:solidFill>
                <a:latin typeface="Century Gothic"/>
                <a:cs typeface="Century Gothic"/>
              </a:rPr>
              <a:t>  2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 </a:t>
            </a:r>
            <a:r>
              <a:rPr lang="en-US" spc="-190" dirty="0">
                <a:solidFill>
                  <a:srgbClr val="990099"/>
                </a:solidFill>
                <a:latin typeface="Century Gothic"/>
                <a:cs typeface="Century Gothic"/>
              </a:rPr>
              <a:t>2 </a:t>
            </a:r>
            <a:r>
              <a:rPr lang="en-US" spc="-95" dirty="0">
                <a:latin typeface="Tahoma"/>
                <a:cs typeface="Tahoma"/>
              </a:rPr>
              <a:t>is</a:t>
            </a:r>
            <a:r>
              <a:rPr lang="en-US" spc="-160" dirty="0">
                <a:latin typeface="Tahoma"/>
                <a:cs typeface="Tahoma"/>
              </a:rPr>
              <a:t> </a:t>
            </a:r>
            <a:r>
              <a:rPr lang="en-US" spc="-95" dirty="0">
                <a:latin typeface="Tahoma"/>
                <a:cs typeface="Tahoma"/>
              </a:rPr>
              <a:t>valid</a:t>
            </a:r>
            <a:endParaRPr lang="en-US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lang="en-US" spc="-80" dirty="0">
                <a:latin typeface="Tahoma"/>
                <a:cs typeface="Tahoma"/>
              </a:rPr>
              <a:t>E.g., </a:t>
            </a:r>
            <a:r>
              <a:rPr lang="en-US" spc="-95" dirty="0">
                <a:latin typeface="Tahoma"/>
                <a:cs typeface="Tahoma"/>
              </a:rPr>
              <a:t>definition </a:t>
            </a:r>
            <a:r>
              <a:rPr lang="en-US" spc="-105" dirty="0">
                <a:latin typeface="Tahoma"/>
                <a:cs typeface="Tahoma"/>
              </a:rPr>
              <a:t>of </a:t>
            </a:r>
            <a:r>
              <a:rPr lang="en-US" spc="-50" dirty="0">
                <a:latin typeface="Tahoma"/>
                <a:cs typeface="Tahoma"/>
              </a:rPr>
              <a:t>(full) </a:t>
            </a:r>
            <a:r>
              <a:rPr lang="en-US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Sibling </a:t>
            </a:r>
            <a:r>
              <a:rPr lang="en-US" spc="-85" dirty="0">
                <a:latin typeface="Tahoma"/>
                <a:cs typeface="Tahoma"/>
              </a:rPr>
              <a:t>in </a:t>
            </a:r>
            <a:r>
              <a:rPr lang="en-US" spc="-135" dirty="0">
                <a:latin typeface="Tahoma"/>
                <a:cs typeface="Tahoma"/>
              </a:rPr>
              <a:t>terms </a:t>
            </a:r>
            <a:r>
              <a:rPr lang="en-US" spc="-105" dirty="0">
                <a:latin typeface="Tahoma"/>
                <a:cs typeface="Tahoma"/>
              </a:rPr>
              <a:t>of</a:t>
            </a:r>
            <a:r>
              <a:rPr lang="en-US" spc="235" dirty="0">
                <a:latin typeface="Tahoma"/>
                <a:cs typeface="Tahoma"/>
              </a:rPr>
              <a:t> </a:t>
            </a:r>
            <a:r>
              <a:rPr lang="en-US" i="1" spc="-15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pc="-15" dirty="0">
                <a:latin typeface="Tahoma"/>
                <a:cs typeface="Tahoma"/>
              </a:rPr>
              <a:t>:</a:t>
            </a:r>
            <a:endParaRPr lang="en-US" dirty="0">
              <a:latin typeface="Tahoma"/>
              <a:cs typeface="Tahoma"/>
            </a:endParaRPr>
          </a:p>
          <a:p>
            <a:pPr marL="378460">
              <a:lnSpc>
                <a:spcPct val="100000"/>
              </a:lnSpc>
              <a:spcBef>
                <a:spcPts val="25"/>
              </a:spcBef>
              <a:tabLst>
                <a:tab pos="1109345" algn="l"/>
                <a:tab pos="2660015" algn="l"/>
                <a:tab pos="3068320" algn="l"/>
                <a:tab pos="5171440" algn="l"/>
              </a:tabLst>
            </a:pPr>
            <a:r>
              <a:rPr lang="en-US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245" dirty="0">
                <a:solidFill>
                  <a:srgbClr val="990099"/>
                </a:solidFill>
                <a:latin typeface="Bookman Old Style"/>
                <a:cs typeface="Bookman Old Style"/>
              </a:rPr>
              <a:t>y    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Sibling</a:t>
            </a:r>
            <a:r>
              <a:rPr lang="en-US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x,</a:t>
            </a:r>
            <a:r>
              <a:rPr lang="en-US" i="1" spc="-2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pc="-105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  <a:r>
              <a:rPr lang="en-US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⇔ </a:t>
            </a:r>
          </a:p>
          <a:p>
            <a:pPr marL="378460">
              <a:lnSpc>
                <a:spcPct val="100000"/>
              </a:lnSpc>
              <a:spcBef>
                <a:spcPts val="25"/>
              </a:spcBef>
              <a:tabLst>
                <a:tab pos="1109345" algn="l"/>
                <a:tab pos="2660015" algn="l"/>
                <a:tab pos="3068320" algn="l"/>
                <a:tab pos="5171440" algn="l"/>
              </a:tabLst>
            </a:pPr>
            <a:r>
              <a:rPr lang="en-US" spc="-405" dirty="0">
                <a:solidFill>
                  <a:srgbClr val="990099"/>
                </a:solidFill>
                <a:latin typeface="Lucida Sans Unicode"/>
                <a:cs typeface="Lucida Sans Unicode"/>
              </a:rPr>
              <a:t>	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[</a:t>
            </a:r>
            <a:r>
              <a:rPr lang="en-US" spc="-114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114" dirty="0">
                <a:solidFill>
                  <a:srgbClr val="990099"/>
                </a:solidFill>
                <a:latin typeface="Bookman Old Style"/>
                <a:cs typeface="Bookman Old Style"/>
              </a:rPr>
              <a:t>x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lang="en-US" spc="-409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pc="-105" dirty="0">
                <a:solidFill>
                  <a:srgbClr val="990099"/>
                </a:solidFill>
                <a:latin typeface="Century Gothic"/>
                <a:cs typeface="Century Gothic"/>
              </a:rPr>
              <a:t>)  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    </a:t>
            </a:r>
            <a:r>
              <a:rPr lang="en-US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 </a:t>
            </a:r>
            <a:r>
              <a:rPr lang="en-US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m,</a:t>
            </a:r>
            <a:r>
              <a:rPr lang="en-US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300" dirty="0">
                <a:solidFill>
                  <a:srgbClr val="990099"/>
                </a:solidFill>
                <a:latin typeface="Bookman Old Style"/>
                <a:cs typeface="Bookman Old Style"/>
              </a:rPr>
              <a:t>f </a:t>
            </a:r>
            <a:r>
              <a:rPr lang="en-US" spc="-105" dirty="0">
                <a:solidFill>
                  <a:srgbClr val="990099"/>
                </a:solidFill>
                <a:latin typeface="Lucida Sans Unicode"/>
                <a:cs typeface="Lucida Sans Unicode"/>
              </a:rPr>
              <a:t>¬</a:t>
            </a:r>
            <a:r>
              <a:rPr lang="en-US" spc="-10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m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lang="en-US" spc="-2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i="1" spc="300" dirty="0">
                <a:solidFill>
                  <a:srgbClr val="990099"/>
                </a:solidFill>
                <a:latin typeface="Bookman Old Style"/>
                <a:cs typeface="Bookman Old Style"/>
              </a:rPr>
              <a:t>f</a:t>
            </a:r>
            <a:r>
              <a:rPr lang="en-US" i="1" spc="-40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20" dirty="0">
                <a:solidFill>
                  <a:srgbClr val="990099"/>
                </a:solidFill>
                <a:latin typeface="Century Gothic"/>
                <a:cs typeface="Century Gothic"/>
              </a:rPr>
              <a:t>  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endParaRPr lang="en-US" dirty="0">
              <a:latin typeface="Lucida Sans Unicode"/>
              <a:cs typeface="Lucida Sans Unicode"/>
            </a:endParaRPr>
          </a:p>
          <a:p>
            <a:pPr marL="744220">
              <a:lnSpc>
                <a:spcPct val="100000"/>
              </a:lnSpc>
              <a:spcBef>
                <a:spcPts val="35"/>
              </a:spcBef>
            </a:pP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     Parent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m,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pc="4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f,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pc="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m,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10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pc="-10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pc="-114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Parent</a:t>
            </a:r>
            <a:r>
              <a:rPr lang="en-US" spc="4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f,</a:t>
            </a:r>
            <a:r>
              <a:rPr lang="en-US" i="1" spc="-28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i="1" spc="-140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pc="-140" dirty="0">
                <a:solidFill>
                  <a:srgbClr val="990099"/>
                </a:solidFill>
                <a:latin typeface="Century Gothic"/>
                <a:cs typeface="Century Gothic"/>
              </a:rPr>
              <a:t>)]</a:t>
            </a:r>
            <a:endParaRPr lang="en-US" dirty="0">
              <a:latin typeface="Century Gothic"/>
              <a:cs typeface="Century Gothic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65EA-F8FD-40C1-8521-118A2CE1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Interacting with</a:t>
            </a:r>
            <a:r>
              <a:rPr lang="en-US" baseline="0" dirty="0"/>
              <a:t> FOL KBs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B514DF-25AC-49C2-9C0F-33F1DE3483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638686"/>
              </a:xfrm>
            </p:spPr>
            <p:txBody>
              <a:bodyPr/>
              <a:lstStyle/>
              <a:p>
                <a:pPr marL="12700">
                  <a:lnSpc>
                    <a:spcPct val="100000"/>
                  </a:lnSpc>
                  <a:spcBef>
                    <a:spcPts val="114"/>
                  </a:spcBef>
                </a:pPr>
                <a:r>
                  <a:rPr lang="en-US" sz="2400" spc="-140" dirty="0">
                    <a:latin typeface="Tahoma"/>
                    <a:cs typeface="Tahoma"/>
                  </a:rPr>
                  <a:t>Suppose </a:t>
                </a:r>
                <a:r>
                  <a:rPr lang="en-US" sz="2400" spc="-145" dirty="0">
                    <a:latin typeface="Tahoma"/>
                    <a:cs typeface="Tahoma"/>
                  </a:rPr>
                  <a:t>a </a:t>
                </a:r>
                <a:r>
                  <a:rPr lang="en-US" sz="2400" spc="-150" dirty="0" err="1">
                    <a:latin typeface="Tahoma"/>
                    <a:cs typeface="Tahoma"/>
                  </a:rPr>
                  <a:t>wumpus</a:t>
                </a:r>
                <a:r>
                  <a:rPr lang="en-US" sz="2400" spc="-150" dirty="0">
                    <a:latin typeface="Tahoma"/>
                    <a:cs typeface="Tahoma"/>
                  </a:rPr>
                  <a:t>-world </a:t>
                </a:r>
                <a:r>
                  <a:rPr lang="en-US" sz="2400" spc="-130" dirty="0">
                    <a:latin typeface="Tahoma"/>
                    <a:cs typeface="Tahoma"/>
                  </a:rPr>
                  <a:t>agent </a:t>
                </a:r>
                <a:r>
                  <a:rPr lang="en-US" sz="2400" spc="-95" dirty="0">
                    <a:latin typeface="Tahoma"/>
                    <a:cs typeface="Tahoma"/>
                  </a:rPr>
                  <a:t>is </a:t>
                </a:r>
                <a:r>
                  <a:rPr lang="en-US" sz="2400" spc="-130" dirty="0">
                    <a:latin typeface="Tahoma"/>
                    <a:cs typeface="Tahoma"/>
                  </a:rPr>
                  <a:t>using </a:t>
                </a:r>
                <a:r>
                  <a:rPr lang="en-US" sz="2400" spc="-145" dirty="0">
                    <a:latin typeface="Tahoma"/>
                    <a:cs typeface="Tahoma"/>
                  </a:rPr>
                  <a:t>an </a:t>
                </a:r>
                <a:r>
                  <a:rPr lang="en-US" sz="2400" spc="-5" dirty="0">
                    <a:latin typeface="Tahoma"/>
                    <a:cs typeface="Tahoma"/>
                  </a:rPr>
                  <a:t>FOL</a:t>
                </a:r>
                <a:r>
                  <a:rPr lang="en-US" sz="2400" spc="-25" dirty="0">
                    <a:latin typeface="Tahoma"/>
                    <a:cs typeface="Tahoma"/>
                  </a:rPr>
                  <a:t> </a:t>
                </a:r>
                <a:r>
                  <a:rPr lang="en-US" sz="2400" spc="105" dirty="0">
                    <a:latin typeface="Tahoma"/>
                    <a:cs typeface="Tahoma"/>
                  </a:rPr>
                  <a:t>KB</a:t>
                </a:r>
                <a:endParaRPr lang="en-US" sz="2400" dirty="0">
                  <a:latin typeface="Tahoma"/>
                  <a:cs typeface="Tahoma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25"/>
                  </a:spcBef>
                </a:pPr>
                <a:r>
                  <a:rPr lang="en-US" sz="2400" spc="-145" dirty="0">
                    <a:latin typeface="Tahoma"/>
                    <a:cs typeface="Tahoma"/>
                  </a:rPr>
                  <a:t>and </a:t>
                </a:r>
                <a:r>
                  <a:rPr lang="en-US" sz="2400" spc="-135" dirty="0">
                    <a:latin typeface="Tahoma"/>
                    <a:cs typeface="Tahoma"/>
                  </a:rPr>
                  <a:t>perceives </a:t>
                </a:r>
                <a:r>
                  <a:rPr lang="en-US" sz="2400" spc="-145" dirty="0">
                    <a:latin typeface="Tahoma"/>
                    <a:cs typeface="Tahoma"/>
                  </a:rPr>
                  <a:t>a </a:t>
                </a:r>
                <a:r>
                  <a:rPr lang="en-US" sz="2400" spc="-120" dirty="0">
                    <a:latin typeface="Tahoma"/>
                    <a:cs typeface="Tahoma"/>
                  </a:rPr>
                  <a:t>smell </a:t>
                </a:r>
                <a:r>
                  <a:rPr lang="en-US" sz="2400" spc="-145" dirty="0">
                    <a:latin typeface="Tahoma"/>
                    <a:cs typeface="Tahoma"/>
                  </a:rPr>
                  <a:t>and a </a:t>
                </a:r>
                <a:r>
                  <a:rPr lang="en-US" sz="2400" spc="-170" dirty="0">
                    <a:latin typeface="Tahoma"/>
                    <a:cs typeface="Tahoma"/>
                  </a:rPr>
                  <a:t>breeze </a:t>
                </a:r>
                <a:r>
                  <a:rPr lang="en-US" sz="2400" spc="-80" dirty="0">
                    <a:latin typeface="Tahoma"/>
                    <a:cs typeface="Tahoma"/>
                  </a:rPr>
                  <a:t>(but </a:t>
                </a:r>
                <a:r>
                  <a:rPr lang="en-US" sz="2400" spc="-145" dirty="0">
                    <a:latin typeface="Tahoma"/>
                    <a:cs typeface="Tahoma"/>
                  </a:rPr>
                  <a:t>no </a:t>
                </a:r>
                <a:r>
                  <a:rPr lang="en-US" sz="2400" spc="-60" dirty="0">
                    <a:latin typeface="Tahoma"/>
                    <a:cs typeface="Tahoma"/>
                  </a:rPr>
                  <a:t>glitter) </a:t>
                </a:r>
                <a:r>
                  <a:rPr lang="en-US" sz="2400" spc="-65" dirty="0">
                    <a:latin typeface="Tahoma"/>
                    <a:cs typeface="Tahoma"/>
                  </a:rPr>
                  <a:t>at </a:t>
                </a:r>
                <a:r>
                  <a:rPr lang="en-US" sz="2400" i="1" spc="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t </a:t>
                </a:r>
                <a:r>
                  <a:rPr lang="en-US" sz="2400" spc="2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</a:t>
                </a:r>
                <a:r>
                  <a:rPr lang="en-US" sz="2400" spc="-1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 </a:t>
                </a:r>
                <a:r>
                  <a:rPr lang="en-US" sz="2400" spc="-19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5</a:t>
                </a:r>
                <a:r>
                  <a:rPr lang="en-US" sz="2400" spc="-190" dirty="0">
                    <a:latin typeface="Tahoma"/>
                    <a:cs typeface="Tahoma"/>
                  </a:rPr>
                  <a:t>:</a:t>
                </a:r>
                <a:endParaRPr lang="en-US" sz="2400" dirty="0">
                  <a:latin typeface="Tahoma"/>
                  <a:cs typeface="Tahoma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560"/>
                  </a:spcBef>
                </a:pPr>
                <a:r>
                  <a:rPr lang="en-US" sz="2400" i="1" spc="-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T</a:t>
                </a:r>
                <a:r>
                  <a:rPr lang="en-US" sz="2400" i="1" spc="-3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6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ell</a:t>
                </a:r>
                <a:r>
                  <a:rPr lang="en-US" sz="2400" spc="6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6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KB,</a:t>
                </a:r>
                <a:r>
                  <a:rPr lang="en-US" sz="2400" i="1" spc="-2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P</a:t>
                </a:r>
                <a:r>
                  <a:rPr lang="en-US" sz="2400" i="1" spc="-33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-60" dirty="0" err="1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ercept</a:t>
                </a:r>
                <a:r>
                  <a:rPr lang="en-US" sz="2400" spc="-6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([</a:t>
                </a:r>
                <a:r>
                  <a:rPr lang="en-US" sz="2400" i="1" spc="-6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Smell,</a:t>
                </a:r>
                <a:r>
                  <a:rPr lang="en-US" sz="2400" i="1" spc="-28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-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Breeze,</a:t>
                </a:r>
                <a:r>
                  <a:rPr lang="en-US" sz="2400" i="1" spc="-2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14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N</a:t>
                </a:r>
                <a:r>
                  <a:rPr lang="en-US" sz="2400" i="1" spc="-40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-1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one</a:t>
                </a:r>
                <a:r>
                  <a:rPr lang="en-US" sz="2400" spc="-13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]</a:t>
                </a:r>
                <a:r>
                  <a:rPr lang="en-US" sz="2400" i="1" spc="-1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,</a:t>
                </a:r>
                <a:r>
                  <a:rPr lang="en-US" sz="2400" i="1" spc="-28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8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5))</a:t>
                </a:r>
                <a:endParaRPr lang="en-US" sz="2400" dirty="0">
                  <a:latin typeface="Century Gothic"/>
                  <a:cs typeface="Century Gothic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35"/>
                  </a:spcBef>
                  <a:tabLst>
                    <a:tab pos="1591310" algn="l"/>
                  </a:tabLst>
                </a:pPr>
                <a:r>
                  <a:rPr lang="en-US" sz="2400" i="1" spc="3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Ask</a:t>
                </a:r>
                <a:r>
                  <a:rPr lang="en-US" sz="2400" spc="3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3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KB,</a:t>
                </a:r>
                <a:r>
                  <a:rPr lang="en-US" sz="2400" i="1" spc="-26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215" dirty="0">
                    <a:solidFill>
                      <a:srgbClr val="990099"/>
                    </a:solidFill>
                    <a:latin typeface="Lucida Sans Unicode"/>
                    <a:cs typeface="Lucida Sans Unicode"/>
                  </a:rPr>
                  <a:t>∃</a:t>
                </a:r>
                <a:r>
                  <a:rPr lang="en-US" sz="2400" spc="-295" dirty="0">
                    <a:solidFill>
                      <a:srgbClr val="990099"/>
                    </a:solidFill>
                    <a:latin typeface="Lucida Sans Unicode"/>
                    <a:cs typeface="Lucida Sans Unicode"/>
                  </a:rPr>
                  <a:t> </a:t>
                </a:r>
                <a:r>
                  <a:rPr lang="en-US" sz="2400" i="1" spc="-21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a	</a:t>
                </a:r>
                <a:r>
                  <a:rPr lang="en-US" sz="2400" i="1" spc="-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Action</a:t>
                </a:r>
                <a:r>
                  <a:rPr lang="en-US" sz="2400" spc="-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-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a,</a:t>
                </a:r>
                <a:r>
                  <a:rPr lang="en-US" sz="2400" i="1" spc="-29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8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5))</a:t>
                </a:r>
                <a:endParaRPr lang="en-US" sz="2400" dirty="0">
                  <a:latin typeface="Century Gothic"/>
                  <a:cs typeface="Century Gothic"/>
                </a:endParaRPr>
              </a:p>
              <a:p>
                <a:pPr marL="12700" marR="5080">
                  <a:lnSpc>
                    <a:spcPct val="100000"/>
                  </a:lnSpc>
                  <a:tabLst>
                    <a:tab pos="3252470" algn="l"/>
                  </a:tabLst>
                </a:pPr>
                <a:r>
                  <a:rPr lang="en-US" sz="2400" spc="-140" dirty="0">
                    <a:latin typeface="Tahoma"/>
                    <a:cs typeface="Tahoma"/>
                  </a:rPr>
                  <a:t>i.e., </a:t>
                </a:r>
                <a:r>
                  <a:rPr lang="en-US" sz="2400" spc="-160" dirty="0">
                    <a:latin typeface="Tahoma"/>
                    <a:cs typeface="Tahoma"/>
                  </a:rPr>
                  <a:t>does </a:t>
                </a:r>
                <a:r>
                  <a:rPr lang="en-US" sz="2400" i="1" spc="22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KB </a:t>
                </a:r>
                <a:r>
                  <a:rPr lang="en-US" sz="2400" spc="-85" dirty="0">
                    <a:latin typeface="Tahoma"/>
                    <a:cs typeface="Tahoma"/>
                  </a:rPr>
                  <a:t>entail </a:t>
                </a:r>
                <a:r>
                  <a:rPr lang="en-US" sz="2400" spc="-140" dirty="0">
                    <a:latin typeface="Tahoma"/>
                    <a:cs typeface="Tahoma"/>
                  </a:rPr>
                  <a:t>any </a:t>
                </a:r>
                <a:r>
                  <a:rPr lang="en-US" sz="2400" spc="-100" dirty="0">
                    <a:latin typeface="Tahoma"/>
                    <a:cs typeface="Tahoma"/>
                  </a:rPr>
                  <a:t>action </a:t>
                </a:r>
                <a:r>
                  <a:rPr lang="en-US" sz="2400" spc="-65" dirty="0">
                    <a:latin typeface="Tahoma"/>
                    <a:cs typeface="Tahoma"/>
                  </a:rPr>
                  <a:t>at </a:t>
                </a:r>
                <a:r>
                  <a:rPr lang="en-US" sz="2400" i="1" spc="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t </a:t>
                </a:r>
                <a:r>
                  <a:rPr lang="en-US" sz="2400" spc="2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 </a:t>
                </a:r>
                <a:r>
                  <a:rPr lang="en-US" sz="2400" spc="-12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5</a:t>
                </a:r>
                <a:r>
                  <a:rPr lang="en-US" sz="2400" spc="-125" dirty="0">
                    <a:latin typeface="Tahoma"/>
                    <a:cs typeface="Tahoma"/>
                  </a:rPr>
                  <a:t>? </a:t>
                </a:r>
              </a:p>
              <a:p>
                <a:pPr marL="12700" marR="5080">
                  <a:lnSpc>
                    <a:spcPct val="100000"/>
                  </a:lnSpc>
                  <a:tabLst>
                    <a:tab pos="3252470" algn="l"/>
                  </a:tabLst>
                </a:pPr>
                <a:r>
                  <a:rPr lang="en-US" sz="2400" spc="-145" dirty="0">
                    <a:latin typeface="Tahoma"/>
                    <a:cs typeface="Tahoma"/>
                  </a:rPr>
                  <a:t>Answer:  </a:t>
                </a:r>
                <a:r>
                  <a:rPr lang="en-US" sz="2400" i="1" spc="-18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Y</a:t>
                </a:r>
                <a:r>
                  <a:rPr lang="en-US" sz="2400" i="1" spc="-28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-1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es</a:t>
                </a:r>
                <a:endParaRPr lang="en-US" sz="2400" spc="-50" dirty="0">
                  <a:latin typeface="Tahoma"/>
                  <a:cs typeface="Tahoma"/>
                </a:endParaRPr>
              </a:p>
              <a:p>
                <a:pPr marL="12700" marR="5080">
                  <a:lnSpc>
                    <a:spcPct val="100000"/>
                  </a:lnSpc>
                  <a:tabLst>
                    <a:tab pos="3252470" algn="l"/>
                  </a:tabLst>
                </a:pPr>
                <a:endParaRPr lang="en-US" sz="400" spc="-114" dirty="0">
                  <a:latin typeface="Tahoma"/>
                  <a:cs typeface="Tahoma"/>
                </a:endParaRPr>
              </a:p>
              <a:p>
                <a:pPr marL="12700" marR="5080">
                  <a:lnSpc>
                    <a:spcPct val="100000"/>
                  </a:lnSpc>
                  <a:tabLst>
                    <a:tab pos="3252470" algn="l"/>
                  </a:tabLst>
                </a:pPr>
                <a:r>
                  <a:rPr lang="en-US" sz="2400" spc="-114" dirty="0">
                    <a:latin typeface="Tahoma"/>
                    <a:cs typeface="Tahoma"/>
                  </a:rPr>
                  <a:t>Given </a:t>
                </a:r>
                <a:r>
                  <a:rPr lang="en-US" sz="2400" spc="-145" dirty="0">
                    <a:latin typeface="Tahoma"/>
                    <a:cs typeface="Tahoma"/>
                  </a:rPr>
                  <a:t>a </a:t>
                </a:r>
                <a:r>
                  <a:rPr lang="en-US" sz="2400" spc="-150" dirty="0">
                    <a:latin typeface="Tahoma"/>
                    <a:cs typeface="Tahoma"/>
                  </a:rPr>
                  <a:t>sentence </a:t>
                </a:r>
                <a:r>
                  <a:rPr lang="en-US" sz="2400" i="1" spc="-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 </a:t>
                </a:r>
                <a:r>
                  <a:rPr lang="en-US" sz="2400" spc="-145" dirty="0">
                    <a:latin typeface="Tahoma"/>
                    <a:cs typeface="Tahoma"/>
                  </a:rPr>
                  <a:t>and a </a:t>
                </a:r>
                <a:r>
                  <a:rPr lang="en-US" sz="2400" spc="-85" dirty="0">
                    <a:solidFill>
                      <a:srgbClr val="C00000"/>
                    </a:solidFill>
                    <a:latin typeface="Tahoma"/>
                    <a:cs typeface="Tahoma"/>
                  </a:rPr>
                  <a:t>substitution</a:t>
                </a:r>
                <a:r>
                  <a:rPr lang="en-US" sz="2400" spc="350" dirty="0">
                    <a:latin typeface="Tahoma"/>
                    <a:cs typeface="Tahoma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pc="15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spc="15" dirty="0">
                    <a:latin typeface="Tahoma"/>
                    <a:cs typeface="Tahoma"/>
                  </a:rPr>
                  <a:t>,</a:t>
                </a:r>
                <a:endParaRPr lang="el-GR" sz="2400" dirty="0">
                  <a:latin typeface="Tahoma"/>
                  <a:cs typeface="Tahoma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35"/>
                  </a:spcBef>
                </a:pPr>
                <a:r>
                  <a:rPr lang="en-US" sz="2400" i="1" spc="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</a:t>
                </a: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i="1" spc="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150" dirty="0">
                    <a:latin typeface="Tahoma"/>
                    <a:cs typeface="Tahoma"/>
                  </a:rPr>
                  <a:t>denotes </a:t>
                </a:r>
                <a:r>
                  <a:rPr lang="en-US" sz="2400" spc="-125" dirty="0">
                    <a:latin typeface="Tahoma"/>
                    <a:cs typeface="Tahoma"/>
                  </a:rPr>
                  <a:t>the </a:t>
                </a:r>
                <a:r>
                  <a:rPr lang="en-US" sz="2400" spc="-105" dirty="0">
                    <a:latin typeface="Tahoma"/>
                    <a:cs typeface="Tahoma"/>
                  </a:rPr>
                  <a:t>result of </a:t>
                </a:r>
                <a:r>
                  <a:rPr lang="en-US" sz="2400" spc="-120" dirty="0">
                    <a:latin typeface="Tahoma"/>
                    <a:cs typeface="Tahoma"/>
                  </a:rPr>
                  <a:t>plugging </a:t>
                </a: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i="1" spc="4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80" dirty="0">
                    <a:latin typeface="Tahoma"/>
                    <a:cs typeface="Tahoma"/>
                  </a:rPr>
                  <a:t>into </a:t>
                </a:r>
                <a:r>
                  <a:rPr lang="en-US" sz="2400" i="1" spc="-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</a:t>
                </a:r>
                <a:r>
                  <a:rPr lang="en-US" sz="2400" spc="-70" dirty="0">
                    <a:latin typeface="Tahoma"/>
                    <a:cs typeface="Tahoma"/>
                  </a:rPr>
                  <a:t>;</a:t>
                </a:r>
                <a:r>
                  <a:rPr lang="en-US" sz="2400" spc="409" dirty="0">
                    <a:latin typeface="Tahoma"/>
                    <a:cs typeface="Tahoma"/>
                  </a:rPr>
                  <a:t> </a:t>
                </a:r>
                <a:r>
                  <a:rPr lang="en-US" sz="2400" spc="-125" dirty="0">
                    <a:latin typeface="Tahoma"/>
                    <a:cs typeface="Tahoma"/>
                  </a:rPr>
                  <a:t>e.g.,</a:t>
                </a:r>
                <a:endParaRPr lang="en-US" sz="2400" dirty="0">
                  <a:latin typeface="Tahoma"/>
                  <a:cs typeface="Tahoma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25"/>
                  </a:spcBef>
                </a:pPr>
                <a:r>
                  <a:rPr lang="en-US" sz="2400" i="1" spc="-7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 </a:t>
                </a:r>
                <a:r>
                  <a:rPr lang="en-US" sz="2400" spc="2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 </a:t>
                </a:r>
                <a:r>
                  <a:rPr lang="en-US" sz="2400" i="1" spc="-1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Smarter</a:t>
                </a:r>
                <a:r>
                  <a:rPr lang="en-US" sz="2400" spc="-1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-1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x,</a:t>
                </a:r>
                <a:r>
                  <a:rPr lang="en-US" sz="2400" i="1" spc="-38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i="1" spc="-10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y</a:t>
                </a:r>
                <a:r>
                  <a:rPr lang="en-US" sz="2400" spc="-10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)</a:t>
                </a:r>
                <a:endParaRPr lang="en-US" sz="2400" dirty="0">
                  <a:latin typeface="Century Gothic"/>
                  <a:cs typeface="Century Gothic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35"/>
                  </a:spcBef>
                </a:pP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i="1" spc="4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l-GR" sz="2400" spc="2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</a:t>
                </a:r>
                <a:r>
                  <a:rPr lang="el-GR" sz="2400" spc="-33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 </a:t>
                </a:r>
                <a:r>
                  <a:rPr lang="el-GR" sz="2400" spc="30" dirty="0">
                    <a:solidFill>
                      <a:srgbClr val="990099"/>
                    </a:solidFill>
                    <a:latin typeface="Lucida Sans Unicode"/>
                    <a:cs typeface="Lucida Sans Unicode"/>
                  </a:rPr>
                  <a:t>{</a:t>
                </a:r>
                <a:r>
                  <a:rPr lang="en-US" sz="2400" i="1" spc="3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x/EVE, </a:t>
                </a:r>
                <a:r>
                  <a:rPr lang="en-US" sz="2400" i="1" spc="5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y/WALL-E</a:t>
                </a:r>
                <a:r>
                  <a:rPr lang="en-US" sz="2400" spc="50" dirty="0">
                    <a:solidFill>
                      <a:srgbClr val="990099"/>
                    </a:solidFill>
                    <a:latin typeface="Lucida Sans Unicode"/>
                    <a:cs typeface="Lucida Sans Unicode"/>
                  </a:rPr>
                  <a:t>}</a:t>
                </a:r>
                <a:endParaRPr lang="en-US" sz="2400" dirty="0">
                  <a:latin typeface="Lucida Sans Unicode"/>
                  <a:cs typeface="Lucida Sans Unicode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25"/>
                  </a:spcBef>
                </a:pPr>
                <a:r>
                  <a:rPr lang="en-US" sz="2400" i="1" spc="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</a:t>
                </a: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i="1" spc="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l-GR" sz="2400" spc="24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</a:t>
                </a:r>
                <a:r>
                  <a:rPr lang="el-GR" sz="2400" spc="-32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 </a:t>
                </a:r>
                <a:r>
                  <a:rPr lang="en-US" sz="2400" i="1" spc="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Smarter</a:t>
                </a:r>
                <a:r>
                  <a:rPr lang="en-US" sz="2400" spc="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EVE, </a:t>
                </a:r>
                <a:r>
                  <a:rPr lang="en-US" sz="2400" i="1" spc="7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WALL-E</a:t>
                </a:r>
                <a:r>
                  <a:rPr lang="en-US" sz="2400" spc="7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)</a:t>
                </a:r>
                <a:endParaRPr lang="en-US" sz="2400" dirty="0">
                  <a:latin typeface="Century Gothic"/>
                  <a:cs typeface="Century Gothic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560"/>
                  </a:spcBef>
                </a:pPr>
                <a:r>
                  <a:rPr lang="en-US" sz="2400" i="1" spc="3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Ask</a:t>
                </a:r>
                <a:r>
                  <a:rPr lang="en-US" sz="2400" spc="35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(</a:t>
                </a:r>
                <a:r>
                  <a:rPr lang="en-US" sz="2400" i="1" spc="3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KB, </a:t>
                </a:r>
                <a:r>
                  <a:rPr lang="en-US" sz="2400" i="1" spc="1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</a:t>
                </a:r>
                <a:r>
                  <a:rPr lang="en-US" sz="2400" spc="1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) </a:t>
                </a:r>
                <a:r>
                  <a:rPr lang="en-US" sz="2400" spc="-125" dirty="0">
                    <a:latin typeface="Tahoma"/>
                    <a:cs typeface="Tahoma"/>
                  </a:rPr>
                  <a:t>returns </a:t>
                </a:r>
                <a:r>
                  <a:rPr lang="en-US" sz="2400" spc="-90" dirty="0">
                    <a:latin typeface="Tahoma"/>
                    <a:cs typeface="Tahoma"/>
                  </a:rPr>
                  <a:t>some/all </a:t>
                </a: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r>
                  <a:rPr lang="el-GR" sz="2400" i="1" spc="4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 </a:t>
                </a:r>
                <a:r>
                  <a:rPr lang="en-US" sz="2400" spc="-135" dirty="0">
                    <a:latin typeface="Tahoma"/>
                    <a:cs typeface="Tahoma"/>
                  </a:rPr>
                  <a:t>such </a:t>
                </a:r>
                <a:r>
                  <a:rPr lang="en-US" sz="2400" spc="-75" dirty="0">
                    <a:latin typeface="Tahoma"/>
                    <a:cs typeface="Tahoma"/>
                  </a:rPr>
                  <a:t>that </a:t>
                </a:r>
                <a:r>
                  <a:rPr lang="en-US" sz="2400" i="1" spc="220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KB </a:t>
                </a:r>
                <a:r>
                  <a:rPr lang="en-US" sz="2400" spc="-150" dirty="0">
                    <a:solidFill>
                      <a:srgbClr val="990099"/>
                    </a:solidFill>
                    <a:latin typeface="Lucida Sans Unicode"/>
                    <a:cs typeface="Lucida Sans Unicode"/>
                  </a:rPr>
                  <a:t>|</a:t>
                </a:r>
                <a:r>
                  <a:rPr lang="en-US" sz="2400" spc="-15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=</a:t>
                </a:r>
                <a:r>
                  <a:rPr lang="en-US" sz="2400" spc="160" dirty="0">
                    <a:solidFill>
                      <a:srgbClr val="990099"/>
                    </a:solidFill>
                    <a:latin typeface="Century Gothic"/>
                    <a:cs typeface="Century Gothic"/>
                  </a:rPr>
                  <a:t> </a:t>
                </a:r>
                <a:r>
                  <a:rPr lang="en-US" sz="2400" i="1" spc="45" dirty="0">
                    <a:solidFill>
                      <a:srgbClr val="990099"/>
                    </a:solidFill>
                    <a:latin typeface="Bookman Old Style"/>
                    <a:cs typeface="Bookman Old Style"/>
                  </a:rPr>
                  <a:t>S</a:t>
                </a:r>
                <a14:m>
                  <m:oMath xmlns:m="http://schemas.openxmlformats.org/officeDocument/2006/math">
                    <m:r>
                      <a:rPr lang="en-US" sz="2400" i="1" spc="15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  <a:cs typeface="Bookman Old Style"/>
                      </a:rPr>
                      <m:t>𝜃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B514DF-25AC-49C2-9C0F-33F1DE3483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638686"/>
              </a:xfrm>
              <a:blipFill>
                <a:blip r:embed="rId2"/>
                <a:stretch>
                  <a:fillRect l="-812" t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DFF22666-A89E-4518-A9B5-8B3EC67FDFE6}"/>
              </a:ext>
            </a:extLst>
          </p:cNvPr>
          <p:cNvSpPr/>
          <p:nvPr/>
        </p:nvSpPr>
        <p:spPr>
          <a:xfrm>
            <a:off x="2251923" y="3429000"/>
            <a:ext cx="5635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spc="-130" dirty="0">
                <a:solidFill>
                  <a:srgbClr val="990099"/>
                </a:solidFill>
                <a:latin typeface="Bookman Old Style"/>
                <a:cs typeface="Bookman Old Style"/>
              </a:rPr>
              <a:t>, </a:t>
            </a:r>
            <a:r>
              <a:rPr lang="en-US" sz="240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spc="-5" dirty="0">
                <a:solidFill>
                  <a:srgbClr val="990099"/>
                </a:solidFill>
                <a:latin typeface="Lucida Sans Unicode"/>
                <a:cs typeface="Lucida Sans Unicode"/>
              </a:rPr>
              <a:t>{</a:t>
            </a:r>
            <a:r>
              <a:rPr lang="en-US" sz="24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a/Shoot</a:t>
            </a:r>
            <a:r>
              <a:rPr lang="en-US" sz="2400" spc="-5" dirty="0">
                <a:solidFill>
                  <a:srgbClr val="990099"/>
                </a:solidFill>
                <a:latin typeface="Lucida Sans Unicode"/>
                <a:cs typeface="Lucida Sans Unicode"/>
              </a:rPr>
              <a:t>}	</a:t>
            </a:r>
            <a:r>
              <a:rPr lang="en-US" sz="2400" spc="140" dirty="0">
                <a:latin typeface="Lucida Sans Unicode"/>
                <a:cs typeface="Lucida Sans Unicode"/>
              </a:rPr>
              <a:t>← </a:t>
            </a:r>
            <a:r>
              <a:rPr lang="en-US" sz="2400" spc="-85" dirty="0">
                <a:solidFill>
                  <a:srgbClr val="C00000"/>
                </a:solidFill>
                <a:latin typeface="Tahoma"/>
                <a:cs typeface="Tahoma"/>
              </a:rPr>
              <a:t>substitution</a:t>
            </a:r>
            <a:r>
              <a:rPr lang="en-US" sz="2400" spc="-85" dirty="0">
                <a:solidFill>
                  <a:srgbClr val="00007E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latin typeface="Tahoma"/>
                <a:cs typeface="Tahoma"/>
              </a:rPr>
              <a:t>(binding </a:t>
            </a:r>
            <a:r>
              <a:rPr lang="en-US" sz="2400" spc="-50" dirty="0">
                <a:latin typeface="Tahoma"/>
                <a:cs typeface="Tahoma"/>
              </a:rPr>
              <a:t>list) 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B01FCD-BF17-4096-8211-392D706123FF}"/>
              </a:ext>
            </a:extLst>
          </p:cNvPr>
          <p:cNvSpPr/>
          <p:nvPr/>
        </p:nvSpPr>
        <p:spPr>
          <a:xfrm>
            <a:off x="8523829" y="3428999"/>
            <a:ext cx="1997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85" dirty="0">
                <a:solidFill>
                  <a:srgbClr val="C00000"/>
                </a:solidFill>
                <a:latin typeface="Tahoma"/>
                <a:cs typeface="Tahoma"/>
              </a:rPr>
              <a:t>Notation Alert!</a:t>
            </a:r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C331FC-8762-4D9B-AD32-85D0155157C8}"/>
              </a:ext>
            </a:extLst>
          </p:cNvPr>
          <p:cNvSpPr/>
          <p:nvPr/>
        </p:nvSpPr>
        <p:spPr>
          <a:xfrm>
            <a:off x="8523829" y="4430484"/>
            <a:ext cx="1997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85" dirty="0">
                <a:solidFill>
                  <a:srgbClr val="C00000"/>
                </a:solidFill>
                <a:latin typeface="Tahoma"/>
                <a:cs typeface="Tahoma"/>
              </a:rPr>
              <a:t>Notation Alert!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936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8C0A-2A1C-45F3-8734-990929D67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in First-Order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09E576-4273-4523-A5FD-5924CD05CD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A)  Reducing first-order inference to propositional inference</a:t>
                </a:r>
              </a:p>
              <a:p>
                <a:pPr marL="514350" indent="-51435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Removing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Removing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Unification</a:t>
                </a:r>
              </a:p>
              <a:p>
                <a:pPr marL="514350" indent="-514350">
                  <a:buAutoNum type="alphaUcParenR"/>
                </a:pPr>
                <a:endParaRPr lang="en-US" dirty="0"/>
              </a:p>
              <a:p>
                <a:r>
                  <a:rPr lang="en-US" dirty="0"/>
                  <a:t>B)  </a:t>
                </a:r>
                <a:r>
                  <a:rPr lang="en-US" i="1" dirty="0"/>
                  <a:t>Lifting</a:t>
                </a:r>
                <a:r>
                  <a:rPr lang="en-US" dirty="0"/>
                  <a:t> propositional inference to first-order inference</a:t>
                </a:r>
              </a:p>
              <a:p>
                <a:pPr marL="514350" indent="-51435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Generalized Modus Ponens</a:t>
                </a:r>
              </a:p>
              <a:p>
                <a:pPr marL="514350" indent="-51435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FOL forward chaining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09E576-4273-4523-A5FD-5924CD05CD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0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820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4B6BD-DBEF-4E9B-ADE5-8096D889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Instantiation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34B3C-1CE6-48C3-96B4-18C6F3BA0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449401" cy="2039539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lang="en-US" sz="2400" spc="-110" dirty="0">
                <a:latin typeface="Tahoma"/>
                <a:cs typeface="Tahoma"/>
              </a:rPr>
              <a:t>Every </a:t>
            </a:r>
            <a:r>
              <a:rPr lang="en-US" sz="2400" spc="-90" dirty="0">
                <a:latin typeface="Tahoma"/>
                <a:cs typeface="Tahoma"/>
              </a:rPr>
              <a:t>instantiation </a:t>
            </a:r>
            <a:r>
              <a:rPr lang="en-US" sz="2400" spc="-105" dirty="0">
                <a:latin typeface="Tahoma"/>
                <a:cs typeface="Tahoma"/>
              </a:rPr>
              <a:t>of </a:t>
            </a:r>
            <a:r>
              <a:rPr lang="en-US" sz="2400" spc="-145" dirty="0">
                <a:latin typeface="Tahoma"/>
                <a:cs typeface="Tahoma"/>
              </a:rPr>
              <a:t>a </a:t>
            </a:r>
            <a:r>
              <a:rPr lang="en-US" sz="2400" spc="-114" dirty="0">
                <a:latin typeface="Tahoma"/>
                <a:cs typeface="Tahoma"/>
              </a:rPr>
              <a:t>universally </a:t>
            </a:r>
            <a:r>
              <a:rPr lang="en-US" sz="2400" spc="-105" dirty="0">
                <a:latin typeface="Tahoma"/>
                <a:cs typeface="Tahoma"/>
              </a:rPr>
              <a:t>quantified </a:t>
            </a:r>
            <a:r>
              <a:rPr lang="en-US" sz="2400" spc="-150" dirty="0">
                <a:latin typeface="Tahoma"/>
                <a:cs typeface="Tahoma"/>
              </a:rPr>
              <a:t>sentence </a:t>
            </a:r>
            <a:r>
              <a:rPr lang="en-US" sz="2400" spc="-95" dirty="0">
                <a:latin typeface="Tahoma"/>
                <a:cs typeface="Tahoma"/>
              </a:rPr>
              <a:t>is </a:t>
            </a:r>
            <a:r>
              <a:rPr lang="en-US" sz="2400" spc="-110" dirty="0">
                <a:latin typeface="Tahoma"/>
                <a:cs typeface="Tahoma"/>
              </a:rPr>
              <a:t>entailed </a:t>
            </a:r>
            <a:r>
              <a:rPr lang="en-US" sz="2400" spc="-160" dirty="0">
                <a:latin typeface="Tahoma"/>
                <a:cs typeface="Tahoma"/>
              </a:rPr>
              <a:t>by</a:t>
            </a:r>
            <a:r>
              <a:rPr lang="en-US" sz="2400" spc="185" dirty="0">
                <a:latin typeface="Tahoma"/>
                <a:cs typeface="Tahoma"/>
              </a:rPr>
              <a:t> </a:t>
            </a:r>
            <a:r>
              <a:rPr lang="en-US" sz="2400" spc="-70" dirty="0">
                <a:latin typeface="Tahoma"/>
                <a:cs typeface="Tahoma"/>
              </a:rPr>
              <a:t>it:</a:t>
            </a:r>
            <a:endParaRPr lang="en-US" sz="2400" dirty="0">
              <a:latin typeface="Tahoma"/>
              <a:cs typeface="Tahoma"/>
            </a:endParaRPr>
          </a:p>
          <a:p>
            <a:pPr marR="5949950" algn="ctr">
              <a:lnSpc>
                <a:spcPct val="100000"/>
              </a:lnSpc>
              <a:spcBef>
                <a:spcPts val="1005"/>
              </a:spcBef>
              <a:tabLst>
                <a:tab pos="467359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30" dirty="0">
                <a:solidFill>
                  <a:srgbClr val="990099"/>
                </a:solidFill>
                <a:latin typeface="Bookman Old Style"/>
                <a:cs typeface="Bookman Old Style"/>
              </a:rPr>
              <a:t>v	</a:t>
            </a:r>
            <a:r>
              <a:rPr lang="el-GR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</a:t>
            </a:r>
            <a:endParaRPr lang="el-GR" sz="2400" dirty="0">
              <a:latin typeface="Bookman Old Style"/>
              <a:cs typeface="Bookman Old Style"/>
            </a:endParaRPr>
          </a:p>
          <a:p>
            <a:pPr marL="344805">
              <a:lnSpc>
                <a:spcPct val="100000"/>
              </a:lnSpc>
              <a:spcBef>
                <a:spcPts val="350"/>
              </a:spcBef>
            </a:pPr>
            <a:r>
              <a:rPr lang="en-US" sz="2400" spc="130" dirty="0" err="1">
                <a:solidFill>
                  <a:srgbClr val="990099"/>
                </a:solidFill>
                <a:latin typeface="Times New Roman"/>
                <a:cs typeface="Times New Roman"/>
              </a:rPr>
              <a:t>Subst</a:t>
            </a:r>
            <a:r>
              <a:rPr lang="en-US" sz="2400" spc="1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spc="130" dirty="0">
                <a:solidFill>
                  <a:srgbClr val="990099"/>
                </a:solidFill>
                <a:latin typeface="Lucida Sans Unicode"/>
                <a:cs typeface="Lucida Sans Unicode"/>
              </a:rPr>
              <a:t>{</a:t>
            </a:r>
            <a:r>
              <a:rPr lang="en-US" sz="2400" i="1" spc="130" dirty="0">
                <a:solidFill>
                  <a:srgbClr val="990099"/>
                </a:solidFill>
                <a:latin typeface="Bookman Old Style"/>
                <a:cs typeface="Bookman Old Style"/>
              </a:rPr>
              <a:t>v/g</a:t>
            </a:r>
            <a:r>
              <a:rPr lang="en-US" sz="2400" spc="130" dirty="0">
                <a:solidFill>
                  <a:srgbClr val="990099"/>
                </a:solidFill>
                <a:latin typeface="Lucida Sans Unicode"/>
                <a:cs typeface="Lucida Sans Unicode"/>
              </a:rPr>
              <a:t>}</a:t>
            </a:r>
            <a:r>
              <a:rPr lang="en-US" sz="2400" i="1" spc="13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40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l-GR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</a:t>
            </a:r>
            <a:r>
              <a:rPr lang="el-GR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l-GR" sz="2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lang="en-US" sz="2400" spc="-114" dirty="0">
                <a:latin typeface="Tahoma"/>
                <a:cs typeface="Tahoma"/>
              </a:rPr>
              <a:t>for </a:t>
            </a:r>
            <a:r>
              <a:rPr lang="en-US" sz="2400" spc="-140" dirty="0">
                <a:latin typeface="Tahoma"/>
                <a:cs typeface="Tahoma"/>
              </a:rPr>
              <a:t>any </a:t>
            </a:r>
            <a:r>
              <a:rPr lang="en-US" sz="2400" spc="-120" dirty="0">
                <a:latin typeface="Tahoma"/>
                <a:cs typeface="Tahoma"/>
              </a:rPr>
              <a:t>variable </a:t>
            </a:r>
            <a:r>
              <a:rPr lang="en-US" sz="2400" i="1" spc="-130" dirty="0">
                <a:solidFill>
                  <a:srgbClr val="990099"/>
                </a:solidFill>
                <a:latin typeface="Bookman Old Style"/>
                <a:cs typeface="Bookman Old Style"/>
              </a:rPr>
              <a:t>v </a:t>
            </a:r>
            <a:r>
              <a:rPr lang="en-US" sz="2400" spc="-145" dirty="0">
                <a:latin typeface="Tahoma"/>
                <a:cs typeface="Tahoma"/>
              </a:rPr>
              <a:t>and </a:t>
            </a:r>
            <a:r>
              <a:rPr lang="en-US" sz="2400" spc="-135" dirty="0">
                <a:latin typeface="Tahoma"/>
                <a:cs typeface="Tahoma"/>
              </a:rPr>
              <a:t>ground </a:t>
            </a:r>
            <a:r>
              <a:rPr lang="en-US" sz="2400" spc="-125" dirty="0">
                <a:latin typeface="Tahoma"/>
                <a:cs typeface="Tahoma"/>
              </a:rPr>
              <a:t>term</a:t>
            </a:r>
            <a:r>
              <a:rPr lang="en-US" sz="2400" spc="-90" dirty="0">
                <a:latin typeface="Tahoma"/>
                <a:cs typeface="Tahoma"/>
              </a:rPr>
              <a:t> </a:t>
            </a:r>
            <a:r>
              <a:rPr lang="en-US" sz="2400" i="1" spc="-18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endParaRPr lang="en-US" sz="2400" dirty="0">
              <a:latin typeface="Bookman Old Style"/>
              <a:cs typeface="Bookman Old Style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  <a:tabLst>
                <a:tab pos="1050925" algn="l"/>
                <a:tab pos="3578860" algn="l"/>
                <a:tab pos="3971290" algn="l"/>
              </a:tabLst>
            </a:pPr>
            <a:r>
              <a:rPr lang="en-US" sz="2400" spc="-80" dirty="0">
                <a:latin typeface="Tahoma"/>
                <a:cs typeface="Tahoma"/>
              </a:rPr>
              <a:t>E.g.,</a:t>
            </a:r>
            <a:r>
              <a:rPr lang="en-US" sz="2400" spc="-20" dirty="0">
                <a:latin typeface="Tahoma"/>
                <a:cs typeface="Tahoma"/>
              </a:rPr>
              <a:t> </a:t>
            </a: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0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    King</a:t>
            </a:r>
            <a:r>
              <a:rPr lang="en-US"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100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spc="-18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70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400" spc="-7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7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7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400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400" spc="4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4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6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125" dirty="0">
                <a:latin typeface="Tahoma"/>
                <a:cs typeface="Tahoma"/>
              </a:rPr>
              <a:t>yields</a:t>
            </a:r>
            <a:endParaRPr lang="en-US" sz="2400" dirty="0">
              <a:latin typeface="Tahoma"/>
              <a:cs typeface="Tahoma"/>
            </a:endParaRPr>
          </a:p>
          <a:p>
            <a:pPr marL="391795" marR="1986914">
              <a:lnSpc>
                <a:spcPct val="101000"/>
              </a:lnSpc>
              <a:spcBef>
                <a:spcPts val="1405"/>
              </a:spcBef>
              <a:tabLst>
                <a:tab pos="3808729" algn="l"/>
                <a:tab pos="4201795" algn="l"/>
                <a:tab pos="4495165" algn="l"/>
                <a:tab pos="4889500" algn="l"/>
              </a:tabLst>
            </a:pP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John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4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400" spc="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</a:p>
          <a:p>
            <a:pPr marL="391795" marR="1986914">
              <a:lnSpc>
                <a:spcPct val="101000"/>
              </a:lnSpc>
              <a:spcBef>
                <a:spcPts val="1405"/>
              </a:spcBef>
              <a:tabLst>
                <a:tab pos="3808729" algn="l"/>
                <a:tab pos="4201795" algn="l"/>
                <a:tab pos="4495165" algn="l"/>
                <a:tab pos="4889500" algn="l"/>
              </a:tabLst>
            </a:pPr>
            <a:r>
              <a:rPr lang="en-US" sz="2400" i="1" spc="37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in</a:t>
            </a:r>
            <a:r>
              <a:rPr lang="en-US" sz="24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4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1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8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400" i="1" spc="10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eed</a:t>
            </a:r>
            <a:r>
              <a:rPr lang="en-US" sz="2400" i="1" spc="-14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4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400" i="1" spc="220" dirty="0">
                <a:solidFill>
                  <a:srgbClr val="990099"/>
                </a:solidFill>
                <a:latin typeface="Bookman Old Style"/>
                <a:cs typeface="Bookman Old Style"/>
              </a:rPr>
              <a:t>E</a:t>
            </a:r>
            <a:r>
              <a:rPr lang="en-US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</a:t>
            </a:r>
            <a:r>
              <a:rPr lang="en-US" sz="2400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r>
              <a:rPr lang="en-US" sz="2400" i="1" spc="110" dirty="0">
                <a:solidFill>
                  <a:srgbClr val="990099"/>
                </a:solidFill>
                <a:latin typeface="Bookman Old Style"/>
                <a:cs typeface="Bookman Old Style"/>
              </a:rPr>
              <a:t>l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4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dirty="0">
              <a:latin typeface="Century Gothic"/>
              <a:cs typeface="Century Gothic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  <a:tabLst>
                <a:tab pos="5817235" algn="l"/>
                <a:tab pos="6211570" algn="l"/>
              </a:tabLst>
            </a:pPr>
            <a:endParaRPr lang="en-US" sz="1400" i="1" spc="15" dirty="0">
              <a:solidFill>
                <a:srgbClr val="990099"/>
              </a:solidFill>
              <a:latin typeface="Bookman Old Style"/>
              <a:cs typeface="Bookman Old Style"/>
            </a:endParaRPr>
          </a:p>
          <a:p>
            <a:pPr marL="391795">
              <a:lnSpc>
                <a:spcPct val="100000"/>
              </a:lnSpc>
              <a:spcBef>
                <a:spcPts val="35"/>
              </a:spcBef>
              <a:tabLst>
                <a:tab pos="5817235" algn="l"/>
                <a:tab pos="6211570" algn="l"/>
              </a:tabLst>
            </a:pPr>
            <a:r>
              <a:rPr lang="en-US" sz="2400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400" spc="1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Father</a:t>
            </a:r>
            <a:r>
              <a:rPr lang="en-US" sz="2400" spc="1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1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7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r>
              <a:rPr lang="en-US" sz="2400" spc="-100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spc="-18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400" spc="-7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F</a:t>
            </a:r>
            <a:r>
              <a:rPr lang="en-US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ather</a:t>
            </a:r>
            <a:r>
              <a:rPr lang="en-US" sz="2400" spc="-5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7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4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400" spc="2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Father</a:t>
            </a:r>
            <a:r>
              <a:rPr lang="en-US" sz="2400" spc="2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7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75" dirty="0">
                <a:solidFill>
                  <a:srgbClr val="990099"/>
                </a:solidFill>
                <a:latin typeface="Century Gothic"/>
                <a:cs typeface="Century Gothic"/>
              </a:rPr>
              <a:t>))</a:t>
            </a:r>
            <a:endParaRPr lang="en-US" sz="2400" dirty="0">
              <a:latin typeface="Arial"/>
              <a:cs typeface="Arial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194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A66B3-46EE-4813-8D3C-0F8BBE9B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Existential Instantiation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7F287-023B-4B42-9940-C6E50ECDA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2400" spc="-100" dirty="0">
                <a:latin typeface="Tahoma"/>
                <a:cs typeface="Tahoma"/>
              </a:rPr>
              <a:t>For </a:t>
            </a:r>
            <a:r>
              <a:rPr lang="en-US" sz="2400" spc="-140" dirty="0">
                <a:latin typeface="Tahoma"/>
                <a:cs typeface="Tahoma"/>
              </a:rPr>
              <a:t>any </a:t>
            </a:r>
            <a:r>
              <a:rPr lang="en-US" sz="2400" spc="-150" dirty="0">
                <a:latin typeface="Tahoma"/>
                <a:cs typeface="Tahoma"/>
              </a:rPr>
              <a:t>sentence </a:t>
            </a:r>
            <a:r>
              <a:rPr lang="el-GR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α</a:t>
            </a:r>
            <a:r>
              <a:rPr lang="el-GR" sz="2400" spc="-55" dirty="0">
                <a:latin typeface="Tahoma"/>
                <a:cs typeface="Tahoma"/>
              </a:rPr>
              <a:t>, </a:t>
            </a:r>
            <a:r>
              <a:rPr lang="en-US" sz="2400" spc="-120" dirty="0">
                <a:latin typeface="Tahoma"/>
                <a:cs typeface="Tahoma"/>
              </a:rPr>
              <a:t>variable </a:t>
            </a:r>
            <a:r>
              <a:rPr lang="en-US" sz="2400" i="1" spc="-70" dirty="0">
                <a:solidFill>
                  <a:srgbClr val="990099"/>
                </a:solidFill>
                <a:latin typeface="Bookman Old Style"/>
                <a:cs typeface="Bookman Old Style"/>
              </a:rPr>
              <a:t>v</a:t>
            </a:r>
            <a:r>
              <a:rPr lang="en-US" sz="2400" spc="-70" dirty="0">
                <a:latin typeface="Tahoma"/>
                <a:cs typeface="Tahoma"/>
              </a:rPr>
              <a:t>, </a:t>
            </a:r>
            <a:r>
              <a:rPr lang="en-US" sz="2400" spc="-145" dirty="0">
                <a:latin typeface="Tahoma"/>
                <a:cs typeface="Tahoma"/>
              </a:rPr>
              <a:t>and </a:t>
            </a:r>
            <a:r>
              <a:rPr lang="en-US" sz="2400" spc="-100" dirty="0">
                <a:latin typeface="Tahoma"/>
                <a:cs typeface="Tahoma"/>
              </a:rPr>
              <a:t>constant </a:t>
            </a:r>
            <a:r>
              <a:rPr lang="en-US" sz="2400" spc="-125" dirty="0">
                <a:latin typeface="Tahoma"/>
                <a:cs typeface="Tahoma"/>
              </a:rPr>
              <a:t>symbol</a:t>
            </a:r>
            <a:r>
              <a:rPr lang="en-US" sz="2400" spc="-105" dirty="0">
                <a:latin typeface="Tahoma"/>
                <a:cs typeface="Tahoma"/>
              </a:rPr>
              <a:t> </a:t>
            </a:r>
            <a:r>
              <a:rPr lang="en-US" sz="2400" i="1" spc="-180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endParaRPr lang="en-US" sz="2400" dirty="0">
              <a:latin typeface="Bookman Old Style"/>
              <a:cs typeface="Bookman Old Styl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z="2400" spc="50" dirty="0">
                <a:solidFill>
                  <a:srgbClr val="7E0000"/>
                </a:solidFill>
                <a:latin typeface="Century"/>
                <a:cs typeface="Century"/>
              </a:rPr>
              <a:t>that </a:t>
            </a:r>
            <a:r>
              <a:rPr lang="en-US" sz="2400" spc="75" dirty="0">
                <a:solidFill>
                  <a:srgbClr val="7E0000"/>
                </a:solidFill>
                <a:latin typeface="Century"/>
                <a:cs typeface="Century"/>
              </a:rPr>
              <a:t>does </a:t>
            </a:r>
            <a:r>
              <a:rPr lang="en-US" sz="2400" spc="90" dirty="0">
                <a:solidFill>
                  <a:srgbClr val="7E0000"/>
                </a:solidFill>
                <a:latin typeface="Century"/>
                <a:cs typeface="Century"/>
              </a:rPr>
              <a:t>not </a:t>
            </a:r>
            <a:r>
              <a:rPr lang="en-US" sz="2400" spc="55" dirty="0">
                <a:solidFill>
                  <a:srgbClr val="7E0000"/>
                </a:solidFill>
                <a:latin typeface="Century"/>
                <a:cs typeface="Century"/>
              </a:rPr>
              <a:t>appear </a:t>
            </a:r>
            <a:r>
              <a:rPr lang="en-US" sz="2400" spc="25" dirty="0">
                <a:solidFill>
                  <a:srgbClr val="7E0000"/>
                </a:solidFill>
                <a:latin typeface="Century"/>
                <a:cs typeface="Century"/>
              </a:rPr>
              <a:t>elsewhere </a:t>
            </a:r>
            <a:r>
              <a:rPr lang="en-US" sz="2400" spc="20" dirty="0">
                <a:solidFill>
                  <a:srgbClr val="7E0000"/>
                </a:solidFill>
                <a:latin typeface="Century"/>
                <a:cs typeface="Century"/>
              </a:rPr>
              <a:t>in </a:t>
            </a:r>
            <a:r>
              <a:rPr lang="en-US" sz="2400" spc="50" dirty="0">
                <a:solidFill>
                  <a:srgbClr val="7E0000"/>
                </a:solidFill>
                <a:latin typeface="Century"/>
                <a:cs typeface="Century"/>
              </a:rPr>
              <a:t>the knowledge</a:t>
            </a:r>
            <a:r>
              <a:rPr lang="en-US" sz="2400" spc="65" dirty="0">
                <a:solidFill>
                  <a:srgbClr val="7E0000"/>
                </a:solidFill>
                <a:latin typeface="Century"/>
                <a:cs typeface="Century"/>
              </a:rPr>
              <a:t> </a:t>
            </a:r>
            <a:r>
              <a:rPr lang="en-US" sz="2400" spc="-15" dirty="0">
                <a:solidFill>
                  <a:srgbClr val="7E0000"/>
                </a:solidFill>
                <a:latin typeface="Century"/>
                <a:cs typeface="Century"/>
              </a:rPr>
              <a:t>base</a:t>
            </a:r>
            <a:r>
              <a:rPr lang="en-US" sz="2400" spc="-15" dirty="0">
                <a:latin typeface="Tahoma"/>
                <a:cs typeface="Tahoma"/>
              </a:rPr>
              <a:t>:</a:t>
            </a:r>
            <a:endParaRPr lang="en-US"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z="2400" spc="-215" dirty="0">
                <a:solidFill>
                  <a:srgbClr val="990099"/>
                </a:solidFill>
                <a:latin typeface="Tahoma"/>
                <a:cs typeface="Tahoma"/>
              </a:rPr>
              <a:t>	</a:t>
            </a:r>
            <a:r>
              <a:rPr lang="en-US" sz="2400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130" dirty="0">
                <a:solidFill>
                  <a:srgbClr val="990099"/>
                </a:solidFill>
                <a:latin typeface="Bookman Old Style"/>
                <a:cs typeface="Bookman Old Style"/>
              </a:rPr>
              <a:t>v	</a:t>
            </a:r>
            <a:r>
              <a:rPr lang="el-GR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</a:t>
            </a:r>
            <a:endParaRPr lang="el-GR" sz="2400" dirty="0">
              <a:latin typeface="Bookman Old Style"/>
              <a:cs typeface="Bookman Old Style"/>
            </a:endParaRPr>
          </a:p>
          <a:p>
            <a:pPr marL="344805">
              <a:lnSpc>
                <a:spcPct val="100000"/>
              </a:lnSpc>
              <a:spcBef>
                <a:spcPts val="360"/>
              </a:spcBef>
            </a:pPr>
            <a:r>
              <a:rPr lang="en-US" sz="2400" spc="130" dirty="0" err="1">
                <a:solidFill>
                  <a:srgbClr val="990099"/>
                </a:solidFill>
                <a:latin typeface="Times New Roman"/>
                <a:cs typeface="Times New Roman"/>
              </a:rPr>
              <a:t>Subst</a:t>
            </a:r>
            <a:r>
              <a:rPr lang="en-US" sz="2400" spc="1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spc="130" dirty="0">
                <a:solidFill>
                  <a:srgbClr val="990099"/>
                </a:solidFill>
                <a:latin typeface="Lucida Sans Unicode"/>
                <a:cs typeface="Lucida Sans Unicode"/>
              </a:rPr>
              <a:t>{</a:t>
            </a:r>
            <a:r>
              <a:rPr lang="en-US" sz="2400" i="1" spc="130" dirty="0">
                <a:solidFill>
                  <a:srgbClr val="990099"/>
                </a:solidFill>
                <a:latin typeface="Bookman Old Style"/>
                <a:cs typeface="Bookman Old Style"/>
              </a:rPr>
              <a:t>v/k</a:t>
            </a:r>
            <a:r>
              <a:rPr lang="en-US" sz="2400" spc="130" dirty="0">
                <a:solidFill>
                  <a:srgbClr val="990099"/>
                </a:solidFill>
                <a:latin typeface="Lucida Sans Unicode"/>
                <a:cs typeface="Lucida Sans Unicode"/>
              </a:rPr>
              <a:t>}</a:t>
            </a:r>
            <a:r>
              <a:rPr lang="en-US" sz="2400" i="1" spc="13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40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l-GR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</a:t>
            </a:r>
            <a:r>
              <a:rPr lang="el-GR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l-GR" sz="24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  <a:tabLst>
                <a:tab pos="1050925" algn="l"/>
              </a:tabLst>
            </a:pPr>
            <a:endParaRPr lang="en-US" sz="2400" spc="-8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  <a:tabLst>
                <a:tab pos="1050925" algn="l"/>
              </a:tabLst>
            </a:pPr>
            <a:r>
              <a:rPr lang="en-US" sz="2400" spc="-80" dirty="0">
                <a:latin typeface="Tahoma"/>
                <a:cs typeface="Tahoma"/>
              </a:rPr>
              <a:t>E.g.,</a:t>
            </a:r>
            <a:r>
              <a:rPr lang="en-US" sz="2400" spc="-20" dirty="0">
                <a:latin typeface="Tahoma"/>
                <a:cs typeface="Tahoma"/>
              </a:rPr>
              <a:t> </a:t>
            </a:r>
            <a:r>
              <a:rPr lang="en-US" sz="2400" spc="-215" dirty="0">
                <a:solidFill>
                  <a:srgbClr val="990099"/>
                </a:solidFill>
                <a:latin typeface="Lucida Sans Unicode"/>
                <a:cs typeface="Lucida Sans Unicode"/>
              </a:rPr>
              <a:t>∃</a:t>
            </a:r>
            <a:r>
              <a:rPr lang="en-US" sz="2400" spc="-30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   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Crown</a:t>
            </a:r>
            <a:r>
              <a:rPr lang="en-US" sz="2400" spc="-3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3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z="2400" i="1" spc="-55" dirty="0" err="1">
                <a:solidFill>
                  <a:srgbClr val="990099"/>
                </a:solidFill>
                <a:latin typeface="Bookman Old Style"/>
                <a:cs typeface="Bookman Old Style"/>
              </a:rPr>
              <a:t>OnHead</a:t>
            </a:r>
            <a:r>
              <a:rPr lang="en-US" sz="2400" spc="-5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x,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54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125" dirty="0">
                <a:latin typeface="Tahoma"/>
                <a:cs typeface="Tahoma"/>
              </a:rPr>
              <a:t>yields</a:t>
            </a:r>
            <a:endParaRPr lang="en-US" sz="2400" dirty="0">
              <a:latin typeface="Tahoma"/>
              <a:cs typeface="Tahoma"/>
            </a:endParaRPr>
          </a:p>
          <a:p>
            <a:pPr marL="329565">
              <a:lnSpc>
                <a:spcPct val="100000"/>
              </a:lnSpc>
              <a:spcBef>
                <a:spcPts val="1560"/>
              </a:spcBef>
            </a:pP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Crown</a:t>
            </a:r>
            <a:r>
              <a:rPr lang="en-US" sz="2400" spc="-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C</a:t>
            </a:r>
            <a:r>
              <a:rPr lang="en-US" sz="2400" spc="-60" baseline="-11904" dirty="0">
                <a:solidFill>
                  <a:srgbClr val="990099"/>
                </a:solidFill>
                <a:latin typeface="Tahoma"/>
                <a:cs typeface="Tahoma"/>
              </a:rPr>
              <a:t>1</a:t>
            </a:r>
            <a:r>
              <a:rPr lang="en-US" sz="2400" spc="-4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10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65" dirty="0" err="1">
                <a:solidFill>
                  <a:srgbClr val="990099"/>
                </a:solidFill>
                <a:latin typeface="Bookman Old Style"/>
                <a:cs typeface="Bookman Old Style"/>
              </a:rPr>
              <a:t>OnHead</a:t>
            </a:r>
            <a:r>
              <a:rPr lang="en-US" sz="2400" spc="-6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C</a:t>
            </a:r>
            <a:r>
              <a:rPr lang="en-US" sz="2400" spc="-97" baseline="-11904" dirty="0">
                <a:solidFill>
                  <a:srgbClr val="990099"/>
                </a:solidFill>
                <a:latin typeface="Tahoma"/>
                <a:cs typeface="Tahoma"/>
              </a:rPr>
              <a:t>1</a:t>
            </a:r>
            <a:r>
              <a:rPr lang="en-US" sz="2400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400" i="1" spc="-2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dirty="0">
              <a:latin typeface="Century Gothic"/>
              <a:cs typeface="Century Gothic"/>
            </a:endParaRPr>
          </a:p>
          <a:p>
            <a:pPr marL="12700" marR="438784">
              <a:lnSpc>
                <a:spcPct val="163400"/>
              </a:lnSpc>
              <a:tabLst>
                <a:tab pos="2967990" algn="l"/>
              </a:tabLst>
            </a:pPr>
            <a:r>
              <a:rPr lang="en-US" sz="2400" spc="-135" dirty="0">
                <a:latin typeface="Tahoma"/>
                <a:cs typeface="Tahoma"/>
              </a:rPr>
              <a:t>provided </a:t>
            </a:r>
            <a:r>
              <a:rPr lang="en-US" sz="2400" i="1" spc="-45" dirty="0">
                <a:solidFill>
                  <a:srgbClr val="990099"/>
                </a:solidFill>
                <a:latin typeface="Bookman Old Style"/>
                <a:cs typeface="Bookman Old Style"/>
              </a:rPr>
              <a:t>C</a:t>
            </a:r>
            <a:r>
              <a:rPr lang="en-US" sz="2400" spc="-67" baseline="-11904" dirty="0">
                <a:solidFill>
                  <a:srgbClr val="990099"/>
                </a:solidFill>
                <a:latin typeface="Tahoma"/>
                <a:cs typeface="Tahoma"/>
              </a:rPr>
              <a:t>1 </a:t>
            </a:r>
            <a:r>
              <a:rPr lang="en-US" sz="2400" spc="-95" dirty="0">
                <a:latin typeface="Tahoma"/>
                <a:cs typeface="Tahoma"/>
              </a:rPr>
              <a:t>is </a:t>
            </a:r>
            <a:r>
              <a:rPr lang="en-US" sz="2400" spc="-145" dirty="0">
                <a:latin typeface="Tahoma"/>
                <a:cs typeface="Tahoma"/>
              </a:rPr>
              <a:t>a </a:t>
            </a:r>
            <a:r>
              <a:rPr lang="en-US" sz="2400" spc="-190" dirty="0">
                <a:latin typeface="Tahoma"/>
                <a:cs typeface="Tahoma"/>
              </a:rPr>
              <a:t>new </a:t>
            </a:r>
            <a:r>
              <a:rPr lang="en-US" sz="2400" spc="-100" dirty="0">
                <a:latin typeface="Tahoma"/>
                <a:cs typeface="Tahoma"/>
              </a:rPr>
              <a:t>constant </a:t>
            </a:r>
            <a:r>
              <a:rPr lang="en-US" sz="2400" spc="-120" dirty="0">
                <a:latin typeface="Tahoma"/>
                <a:cs typeface="Tahoma"/>
              </a:rPr>
              <a:t>symbol, </a:t>
            </a:r>
            <a:r>
              <a:rPr lang="en-US" sz="2400" spc="-100" dirty="0">
                <a:latin typeface="Tahoma"/>
                <a:cs typeface="Tahoma"/>
              </a:rPr>
              <a:t>called </a:t>
            </a:r>
            <a:r>
              <a:rPr lang="en-US" sz="2400" spc="-145" dirty="0">
                <a:latin typeface="Tahoma"/>
                <a:cs typeface="Tahoma"/>
              </a:rPr>
              <a:t>a </a:t>
            </a:r>
            <a:r>
              <a:rPr lang="en-US" sz="2400" spc="-125" dirty="0" err="1">
                <a:solidFill>
                  <a:srgbClr val="C00000"/>
                </a:solidFill>
                <a:latin typeface="Tahoma"/>
                <a:cs typeface="Tahoma"/>
              </a:rPr>
              <a:t>Skolem</a:t>
            </a:r>
            <a:r>
              <a:rPr lang="en-US" sz="2400" spc="-12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lang="en-US" sz="2400" spc="-100" dirty="0">
                <a:solidFill>
                  <a:srgbClr val="C00000"/>
                </a:solidFill>
                <a:latin typeface="Tahoma"/>
                <a:cs typeface="Tahoma"/>
              </a:rPr>
              <a:t>constant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8768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AB399-4B4C-4F58-81C7-94103A476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Propositional</a:t>
            </a:r>
            <a:r>
              <a:rPr lang="en-US" baseline="0" dirty="0"/>
              <a:t> Inference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C1187-6FAD-43A7-83AD-6862EC6D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lang="en-US" sz="2000" spc="-140" dirty="0">
                <a:latin typeface="Tahoma"/>
                <a:cs typeface="Tahoma"/>
              </a:rPr>
              <a:t>Suppose </a:t>
            </a:r>
            <a:r>
              <a:rPr lang="en-US" sz="2000" spc="-125" dirty="0">
                <a:latin typeface="Tahoma"/>
                <a:cs typeface="Tahoma"/>
              </a:rPr>
              <a:t>the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105" dirty="0">
                <a:latin typeface="Tahoma"/>
                <a:cs typeface="Tahoma"/>
              </a:rPr>
              <a:t>contains </a:t>
            </a:r>
            <a:r>
              <a:rPr lang="en-US" sz="2000" spc="-95" dirty="0">
                <a:latin typeface="Tahoma"/>
                <a:cs typeface="Tahoma"/>
              </a:rPr>
              <a:t>just </a:t>
            </a:r>
            <a:r>
              <a:rPr lang="en-US" sz="2000" spc="-125" dirty="0">
                <a:latin typeface="Tahoma"/>
                <a:cs typeface="Tahoma"/>
              </a:rPr>
              <a:t>the</a:t>
            </a:r>
            <a:r>
              <a:rPr lang="en-US" sz="2000" spc="-100" dirty="0">
                <a:latin typeface="Tahoma"/>
                <a:cs typeface="Tahoma"/>
              </a:rPr>
              <a:t> </a:t>
            </a:r>
            <a:r>
              <a:rPr lang="en-US" sz="2000" spc="-120" dirty="0">
                <a:latin typeface="Tahoma"/>
                <a:cs typeface="Tahoma"/>
              </a:rPr>
              <a:t>following:</a:t>
            </a:r>
            <a:endParaRPr lang="en-US" sz="2000" dirty="0">
              <a:latin typeface="Tahoma"/>
              <a:cs typeface="Tahoma"/>
            </a:endParaRPr>
          </a:p>
          <a:p>
            <a:pPr marL="391795" marR="2637790">
              <a:lnSpc>
                <a:spcPct val="101499"/>
              </a:lnSpc>
              <a:spcBef>
                <a:spcPts val="1270"/>
              </a:spcBef>
              <a:tabLst>
                <a:tab pos="873125" algn="l"/>
                <a:tab pos="3401060" algn="l"/>
                <a:tab pos="3793490" algn="l"/>
              </a:tabLst>
            </a:pPr>
            <a:r>
              <a:rPr lang="en-US" sz="20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0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000" i="1" dirty="0">
                <a:solidFill>
                  <a:srgbClr val="990099"/>
                </a:solidFill>
                <a:latin typeface="Bookman Old Style"/>
                <a:cs typeface="Bookman Old Style"/>
              </a:rPr>
              <a:t>	</a:t>
            </a:r>
            <a:r>
              <a:rPr lang="en-US" sz="2000" i="1" spc="37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z="20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in</a:t>
            </a:r>
            <a:r>
              <a:rPr lang="en-US" sz="20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spc="-114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0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000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000" i="1" spc="8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000" i="1" spc="10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eed</a:t>
            </a:r>
            <a:r>
              <a:rPr lang="en-US" sz="2000" i="1" spc="-14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dirty="0">
                <a:solidFill>
                  <a:srgbClr val="990099"/>
                </a:solidFill>
                <a:latin typeface="Century Gothic"/>
                <a:cs typeface="Century Gothic"/>
              </a:rPr>
              <a:t>	</a:t>
            </a:r>
            <a:r>
              <a:rPr lang="en-US" sz="20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000" i="1" spc="220" dirty="0">
                <a:solidFill>
                  <a:srgbClr val="990099"/>
                </a:solidFill>
                <a:latin typeface="Bookman Old Style"/>
                <a:cs typeface="Bookman Old Style"/>
              </a:rPr>
              <a:t>E</a:t>
            </a:r>
            <a:r>
              <a:rPr lang="en-US" sz="20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</a:t>
            </a:r>
            <a:r>
              <a:rPr lang="en-US" sz="2000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r>
              <a:rPr lang="en-US" sz="2000" i="1" spc="110" dirty="0">
                <a:solidFill>
                  <a:srgbClr val="990099"/>
                </a:solidFill>
                <a:latin typeface="Bookman Old Style"/>
                <a:cs typeface="Bookman Old Style"/>
              </a:rPr>
              <a:t>l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000" spc="-25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</a:p>
          <a:p>
            <a:pPr marL="391795" marR="2637790">
              <a:lnSpc>
                <a:spcPct val="100000"/>
              </a:lnSpc>
              <a:spcBef>
                <a:spcPts val="1270"/>
              </a:spcBef>
              <a:tabLst>
                <a:tab pos="873125" algn="l"/>
                <a:tab pos="3401060" algn="l"/>
                <a:tab pos="3793490" algn="l"/>
              </a:tabLst>
            </a:pP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0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000" dirty="0">
              <a:latin typeface="Century Gothic"/>
              <a:cs typeface="Century Gothic"/>
            </a:endParaRPr>
          </a:p>
          <a:p>
            <a:pPr marL="391795" marR="4119879">
              <a:lnSpc>
                <a:spcPct val="100000"/>
              </a:lnSpc>
              <a:spcBef>
                <a:spcPts val="75"/>
              </a:spcBef>
            </a:pP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J </a:t>
            </a:r>
            <a:r>
              <a:rPr lang="en-US" sz="20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391795" marR="4119879">
              <a:lnSpc>
                <a:spcPct val="100000"/>
              </a:lnSpc>
              <a:spcBef>
                <a:spcPts val="75"/>
              </a:spcBef>
            </a:pP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0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Richard,</a:t>
            </a:r>
            <a:r>
              <a:rPr lang="en-US" sz="2000" i="1" spc="-3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lang="en-US" sz="2000" spc="-100" dirty="0">
                <a:latin typeface="Tahoma"/>
                <a:cs typeface="Tahoma"/>
              </a:rPr>
              <a:t>Instantiating </a:t>
            </a:r>
            <a:r>
              <a:rPr lang="en-US" sz="2000" spc="-125" dirty="0">
                <a:latin typeface="Tahoma"/>
                <a:cs typeface="Tahoma"/>
              </a:rPr>
              <a:t>the </a:t>
            </a:r>
            <a:r>
              <a:rPr lang="en-US" sz="2000" spc="-120" dirty="0">
                <a:latin typeface="Tahoma"/>
                <a:cs typeface="Tahoma"/>
              </a:rPr>
              <a:t>universal </a:t>
            </a:r>
            <a:r>
              <a:rPr lang="en-US" sz="2000" spc="-150" dirty="0">
                <a:latin typeface="Tahoma"/>
                <a:cs typeface="Tahoma"/>
              </a:rPr>
              <a:t>sentence </a:t>
            </a:r>
            <a:r>
              <a:rPr lang="en-US" sz="2000" spc="-85" dirty="0">
                <a:latin typeface="Tahoma"/>
                <a:cs typeface="Tahoma"/>
              </a:rPr>
              <a:t>in </a:t>
            </a:r>
            <a:r>
              <a:rPr lang="en-US" sz="2000" i="1" spc="-10" dirty="0">
                <a:latin typeface="Century"/>
                <a:cs typeface="Century"/>
              </a:rPr>
              <a:t>all </a:t>
            </a:r>
            <a:r>
              <a:rPr lang="en-US" sz="2000" i="1" spc="50" dirty="0">
                <a:latin typeface="Century"/>
                <a:cs typeface="Century"/>
              </a:rPr>
              <a:t>possible </a:t>
            </a:r>
            <a:r>
              <a:rPr lang="en-US" sz="2000" spc="-170" dirty="0">
                <a:latin typeface="Tahoma"/>
                <a:cs typeface="Tahoma"/>
              </a:rPr>
              <a:t>ways, </a:t>
            </a:r>
            <a:r>
              <a:rPr lang="en-US" sz="2000" spc="-235" dirty="0">
                <a:latin typeface="Tahoma"/>
                <a:cs typeface="Tahoma"/>
              </a:rPr>
              <a:t>we</a:t>
            </a:r>
            <a:r>
              <a:rPr lang="en-US" sz="2000" dirty="0">
                <a:latin typeface="Tahoma"/>
                <a:cs typeface="Tahoma"/>
              </a:rPr>
              <a:t> </a:t>
            </a:r>
            <a:r>
              <a:rPr lang="en-US" sz="2000" spc="-165" dirty="0">
                <a:latin typeface="Tahoma"/>
                <a:cs typeface="Tahoma"/>
              </a:rPr>
              <a:t>have</a:t>
            </a:r>
            <a:endParaRPr lang="en-US" sz="2000" dirty="0">
              <a:latin typeface="Tahoma"/>
              <a:cs typeface="Tahoma"/>
            </a:endParaRPr>
          </a:p>
          <a:p>
            <a:pPr marL="391795" marR="751840">
              <a:lnSpc>
                <a:spcPct val="101200"/>
              </a:lnSpc>
              <a:spcBef>
                <a:spcPts val="1280"/>
              </a:spcBef>
              <a:tabLst>
                <a:tab pos="3808729" algn="l"/>
                <a:tab pos="4201795" algn="l"/>
                <a:tab pos="4495165" algn="l"/>
                <a:tab pos="4889500" algn="l"/>
              </a:tabLst>
            </a:pP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0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3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0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 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4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	</a:t>
            </a:r>
            <a:r>
              <a:rPr lang="en-US" sz="20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	</a:t>
            </a:r>
            <a:r>
              <a:rPr lang="en-US" sz="20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000" spc="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  </a:t>
            </a:r>
          </a:p>
          <a:p>
            <a:pPr marL="391795" marR="751840">
              <a:lnSpc>
                <a:spcPct val="101200"/>
              </a:lnSpc>
              <a:spcBef>
                <a:spcPts val="1280"/>
              </a:spcBef>
              <a:tabLst>
                <a:tab pos="3808729" algn="l"/>
                <a:tab pos="4201795" algn="l"/>
                <a:tab pos="4495165" algn="l"/>
                <a:tab pos="4889500" algn="l"/>
              </a:tabLst>
            </a:pPr>
            <a:r>
              <a:rPr lang="en-US" sz="2000" i="1" spc="37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z="20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in</a:t>
            </a:r>
            <a:r>
              <a:rPr lang="en-US" sz="20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0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spc="-1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0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000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000" i="1" spc="8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000" i="1" spc="10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eed</a:t>
            </a:r>
            <a:r>
              <a:rPr lang="en-US" sz="2000" i="1" spc="-14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0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0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 </a:t>
            </a:r>
            <a:r>
              <a:rPr lang="en-US" sz="2000" i="1" spc="220" dirty="0">
                <a:solidFill>
                  <a:srgbClr val="990099"/>
                </a:solidFill>
                <a:latin typeface="Bookman Old Style"/>
                <a:cs typeface="Bookman Old Style"/>
              </a:rPr>
              <a:t>E</a:t>
            </a:r>
            <a:r>
              <a:rPr lang="en-US" sz="20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</a:t>
            </a:r>
            <a:r>
              <a:rPr lang="en-US" sz="2000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r>
              <a:rPr lang="en-US" sz="2000" i="1" spc="110" dirty="0">
                <a:solidFill>
                  <a:srgbClr val="990099"/>
                </a:solidFill>
                <a:latin typeface="Bookman Old Style"/>
                <a:cs typeface="Bookman Old Style"/>
              </a:rPr>
              <a:t>l</a:t>
            </a:r>
            <a:r>
              <a:rPr lang="en-US" sz="20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105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50" dirty="0">
                <a:solidFill>
                  <a:srgbClr val="990099"/>
                </a:solidFill>
                <a:latin typeface="Bookman Old Style"/>
                <a:cs typeface="Bookman Old Style"/>
              </a:rPr>
              <a:t>icha</a:t>
            </a:r>
            <a:r>
              <a:rPr lang="en-US" sz="20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0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lang="en-US" sz="2000" spc="-2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391795" marR="751840">
              <a:lnSpc>
                <a:spcPct val="101200"/>
              </a:lnSpc>
              <a:spcBef>
                <a:spcPts val="1280"/>
              </a:spcBef>
              <a:tabLst>
                <a:tab pos="3808729" algn="l"/>
                <a:tab pos="4201795" algn="l"/>
                <a:tab pos="4495165" algn="l"/>
                <a:tab pos="4889500" algn="l"/>
              </a:tabLst>
            </a:pP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0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000" dirty="0">
              <a:latin typeface="Century Gothic"/>
              <a:cs typeface="Century Gothic"/>
            </a:endParaRPr>
          </a:p>
          <a:p>
            <a:pPr marL="391795" marR="4119879">
              <a:lnSpc>
                <a:spcPct val="101000"/>
              </a:lnSpc>
              <a:spcBef>
                <a:spcPts val="10"/>
              </a:spcBef>
            </a:pP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J </a:t>
            </a:r>
            <a:r>
              <a:rPr lang="en-US" sz="20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391795" marR="4119879">
              <a:lnSpc>
                <a:spcPct val="101000"/>
              </a:lnSpc>
              <a:spcBef>
                <a:spcPts val="10"/>
              </a:spcBef>
            </a:pP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0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Richard,</a:t>
            </a:r>
            <a:r>
              <a:rPr lang="en-US" sz="2000" i="1" spc="-3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43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0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lang="en-US" sz="2000" spc="-85" dirty="0">
                <a:latin typeface="Tahoma"/>
                <a:cs typeface="Tahoma"/>
              </a:rPr>
              <a:t>The </a:t>
            </a:r>
            <a:r>
              <a:rPr lang="en-US" sz="2000" spc="-190" dirty="0">
                <a:latin typeface="Tahoma"/>
                <a:cs typeface="Tahoma"/>
              </a:rPr>
              <a:t>new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10" dirty="0">
                <a:solidFill>
                  <a:srgbClr val="C00000"/>
                </a:solidFill>
                <a:latin typeface="Tahoma"/>
                <a:cs typeface="Tahoma"/>
              </a:rPr>
              <a:t>propositionalized</a:t>
            </a:r>
            <a:r>
              <a:rPr lang="en-US" sz="2000" spc="-110" dirty="0">
                <a:latin typeface="Tahoma"/>
                <a:cs typeface="Tahoma"/>
              </a:rPr>
              <a:t>: </a:t>
            </a:r>
            <a:r>
              <a:rPr lang="en-US" sz="2000" spc="-105" dirty="0">
                <a:latin typeface="Tahoma"/>
                <a:cs typeface="Tahoma"/>
              </a:rPr>
              <a:t>proposition </a:t>
            </a:r>
            <a:r>
              <a:rPr lang="en-US" sz="2000" spc="-130" dirty="0">
                <a:latin typeface="Tahoma"/>
                <a:cs typeface="Tahoma"/>
              </a:rPr>
              <a:t>symbols</a:t>
            </a:r>
            <a:r>
              <a:rPr lang="en-US" sz="2000" spc="-170" dirty="0">
                <a:latin typeface="Tahoma"/>
                <a:cs typeface="Tahoma"/>
              </a:rPr>
              <a:t> are</a:t>
            </a:r>
            <a:endParaRPr lang="en-US" sz="2000" dirty="0">
              <a:latin typeface="Tahoma"/>
              <a:cs typeface="Tahoma"/>
            </a:endParaRPr>
          </a:p>
          <a:p>
            <a:pPr marL="329565">
              <a:lnSpc>
                <a:spcPct val="100000"/>
              </a:lnSpc>
              <a:spcBef>
                <a:spcPts val="1560"/>
              </a:spcBef>
            </a:pP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0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0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i="1" spc="-8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000" i="1" spc="36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000" spc="-8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0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i="1" spc="-8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000" i="1" spc="37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000" spc="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42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80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8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i="1" spc="-80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lang="en-US" sz="2000" i="1" spc="-290" dirty="0">
                <a:solidFill>
                  <a:srgbClr val="990099"/>
                </a:solidFill>
                <a:latin typeface="Bookman Old Style"/>
                <a:cs typeface="Bookman Old Style"/>
              </a:rPr>
              <a:t>  </a:t>
            </a:r>
            <a:r>
              <a:rPr lang="en-US" sz="20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000" spc="-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z="2000" spc="-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000" spc="-23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000" spc="-95" dirty="0">
                <a:latin typeface="Tahoma"/>
                <a:cs typeface="Tahoma"/>
              </a:rPr>
              <a:t>etc.</a:t>
            </a:r>
            <a:endParaRPr lang="en-US" sz="2000" dirty="0">
              <a:latin typeface="Tahoma"/>
              <a:cs typeface="Tahoma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0647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AB399-4B4C-4F58-81C7-94103A476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to Propositional</a:t>
            </a:r>
            <a:r>
              <a:rPr lang="en-US" baseline="0" dirty="0"/>
              <a:t> Inference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C1187-6FAD-43A7-83AD-6862EC6D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2000" spc="-95" dirty="0">
                <a:latin typeface="Tahoma"/>
                <a:cs typeface="Tahoma"/>
              </a:rPr>
              <a:t>Claim: </a:t>
            </a:r>
            <a:r>
              <a:rPr lang="en-US" sz="2000" spc="-145" dirty="0">
                <a:latin typeface="Tahoma"/>
                <a:cs typeface="Tahoma"/>
              </a:rPr>
              <a:t>a </a:t>
            </a:r>
            <a:r>
              <a:rPr lang="en-US" sz="2000" spc="-135" dirty="0">
                <a:latin typeface="Tahoma"/>
                <a:cs typeface="Tahoma"/>
              </a:rPr>
              <a:t>ground </a:t>
            </a:r>
            <a:r>
              <a:rPr lang="en-US" sz="2000" spc="-180" dirty="0">
                <a:latin typeface="Tahoma"/>
                <a:cs typeface="Tahoma"/>
              </a:rPr>
              <a:t>sentence</a:t>
            </a:r>
            <a:r>
              <a:rPr lang="en-US" sz="2000" spc="-270" baseline="29761" dirty="0">
                <a:solidFill>
                  <a:srgbClr val="990099"/>
                </a:solidFill>
                <a:latin typeface="Lucida Sans Unicode"/>
                <a:cs typeface="Lucida Sans Unicode"/>
              </a:rPr>
              <a:t>∗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10" dirty="0">
                <a:latin typeface="Tahoma"/>
                <a:cs typeface="Tahoma"/>
              </a:rPr>
              <a:t>entailed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190" dirty="0">
                <a:latin typeface="Tahoma"/>
                <a:cs typeface="Tahoma"/>
              </a:rPr>
              <a:t>new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70" dirty="0" err="1">
                <a:latin typeface="Tahoma"/>
                <a:cs typeface="Tahoma"/>
              </a:rPr>
              <a:t>iff</a:t>
            </a:r>
            <a:r>
              <a:rPr lang="en-US" sz="2000" spc="-70" dirty="0">
                <a:latin typeface="Tahoma"/>
                <a:cs typeface="Tahoma"/>
              </a:rPr>
              <a:t> </a:t>
            </a:r>
            <a:r>
              <a:rPr lang="en-US" sz="2000" spc="-110" dirty="0">
                <a:latin typeface="Tahoma"/>
                <a:cs typeface="Tahoma"/>
              </a:rPr>
              <a:t>entailed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100" dirty="0">
                <a:latin typeface="Tahoma"/>
                <a:cs typeface="Tahoma"/>
              </a:rPr>
              <a:t>original</a:t>
            </a:r>
            <a:r>
              <a:rPr lang="en-US" sz="2000" spc="254" dirty="0">
                <a:latin typeface="Tahoma"/>
                <a:cs typeface="Tahoma"/>
              </a:rPr>
              <a:t> </a:t>
            </a:r>
            <a:r>
              <a:rPr lang="en-US" sz="2000" spc="105" dirty="0">
                <a:latin typeface="Tahoma"/>
                <a:cs typeface="Tahoma"/>
              </a:rPr>
              <a:t>KB</a:t>
            </a:r>
            <a:endParaRPr lang="en-US" sz="2000" dirty="0">
              <a:latin typeface="Tahoma"/>
              <a:cs typeface="Tahoma"/>
            </a:endParaRPr>
          </a:p>
          <a:p>
            <a:pPr marL="12700" marR="10160" indent="-635">
              <a:lnSpc>
                <a:spcPct val="163400"/>
              </a:lnSpc>
            </a:pPr>
            <a:r>
              <a:rPr lang="en-US" sz="2000" spc="-95" dirty="0">
                <a:latin typeface="Tahoma"/>
                <a:cs typeface="Tahoma"/>
              </a:rPr>
              <a:t>Claim: </a:t>
            </a:r>
            <a:r>
              <a:rPr lang="en-US" sz="2000" spc="-155" dirty="0">
                <a:latin typeface="Tahoma"/>
                <a:cs typeface="Tahoma"/>
              </a:rPr>
              <a:t>every </a:t>
            </a:r>
            <a:r>
              <a:rPr lang="en-US" sz="2000" spc="-5" dirty="0">
                <a:latin typeface="Tahoma"/>
                <a:cs typeface="Tahoma"/>
              </a:rPr>
              <a:t>FOL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125" dirty="0">
                <a:latin typeface="Tahoma"/>
                <a:cs typeface="Tahoma"/>
              </a:rPr>
              <a:t>can </a:t>
            </a:r>
            <a:r>
              <a:rPr lang="en-US" sz="2000" spc="-155" dirty="0">
                <a:latin typeface="Tahoma"/>
                <a:cs typeface="Tahoma"/>
              </a:rPr>
              <a:t>be </a:t>
            </a:r>
            <a:r>
              <a:rPr lang="en-US" sz="2000" spc="-100" dirty="0">
                <a:latin typeface="Tahoma"/>
                <a:cs typeface="Tahoma"/>
              </a:rPr>
              <a:t>propositionalized </a:t>
            </a:r>
            <a:r>
              <a:rPr lang="en-US" sz="2000" spc="-160" dirty="0">
                <a:latin typeface="Tahoma"/>
                <a:cs typeface="Tahoma"/>
              </a:rPr>
              <a:t>so as </a:t>
            </a:r>
            <a:r>
              <a:rPr lang="en-US" sz="2000" spc="-70" dirty="0">
                <a:latin typeface="Tahoma"/>
                <a:cs typeface="Tahoma"/>
              </a:rPr>
              <a:t>to </a:t>
            </a:r>
            <a:r>
              <a:rPr lang="en-US" sz="2000" spc="-165" dirty="0">
                <a:latin typeface="Tahoma"/>
                <a:cs typeface="Tahoma"/>
              </a:rPr>
              <a:t>preserve </a:t>
            </a:r>
            <a:r>
              <a:rPr lang="en-US" sz="2000" spc="-105" dirty="0">
                <a:latin typeface="Tahoma"/>
                <a:cs typeface="Tahoma"/>
              </a:rPr>
              <a:t>entailment  </a:t>
            </a:r>
          </a:p>
          <a:p>
            <a:pPr marL="12700" marR="10160" indent="-635">
              <a:lnSpc>
                <a:spcPct val="163400"/>
              </a:lnSpc>
            </a:pPr>
            <a:r>
              <a:rPr lang="en-US" sz="2000" spc="-185" dirty="0">
                <a:latin typeface="Tahoma"/>
                <a:cs typeface="Tahoma"/>
              </a:rPr>
              <a:t>Idea: </a:t>
            </a:r>
            <a:r>
              <a:rPr lang="en-US" sz="2000" spc="-100" dirty="0">
                <a:latin typeface="Tahoma"/>
                <a:cs typeface="Tahoma"/>
              </a:rPr>
              <a:t>propositionalize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145" dirty="0">
                <a:latin typeface="Tahoma"/>
                <a:cs typeface="Tahoma"/>
              </a:rPr>
              <a:t>and </a:t>
            </a:r>
            <a:r>
              <a:rPr lang="en-US" sz="2000" spc="-160" dirty="0">
                <a:latin typeface="Tahoma"/>
                <a:cs typeface="Tahoma"/>
              </a:rPr>
              <a:t>query, </a:t>
            </a:r>
            <a:r>
              <a:rPr lang="en-US" sz="2000" spc="-110" dirty="0">
                <a:latin typeface="Tahoma"/>
                <a:cs typeface="Tahoma"/>
              </a:rPr>
              <a:t>apply resolution, </a:t>
            </a:r>
            <a:r>
              <a:rPr lang="en-US" sz="2000" spc="-114" dirty="0">
                <a:latin typeface="Tahoma"/>
                <a:cs typeface="Tahoma"/>
              </a:rPr>
              <a:t>return </a:t>
            </a:r>
            <a:r>
              <a:rPr lang="en-US" sz="2000" spc="-105" dirty="0">
                <a:latin typeface="Tahoma"/>
                <a:cs typeface="Tahoma"/>
              </a:rPr>
              <a:t>result  </a:t>
            </a:r>
            <a:r>
              <a:rPr lang="en-US" sz="2000" spc="-110" dirty="0">
                <a:latin typeface="Tahoma"/>
                <a:cs typeface="Tahoma"/>
              </a:rPr>
              <a:t>Problem: </a:t>
            </a:r>
            <a:r>
              <a:rPr lang="en-US" sz="2000" spc="-95" dirty="0">
                <a:latin typeface="Tahoma"/>
                <a:cs typeface="Tahoma"/>
              </a:rPr>
              <a:t>with </a:t>
            </a:r>
            <a:r>
              <a:rPr lang="en-US" sz="2000" spc="-100" dirty="0">
                <a:latin typeface="Tahoma"/>
                <a:cs typeface="Tahoma"/>
              </a:rPr>
              <a:t>function </a:t>
            </a:r>
            <a:r>
              <a:rPr lang="en-US" sz="2000" spc="-125" dirty="0">
                <a:latin typeface="Tahoma"/>
                <a:cs typeface="Tahoma"/>
              </a:rPr>
              <a:t>symbols, </a:t>
            </a:r>
            <a:r>
              <a:rPr lang="en-US" sz="2000" spc="-135" dirty="0">
                <a:latin typeface="Tahoma"/>
                <a:cs typeface="Tahoma"/>
              </a:rPr>
              <a:t>there </a:t>
            </a:r>
            <a:r>
              <a:rPr lang="en-US" sz="2000" spc="-165" dirty="0">
                <a:latin typeface="Tahoma"/>
                <a:cs typeface="Tahoma"/>
              </a:rPr>
              <a:t>are </a:t>
            </a:r>
            <a:r>
              <a:rPr lang="en-US" sz="2000" spc="-85" dirty="0">
                <a:latin typeface="Tahoma"/>
                <a:cs typeface="Tahoma"/>
              </a:rPr>
              <a:t>infinitely </a:t>
            </a:r>
            <a:r>
              <a:rPr lang="en-US" sz="2000" spc="-155" dirty="0">
                <a:latin typeface="Tahoma"/>
                <a:cs typeface="Tahoma"/>
              </a:rPr>
              <a:t>many</a:t>
            </a:r>
            <a:r>
              <a:rPr lang="en-US" sz="2000" spc="-130" dirty="0">
                <a:latin typeface="Tahoma"/>
                <a:cs typeface="Tahoma"/>
              </a:rPr>
              <a:t> </a:t>
            </a:r>
            <a:r>
              <a:rPr lang="en-US" sz="2000" spc="-135" dirty="0">
                <a:latin typeface="Tahoma"/>
                <a:cs typeface="Tahoma"/>
              </a:rPr>
              <a:t>ground </a:t>
            </a:r>
            <a:r>
              <a:rPr lang="en-US" sz="2000" spc="-130" dirty="0">
                <a:latin typeface="Tahoma"/>
                <a:cs typeface="Tahoma"/>
              </a:rPr>
              <a:t>terms,</a:t>
            </a:r>
            <a:endParaRPr lang="en-US" sz="2000" dirty="0">
              <a:latin typeface="Tahoma"/>
              <a:cs typeface="Tahoma"/>
            </a:endParaRPr>
          </a:p>
          <a:p>
            <a:pPr marL="378460">
              <a:lnSpc>
                <a:spcPct val="100000"/>
              </a:lnSpc>
              <a:spcBef>
                <a:spcPts val="35"/>
              </a:spcBef>
            </a:pPr>
            <a:r>
              <a:rPr lang="en-US" sz="2000" spc="-125" dirty="0">
                <a:latin typeface="Tahoma"/>
                <a:cs typeface="Tahoma"/>
              </a:rPr>
              <a:t>e.g., </a:t>
            </a:r>
            <a:r>
              <a:rPr lang="en-US" sz="20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Father</a:t>
            </a:r>
            <a:r>
              <a:rPr lang="en-US" sz="2000" spc="-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Father</a:t>
            </a:r>
            <a:r>
              <a:rPr lang="en-US" sz="2000" spc="-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Father</a:t>
            </a:r>
            <a:r>
              <a:rPr lang="en-US" sz="2000" spc="-1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0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000" i="1" spc="-30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000" i="1" spc="-65" dirty="0" err="1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000" spc="-65" dirty="0">
                <a:solidFill>
                  <a:srgbClr val="990099"/>
                </a:solidFill>
                <a:latin typeface="Century Gothic"/>
                <a:cs typeface="Century Gothic"/>
              </a:rPr>
              <a:t>)))</a:t>
            </a:r>
            <a:endParaRPr lang="en-US" sz="2000" dirty="0">
              <a:latin typeface="Century Gothic"/>
              <a:cs typeface="Century Gothic"/>
            </a:endParaRPr>
          </a:p>
          <a:p>
            <a:pPr marL="744220" marR="473709" indent="-731520">
              <a:lnSpc>
                <a:spcPct val="101499"/>
              </a:lnSpc>
              <a:spcBef>
                <a:spcPts val="1525"/>
              </a:spcBef>
            </a:pPr>
            <a:r>
              <a:rPr lang="en-US" sz="2000" spc="-140" dirty="0">
                <a:latin typeface="Tahoma"/>
                <a:cs typeface="Tahoma"/>
              </a:rPr>
              <a:t>Theorem: </a:t>
            </a:r>
            <a:r>
              <a:rPr lang="en-US" sz="2000" spc="-130" dirty="0" err="1">
                <a:latin typeface="Tahoma"/>
                <a:cs typeface="Tahoma"/>
              </a:rPr>
              <a:t>Herbrand</a:t>
            </a:r>
            <a:r>
              <a:rPr lang="en-US" sz="2000" spc="-130" dirty="0">
                <a:latin typeface="Tahoma"/>
                <a:cs typeface="Tahoma"/>
              </a:rPr>
              <a:t> </a:t>
            </a:r>
            <a:r>
              <a:rPr lang="en-US" sz="2000" spc="-110" dirty="0">
                <a:latin typeface="Tahoma"/>
                <a:cs typeface="Tahoma"/>
              </a:rPr>
              <a:t>(1930). </a:t>
            </a:r>
            <a:r>
              <a:rPr lang="en-US" sz="2000" spc="-145" dirty="0">
                <a:latin typeface="Tahoma"/>
                <a:cs typeface="Tahoma"/>
              </a:rPr>
              <a:t>If a </a:t>
            </a:r>
            <a:r>
              <a:rPr lang="en-US" sz="2000" spc="-150" dirty="0">
                <a:latin typeface="Tahoma"/>
                <a:cs typeface="Tahoma"/>
              </a:rPr>
              <a:t>sentence 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10" dirty="0">
                <a:latin typeface="Tahoma"/>
                <a:cs typeface="Tahoma"/>
              </a:rPr>
              <a:t>entailed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145" dirty="0">
                <a:latin typeface="Tahoma"/>
                <a:cs typeface="Tahoma"/>
              </a:rPr>
              <a:t>an </a:t>
            </a:r>
            <a:r>
              <a:rPr lang="en-US" sz="2000" spc="-5" dirty="0">
                <a:latin typeface="Tahoma"/>
                <a:cs typeface="Tahoma"/>
              </a:rPr>
              <a:t>FOL </a:t>
            </a:r>
            <a:r>
              <a:rPr lang="en-US" sz="2000" spc="40" dirty="0" err="1">
                <a:latin typeface="Tahoma"/>
                <a:cs typeface="Tahoma"/>
              </a:rPr>
              <a:t>KB,</a:t>
            </a:r>
            <a:r>
              <a:rPr lang="en-US" sz="2000" spc="-5" dirty="0" err="1">
                <a:latin typeface="Tahoma"/>
                <a:cs typeface="Tahoma"/>
              </a:rPr>
              <a:t>it</a:t>
            </a:r>
            <a:r>
              <a:rPr lang="en-US" sz="2000" spc="-5" dirty="0">
                <a:latin typeface="Tahoma"/>
                <a:cs typeface="Tahoma"/>
              </a:rPr>
              <a:t>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10" dirty="0">
                <a:latin typeface="Tahoma"/>
                <a:cs typeface="Tahoma"/>
              </a:rPr>
              <a:t>entailed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145" dirty="0">
                <a:latin typeface="Tahoma"/>
                <a:cs typeface="Tahoma"/>
              </a:rPr>
              <a:t>a </a:t>
            </a:r>
            <a:r>
              <a:rPr lang="en-US" sz="2000" spc="20" dirty="0">
                <a:solidFill>
                  <a:srgbClr val="7E0000"/>
                </a:solidFill>
                <a:latin typeface="Century"/>
                <a:cs typeface="Century"/>
              </a:rPr>
              <a:t>finite </a:t>
            </a:r>
            <a:r>
              <a:rPr lang="en-US" sz="2000" spc="-140" dirty="0">
                <a:latin typeface="Tahoma"/>
                <a:cs typeface="Tahoma"/>
              </a:rPr>
              <a:t>subset </a:t>
            </a:r>
            <a:r>
              <a:rPr lang="en-US" sz="2000" spc="-105" dirty="0">
                <a:latin typeface="Tahoma"/>
                <a:cs typeface="Tahoma"/>
              </a:rPr>
              <a:t>of </a:t>
            </a:r>
            <a:r>
              <a:rPr lang="en-US" sz="2000" spc="-125" dirty="0">
                <a:latin typeface="Tahoma"/>
                <a:cs typeface="Tahoma"/>
              </a:rPr>
              <a:t>the </a:t>
            </a:r>
            <a:r>
              <a:rPr lang="en-US" sz="2000" spc="-100" dirty="0">
                <a:latin typeface="Tahoma"/>
                <a:cs typeface="Tahoma"/>
              </a:rPr>
              <a:t>propositional</a:t>
            </a:r>
            <a:r>
              <a:rPr lang="en-US" sz="2000" spc="-40" dirty="0">
                <a:latin typeface="Tahoma"/>
                <a:cs typeface="Tahoma"/>
              </a:rPr>
              <a:t> </a:t>
            </a:r>
            <a:r>
              <a:rPr lang="en-US" sz="2000" spc="105" dirty="0">
                <a:latin typeface="Tahoma"/>
                <a:cs typeface="Tahoma"/>
              </a:rPr>
              <a:t>KB</a:t>
            </a:r>
            <a:endParaRPr lang="en-US"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z="2000" spc="-185" dirty="0">
                <a:latin typeface="Tahoma"/>
                <a:cs typeface="Tahoma"/>
              </a:rPr>
              <a:t>Idea: </a:t>
            </a:r>
            <a:r>
              <a:rPr lang="en-US" sz="2000" spc="-100" dirty="0">
                <a:latin typeface="Tahoma"/>
                <a:cs typeface="Tahoma"/>
              </a:rPr>
              <a:t>For </a:t>
            </a:r>
            <a:r>
              <a:rPr lang="en-US" sz="2000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n </a:t>
            </a:r>
            <a:r>
              <a:rPr lang="en-US" sz="2000" spc="15" dirty="0">
                <a:latin typeface="Tahoma"/>
                <a:cs typeface="Tahoma"/>
              </a:rPr>
              <a:t>= </a:t>
            </a:r>
            <a:r>
              <a:rPr lang="en-US" sz="2000" spc="-190" dirty="0">
                <a:solidFill>
                  <a:srgbClr val="990099"/>
                </a:solidFill>
                <a:latin typeface="Century Gothic"/>
                <a:cs typeface="Century Gothic"/>
              </a:rPr>
              <a:t>0 </a:t>
            </a:r>
            <a:r>
              <a:rPr lang="en-US" sz="2000" spc="-70" dirty="0">
                <a:latin typeface="Tahoma"/>
                <a:cs typeface="Tahoma"/>
              </a:rPr>
              <a:t>to </a:t>
            </a:r>
            <a:r>
              <a:rPr lang="en-US" sz="2000" spc="135" dirty="0">
                <a:solidFill>
                  <a:srgbClr val="990099"/>
                </a:solidFill>
                <a:latin typeface="Lucida Sans Unicode"/>
                <a:cs typeface="Lucida Sans Unicode"/>
              </a:rPr>
              <a:t>∞</a:t>
            </a:r>
            <a:r>
              <a:rPr lang="en-US" sz="2000" spc="70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000" spc="-145" dirty="0">
                <a:latin typeface="Tahoma"/>
                <a:cs typeface="Tahoma"/>
              </a:rPr>
              <a:t>do</a:t>
            </a:r>
            <a:endParaRPr lang="en-US" sz="2000" dirty="0">
              <a:latin typeface="Tahoma"/>
              <a:cs typeface="Tahoma"/>
            </a:endParaRPr>
          </a:p>
          <a:p>
            <a:pPr marL="744220" marR="664845">
              <a:lnSpc>
                <a:spcPts val="2500"/>
              </a:lnSpc>
              <a:spcBef>
                <a:spcPts val="75"/>
              </a:spcBef>
            </a:pPr>
            <a:r>
              <a:rPr lang="en-US" sz="2000" spc="-120" dirty="0">
                <a:latin typeface="Tahoma"/>
                <a:cs typeface="Tahoma"/>
              </a:rPr>
              <a:t>create </a:t>
            </a:r>
            <a:r>
              <a:rPr lang="en-US" sz="2000" spc="-145" dirty="0">
                <a:latin typeface="Tahoma"/>
                <a:cs typeface="Tahoma"/>
              </a:rPr>
              <a:t>a </a:t>
            </a:r>
            <a:r>
              <a:rPr lang="en-US" sz="2000" spc="-100" dirty="0">
                <a:latin typeface="Tahoma"/>
                <a:cs typeface="Tahoma"/>
              </a:rPr>
              <a:t>propositional </a:t>
            </a:r>
            <a:r>
              <a:rPr lang="en-US" sz="2000" spc="110" dirty="0">
                <a:latin typeface="Tahoma"/>
                <a:cs typeface="Tahoma"/>
              </a:rPr>
              <a:t>KB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90" dirty="0">
                <a:latin typeface="Tahoma"/>
                <a:cs typeface="Tahoma"/>
              </a:rPr>
              <a:t>instantiating </a:t>
            </a:r>
            <a:r>
              <a:rPr lang="en-US" sz="2000" spc="-95" dirty="0">
                <a:latin typeface="Tahoma"/>
                <a:cs typeface="Tahoma"/>
              </a:rPr>
              <a:t>with </a:t>
            </a:r>
            <a:r>
              <a:rPr lang="en-US" sz="2000" spc="-114" dirty="0">
                <a:latin typeface="Tahoma"/>
                <a:cs typeface="Tahoma"/>
              </a:rPr>
              <a:t>depth-</a:t>
            </a:r>
            <a:r>
              <a:rPr lang="en-US" sz="2000" i="1" spc="-114" dirty="0">
                <a:solidFill>
                  <a:srgbClr val="990099"/>
                </a:solidFill>
                <a:latin typeface="Bookman Old Style"/>
                <a:cs typeface="Bookman Old Style"/>
              </a:rPr>
              <a:t>n </a:t>
            </a:r>
            <a:r>
              <a:rPr lang="en-US" sz="2000" spc="-140" dirty="0">
                <a:latin typeface="Tahoma"/>
                <a:cs typeface="Tahoma"/>
              </a:rPr>
              <a:t>terms  </a:t>
            </a:r>
            <a:r>
              <a:rPr lang="en-US" sz="2000" spc="-204" dirty="0">
                <a:latin typeface="Tahoma"/>
                <a:cs typeface="Tahoma"/>
              </a:rPr>
              <a:t>see </a:t>
            </a:r>
            <a:r>
              <a:rPr lang="en-US" sz="2000" spc="-40" dirty="0">
                <a:latin typeface="Tahoma"/>
                <a:cs typeface="Tahoma"/>
              </a:rPr>
              <a:t>if 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10" dirty="0">
                <a:latin typeface="Tahoma"/>
                <a:cs typeface="Tahoma"/>
              </a:rPr>
              <a:t>entailed </a:t>
            </a:r>
            <a:r>
              <a:rPr lang="en-US" sz="2000" spc="-160" dirty="0">
                <a:latin typeface="Tahoma"/>
                <a:cs typeface="Tahoma"/>
              </a:rPr>
              <a:t>by </a:t>
            </a:r>
            <a:r>
              <a:rPr lang="en-US" sz="2000" spc="-85" dirty="0">
                <a:latin typeface="Tahoma"/>
                <a:cs typeface="Tahoma"/>
              </a:rPr>
              <a:t>this</a:t>
            </a:r>
            <a:r>
              <a:rPr lang="en-US" sz="2000" spc="-204" dirty="0">
                <a:latin typeface="Tahoma"/>
                <a:cs typeface="Tahoma"/>
              </a:rPr>
              <a:t> </a:t>
            </a:r>
            <a:r>
              <a:rPr lang="en-US" sz="2000" spc="105" dirty="0">
                <a:latin typeface="Tahoma"/>
                <a:cs typeface="Tahoma"/>
              </a:rPr>
              <a:t>KB</a:t>
            </a:r>
            <a:endParaRPr lang="en-US"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lang="en-US" sz="2000" spc="-110" dirty="0">
                <a:latin typeface="Tahoma"/>
                <a:cs typeface="Tahoma"/>
              </a:rPr>
              <a:t>Problem: </a:t>
            </a:r>
            <a:r>
              <a:rPr lang="en-US" sz="2000" spc="-160" dirty="0">
                <a:latin typeface="Tahoma"/>
                <a:cs typeface="Tahoma"/>
              </a:rPr>
              <a:t>works </a:t>
            </a:r>
            <a:r>
              <a:rPr lang="en-US" sz="2000" spc="-40" dirty="0">
                <a:latin typeface="Tahoma"/>
                <a:cs typeface="Tahoma"/>
              </a:rPr>
              <a:t>if 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 </a:t>
            </a:r>
            <a:r>
              <a:rPr lang="en-US" sz="2000" spc="-95" dirty="0">
                <a:latin typeface="Tahoma"/>
                <a:cs typeface="Tahoma"/>
              </a:rPr>
              <a:t>is </a:t>
            </a:r>
            <a:r>
              <a:rPr lang="en-US" sz="2000" spc="-105" dirty="0">
                <a:latin typeface="Tahoma"/>
                <a:cs typeface="Tahoma"/>
              </a:rPr>
              <a:t>entailed, </a:t>
            </a:r>
            <a:r>
              <a:rPr lang="en-US" sz="2000" spc="-114" dirty="0">
                <a:latin typeface="Tahoma"/>
                <a:cs typeface="Tahoma"/>
              </a:rPr>
              <a:t>loops </a:t>
            </a:r>
            <a:r>
              <a:rPr lang="en-US" sz="2000" spc="-40" dirty="0">
                <a:latin typeface="Tahoma"/>
                <a:cs typeface="Tahoma"/>
              </a:rPr>
              <a:t>if </a:t>
            </a:r>
            <a:r>
              <a:rPr lang="en-US" sz="20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α </a:t>
            </a:r>
            <a:r>
              <a:rPr lang="en-US" sz="2000" spc="-95" dirty="0">
                <a:latin typeface="Tahoma"/>
                <a:cs typeface="Tahoma"/>
              </a:rPr>
              <a:t>is not</a:t>
            </a:r>
            <a:r>
              <a:rPr lang="en-US" sz="2000" spc="185" dirty="0">
                <a:latin typeface="Tahoma"/>
                <a:cs typeface="Tahoma"/>
              </a:rPr>
              <a:t> </a:t>
            </a:r>
            <a:r>
              <a:rPr lang="en-US" sz="2000" spc="-110" dirty="0">
                <a:latin typeface="Tahoma"/>
                <a:cs typeface="Tahoma"/>
              </a:rPr>
              <a:t>entailed</a:t>
            </a:r>
            <a:endParaRPr lang="en-US" sz="2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lang="en-US" sz="2000" spc="-140" dirty="0">
                <a:latin typeface="Tahoma"/>
                <a:cs typeface="Tahoma"/>
              </a:rPr>
              <a:t>Theorem: </a:t>
            </a:r>
            <a:r>
              <a:rPr lang="en-US" sz="2000" spc="-100" dirty="0">
                <a:latin typeface="Tahoma"/>
                <a:cs typeface="Tahoma"/>
              </a:rPr>
              <a:t>Turing </a:t>
            </a:r>
            <a:r>
              <a:rPr lang="en-US" sz="2000" spc="-110" dirty="0">
                <a:latin typeface="Tahoma"/>
                <a:cs typeface="Tahoma"/>
              </a:rPr>
              <a:t>(1936), </a:t>
            </a:r>
            <a:r>
              <a:rPr lang="en-US" sz="2000" spc="-105" dirty="0">
                <a:latin typeface="Tahoma"/>
                <a:cs typeface="Tahoma"/>
              </a:rPr>
              <a:t>Church </a:t>
            </a:r>
            <a:r>
              <a:rPr lang="en-US" sz="2000" spc="-110" dirty="0">
                <a:latin typeface="Tahoma"/>
                <a:cs typeface="Tahoma"/>
              </a:rPr>
              <a:t>(1936), </a:t>
            </a:r>
            <a:r>
              <a:rPr lang="en-US" sz="2000" spc="-105" dirty="0">
                <a:latin typeface="Tahoma"/>
                <a:cs typeface="Tahoma"/>
              </a:rPr>
              <a:t>entailment </a:t>
            </a:r>
            <a:r>
              <a:rPr lang="en-US" sz="2000" spc="-85" dirty="0">
                <a:latin typeface="Tahoma"/>
                <a:cs typeface="Tahoma"/>
              </a:rPr>
              <a:t>in </a:t>
            </a:r>
            <a:r>
              <a:rPr lang="en-US" sz="2000" spc="-5" dirty="0">
                <a:latin typeface="Tahoma"/>
                <a:cs typeface="Tahoma"/>
              </a:rPr>
              <a:t>FOL </a:t>
            </a:r>
            <a:r>
              <a:rPr lang="en-US" sz="2000" spc="-95" dirty="0">
                <a:latin typeface="Tahoma"/>
                <a:cs typeface="Tahoma"/>
              </a:rPr>
              <a:t>is</a:t>
            </a:r>
            <a:r>
              <a:rPr lang="en-US" sz="2000" spc="-140" dirty="0">
                <a:latin typeface="Tahoma"/>
                <a:cs typeface="Tahoma"/>
              </a:rPr>
              <a:t> </a:t>
            </a:r>
            <a:r>
              <a:rPr lang="en-US" sz="2000" spc="-130" dirty="0" err="1">
                <a:solidFill>
                  <a:srgbClr val="00007E"/>
                </a:solidFill>
                <a:latin typeface="Tahoma"/>
                <a:cs typeface="Tahoma"/>
              </a:rPr>
              <a:t>semidecidable</a:t>
            </a:r>
            <a:endParaRPr lang="en-US" sz="2000" dirty="0">
              <a:latin typeface="Tahoma"/>
              <a:cs typeface="Tahoma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3668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C6F9-4B7E-464F-9ECB-FB7E9C1CD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</a:t>
            </a:r>
            <a:r>
              <a:rPr lang="en-US" baseline="0" dirty="0"/>
              <a:t> with </a:t>
            </a:r>
            <a:r>
              <a:rPr lang="en-US" baseline="0" dirty="0" err="1"/>
              <a:t>Propositionalization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1E763-5A2D-449B-9B0C-67920AA7F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926465">
              <a:lnSpc>
                <a:spcPct val="101000"/>
              </a:lnSpc>
              <a:spcBef>
                <a:spcPts val="90"/>
              </a:spcBef>
            </a:pPr>
            <a:r>
              <a:rPr lang="en-US" sz="2400" spc="-75" dirty="0" err="1">
                <a:latin typeface="Tahoma"/>
                <a:cs typeface="Tahoma"/>
              </a:rPr>
              <a:t>Propositionalization</a:t>
            </a:r>
            <a:r>
              <a:rPr lang="en-US" sz="2400" spc="-75" dirty="0">
                <a:latin typeface="Tahoma"/>
                <a:cs typeface="Tahoma"/>
              </a:rPr>
              <a:t> </a:t>
            </a:r>
            <a:r>
              <a:rPr lang="en-US" sz="2400" spc="-195" dirty="0">
                <a:latin typeface="Tahoma"/>
                <a:cs typeface="Tahoma"/>
              </a:rPr>
              <a:t>seems </a:t>
            </a:r>
            <a:r>
              <a:rPr lang="en-US" sz="2400" spc="-70" dirty="0">
                <a:latin typeface="Tahoma"/>
                <a:cs typeface="Tahoma"/>
              </a:rPr>
              <a:t>to </a:t>
            </a:r>
            <a:r>
              <a:rPr lang="en-US" sz="2400" spc="-145" dirty="0">
                <a:latin typeface="Tahoma"/>
                <a:cs typeface="Tahoma"/>
              </a:rPr>
              <a:t>generate </a:t>
            </a:r>
            <a:r>
              <a:rPr lang="en-US" sz="2400" spc="-85" dirty="0">
                <a:latin typeface="Tahoma"/>
                <a:cs typeface="Tahoma"/>
              </a:rPr>
              <a:t>lots </a:t>
            </a:r>
            <a:r>
              <a:rPr lang="en-US" sz="2400" spc="-105" dirty="0">
                <a:latin typeface="Tahoma"/>
                <a:cs typeface="Tahoma"/>
              </a:rPr>
              <a:t>of </a:t>
            </a:r>
            <a:r>
              <a:rPr lang="en-US" sz="2400" spc="-110" dirty="0">
                <a:latin typeface="Tahoma"/>
                <a:cs typeface="Tahoma"/>
              </a:rPr>
              <a:t>irrelevant </a:t>
            </a:r>
            <a:r>
              <a:rPr lang="en-US" sz="2400" spc="-145" dirty="0">
                <a:latin typeface="Tahoma"/>
                <a:cs typeface="Tahoma"/>
              </a:rPr>
              <a:t>sentences.  </a:t>
            </a:r>
            <a:r>
              <a:rPr lang="en-US" sz="2400" spc="-80" dirty="0">
                <a:latin typeface="Tahoma"/>
                <a:cs typeface="Tahoma"/>
              </a:rPr>
              <a:t>E.g.,</a:t>
            </a:r>
            <a:r>
              <a:rPr lang="en-US" sz="2400" spc="-25" dirty="0">
                <a:latin typeface="Tahoma"/>
                <a:cs typeface="Tahoma"/>
              </a:rPr>
              <a:t> </a:t>
            </a:r>
            <a:r>
              <a:rPr lang="en-US" sz="2400" spc="-130" dirty="0">
                <a:latin typeface="Tahoma"/>
                <a:cs typeface="Tahoma"/>
              </a:rPr>
              <a:t>from</a:t>
            </a:r>
            <a:endParaRPr lang="en-US" sz="2400" dirty="0">
              <a:latin typeface="Tahoma"/>
              <a:cs typeface="Tahoma"/>
            </a:endParaRPr>
          </a:p>
          <a:p>
            <a:pPr marL="391795" marR="3147695">
              <a:lnSpc>
                <a:spcPct val="101000"/>
              </a:lnSpc>
              <a:spcBef>
                <a:spcPts val="1295"/>
              </a:spcBef>
              <a:tabLst>
                <a:tab pos="873125" algn="l"/>
                <a:tab pos="3401060" algn="l"/>
                <a:tab pos="3793490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i="1" dirty="0">
                <a:solidFill>
                  <a:srgbClr val="990099"/>
                </a:solidFill>
                <a:latin typeface="Bookman Old Style"/>
                <a:cs typeface="Bookman Old Style"/>
              </a:rPr>
              <a:t>	</a:t>
            </a:r>
            <a:r>
              <a:rPr lang="en-US" sz="2400" i="1" spc="375" dirty="0">
                <a:solidFill>
                  <a:srgbClr val="990099"/>
                </a:solidFill>
                <a:latin typeface="Bookman Old Style"/>
                <a:cs typeface="Bookman Old Style"/>
              </a:rPr>
              <a:t>K</a:t>
            </a:r>
            <a:r>
              <a:rPr lang="en-US" sz="2400" i="1" spc="-40" dirty="0">
                <a:solidFill>
                  <a:srgbClr val="990099"/>
                </a:solidFill>
                <a:latin typeface="Bookman Old Style"/>
                <a:cs typeface="Bookman Old Style"/>
              </a:rPr>
              <a:t>in</a:t>
            </a:r>
            <a:r>
              <a:rPr lang="en-US" sz="2400" i="1" spc="2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114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lang="en-US" sz="2400" spc="-254" dirty="0">
                <a:solidFill>
                  <a:srgbClr val="990099"/>
                </a:solidFill>
                <a:latin typeface="Lucida Sans Unicode"/>
                <a:cs typeface="Lucida Sans Unicode"/>
              </a:rPr>
              <a:t>∧</a:t>
            </a:r>
            <a:r>
              <a:rPr lang="en-US" sz="2400" spc="-19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80" dirty="0">
                <a:solidFill>
                  <a:srgbClr val="990099"/>
                </a:solidFill>
                <a:latin typeface="Bookman Old Style"/>
                <a:cs typeface="Bookman Old Style"/>
              </a:rPr>
              <a:t>G</a:t>
            </a:r>
            <a:r>
              <a:rPr lang="en-US" sz="2400" i="1" spc="100" dirty="0">
                <a:solidFill>
                  <a:srgbClr val="990099"/>
                </a:solidFill>
                <a:latin typeface="Bookman Old Style"/>
                <a:cs typeface="Bookman Old Style"/>
              </a:rPr>
              <a:t>r</a:t>
            </a:r>
            <a:r>
              <a:rPr lang="en-US" sz="240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eed</a:t>
            </a:r>
            <a:r>
              <a:rPr lang="en-US" sz="2400" i="1" spc="-14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dirty="0">
                <a:solidFill>
                  <a:srgbClr val="990099"/>
                </a:solidFill>
                <a:latin typeface="Century Gothic"/>
                <a:cs typeface="Century Gothic"/>
              </a:rPr>
              <a:t>	</a:t>
            </a:r>
            <a:r>
              <a:rPr lang="en-US" sz="2400" spc="140" dirty="0">
                <a:solidFill>
                  <a:srgbClr val="990099"/>
                </a:solidFill>
                <a:latin typeface="Lucida Sans Unicode"/>
                <a:cs typeface="Lucida Sans Unicode"/>
              </a:rPr>
              <a:t>⇒</a:t>
            </a:r>
            <a:r>
              <a:rPr lang="en-US" sz="2400" i="1" spc="220" dirty="0">
                <a:solidFill>
                  <a:srgbClr val="990099"/>
                </a:solidFill>
                <a:latin typeface="Bookman Old Style"/>
                <a:cs typeface="Bookman Old Style"/>
              </a:rPr>
              <a:t>E</a:t>
            </a:r>
            <a:r>
              <a:rPr lang="en-US" sz="240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v</a:t>
            </a:r>
            <a:r>
              <a:rPr lang="en-US" sz="2400" i="1" spc="70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r>
              <a:rPr lang="en-US" sz="2400" i="1" spc="110" dirty="0">
                <a:solidFill>
                  <a:srgbClr val="990099"/>
                </a:solidFill>
                <a:latin typeface="Bookman Old Style"/>
                <a:cs typeface="Bookman Old Style"/>
              </a:rPr>
              <a:t>l</a:t>
            </a:r>
            <a:r>
              <a:rPr lang="en-US" sz="2400" spc="-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391795" marR="3147695">
              <a:lnSpc>
                <a:spcPct val="101000"/>
              </a:lnSpc>
              <a:spcBef>
                <a:spcPts val="1295"/>
              </a:spcBef>
              <a:tabLst>
                <a:tab pos="873125" algn="l"/>
                <a:tab pos="3401060" algn="l"/>
                <a:tab pos="3793490" algn="l"/>
              </a:tabLst>
            </a:pP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lang="en-US"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dirty="0">
              <a:latin typeface="Century Gothic"/>
              <a:cs typeface="Century Gothic"/>
            </a:endParaRPr>
          </a:p>
          <a:p>
            <a:pPr marL="391795" marR="4629150">
              <a:lnSpc>
                <a:spcPct val="101499"/>
              </a:lnSpc>
              <a:tabLst>
                <a:tab pos="861060" algn="l"/>
              </a:tabLst>
            </a:pPr>
            <a:r>
              <a:rPr lang="en-US" sz="2400" spc="-670" dirty="0">
                <a:solidFill>
                  <a:srgbClr val="990099"/>
                </a:solidFill>
                <a:latin typeface="Lucida Sans Unicode"/>
                <a:cs typeface="Lucida Sans Unicode"/>
              </a:rPr>
              <a:t>∀</a:t>
            </a:r>
            <a:r>
              <a:rPr lang="en-US" sz="2400" spc="-315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lang="en-US" sz="2400" i="1" spc="-245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lang="en-US" sz="240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400" spc="-9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lang="en-US" sz="2400" spc="-9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</a:p>
          <a:p>
            <a:pPr marL="391795" marR="4629150">
              <a:lnSpc>
                <a:spcPct val="101499"/>
              </a:lnSpc>
              <a:tabLst>
                <a:tab pos="861060" algn="l"/>
              </a:tabLst>
            </a:pP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Brother</a:t>
            </a:r>
            <a:r>
              <a:rPr lang="en-US" sz="2400" spc="-2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25" dirty="0">
                <a:solidFill>
                  <a:srgbClr val="990099"/>
                </a:solidFill>
                <a:latin typeface="Bookman Old Style"/>
                <a:cs typeface="Bookman Old Style"/>
              </a:rPr>
              <a:t>Richard,</a:t>
            </a:r>
            <a:r>
              <a:rPr lang="en-US" sz="2400" i="1" spc="-3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lang="en-US" sz="2400" i="1" spc="-35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lang="en-US" sz="2400" dirty="0">
              <a:latin typeface="Century Gothic"/>
              <a:cs typeface="Century Gothic"/>
            </a:endParaRPr>
          </a:p>
          <a:p>
            <a:pPr marL="12700" marR="5080">
              <a:lnSpc>
                <a:spcPct val="101000"/>
              </a:lnSpc>
              <a:spcBef>
                <a:spcPts val="1440"/>
              </a:spcBef>
            </a:pPr>
            <a:r>
              <a:rPr lang="en-US" sz="2400" spc="-5" dirty="0">
                <a:latin typeface="Tahoma"/>
                <a:cs typeface="Tahoma"/>
              </a:rPr>
              <a:t>it </a:t>
            </a:r>
            <a:r>
              <a:rPr lang="en-US" sz="2400" spc="-195" dirty="0">
                <a:latin typeface="Tahoma"/>
                <a:cs typeface="Tahoma"/>
              </a:rPr>
              <a:t>seems </a:t>
            </a:r>
            <a:r>
              <a:rPr lang="en-US" sz="2400" spc="-125" dirty="0">
                <a:latin typeface="Tahoma"/>
                <a:cs typeface="Tahoma"/>
              </a:rPr>
              <a:t>obvious </a:t>
            </a:r>
            <a:r>
              <a:rPr lang="en-US" sz="2400" spc="-75" dirty="0">
                <a:latin typeface="Tahoma"/>
                <a:cs typeface="Tahoma"/>
              </a:rPr>
              <a:t>that </a:t>
            </a:r>
            <a:r>
              <a:rPr lang="en-US" sz="24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Evil</a:t>
            </a:r>
            <a:r>
              <a:rPr lang="en-US" sz="2400" spc="5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5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lang="en-US" sz="2400" i="1" spc="-90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lang="en-US" sz="2400" spc="-9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lang="en-US" sz="2400" spc="-90" dirty="0">
                <a:latin typeface="Tahoma"/>
                <a:cs typeface="Tahoma"/>
              </a:rPr>
              <a:t>, but </a:t>
            </a:r>
            <a:r>
              <a:rPr lang="en-US" sz="2400" spc="-90" dirty="0" err="1">
                <a:latin typeface="Tahoma"/>
                <a:cs typeface="Tahoma"/>
              </a:rPr>
              <a:t>propositionalization</a:t>
            </a:r>
            <a:r>
              <a:rPr lang="en-US" sz="2400" spc="-90" dirty="0">
                <a:latin typeface="Tahoma"/>
                <a:cs typeface="Tahoma"/>
              </a:rPr>
              <a:t> </a:t>
            </a:r>
            <a:r>
              <a:rPr lang="en-US" sz="2400" spc="-145" dirty="0">
                <a:latin typeface="Tahoma"/>
                <a:cs typeface="Tahoma"/>
              </a:rPr>
              <a:t>produces </a:t>
            </a:r>
            <a:r>
              <a:rPr lang="en-US" sz="2400" spc="-85" dirty="0">
                <a:latin typeface="Tahoma"/>
                <a:cs typeface="Tahoma"/>
              </a:rPr>
              <a:t>lots </a:t>
            </a:r>
            <a:r>
              <a:rPr lang="en-US" sz="2400" spc="-105" dirty="0">
                <a:latin typeface="Tahoma"/>
                <a:cs typeface="Tahoma"/>
              </a:rPr>
              <a:t>of  </a:t>
            </a:r>
            <a:r>
              <a:rPr lang="en-US" sz="2400" spc="-100" dirty="0">
                <a:latin typeface="Tahoma"/>
                <a:cs typeface="Tahoma"/>
              </a:rPr>
              <a:t>facts </a:t>
            </a:r>
            <a:r>
              <a:rPr lang="en-US" sz="2400" spc="-135" dirty="0">
                <a:latin typeface="Tahoma"/>
                <a:cs typeface="Tahoma"/>
              </a:rPr>
              <a:t>such </a:t>
            </a:r>
            <a:r>
              <a:rPr lang="en-US" sz="2400" spc="-160" dirty="0">
                <a:latin typeface="Tahoma"/>
                <a:cs typeface="Tahoma"/>
              </a:rPr>
              <a:t>as </a:t>
            </a:r>
            <a:r>
              <a:rPr lang="en-US" sz="2400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lang="en-US" sz="2400" spc="-6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lang="en-US" sz="2400" i="1" spc="-65" dirty="0">
                <a:solidFill>
                  <a:srgbClr val="990099"/>
                </a:solidFill>
                <a:latin typeface="Bookman Old Style"/>
                <a:cs typeface="Bookman Old Style"/>
              </a:rPr>
              <a:t>Richard</a:t>
            </a:r>
            <a:r>
              <a:rPr lang="en-US" sz="2400" spc="-6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lang="en-US" sz="2400" spc="-75" dirty="0">
                <a:latin typeface="Tahoma"/>
                <a:cs typeface="Tahoma"/>
              </a:rPr>
              <a:t>that </a:t>
            </a:r>
            <a:r>
              <a:rPr lang="en-US" sz="2400" spc="-165" dirty="0">
                <a:latin typeface="Tahoma"/>
                <a:cs typeface="Tahoma"/>
              </a:rPr>
              <a:t>are</a:t>
            </a:r>
            <a:r>
              <a:rPr lang="en-US" sz="2400" spc="160" dirty="0">
                <a:latin typeface="Tahoma"/>
                <a:cs typeface="Tahoma"/>
              </a:rPr>
              <a:t> </a:t>
            </a:r>
            <a:r>
              <a:rPr lang="en-US" sz="2400" spc="-110" dirty="0">
                <a:latin typeface="Tahoma"/>
                <a:cs typeface="Tahoma"/>
              </a:rPr>
              <a:t>irrelevant</a:t>
            </a:r>
            <a:endParaRPr lang="en-US" sz="2400" dirty="0">
              <a:latin typeface="Tahoma"/>
              <a:cs typeface="Tahoma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6162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F4404-1978-4B4A-B469-28165F476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Unification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94FEFA59-A128-42D0-9748-D508EAD6F650}"/>
              </a:ext>
            </a:extLst>
          </p:cNvPr>
          <p:cNvSpPr txBox="1"/>
          <p:nvPr/>
        </p:nvSpPr>
        <p:spPr>
          <a:xfrm>
            <a:off x="496555" y="1592038"/>
            <a:ext cx="10263973" cy="190244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400" spc="-140" dirty="0">
                <a:solidFill>
                  <a:prstClr val="black"/>
                </a:solidFill>
                <a:latin typeface="Tahoma"/>
                <a:cs typeface="Tahoma"/>
              </a:rPr>
              <a:t>We </a:t>
            </a:r>
            <a:r>
              <a:rPr sz="2400" spc="-125" dirty="0">
                <a:solidFill>
                  <a:prstClr val="black"/>
                </a:solidFill>
                <a:latin typeface="Tahoma"/>
                <a:cs typeface="Tahoma"/>
              </a:rPr>
              <a:t>can get the </a:t>
            </a:r>
            <a:r>
              <a:rPr sz="2400" spc="-140" dirty="0">
                <a:solidFill>
                  <a:prstClr val="black"/>
                </a:solidFill>
                <a:latin typeface="Tahoma"/>
                <a:cs typeface="Tahoma"/>
              </a:rPr>
              <a:t>inference </a:t>
            </a:r>
            <a:r>
              <a:rPr sz="2400" spc="-120" dirty="0">
                <a:solidFill>
                  <a:prstClr val="black"/>
                </a:solidFill>
                <a:latin typeface="Tahoma"/>
                <a:cs typeface="Tahoma"/>
              </a:rPr>
              <a:t>immediately </a:t>
            </a:r>
            <a:r>
              <a:rPr sz="2400" spc="-40" dirty="0">
                <a:solidFill>
                  <a:prstClr val="black"/>
                </a:solidFill>
                <a:latin typeface="Tahoma"/>
                <a:cs typeface="Tahoma"/>
              </a:rPr>
              <a:t>if </a:t>
            </a:r>
            <a:r>
              <a:rPr sz="2400" spc="-235" dirty="0">
                <a:solidFill>
                  <a:prstClr val="black"/>
                </a:solidFill>
                <a:latin typeface="Tahoma"/>
                <a:cs typeface="Tahoma"/>
              </a:rPr>
              <a:t>we </a:t>
            </a:r>
            <a:r>
              <a:rPr sz="2400" spc="-125" dirty="0">
                <a:solidFill>
                  <a:prstClr val="black"/>
                </a:solidFill>
                <a:latin typeface="Tahoma"/>
                <a:cs typeface="Tahoma"/>
              </a:rPr>
              <a:t>can </a:t>
            </a:r>
            <a:r>
              <a:rPr sz="2400" spc="-90" dirty="0">
                <a:solidFill>
                  <a:prstClr val="black"/>
                </a:solidFill>
                <a:latin typeface="Tahoma"/>
                <a:cs typeface="Tahoma"/>
              </a:rPr>
              <a:t>find </a:t>
            </a:r>
            <a:r>
              <a:rPr sz="2400" spc="-145" dirty="0">
                <a:solidFill>
                  <a:prstClr val="black"/>
                </a:solidFill>
                <a:latin typeface="Tahoma"/>
                <a:cs typeface="Tahoma"/>
              </a:rPr>
              <a:t>a </a:t>
            </a:r>
            <a:r>
              <a:rPr sz="2400" spc="-85" dirty="0">
                <a:solidFill>
                  <a:prstClr val="black"/>
                </a:solidFill>
                <a:latin typeface="Tahoma"/>
                <a:cs typeface="Tahoma"/>
              </a:rPr>
              <a:t>substitution</a:t>
            </a:r>
            <a:r>
              <a:rPr sz="2400" spc="-4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θ</a:t>
            </a:r>
            <a:endParaRPr sz="2400" dirty="0">
              <a:solidFill>
                <a:prstClr val="black"/>
              </a:solidFill>
              <a:latin typeface="Bookman Old Style"/>
              <a:cs typeface="Bookman Old Style"/>
            </a:endParaRPr>
          </a:p>
          <a:p>
            <a:pPr marL="12700">
              <a:spcBef>
                <a:spcPts val="35"/>
              </a:spcBef>
            </a:pPr>
            <a:r>
              <a:rPr sz="2400" spc="-135" dirty="0">
                <a:solidFill>
                  <a:prstClr val="black"/>
                </a:solidFill>
                <a:latin typeface="Tahoma"/>
                <a:cs typeface="Tahoma"/>
              </a:rPr>
              <a:t>such </a:t>
            </a:r>
            <a:r>
              <a:rPr sz="2400" spc="-75" dirty="0">
                <a:solidFill>
                  <a:prstClr val="black"/>
                </a:solidFill>
                <a:latin typeface="Tahoma"/>
                <a:cs typeface="Tahoma"/>
              </a:rPr>
              <a:t>that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sz="2400" spc="-145" dirty="0">
                <a:solidFill>
                  <a:prstClr val="black"/>
                </a:solidFill>
                <a:latin typeface="Tahoma"/>
                <a:cs typeface="Tahoma"/>
              </a:rPr>
              <a:t>and </a:t>
            </a:r>
            <a:r>
              <a:rPr sz="2400" i="1" spc="-70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sz="2400" spc="-7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70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2400" spc="-70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sz="2400" spc="-114" dirty="0">
                <a:solidFill>
                  <a:prstClr val="black"/>
                </a:solidFill>
                <a:latin typeface="Tahoma"/>
                <a:cs typeface="Tahoma"/>
              </a:rPr>
              <a:t>match 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King</a:t>
            </a:r>
            <a:r>
              <a:rPr sz="2400" spc="4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40" dirty="0">
                <a:solidFill>
                  <a:srgbClr val="990099"/>
                </a:solidFill>
                <a:latin typeface="Bookman Old Style"/>
                <a:cs typeface="Bookman Old Style"/>
              </a:rPr>
              <a:t>J</a:t>
            </a:r>
            <a:r>
              <a:rPr sz="2400" i="1" spc="-85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sz="2400" spc="-85" dirty="0">
                <a:solidFill>
                  <a:srgbClr val="990099"/>
                </a:solidFill>
                <a:latin typeface="Century Gothic"/>
                <a:cs typeface="Century Gothic"/>
              </a:rPr>
              <a:t>) </a:t>
            </a:r>
            <a:r>
              <a:rPr sz="2400" spc="-145" dirty="0">
                <a:solidFill>
                  <a:prstClr val="black"/>
                </a:solidFill>
                <a:latin typeface="Tahoma"/>
                <a:cs typeface="Tahoma"/>
              </a:rPr>
              <a:t>and</a:t>
            </a:r>
            <a:r>
              <a:rPr sz="2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40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Greedy</a:t>
            </a:r>
            <a:r>
              <a:rPr sz="2400" spc="-9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-95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r>
              <a:rPr sz="2400" spc="-95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400" dirty="0">
              <a:solidFill>
                <a:prstClr val="black"/>
              </a:solidFill>
              <a:latin typeface="Century Gothic"/>
              <a:cs typeface="Century Gothic"/>
            </a:endParaRPr>
          </a:p>
          <a:p>
            <a:pPr marL="12700">
              <a:spcBef>
                <a:spcPts val="1560"/>
              </a:spcBef>
            </a:pPr>
            <a:r>
              <a:rPr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θ </a:t>
            </a:r>
            <a:r>
              <a:rPr sz="2400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sz="2400" spc="-27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sz="2400" spc="-5" dirty="0">
                <a:solidFill>
                  <a:srgbClr val="990099"/>
                </a:solidFill>
                <a:latin typeface="Lucida Sans Unicode"/>
                <a:cs typeface="Lucida Sans Unicode"/>
              </a:rPr>
              <a:t>{</a:t>
            </a:r>
            <a:r>
              <a:rPr sz="2400" i="1" spc="-5" dirty="0">
                <a:solidFill>
                  <a:srgbClr val="990099"/>
                </a:solidFill>
                <a:latin typeface="Bookman Old Style"/>
                <a:cs typeface="Bookman Old Style"/>
              </a:rPr>
              <a:t>x/John, </a:t>
            </a:r>
            <a:r>
              <a:rPr sz="2400" i="1" spc="-150" dirty="0">
                <a:solidFill>
                  <a:srgbClr val="990099"/>
                </a:solidFill>
                <a:latin typeface="Bookman Old Style"/>
                <a:cs typeface="Bookman Old Style"/>
              </a:rPr>
              <a:t>y/J </a:t>
            </a:r>
            <a:r>
              <a:rPr sz="2400" i="1" spc="10" dirty="0">
                <a:solidFill>
                  <a:srgbClr val="990099"/>
                </a:solidFill>
                <a:latin typeface="Bookman Old Style"/>
                <a:cs typeface="Bookman Old Style"/>
              </a:rPr>
              <a:t>ohn</a:t>
            </a:r>
            <a:r>
              <a:rPr sz="2400" spc="10" dirty="0">
                <a:solidFill>
                  <a:srgbClr val="990099"/>
                </a:solidFill>
                <a:latin typeface="Lucida Sans Unicode"/>
                <a:cs typeface="Lucida Sans Unicode"/>
              </a:rPr>
              <a:t>} </a:t>
            </a:r>
            <a:r>
              <a:rPr sz="2400" spc="-160" dirty="0">
                <a:solidFill>
                  <a:prstClr val="black"/>
                </a:solidFill>
                <a:latin typeface="Tahoma"/>
                <a:cs typeface="Tahoma"/>
              </a:rPr>
              <a:t>works</a:t>
            </a:r>
            <a:endParaRPr sz="24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560"/>
              </a:spcBef>
            </a:pPr>
            <a:r>
              <a:rPr sz="2400" spc="130" dirty="0">
                <a:solidFill>
                  <a:srgbClr val="990099"/>
                </a:solidFill>
                <a:latin typeface="Times New Roman"/>
                <a:cs typeface="Times New Roman"/>
              </a:rPr>
              <a:t>Unify</a:t>
            </a:r>
            <a:r>
              <a:rPr sz="2400" spc="130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400" i="1" spc="130" dirty="0">
                <a:solidFill>
                  <a:srgbClr val="990099"/>
                </a:solidFill>
                <a:latin typeface="Bookman Old Style"/>
                <a:cs typeface="Bookman Old Style"/>
              </a:rPr>
              <a:t>α,</a:t>
            </a:r>
            <a:r>
              <a:rPr sz="2400" i="1" spc="-28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i="1" spc="-10" dirty="0">
                <a:solidFill>
                  <a:srgbClr val="990099"/>
                </a:solidFill>
                <a:latin typeface="Bookman Old Style"/>
                <a:cs typeface="Bookman Old Style"/>
              </a:rPr>
              <a:t>β</a:t>
            </a:r>
            <a:r>
              <a:rPr sz="2400" spc="-1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r>
              <a:rPr sz="2400" spc="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sz="2400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sz="2400" spc="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sz="2400" i="1" spc="-265" dirty="0">
                <a:solidFill>
                  <a:srgbClr val="990099"/>
                </a:solidFill>
                <a:latin typeface="Bookman Old Style"/>
                <a:cs typeface="Bookman Old Style"/>
              </a:rPr>
              <a:t>θ  </a:t>
            </a:r>
            <a:r>
              <a:rPr sz="2400" spc="-40" dirty="0">
                <a:solidFill>
                  <a:prstClr val="black"/>
                </a:solidFill>
                <a:latin typeface="Tahoma"/>
                <a:cs typeface="Tahoma"/>
              </a:rPr>
              <a:t>if</a:t>
            </a:r>
            <a:r>
              <a:rPr sz="24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400" i="1" spc="-145" dirty="0">
                <a:solidFill>
                  <a:srgbClr val="990099"/>
                </a:solidFill>
                <a:latin typeface="Bookman Old Style"/>
                <a:cs typeface="Bookman Old Style"/>
              </a:rPr>
              <a:t>αθ</a:t>
            </a:r>
            <a:r>
              <a:rPr sz="2400" i="1" spc="-215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spc="245" dirty="0">
                <a:solidFill>
                  <a:srgbClr val="990099"/>
                </a:solidFill>
                <a:latin typeface="Century Gothic"/>
                <a:cs typeface="Century Gothic"/>
              </a:rPr>
              <a:t>=</a:t>
            </a:r>
            <a:r>
              <a:rPr sz="2400" spc="-225" dirty="0">
                <a:solidFill>
                  <a:srgbClr val="990099"/>
                </a:solidFill>
                <a:latin typeface="Century Gothic"/>
                <a:cs typeface="Century Gothic"/>
              </a:rPr>
              <a:t> </a:t>
            </a:r>
            <a:r>
              <a:rPr sz="2400" i="1" spc="-125" dirty="0">
                <a:solidFill>
                  <a:srgbClr val="990099"/>
                </a:solidFill>
                <a:latin typeface="Bookman Old Style"/>
                <a:cs typeface="Bookman Old Style"/>
              </a:rPr>
              <a:t>βθ</a:t>
            </a:r>
            <a:endParaRPr sz="2400" dirty="0">
              <a:solidFill>
                <a:prstClr val="black"/>
              </a:solidFill>
              <a:latin typeface="Bookman Old Style"/>
              <a:cs typeface="Bookman Old Style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6A9784B0-71D5-4A8B-A531-A9FE1EBBBFC8}"/>
              </a:ext>
            </a:extLst>
          </p:cNvPr>
          <p:cNvSpPr/>
          <p:nvPr/>
        </p:nvSpPr>
        <p:spPr>
          <a:xfrm>
            <a:off x="826109" y="3921658"/>
            <a:ext cx="7860792" cy="1588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9F4FC67-576A-4EDA-B706-FDE901E8D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709230"/>
              </p:ext>
            </p:extLst>
          </p:nvPr>
        </p:nvGraphicFramePr>
        <p:xfrm>
          <a:off x="856994" y="3947198"/>
          <a:ext cx="7790815" cy="1533494"/>
        </p:xfrm>
        <a:graphic>
          <a:graphicData uri="http://schemas.openxmlformats.org/drawingml/2006/table">
            <a:tbl>
              <a:tblPr firstRow="1" bandRow="1"/>
              <a:tblGrid>
                <a:gridCol w="1957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8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19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1750">
                        <a:lnSpc>
                          <a:spcPts val="1960"/>
                        </a:lnSpc>
                      </a:pPr>
                      <a:r>
                        <a:rPr sz="2050" b="0" i="1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p</a:t>
                      </a:r>
                      <a:endParaRPr sz="205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ts val="1960"/>
                        </a:lnSpc>
                      </a:pPr>
                      <a:r>
                        <a:rPr sz="2050" b="0" i="1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q</a:t>
                      </a:r>
                      <a:endParaRPr sz="205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7310">
                        <a:lnSpc>
                          <a:spcPts val="1960"/>
                        </a:lnSpc>
                      </a:pPr>
                      <a:r>
                        <a:rPr sz="2050" b="0" i="1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θ</a:t>
                      </a:r>
                      <a:endParaRPr sz="205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5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1750">
                        <a:lnSpc>
                          <a:spcPts val="2195"/>
                        </a:lnSpc>
                      </a:pP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5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9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r>
                        <a:rPr sz="2050" spc="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2230">
                        <a:lnSpc>
                          <a:spcPts val="2195"/>
                        </a:lnSpc>
                      </a:pP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5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34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7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6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Jane</a:t>
                      </a:r>
                      <a:r>
                        <a:rPr sz="2050" spc="-6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ts val="2195"/>
                        </a:lnSpc>
                      </a:pPr>
                      <a:r>
                        <a:rPr sz="2050" spc="30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{</a:t>
                      </a:r>
                      <a:r>
                        <a:rPr sz="2050" b="0" i="1" spc="30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x/Jane</a:t>
                      </a:r>
                      <a:r>
                        <a:rPr sz="2050" spc="30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}</a:t>
                      </a:r>
                      <a:endParaRPr sz="205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1750">
                        <a:lnSpc>
                          <a:spcPts val="2170"/>
                        </a:lnSpc>
                      </a:pP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5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9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r>
                        <a:rPr sz="2050" spc="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2230">
                        <a:lnSpc>
                          <a:spcPts val="2170"/>
                        </a:lnSpc>
                      </a:pPr>
                      <a:r>
                        <a:rPr sz="2050" b="0" i="1" spc="-7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7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7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y,</a:t>
                      </a:r>
                      <a:r>
                        <a:rPr sz="2050" b="0" i="1" spc="-27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lang="en-US"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Sam</a:t>
                      </a:r>
                      <a:r>
                        <a:rPr sz="2050" b="0" i="1" spc="-42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spc="-3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4769">
                        <a:lnSpc>
                          <a:spcPts val="2170"/>
                        </a:lnSpc>
                      </a:pPr>
                      <a:r>
                        <a:rPr sz="2050" spc="15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{</a:t>
                      </a:r>
                      <a:r>
                        <a:rPr sz="2050" b="0" i="1" spc="1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x/</a:t>
                      </a:r>
                      <a:r>
                        <a:rPr lang="en-US" sz="2050" b="0" i="1" spc="1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Sam</a:t>
                      </a:r>
                      <a:r>
                        <a:rPr sz="2050" b="0" i="1" spc="1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,</a:t>
                      </a:r>
                      <a:r>
                        <a:rPr sz="2050" b="0" i="1" spc="-28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150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y/J</a:t>
                      </a:r>
                      <a:r>
                        <a:rPr sz="2050" b="0" i="1" spc="-42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10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ohn</a:t>
                      </a:r>
                      <a:r>
                        <a:rPr sz="2050" spc="10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}</a:t>
                      </a:r>
                      <a:endParaRPr sz="205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1750">
                        <a:lnSpc>
                          <a:spcPts val="2175"/>
                        </a:lnSpc>
                      </a:pP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5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9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r>
                        <a:rPr sz="2050" spc="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2230">
                        <a:lnSpc>
                          <a:spcPts val="2175"/>
                        </a:lnSpc>
                      </a:pPr>
                      <a:r>
                        <a:rPr sz="2050" b="0" i="1" spc="-7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7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7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y,</a:t>
                      </a:r>
                      <a:r>
                        <a:rPr sz="2050" b="0" i="1" spc="-28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19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M</a:t>
                      </a:r>
                      <a:r>
                        <a:rPr sz="2050" b="0" i="1" spc="-6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other</a:t>
                      </a:r>
                      <a:r>
                        <a:rPr sz="2050" spc="-6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6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y</a:t>
                      </a:r>
                      <a:r>
                        <a:rPr sz="2050" spc="-6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))</a:t>
                      </a:r>
                      <a:endParaRPr sz="2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3500">
                        <a:lnSpc>
                          <a:spcPts val="2175"/>
                        </a:lnSpc>
                      </a:pPr>
                      <a:r>
                        <a:rPr sz="2050" spc="-20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{</a:t>
                      </a:r>
                      <a:r>
                        <a:rPr sz="2050" b="0" i="1" spc="-20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y/J</a:t>
                      </a:r>
                      <a:r>
                        <a:rPr sz="2050" b="0" i="1" spc="-434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8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3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x/M</a:t>
                      </a:r>
                      <a:r>
                        <a:rPr sz="2050" b="0" i="1" spc="-41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4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other</a:t>
                      </a:r>
                      <a:r>
                        <a:rPr sz="2050" spc="-45" dirty="0">
                          <a:solidFill>
                            <a:srgbClr val="004B00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4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34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5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ohn</a:t>
                      </a:r>
                      <a:r>
                        <a:rPr sz="2050" spc="5" dirty="0">
                          <a:solidFill>
                            <a:srgbClr val="004B00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r>
                        <a:rPr sz="2050" spc="5" dirty="0">
                          <a:solidFill>
                            <a:srgbClr val="004B00"/>
                          </a:solidFill>
                          <a:latin typeface="Lucida Sans Unicode"/>
                          <a:cs typeface="Lucida Sans Unicode"/>
                        </a:rPr>
                        <a:t>}</a:t>
                      </a:r>
                      <a:endParaRPr sz="205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7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1750">
                        <a:lnSpc>
                          <a:spcPts val="2175"/>
                        </a:lnSpc>
                      </a:pP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5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5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J</a:t>
                      </a:r>
                      <a:r>
                        <a:rPr sz="2050" b="0" i="1" spc="-44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-9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ohn,</a:t>
                      </a:r>
                      <a:r>
                        <a:rPr sz="2050" b="0" i="1" spc="-290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</a:t>
                      </a:r>
                      <a:r>
                        <a:rPr sz="2050" spc="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2230">
                        <a:lnSpc>
                          <a:spcPts val="2175"/>
                        </a:lnSpc>
                      </a:pPr>
                      <a:r>
                        <a:rPr sz="2050" b="0" i="1" spc="-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Knows</a:t>
                      </a:r>
                      <a:r>
                        <a:rPr sz="2050" spc="-45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(</a:t>
                      </a:r>
                      <a:r>
                        <a:rPr sz="2050" b="0" i="1" spc="-4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x,</a:t>
                      </a:r>
                      <a:r>
                        <a:rPr sz="2050" b="0" i="1" spc="-27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lang="en-US" sz="2050" b="0" i="1" spc="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Sam</a:t>
                      </a:r>
                      <a:r>
                        <a:rPr sz="2050" b="0" i="1" spc="-425" dirty="0">
                          <a:solidFill>
                            <a:srgbClr val="990099"/>
                          </a:solidFill>
                          <a:latin typeface="Bookman Old Style"/>
                          <a:cs typeface="Bookman Old Style"/>
                        </a:rPr>
                        <a:t> </a:t>
                      </a:r>
                      <a:r>
                        <a:rPr sz="2050" spc="-30" dirty="0">
                          <a:solidFill>
                            <a:srgbClr val="990099"/>
                          </a:solidFill>
                          <a:latin typeface="Century Gothic"/>
                          <a:cs typeface="Century Gothic"/>
                        </a:rPr>
                        <a:t>)</a:t>
                      </a:r>
                      <a:endParaRPr sz="2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4769">
                        <a:lnSpc>
                          <a:spcPts val="2175"/>
                        </a:lnSpc>
                      </a:pPr>
                      <a:r>
                        <a:rPr sz="2050" b="0" i="1" spc="110" dirty="0">
                          <a:solidFill>
                            <a:srgbClr val="004B00"/>
                          </a:solidFill>
                          <a:latin typeface="Bookman Old Style"/>
                          <a:cs typeface="Bookman Old Style"/>
                        </a:rPr>
                        <a:t>fail</a:t>
                      </a:r>
                      <a:endParaRPr sz="2050" dirty="0">
                        <a:latin typeface="Bookman Old Style"/>
                        <a:cs typeface="Bookman Old Style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object 6">
            <a:extLst>
              <a:ext uri="{FF2B5EF4-FFF2-40B4-BE49-F238E27FC236}">
                <a16:creationId xmlns:a16="http://schemas.microsoft.com/office/drawing/2014/main" id="{1DF28B11-81CE-450A-9ED4-105AC5EB7BC5}"/>
              </a:ext>
            </a:extLst>
          </p:cNvPr>
          <p:cNvSpPr txBox="1"/>
          <p:nvPr/>
        </p:nvSpPr>
        <p:spPr>
          <a:xfrm>
            <a:off x="552099" y="5936842"/>
            <a:ext cx="7661909" cy="3403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050" spc="-105" dirty="0">
                <a:solidFill>
                  <a:srgbClr val="C00000"/>
                </a:solidFill>
                <a:latin typeface="Tahoma"/>
                <a:cs typeface="Tahoma"/>
              </a:rPr>
              <a:t>Standardizing </a:t>
            </a:r>
            <a:r>
              <a:rPr sz="2050" spc="-110" dirty="0">
                <a:solidFill>
                  <a:srgbClr val="C00000"/>
                </a:solidFill>
                <a:latin typeface="Tahoma"/>
                <a:cs typeface="Tahoma"/>
              </a:rPr>
              <a:t>apart </a:t>
            </a:r>
            <a:r>
              <a:rPr sz="2050" spc="-110" dirty="0">
                <a:solidFill>
                  <a:prstClr val="black"/>
                </a:solidFill>
                <a:latin typeface="Tahoma"/>
                <a:cs typeface="Tahoma"/>
              </a:rPr>
              <a:t>eliminates </a:t>
            </a:r>
            <a:r>
              <a:rPr sz="2050" spc="-125" dirty="0">
                <a:solidFill>
                  <a:prstClr val="black"/>
                </a:solidFill>
                <a:latin typeface="Tahoma"/>
                <a:cs typeface="Tahoma"/>
              </a:rPr>
              <a:t>overlap </a:t>
            </a:r>
            <a:r>
              <a:rPr sz="2050" spc="-105" dirty="0">
                <a:solidFill>
                  <a:prstClr val="black"/>
                </a:solidFill>
                <a:latin typeface="Tahoma"/>
                <a:cs typeface="Tahoma"/>
              </a:rPr>
              <a:t>of </a:t>
            </a:r>
            <a:r>
              <a:rPr sz="2050" spc="-125" dirty="0">
                <a:solidFill>
                  <a:prstClr val="black"/>
                </a:solidFill>
                <a:latin typeface="Tahoma"/>
                <a:cs typeface="Tahoma"/>
              </a:rPr>
              <a:t>variables, e.g., </a:t>
            </a:r>
            <a:r>
              <a:rPr sz="205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Knows</a:t>
            </a:r>
            <a:r>
              <a:rPr sz="2050" spc="-55" dirty="0">
                <a:solidFill>
                  <a:srgbClr val="990099"/>
                </a:solidFill>
                <a:latin typeface="Century Gothic"/>
                <a:cs typeface="Century Gothic"/>
              </a:rPr>
              <a:t>(</a:t>
            </a:r>
            <a:r>
              <a:rPr sz="205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z</a:t>
            </a:r>
            <a:r>
              <a:rPr sz="2100" spc="-82" baseline="-11904" dirty="0">
                <a:solidFill>
                  <a:srgbClr val="990099"/>
                </a:solidFill>
                <a:latin typeface="Tahoma"/>
                <a:cs typeface="Tahoma"/>
              </a:rPr>
              <a:t>17</a:t>
            </a:r>
            <a:r>
              <a:rPr sz="2050" i="1" spc="-55" dirty="0">
                <a:solidFill>
                  <a:srgbClr val="990099"/>
                </a:solidFill>
                <a:latin typeface="Bookman Old Style"/>
                <a:cs typeface="Bookman Old Style"/>
              </a:rPr>
              <a:t>,</a:t>
            </a:r>
            <a:r>
              <a:rPr sz="2050" i="1" spc="220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050" i="1" spc="5" dirty="0">
                <a:solidFill>
                  <a:srgbClr val="990099"/>
                </a:solidFill>
                <a:latin typeface="Bookman Old Style"/>
                <a:cs typeface="Bookman Old Style"/>
              </a:rPr>
              <a:t>OJ </a:t>
            </a:r>
            <a:r>
              <a:rPr sz="2050" spc="-30" dirty="0">
                <a:solidFill>
                  <a:srgbClr val="990099"/>
                </a:solidFill>
                <a:latin typeface="Century Gothic"/>
                <a:cs typeface="Century Gothic"/>
              </a:rPr>
              <a:t>)</a:t>
            </a:r>
            <a:endParaRPr sz="2050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9159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866C9-FF01-4ABA-AC67-8CE3D8B1E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Generalized Modus Ponens (GMP)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BD17D-DC17-434A-A940-07CB7506004A}"/>
                  </a:ext>
                </a:extLst>
              </p:cNvPr>
              <p:cNvSpPr txBox="1"/>
              <p:nvPr/>
            </p:nvSpPr>
            <p:spPr>
              <a:xfrm>
                <a:off x="575466" y="1101081"/>
                <a:ext cx="63264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</a:rPr>
                        <m:t>, …,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</a:rPr>
                        <m:t>,  (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… ∧</m:t>
                      </m:r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99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800" dirty="0">
                  <a:solidFill>
                    <a:srgbClr val="990099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22BD17D-DC17-434A-A940-07CB750600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66" y="1101081"/>
                <a:ext cx="632647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C84052-5E10-482C-BB8D-CF3CCA904434}"/>
              </a:ext>
            </a:extLst>
          </p:cNvPr>
          <p:cNvCxnSpPr/>
          <p:nvPr/>
        </p:nvCxnSpPr>
        <p:spPr>
          <a:xfrm>
            <a:off x="669471" y="1690005"/>
            <a:ext cx="6000750" cy="0"/>
          </a:xfrm>
          <a:prstGeom prst="line">
            <a:avLst/>
          </a:prstGeom>
          <a:ln w="19050">
            <a:solidFill>
              <a:srgbClr val="99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86D36F-8C1C-47AE-98C6-1BA1F29BE4F4}"/>
                  </a:ext>
                </a:extLst>
              </p:cNvPr>
              <p:cNvSpPr txBox="1"/>
              <p:nvPr/>
            </p:nvSpPr>
            <p:spPr>
              <a:xfrm>
                <a:off x="3071704" y="1673291"/>
                <a:ext cx="7514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800" b="0" i="1" dirty="0" smtClean="0">
                          <a:solidFill>
                            <a:srgbClr val="99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rgbClr val="990099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86D36F-8C1C-47AE-98C6-1BA1F29BE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704" y="1673291"/>
                <a:ext cx="75142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D5350E-F5EB-4DCB-AC96-A26C45000987}"/>
                  </a:ext>
                </a:extLst>
              </p:cNvPr>
              <p:cNvSpPr txBox="1"/>
              <p:nvPr/>
            </p:nvSpPr>
            <p:spPr>
              <a:xfrm>
                <a:off x="7356021" y="1348464"/>
                <a:ext cx="4367893" cy="5234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:r>
                  <a:rPr lang="en-US" sz="2800" dirty="0"/>
                  <a:t>for all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D5350E-F5EB-4DCB-AC96-A26C45000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021" y="1348464"/>
                <a:ext cx="4367893" cy="523477"/>
              </a:xfrm>
              <a:prstGeom prst="rect">
                <a:avLst/>
              </a:prstGeom>
              <a:blipFill>
                <a:blip r:embed="rId4"/>
                <a:stretch>
                  <a:fillRect l="-2933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ADE52E-9CF0-46E5-BE04-BF10962131D4}"/>
                  </a:ext>
                </a:extLst>
              </p:cNvPr>
              <p:cNvSpPr txBox="1"/>
              <p:nvPr/>
            </p:nvSpPr>
            <p:spPr>
              <a:xfrm>
                <a:off x="552099" y="2374873"/>
                <a:ext cx="9138399" cy="4401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/>
                  <a:t>Example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:r>
                  <a:rPr lang="en-US" sz="2800" dirty="0"/>
                  <a:t>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𝐾𝑖𝑛𝑔</m:t>
                    </m:r>
                    <m:r>
                      <a:rPr lang="en-US" sz="280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𝐽𝑜h𝑛</m:t>
                    </m:r>
                    <m:r>
                      <a:rPr lang="en-US" sz="280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:r>
                  <a:rPr lang="en-US" sz="2800" dirty="0"/>
                  <a:t>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𝐾𝑖𝑛𝑔</m:t>
                    </m:r>
                    <m:d>
                      <m:dPr>
                        <m:ctrlP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dirty="0">
                  <a:solidFill>
                    <a:srgbClr val="990099"/>
                  </a:solidFill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:r>
                  <a:rPr lang="en-US" sz="2800" dirty="0"/>
                  <a:t>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𝐺𝑟𝑒𝑒𝑑𝑦</m:t>
                    </m:r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/>
                  <a:t> 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𝐺𝑟𝑒𝑒𝑑𝑦</m:t>
                    </m:r>
                    <m:d>
                      <m:dPr>
                        <m:ctrlPr>
                          <a:rPr lang="en-US" sz="2800" b="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i="1" dirty="0">
                  <a:solidFill>
                    <a:srgbClr val="990099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2800" dirty="0">
                    <a:solidFill>
                      <a:srgbClr val="990099"/>
                    </a:solidFill>
                  </a:rPr>
                  <a:t>					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800" dirty="0"/>
                  <a:t> 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𝐸𝑣𝑖𝑙</m:t>
                    </m:r>
                    <m:d>
                      <m:dPr>
                        <m:ctrlP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i="1" dirty="0">
                  <a:solidFill>
                    <a:srgbClr val="990099"/>
                  </a:solidFill>
                  <a:latin typeface="Cambria Math" panose="02040503050406030204" pitchFamily="18" charset="0"/>
                </a:endParaRPr>
              </a:p>
              <a:p>
                <a:endParaRPr lang="en-US" sz="2800" i="1" dirty="0">
                  <a:solidFill>
                    <a:srgbClr val="990099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:r>
                  <a:rPr lang="en-US" sz="2800" dirty="0"/>
                  <a:t>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𝐽𝑜h𝑛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𝐽𝑜h𝑛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>
                    <a:solidFill>
                      <a:srgbClr val="990099"/>
                    </a:solidFill>
                  </a:rPr>
                  <a:t>		</a:t>
                </a:r>
                <a:endParaRPr lang="en-US" sz="2800" b="0" i="1" dirty="0">
                  <a:solidFill>
                    <a:srgbClr val="990099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800" b="0" i="1" dirty="0" smtClean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800" dirty="0"/>
                  <a:t> is</a:t>
                </a:r>
                <a:r>
                  <a:rPr lang="en-US" sz="2800" dirty="0">
                    <a:solidFill>
                      <a:srgbClr val="99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rgbClr val="990099"/>
                        </a:solidFill>
                        <a:latin typeface="Cambria Math" panose="02040503050406030204" pitchFamily="18" charset="0"/>
                      </a:rPr>
                      <m:t>𝐸𝑣𝑖𝑙</m:t>
                    </m:r>
                    <m:d>
                      <m:dPr>
                        <m:ctrlPr>
                          <a:rPr lang="en-US" sz="2800" i="1" dirty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solidFill>
                              <a:srgbClr val="990099"/>
                            </a:solidFill>
                            <a:latin typeface="Cambria Math" panose="02040503050406030204" pitchFamily="18" charset="0"/>
                          </a:rPr>
                          <m:t>𝐽𝑜h𝑛</m:t>
                        </m:r>
                      </m:e>
                    </m:d>
                  </m:oMath>
                </a14:m>
                <a:endParaRPr lang="en-US" sz="2800" i="1" dirty="0">
                  <a:solidFill>
                    <a:srgbClr val="990099"/>
                  </a:solidFill>
                  <a:latin typeface="Cambria Math" panose="02040503050406030204" pitchFamily="18" charset="0"/>
                </a:endParaRPr>
              </a:p>
              <a:p>
                <a:endParaRPr lang="en-US" sz="2800" dirty="0">
                  <a:solidFill>
                    <a:srgbClr val="990099"/>
                  </a:solidFill>
                </a:endParaRPr>
              </a:p>
              <a:p>
                <a:r>
                  <a:rPr lang="en-US" sz="2800" spc="50" dirty="0">
                    <a:cs typeface="Tahoma"/>
                  </a:rPr>
                  <a:t>GMP </a:t>
                </a:r>
                <a:r>
                  <a:rPr lang="en-US" sz="2800" spc="-170" dirty="0">
                    <a:cs typeface="Tahoma"/>
                  </a:rPr>
                  <a:t>used </a:t>
                </a:r>
                <a:r>
                  <a:rPr lang="en-US" sz="2800" spc="-95" dirty="0">
                    <a:cs typeface="Tahoma"/>
                  </a:rPr>
                  <a:t>with </a:t>
                </a:r>
                <a:r>
                  <a:rPr lang="en-US" sz="2800" spc="110" dirty="0">
                    <a:cs typeface="Tahoma"/>
                  </a:rPr>
                  <a:t>KB </a:t>
                </a:r>
                <a:r>
                  <a:rPr lang="en-US" sz="2800" spc="-105" dirty="0">
                    <a:cs typeface="Tahoma"/>
                  </a:rPr>
                  <a:t>of </a:t>
                </a:r>
                <a:r>
                  <a:rPr lang="en-US" sz="2800" spc="-105" dirty="0">
                    <a:solidFill>
                      <a:srgbClr val="C00000"/>
                    </a:solidFill>
                    <a:cs typeface="Tahoma"/>
                  </a:rPr>
                  <a:t>definite </a:t>
                </a:r>
                <a:r>
                  <a:rPr lang="en-US" sz="2800" spc="-135" dirty="0">
                    <a:solidFill>
                      <a:srgbClr val="C00000"/>
                    </a:solidFill>
                    <a:cs typeface="Tahoma"/>
                  </a:rPr>
                  <a:t>clauses </a:t>
                </a:r>
                <a:r>
                  <a:rPr lang="en-US" sz="2800" spc="55" dirty="0">
                    <a:cs typeface="Tahoma"/>
                  </a:rPr>
                  <a:t>(</a:t>
                </a:r>
                <a:r>
                  <a:rPr lang="en-US" sz="2800" spc="55" dirty="0">
                    <a:solidFill>
                      <a:srgbClr val="C00000"/>
                    </a:solidFill>
                    <a:cs typeface="Century"/>
                  </a:rPr>
                  <a:t>exactly</a:t>
                </a:r>
                <a:r>
                  <a:rPr lang="en-US" sz="2800" spc="55" dirty="0">
                    <a:solidFill>
                      <a:srgbClr val="7E0000"/>
                    </a:solidFill>
                    <a:cs typeface="Century"/>
                  </a:rPr>
                  <a:t> </a:t>
                </a:r>
                <a:r>
                  <a:rPr lang="en-US" sz="2800" spc="-170" dirty="0">
                    <a:cs typeface="Tahoma"/>
                  </a:rPr>
                  <a:t>one </a:t>
                </a:r>
                <a:r>
                  <a:rPr lang="en-US" sz="2800" spc="-95" dirty="0">
                    <a:cs typeface="Tahoma"/>
                  </a:rPr>
                  <a:t>positive </a:t>
                </a:r>
                <a:r>
                  <a:rPr lang="en-US" sz="2800" spc="-70" dirty="0">
                    <a:cs typeface="Tahoma"/>
                  </a:rPr>
                  <a:t>literal) </a:t>
                </a:r>
              </a:p>
              <a:p>
                <a:r>
                  <a:rPr lang="en-US" sz="2800" spc="15" dirty="0">
                    <a:cs typeface="Tahoma"/>
                  </a:rPr>
                  <a:t>All </a:t>
                </a:r>
                <a:r>
                  <a:rPr lang="en-US" sz="2800" spc="-125" dirty="0">
                    <a:cs typeface="Tahoma"/>
                  </a:rPr>
                  <a:t>variables </a:t>
                </a:r>
                <a:r>
                  <a:rPr lang="en-US" sz="2800" spc="-170" dirty="0">
                    <a:cs typeface="Tahoma"/>
                  </a:rPr>
                  <a:t>assumed </a:t>
                </a:r>
                <a:r>
                  <a:rPr lang="en-US" sz="2800" spc="-114" dirty="0">
                    <a:cs typeface="Tahoma"/>
                  </a:rPr>
                  <a:t>universally</a:t>
                </a:r>
                <a:r>
                  <a:rPr lang="en-US" sz="2800" spc="-180" dirty="0">
                    <a:cs typeface="Tahoma"/>
                  </a:rPr>
                  <a:t> </a:t>
                </a:r>
                <a:r>
                  <a:rPr lang="en-US" sz="2800" spc="-105" dirty="0">
                    <a:cs typeface="Tahoma"/>
                  </a:rPr>
                  <a:t>quantified</a:t>
                </a:r>
                <a:endParaRPr lang="en-US" sz="2800" dirty="0">
                  <a:solidFill>
                    <a:srgbClr val="9900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6ADE52E-9CF0-46E5-BE04-BF1096213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374873"/>
                <a:ext cx="9138399" cy="4401205"/>
              </a:xfrm>
              <a:prstGeom prst="rect">
                <a:avLst/>
              </a:prstGeom>
              <a:blipFill>
                <a:blip r:embed="rId5"/>
                <a:stretch>
                  <a:fillRect l="-1401" t="-1385" r="-400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618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55FA-FCEF-4744-AF9E-97C4613B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 Forward Chaining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28B619-9BDB-4F18-8751-EAF37F20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95" y="905135"/>
            <a:ext cx="10310627" cy="586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9387</TotalTime>
  <Words>1446</Words>
  <Application>Microsoft Office PowerPoint</Application>
  <PresentationFormat>Widescreen</PresentationFormat>
  <Paragraphs>343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Tahoma</vt:lpstr>
      <vt:lpstr>Times New Roman</vt:lpstr>
      <vt:lpstr>Arial</vt:lpstr>
      <vt:lpstr>Cambria Math</vt:lpstr>
      <vt:lpstr>Tw Cen MT Condensed Extra Bold</vt:lpstr>
      <vt:lpstr>Calibri</vt:lpstr>
      <vt:lpstr>Bookman Old Style</vt:lpstr>
      <vt:lpstr>Century Gothic</vt:lpstr>
      <vt:lpstr>Calibri Light</vt:lpstr>
      <vt:lpstr>Wingdings</vt:lpstr>
      <vt:lpstr>Lucida Sans Unicode</vt:lpstr>
      <vt:lpstr>Century</vt:lpstr>
      <vt:lpstr>Office Theme</vt:lpstr>
      <vt:lpstr>AI: Representation and Problem Solving </vt:lpstr>
      <vt:lpstr>Propositional Logic vs First-Order Logic</vt:lpstr>
      <vt:lpstr>First-Order Logic (First-Order Predicate Calculus)</vt:lpstr>
      <vt:lpstr>Logics in General</vt:lpstr>
      <vt:lpstr>Syntax of FOL</vt:lpstr>
      <vt:lpstr>Syntax of FOL</vt:lpstr>
      <vt:lpstr>Syntax of FOL</vt:lpstr>
      <vt:lpstr>Models for FOL</vt:lpstr>
      <vt:lpstr>Models for FOL</vt:lpstr>
      <vt:lpstr>Model for FOL</vt:lpstr>
      <vt:lpstr>Model for FOL</vt:lpstr>
      <vt:lpstr>Truth in First-Order Logic</vt:lpstr>
      <vt:lpstr>Models for FOL</vt:lpstr>
      <vt:lpstr>Universal Quantification</vt:lpstr>
      <vt:lpstr>Universal Quantification</vt:lpstr>
      <vt:lpstr>Existential Quantification</vt:lpstr>
      <vt:lpstr>Existential Quantification</vt:lpstr>
      <vt:lpstr>Properties of Quantifiers</vt:lpstr>
      <vt:lpstr>Example Sentences</vt:lpstr>
      <vt:lpstr>Equality</vt:lpstr>
      <vt:lpstr>Interacting with FOL KBs</vt:lpstr>
      <vt:lpstr>Inference in First-Order Logic</vt:lpstr>
      <vt:lpstr>Universal Instantiation</vt:lpstr>
      <vt:lpstr>Existential Instantiation</vt:lpstr>
      <vt:lpstr>Reduction to Propositional Inference</vt:lpstr>
      <vt:lpstr>Reduction to Propositional Inference</vt:lpstr>
      <vt:lpstr>Problems with Propositionalization</vt:lpstr>
      <vt:lpstr>Unification</vt:lpstr>
      <vt:lpstr>Generalized Modus Ponens (GMP)</vt:lpstr>
      <vt:lpstr>FOL Forward Chaining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878</cp:revision>
  <cp:lastPrinted>2018-11-27T13:42:27Z</cp:lastPrinted>
  <dcterms:created xsi:type="dcterms:W3CDTF">2018-10-11T11:39:27Z</dcterms:created>
  <dcterms:modified xsi:type="dcterms:W3CDTF">2019-09-26T15:56:52Z</dcterms:modified>
</cp:coreProperties>
</file>