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327" r:id="rId2"/>
    <p:sldId id="2366" r:id="rId3"/>
    <p:sldId id="2367" r:id="rId4"/>
    <p:sldId id="2364" r:id="rId5"/>
    <p:sldId id="2123" r:id="rId6"/>
    <p:sldId id="2369" r:id="rId7"/>
    <p:sldId id="2370" r:id="rId8"/>
    <p:sldId id="2368" r:id="rId9"/>
    <p:sldId id="1299" r:id="rId10"/>
    <p:sldId id="2135" r:id="rId11"/>
    <p:sldId id="2371" r:id="rId12"/>
    <p:sldId id="2372" r:id="rId13"/>
    <p:sldId id="2106" r:id="rId14"/>
    <p:sldId id="2113" r:id="rId15"/>
    <p:sldId id="2344" r:id="rId16"/>
    <p:sldId id="2373" r:id="rId17"/>
    <p:sldId id="2374" r:id="rId1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8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9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C2587-C0BF-41B9-B0FA-D76263C040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04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Regression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751811" cy="2039539"/>
          </a:xfrm>
        </p:spPr>
        <p:txBody>
          <a:bodyPr/>
          <a:lstStyle/>
          <a:p>
            <a:r>
              <a:rPr lang="en-US" dirty="0"/>
              <a:t>Methods for optimizing the objective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Grid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Random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(Solve for the minimum of this paraboloid)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Gradient descent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0B10A7D-317D-44E3-AABB-FB92038BF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3134" r="23628" b="10636"/>
          <a:stretch/>
        </p:blipFill>
        <p:spPr bwMode="auto">
          <a:xfrm>
            <a:off x="6096000" y="1868621"/>
            <a:ext cx="5462803" cy="40410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/>
              <p:nvPr/>
            </p:nvSpPr>
            <p:spPr>
              <a:xfrm>
                <a:off x="8694905" y="5909679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F3C239E-D558-4268-BE55-FB8C5567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4905" y="5909679"/>
                <a:ext cx="557783" cy="548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/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96B01B-CADC-42C6-A8BD-14032EB16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60" y="3429000"/>
                <a:ext cx="557783" cy="548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63E085-8ABC-4193-9453-FA71E4B6D87A}"/>
              </a:ext>
            </a:extLst>
          </p:cNvPr>
          <p:cNvSpPr txBox="1"/>
          <p:nvPr/>
        </p:nvSpPr>
        <p:spPr>
          <a:xfrm>
            <a:off x="6981825" y="994943"/>
            <a:ext cx="4085874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Performance measure: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Squared Error</a:t>
            </a:r>
          </a:p>
        </p:txBody>
      </p:sp>
    </p:spTree>
    <p:extLst>
      <p:ext uri="{BB962C8B-B14F-4D97-AF65-F5344CB8AC3E}">
        <p14:creationId xmlns:p14="http://schemas.microsoft.com/office/powerpoint/2010/main" val="413758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2E700E-FB63-4280-A92E-5DF6D83D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Drive Folder / Lec_9_10_Regression / Group N</a:t>
            </a:r>
          </a:p>
          <a:p>
            <a:r>
              <a:rPr lang="en-US" dirty="0">
                <a:solidFill>
                  <a:schemeClr val="tx1"/>
                </a:solidFill>
              </a:rPr>
              <a:t>regression_3_search_visualization.ipynb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9CD3F-6650-49E3-B51B-2DF872511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68" y="2290852"/>
            <a:ext cx="6621333" cy="41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E555E-CA3D-4496-B455-6700EAD23413}"/>
              </a:ext>
            </a:extLst>
          </p:cNvPr>
          <p:cNvGrpSpPr/>
          <p:nvPr/>
        </p:nvGrpSpPr>
        <p:grpSpPr>
          <a:xfrm>
            <a:off x="225282" y="2118944"/>
            <a:ext cx="9267826" cy="4700955"/>
            <a:chOff x="225282" y="2118944"/>
            <a:chExt cx="9267826" cy="470095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AF694AB-8513-4F1E-B984-D57DFD643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83" y="2118944"/>
              <a:ext cx="9267825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794D90-64E2-4A87-8813-EF0E6B477DBD}"/>
                    </a:ext>
                  </a:extLst>
                </p:cNvPr>
                <p:cNvSpPr txBox="1"/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794D90-64E2-4A87-8813-EF0E6B477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5877B8A-B7B3-44A2-A93B-BDDCF8DAE7AB}"/>
                    </a:ext>
                  </a:extLst>
                </p:cNvPr>
                <p:cNvSpPr txBox="1"/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5877B8A-B7B3-44A2-A93B-BDDCF8DAE7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7B4026-4917-4C34-8A5B-F299C76A13CF}"/>
              </a:ext>
            </a:extLst>
          </p:cNvPr>
          <p:cNvGrpSpPr/>
          <p:nvPr/>
        </p:nvGrpSpPr>
        <p:grpSpPr>
          <a:xfrm>
            <a:off x="7115175" y="357556"/>
            <a:ext cx="4985658" cy="3666076"/>
            <a:chOff x="7115175" y="357556"/>
            <a:chExt cx="4985658" cy="366607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46BF451-D8C3-443B-8862-D4AE8E4C0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/>
            <a:stretch/>
          </p:blipFill>
          <p:spPr bwMode="auto">
            <a:xfrm>
              <a:off x="7115175" y="357556"/>
              <a:ext cx="4985658" cy="366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F51BF1-C52D-4771-8F7A-5E9A83F9135C}"/>
                    </a:ext>
                  </a:extLst>
                </p:cNvPr>
                <p:cNvSpPr txBox="1"/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F51BF1-C52D-4771-8F7A-5E9A83F913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blipFill>
                  <a:blip r:embed="rId7"/>
                  <a:stretch>
                    <a:fillRect l="-15686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3D6EA26-0904-49EE-B23D-CF2A0998F137}"/>
                    </a:ext>
                  </a:extLst>
                </p:cNvPr>
                <p:cNvSpPr txBox="1"/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3D6EA26-0904-49EE-B23D-CF2A0998F1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blipFill>
                  <a:blip r:embed="rId8"/>
                  <a:stretch>
                    <a:fillRect l="-9804" t="-7317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020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7E555E-CA3D-4496-B455-6700EAD23413}"/>
              </a:ext>
            </a:extLst>
          </p:cNvPr>
          <p:cNvGrpSpPr/>
          <p:nvPr/>
        </p:nvGrpSpPr>
        <p:grpSpPr>
          <a:xfrm>
            <a:off x="225282" y="2118944"/>
            <a:ext cx="9267826" cy="4700955"/>
            <a:chOff x="225282" y="2118944"/>
            <a:chExt cx="9267826" cy="470095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AF694AB-8513-4F1E-B984-D57DFD643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83" y="2118944"/>
              <a:ext cx="9267825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794D90-64E2-4A87-8813-EF0E6B477DBD}"/>
                    </a:ext>
                  </a:extLst>
                </p:cNvPr>
                <p:cNvSpPr txBox="1"/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1794D90-64E2-4A87-8813-EF0E6B477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5877B8A-B7B3-44A2-A93B-BDDCF8DAE7AB}"/>
                    </a:ext>
                  </a:extLst>
                </p:cNvPr>
                <p:cNvSpPr txBox="1"/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5877B8A-B7B3-44A2-A93B-BDDCF8DAE7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7B4026-4917-4C34-8A5B-F299C76A13CF}"/>
              </a:ext>
            </a:extLst>
          </p:cNvPr>
          <p:cNvGrpSpPr/>
          <p:nvPr/>
        </p:nvGrpSpPr>
        <p:grpSpPr>
          <a:xfrm>
            <a:off x="7115175" y="357556"/>
            <a:ext cx="4985658" cy="3666076"/>
            <a:chOff x="7115175" y="357556"/>
            <a:chExt cx="4985658" cy="366607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46BF451-D8C3-443B-8862-D4AE8E4C0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/>
            <a:stretch/>
          </p:blipFill>
          <p:spPr bwMode="auto">
            <a:xfrm>
              <a:off x="7115175" y="357556"/>
              <a:ext cx="4985658" cy="366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F51BF1-C52D-4771-8F7A-5E9A83F9135C}"/>
                    </a:ext>
                  </a:extLst>
                </p:cNvPr>
                <p:cNvSpPr txBox="1"/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F51BF1-C52D-4771-8F7A-5E9A83F913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blipFill>
                  <a:blip r:embed="rId7"/>
                  <a:stretch>
                    <a:fillRect l="-15686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3D6EA26-0904-49EE-B23D-CF2A0998F137}"/>
                    </a:ext>
                  </a:extLst>
                </p:cNvPr>
                <p:cNvSpPr txBox="1"/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3D6EA26-0904-49EE-B23D-CF2A0998F1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blipFill>
                  <a:blip r:embed="rId8"/>
                  <a:stretch>
                    <a:fillRect l="-9804" t="-7317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0979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3FE60E-AF4F-41A3-874B-30B3C40410D1}"/>
              </a:ext>
            </a:extLst>
          </p:cNvPr>
          <p:cNvGrpSpPr/>
          <p:nvPr/>
        </p:nvGrpSpPr>
        <p:grpSpPr>
          <a:xfrm>
            <a:off x="225282" y="2118944"/>
            <a:ext cx="9267825" cy="4700955"/>
            <a:chOff x="225282" y="2118944"/>
            <a:chExt cx="9267825" cy="470095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25ABD7B-CE9B-4F30-B9E4-8CA26AED4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82" y="2118944"/>
              <a:ext cx="9267825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CF393D-87C0-4354-8169-D324FB9AEA78}"/>
                    </a:ext>
                  </a:extLst>
                </p:cNvPr>
                <p:cNvSpPr txBox="1"/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CF393D-87C0-4354-8169-D324FB9AEA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A8C2E64-5CAC-4D9A-B46B-EC323C456D4D}"/>
                    </a:ext>
                  </a:extLst>
                </p:cNvPr>
                <p:cNvSpPr txBox="1"/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A8C2E64-5CAC-4D9A-B46B-EC323C456D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3768BA-D593-4F08-BCA0-A966EF317DA5}"/>
              </a:ext>
            </a:extLst>
          </p:cNvPr>
          <p:cNvGrpSpPr/>
          <p:nvPr/>
        </p:nvGrpSpPr>
        <p:grpSpPr>
          <a:xfrm>
            <a:off x="7115175" y="357556"/>
            <a:ext cx="4985658" cy="3666076"/>
            <a:chOff x="7115175" y="357556"/>
            <a:chExt cx="4985658" cy="366607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87B5E40B-5C63-4E70-9676-316720C7BF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/>
            <a:stretch/>
          </p:blipFill>
          <p:spPr bwMode="auto">
            <a:xfrm>
              <a:off x="7115175" y="357556"/>
              <a:ext cx="4985658" cy="366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F87FC53-216C-49E7-A0AA-67A4FC8184EB}"/>
                    </a:ext>
                  </a:extLst>
                </p:cNvPr>
                <p:cNvSpPr txBox="1"/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F87FC53-216C-49E7-A0AA-67A4FC818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blipFill>
                  <a:blip r:embed="rId6"/>
                  <a:stretch>
                    <a:fillRect l="-15686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8AA45B8-29C9-43FC-A15E-43060CC65DFE}"/>
                    </a:ext>
                  </a:extLst>
                </p:cNvPr>
                <p:cNvSpPr txBox="1"/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8AA45B8-29C9-43FC-A15E-43060CC65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blipFill>
                  <a:blip r:embed="rId7"/>
                  <a:stretch>
                    <a:fillRect l="-9804" t="-7317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</p:spTree>
    <p:extLst>
      <p:ext uri="{BB962C8B-B14F-4D97-AF65-F5344CB8AC3E}">
        <p14:creationId xmlns:p14="http://schemas.microsoft.com/office/powerpoint/2010/main" val="94379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AD19-C12A-4A67-8E3C-604F43D0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More Input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0EEA-B87D-49DB-A5D4-FE739097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20CFB-B9CE-43E9-AD69-16386808D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671" y="994943"/>
            <a:ext cx="7345130" cy="45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4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AD19-C12A-4A67-8E3C-604F43D0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More Input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0EEA-B87D-49DB-A5D4-FE739097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Coin values</a:t>
            </a:r>
          </a:p>
        </p:txBody>
      </p:sp>
    </p:spTree>
    <p:extLst>
      <p:ext uri="{BB962C8B-B14F-4D97-AF65-F5344CB8AC3E}">
        <p14:creationId xmlns:p14="http://schemas.microsoft.com/office/powerpoint/2010/main" val="413163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AD19-C12A-4A67-8E3C-604F43D0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More Input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0EEA-B87D-49DB-A5D4-FE739097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Alien coins</a:t>
            </a:r>
          </a:p>
        </p:txBody>
      </p:sp>
    </p:spTree>
    <p:extLst>
      <p:ext uri="{BB962C8B-B14F-4D97-AF65-F5344CB8AC3E}">
        <p14:creationId xmlns:p14="http://schemas.microsoft.com/office/powerpoint/2010/main" val="170244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E76D-0815-4AA1-9530-1A3AF102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5188A-267E-41FA-ABE7-AF3BE6E89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Regression</a:t>
            </a:r>
            <a:r>
              <a:rPr lang="en-US" dirty="0"/>
              <a:t>: learning a model to predict a numerical output (but not numbers that just represent categories, that would be </a:t>
            </a:r>
            <a:r>
              <a:rPr lang="en-US" dirty="0">
                <a:solidFill>
                  <a:srgbClr val="7030A0"/>
                </a:solidFill>
              </a:rPr>
              <a:t>classification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C32F6-2DA6-4776-8A1F-AF4BCD78E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68" y="2290852"/>
            <a:ext cx="6621333" cy="413334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56AAFC-DDE8-47ED-B228-2E81590EBDCF}"/>
              </a:ext>
            </a:extLst>
          </p:cNvPr>
          <p:cNvSpPr txBox="1">
            <a:spLocks/>
          </p:cNvSpPr>
          <p:nvPr/>
        </p:nvSpPr>
        <p:spPr>
          <a:xfrm>
            <a:off x="552098" y="2520220"/>
            <a:ext cx="4168757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</a:t>
            </a:r>
          </a:p>
          <a:p>
            <a:r>
              <a:rPr lang="en-US" dirty="0">
                <a:solidFill>
                  <a:schemeClr val="tx1"/>
                </a:solidFill>
              </a:rPr>
              <a:t>Trying to see how much I should sell my car for. Looking up data from car websites, I find the </a:t>
            </a:r>
            <a:r>
              <a:rPr lang="en-US" dirty="0">
                <a:solidFill>
                  <a:srgbClr val="7030A0"/>
                </a:solidFill>
              </a:rPr>
              <a:t>mileage</a:t>
            </a:r>
            <a:r>
              <a:rPr lang="en-US" dirty="0">
                <a:solidFill>
                  <a:schemeClr val="tx1"/>
                </a:solidFill>
              </a:rPr>
              <a:t> for a set of cars and the selling </a:t>
            </a:r>
            <a:r>
              <a:rPr lang="en-US" dirty="0">
                <a:solidFill>
                  <a:srgbClr val="7030A0"/>
                </a:solidFill>
              </a:rPr>
              <a:t>price</a:t>
            </a:r>
            <a:r>
              <a:rPr lang="en-US" dirty="0">
                <a:solidFill>
                  <a:schemeClr val="tx1"/>
                </a:solidFill>
              </a:rPr>
              <a:t> for each car.</a:t>
            </a:r>
          </a:p>
        </p:txBody>
      </p:sp>
    </p:spTree>
    <p:extLst>
      <p:ext uri="{BB962C8B-B14F-4D97-AF65-F5344CB8AC3E}">
        <p14:creationId xmlns:p14="http://schemas.microsoft.com/office/powerpoint/2010/main" val="37291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4522-E6A5-40D9-B6A6-86F92BE8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1C71-97E0-4CA3-BE57-399A10062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model to predict car price:</a:t>
            </a:r>
          </a:p>
          <a:p>
            <a:r>
              <a:rPr lang="en-US" dirty="0"/>
              <a:t>Which of the following do need when doing prediction? Assume we have already finished training.</a:t>
            </a:r>
          </a:p>
          <a:p>
            <a:r>
              <a:rPr lang="en-US" dirty="0"/>
              <a:t>Select ALL that apply.</a:t>
            </a:r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Mileage values from dataset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Price values from dataset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Final mean squared error from training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m parameter (slope)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b parameter (intercept)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4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ML: Linear Regression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417359" y="5149888"/>
            <a:ext cx="3039035" cy="13409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44748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8009162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Finding the Best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Searching for parameters that minimize mean squared error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D058E-3E89-4A8F-9263-AF4C38C502A8}"/>
              </a:ext>
            </a:extLst>
          </p:cNvPr>
          <p:cNvGrpSpPr/>
          <p:nvPr/>
        </p:nvGrpSpPr>
        <p:grpSpPr>
          <a:xfrm>
            <a:off x="753643" y="2048943"/>
            <a:ext cx="3904487" cy="4054355"/>
            <a:chOff x="1284286" y="707085"/>
            <a:chExt cx="2092626" cy="19001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E273D45-063B-47DC-86A5-93C2970B3967}"/>
                </a:ext>
              </a:extLst>
            </p:cNvPr>
            <p:cNvCxnSpPr/>
            <p:nvPr/>
          </p:nvCxnSpPr>
          <p:spPr>
            <a:xfrm>
              <a:off x="1284286" y="2607272"/>
              <a:ext cx="2092626" cy="1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CCEF3A-59AB-49DD-82DA-14FF654604A6}"/>
                </a:ext>
              </a:extLst>
            </p:cNvPr>
            <p:cNvCxnSpPr/>
            <p:nvPr/>
          </p:nvCxnSpPr>
          <p:spPr>
            <a:xfrm flipV="1">
              <a:off x="1284286" y="707085"/>
              <a:ext cx="0" cy="1900188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8F6E7F7-FDE6-4B7D-B8BD-307E98FE5344}"/>
              </a:ext>
            </a:extLst>
          </p:cNvPr>
          <p:cNvSpPr/>
          <p:nvPr/>
        </p:nvSpPr>
        <p:spPr>
          <a:xfrm>
            <a:off x="1640913" y="4510266"/>
            <a:ext cx="190965" cy="18646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ECAB11-FC0D-48B7-A35D-69AC979DA528}"/>
              </a:ext>
            </a:extLst>
          </p:cNvPr>
          <p:cNvSpPr/>
          <p:nvPr/>
        </p:nvSpPr>
        <p:spPr>
          <a:xfrm>
            <a:off x="666561" y="6010066"/>
            <a:ext cx="190965" cy="18646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274CD-D441-4CCF-87A5-1F56E2535859}"/>
              </a:ext>
            </a:extLst>
          </p:cNvPr>
          <p:cNvSpPr txBox="1"/>
          <p:nvPr/>
        </p:nvSpPr>
        <p:spPr>
          <a:xfrm>
            <a:off x="4577155" y="5796771"/>
            <a:ext cx="557783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B731D7-5B02-418D-A022-A09959A6DF87}"/>
              </a:ext>
            </a:extLst>
          </p:cNvPr>
          <p:cNvSpPr txBox="1"/>
          <p:nvPr/>
        </p:nvSpPr>
        <p:spPr>
          <a:xfrm>
            <a:off x="483153" y="1500303"/>
            <a:ext cx="557783" cy="548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01308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Model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2E700E-FB63-4280-A92E-5DF6D83D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154126" cy="203953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Random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Repeatedly choosing random combinations of parameters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Keep the parameters that have the lowest loss (mean squared error)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Grid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Looping over a fixed set of parameter combinations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Keep the parameters that have the lowest loss (mean squared error)</a:t>
            </a:r>
          </a:p>
        </p:txBody>
      </p:sp>
    </p:spTree>
    <p:extLst>
      <p:ext uri="{BB962C8B-B14F-4D97-AF65-F5344CB8AC3E}">
        <p14:creationId xmlns:p14="http://schemas.microsoft.com/office/powerpoint/2010/main" val="238297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Grid Search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2E700E-FB63-4280-A92E-5DF6D83D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Drive Folder / Lec_9_10_Regression / Group N</a:t>
            </a:r>
          </a:p>
          <a:p>
            <a:r>
              <a:rPr lang="en-US" dirty="0">
                <a:solidFill>
                  <a:schemeClr val="tx1"/>
                </a:solidFill>
              </a:rPr>
              <a:t>regression_2_grid_search.ipynb</a:t>
            </a:r>
          </a:p>
        </p:txBody>
      </p:sp>
    </p:spTree>
    <p:extLst>
      <p:ext uri="{BB962C8B-B14F-4D97-AF65-F5344CB8AC3E}">
        <p14:creationId xmlns:p14="http://schemas.microsoft.com/office/powerpoint/2010/main" val="379835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our Parameter Search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2E700E-FB63-4280-A92E-5DF6D83DD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Drive Folder / Lec_9_10_Regression / Group N</a:t>
            </a:r>
          </a:p>
          <a:p>
            <a:r>
              <a:rPr lang="en-US" dirty="0">
                <a:solidFill>
                  <a:schemeClr val="tx1"/>
                </a:solidFill>
              </a:rPr>
              <a:t>regression_3_search_visualization.ipynb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6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FF41020-3984-4726-94D6-F351A422AF68}"/>
              </a:ext>
            </a:extLst>
          </p:cNvPr>
          <p:cNvGrpSpPr/>
          <p:nvPr/>
        </p:nvGrpSpPr>
        <p:grpSpPr>
          <a:xfrm>
            <a:off x="225282" y="2118944"/>
            <a:ext cx="9267826" cy="4700955"/>
            <a:chOff x="225282" y="2118944"/>
            <a:chExt cx="9267826" cy="4700955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BDB29375-1999-46AC-960B-CF0DE7178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83" y="2118944"/>
              <a:ext cx="9267825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14ECF59-102A-4F95-ACB9-5DFB2FFFAB50}"/>
                    </a:ext>
                  </a:extLst>
                </p:cNvPr>
                <p:cNvSpPr txBox="1"/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14ECF59-102A-4F95-ACB9-5DFB2FFFAB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026" y="6524624"/>
                  <a:ext cx="557783" cy="2952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DFC552F-8854-42FF-9870-22AC9E5D8C77}"/>
                    </a:ext>
                  </a:extLst>
                </p:cNvPr>
                <p:cNvSpPr txBox="1"/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DFC552F-8854-42FF-9870-22AC9E5D8C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82" y="4002398"/>
                  <a:ext cx="491109" cy="5486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878E37-F45B-4FD9-A364-F78856B02C45}"/>
              </a:ext>
            </a:extLst>
          </p:cNvPr>
          <p:cNvGrpSpPr/>
          <p:nvPr/>
        </p:nvGrpSpPr>
        <p:grpSpPr>
          <a:xfrm>
            <a:off x="7115175" y="357556"/>
            <a:ext cx="4985658" cy="3666076"/>
            <a:chOff x="7115175" y="357556"/>
            <a:chExt cx="4985658" cy="366607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1D34F5D-7AC5-45AE-B81F-A78D92A41A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/>
            <a:stretch/>
          </p:blipFill>
          <p:spPr bwMode="auto">
            <a:xfrm>
              <a:off x="7115175" y="357556"/>
              <a:ext cx="4985658" cy="3666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96DBA62-9A14-44F9-AF6B-24CB47282E5F}"/>
                    </a:ext>
                  </a:extLst>
                </p:cNvPr>
                <p:cNvSpPr txBox="1"/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96DBA62-9A14-44F9-AF6B-24CB47282E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926" y="3629084"/>
                  <a:ext cx="309049" cy="248908"/>
                </a:xfrm>
                <a:prstGeom prst="rect">
                  <a:avLst/>
                </a:prstGeom>
                <a:blipFill>
                  <a:blip r:embed="rId7"/>
                  <a:stretch>
                    <a:fillRect l="-15686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5D9D2FF-7C1A-4CBD-BFBF-7DAA904E4C6A}"/>
                    </a:ext>
                  </a:extLst>
                </p:cNvPr>
                <p:cNvSpPr txBox="1"/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5D9D2FF-7C1A-4CBD-BFBF-7DAA904E4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13174" y="3339266"/>
                  <a:ext cx="309049" cy="248908"/>
                </a:xfrm>
                <a:prstGeom prst="rect">
                  <a:avLst/>
                </a:prstGeom>
                <a:blipFill>
                  <a:blip r:embed="rId8"/>
                  <a:stretch>
                    <a:fillRect l="-9804" t="-7317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Finding the Best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Optimizing the performance measure</a:t>
            </a:r>
          </a:p>
          <a:p>
            <a:r>
              <a:rPr lang="en-US" dirty="0">
                <a:solidFill>
                  <a:schemeClr val="tx1"/>
                </a:solidFill>
              </a:rPr>
              <a:t>Minimizing mean square error</a:t>
            </a:r>
          </a:p>
        </p:txBody>
      </p:sp>
    </p:spTree>
    <p:extLst>
      <p:ext uri="{BB962C8B-B14F-4D97-AF65-F5344CB8AC3E}">
        <p14:creationId xmlns:p14="http://schemas.microsoft.com/office/powerpoint/2010/main" val="575825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377</Words>
  <Application>Microsoft Office PowerPoint</Application>
  <PresentationFormat>Widescreen</PresentationFormat>
  <Paragraphs>93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  Demystifying AI  Regression</vt:lpstr>
      <vt:lpstr>Regression</vt:lpstr>
      <vt:lpstr>Poll 1</vt:lpstr>
      <vt:lpstr>ML: Linear Regression</vt:lpstr>
      <vt:lpstr>Training: Finding the Best Parameters</vt:lpstr>
      <vt:lpstr>Training a Model</vt:lpstr>
      <vt:lpstr>Implementing Grid Search</vt:lpstr>
      <vt:lpstr>Visualizing our Parameter Search</vt:lpstr>
      <vt:lpstr>Training: Finding the Best Parameters</vt:lpstr>
      <vt:lpstr>Linear Regression</vt:lpstr>
      <vt:lpstr>Gradient</vt:lpstr>
      <vt:lpstr>Optimization</vt:lpstr>
      <vt:lpstr>Optimization</vt:lpstr>
      <vt:lpstr>Optimization</vt:lpstr>
      <vt:lpstr>Adding More Input Features</vt:lpstr>
      <vt:lpstr>Adding More Input Features</vt:lpstr>
      <vt:lpstr>Adding More Input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110</cp:revision>
  <dcterms:created xsi:type="dcterms:W3CDTF">2020-05-18T13:01:09Z</dcterms:created>
  <dcterms:modified xsi:type="dcterms:W3CDTF">2022-04-28T18:26:25Z</dcterms:modified>
</cp:coreProperties>
</file>