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327" r:id="rId2"/>
    <p:sldId id="2360" r:id="rId3"/>
    <p:sldId id="2351" r:id="rId4"/>
    <p:sldId id="2361" r:id="rId5"/>
    <p:sldId id="2362" r:id="rId6"/>
    <p:sldId id="2173" r:id="rId7"/>
    <p:sldId id="282" r:id="rId8"/>
    <p:sldId id="286" r:id="rId9"/>
    <p:sldId id="285" r:id="rId10"/>
    <p:sldId id="293" r:id="rId11"/>
    <p:sldId id="284" r:id="rId12"/>
    <p:sldId id="2363" r:id="rId13"/>
    <p:sldId id="2364" r:id="rId14"/>
    <p:sldId id="2365" r:id="rId15"/>
    <p:sldId id="2366" r:id="rId1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2" autoAdjust="0"/>
    <p:restoredTop sz="79774" autoAdjust="0"/>
  </p:normalViewPr>
  <p:slideViewPr>
    <p:cSldViewPr snapToGrid="0">
      <p:cViewPr varScale="1">
        <p:scale>
          <a:sx n="100" d="100"/>
          <a:sy n="100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117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581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52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5.png"/><Relationship Id="rId7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11" Type="http://schemas.openxmlformats.org/officeDocument/2006/relationships/image" Target="../media/image17.png"/><Relationship Id="rId5" Type="http://schemas.openxmlformats.org/officeDocument/2006/relationships/image" Target="../media/image18.png"/><Relationship Id="rId10" Type="http://schemas.openxmlformats.org/officeDocument/2006/relationships/image" Target="../media/image48.png"/><Relationship Id="rId4" Type="http://schemas.openxmlformats.org/officeDocument/2006/relationships/image" Target="../media/image16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ablemachine.withgoogle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teachablemachine.with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288223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Demystifying AI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Image Classification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784448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5"/>
            <a:ext cx="11406351" cy="610918"/>
          </a:xfrm>
        </p:spPr>
        <p:txBody>
          <a:bodyPr>
            <a:normAutofit/>
          </a:bodyPr>
          <a:lstStyle/>
          <a:p>
            <a:r>
              <a:rPr lang="en-US" dirty="0"/>
              <a:t>Many layers of neurons, millions of parameters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3431034"/>
            <a:ext cx="2235200" cy="16764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315201" y="26670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83863" y="3505200"/>
            <a:ext cx="1550622" cy="304800"/>
          </a:xfrm>
          <a:prstGeom prst="rect">
            <a:avLst/>
          </a:prstGeom>
          <a:gradFill>
            <a:gsLst>
              <a:gs pos="0">
                <a:srgbClr val="00B050"/>
              </a:gs>
              <a:gs pos="85000">
                <a:srgbClr val="5BC450"/>
              </a:gs>
              <a:gs pos="90000">
                <a:srgbClr val="6CC850"/>
              </a:gs>
              <a:gs pos="100000">
                <a:srgbClr val="92D050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2801" y="43434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0401" y="5176628"/>
            <a:ext cx="1295400" cy="304801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23193" y="5935493"/>
            <a:ext cx="944755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415158" y="2057400"/>
            <a:ext cx="2039883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65537" y="2133600"/>
            <a:ext cx="1911663" cy="44858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83863" y="26670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83863" y="35052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83863" y="43434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83863" y="5176629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83863" y="5935493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31" y="3038101"/>
            <a:ext cx="5229988" cy="2562599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6079111" y="52959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72200" y="52197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79111" y="56007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553200" y="55245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79111" y="59055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248400" y="58293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29000" y="56388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05200" y="55626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29000" y="59436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886200" y="58674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429000" y="62484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81400" y="61722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438144" y="65532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742944" y="64770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800600" y="56388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257800" y="55626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800600" y="59436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57800" y="58674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800600" y="62484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105400" y="61722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751" y="5276232"/>
            <a:ext cx="1733416" cy="1411880"/>
          </a:xfrm>
          <a:prstGeom prst="rect">
            <a:avLst/>
          </a:prstGeom>
        </p:spPr>
      </p:pic>
      <p:cxnSp>
        <p:nvCxnSpPr>
          <p:cNvPr id="60" name="Straight Connector 59"/>
          <p:cNvCxnSpPr/>
          <p:nvPr/>
        </p:nvCxnSpPr>
        <p:spPr>
          <a:xfrm>
            <a:off x="9639946" y="3930682"/>
            <a:ext cx="271515" cy="0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077200" y="3106271"/>
            <a:ext cx="533401" cy="0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070476" y="4778188"/>
            <a:ext cx="387725" cy="2241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077138" y="5619733"/>
            <a:ext cx="228663" cy="2241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070476" y="6373975"/>
            <a:ext cx="93150" cy="4552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ontent Placeholder 4">
            <a:extLst>
              <a:ext uri="{FF2B5EF4-FFF2-40B4-BE49-F238E27FC236}">
                <a16:creationId xmlns:a16="http://schemas.microsoft.com/office/drawing/2014/main" id="{9A7852F1-A1CD-4DC3-A4BB-9E09626B1A35}"/>
              </a:ext>
            </a:extLst>
          </p:cNvPr>
          <p:cNvSpPr txBox="1">
            <a:spLocks/>
          </p:cNvSpPr>
          <p:nvPr/>
        </p:nvSpPr>
        <p:spPr>
          <a:xfrm>
            <a:off x="9413239" y="795481"/>
            <a:ext cx="1610362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DE460F4-268E-448A-9DA5-D3BCFF866FC0}"/>
              </a:ext>
            </a:extLst>
          </p:cNvPr>
          <p:cNvSpPr/>
          <p:nvPr/>
        </p:nvSpPr>
        <p:spPr>
          <a:xfrm>
            <a:off x="10581639" y="2430197"/>
            <a:ext cx="161036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DOG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TREE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SKY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79DCF92-C45D-4EC4-B515-E78BD252490C}"/>
              </a:ext>
            </a:extLst>
          </p:cNvPr>
          <p:cNvGrpSpPr/>
          <p:nvPr/>
        </p:nvGrpSpPr>
        <p:grpSpPr>
          <a:xfrm>
            <a:off x="9997400" y="1850859"/>
            <a:ext cx="864915" cy="4474756"/>
            <a:chOff x="9997400" y="1850859"/>
            <a:chExt cx="864915" cy="4474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Content Placeholder 4">
                  <a:extLst>
                    <a:ext uri="{FF2B5EF4-FFF2-40B4-BE49-F238E27FC236}">
                      <a16:creationId xmlns:a16="http://schemas.microsoft.com/office/drawing/2014/main" id="{A003005E-AEB2-415D-BB07-3021D89FB29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997400" y="1850859"/>
                  <a:ext cx="852386" cy="4963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None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𝑚𝑒𝑎𝑠</m:t>
                            </m:r>
                          </m:sub>
                        </m:sSub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0" name="Content Placeholder 4">
                  <a:extLst>
                    <a:ext uri="{FF2B5EF4-FFF2-40B4-BE49-F238E27FC236}">
                      <a16:creationId xmlns:a16="http://schemas.microsoft.com/office/drawing/2014/main" id="{A003005E-AEB2-415D-BB07-3021D89FB2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400" y="1850859"/>
                  <a:ext cx="852386" cy="496315"/>
                </a:xfrm>
                <a:prstGeom prst="rect">
                  <a:avLst/>
                </a:prstGeom>
                <a:blipFill>
                  <a:blip r:embed="rId5"/>
                  <a:stretch>
                    <a:fillRect l="-1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Content Placeholder 4">
                  <a:extLst>
                    <a:ext uri="{FF2B5EF4-FFF2-40B4-BE49-F238E27FC236}">
                      <a16:creationId xmlns:a16="http://schemas.microsoft.com/office/drawing/2014/main" id="{3E978F71-CA9B-48B3-BBDE-BC91C3E279C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997400" y="2570968"/>
                  <a:ext cx="852386" cy="4963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None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1" name="Content Placeholder 4">
                  <a:extLst>
                    <a:ext uri="{FF2B5EF4-FFF2-40B4-BE49-F238E27FC236}">
                      <a16:creationId xmlns:a16="http://schemas.microsoft.com/office/drawing/2014/main" id="{3E978F71-CA9B-48B3-BBDE-BC91C3E279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400" y="2570968"/>
                  <a:ext cx="852386" cy="49631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Content Placeholder 4">
                  <a:extLst>
                    <a:ext uri="{FF2B5EF4-FFF2-40B4-BE49-F238E27FC236}">
                      <a16:creationId xmlns:a16="http://schemas.microsoft.com/office/drawing/2014/main" id="{43F68D3B-499B-454B-B8C1-1B08A97AB7C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009929" y="3409442"/>
                  <a:ext cx="852386" cy="4963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None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2" name="Content Placeholder 4">
                  <a:extLst>
                    <a:ext uri="{FF2B5EF4-FFF2-40B4-BE49-F238E27FC236}">
                      <a16:creationId xmlns:a16="http://schemas.microsoft.com/office/drawing/2014/main" id="{43F68D3B-499B-454B-B8C1-1B08A97AB7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9929" y="3409442"/>
                  <a:ext cx="852386" cy="4963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ontent Placeholder 4">
                  <a:extLst>
                    <a:ext uri="{FF2B5EF4-FFF2-40B4-BE49-F238E27FC236}">
                      <a16:creationId xmlns:a16="http://schemas.microsoft.com/office/drawing/2014/main" id="{98783C38-CA82-4657-9EF9-ED7C36E3B88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009929" y="4228753"/>
                  <a:ext cx="852386" cy="4963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None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3" name="Content Placeholder 4">
                  <a:extLst>
                    <a:ext uri="{FF2B5EF4-FFF2-40B4-BE49-F238E27FC236}">
                      <a16:creationId xmlns:a16="http://schemas.microsoft.com/office/drawing/2014/main" id="{98783C38-CA82-4657-9EF9-ED7C36E3B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9929" y="4228753"/>
                  <a:ext cx="852386" cy="49631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ontent Placeholder 4">
                  <a:extLst>
                    <a:ext uri="{FF2B5EF4-FFF2-40B4-BE49-F238E27FC236}">
                      <a16:creationId xmlns:a16="http://schemas.microsoft.com/office/drawing/2014/main" id="{524DCE73-99B7-4EEE-B5C0-B9354B42326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009929" y="5086639"/>
                  <a:ext cx="852386" cy="4963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None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4" name="Content Placeholder 4">
                  <a:extLst>
                    <a:ext uri="{FF2B5EF4-FFF2-40B4-BE49-F238E27FC236}">
                      <a16:creationId xmlns:a16="http://schemas.microsoft.com/office/drawing/2014/main" id="{524DCE73-99B7-4EEE-B5C0-B9354B4232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9929" y="5086639"/>
                  <a:ext cx="852386" cy="49631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Content Placeholder 4">
                  <a:extLst>
                    <a:ext uri="{FF2B5EF4-FFF2-40B4-BE49-F238E27FC236}">
                      <a16:creationId xmlns:a16="http://schemas.microsoft.com/office/drawing/2014/main" id="{98B21F21-3EFF-40B9-9C7A-F44FEA731DE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009929" y="5829300"/>
                  <a:ext cx="852386" cy="4963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None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5" name="Content Placeholder 4">
                  <a:extLst>
                    <a:ext uri="{FF2B5EF4-FFF2-40B4-BE49-F238E27FC236}">
                      <a16:creationId xmlns:a16="http://schemas.microsoft.com/office/drawing/2014/main" id="{98B21F21-3EFF-40B9-9C7A-F44FEA731D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9929" y="5829300"/>
                  <a:ext cx="852386" cy="49631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4">
                <a:extLst>
                  <a:ext uri="{FF2B5EF4-FFF2-40B4-BE49-F238E27FC236}">
                    <a16:creationId xmlns:a16="http://schemas.microsoft.com/office/drawing/2014/main" id="{6EEEA81D-8B43-42DE-A061-0EFC4BCDE2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10601" y="1823767"/>
                <a:ext cx="852386" cy="4963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𝑝𝑟𝑒𝑑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Content Placeholder 4">
                <a:extLst>
                  <a:ext uri="{FF2B5EF4-FFF2-40B4-BE49-F238E27FC236}">
                    <a16:creationId xmlns:a16="http://schemas.microsoft.com/office/drawing/2014/main" id="{6EEEA81D-8B43-42DE-A061-0EFC4BCDE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1" y="1823767"/>
                <a:ext cx="852386" cy="496315"/>
              </a:xfrm>
              <a:prstGeom prst="rect">
                <a:avLst/>
              </a:prstGeom>
              <a:blipFill>
                <a:blip r:embed="rId11"/>
                <a:stretch>
                  <a:fillRect l="-10791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888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5"/>
            <a:ext cx="11406351" cy="610918"/>
          </a:xfrm>
        </p:spPr>
        <p:txBody>
          <a:bodyPr>
            <a:normAutofit/>
          </a:bodyPr>
          <a:lstStyle/>
          <a:p>
            <a:r>
              <a:rPr lang="en-US" dirty="0"/>
              <a:t>Many layers of neurons, millions of parameters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15201" y="26670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83863" y="3505200"/>
            <a:ext cx="1550622" cy="304800"/>
          </a:xfrm>
          <a:prstGeom prst="rect">
            <a:avLst/>
          </a:prstGeom>
          <a:gradFill>
            <a:gsLst>
              <a:gs pos="0">
                <a:srgbClr val="00B050"/>
              </a:gs>
              <a:gs pos="85000">
                <a:srgbClr val="5BC450"/>
              </a:gs>
              <a:gs pos="90000">
                <a:srgbClr val="6CC850"/>
              </a:gs>
              <a:gs pos="100000">
                <a:srgbClr val="92D050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2801" y="43434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0401" y="5176628"/>
            <a:ext cx="1295400" cy="304801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23193" y="5935493"/>
            <a:ext cx="944755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415158" y="2057400"/>
            <a:ext cx="2039883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65537" y="2133600"/>
            <a:ext cx="1911663" cy="44858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83863" y="26670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83863" y="35052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83863" y="43434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83863" y="5176629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83863" y="5935493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31" y="3038101"/>
            <a:ext cx="5229988" cy="2562599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6079111" y="52959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72200" y="52197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79111" y="56007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553200" y="55245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79111" y="59055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248400" y="58293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29000" y="56388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05200" y="55626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29000" y="59436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886200" y="58674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429000" y="62484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81400" y="61722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438144" y="65532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742944" y="64770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800600" y="56388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257800" y="55626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800600" y="59436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57800" y="58674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800600" y="62484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105400" y="61722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51" y="5276232"/>
            <a:ext cx="1733416" cy="141188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3" y="3218875"/>
            <a:ext cx="1856139" cy="2089946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10229917" y="2468701"/>
            <a:ext cx="196208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LEFT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RIGHT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DOWN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BUTTON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9639946" y="3930682"/>
            <a:ext cx="271515" cy="0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077200" y="3106271"/>
            <a:ext cx="533401" cy="0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070476" y="4778188"/>
            <a:ext cx="387725" cy="2241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077138" y="5619733"/>
            <a:ext cx="228663" cy="2241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070476" y="6373975"/>
            <a:ext cx="93150" cy="4552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ontent Placeholder 4">
            <a:extLst>
              <a:ext uri="{FF2B5EF4-FFF2-40B4-BE49-F238E27FC236}">
                <a16:creationId xmlns:a16="http://schemas.microsoft.com/office/drawing/2014/main" id="{4F299939-8425-4411-9EB4-1D53DD39E0B2}"/>
              </a:ext>
            </a:extLst>
          </p:cNvPr>
          <p:cNvSpPr txBox="1">
            <a:spLocks/>
          </p:cNvSpPr>
          <p:nvPr/>
        </p:nvSpPr>
        <p:spPr>
          <a:xfrm>
            <a:off x="9413239" y="795481"/>
            <a:ext cx="1610362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4">
                <a:extLst>
                  <a:ext uri="{FF2B5EF4-FFF2-40B4-BE49-F238E27FC236}">
                    <a16:creationId xmlns:a16="http://schemas.microsoft.com/office/drawing/2014/main" id="{33C5A5D9-D234-4B12-8C8B-949340CB58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10601" y="1823767"/>
                <a:ext cx="852386" cy="4963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𝑝𝑟𝑒𝑑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9" name="Content Placeholder 4">
                <a:extLst>
                  <a:ext uri="{FF2B5EF4-FFF2-40B4-BE49-F238E27FC236}">
                    <a16:creationId xmlns:a16="http://schemas.microsoft.com/office/drawing/2014/main" id="{33C5A5D9-D234-4B12-8C8B-949340CB5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1" y="1823767"/>
                <a:ext cx="852386" cy="496315"/>
              </a:xfrm>
              <a:prstGeom prst="rect">
                <a:avLst/>
              </a:prstGeom>
              <a:blipFill>
                <a:blip r:embed="rId5"/>
                <a:stretch>
                  <a:fillRect l="-10791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399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Teachable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826097"/>
            <a:ext cx="11516076" cy="51403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hlinkClick r:id="rId2"/>
              </a:rPr>
              <a:t>https://teachablemachine.withgoogle.com/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Task 1: Create a new image classification project with at least three classes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Task 2: Try training a project with very few images (one image per class maybe). Is this enough? Why or why not?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Task 3: Try training a project with training data that looks decent but is actually really biased.</a:t>
            </a:r>
          </a:p>
        </p:txBody>
      </p:sp>
    </p:spTree>
    <p:extLst>
      <p:ext uri="{BB962C8B-B14F-4D97-AF65-F5344CB8AC3E}">
        <p14:creationId xmlns:p14="http://schemas.microsoft.com/office/powerpoint/2010/main" val="1409528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Reminder: Machine Learning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4236572" y="4432076"/>
            <a:ext cx="3441692" cy="2217496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4598894" y="4556032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Prediction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864378" y="5363481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471505" y="5304072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</p:cNvCxnSpPr>
          <p:nvPr/>
        </p:nvCxnSpPr>
        <p:spPr>
          <a:xfrm>
            <a:off x="2443331" y="5779341"/>
            <a:ext cx="179324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</p:cNvCxnSpPr>
          <p:nvPr/>
        </p:nvCxnSpPr>
        <p:spPr>
          <a:xfrm>
            <a:off x="7678264" y="5802892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4417359" y="5149888"/>
            <a:ext cx="3039035" cy="1340965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C17847-C269-42E5-AA20-9E28E0D2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938413" cy="26686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Using (training) data to learn a model that we’ll later use for prediction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1BD92FD1-5849-4762-9D16-4E6ACFFFE275}"/>
              </a:ext>
            </a:extLst>
          </p:cNvPr>
          <p:cNvSpPr>
            <a:spLocks/>
          </p:cNvSpPr>
          <p:nvPr/>
        </p:nvSpPr>
        <p:spPr bwMode="auto">
          <a:xfrm>
            <a:off x="4236572" y="2305563"/>
            <a:ext cx="3441692" cy="1518307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F390EBFD-874C-4DB2-AB5B-C2BDF12F9BED}"/>
              </a:ext>
            </a:extLst>
          </p:cNvPr>
          <p:cNvSpPr>
            <a:spLocks/>
          </p:cNvSpPr>
          <p:nvPr/>
        </p:nvSpPr>
        <p:spPr bwMode="auto">
          <a:xfrm>
            <a:off x="4598894" y="2754221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B38298C5-83A4-4D47-A7C6-C0044FC15A78}"/>
              </a:ext>
            </a:extLst>
          </p:cNvPr>
          <p:cNvSpPr>
            <a:spLocks/>
          </p:cNvSpPr>
          <p:nvPr/>
        </p:nvSpPr>
        <p:spPr bwMode="auto">
          <a:xfrm>
            <a:off x="168885" y="2305563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Data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9D3886-F38E-4178-A2CC-9B554F2A308A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952350" y="3100325"/>
            <a:ext cx="128422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C7D020-DA41-4E23-A2B2-4EA2B0CBFBE0}"/>
              </a:ext>
            </a:extLst>
          </p:cNvPr>
          <p:cNvCxnSpPr>
            <a:cxnSpLocks/>
          </p:cNvCxnSpPr>
          <p:nvPr/>
        </p:nvCxnSpPr>
        <p:spPr>
          <a:xfrm flipV="1">
            <a:off x="7678264" y="3064716"/>
            <a:ext cx="1095942" cy="2264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0">
            <a:extLst>
              <a:ext uri="{FF2B5EF4-FFF2-40B4-BE49-F238E27FC236}">
                <a16:creationId xmlns:a16="http://schemas.microsoft.com/office/drawing/2014/main" id="{EDB5F93C-905C-4C8D-AFBC-D2A70229C4CF}"/>
              </a:ext>
            </a:extLst>
          </p:cNvPr>
          <p:cNvSpPr>
            <a:spLocks/>
          </p:cNvSpPr>
          <p:nvPr/>
        </p:nvSpPr>
        <p:spPr bwMode="auto">
          <a:xfrm>
            <a:off x="9051745" y="2292602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80091626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11">
            <a:extLst>
              <a:ext uri="{FF2B5EF4-FFF2-40B4-BE49-F238E27FC236}">
                <a16:creationId xmlns:a16="http://schemas.microsoft.com/office/drawing/2014/main" id="{CBB73294-0E96-4819-A882-12CC387B0DF9}"/>
              </a:ext>
            </a:extLst>
          </p:cNvPr>
          <p:cNvSpPr>
            <a:spLocks/>
          </p:cNvSpPr>
          <p:nvPr/>
        </p:nvSpPr>
        <p:spPr bwMode="auto">
          <a:xfrm>
            <a:off x="302895" y="4345636"/>
            <a:ext cx="11521028" cy="2402571"/>
          </a:xfrm>
          <a:prstGeom prst="roundRect">
            <a:avLst>
              <a:gd name="adj" fmla="val 44374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2" name="Rectangle 20">
            <a:extLst>
              <a:ext uri="{FF2B5EF4-FFF2-40B4-BE49-F238E27FC236}">
                <a16:creationId xmlns:a16="http://schemas.microsoft.com/office/drawing/2014/main" id="{E2641162-F15F-47CF-8E7F-0F8F4D7A3013}"/>
              </a:ext>
            </a:extLst>
          </p:cNvPr>
          <p:cNvSpPr>
            <a:spLocks/>
          </p:cNvSpPr>
          <p:nvPr/>
        </p:nvSpPr>
        <p:spPr bwMode="auto">
          <a:xfrm rot="16200000">
            <a:off x="-454736" y="5351797"/>
            <a:ext cx="2224570" cy="547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</a:t>
            </a:r>
          </a:p>
        </p:txBody>
      </p:sp>
      <p:sp>
        <p:nvSpPr>
          <p:cNvPr id="27" name="AutoShape 11">
            <a:extLst>
              <a:ext uri="{FF2B5EF4-FFF2-40B4-BE49-F238E27FC236}">
                <a16:creationId xmlns:a16="http://schemas.microsoft.com/office/drawing/2014/main" id="{429AC7FD-5CDF-4901-8DFA-631A4BBEBE80}"/>
              </a:ext>
            </a:extLst>
          </p:cNvPr>
          <p:cNvSpPr>
            <a:spLocks/>
          </p:cNvSpPr>
          <p:nvPr/>
        </p:nvSpPr>
        <p:spPr bwMode="auto">
          <a:xfrm>
            <a:off x="289972" y="57149"/>
            <a:ext cx="11521028" cy="4248151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1177421" y="2953603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7389928" y="2903921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Output Predicted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C7B03E-D048-4D1D-A485-8124EB71FFED}"/>
              </a:ext>
            </a:extLst>
          </p:cNvPr>
          <p:cNvGrpSpPr/>
          <p:nvPr/>
        </p:nvGrpSpPr>
        <p:grpSpPr>
          <a:xfrm>
            <a:off x="3209925" y="2574701"/>
            <a:ext cx="4200525" cy="1589524"/>
            <a:chOff x="2600325" y="2336576"/>
            <a:chExt cx="4573166" cy="2217496"/>
          </a:xfrm>
        </p:grpSpPr>
        <p:sp>
          <p:nvSpPr>
            <p:cNvPr id="23557" name="AutoShape 7"/>
            <p:cNvSpPr>
              <a:spLocks/>
            </p:cNvSpPr>
            <p:nvPr/>
          </p:nvSpPr>
          <p:spPr bwMode="auto">
            <a:xfrm>
              <a:off x="3451594" y="2336576"/>
              <a:ext cx="2660262" cy="2217496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3559" name="Rectangle 9"/>
            <p:cNvSpPr>
              <a:spLocks/>
            </p:cNvSpPr>
            <p:nvPr/>
          </p:nvSpPr>
          <p:spPr bwMode="auto">
            <a:xfrm>
              <a:off x="3731652" y="2460532"/>
              <a:ext cx="2052801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Prediction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14FF4680-E09D-46D7-9FCC-C28B2C4A015D}"/>
                </a:ext>
              </a:extLst>
            </p:cNvPr>
            <p:cNvCxnSpPr>
              <a:cxnSpLocks/>
            </p:cNvCxnSpPr>
            <p:nvPr/>
          </p:nvCxnSpPr>
          <p:spPr>
            <a:xfrm>
              <a:off x="2600325" y="3460629"/>
              <a:ext cx="85943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9D9A370-CBE3-47F3-9D83-66F65CFEF233}"/>
                </a:ext>
              </a:extLst>
            </p:cNvPr>
            <p:cNvCxnSpPr>
              <a:cxnSpLocks/>
            </p:cNvCxnSpPr>
            <p:nvPr/>
          </p:nvCxnSpPr>
          <p:spPr>
            <a:xfrm>
              <a:off x="6111856" y="3458894"/>
              <a:ext cx="10616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id="{DEFCBF20-7C62-4A6C-8001-B076E1EFD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334" y="3054388"/>
              <a:ext cx="2349028" cy="1340965"/>
            </a:xfrm>
            <a:prstGeom prst="roundRect">
              <a:avLst>
                <a:gd name="adj" fmla="val 2812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Model</a:t>
              </a:r>
            </a:p>
          </p:txBody>
        </p:sp>
      </p:grpSp>
      <p:sp>
        <p:nvSpPr>
          <p:cNvPr id="23" name="Rectangle 20">
            <a:extLst>
              <a:ext uri="{FF2B5EF4-FFF2-40B4-BE49-F238E27FC236}">
                <a16:creationId xmlns:a16="http://schemas.microsoft.com/office/drawing/2014/main" id="{B38298C5-83A4-4D47-A7C6-C0044FC15A78}"/>
              </a:ext>
            </a:extLst>
          </p:cNvPr>
          <p:cNvSpPr>
            <a:spLocks/>
          </p:cNvSpPr>
          <p:nvPr/>
        </p:nvSpPr>
        <p:spPr bwMode="auto">
          <a:xfrm>
            <a:off x="917068" y="448188"/>
            <a:ext cx="2031019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Input</a:t>
            </a:r>
          </a:p>
          <a:p>
            <a:pPr marL="3968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Output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8DFCFE-0029-4E8E-9A46-4254AC8394FD}"/>
              </a:ext>
            </a:extLst>
          </p:cNvPr>
          <p:cNvGrpSpPr/>
          <p:nvPr/>
        </p:nvGrpSpPr>
        <p:grpSpPr>
          <a:xfrm>
            <a:off x="3068552" y="602567"/>
            <a:ext cx="6342148" cy="1422184"/>
            <a:chOff x="2458952" y="197102"/>
            <a:chExt cx="6866024" cy="1589524"/>
          </a:xfrm>
        </p:grpSpPr>
        <p:sp>
          <p:nvSpPr>
            <p:cNvPr id="21" name="AutoShape 7">
              <a:extLst>
                <a:ext uri="{FF2B5EF4-FFF2-40B4-BE49-F238E27FC236}">
                  <a16:creationId xmlns:a16="http://schemas.microsoft.com/office/drawing/2014/main" id="{1BD92FD1-5849-4762-9D16-4E6ACFFFE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594" y="210063"/>
              <a:ext cx="2660262" cy="1518307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F390EBFD-874C-4DB2-AB5B-C2BDF12F9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652" y="658721"/>
              <a:ext cx="2052801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Training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19D3886-F38E-4178-A2CC-9B554F2A308A}"/>
                </a:ext>
              </a:extLst>
            </p:cNvPr>
            <p:cNvCxnSpPr>
              <a:cxnSpLocks/>
            </p:cNvCxnSpPr>
            <p:nvPr/>
          </p:nvCxnSpPr>
          <p:spPr>
            <a:xfrm>
              <a:off x="2465851" y="743887"/>
              <a:ext cx="99264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CC7D020-DA41-4E23-A2B2-4EA2B0CBFB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1857" y="969216"/>
              <a:ext cx="847110" cy="2264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0">
              <a:extLst>
                <a:ext uri="{FF2B5EF4-FFF2-40B4-BE49-F238E27FC236}">
                  <a16:creationId xmlns:a16="http://schemas.microsoft.com/office/drawing/2014/main" id="{EDB5F93C-905C-4C8D-AFBC-D2A70229C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491" y="197102"/>
              <a:ext cx="2151485" cy="15895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/>
            <a:lstStyle/>
            <a:p>
              <a:pPr marL="39686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Model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D24DF44-80B0-4B04-AF92-9429DA0FD341}"/>
                </a:ext>
              </a:extLst>
            </p:cNvPr>
            <p:cNvCxnSpPr>
              <a:cxnSpLocks/>
            </p:cNvCxnSpPr>
            <p:nvPr/>
          </p:nvCxnSpPr>
          <p:spPr>
            <a:xfrm>
              <a:off x="2458952" y="1128620"/>
              <a:ext cx="99264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1">
            <a:extLst>
              <a:ext uri="{FF2B5EF4-FFF2-40B4-BE49-F238E27FC236}">
                <a16:creationId xmlns:a16="http://schemas.microsoft.com/office/drawing/2014/main" id="{CBAE2368-22C8-41FB-BED2-102819B1C2F9}"/>
              </a:ext>
            </a:extLst>
          </p:cNvPr>
          <p:cNvSpPr>
            <a:spLocks/>
          </p:cNvSpPr>
          <p:nvPr/>
        </p:nvSpPr>
        <p:spPr bwMode="auto">
          <a:xfrm>
            <a:off x="9426505" y="2903921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Output (Measured)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3B03364-9004-42F8-B950-7543F0A92EEE}"/>
              </a:ext>
            </a:extLst>
          </p:cNvPr>
          <p:cNvCxnSpPr>
            <a:cxnSpLocks/>
          </p:cNvCxnSpPr>
          <p:nvPr/>
        </p:nvCxnSpPr>
        <p:spPr>
          <a:xfrm flipV="1">
            <a:off x="8734425" y="2566044"/>
            <a:ext cx="469857" cy="387559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48E435E-5F56-49A9-86B3-51E30D5CF73A}"/>
              </a:ext>
            </a:extLst>
          </p:cNvPr>
          <p:cNvCxnSpPr>
            <a:cxnSpLocks/>
          </p:cNvCxnSpPr>
          <p:nvPr/>
        </p:nvCxnSpPr>
        <p:spPr>
          <a:xfrm flipH="1" flipV="1">
            <a:off x="9489479" y="2574701"/>
            <a:ext cx="610425" cy="42568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0">
            <a:extLst>
              <a:ext uri="{FF2B5EF4-FFF2-40B4-BE49-F238E27FC236}">
                <a16:creationId xmlns:a16="http://schemas.microsoft.com/office/drawing/2014/main" id="{20EBC5C0-C7E7-49DE-9C9A-4175AC682B17}"/>
              </a:ext>
            </a:extLst>
          </p:cNvPr>
          <p:cNvSpPr>
            <a:spLocks/>
          </p:cNvSpPr>
          <p:nvPr/>
        </p:nvSpPr>
        <p:spPr bwMode="auto">
          <a:xfrm>
            <a:off x="8223499" y="1867674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Error</a:t>
            </a: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BBE3DC72-3534-4797-9FED-733F775061D1}"/>
              </a:ext>
            </a:extLst>
          </p:cNvPr>
          <p:cNvSpPr>
            <a:spLocks/>
          </p:cNvSpPr>
          <p:nvPr/>
        </p:nvSpPr>
        <p:spPr bwMode="auto">
          <a:xfrm rot="16200000">
            <a:off x="-454736" y="1853994"/>
            <a:ext cx="2224570" cy="547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</a:t>
            </a:r>
          </a:p>
        </p:txBody>
      </p:sp>
      <p:sp>
        <p:nvSpPr>
          <p:cNvPr id="41" name="Rectangle 20">
            <a:extLst>
              <a:ext uri="{FF2B5EF4-FFF2-40B4-BE49-F238E27FC236}">
                <a16:creationId xmlns:a16="http://schemas.microsoft.com/office/drawing/2014/main" id="{9015C950-64BF-4CCA-9C4B-6D98CBD1BF53}"/>
              </a:ext>
            </a:extLst>
          </p:cNvPr>
          <p:cNvSpPr>
            <a:spLocks/>
          </p:cNvSpPr>
          <p:nvPr/>
        </p:nvSpPr>
        <p:spPr bwMode="auto">
          <a:xfrm>
            <a:off x="1159218" y="4912704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Input</a:t>
            </a:r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59884B4A-59D9-4AFB-B998-00038437991E}"/>
              </a:ext>
            </a:extLst>
          </p:cNvPr>
          <p:cNvSpPr>
            <a:spLocks/>
          </p:cNvSpPr>
          <p:nvPr/>
        </p:nvSpPr>
        <p:spPr bwMode="auto">
          <a:xfrm>
            <a:off x="7371725" y="4863022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Output Predicted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259B277-0885-49CF-8E88-B1164C6A4849}"/>
              </a:ext>
            </a:extLst>
          </p:cNvPr>
          <p:cNvGrpSpPr/>
          <p:nvPr/>
        </p:nvGrpSpPr>
        <p:grpSpPr>
          <a:xfrm>
            <a:off x="3191722" y="4533802"/>
            <a:ext cx="4200525" cy="1589524"/>
            <a:chOff x="2600325" y="2336576"/>
            <a:chExt cx="4573166" cy="2217496"/>
          </a:xfrm>
        </p:grpSpPr>
        <p:sp>
          <p:nvSpPr>
            <p:cNvPr id="44" name="AutoShape 7">
              <a:extLst>
                <a:ext uri="{FF2B5EF4-FFF2-40B4-BE49-F238E27FC236}">
                  <a16:creationId xmlns:a16="http://schemas.microsoft.com/office/drawing/2014/main" id="{E8583995-FF8A-4C03-9AC8-07F9FF5FB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594" y="2336576"/>
              <a:ext cx="2660262" cy="2217496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9">
              <a:extLst>
                <a:ext uri="{FF2B5EF4-FFF2-40B4-BE49-F238E27FC236}">
                  <a16:creationId xmlns:a16="http://schemas.microsoft.com/office/drawing/2014/main" id="{79424FF3-C24F-4A23-B658-A26322613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652" y="2460532"/>
              <a:ext cx="2052801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Prediction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1160796-B594-4FC4-BE85-EBD934A7D8C1}"/>
                </a:ext>
              </a:extLst>
            </p:cNvPr>
            <p:cNvCxnSpPr>
              <a:cxnSpLocks/>
            </p:cNvCxnSpPr>
            <p:nvPr/>
          </p:nvCxnSpPr>
          <p:spPr>
            <a:xfrm>
              <a:off x="2600325" y="3460629"/>
              <a:ext cx="85943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951B32A-E6F4-423B-8F2B-F2260C2404E3}"/>
                </a:ext>
              </a:extLst>
            </p:cNvPr>
            <p:cNvCxnSpPr>
              <a:cxnSpLocks/>
            </p:cNvCxnSpPr>
            <p:nvPr/>
          </p:nvCxnSpPr>
          <p:spPr>
            <a:xfrm>
              <a:off x="6111856" y="3458894"/>
              <a:ext cx="10616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utoShape 11">
              <a:extLst>
                <a:ext uri="{FF2B5EF4-FFF2-40B4-BE49-F238E27FC236}">
                  <a16:creationId xmlns:a16="http://schemas.microsoft.com/office/drawing/2014/main" id="{1659C282-8A29-43DC-B881-E777E496D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334" y="3054388"/>
              <a:ext cx="2349028" cy="1340965"/>
            </a:xfrm>
            <a:prstGeom prst="roundRect">
              <a:avLst>
                <a:gd name="adj" fmla="val 2812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Model</a:t>
              </a:r>
            </a:p>
          </p:txBody>
        </p:sp>
      </p:grpSp>
      <p:sp>
        <p:nvSpPr>
          <p:cNvPr id="49" name="Rectangle 21">
            <a:extLst>
              <a:ext uri="{FF2B5EF4-FFF2-40B4-BE49-F238E27FC236}">
                <a16:creationId xmlns:a16="http://schemas.microsoft.com/office/drawing/2014/main" id="{C43E94B5-1F68-464C-9227-A0F737A04366}"/>
              </a:ext>
            </a:extLst>
          </p:cNvPr>
          <p:cNvSpPr>
            <a:spLocks/>
          </p:cNvSpPr>
          <p:nvPr/>
        </p:nvSpPr>
        <p:spPr bwMode="auto">
          <a:xfrm>
            <a:off x="9408302" y="4863022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Output (Measured)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E19E718-77CF-4C9E-B133-58EC14234F3C}"/>
              </a:ext>
            </a:extLst>
          </p:cNvPr>
          <p:cNvCxnSpPr>
            <a:cxnSpLocks/>
          </p:cNvCxnSpPr>
          <p:nvPr/>
        </p:nvCxnSpPr>
        <p:spPr>
          <a:xfrm>
            <a:off x="8734425" y="5744424"/>
            <a:ext cx="469857" cy="37890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02F267F-68FF-4B5B-95CD-07DDB2ED9D54}"/>
              </a:ext>
            </a:extLst>
          </p:cNvPr>
          <p:cNvCxnSpPr>
            <a:cxnSpLocks/>
          </p:cNvCxnSpPr>
          <p:nvPr/>
        </p:nvCxnSpPr>
        <p:spPr>
          <a:xfrm flipH="1">
            <a:off x="9541413" y="5744424"/>
            <a:ext cx="425377" cy="37890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20">
            <a:extLst>
              <a:ext uri="{FF2B5EF4-FFF2-40B4-BE49-F238E27FC236}">
                <a16:creationId xmlns:a16="http://schemas.microsoft.com/office/drawing/2014/main" id="{808DCCF5-4246-4954-8977-9AD70ABD80AC}"/>
              </a:ext>
            </a:extLst>
          </p:cNvPr>
          <p:cNvSpPr>
            <a:spLocks/>
          </p:cNvSpPr>
          <p:nvPr/>
        </p:nvSpPr>
        <p:spPr bwMode="auto">
          <a:xfrm>
            <a:off x="8290845" y="5916487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Error</a:t>
            </a:r>
          </a:p>
        </p:txBody>
      </p:sp>
    </p:spTree>
    <p:extLst>
      <p:ext uri="{BB962C8B-B14F-4D97-AF65-F5344CB8AC3E}">
        <p14:creationId xmlns:p14="http://schemas.microsoft.com/office/powerpoint/2010/main" val="324955887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6A66-76C7-47A3-947E-86F3C38CD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Classification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6A58B-F245-4632-A001-C873B866A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is the data on the </a:t>
            </a:r>
            <a:r>
              <a:rPr lang="en-US" dirty="0" err="1"/>
              <a:t>JetBot</a:t>
            </a:r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1954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8CC12-364E-4F77-B5F4-4DD3981FA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08F57-DF5E-4C48-BEC0-F7910BCC3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Input: Image</a:t>
            </a:r>
          </a:p>
          <a:p>
            <a:r>
              <a:rPr lang="en-US" dirty="0"/>
              <a:t>Output: Category that object in image belongs to (label)</a:t>
            </a: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06FA3B91-9243-4E32-8F3D-8AD1ABA3FCEA}"/>
              </a:ext>
            </a:extLst>
          </p:cNvPr>
          <p:cNvSpPr>
            <a:spLocks/>
          </p:cNvSpPr>
          <p:nvPr/>
        </p:nvSpPr>
        <p:spPr bwMode="auto">
          <a:xfrm>
            <a:off x="4293722" y="2320252"/>
            <a:ext cx="3441692" cy="2217496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098FA43-CFEF-4B31-852A-C986CAFAEBD8}"/>
              </a:ext>
            </a:extLst>
          </p:cNvPr>
          <p:cNvSpPr>
            <a:spLocks/>
          </p:cNvSpPr>
          <p:nvPr/>
        </p:nvSpPr>
        <p:spPr bwMode="auto">
          <a:xfrm>
            <a:off x="4656044" y="2444208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Prediction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B6AF5788-32C3-43B6-A0F8-1C370FE881F0}"/>
              </a:ext>
            </a:extLst>
          </p:cNvPr>
          <p:cNvSpPr>
            <a:spLocks/>
          </p:cNvSpPr>
          <p:nvPr/>
        </p:nvSpPr>
        <p:spPr bwMode="auto">
          <a:xfrm>
            <a:off x="921528" y="3251657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B5CBC642-B990-43D7-A216-DC80AD6FC15B}"/>
              </a:ext>
            </a:extLst>
          </p:cNvPr>
          <p:cNvSpPr>
            <a:spLocks/>
          </p:cNvSpPr>
          <p:nvPr/>
        </p:nvSpPr>
        <p:spPr bwMode="auto">
          <a:xfrm>
            <a:off x="9528655" y="3192248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9CCE21-21F3-4EEA-8D08-DE0D83BDA74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500481" y="3667517"/>
            <a:ext cx="179324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49AB18-9253-4B45-B450-7BFC68A89C83}"/>
              </a:ext>
            </a:extLst>
          </p:cNvPr>
          <p:cNvCxnSpPr>
            <a:cxnSpLocks/>
          </p:cNvCxnSpPr>
          <p:nvPr/>
        </p:nvCxnSpPr>
        <p:spPr>
          <a:xfrm>
            <a:off x="7735414" y="3691068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11">
            <a:extLst>
              <a:ext uri="{FF2B5EF4-FFF2-40B4-BE49-F238E27FC236}">
                <a16:creationId xmlns:a16="http://schemas.microsoft.com/office/drawing/2014/main" id="{7DCCDC92-16F0-4A5C-8153-0E7532F4587D}"/>
              </a:ext>
            </a:extLst>
          </p:cNvPr>
          <p:cNvSpPr>
            <a:spLocks/>
          </p:cNvSpPr>
          <p:nvPr/>
        </p:nvSpPr>
        <p:spPr bwMode="auto">
          <a:xfrm>
            <a:off x="4979543" y="3184743"/>
            <a:ext cx="2043953" cy="1038571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1668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Teachable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826097"/>
            <a:ext cx="11213988" cy="5140336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hlinkClick r:id="rId2"/>
              </a:rPr>
              <a:t>https://teachablemachine.withgoogle.com/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Click Get Started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Select Image Project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Select Standard Image Model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Rename Class 1 and 2: Thumbs up and thumbs down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Use webcam to collect images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Train your model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ACE11-63F4-40B8-8202-C4ADACDB7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056" y="1651209"/>
            <a:ext cx="2238687" cy="676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74715C-41E0-44D9-8FEC-4A8C12D75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831" y="1723598"/>
            <a:ext cx="2005031" cy="2040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8FC3E9-4B68-4E50-91B8-49A443D96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1900" y="2743857"/>
            <a:ext cx="1933845" cy="18957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1C01F6-2613-496D-9283-E84EC61D59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681068"/>
            <a:ext cx="2238688" cy="8621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45BE4A-BD1E-4767-BD84-6DC78FDE1D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290" y="5655776"/>
            <a:ext cx="2191056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4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Reminder: Machine Learning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4236572" y="4432076"/>
            <a:ext cx="3441692" cy="2217496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4598894" y="4556032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Prediction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864378" y="5363481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471505" y="5304072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</p:cNvCxnSpPr>
          <p:nvPr/>
        </p:nvCxnSpPr>
        <p:spPr>
          <a:xfrm>
            <a:off x="2443331" y="5779341"/>
            <a:ext cx="179324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</p:cNvCxnSpPr>
          <p:nvPr/>
        </p:nvCxnSpPr>
        <p:spPr>
          <a:xfrm>
            <a:off x="7678264" y="5802892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4922393" y="5296567"/>
            <a:ext cx="2043953" cy="1038571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C17847-C269-42E5-AA20-9E28E0D2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938413" cy="26686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Using (training) data to learn a model that we’ll later use for prediction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1BD92FD1-5849-4762-9D16-4E6ACFFFE275}"/>
              </a:ext>
            </a:extLst>
          </p:cNvPr>
          <p:cNvSpPr>
            <a:spLocks/>
          </p:cNvSpPr>
          <p:nvPr/>
        </p:nvSpPr>
        <p:spPr bwMode="auto">
          <a:xfrm>
            <a:off x="4236572" y="2305563"/>
            <a:ext cx="3441692" cy="1518307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F390EBFD-874C-4DB2-AB5B-C2BDF12F9BED}"/>
              </a:ext>
            </a:extLst>
          </p:cNvPr>
          <p:cNvSpPr>
            <a:spLocks/>
          </p:cNvSpPr>
          <p:nvPr/>
        </p:nvSpPr>
        <p:spPr bwMode="auto">
          <a:xfrm>
            <a:off x="4598894" y="2754221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B38298C5-83A4-4D47-A7C6-C0044FC15A78}"/>
              </a:ext>
            </a:extLst>
          </p:cNvPr>
          <p:cNvSpPr>
            <a:spLocks/>
          </p:cNvSpPr>
          <p:nvPr/>
        </p:nvSpPr>
        <p:spPr bwMode="auto">
          <a:xfrm>
            <a:off x="168885" y="2305563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Data</a:t>
            </a:r>
          </a:p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Input and Measured Output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9D3886-F38E-4178-A2CC-9B554F2A308A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952350" y="3100325"/>
            <a:ext cx="128422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C7D020-DA41-4E23-A2B2-4EA2B0CBFBE0}"/>
              </a:ext>
            </a:extLst>
          </p:cNvPr>
          <p:cNvCxnSpPr>
            <a:cxnSpLocks/>
          </p:cNvCxnSpPr>
          <p:nvPr/>
        </p:nvCxnSpPr>
        <p:spPr>
          <a:xfrm flipV="1">
            <a:off x="7678264" y="3064716"/>
            <a:ext cx="1095942" cy="2264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0">
            <a:extLst>
              <a:ext uri="{FF2B5EF4-FFF2-40B4-BE49-F238E27FC236}">
                <a16:creationId xmlns:a16="http://schemas.microsoft.com/office/drawing/2014/main" id="{EDB5F93C-905C-4C8D-AFBC-D2A70229C4CF}"/>
              </a:ext>
            </a:extLst>
          </p:cNvPr>
          <p:cNvSpPr>
            <a:spLocks/>
          </p:cNvSpPr>
          <p:nvPr/>
        </p:nvSpPr>
        <p:spPr bwMode="auto">
          <a:xfrm>
            <a:off x="9051745" y="2292602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</a:p>
          <a:p>
            <a:pPr marL="39686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Structure and Parameters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7247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8CC12-364E-4F77-B5F4-4DD3981FA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Image Classification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08F57-DF5E-4C48-BEC0-F7910BCC3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99" y="2970655"/>
            <a:ext cx="10515600" cy="3658847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Training Data:</a:t>
            </a:r>
          </a:p>
          <a:p>
            <a:r>
              <a:rPr lang="en-US" dirty="0">
                <a:solidFill>
                  <a:schemeClr val="tx1"/>
                </a:solidFill>
              </a:rPr>
              <a:t>Images and corresponding labels</a:t>
            </a:r>
          </a:p>
          <a:p>
            <a:endParaRPr lang="en-US" sz="800" dirty="0"/>
          </a:p>
          <a:p>
            <a:r>
              <a:rPr lang="en-US" dirty="0">
                <a:solidFill>
                  <a:srgbClr val="7030A0"/>
                </a:solidFill>
              </a:rPr>
              <a:t>Model:</a:t>
            </a:r>
          </a:p>
          <a:p>
            <a:r>
              <a:rPr lang="en-US" dirty="0">
                <a:solidFill>
                  <a:schemeClr val="tx1"/>
                </a:solidFill>
              </a:rPr>
              <a:t>Neural network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Humans design the neural network </a:t>
            </a:r>
            <a:r>
              <a:rPr lang="en-US" i="1" dirty="0">
                <a:solidFill>
                  <a:schemeClr val="tx1"/>
                </a:solidFill>
              </a:rPr>
              <a:t>structure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Network </a:t>
            </a:r>
            <a:r>
              <a:rPr lang="en-US" i="1" dirty="0">
                <a:solidFill>
                  <a:schemeClr val="tx1"/>
                </a:solidFill>
              </a:rPr>
              <a:t>parameters</a:t>
            </a:r>
            <a:r>
              <a:rPr lang="en-US" dirty="0">
                <a:solidFill>
                  <a:schemeClr val="tx1"/>
                </a:solidFill>
              </a:rPr>
              <a:t> (think slope and intercept, but a whole lot of them) are determined during training to minimize training error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554FE4-AAC5-41B2-8ED7-6A4F89E6DC4C}"/>
              </a:ext>
            </a:extLst>
          </p:cNvPr>
          <p:cNvGrpSpPr/>
          <p:nvPr/>
        </p:nvGrpSpPr>
        <p:grpSpPr>
          <a:xfrm>
            <a:off x="525675" y="1140278"/>
            <a:ext cx="11666325" cy="1602485"/>
            <a:chOff x="307467" y="5064377"/>
            <a:chExt cx="11666325" cy="1602485"/>
          </a:xfrm>
        </p:grpSpPr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6C38BC02-390B-4DC2-86FC-07906641C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154" y="5077338"/>
              <a:ext cx="3441692" cy="1518307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C674EDB8-FFFD-471D-BBE7-1D7C45A8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476" y="5525996"/>
              <a:ext cx="2655794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Training</a:t>
              </a:r>
            </a:p>
          </p:txBody>
        </p:sp>
        <p:sp>
          <p:nvSpPr>
            <p:cNvPr id="13" name="Rectangle 20">
              <a:extLst>
                <a:ext uri="{FF2B5EF4-FFF2-40B4-BE49-F238E27FC236}">
                  <a16:creationId xmlns:a16="http://schemas.microsoft.com/office/drawing/2014/main" id="{11142251-4F1E-4BFD-B5EC-FBD130CB5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67" y="5077338"/>
              <a:ext cx="2783465" cy="15895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/>
            <a:lstStyle/>
            <a:p>
              <a:pPr marL="39686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Training Data</a:t>
              </a:r>
            </a:p>
            <a:p>
              <a:pPr marL="39686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Input and Measured Output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ADB9225-49D2-4897-9CEB-0F39EF9FA535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>
              <a:off x="3090932" y="5872100"/>
              <a:ext cx="128422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515B420-0075-4D17-8E85-24F271D3F2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6846" y="5836491"/>
              <a:ext cx="1095942" cy="2264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1E5BCA9A-8BA6-4490-8726-97930A50C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327" y="5064377"/>
              <a:ext cx="2783465" cy="15895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/>
            <a:lstStyle/>
            <a:p>
              <a:pPr marL="39686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Model</a:t>
              </a:r>
            </a:p>
            <a:p>
              <a:pPr marL="39686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Structure and Parameters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799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ur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04" y="4412974"/>
            <a:ext cx="6041596" cy="2270633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Loose Inspiration: Human Neurons</a:t>
            </a:r>
          </a:p>
        </p:txBody>
      </p:sp>
      <p:pic>
        <p:nvPicPr>
          <p:cNvPr id="2" name="Picture 1" descr="neur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53" y="1219199"/>
            <a:ext cx="6477431" cy="38696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43888B-3396-4ED8-B357-4C6ACCA0B47A}"/>
              </a:ext>
            </a:extLst>
          </p:cNvPr>
          <p:cNvSpPr txBox="1"/>
          <p:nvPr/>
        </p:nvSpPr>
        <p:spPr>
          <a:xfrm>
            <a:off x="196249" y="6306203"/>
            <a:ext cx="265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from UC Berkeley AI</a:t>
            </a:r>
          </a:p>
        </p:txBody>
      </p:sp>
    </p:spTree>
    <p:extLst>
      <p:ext uri="{BB962C8B-B14F-4D97-AF65-F5344CB8AC3E}">
        <p14:creationId xmlns:p14="http://schemas.microsoft.com/office/powerpoint/2010/main" val="176256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5"/>
            <a:ext cx="11406351" cy="610918"/>
          </a:xfrm>
        </p:spPr>
        <p:txBody>
          <a:bodyPr>
            <a:normAutofit/>
          </a:bodyPr>
          <a:lstStyle/>
          <a:p>
            <a:r>
              <a:rPr lang="en-US" dirty="0"/>
              <a:t>Inspired by actual human brain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400" y="643712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urier New"/>
              </a:rPr>
              <a:t>Image: https://en.wikipedia.org/wiki/Neuron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3431034"/>
            <a:ext cx="2235200" cy="1676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83863" y="26670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3863" y="2667000"/>
            <a:ext cx="526737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83863" y="35052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83863" y="3505200"/>
            <a:ext cx="1550622" cy="304800"/>
          </a:xfrm>
          <a:prstGeom prst="rect">
            <a:avLst/>
          </a:prstGeom>
          <a:gradFill>
            <a:gsLst>
              <a:gs pos="0">
                <a:srgbClr val="00B050"/>
              </a:gs>
              <a:gs pos="85000">
                <a:srgbClr val="5BC450"/>
              </a:gs>
              <a:gs pos="90000">
                <a:srgbClr val="6CC850"/>
              </a:gs>
              <a:gs pos="100000">
                <a:srgbClr val="92D050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83863" y="43434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83863" y="4343400"/>
            <a:ext cx="374337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83863" y="5176629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83863" y="5176628"/>
            <a:ext cx="221937" cy="304801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83863" y="5935493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83864" y="5935493"/>
            <a:ext cx="84084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10143066" y="1140967"/>
            <a:ext cx="2209800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415158" y="2057400"/>
            <a:ext cx="2039883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24447" t="130" r="5951" b="5173"/>
          <a:stretch/>
        </p:blipFill>
        <p:spPr>
          <a:xfrm rot="16200000">
            <a:off x="3747033" y="1613433"/>
            <a:ext cx="3164660" cy="503847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0066866" y="2430197"/>
            <a:ext cx="2286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DOG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TREE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SKY</a:t>
            </a:r>
          </a:p>
        </p:txBody>
      </p:sp>
    </p:spTree>
    <p:extLst>
      <p:ext uri="{BB962C8B-B14F-4D97-AF65-F5344CB8AC3E}">
        <p14:creationId xmlns:p14="http://schemas.microsoft.com/office/powerpoint/2010/main" val="147730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4"/>
            <a:ext cx="11406351" cy="1159755"/>
          </a:xfrm>
        </p:spPr>
        <p:txBody>
          <a:bodyPr>
            <a:normAutofit/>
          </a:bodyPr>
          <a:lstStyle/>
          <a:p>
            <a:r>
              <a:rPr lang="en-US" dirty="0"/>
              <a:t>Building on optimization for linear and logistic regression</a:t>
            </a:r>
          </a:p>
          <a:p>
            <a:pPr marL="457200" indent="-457200">
              <a:buFont typeface="Wingdings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Selling my car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A8DB0-2413-4C9E-B8D0-E99F63E6B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428" y="1713194"/>
            <a:ext cx="3867690" cy="108600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3BEECBB-0360-478D-9038-C117EB19B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16" y="2915926"/>
            <a:ext cx="6592768" cy="345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3E9CCFCC-9991-4A6F-9C8C-DA14F8A924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675" y="3719242"/>
                <a:ext cx="1214337" cy="4963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𝑚𝑒𝑎𝑠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3E9CCFCC-9991-4A6F-9C8C-DA14F8A92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675" y="3719242"/>
                <a:ext cx="1214337" cy="4963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F7721B98-179A-4C81-8330-413D97C8F9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674" y="4471717"/>
                <a:ext cx="1214337" cy="4963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𝑝𝑟𝑒𝑑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F7721B98-179A-4C81-8330-413D97C8F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674" y="4471717"/>
                <a:ext cx="1214337" cy="496315"/>
              </a:xfrm>
              <a:prstGeom prst="rect">
                <a:avLst/>
              </a:prstGeom>
              <a:blipFill>
                <a:blip r:embed="rId5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646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5"/>
            <a:ext cx="11406351" cy="610918"/>
          </a:xfrm>
        </p:spPr>
        <p:txBody>
          <a:bodyPr>
            <a:normAutofit/>
          </a:bodyPr>
          <a:lstStyle/>
          <a:p>
            <a:r>
              <a:rPr lang="en-US" dirty="0"/>
              <a:t>Many layers of neurons, millions of parameters</a:t>
            </a: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9413239" y="795481"/>
            <a:ext cx="1610362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3431034"/>
            <a:ext cx="2235200" cy="16764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581639" y="2430197"/>
            <a:ext cx="161036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DOG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TREE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SKY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15201" y="26670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83863" y="3505200"/>
            <a:ext cx="1550622" cy="304800"/>
          </a:xfrm>
          <a:prstGeom prst="rect">
            <a:avLst/>
          </a:prstGeom>
          <a:gradFill>
            <a:gsLst>
              <a:gs pos="0">
                <a:srgbClr val="00B050"/>
              </a:gs>
              <a:gs pos="85000">
                <a:srgbClr val="5BC450"/>
              </a:gs>
              <a:gs pos="90000">
                <a:srgbClr val="6CC850"/>
              </a:gs>
              <a:gs pos="100000">
                <a:srgbClr val="92D050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2801" y="43434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0401" y="5176628"/>
            <a:ext cx="1295400" cy="304801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23193" y="5935493"/>
            <a:ext cx="944755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415158" y="2057400"/>
            <a:ext cx="2039883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65537" y="2133600"/>
            <a:ext cx="1911663" cy="44858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83863" y="26670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83863" y="35052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83863" y="43434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83863" y="5176629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83863" y="5935493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31" y="3038101"/>
            <a:ext cx="5229988" cy="2562599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6079111" y="52959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72200" y="52197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79111" y="56007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553200" y="55245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79111" y="59055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248400" y="58293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29000" y="56388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05200" y="55626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29000" y="59436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886200" y="58674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429000" y="62484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81400" y="61722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438144" y="65532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742944" y="64770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800600" y="56388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257800" y="55626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800600" y="59436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57800" y="58674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800600" y="62484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105400" y="61722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751" y="5276232"/>
            <a:ext cx="1733416" cy="1411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4">
                <a:extLst>
                  <a:ext uri="{FF2B5EF4-FFF2-40B4-BE49-F238E27FC236}">
                    <a16:creationId xmlns:a16="http://schemas.microsoft.com/office/drawing/2014/main" id="{1F6F9013-4260-4B57-B696-D9A734CD7E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10601" y="1823767"/>
                <a:ext cx="852386" cy="4963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𝑝𝑟𝑒𝑑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Content Placeholder 4">
                <a:extLst>
                  <a:ext uri="{FF2B5EF4-FFF2-40B4-BE49-F238E27FC236}">
                    <a16:creationId xmlns:a16="http://schemas.microsoft.com/office/drawing/2014/main" id="{1F6F9013-4260-4B57-B696-D9A734CD7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1" y="1823767"/>
                <a:ext cx="852386" cy="496315"/>
              </a:xfrm>
              <a:prstGeom prst="rect">
                <a:avLst/>
              </a:prstGeom>
              <a:blipFill>
                <a:blip r:embed="rId5"/>
                <a:stretch>
                  <a:fillRect l="-10791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73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59 0 C 0.03685 0 0 0 0 0 Z " pathEditMode="relative" ptsTypes="AAA">
                                      <p:cBhvr>
                                        <p:cTn id="6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1497 0.00115 -0.01471 0.00139 C -0.01458 0.00185 0 0 0 0 Z " pathEditMode="relative" ptsTypes="AAA">
                                      <p:cBhvr>
                                        <p:cTn id="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6 C -0.00573 0.00023 -0.01588 0.00161 -0.01212 0.00161 C -0.00833 0.00161 0.02058 -7.40741E-6 0.02279 -7.40741E-6 L 8.33333E-7 -7.40741E-6 Z " pathEditMode="relative" ptsTypes="AAAA">
                                      <p:cBhvr>
                                        <p:cTn id="1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C 8.33333E-7 -1.11111E-6 0.00846 0.00116 0.00859 0.00139 C 0.00885 0.00185 8.33333E-7 -1.11111E-6 8.33333E-7 -1.11111E-6 Z " pathEditMode="relative" ptsTypes="AAA">
                                      <p:cBhvr>
                                        <p:cTn id="12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C 2.08333E-7 -1.11111E-6 0.00938 0.00116 0.00951 0.00139 C 0.00977 0.00185 2.08333E-7 -1.11111E-6 2.08333E-7 -1.11111E-6 Z " pathEditMode="relative" ptsTypes="AAA">
                                      <p:cBhvr>
                                        <p:cTn id="1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92 C -0.00585 -0.00046 -0.01237 0.00023 -0.01145 0.00047 C -0.01041 0.0007 0.00691 0.00047 0.00691 0.00047 L 0.00079 -0.00092 Z " pathEditMode="relative" ptsTypes="AAAA">
                                      <p:cBhvr>
                                        <p:cTn id="1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6 L 0.00612 -7.40741E-6 L 1.04167E-6 -7.40741E-6 Z " pathEditMode="relative" ptsTypes="AAA">
                                      <p:cBhvr>
                                        <p:cTn id="1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046 L 0.02175 0.00046 L 0.00078 0.00046 Z " pathEditMode="relative" ptsTypes="AAA">
                                      <p:cBhvr>
                                        <p:cTn id="2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93 L 0.00612 0.00255 L 0.00013 0.00093 Z " pathEditMode="relative" ptsTypes="AAA">
                                      <p:cBhvr>
                                        <p:cTn id="2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3.33333E-6 C -0.00494 0.00046 -0.00963 0.00115 -0.00808 0.00139 C -0.00665 0.00162 0.00847 0.00139 0.00847 0.00139 L -0.00027 3.33333E-6 Z " pathEditMode="relative" ptsTypes="AAAA">
                                      <p:cBhvr>
                                        <p:cTn id="2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39 0.00046 -0.02813 0.00185 -0.02982 0.00185 C -0.03138 0.00185 -0.01419 0.00046 -0.00964 0 C -0.00521 -0.00023 0.00325 -0.00023 0 0 Z " pathEditMode="relative" ptsTypes="AAAA">
                                      <p:cBhvr>
                                        <p:cTn id="2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0.03841 1.85185E-6 L 2.29167E-6 1.85185E-6 Z " pathEditMode="relative" ptsTypes="AAA">
                                      <p:cBhvr>
                                        <p:cTn id="2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00872 -1.48148E-6 L 8.33333E-7 -1.48148E-6 Z " pathEditMode="relative" ptsTypes="AAA">
                                      <p:cBhvr>
                                        <p:cTn id="3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5.55556E-6 C 0.00469 5.55556E-6 0.04831 0.00116 0.05066 0.00139 C 0.053 0.00163 0.01394 0.00139 0.01394 0.00139 C 0.00925 0.00139 0.025 0.00163 0.02266 0.00139 C 0.02032 0.00116 -0.00468 5.55556E-6 -4.79167E-6 5.55556E-6 Z " pathEditMode="relative" ptsTypes="AAAAA">
                                      <p:cBhvr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433</Words>
  <Application>Microsoft Office PowerPoint</Application>
  <PresentationFormat>Widescreen</PresentationFormat>
  <Paragraphs>155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CMU Serif Roman</vt:lpstr>
      <vt:lpstr>Wingdings</vt:lpstr>
      <vt:lpstr>Office Theme</vt:lpstr>
      <vt:lpstr>  Demystifying AI  Image Classification</vt:lpstr>
      <vt:lpstr>Image Classification</vt:lpstr>
      <vt:lpstr>Teachable Machine</vt:lpstr>
      <vt:lpstr>Reminder: Machine Learning</vt:lpstr>
      <vt:lpstr>ML Image Classification Training</vt:lpstr>
      <vt:lpstr>Very Loose Inspiration: Human Neurons</vt:lpstr>
      <vt:lpstr>Neural Networks</vt:lpstr>
      <vt:lpstr>Neural Networks</vt:lpstr>
      <vt:lpstr>Neural Networks</vt:lpstr>
      <vt:lpstr>Neural Networks</vt:lpstr>
      <vt:lpstr>Neural Networks</vt:lpstr>
      <vt:lpstr>Teachable Machine</vt:lpstr>
      <vt:lpstr>Reminder: Machine Learning</vt:lpstr>
      <vt:lpstr>PowerPoint Presentation</vt:lpstr>
      <vt:lpstr>Image Classification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97</cp:revision>
  <dcterms:created xsi:type="dcterms:W3CDTF">2020-05-18T13:01:09Z</dcterms:created>
  <dcterms:modified xsi:type="dcterms:W3CDTF">2022-02-27T13:25:11Z</dcterms:modified>
</cp:coreProperties>
</file>