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57" r:id="rId3"/>
    <p:sldId id="2015" r:id="rId4"/>
    <p:sldId id="2016" r:id="rId5"/>
    <p:sldId id="2013" r:id="rId6"/>
    <p:sldId id="2012" r:id="rId7"/>
    <p:sldId id="2011" r:id="rId8"/>
    <p:sldId id="1217" r:id="rId9"/>
    <p:sldId id="2017" r:id="rId10"/>
    <p:sldId id="2010" r:id="rId11"/>
    <p:sldId id="1245" r:id="rId12"/>
    <p:sldId id="1246" r:id="rId13"/>
    <p:sldId id="1248" r:id="rId14"/>
    <p:sldId id="1244" r:id="rId15"/>
    <p:sldId id="1247" r:id="rId16"/>
    <p:sldId id="1249" r:id="rId17"/>
    <p:sldId id="1250" r:id="rId18"/>
    <p:sldId id="1211" r:id="rId19"/>
    <p:sldId id="2018" r:id="rId20"/>
    <p:sldId id="1234" r:id="rId21"/>
    <p:sldId id="1235" r:id="rId22"/>
    <p:sldId id="1236" r:id="rId23"/>
    <p:sldId id="1237" r:id="rId24"/>
    <p:sldId id="1239" r:id="rId25"/>
    <p:sldId id="1214" r:id="rId26"/>
    <p:sldId id="2014" r:id="rId27"/>
    <p:sldId id="1251" r:id="rId28"/>
    <p:sldId id="1252" r:id="rId29"/>
    <p:sldId id="1227" r:id="rId30"/>
    <p:sldId id="1228" r:id="rId31"/>
    <p:sldId id="1226" r:id="rId32"/>
    <p:sldId id="1240" r:id="rId33"/>
    <p:sldId id="1253" r:id="rId34"/>
    <p:sldId id="297" r:id="rId35"/>
    <p:sldId id="294" r:id="rId36"/>
    <p:sldId id="301" r:id="rId37"/>
    <p:sldId id="504" r:id="rId38"/>
    <p:sldId id="551" r:id="rId39"/>
    <p:sldId id="548" r:id="rId40"/>
    <p:sldId id="539" r:id="rId41"/>
    <p:sldId id="540" r:id="rId42"/>
    <p:sldId id="2019" r:id="rId43"/>
    <p:sldId id="2009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42C6"/>
    <a:srgbClr val="CC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1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8T14:52:53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31115 1933 2250 0,'0'0'100'0,"0"0"20"0,0 0-96 0,0 0-24 0,-4 6 0 0,1 3 0 0,-1-5 14 0,1 8-2 15,-1-9 0-15,1 16 0 0,-1-10 40 0,4 1 8 16,-3 12 2-16,-1 0 0 0,8-3-38 0,-4 6-8 15,0 0-2-15,0 3 0 0,0 6-3 0,3 4-1 16,4-3 0-16,-7 8 0 0,0-5 2 0,4 3 0 16,-1 0 0-16,1 9 0 0,-1 3-12 0,-3-6 0 15,4 3 0-15,0-3 0 0,3 0 0 0,-4-6 0 16,-3-3-12-16,4-1 12 16,-1-2-34-16,1-1 1 0,-4-9 0 0,0-3 0 15,3 4-106-15,1-11-21 0,-4 4-4 0</inkml:trace>
  <inkml:trace contextRef="#ctx0" brushRef="#br0" timeOffset="467.26">31665 1923 518 0,'0'0'23'0,"0"0"5"0,0 0-28 0,0 0 0 16,0 0 0-16,0 0 0 0,0 0 383 0,0 0 71 15,0-3 14-15,0 3 4 0,0 0-353 0,0 0-71 16,0 0-13-16,0 0-3 0,11 3-32 0,-4 13 8 0,0-3-8 16,-3 2 0-16,-1 10 0 0,4-3 0 0,0 13 0 0,-3-1 0 15,3 4 0-15,-4 12 0 0,1-12 0 0,-1 15 0 16,1-9 0-16,-1 12 0 15,1-6 0-15,-1 7 0 0,-3 3-12 0,4-7 4 0,-4-6 8 0,0 6-13 32,0-9-21-32,0 0-4 0,-4 0-1 0,4 3 0 15,0-6-94-15,0-1-19 0,0 1-4 0,0-3-389 0,0-4-78 0</inkml:trace>
  <inkml:trace contextRef="#ctx0" brushRef="#br0" timeOffset="991.5">30501 3385 1785 0,'0'0'159'0,"0"9"-127"16,4 7-32-16,3-7 0 0,0 10 88 0,3 3 12 0,-3 3 3 0,4 0 0 15,3 3-86-15,-3 0-17 0,3 4 0 0,0-1 0 16,-3 13 18-16,6-3 10 0,1 3 1 0,-1-7 1 16,1 1-16-16,3 3-3 15,4-4-1-15,3 1 0 0,4-10 27 0,3 7 6 0,0-1 1 0,1-6 0 16,3 4-11-16,3-4-1 0,0 0-1 0,-3-9 0 16,3 6-17-16,-3-9-3 0,0-7-1 15,0-6 0-15,0 4 10 0,3-7 3 0,4-7 0 0,-4-2 0 16,0-7 18-16,1 4 4 0,3-7 1 0,-4-6 0 15,0-3-18-15,-3-4-3 0,-4 1-1 0,1-10 0 16,2-3-8-16,-6-3-3 0,4-6 0 0,-5-10 0 16,1 7 0-16,0-13 0 0,3 6 0 0,0-15 0 15,1 6-24-15,-1 6-5 0,-3-10 0 0,-1 4-1 16,-2 10-134-16,-1 8-26 16,-7 1-6-16,-7 9-1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uralt/ai-isnt-biased-we-are-b74ec94d1698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ot.to/" TargetMode="External"/><Relationship Id="rId5" Type="http://schemas.openxmlformats.org/officeDocument/2006/relationships/hyperlink" Target="https://electrek.co/2016/09/25/tesla-model-s-crashes-into-gym-driver-claims-autonomous-acceleration-tesla-says-drivers-fault/" TargetMode="External"/><Relationship Id="rId4" Type="http://schemas.openxmlformats.org/officeDocument/2006/relationships/hyperlink" Target="http://futureoflife.org/2016/09/20/podcast-what-is-nuclear-risk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uralt/ai-isnt-biased-we-are-b74ec94d1698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ot.to/" TargetMode="External"/><Relationship Id="rId5" Type="http://schemas.openxmlformats.org/officeDocument/2006/relationships/hyperlink" Target="https://electrek.co/2016/09/25/tesla-model-s-crashes-into-gym-driver-claims-autonomous-acceleration-tesla-says-drivers-fault/" TargetMode="External"/><Relationship Id="rId4" Type="http://schemas.openxmlformats.org/officeDocument/2006/relationships/hyperlink" Target="http://futureoflife.org/2016/09/20/podcast-what-is-nuclear-risk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Images:</a:t>
            </a:r>
          </a:p>
          <a:p>
            <a:r>
              <a:rPr lang="en-US" dirty="0">
                <a:hlinkClick r:id="rId3"/>
              </a:rPr>
              <a:t>https://medium.com/@turalt/ai-isnt-biased-we-are-b74ec94d1698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hlinkClick r:id="rId4"/>
              </a:rPr>
              <a:t>http://futureoflife.org/2016/09/20/podcast-what-is-nuclear-risk/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https://electrek.co/2016/09/25/tesla-model-s-crashes-into-gym-driver-claims-autonomous-acceleration-tesla-says-drivers-fault/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hlinkClick r:id="rId6"/>
              </a:rPr>
              <a:t>http://ot.to/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6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Images:</a:t>
            </a:r>
          </a:p>
          <a:p>
            <a:r>
              <a:rPr lang="en-US" dirty="0">
                <a:hlinkClick r:id="rId3"/>
              </a:rPr>
              <a:t>https://medium.com/@turalt/ai-isnt-biased-we-are-b74ec94d1698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hlinkClick r:id="rId4"/>
              </a:rPr>
              <a:t>http://futureoflife.org/2016/09/20/podcast-what-is-nuclear-risk/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https://electrek.co/2016/09/25/tesla-model-s-crashes-into-gym-driver-claims-autonomous-acceleration-tesla-says-drivers-fault/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hlinkClick r:id="rId6"/>
              </a:rPr>
              <a:t>http://ot.to/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8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0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1"/>
            <a:ext cx="10058400" cy="2152651"/>
          </a:xfrm>
        </p:spPr>
        <p:txBody>
          <a:bodyPr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069C06D-4ED8-42C6-905D-CA84CA1B6CBF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1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14CB1CAA-32CD-4B55-B92A-B8F0843CACF4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8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510"/>
            <a:ext cx="609600" cy="13542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0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81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7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1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6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AD8CDC4-3D19-4983-B478-82F6B8E5AB66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1218906" rtl="0" eaLnBrk="1" latinLnBrk="0" hangingPunct="1">
              <a:spcBef>
                <a:spcPct val="0"/>
              </a:spcBef>
              <a:buNone/>
              <a:defRPr lang="en-US" sz="72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33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4B82477-D5D3-4181-8C11-75D0F2433A87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78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8585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13E253B-1893-4367-8BAE-DF4BC10DC578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1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B62300D-25B3-4603-86C9-4CB776489F00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58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C6314AD9-FCC8-48B7-B85B-012A91320DFF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715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9"/>
            <a:ext cx="609600" cy="16413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66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182DC50-D5DB-4F94-B367-9876CD2C4012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5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85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4267"/>
            </a:lvl1pPr>
            <a:lvl2pPr marL="609453" indent="0">
              <a:buNone/>
              <a:defRPr sz="3733"/>
            </a:lvl2pPr>
            <a:lvl3pPr marL="1218906" indent="0">
              <a:buNone/>
              <a:defRPr sz="3200"/>
            </a:lvl3pPr>
            <a:lvl4pPr marL="1828358" indent="0">
              <a:buNone/>
              <a:defRPr sz="2667"/>
            </a:lvl4pPr>
            <a:lvl5pPr marL="2437811" indent="0">
              <a:buNone/>
              <a:defRPr sz="2667"/>
            </a:lvl5pPr>
            <a:lvl6pPr marL="3047264" indent="0">
              <a:buNone/>
              <a:defRPr sz="2667"/>
            </a:lvl6pPr>
            <a:lvl7pPr marL="3656717" indent="0">
              <a:buNone/>
              <a:defRPr sz="2667"/>
            </a:lvl7pPr>
            <a:lvl8pPr marL="4266169" indent="0">
              <a:buNone/>
              <a:defRPr sz="2667"/>
            </a:lvl8pPr>
            <a:lvl9pPr marL="4875622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50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92EB412-E790-42EA-81FE-2925D3A43D91}" type="datetime2">
              <a:rPr lang="en-US" smtClean="0"/>
              <a:t>Saturday, April 30, 2022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7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10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A56EEE0E-EDB0-4D84-86B0-50833DF22902}" type="datetime2">
              <a:rPr lang="en-US" smtClean="0"/>
              <a:t>Saturday, April 30,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2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5114372C-B5AB-4C39-B273-B99224EB4DD5}" type="datetime2">
              <a:rPr lang="en-US" smtClean="0"/>
              <a:t>Saturday, April 30,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0181"/>
            <a:ext cx="10058400" cy="914400"/>
          </a:xfrm>
          <a:prstGeom prst="rect">
            <a:avLst/>
          </a:prstGeom>
        </p:spPr>
        <p:txBody>
          <a:bodyPr vert="horz" lIns="91420" tIns="45710" rIns="91420" bIns="4571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4909" y="1720282"/>
            <a:ext cx="9217891" cy="4052455"/>
          </a:xfrm>
          <a:prstGeom prst="rect">
            <a:avLst/>
          </a:prstGeom>
        </p:spPr>
        <p:txBody>
          <a:bodyPr vert="horz" lIns="91420" tIns="45710" rIns="91420" bIns="4571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19272"/>
            <a:ext cx="1051099" cy="304800"/>
          </a:xfrm>
          <a:prstGeom prst="rect">
            <a:avLst/>
          </a:prstGeom>
        </p:spPr>
        <p:txBody>
          <a:bodyPr vert="horz" lIns="91420" tIns="45710" rIns="91420" bIns="9142" rtlCol="0" anchor="b"/>
          <a:lstStyle>
            <a:lvl1pPr algn="l">
              <a:defRPr sz="2133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28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8906" rtl="0" eaLnBrk="1" latinLnBrk="0" hangingPunct="1">
        <a:spcBef>
          <a:spcPct val="0"/>
        </a:spcBef>
        <a:buNone/>
        <a:defRPr sz="6533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672" indent="-341293" algn="l" defTabSz="1218906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4267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53233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733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40796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828358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94029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2667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20646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986319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3351990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778607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3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6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58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1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64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7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69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22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rib.andrew.cmu.edu/~achoulde/" TargetMode="External"/><Relationship Id="rId2" Type="http://schemas.openxmlformats.org/officeDocument/2006/relationships/hyperlink" Target="https://facctconferenc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l.cmu.edu/news/news-archive/2021-2025/2021/february/carnegie-mellon-researchers-win-nsf-amazon-fairness-in-ai-awards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mp.cnn.com/cnn/2021/05/04/tech/pimeyes-facial-recognition/index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review.com/2018/10/24/139313/a-global-ethics-study-aims-to-help-ai-solve-the-self-driving-trolley-problem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www.moralmachine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theatlantic.com/technology/archive/2013/10/the-ethics-of-autonomous-cars/28036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9CO6M2HsoI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um.ieee.org/tech-talk/artificial-intelligence/embedded-ai/euairule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undark.org/2019/12/04/black-box-artificial-intelligen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supplychaindigital.com/technology/ups-invests-autonomous-driving-firm-tusimpl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nytimes.com/2020/01/18/technology/clearview-privacy-facial-recognition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platform/amp/policy-and-politics/2019/12/3/20965464/2020-presidential-candidates-jobs-automation-ai" TargetMode="External"/><Relationship Id="rId2" Type="http://schemas.openxmlformats.org/officeDocument/2006/relationships/hyperlink" Target="https://www.brookings.edu/research/what-jobs-are-affected-by-ai-better-paid-better-educated-workers-face-the-most-exposu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rishtimes.com/business/technology/short-window-to-stop-ai-taking-control-of-society-warns-ex-google-employee-1.410453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humancompatible.ai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mp.theguardian.com/business/2021/apr/28/us-automakers-rules-auto-driving-cars-fatal-crashe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loomberg.com/news/articles/2021-05-01/waymo-tusimple-aurora-inside-the-race-to-build-self-driving-truck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hyperlink" Target="https://www.bbc.com/news/business-56332388.am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 dirty="0"/>
              <a:t>Instructor: Pat Virtue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4142C8-13A7-4B85-9F10-2440585E306B}"/>
              </a:ext>
            </a:extLst>
          </p:cNvPr>
          <p:cNvSpPr txBox="1">
            <a:spLocks/>
          </p:cNvSpPr>
          <p:nvPr/>
        </p:nvSpPr>
        <p:spPr>
          <a:xfrm>
            <a:off x="6562165" y="2288223"/>
            <a:ext cx="4820770" cy="2889114"/>
          </a:xfrm>
          <a:prstGeom prst="rect">
            <a:avLst/>
          </a:prstGeom>
        </p:spPr>
        <p:txBody>
          <a:bodyPr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Demystifying AI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Human Compatible 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0F2D25-AD79-42C4-858A-7CB3CEF5E417}"/>
                  </a:ext>
                </a:extLst>
              </p14:cNvPr>
              <p14:cNvContentPartPr/>
              <p14:nvPr/>
            </p14:nvContentPartPr>
            <p14:xfrm>
              <a:off x="10980360" y="691200"/>
              <a:ext cx="613800" cy="83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0F2D25-AD79-42C4-858A-7CB3CEF5E4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71000" y="681840"/>
                <a:ext cx="632520" cy="85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Bias/Fairness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21654" cy="4830422"/>
          </a:xfrm>
        </p:spPr>
        <p:txBody>
          <a:bodyPr/>
          <a:lstStyle/>
          <a:p>
            <a:r>
              <a:rPr lang="en-US" dirty="0"/>
              <a:t>How are AI systems motivated? How does this motivation cause bias? </a:t>
            </a:r>
          </a:p>
          <a:p>
            <a:r>
              <a:rPr lang="en-US" dirty="0"/>
              <a:t>How could we measure bias (including cultural bias) in an AI system?</a:t>
            </a:r>
          </a:p>
          <a:p>
            <a:r>
              <a:rPr lang="en-US" dirty="0"/>
              <a:t>What are some ways that bias in AI programming can impact the world?</a:t>
            </a:r>
          </a:p>
          <a:p>
            <a:endParaRPr lang="en-US" dirty="0"/>
          </a:p>
          <a:p>
            <a:r>
              <a:rPr lang="en-US" dirty="0"/>
              <a:t>Domains to think about:</a:t>
            </a:r>
          </a:p>
          <a:p>
            <a:r>
              <a:rPr lang="en-US" dirty="0">
                <a:solidFill>
                  <a:srgbClr val="C00000"/>
                </a:solidFill>
              </a:rPr>
              <a:t>	Self-driving cars</a:t>
            </a:r>
          </a:p>
          <a:p>
            <a:r>
              <a:rPr lang="en-US" dirty="0">
                <a:solidFill>
                  <a:srgbClr val="C00000"/>
                </a:solidFill>
              </a:rPr>
              <a:t>	Hiring and judicial decision making</a:t>
            </a:r>
          </a:p>
          <a:p>
            <a:r>
              <a:rPr lang="en-US" dirty="0">
                <a:solidFill>
                  <a:srgbClr val="C00000"/>
                </a:solidFill>
              </a:rPr>
              <a:t>	Traffic control</a:t>
            </a:r>
          </a:p>
          <a:p>
            <a:r>
              <a:rPr lang="en-US" dirty="0">
                <a:solidFill>
                  <a:srgbClr val="C00000"/>
                </a:solidFill>
              </a:rPr>
              <a:t>	Face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3021543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Weapons/Safety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21654" cy="4830422"/>
          </a:xfrm>
        </p:spPr>
        <p:txBody>
          <a:bodyPr/>
          <a:lstStyle/>
          <a:p>
            <a:r>
              <a:rPr lang="en-US" dirty="0"/>
              <a:t>Should AI be used as a weapon or in warfare? </a:t>
            </a:r>
          </a:p>
          <a:p>
            <a:r>
              <a:rPr lang="en-US" dirty="0"/>
              <a:t>Where would you draw the line for how it could be used and how not?</a:t>
            </a:r>
          </a:p>
          <a:p>
            <a:r>
              <a:rPr lang="en-US" dirty="0"/>
              <a:t>Would you let a fully autonomous robot perform surgery on a family member?</a:t>
            </a:r>
          </a:p>
          <a:p>
            <a:r>
              <a:rPr lang="en-US" dirty="0"/>
              <a:t>Can you think of some rules or laws that may help prevent unsafe AI?</a:t>
            </a:r>
          </a:p>
          <a:p>
            <a:endParaRPr lang="en-US" dirty="0"/>
          </a:p>
          <a:p>
            <a:r>
              <a:rPr lang="en-US" dirty="0"/>
              <a:t>Domains to think about:</a:t>
            </a:r>
          </a:p>
          <a:p>
            <a:r>
              <a:rPr lang="en-US" dirty="0">
                <a:solidFill>
                  <a:srgbClr val="C00000"/>
                </a:solidFill>
              </a:rPr>
              <a:t>	Social media bots and information warfare</a:t>
            </a:r>
          </a:p>
          <a:p>
            <a:r>
              <a:rPr lang="en-US" dirty="0">
                <a:solidFill>
                  <a:srgbClr val="C00000"/>
                </a:solidFill>
              </a:rPr>
              <a:t>	Drones and autonomous weapons machines</a:t>
            </a:r>
          </a:p>
          <a:p>
            <a:r>
              <a:rPr lang="en-US" dirty="0">
                <a:solidFill>
                  <a:srgbClr val="C00000"/>
                </a:solidFill>
              </a:rPr>
              <a:t>	Healthcare</a:t>
            </a:r>
          </a:p>
          <a:p>
            <a:r>
              <a:rPr lang="en-US" dirty="0">
                <a:solidFill>
                  <a:srgbClr val="C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29681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471025" cy="4830422"/>
          </a:xfrm>
        </p:spPr>
        <p:txBody>
          <a:bodyPr/>
          <a:lstStyle/>
          <a:p>
            <a:r>
              <a:rPr lang="en-US" dirty="0"/>
              <a:t>What are some tradeoffs we make when giving AI our private information?</a:t>
            </a:r>
          </a:p>
          <a:p>
            <a:r>
              <a:rPr lang="en-US" dirty="0"/>
              <a:t>Do you have a limit for the type or amount of data you are willing to provide?</a:t>
            </a:r>
          </a:p>
          <a:p>
            <a:r>
              <a:rPr lang="en-US" dirty="0"/>
              <a:t>How can we make the data usage of AI systems more explicit?</a:t>
            </a:r>
          </a:p>
          <a:p>
            <a:r>
              <a:rPr lang="en-US" dirty="0"/>
              <a:t>Are there ways that we can still enjoy the benefits of AI systems without giving up our private information?</a:t>
            </a:r>
          </a:p>
          <a:p>
            <a:endParaRPr lang="en-US" dirty="0"/>
          </a:p>
          <a:p>
            <a:r>
              <a:rPr lang="en-US" dirty="0"/>
              <a:t>Domains to think about:</a:t>
            </a:r>
          </a:p>
          <a:p>
            <a:r>
              <a:rPr lang="en-US" dirty="0">
                <a:solidFill>
                  <a:srgbClr val="C00000"/>
                </a:solidFill>
              </a:rPr>
              <a:t>	Social media 	</a:t>
            </a:r>
          </a:p>
          <a:p>
            <a:r>
              <a:rPr lang="en-US" dirty="0">
                <a:solidFill>
                  <a:srgbClr val="C00000"/>
                </a:solidFill>
              </a:rPr>
              <a:t>	Search (Google, Amazon, Yelp, …)</a:t>
            </a:r>
          </a:p>
          <a:p>
            <a:r>
              <a:rPr lang="en-US" dirty="0">
                <a:solidFill>
                  <a:srgbClr val="C00000"/>
                </a:solidFill>
              </a:rPr>
              <a:t>	Healthcare</a:t>
            </a:r>
          </a:p>
          <a:p>
            <a:r>
              <a:rPr lang="en-US" dirty="0">
                <a:solidFill>
                  <a:srgbClr val="C00000"/>
                </a:solidFill>
              </a:rPr>
              <a:t>	Insurance	</a:t>
            </a:r>
          </a:p>
        </p:txBody>
      </p:sp>
    </p:spTree>
    <p:extLst>
      <p:ext uri="{BB962C8B-B14F-4D97-AF65-F5344CB8AC3E}">
        <p14:creationId xmlns:p14="http://schemas.microsoft.com/office/powerpoint/2010/main" val="210563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21654" cy="4830422"/>
          </a:xfrm>
        </p:spPr>
        <p:txBody>
          <a:bodyPr/>
          <a:lstStyle/>
          <a:p>
            <a:r>
              <a:rPr lang="en-US" dirty="0"/>
              <a:t>How do we determine what went wrong (or right) in deployed AI systems?</a:t>
            </a:r>
          </a:p>
          <a:p>
            <a:r>
              <a:rPr lang="en-US" dirty="0"/>
              <a:t>Which techniques that we learned about have explainable results?</a:t>
            </a:r>
          </a:p>
          <a:p>
            <a:r>
              <a:rPr lang="en-US" dirty="0"/>
              <a:t>Who is responsible for “mistakes” that AI systems make?</a:t>
            </a:r>
          </a:p>
          <a:p>
            <a:r>
              <a:rPr lang="en-US" dirty="0"/>
              <a:t>What if someone or another AI misuses AI technology? Who is responsible?</a:t>
            </a:r>
          </a:p>
          <a:p>
            <a:r>
              <a:rPr lang="en-US" dirty="0"/>
              <a:t>Once autonomous vehicles are readily available, should it be illegal for humans to drive?</a:t>
            </a:r>
          </a:p>
          <a:p>
            <a:endParaRPr lang="en-US" dirty="0"/>
          </a:p>
          <a:p>
            <a:r>
              <a:rPr lang="en-US" dirty="0"/>
              <a:t>Domains to think about:</a:t>
            </a:r>
          </a:p>
          <a:p>
            <a:r>
              <a:rPr lang="en-US" dirty="0">
                <a:solidFill>
                  <a:srgbClr val="C00000"/>
                </a:solidFill>
              </a:rPr>
              <a:t>	Self-driving cars</a:t>
            </a:r>
          </a:p>
          <a:p>
            <a:r>
              <a:rPr lang="en-US" dirty="0">
                <a:solidFill>
                  <a:srgbClr val="C00000"/>
                </a:solidFill>
              </a:rPr>
              <a:t>	Healthcare decision-making</a:t>
            </a:r>
          </a:p>
          <a:p>
            <a:r>
              <a:rPr lang="en-US" dirty="0">
                <a:solidFill>
                  <a:srgbClr val="C00000"/>
                </a:solidFill>
              </a:rPr>
              <a:t>	Land and Air traffic control</a:t>
            </a:r>
          </a:p>
        </p:txBody>
      </p:sp>
    </p:spTree>
    <p:extLst>
      <p:ext uri="{BB962C8B-B14F-4D97-AF65-F5344CB8AC3E}">
        <p14:creationId xmlns:p14="http://schemas.microsoft.com/office/powerpoint/2010/main" val="179968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21654" cy="4830422"/>
          </a:xfrm>
        </p:spPr>
        <p:txBody>
          <a:bodyPr/>
          <a:lstStyle/>
          <a:p>
            <a:r>
              <a:rPr lang="en-US" dirty="0"/>
              <a:t>What types of jobs should AI do instead of people?</a:t>
            </a:r>
          </a:p>
          <a:p>
            <a:r>
              <a:rPr lang="en-US" dirty="0"/>
              <a:t>Is it ok if autonomous vehicles completely replace human drivers?</a:t>
            </a:r>
          </a:p>
          <a:p>
            <a:r>
              <a:rPr lang="en-US" dirty="0"/>
              <a:t>What will people do if their jobs are taken?</a:t>
            </a:r>
          </a:p>
          <a:p>
            <a:r>
              <a:rPr lang="en-US" dirty="0"/>
              <a:t>How can AI systems improve or change people’s jobs even if it doesn’t take the jobs?</a:t>
            </a:r>
          </a:p>
          <a:p>
            <a:endParaRPr lang="en-US" dirty="0"/>
          </a:p>
          <a:p>
            <a:r>
              <a:rPr lang="en-US" dirty="0"/>
              <a:t>Domains to think about:</a:t>
            </a:r>
          </a:p>
          <a:p>
            <a:r>
              <a:rPr lang="en-US" dirty="0">
                <a:solidFill>
                  <a:srgbClr val="C00000"/>
                </a:solidFill>
              </a:rPr>
              <a:t>	Driving and Logistics </a:t>
            </a:r>
          </a:p>
          <a:p>
            <a:r>
              <a:rPr lang="en-US" dirty="0">
                <a:solidFill>
                  <a:srgbClr val="C00000"/>
                </a:solidFill>
              </a:rPr>
              <a:t>	Healthcare decision-making</a:t>
            </a:r>
          </a:p>
          <a:p>
            <a:r>
              <a:rPr lang="en-US" dirty="0">
                <a:solidFill>
                  <a:srgbClr val="C00000"/>
                </a:solidFill>
              </a:rPr>
              <a:t>	Entertainment </a:t>
            </a:r>
          </a:p>
        </p:txBody>
      </p:sp>
    </p:spTree>
    <p:extLst>
      <p:ext uri="{BB962C8B-B14F-4D97-AF65-F5344CB8AC3E}">
        <p14:creationId xmlns:p14="http://schemas.microsoft.com/office/powerpoint/2010/main" val="252656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03" y="4428099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11" y="3096283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0082" t="-602" r="7436" b="602"/>
          <a:stretch/>
        </p:blipFill>
        <p:spPr>
          <a:xfrm>
            <a:off x="2763492" y="4428396"/>
            <a:ext cx="2028195" cy="2261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2206281" y="3789382"/>
            <a:ext cx="3350837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Weapons/Safety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73226" y="3814111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079603" y="1077515"/>
            <a:ext cx="2805879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Jobs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6423" y="6712435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06518" y="1697863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0" y="1069994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Bias/Fairness</a:t>
            </a:r>
          </a:p>
        </p:txBody>
      </p:sp>
      <p:pic>
        <p:nvPicPr>
          <p:cNvPr id="1026" name="Picture 2" descr="How to Operationalize Privacy and Data Governance for AI ...">
            <a:extLst>
              <a:ext uri="{FF2B5EF4-FFF2-40B4-BE49-F238E27FC236}">
                <a16:creationId xmlns:a16="http://schemas.microsoft.com/office/drawing/2014/main" id="{7344E989-D18D-D046-B83B-2852F6CF3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3" r="24561"/>
          <a:stretch/>
        </p:blipFill>
        <p:spPr bwMode="auto">
          <a:xfrm>
            <a:off x="4693904" y="1834333"/>
            <a:ext cx="1929112" cy="19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661647C-73FB-FF43-923F-9F1CF1A9C0FA}"/>
              </a:ext>
            </a:extLst>
          </p:cNvPr>
          <p:cNvSpPr txBox="1">
            <a:spLocks/>
          </p:cNvSpPr>
          <p:nvPr/>
        </p:nvSpPr>
        <p:spPr>
          <a:xfrm>
            <a:off x="4240392" y="1069994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Privacy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50978F-CC24-4774-BD95-8F5410FFB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770" y="1701946"/>
            <a:ext cx="2369262" cy="21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80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4D81-F76D-3848-832C-80A865C1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and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40FF-5F83-BB4A-815E-E92D945F9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Bias/Fairness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863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https://facctconference.org/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4415E-1483-4F10-8F89-9CB4D65F8961}"/>
              </a:ext>
            </a:extLst>
          </p:cNvPr>
          <p:cNvSpPr/>
          <p:nvPr/>
        </p:nvSpPr>
        <p:spPr>
          <a:xfrm>
            <a:off x="636494" y="4770162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Alexandra </a:t>
            </a:r>
            <a:r>
              <a:rPr lang="en-US" sz="2400" dirty="0" err="1"/>
              <a:t>Chouldechova</a:t>
            </a:r>
            <a:endParaRPr lang="en-US" sz="2400" dirty="0"/>
          </a:p>
          <a:p>
            <a:r>
              <a:rPr lang="en-US" sz="2400" dirty="0"/>
              <a:t>CMU, Statistics and Public Policy</a:t>
            </a:r>
          </a:p>
          <a:p>
            <a:r>
              <a:rPr lang="en-US" sz="2400" dirty="0">
                <a:hlinkClick r:id="rId3"/>
              </a:rPr>
              <a:t>http://www.contrib.andrew.cmu.edu/~achoulde/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43B3E-1B28-41A3-ADC3-606FE3FAE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4943"/>
            <a:ext cx="12192000" cy="35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4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Bias/Fairness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D655F-57C3-437A-A42C-956804AF8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329" y="159106"/>
            <a:ext cx="7548951" cy="59424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2F08C-4FF7-4280-8E19-D5987F141ECA}"/>
              </a:ext>
            </a:extLst>
          </p:cNvPr>
          <p:cNvSpPr txBox="1"/>
          <p:nvPr/>
        </p:nvSpPr>
        <p:spPr>
          <a:xfrm>
            <a:off x="138546" y="6107983"/>
            <a:ext cx="8916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https://www.ml.cmu.edu/news/news-archive/2021-2025/2021/february/carnegie-mellon-researchers-win-nsf-amazon-fairness-in-ai-awards.html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CD2979-7D9E-48AD-A70A-8090876B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111492"/>
            <a:ext cx="3823855" cy="5319656"/>
          </a:xfrm>
        </p:spPr>
        <p:txBody>
          <a:bodyPr>
            <a:normAutofit/>
          </a:bodyPr>
          <a:lstStyle/>
          <a:p>
            <a:r>
              <a:rPr lang="en-US" dirty="0" err="1"/>
              <a:t>Hoda</a:t>
            </a:r>
            <a:r>
              <a:rPr lang="en-US" dirty="0"/>
              <a:t> </a:t>
            </a:r>
            <a:r>
              <a:rPr lang="en-US" dirty="0" err="1"/>
              <a:t>Heidari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MLD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Jason Hong</a:t>
            </a:r>
          </a:p>
          <a:p>
            <a:r>
              <a:rPr lang="en-US" dirty="0">
                <a:solidFill>
                  <a:schemeClr val="tx1"/>
                </a:solidFill>
              </a:rPr>
              <a:t>HCII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Graham </a:t>
            </a:r>
            <a:r>
              <a:rPr lang="en-US" dirty="0" err="1"/>
              <a:t>Neubig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LTI</a:t>
            </a:r>
          </a:p>
        </p:txBody>
      </p:sp>
    </p:spTree>
    <p:extLst>
      <p:ext uri="{BB962C8B-B14F-4D97-AF65-F5344CB8AC3E}">
        <p14:creationId xmlns:p14="http://schemas.microsoft.com/office/powerpoint/2010/main" val="37436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E8714-2647-B444-800A-1B48BCB1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Bias/Fairness</a:t>
            </a:r>
          </a:p>
        </p:txBody>
      </p:sp>
      <p:pic>
        <p:nvPicPr>
          <p:cNvPr id="5" name="Picture 4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38DB278B-5BD6-364C-945C-8C0F55F4E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3374"/>
            <a:ext cx="7949623" cy="4827494"/>
          </a:xfrm>
          <a:prstGeom prst="rect">
            <a:avLst/>
          </a:prstGeom>
        </p:spPr>
      </p:pic>
      <p:pic>
        <p:nvPicPr>
          <p:cNvPr id="7" name="Picture 6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54EDB87C-A4A3-1646-B418-13FE0ABD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77" y="1663374"/>
            <a:ext cx="4753122" cy="48274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7C1815-020D-B74F-B1DD-C8B591272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281313" cy="2039539"/>
          </a:xfrm>
        </p:spPr>
        <p:txBody>
          <a:bodyPr>
            <a:normAutofit/>
          </a:bodyPr>
          <a:lstStyle/>
          <a:p>
            <a:r>
              <a:rPr lang="en-US" dirty="0"/>
              <a:t>Question: What technique could have been used to learn from the mistake?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7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C628-D946-0C45-A4CB-AAE41105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5EDFC-0E7A-6740-893E-8C7C0F5F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4B599-6D9D-4FA1-80B3-64136BF81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58" y="231486"/>
            <a:ext cx="7411066" cy="6194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F0BF8-1B8F-46B2-9A36-4BFDC7E46C7F}"/>
              </a:ext>
            </a:extLst>
          </p:cNvPr>
          <p:cNvSpPr txBox="1"/>
          <p:nvPr/>
        </p:nvSpPr>
        <p:spPr>
          <a:xfrm>
            <a:off x="648392" y="6441848"/>
            <a:ext cx="869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https://amp.cnn.com/cnn/2021/05/04/tech/pimeyes-facial-recognition/index.html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7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D4DE-4045-4941-A84F-DAF1592A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Bias/Fairness</a:t>
            </a:r>
          </a:p>
        </p:txBody>
      </p:sp>
      <p:pic>
        <p:nvPicPr>
          <p:cNvPr id="7" name="Picture 6" descr="A picture containing light, street&#10;&#10;Description automatically generated">
            <a:extLst>
              <a:ext uri="{FF2B5EF4-FFF2-40B4-BE49-F238E27FC236}">
                <a16:creationId xmlns:a16="http://schemas.microsoft.com/office/drawing/2014/main" id="{AEC4433E-5297-0745-850D-FC5EED8D0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" y="1320110"/>
            <a:ext cx="5862148" cy="5319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68B407-1974-2A4E-B0C1-691AEC017A06}"/>
              </a:ext>
            </a:extLst>
          </p:cNvPr>
          <p:cNvSpPr txBox="1"/>
          <p:nvPr/>
        </p:nvSpPr>
        <p:spPr>
          <a:xfrm>
            <a:off x="4993585" y="1658661"/>
            <a:ext cx="81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Forbes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F23A47-B74A-2242-A76D-37A28F28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934" y="1113177"/>
            <a:ext cx="5361477" cy="5319656"/>
          </a:xfrm>
        </p:spPr>
        <p:txBody>
          <a:bodyPr>
            <a:normAutofit/>
          </a:bodyPr>
          <a:lstStyle/>
          <a:p>
            <a:r>
              <a:rPr lang="en-US" dirty="0"/>
              <a:t>Search/Navigation:</a:t>
            </a:r>
          </a:p>
          <a:p>
            <a:r>
              <a:rPr lang="en-US" dirty="0"/>
              <a:t>Create efficient routes for the fleet of trucks</a:t>
            </a:r>
          </a:p>
          <a:p>
            <a:r>
              <a:rPr lang="en-US" dirty="0"/>
              <a:t>Use of robots to deliver medicine, groceries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CSPs:</a:t>
            </a:r>
          </a:p>
          <a:p>
            <a:r>
              <a:rPr lang="en-US" dirty="0"/>
              <a:t>Deciding which stores get preference for deliveries</a:t>
            </a:r>
          </a:p>
          <a:p>
            <a:r>
              <a:rPr lang="en-US" dirty="0"/>
              <a:t>Deciding what products go to what stores</a:t>
            </a:r>
          </a:p>
        </p:txBody>
      </p:sp>
    </p:spTree>
    <p:extLst>
      <p:ext uri="{BB962C8B-B14F-4D97-AF65-F5344CB8AC3E}">
        <p14:creationId xmlns:p14="http://schemas.microsoft.com/office/powerpoint/2010/main" val="2810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6528-412E-764C-BE44-34264F31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Bias/Fairness</a:t>
            </a:r>
          </a:p>
        </p:txBody>
      </p:sp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C1DEEB3-FE8F-6445-A8EB-08D6B7D7A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62" y="1301838"/>
            <a:ext cx="9987875" cy="5303795"/>
          </a:xfrm>
        </p:spPr>
      </p:pic>
    </p:spTree>
    <p:extLst>
      <p:ext uri="{BB962C8B-B14F-4D97-AF65-F5344CB8AC3E}">
        <p14:creationId xmlns:p14="http://schemas.microsoft.com/office/powerpoint/2010/main" val="4059813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9F5C35-3237-2642-8191-11C8B822ACB3}"/>
              </a:ext>
            </a:extLst>
          </p:cNvPr>
          <p:cNvSpPr/>
          <p:nvPr/>
        </p:nvSpPr>
        <p:spPr>
          <a:xfrm>
            <a:off x="215153" y="5013541"/>
            <a:ext cx="4069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www.washingtonpost.com</a:t>
            </a:r>
            <a:r>
              <a:rPr lang="en-US" dirty="0"/>
              <a:t>/technology/2019/12/19/federal-study-confirms-racial-bias-many-facial-recognition-systems-casts-doubt-their-expanding-use/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CB49EF-C10F-A74C-B045-2177C585C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56" y="1645285"/>
            <a:ext cx="7508315" cy="5212715"/>
          </a:xfrm>
          <a:prstGeom prst="rect">
            <a:avLst/>
          </a:prstGeom>
        </p:spPr>
      </p:pic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76767E3A-9354-E34B-B31B-EF28F9F1B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9" y="256279"/>
            <a:ext cx="7053634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3F523-BECE-9540-81CE-A18B29BAC2F0}"/>
              </a:ext>
            </a:extLst>
          </p:cNvPr>
          <p:cNvSpPr txBox="1"/>
          <p:nvPr/>
        </p:nvSpPr>
        <p:spPr>
          <a:xfrm>
            <a:off x="98612" y="5526273"/>
            <a:ext cx="1199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https://www.moralmachine.net/</a:t>
            </a:r>
            <a:endParaRPr lang="en-US" dirty="0"/>
          </a:p>
          <a:p>
            <a:r>
              <a:rPr lang="en-US" dirty="0">
                <a:hlinkClick r:id="rId3"/>
              </a:rPr>
              <a:t>https://www.technologyreview.com/2018/10/24/139313/a-global-ethics-study-aims-to-help-ai-solve-the-self-driving-trolley-problem/</a:t>
            </a:r>
            <a:endParaRPr lang="en-US" dirty="0"/>
          </a:p>
          <a:p>
            <a:r>
              <a:rPr lang="en-US" dirty="0">
                <a:hlinkClick r:id="rId4"/>
              </a:rPr>
              <a:t>https://www.theatlantic.com/technology/archive/2013/10/the-ethics-of-autonomous-cars/280360/</a:t>
            </a:r>
            <a:endParaRPr lang="en-US" dirty="0"/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BC570803-2FA4-8446-A5EA-676003BB0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6" y="0"/>
            <a:ext cx="5359073" cy="5244353"/>
          </a:xfrm>
          <a:prstGeom prst="rect">
            <a:avLst/>
          </a:prstGeom>
        </p:spPr>
      </p:pic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5ECBCCAD-F889-3641-99FB-121080969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26" y="575235"/>
            <a:ext cx="6261847" cy="1301482"/>
          </a:xfrm>
          <a:prstGeom prst="rect">
            <a:avLst/>
          </a:prstGeom>
        </p:spPr>
      </p:pic>
      <p:pic>
        <p:nvPicPr>
          <p:cNvPr id="10" name="Picture 9" descr="A picture containing knife&#10;&#10;Description automatically generated">
            <a:extLst>
              <a:ext uri="{FF2B5EF4-FFF2-40B4-BE49-F238E27FC236}">
                <a16:creationId xmlns:a16="http://schemas.microsoft.com/office/drawing/2014/main" id="{AE20612E-0D3F-2241-A4B9-2703CB560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26" y="2382638"/>
            <a:ext cx="5631035" cy="13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8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Weapons/Safety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5029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https://www.youtube.com/watch?v=9CO6M2HsoIA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984ED-4D03-4B80-AD88-A84181D4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1425671"/>
            <a:ext cx="7000875" cy="42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3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9280-AF4F-2A45-9F1B-804ED078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Weapons/Safety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CD2A0-A604-42B6-917B-CBA0E28BD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67" y="274506"/>
            <a:ext cx="6211104" cy="6216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3816A4-2104-450C-A1D5-0E5AB15B9A7B}"/>
              </a:ext>
            </a:extLst>
          </p:cNvPr>
          <p:cNvSpPr txBox="1"/>
          <p:nvPr/>
        </p:nvSpPr>
        <p:spPr>
          <a:xfrm>
            <a:off x="376843" y="6398828"/>
            <a:ext cx="847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https://spectrum.ieee.org/tech-talk/artificial-intelligence/embedded-ai/euairules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56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9280-AF4F-2A45-9F1B-804ED078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Weapons/Safety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F43E78-9F29-F442-8047-6FC5C0CD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5" y="1569308"/>
            <a:ext cx="6355124" cy="410244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0868CF-7BF5-A342-8C54-4F2E1E431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83" y="905624"/>
            <a:ext cx="4357816" cy="570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0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78077-2E76-4040-9E5A-826BC87F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Privacy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E2BB6-1D1B-8144-B8EB-1C067425CABC}"/>
              </a:ext>
            </a:extLst>
          </p:cNvPr>
          <p:cNvSpPr/>
          <p:nvPr/>
        </p:nvSpPr>
        <p:spPr>
          <a:xfrm>
            <a:off x="1524000" y="642688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www.forbes.com</a:t>
            </a:r>
            <a:r>
              <a:rPr lang="en-US" dirty="0"/>
              <a:t>/sites/insights-</a:t>
            </a:r>
            <a:r>
              <a:rPr lang="en-US" dirty="0" err="1"/>
              <a:t>intelai</a:t>
            </a:r>
            <a:r>
              <a:rPr lang="en-US" dirty="0"/>
              <a:t>/2019/03/27/rethinking-privacy-for-the-ai-era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B4EEB7-763F-0342-8F16-4151C907D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53593"/>
            <a:ext cx="9144000" cy="45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3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8A492-9507-466E-B439-F9F874B4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9B167-F94C-4C27-84E3-1B1CFD3A9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https://undark.org/2019/12/04/black-box-artificial-intelligence/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C60EC-BDA0-45D2-B684-B388AF54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9" y="1705737"/>
            <a:ext cx="9635300" cy="2499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92593-FD97-4571-9098-9E95BCCC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64" y="4230825"/>
            <a:ext cx="9518905" cy="45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67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AC98-C368-473C-8D9E-78398C0E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9DD64-AD0D-40DC-BF28-3404304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https://www.supplychaindigital.com/technology/ups-invests-autonomous-driving-firm-tusimple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D9648-F194-457C-9AEB-1B08B484F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12" y="2163201"/>
            <a:ext cx="8939373" cy="58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C628-D946-0C45-A4CB-AAE41105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5EDFC-0E7A-6740-893E-8C7C0F5F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77D3D-97DA-40AD-B2DD-701D7C075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077" y="248896"/>
            <a:ext cx="4115374" cy="657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78E62-7389-4048-9569-A7681CEA3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77" y="906213"/>
            <a:ext cx="5205439" cy="2428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0F991B-F88D-4D75-A505-EB8D915C0383}"/>
              </a:ext>
            </a:extLst>
          </p:cNvPr>
          <p:cNvSpPr txBox="1"/>
          <p:nvPr/>
        </p:nvSpPr>
        <p:spPr>
          <a:xfrm>
            <a:off x="393469" y="6424438"/>
            <a:ext cx="9892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https://www.nytimes.com/2020/01/18/technology/clearview-privacy-facial-recognition.html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70BBA4-22A4-4290-8D91-3D11B9FD1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078" y="3204440"/>
            <a:ext cx="3670356" cy="1146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F63565-86F1-410E-97B0-3477F4452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246"/>
          <a:stretch/>
        </p:blipFill>
        <p:spPr>
          <a:xfrm>
            <a:off x="4605938" y="4310999"/>
            <a:ext cx="4990871" cy="20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5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2"/>
              </a:rPr>
              <a:t>https://www.brookings.edu/research/what-jobs-are-affected-by-ai-better-paid-better-educated-workers-face-the-most-exposure/</a:t>
            </a:r>
            <a:endParaRPr lang="en-US" sz="2400" dirty="0">
              <a:hlinkClick r:id="rId3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3"/>
              </a:rPr>
              <a:t>https://www.vox.com/platform/amp/policy-and-politics/2019/12/3/20965464/2020-presidential-candidates-jobs-automation-ai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hlinkClick r:id="rId4"/>
              </a:rPr>
              <a:t>https://www.irishtimes.com/business/technology/short-window-to-stop-ai-taking-control-of-society-warns-ex-google-employee-1.4104535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8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FBF76D-0B7F-7C4E-AA1C-56D39B59B4C3}"/>
              </a:ext>
            </a:extLst>
          </p:cNvPr>
          <p:cNvSpPr/>
          <p:nvPr/>
        </p:nvSpPr>
        <p:spPr>
          <a:xfrm>
            <a:off x="609247" y="4487433"/>
            <a:ext cx="517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www.wendyju.com</a:t>
            </a:r>
            <a:r>
              <a:rPr lang="en-US" dirty="0"/>
              <a:t>/publications/ju_iros11.pdf</a:t>
            </a:r>
          </a:p>
        </p:txBody>
      </p:sp>
      <p:pic>
        <p:nvPicPr>
          <p:cNvPr id="6" name="Picture 5" descr="A picture containing bird, tree&#10;&#10;Description automatically generated">
            <a:extLst>
              <a:ext uri="{FF2B5EF4-FFF2-40B4-BE49-F238E27FC236}">
                <a16:creationId xmlns:a16="http://schemas.microsoft.com/office/drawing/2014/main" id="{68C03E66-F23C-F649-90D5-E35659161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5" y="715108"/>
            <a:ext cx="8700443" cy="2595422"/>
          </a:xfrm>
          <a:prstGeom prst="rect">
            <a:avLst/>
          </a:prstGeom>
        </p:spPr>
      </p:pic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A416FD61-5179-784C-996A-EF22CAC0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43" y="2198269"/>
            <a:ext cx="5143500" cy="3835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43AC9B-5529-AA45-BDB9-13D51444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AI Jobs</a:t>
            </a:r>
          </a:p>
        </p:txBody>
      </p:sp>
    </p:spTree>
    <p:extLst>
      <p:ext uri="{BB962C8B-B14F-4D97-AF65-F5344CB8AC3E}">
        <p14:creationId xmlns:p14="http://schemas.microsoft.com/office/powerpoint/2010/main" val="2671591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4D81-F76D-3848-832C-80A865C1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40FF-5F83-BB4A-815E-E92D945F9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8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4" name="Chevron 3"/>
          <p:cNvSpPr/>
          <p:nvPr/>
        </p:nvSpPr>
        <p:spPr>
          <a:xfrm>
            <a:off x="2435277" y="1964961"/>
            <a:ext cx="3581400" cy="1371600"/>
          </a:xfrm>
          <a:prstGeom prst="chevron">
            <a:avLst>
              <a:gd name="adj" fmla="val 489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Weak AI</a:t>
            </a:r>
          </a:p>
        </p:txBody>
      </p:sp>
      <p:sp>
        <p:nvSpPr>
          <p:cNvPr id="5" name="Chevron 4"/>
          <p:cNvSpPr/>
          <p:nvPr/>
        </p:nvSpPr>
        <p:spPr>
          <a:xfrm>
            <a:off x="6629400" y="1981200"/>
            <a:ext cx="3581400" cy="137160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Strong AI</a:t>
            </a:r>
          </a:p>
        </p:txBody>
      </p:sp>
      <p:sp>
        <p:nvSpPr>
          <p:cNvPr id="6" name="Chevron 5"/>
          <p:cNvSpPr/>
          <p:nvPr/>
        </p:nvSpPr>
        <p:spPr>
          <a:xfrm>
            <a:off x="5749977" y="1964961"/>
            <a:ext cx="1181100" cy="1371600"/>
          </a:xfrm>
          <a:prstGeom prst="chevron">
            <a:avLst>
              <a:gd name="adj" fmla="val 6015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654477" y="1295400"/>
            <a:ext cx="4724400" cy="685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C00000"/>
                </a:solidFill>
              </a:rPr>
              <a:t>Singularity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435277" y="3468035"/>
            <a:ext cx="33147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Narrow AI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Limited number of applications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6705600" y="3467102"/>
            <a:ext cx="4267200" cy="3086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Artificial General Intelligence (AGI)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Recursive self-improvement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Beyond human control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321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Question: What motivation could cause problems?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9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Stuart Russell, UC Berkeley </a:t>
            </a:r>
            <a:r>
              <a:rPr lang="en-US" dirty="0">
                <a:hlinkClick r:id="rId2"/>
              </a:rPr>
              <a:t>Center for Human-Compatible AI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85" y="1844234"/>
            <a:ext cx="7993935" cy="4002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057" y="6185911"/>
            <a:ext cx="10770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www.ted.com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/talks/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stuart_russell_how_ai_might_make_us_better_people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102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0" y="1720291"/>
            <a:ext cx="10972800" cy="4052455"/>
          </a:xfrm>
        </p:spPr>
        <p:txBody>
          <a:bodyPr>
            <a:normAutofit lnSpcReduction="10000"/>
          </a:bodyPr>
          <a:lstStyle/>
          <a:p>
            <a:pPr marL="24378" indent="0">
              <a:buNone/>
            </a:pPr>
            <a:r>
              <a:rPr lang="en-US" dirty="0"/>
              <a:t>1. The robot’s only objective is to maximize the realization of human values</a:t>
            </a:r>
          </a:p>
          <a:p>
            <a:pPr marL="24378" indent="0">
              <a:buNone/>
            </a:pPr>
            <a:r>
              <a:rPr lang="en-US" dirty="0"/>
              <a:t>2. The robot is initially uncertain about what those values are</a:t>
            </a:r>
          </a:p>
          <a:p>
            <a:pPr marL="24378" indent="0">
              <a:buNone/>
            </a:pPr>
            <a:r>
              <a:rPr lang="en-US" dirty="0"/>
              <a:t>3. The best source of information about human values is human behavior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simple ideas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28945-30C2-884C-A131-E2D746BE42E7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9664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Machine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objective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1,2,3: objective given to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D8554-7989-9842-B5BE-CD175F659FB9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38743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Machine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objective</a:t>
            </a:r>
          </a:p>
        </p:txBody>
      </p:sp>
      <p:sp>
        <p:nvSpPr>
          <p:cNvPr id="15" name="Oval 14"/>
          <p:cNvSpPr/>
          <p:nvPr/>
        </p:nvSpPr>
        <p:spPr>
          <a:xfrm>
            <a:off x="862318" y="3088943"/>
            <a:ext cx="9845801" cy="183436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4: objective is a latent variable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4CEE8-28AA-274C-9AF3-5FC7C59057E3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1265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295417"/>
            <a:ext cx="10769600" cy="43433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marL="511941" lvl="1" indent="0">
              <a:buNone/>
            </a:pPr>
            <a:r>
              <a:rPr lang="en-US" dirty="0"/>
              <a:t>(You can’t fetch the coffee if you’re dead)</a:t>
            </a:r>
          </a:p>
          <a:p>
            <a:r>
              <a:rPr lang="en-US" dirty="0"/>
              <a:t>How can we prevent this?</a:t>
            </a:r>
          </a:p>
          <a:p>
            <a:r>
              <a:rPr lang="en-US" dirty="0"/>
              <a:t>Answer: robot must allow for </a:t>
            </a:r>
            <a:r>
              <a:rPr lang="en-US" b="1" i="1" dirty="0"/>
              <a:t>uncertainty</a:t>
            </a:r>
            <a:r>
              <a:rPr lang="en-US" dirty="0"/>
              <a:t> about the true human objective</a:t>
            </a:r>
          </a:p>
          <a:p>
            <a:pPr lvl="1"/>
            <a:r>
              <a:rPr lang="en-US" dirty="0"/>
              <a:t>The human will only switch off the robot if that leads to better outcomes for the true human objective</a:t>
            </a:r>
          </a:p>
          <a:p>
            <a:pPr lvl="1"/>
            <a:r>
              <a:rPr lang="en-US" dirty="0"/>
              <a:t>Theorem: it’s </a:t>
            </a:r>
            <a:r>
              <a:rPr lang="en-US" b="1" i="1" dirty="0">
                <a:solidFill>
                  <a:srgbClr val="FFFF00"/>
                </a:solidFill>
              </a:rPr>
              <a:t>in the robot’s interest </a:t>
            </a:r>
            <a:r>
              <a:rPr lang="en-US" dirty="0"/>
              <a:t>to allow it</a:t>
            </a:r>
          </a:p>
          <a:p>
            <a:pPr lvl="1"/>
            <a:r>
              <a:rPr lang="en-US" dirty="0"/>
              <a:t>Theorem: Such a robot is </a:t>
            </a:r>
            <a:r>
              <a:rPr lang="en-US" b="1" i="1" dirty="0">
                <a:solidFill>
                  <a:srgbClr val="FFFF00"/>
                </a:solidFill>
              </a:rPr>
              <a:t>provably beneficial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080" y="152400"/>
            <a:ext cx="100584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DF128-9F92-ED43-99D9-F893A179767F}"/>
              </a:ext>
            </a:extLst>
          </p:cNvPr>
          <p:cNvSpPr txBox="1"/>
          <p:nvPr/>
        </p:nvSpPr>
        <p:spPr>
          <a:xfrm>
            <a:off x="195943" y="6243536"/>
            <a:ext cx="795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Slides: Stuart Russell, IJCAI 2017, with work by Dylan Hadfield-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Menell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7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C628-D946-0C45-A4CB-AAE41105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5EDFC-0E7A-6740-893E-8C7C0F5F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34519-F26D-4455-9130-67496AF2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461" y="110836"/>
            <a:ext cx="5242339" cy="6226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A3DBC-5170-44B3-A538-EC4618F024D0}"/>
              </a:ext>
            </a:extLst>
          </p:cNvPr>
          <p:cNvSpPr txBox="1"/>
          <p:nvPr/>
        </p:nvSpPr>
        <p:spPr>
          <a:xfrm>
            <a:off x="105295" y="6423998"/>
            <a:ext cx="11388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https://amp.theguardian.com/business/2021/apr/28/us-automakers-rules-auto-driving-cars-fatal-crashes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01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Off-switch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73202" y="131313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3202" y="258207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3202" y="3851013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marL="0" marR="0" lvl="0" indent="0" algn="ctr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stCxn id="5" idx="2"/>
          </p:cNvCxnSpPr>
          <p:nvPr/>
        </p:nvCxnSpPr>
        <p:spPr>
          <a:xfrm flipH="1">
            <a:off x="4863766" y="168991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  <a:endCxn id="6" idx="0"/>
          </p:cNvCxnSpPr>
          <p:nvPr/>
        </p:nvCxnSpPr>
        <p:spPr>
          <a:xfrm>
            <a:off x="6324387" y="1689914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24387" y="168991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63766" y="422779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387" y="2958854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24387" y="2958854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85167" y="1243396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5167" y="3816647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1929" y="2540254"/>
            <a:ext cx="48501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94" y="3079344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232" y="1805436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0187" y="1805436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0187" y="4380606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92558" y="5041007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endParaRPr kumimoji="0" lang="en-US" sz="3200" b="0" i="1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2558" y="2525399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endParaRPr kumimoji="0" lang="en-US" sz="3200" b="0" i="1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9290" y="2525398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0</a:t>
            </a:r>
            <a:endParaRPr kumimoji="0" lang="en-US" sz="3200" b="0" i="1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9290" y="3771952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= 0</a:t>
            </a:r>
            <a:endParaRPr kumimoji="0" lang="en-US" sz="3200" b="0" i="1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97138" y="3079344"/>
            <a:ext cx="662947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Symbol"/>
              </a:rPr>
              <a:t>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95618" y="2156066"/>
            <a:ext cx="810424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92556" y="5652100"/>
            <a:ext cx="4309780" cy="61552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marL="0" marR="0" lvl="0" indent="0" algn="l" defTabSz="12189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preferred to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or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355358" y="2055338"/>
            <a:ext cx="1937199" cy="910919"/>
            <a:chOff x="6725720" y="1373938"/>
            <a:chExt cx="2038097" cy="1042072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89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339347" y="4585550"/>
            <a:ext cx="1953209" cy="910919"/>
            <a:chOff x="6121416" y="2245630"/>
            <a:chExt cx="2054942" cy="1042072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/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89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7CE836-5312-6F4C-B96C-8A281BAA792F}"/>
              </a:ext>
            </a:extLst>
          </p:cNvPr>
          <p:cNvSpPr txBox="1"/>
          <p:nvPr/>
        </p:nvSpPr>
        <p:spPr>
          <a:xfrm>
            <a:off x="195943" y="6243536"/>
            <a:ext cx="745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Slides: Stuart Russell, IJCAI 2017, with work by Dylan Hadfield-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Menell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4" name="Chevron 3"/>
          <p:cNvSpPr/>
          <p:nvPr/>
        </p:nvSpPr>
        <p:spPr>
          <a:xfrm>
            <a:off x="2435277" y="1964961"/>
            <a:ext cx="3581400" cy="1371600"/>
          </a:xfrm>
          <a:prstGeom prst="chevron">
            <a:avLst>
              <a:gd name="adj" fmla="val 489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 AI</a:t>
            </a:r>
          </a:p>
        </p:txBody>
      </p:sp>
      <p:sp>
        <p:nvSpPr>
          <p:cNvPr id="5" name="Chevron 4"/>
          <p:cNvSpPr/>
          <p:nvPr/>
        </p:nvSpPr>
        <p:spPr>
          <a:xfrm>
            <a:off x="6629400" y="1981200"/>
            <a:ext cx="3581400" cy="137160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AI</a:t>
            </a:r>
          </a:p>
        </p:txBody>
      </p:sp>
      <p:sp>
        <p:nvSpPr>
          <p:cNvPr id="6" name="Chevron 5"/>
          <p:cNvSpPr/>
          <p:nvPr/>
        </p:nvSpPr>
        <p:spPr>
          <a:xfrm>
            <a:off x="5749977" y="1964961"/>
            <a:ext cx="1181100" cy="1371600"/>
          </a:xfrm>
          <a:prstGeom prst="chevron">
            <a:avLst>
              <a:gd name="adj" fmla="val 6015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654477" y="1295400"/>
            <a:ext cx="4724400" cy="685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Singularity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435277" y="3468035"/>
            <a:ext cx="33147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 AI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number of applications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1225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6705600" y="3467102"/>
            <a:ext cx="4267200" cy="3086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 General Intelligence (AGI)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Recursive self-improvement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Beyond human control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1225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70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Thanks Team!!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1AE72B-1673-483E-B36C-1C8CD285C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780" y="1291962"/>
            <a:ext cx="8692439" cy="48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5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C628-D946-0C45-A4CB-AAE41105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5EDFC-0E7A-6740-893E-8C7C0F5F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01771-30F7-483B-A58F-E143712ED97B}"/>
              </a:ext>
            </a:extLst>
          </p:cNvPr>
          <p:cNvSpPr txBox="1"/>
          <p:nvPr/>
        </p:nvSpPr>
        <p:spPr>
          <a:xfrm>
            <a:off x="238298" y="6409582"/>
            <a:ext cx="11859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https://www.bloomberg.com/news/articles/2021-05-01/waymo-tusimple-aurora-inside-the-race-to-build-self-driving-trucks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FD94F-D9DB-4A0A-8BEB-7489AEC843EE}"/>
              </a:ext>
            </a:extLst>
          </p:cNvPr>
          <p:cNvGrpSpPr/>
          <p:nvPr/>
        </p:nvGrpSpPr>
        <p:grpSpPr>
          <a:xfrm>
            <a:off x="4754880" y="80485"/>
            <a:ext cx="5857702" cy="6228739"/>
            <a:chOff x="4754880" y="80485"/>
            <a:chExt cx="5857702" cy="62287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FE4757-1D68-4932-A2AB-B98C6791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843" y="80485"/>
              <a:ext cx="5757739" cy="622873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AFEBF5-5CE4-46B4-8E13-720A7D683B95}"/>
                </a:ext>
              </a:extLst>
            </p:cNvPr>
            <p:cNvSpPr/>
            <p:nvPr/>
          </p:nvSpPr>
          <p:spPr>
            <a:xfrm>
              <a:off x="4754880" y="80485"/>
              <a:ext cx="443345" cy="286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572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C628-D946-0C45-A4CB-AAE41105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5EDFC-0E7A-6740-893E-8C7C0F5F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D8F71-4692-4F0A-AC73-232ADA43324D}"/>
              </a:ext>
            </a:extLst>
          </p:cNvPr>
          <p:cNvSpPr txBox="1"/>
          <p:nvPr/>
        </p:nvSpPr>
        <p:spPr>
          <a:xfrm>
            <a:off x="138670" y="63062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https://www.bbc.com/news/business-56332388.amp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F46F6C-825F-4256-8135-E36F02A71BC0}"/>
              </a:ext>
            </a:extLst>
          </p:cNvPr>
          <p:cNvGrpSpPr/>
          <p:nvPr/>
        </p:nvGrpSpPr>
        <p:grpSpPr>
          <a:xfrm>
            <a:off x="4671754" y="231920"/>
            <a:ext cx="6821978" cy="6019251"/>
            <a:chOff x="2471650" y="994943"/>
            <a:chExt cx="6644494" cy="57613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8C1765-97FF-4BF3-856B-3EA77E6A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1650" y="994943"/>
              <a:ext cx="6450677" cy="4844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45D4C4-D114-40D6-A472-8C5ED40B4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1650" y="1479416"/>
              <a:ext cx="6450677" cy="10498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025716-6EB4-4513-AEF3-C9F1CE43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1650" y="2529292"/>
              <a:ext cx="2732117" cy="6266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4A088F-2B48-4219-B903-30139492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7142" y="2482716"/>
              <a:ext cx="1629002" cy="447737"/>
            </a:xfrm>
            <a:prstGeom prst="rect">
              <a:avLst/>
            </a:prstGeom>
          </p:spPr>
        </p:pic>
        <p:pic>
          <p:nvPicPr>
            <p:cNvPr id="2050" name="Picture 2" descr="Craig Hoodless">
              <a:extLst>
                <a:ext uri="{FF2B5EF4-FFF2-40B4-BE49-F238E27FC236}">
                  <a16:creationId xmlns:a16="http://schemas.microsoft.com/office/drawing/2014/main" id="{7464AE93-6DBB-4228-A3F3-0D64FBF37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778" y="3152717"/>
              <a:ext cx="6406342" cy="3603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Poll 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</p:txBody>
      </p:sp>
    </p:spTree>
    <p:extLst>
      <p:ext uri="{BB962C8B-B14F-4D97-AF65-F5344CB8AC3E}">
        <p14:creationId xmlns:p14="http://schemas.microsoft.com/office/powerpoint/2010/main" val="1740286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62" y="1491607"/>
            <a:ext cx="3406477" cy="505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44" r="12331"/>
          <a:stretch/>
        </p:blipFill>
        <p:spPr>
          <a:xfrm>
            <a:off x="5992837" y="1533811"/>
            <a:ext cx="3882683" cy="49513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05484" y="1481057"/>
            <a:ext cx="8925080" cy="5067453"/>
            <a:chOff x="2605484" y="1481057"/>
            <a:chExt cx="8925080" cy="50674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484" y="1533811"/>
              <a:ext cx="8802482" cy="4951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61782" y="149160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01438" y="1481057"/>
              <a:ext cx="210523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67445" y="1502157"/>
            <a:ext cx="9048580" cy="5076333"/>
            <a:chOff x="2482435" y="1607087"/>
            <a:chExt cx="9048580" cy="50763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621" y="1641874"/>
              <a:ext cx="8928207" cy="50221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762233" y="160708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82435" y="1626517"/>
              <a:ext cx="3529978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729" y="1533811"/>
            <a:ext cx="3785745" cy="50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03" y="4428099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11" y="3096283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0082" t="-602" r="7436" b="602"/>
          <a:stretch/>
        </p:blipFill>
        <p:spPr>
          <a:xfrm>
            <a:off x="2763492" y="4428396"/>
            <a:ext cx="2028195" cy="2261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2206281" y="3789382"/>
            <a:ext cx="3350837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Weapons/Safety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73226" y="3814111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079603" y="1077515"/>
            <a:ext cx="2805879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Jobs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66423" y="6712435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06518" y="1697863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0" y="1069994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Bias/Fairness</a:t>
            </a:r>
          </a:p>
        </p:txBody>
      </p:sp>
      <p:pic>
        <p:nvPicPr>
          <p:cNvPr id="1026" name="Picture 2" descr="How to Operationalize Privacy and Data Governance for AI ...">
            <a:extLst>
              <a:ext uri="{FF2B5EF4-FFF2-40B4-BE49-F238E27FC236}">
                <a16:creationId xmlns:a16="http://schemas.microsoft.com/office/drawing/2014/main" id="{7344E989-D18D-D046-B83B-2852F6CF3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3" r="24561"/>
          <a:stretch/>
        </p:blipFill>
        <p:spPr bwMode="auto">
          <a:xfrm>
            <a:off x="4693904" y="1834333"/>
            <a:ext cx="1929112" cy="19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661647C-73FB-FF43-923F-9F1CF1A9C0FA}"/>
              </a:ext>
            </a:extLst>
          </p:cNvPr>
          <p:cNvSpPr txBox="1">
            <a:spLocks/>
          </p:cNvSpPr>
          <p:nvPr/>
        </p:nvSpPr>
        <p:spPr>
          <a:xfrm>
            <a:off x="4240392" y="1069994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Privacy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1898F6-F9F0-4F49-B838-45690E40A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770" y="1701946"/>
            <a:ext cx="2369262" cy="21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6344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5431</TotalTime>
  <Words>1338</Words>
  <Application>Microsoft Office PowerPoint</Application>
  <PresentationFormat>Widescreen</PresentationFormat>
  <Paragraphs>216</Paragraphs>
  <Slides>42</Slides>
  <Notes>5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Palatino Linotype</vt:lpstr>
      <vt:lpstr>Times New Roman</vt:lpstr>
      <vt:lpstr>Wingdings</vt:lpstr>
      <vt:lpstr>Office Theme</vt:lpstr>
      <vt:lpstr>Elemental</vt:lpstr>
      <vt:lpstr>PowerPoint Presentation</vt:lpstr>
      <vt:lpstr>AI in the News</vt:lpstr>
      <vt:lpstr>AI in the News</vt:lpstr>
      <vt:lpstr>AI in the News</vt:lpstr>
      <vt:lpstr>AI in the News</vt:lpstr>
      <vt:lpstr>AI in the News</vt:lpstr>
      <vt:lpstr>Poll 1</vt:lpstr>
      <vt:lpstr>Should We Worry about Today’s A.I.?</vt:lpstr>
      <vt:lpstr>Should We Worry about Today’s A.I.?</vt:lpstr>
      <vt:lpstr>Bias/Fairness</vt:lpstr>
      <vt:lpstr>Weapons/Safety</vt:lpstr>
      <vt:lpstr>Privacy</vt:lpstr>
      <vt:lpstr>Liability</vt:lpstr>
      <vt:lpstr>Jobs</vt:lpstr>
      <vt:lpstr>Should We Worry about Today’s A.I.?</vt:lpstr>
      <vt:lpstr>Additional Resources and Ideas</vt:lpstr>
      <vt:lpstr>AI Bias/Fairness</vt:lpstr>
      <vt:lpstr>AI Bias/Fairness</vt:lpstr>
      <vt:lpstr>AI Bias/Fairness</vt:lpstr>
      <vt:lpstr>AI Bias/Fairness</vt:lpstr>
      <vt:lpstr>AI Bias/Fairness</vt:lpstr>
      <vt:lpstr>PowerPoint Presentation</vt:lpstr>
      <vt:lpstr>PowerPoint Presentation</vt:lpstr>
      <vt:lpstr>AI Weapons/Safety</vt:lpstr>
      <vt:lpstr>AI Weapons/Safety</vt:lpstr>
      <vt:lpstr>AI Weapons/Safety</vt:lpstr>
      <vt:lpstr>AI Privacy</vt:lpstr>
      <vt:lpstr>AI Liability</vt:lpstr>
      <vt:lpstr>AI Jobs</vt:lpstr>
      <vt:lpstr>AI Jobs</vt:lpstr>
      <vt:lpstr>AI Jobs</vt:lpstr>
      <vt:lpstr>What about the Future?</vt:lpstr>
      <vt:lpstr>Should we worry about future A.I.?</vt:lpstr>
      <vt:lpstr>Should we worry about future A.I.?</vt:lpstr>
      <vt:lpstr>Should we worry about future A.I.?</vt:lpstr>
      <vt:lpstr>Three simple ideas</vt:lpstr>
      <vt:lpstr>AIMA 1,2,3: objective given to machine</vt:lpstr>
      <vt:lpstr>AIMA 4: objective is a latent variable</vt:lpstr>
      <vt:lpstr>The off-switch problem</vt:lpstr>
      <vt:lpstr>Off-switch model</vt:lpstr>
      <vt:lpstr>Should we worry about future A.I.?</vt:lpstr>
      <vt:lpstr>Thanks Team!!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144</cp:revision>
  <cp:lastPrinted>2022-03-31T14:05:09Z</cp:lastPrinted>
  <dcterms:created xsi:type="dcterms:W3CDTF">2020-05-18T13:01:09Z</dcterms:created>
  <dcterms:modified xsi:type="dcterms:W3CDTF">2022-04-30T14:37:35Z</dcterms:modified>
</cp:coreProperties>
</file>