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7" r:id="rId3"/>
    <p:sldId id="2312" r:id="rId4"/>
    <p:sldId id="2299" r:id="rId5"/>
    <p:sldId id="2320" r:id="rId6"/>
    <p:sldId id="2321" r:id="rId7"/>
    <p:sldId id="2310" r:id="rId8"/>
    <p:sldId id="2311" r:id="rId9"/>
    <p:sldId id="2322" r:id="rId10"/>
    <p:sldId id="308" r:id="rId11"/>
    <p:sldId id="309" r:id="rId12"/>
    <p:sldId id="340" r:id="rId13"/>
    <p:sldId id="341" r:id="rId14"/>
    <p:sldId id="342" r:id="rId15"/>
    <p:sldId id="343" r:id="rId16"/>
    <p:sldId id="344" r:id="rId17"/>
    <p:sldId id="345" r:id="rId18"/>
    <p:sldId id="266" r:id="rId19"/>
    <p:sldId id="2315" r:id="rId20"/>
    <p:sldId id="262" r:id="rId21"/>
    <p:sldId id="270" r:id="rId22"/>
    <p:sldId id="264" r:id="rId23"/>
    <p:sldId id="1204" r:id="rId24"/>
    <p:sldId id="1205" r:id="rId25"/>
    <p:sldId id="2327" r:id="rId26"/>
    <p:sldId id="2318" r:id="rId27"/>
    <p:sldId id="2323" r:id="rId28"/>
    <p:sldId id="2328" r:id="rId29"/>
    <p:sldId id="2329" r:id="rId30"/>
    <p:sldId id="2330" r:id="rId31"/>
    <p:sldId id="271" r:id="rId32"/>
    <p:sldId id="2316" r:id="rId33"/>
    <p:sldId id="284" r:id="rId34"/>
    <p:sldId id="351" r:id="rId35"/>
    <p:sldId id="350" r:id="rId36"/>
    <p:sldId id="2317" r:id="rId37"/>
    <p:sldId id="2324" r:id="rId38"/>
    <p:sldId id="2332" r:id="rId39"/>
    <p:sldId id="2336" r:id="rId40"/>
    <p:sldId id="2333" r:id="rId41"/>
    <p:sldId id="2334" r:id="rId42"/>
    <p:sldId id="2335" r:id="rId43"/>
    <p:sldId id="2331" r:id="rId44"/>
    <p:sldId id="2326" r:id="rId45"/>
    <p:sldId id="1264" r:id="rId46"/>
    <p:sldId id="1253" r:id="rId47"/>
    <p:sldId id="2313" r:id="rId48"/>
    <p:sldId id="2314" r:id="rId49"/>
    <p:sldId id="2308" r:id="rId5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79774" autoAdjust="0"/>
  </p:normalViewPr>
  <p:slideViewPr>
    <p:cSldViewPr snapToGrid="0">
      <p:cViewPr varScale="1">
        <p:scale>
          <a:sx n="100" d="100"/>
          <a:sy n="100"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2/1/2022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4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4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3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109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301125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98494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706290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217287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547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75204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93198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87622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0398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05495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2/1/2022</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71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D0MD4sRHj1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witter.com/elonmusk/status/1483728729545363457" TargetMode="External"/><Relationship Id="rId7" Type="http://schemas.openxmlformats.org/officeDocument/2006/relationships/image" Target="../media/image27.png"/><Relationship Id="rId2" Type="http://schemas.openxmlformats.org/officeDocument/2006/relationships/hyperlink" Target="https://electrek.co/2022/01/19/elon-musk-tesla-artificial-general-intelligence-decentralize-tesla-bot-avoid-terminator-scenario/amp/"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tF4DML7FIWk" TargetMode="External"/><Relationship Id="rId2" Type="http://schemas.openxmlformats.org/officeDocument/2006/relationships/hyperlink" Target="https://venturebeat.com/2019/11/12/boston-dynamics-ceo-on-the-companys-top-3-robots-ai-and-viral-videos/"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hyperlink" Target="https://venturebeat.com/2019/11/12/boston-dynamics-ceo-on-the-companys-top-3-robots-ai-and-viral-video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www.youtube.com/watch?v=gy5g33S0Gzo" TargetMode="External"/><Relationship Id="rId4" Type="http://schemas.openxmlformats.org/officeDocument/2006/relationships/hyperlink" Target="https://www.youtube.com/watch?v=pxLpsSkEtu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biorobotics.ri.cmu.edu/"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canvas.cmu.edu/" TargetMode="External"/><Relationship Id="rId7" Type="http://schemas.openxmlformats.org/officeDocument/2006/relationships/image" Target="../media/image33.png"/><Relationship Id="rId2" Type="http://schemas.openxmlformats.org/officeDocument/2006/relationships/hyperlink" Target="https://www.cs.cmu.edu/~15181"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5" Type="http://schemas.openxmlformats.org/officeDocument/2006/relationships/hyperlink" Target="https://piazza.com/cmu/fall2020/1030110601" TargetMode="External"/><Relationship Id="rId4" Type="http://schemas.openxmlformats.org/officeDocument/2006/relationships/hyperlink" Target="http://gradescope.com/" TargetMode="External"/><Relationship Id="rId9" Type="http://schemas.openxmlformats.org/officeDocument/2006/relationships/image" Target="../media/image35.jpeg"/></Relationships>
</file>

<file path=ppt/slides/_rels/slide4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mu.edu/counseling/" TargetMode="External"/><Relationship Id="rId2" Type="http://schemas.openxmlformats.org/officeDocument/2006/relationships/hyperlink" Target="https://www.cmu.edu/student-affairs/resources/index.html#liaison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drive.google.com/drive/folders/1JXonj8iPWRXngauDaR6vRUYbjm79aYo_?usp=sharing"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2288223"/>
            <a:ext cx="4645250" cy="2889114"/>
          </a:xfrm>
        </p:spPr>
        <p:txBody>
          <a:bodyPr anchor="b">
            <a:normAutofit fontScale="90000"/>
          </a:bodyPr>
          <a:lstStyle/>
          <a:p>
            <a:pPr algn="l"/>
            <a:br>
              <a:rPr lang="en-US" sz="4600" dirty="0"/>
            </a:br>
            <a:br>
              <a:rPr lang="en-US" sz="4600" dirty="0"/>
            </a:br>
            <a:r>
              <a:rPr lang="en-US" sz="4600" dirty="0"/>
              <a:t>15-181</a:t>
            </a:r>
            <a:br>
              <a:rPr lang="en-US" sz="4600" dirty="0"/>
            </a:br>
            <a:r>
              <a:rPr lang="en-US" sz="4600" dirty="0"/>
              <a:t>Demystifying AI</a:t>
            </a:r>
            <a:br>
              <a:rPr lang="en-US" sz="4600" dirty="0"/>
            </a:br>
            <a:br>
              <a:rPr lang="en-US" sz="4600" dirty="0"/>
            </a:br>
            <a:r>
              <a:rPr lang="en-US" sz="4600" dirty="0"/>
              <a:t>Overview &amp; Intelligence</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p:txBody>
          <a:bodyPr rIns="132077">
            <a:noAutofit/>
          </a:bodyPr>
          <a:lstStyle/>
          <a:p>
            <a:r>
              <a:rPr lang="en-US" dirty="0"/>
              <a:t>Agent Model: Simple Input/Output Version</a:t>
            </a:r>
          </a:p>
        </p:txBody>
      </p:sp>
      <p:sp>
        <p:nvSpPr>
          <p:cNvPr id="23557" name="AutoShape 7"/>
          <p:cNvSpPr>
            <a:spLocks/>
          </p:cNvSpPr>
          <p:nvPr/>
        </p:nvSpPr>
        <p:spPr bwMode="auto">
          <a:xfrm>
            <a:off x="4102101" y="2045222"/>
            <a:ext cx="3441692" cy="2720453"/>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559" name="Rectangle 9"/>
          <p:cNvSpPr>
            <a:spLocks/>
          </p:cNvSpPr>
          <p:nvPr/>
        </p:nvSpPr>
        <p:spPr bwMode="auto">
          <a:xfrm>
            <a:off x="5282849" y="2169179"/>
            <a:ext cx="1054100" cy="46990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Agent</a:t>
            </a:r>
          </a:p>
        </p:txBody>
      </p:sp>
      <p:sp>
        <p:nvSpPr>
          <p:cNvPr id="23566" name="Rectangle 20"/>
          <p:cNvSpPr>
            <a:spLocks/>
          </p:cNvSpPr>
          <p:nvPr/>
        </p:nvSpPr>
        <p:spPr bwMode="auto">
          <a:xfrm>
            <a:off x="729907" y="2976628"/>
            <a:ext cx="1578953" cy="831720"/>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Input</a:t>
            </a:r>
          </a:p>
        </p:txBody>
      </p:sp>
      <p:sp>
        <p:nvSpPr>
          <p:cNvPr id="23567" name="Rectangle 21"/>
          <p:cNvSpPr>
            <a:spLocks/>
          </p:cNvSpPr>
          <p:nvPr/>
        </p:nvSpPr>
        <p:spPr bwMode="auto">
          <a:xfrm>
            <a:off x="9337034" y="2917219"/>
            <a:ext cx="1943946" cy="950537"/>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Predicted</a:t>
            </a:r>
          </a:p>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Output</a:t>
            </a:r>
          </a:p>
        </p:txBody>
      </p:sp>
      <p:cxnSp>
        <p:nvCxnSpPr>
          <p:cNvPr id="3" name="Straight Arrow Connector 2">
            <a:extLst>
              <a:ext uri="{FF2B5EF4-FFF2-40B4-BE49-F238E27FC236}">
                <a16:creationId xmlns:a16="http://schemas.microsoft.com/office/drawing/2014/main" id="{14FF4680-E09D-46D7-9FCC-C28B2C4A015D}"/>
              </a:ext>
            </a:extLst>
          </p:cNvPr>
          <p:cNvCxnSpPr>
            <a:cxnSpLocks/>
            <a:stCxn id="23566" idx="3"/>
            <a:endCxn id="23557" idx="1"/>
          </p:cNvCxnSpPr>
          <p:nvPr/>
        </p:nvCxnSpPr>
        <p:spPr>
          <a:xfrm>
            <a:off x="2308860" y="3392488"/>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D9A370-CBE3-47F3-9D83-66F65CFEF233}"/>
              </a:ext>
            </a:extLst>
          </p:cNvPr>
          <p:cNvCxnSpPr>
            <a:cxnSpLocks/>
          </p:cNvCxnSpPr>
          <p:nvPr/>
        </p:nvCxnSpPr>
        <p:spPr>
          <a:xfrm>
            <a:off x="7543793" y="3416039"/>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59A143-E0E9-4C78-9DDE-EE9D500B512C}"/>
              </a:ext>
            </a:extLst>
          </p:cNvPr>
          <p:cNvCxnSpPr>
            <a:cxnSpLocks/>
          </p:cNvCxnSpPr>
          <p:nvPr/>
        </p:nvCxnSpPr>
        <p:spPr>
          <a:xfrm>
            <a:off x="4800600" y="3422519"/>
            <a:ext cx="2192020" cy="648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AutoShape 11">
            <a:extLst>
              <a:ext uri="{FF2B5EF4-FFF2-40B4-BE49-F238E27FC236}">
                <a16:creationId xmlns:a16="http://schemas.microsoft.com/office/drawing/2014/main" id="{DEFCBF20-7C62-4A6C-8001-B076E1EFDF9A}"/>
              </a:ext>
            </a:extLst>
          </p:cNvPr>
          <p:cNvSpPr>
            <a:spLocks/>
          </p:cNvSpPr>
          <p:nvPr/>
        </p:nvSpPr>
        <p:spPr bwMode="auto">
          <a:xfrm>
            <a:off x="5264718" y="2857424"/>
            <a:ext cx="1155377" cy="1143152"/>
          </a:xfrm>
          <a:prstGeom prst="roundRect">
            <a:avLst>
              <a:gd name="adj" fmla="val 28120"/>
            </a:avLst>
          </a:prstGeom>
          <a:solidFill>
            <a:srgbClr val="FFFFFF"/>
          </a:solidFill>
          <a:ln w="12700">
            <a:solidFill>
              <a:schemeClr val="tx1"/>
            </a:solidFill>
            <a:round/>
            <a:headEnd/>
            <a:tailEnd/>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5" name="Rectangle 4"/>
          <p:cNvSpPr/>
          <p:nvPr/>
        </p:nvSpPr>
        <p:spPr>
          <a:xfrm>
            <a:off x="304800" y="1357629"/>
            <a:ext cx="8839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class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remainder =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if remainder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Light" panose="020F0302020204030204"/>
                <a:ea typeface="+mj-ea"/>
                <a:cs typeface="+mj-cs"/>
              </a:rPr>
              <a:t>Poll 1</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3983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spTree>
    <p:extLst>
      <p:ext uri="{BB962C8B-B14F-4D97-AF65-F5344CB8AC3E}">
        <p14:creationId xmlns:p14="http://schemas.microsoft.com/office/powerpoint/2010/main" val="374195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
        <p:nvSpPr>
          <p:cNvPr id="45" name="TextBox 44">
            <a:extLst>
              <a:ext uri="{FF2B5EF4-FFF2-40B4-BE49-F238E27FC236}">
                <a16:creationId xmlns:a16="http://schemas.microsoft.com/office/drawing/2014/main" id="{4BB46EEB-ED3A-4967-A57F-D1A887FF3BDE}"/>
              </a:ext>
            </a:extLst>
          </p:cNvPr>
          <p:cNvSpPr txBox="1"/>
          <p:nvPr/>
        </p:nvSpPr>
        <p:spPr>
          <a:xfrm>
            <a:off x="552099" y="6456234"/>
            <a:ext cx="258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credit: ai.berkeley.edu</a:t>
            </a:r>
          </a:p>
        </p:txBody>
      </p:sp>
    </p:spTree>
    <p:extLst>
      <p:ext uri="{BB962C8B-B14F-4D97-AF65-F5344CB8AC3E}">
        <p14:creationId xmlns:p14="http://schemas.microsoft.com/office/powerpoint/2010/main" val="127630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we get started</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1213988" cy="5140336"/>
          </a:xfrm>
        </p:spPr>
        <p:txBody>
          <a:bodyPr/>
          <a:lstStyle/>
          <a:p>
            <a:r>
              <a:rPr lang="en-US" dirty="0"/>
              <a:t>Candy Grab game!</a:t>
            </a:r>
          </a:p>
          <a:p>
            <a:endParaRPr lang="en-US" dirty="0"/>
          </a:p>
          <a:p>
            <a:r>
              <a:rPr lang="en-US" dirty="0">
                <a:solidFill>
                  <a:schemeClr val="tx1"/>
                </a:solidFill>
              </a:rPr>
              <a:t>Shared Drive Folder/Lec1</a:t>
            </a:r>
          </a:p>
          <a:p>
            <a:r>
              <a:rPr lang="en-US" sz="2200" dirty="0">
                <a:hlinkClick r:id="rId2"/>
              </a:rPr>
              <a:t>https://drive.google.com/drive/folders/1JXonj8iPWRXngauDaR6vRUYbjm79aYo_?usp=sharing</a:t>
            </a:r>
            <a:endParaRPr lang="en-US" sz="2200" dirty="0"/>
          </a:p>
          <a:p>
            <a:endParaRPr lang="en-US" dirty="0"/>
          </a:p>
        </p:txBody>
      </p:sp>
    </p:spTree>
    <p:extLst>
      <p:ext uri="{BB962C8B-B14F-4D97-AF65-F5344CB8AC3E}">
        <p14:creationId xmlns:p14="http://schemas.microsoft.com/office/powerpoint/2010/main" val="133850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10’s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9’s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8’s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7’s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6’s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5’s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4’s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3’s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2’s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a:ea typeface="+mn-ea"/>
                <a:cs typeface="Courier"/>
              </a:rPr>
              <a:t>1’s  </a:t>
            </a:r>
            <a:r>
              <a:rPr kumimoji="0" lang="en-US" sz="2800" b="0" i="0" u="none" strike="noStrike" kern="1200" cap="none" spc="0" normalizeH="0" baseline="0" noProof="0" dirty="0" err="1">
                <a:ln>
                  <a:noFill/>
                </a:ln>
                <a:solidFill>
                  <a:prstClr val="black"/>
                </a:solidFill>
                <a:effectLst/>
                <a:uLnTx/>
                <a:uFillTx/>
                <a:latin typeface="Courier"/>
                <a:ea typeface="+mn-ea"/>
                <a:cs typeface="Courier"/>
              </a:rPr>
              <a:t>value:Win</a:t>
            </a:r>
            <a:endParaRPr kumimoji="0" lang="en-US" sz="2800" b="0" i="0" u="none" strike="noStrike" kern="1200" cap="none" spc="0" normalizeH="0" baseline="0" noProof="0" dirty="0">
              <a:ln>
                <a:noFill/>
              </a:ln>
              <a:solidFill>
                <a:prstClr val="black"/>
              </a:solidFill>
              <a:effectLst/>
              <a:uLnTx/>
              <a:uFillTx/>
              <a:latin typeface="Courier"/>
              <a:ea typeface="+mn-ea"/>
              <a:cs typeface="Couri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ourier"/>
                <a:ea typeface="+mn-ea"/>
                <a:cs typeface="Courier"/>
              </a:rPr>
              <a:t>0’s  </a:t>
            </a:r>
            <a:r>
              <a:rPr kumimoji="0" lang="en-US" sz="2800" b="0" i="0" u="none" strike="noStrike" kern="1200" cap="none" spc="0" normalizeH="0" baseline="0" noProof="0" dirty="0" err="1">
                <a:ln>
                  <a:noFill/>
                </a:ln>
                <a:solidFill>
                  <a:srgbClr val="FF0000"/>
                </a:solidFill>
                <a:effectLst/>
                <a:uLnTx/>
                <a:uFillTx/>
                <a:latin typeface="Courier"/>
                <a:ea typeface="+mn-ea"/>
                <a:cs typeface="Courier"/>
              </a:rPr>
              <a:t>value:Lose</a:t>
            </a:r>
            <a:endParaRPr kumimoji="0" lang="en-US" sz="2800" b="0" i="0" u="none" strike="noStrike" kern="1200" cap="none" spc="0" normalizeH="0" baseline="0" noProof="0" dirty="0">
              <a:ln>
                <a:noFill/>
              </a:ln>
              <a:solidFill>
                <a:srgbClr val="FF0000"/>
              </a:solidFill>
              <a:effectLst/>
              <a:uLnTx/>
              <a:uFillTx/>
              <a:latin typeface="Courier"/>
              <a:ea typeface="+mn-ea"/>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function </a:t>
            </a:r>
            <a:r>
              <a:rPr kumimoji="0" lang="en-US" sz="2400" b="1" i="0" u="none" strike="noStrike" kern="1200" cap="none" spc="0" normalizeH="0" baseline="0" noProof="0" dirty="0" err="1">
                <a:ln>
                  <a:noFill/>
                </a:ln>
                <a:solidFill>
                  <a:prstClr val="black"/>
                </a:solidFill>
                <a:effectLst/>
                <a:uLnTx/>
                <a:uFillTx/>
                <a:latin typeface="Courier New"/>
                <a:ea typeface="+mn-ea"/>
                <a:cs typeface="Courier New"/>
              </a:rPr>
              <a:t>getAction</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a:ea typeface="+mn-ea"/>
              <a:cs typeface="Courier New"/>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if </a:t>
            </a:r>
            <a:r>
              <a:rPr kumimoji="0" lang="en-US" sz="2400" b="0" i="0" u="none" strike="noStrike" kern="1200" cap="none" spc="0" normalizeH="0" baseline="0" noProof="0" dirty="0" err="1">
                <a:ln>
                  <a:noFill/>
                </a:ln>
                <a:solidFill>
                  <a:prstClr val="black"/>
                </a:solidFill>
                <a:effectLst/>
                <a:uLnTx/>
                <a:uFillTx/>
                <a:latin typeface="Courier New"/>
                <a:ea typeface="+mn-ea"/>
                <a:cs typeface="Courier New"/>
              </a:rPr>
              <a:t>numPiecesAvailable</a:t>
            </a: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 3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a:ea typeface="+mn-ea"/>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Search / Recursion</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Encode multiple of 3 pattern</a:t>
            </a:r>
          </a:p>
          <a:p>
            <a:pPr marL="514350" marR="0" lvl="0" indent="-514350" algn="l" defTabSz="914400" rtl="0" eaLnBrk="1" fontAlgn="auto" latinLnBrk="0" hangingPunct="1">
              <a:lnSpc>
                <a:spcPct val="150000"/>
              </a:lnSpc>
              <a:spcBef>
                <a:spcPts val="1000"/>
              </a:spcBef>
              <a:spcAft>
                <a:spcPts val="0"/>
              </a:spcAft>
              <a:buClrTx/>
              <a:buSzTx/>
              <a:buFont typeface="+mj-lt"/>
              <a:buAutoNum type="alphaU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Games </a:t>
            </a:r>
            <a:r>
              <a:rPr kumimoji="0" lang="mr-IN" sz="4000" b="0" i="0" u="none" strike="noStrike" kern="1200" cap="none" spc="0" normalizeH="0" baseline="0" noProof="0" dirty="0">
                <a:ln>
                  <a:noFill/>
                </a:ln>
                <a:solidFill>
                  <a:prstClr val="black"/>
                </a:solidFill>
                <a:effectLst/>
                <a:uLnTx/>
                <a:uFillTx/>
                <a:latin typeface="Calibri Light" panose="020F0302020204030204"/>
                <a:ea typeface="+mj-ea"/>
                <a:cs typeface="Mangal" panose="02040503050203030202" pitchFamily="18" charset="0"/>
              </a:rPr>
              <a:t>–</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Light" panose="020F0302020204030204"/>
                <a:ea typeface="+mj-ea"/>
                <a:cs typeface="+mj-cs"/>
              </a:rPr>
              <a:t>Poll 1</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089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p:sp>
        <p:nvSpPr>
          <p:cNvPr id="4" name="Rectangle 3">
            <a:extLst>
              <a:ext uri="{FF2B5EF4-FFF2-40B4-BE49-F238E27FC236}">
                <a16:creationId xmlns:a16="http://schemas.microsoft.com/office/drawing/2014/main" id="{0DE67F31-9D16-4F33-ABC6-B2CDA8C30FEA}"/>
              </a:ext>
            </a:extLst>
          </p:cNvPr>
          <p:cNvSpPr/>
          <p:nvPr/>
        </p:nvSpPr>
        <p:spPr>
          <a:xfrm>
            <a:off x="389965" y="1113178"/>
            <a:ext cx="5896535" cy="106524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36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How intelligent are these agents?</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0515600" cy="5140336"/>
          </a:xfrm>
        </p:spPr>
        <p:txBody>
          <a:bodyPr/>
          <a:lstStyle/>
          <a:p>
            <a:r>
              <a:rPr lang="en-US" dirty="0">
                <a:solidFill>
                  <a:schemeClr val="tx1"/>
                </a:solidFill>
              </a:rPr>
              <a:t>Shared Drive Folder/Lec1</a:t>
            </a:r>
          </a:p>
          <a:p>
            <a:r>
              <a:rPr lang="en-US" sz="2800" dirty="0">
                <a:hlinkClick r:id="rId2"/>
              </a:rPr>
              <a:t>https://drive.google.com/drive/folders/1JXonj8iPWRXngauDaR6vRUYbjm79aYo_?usp=sharing</a:t>
            </a:r>
            <a:endParaRPr lang="en-US" sz="2800" dirty="0"/>
          </a:p>
          <a:p>
            <a:endParaRPr lang="en-US" sz="2800"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2848BF61-1852-449D-BA8E-AFB9BF9D5638}"/>
              </a:ext>
            </a:extLst>
          </p:cNvPr>
          <p:cNvPicPr>
            <a:picLocks noChangeAspect="1"/>
          </p:cNvPicPr>
          <p:nvPr/>
        </p:nvPicPr>
        <p:blipFill>
          <a:blip r:embed="rId3"/>
          <a:stretch>
            <a:fillRect/>
          </a:stretch>
        </p:blipFill>
        <p:spPr>
          <a:xfrm>
            <a:off x="1627863" y="2687367"/>
            <a:ext cx="8364071" cy="3684382"/>
          </a:xfrm>
          <a:prstGeom prst="rect">
            <a:avLst/>
          </a:prstGeom>
          <a:ln>
            <a:solidFill>
              <a:schemeClr val="tx1"/>
            </a:solidFill>
          </a:ln>
        </p:spPr>
      </p:pic>
    </p:spTree>
    <p:extLst>
      <p:ext uri="{BB962C8B-B14F-4D97-AF65-F5344CB8AC3E}">
        <p14:creationId xmlns:p14="http://schemas.microsoft.com/office/powerpoint/2010/main" val="3080324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81C0-010D-45A0-BED3-683DE4DF45C9}"/>
              </a:ext>
            </a:extLst>
          </p:cNvPr>
          <p:cNvSpPr>
            <a:spLocks noGrp="1"/>
          </p:cNvSpPr>
          <p:nvPr>
            <p:ph type="title"/>
          </p:nvPr>
        </p:nvSpPr>
        <p:spPr/>
        <p:txBody>
          <a:bodyPr/>
          <a:lstStyle/>
          <a:p>
            <a:r>
              <a:rPr lang="en-US" dirty="0"/>
              <a:t>Attributes of Intelligence</a:t>
            </a:r>
          </a:p>
        </p:txBody>
      </p:sp>
    </p:spTree>
    <p:extLst>
      <p:ext uri="{BB962C8B-B14F-4D97-AF65-F5344CB8AC3E}">
        <p14:creationId xmlns:p14="http://schemas.microsoft.com/office/powerpoint/2010/main" val="2046919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p:spTree>
    <p:extLst>
      <p:ext uri="{BB962C8B-B14F-4D97-AF65-F5344CB8AC3E}">
        <p14:creationId xmlns:p14="http://schemas.microsoft.com/office/powerpoint/2010/main" val="230557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B921051A-5424-4839-871A-53C6EFA1F3F9}"/>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AC68DFF2-0A51-4242-B14C-A675AFB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51480DCC-8A5E-473B-B017-DF66587D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834F1C6F-FE31-4243-8EB3-20CACCB0BA9B}"/>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p:spTree>
    <p:extLst>
      <p:ext uri="{BB962C8B-B14F-4D97-AF65-F5344CB8AC3E}">
        <p14:creationId xmlns:p14="http://schemas.microsoft.com/office/powerpoint/2010/main" val="28342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p:spTree>
    <p:extLst>
      <p:ext uri="{BB962C8B-B14F-4D97-AF65-F5344CB8AC3E}">
        <p14:creationId xmlns:p14="http://schemas.microsoft.com/office/powerpoint/2010/main" val="61457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A293-9A1E-4CDE-86FD-E0E333EE1A89}"/>
              </a:ext>
            </a:extLst>
          </p:cNvPr>
          <p:cNvSpPr>
            <a:spLocks noGrp="1"/>
          </p:cNvSpPr>
          <p:nvPr>
            <p:ph type="title"/>
          </p:nvPr>
        </p:nvSpPr>
        <p:spPr>
          <a:xfrm>
            <a:off x="7118265" y="3548530"/>
            <a:ext cx="4668257" cy="2306084"/>
          </a:xfrm>
        </p:spPr>
        <p:txBody>
          <a:bodyPr>
            <a:normAutofit fontScale="90000"/>
          </a:bodyPr>
          <a:lstStyle/>
          <a:p>
            <a:r>
              <a:rPr lang="en-US" dirty="0"/>
              <a:t>Instructor</a:t>
            </a:r>
            <a:br>
              <a:rPr lang="en-US" dirty="0"/>
            </a:br>
            <a:r>
              <a:rPr lang="en-US" dirty="0"/>
              <a:t>Pat Virtue</a:t>
            </a:r>
            <a:br>
              <a:rPr lang="en-US" dirty="0"/>
            </a:br>
            <a:br>
              <a:rPr lang="en-US" dirty="0"/>
            </a:br>
            <a:r>
              <a:rPr lang="en-US" dirty="0"/>
              <a:t>CS and ML Departments</a:t>
            </a:r>
            <a:br>
              <a:rPr lang="en-US" dirty="0"/>
            </a:br>
            <a:r>
              <a:rPr lang="en-US" dirty="0"/>
              <a:t>Teaching Professor</a:t>
            </a:r>
            <a:br>
              <a:rPr lang="en-US" dirty="0"/>
            </a:br>
            <a:endParaRPr lang="en-US" dirty="0"/>
          </a:p>
        </p:txBody>
      </p:sp>
      <p:sp>
        <p:nvSpPr>
          <p:cNvPr id="36" name="Freeform: Shape 35">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AI">
            <a:extLst>
              <a:ext uri="{FF2B5EF4-FFF2-40B4-BE49-F238E27FC236}">
                <a16:creationId xmlns:a16="http://schemas.microsoft.com/office/drawing/2014/main" id="{EFCF2F32-49B3-4E5D-BD55-E73194822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25" r="-3" b="10023"/>
          <a:stretch/>
        </p:blipFill>
        <p:spPr bwMode="auto">
          <a:xfrm flipH="1">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1" name="Picture 30" descr="A close-up of a brain&#10;&#10;Description automatically generated with medium confidence">
            <a:extLst>
              <a:ext uri="{FF2B5EF4-FFF2-40B4-BE49-F238E27FC236}">
                <a16:creationId xmlns:a16="http://schemas.microsoft.com/office/drawing/2014/main" id="{BFA9CD21-7323-48EA-896F-B2A37D41D953}"/>
              </a:ext>
            </a:extLst>
          </p:cNvPr>
          <p:cNvPicPr>
            <a:picLocks noChangeAspect="1"/>
          </p:cNvPicPr>
          <p:nvPr/>
        </p:nvPicPr>
        <p:blipFill rotWithShape="1">
          <a:blip r:embed="rId3"/>
          <a:srcRect t="5232" r="-2" b="950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28" name="Picture 27" descr="Logo&#10;&#10;Description automatically generated">
            <a:extLst>
              <a:ext uri="{FF2B5EF4-FFF2-40B4-BE49-F238E27FC236}">
                <a16:creationId xmlns:a16="http://schemas.microsoft.com/office/drawing/2014/main" id="{F0675665-D9FD-49F0-8C2B-47C67EAD92E9}"/>
              </a:ext>
            </a:extLst>
          </p:cNvPr>
          <p:cNvPicPr>
            <a:picLocks noChangeAspect="1"/>
          </p:cNvPicPr>
          <p:nvPr/>
        </p:nvPicPr>
        <p:blipFill rotWithShape="1">
          <a:blip r:embed="rId4"/>
          <a:srcRect r="1" b="9646"/>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10" name="Picture 9">
            <a:extLst>
              <a:ext uri="{FF2B5EF4-FFF2-40B4-BE49-F238E27FC236}">
                <a16:creationId xmlns:a16="http://schemas.microsoft.com/office/drawing/2014/main" id="{6566B1E9-2881-44AD-AE12-A29C3FD5940E}"/>
              </a:ext>
            </a:extLst>
          </p:cNvPr>
          <p:cNvPicPr>
            <a:picLocks noChangeAspect="1"/>
          </p:cNvPicPr>
          <p:nvPr/>
        </p:nvPicPr>
        <p:blipFill rotWithShape="1">
          <a:blip r:embed="rId5">
            <a:extLst>
              <a:ext uri="{28A0092B-C50C-407E-A947-70E740481C1C}">
                <a14:useLocalDpi xmlns:a14="http://schemas.microsoft.com/office/drawing/2010/main" val="0"/>
              </a:ext>
            </a:extLst>
          </a:blip>
          <a:srcRect r="-7" b="1493"/>
          <a:stretch/>
        </p:blipFill>
        <p:spPr>
          <a:xfrm>
            <a:off x="-419778" y="-989871"/>
            <a:ext cx="4403119" cy="440311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Tree>
    <p:extLst>
      <p:ext uri="{BB962C8B-B14F-4D97-AF65-F5344CB8AC3E}">
        <p14:creationId xmlns:p14="http://schemas.microsoft.com/office/powerpoint/2010/main" val="12950421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
        <p:nvSpPr>
          <p:cNvPr id="8" name="TextBox 7">
            <a:extLst>
              <a:ext uri="{FF2B5EF4-FFF2-40B4-BE49-F238E27FC236}">
                <a16:creationId xmlns:a16="http://schemas.microsoft.com/office/drawing/2014/main" id="{AC4498F3-C5DD-43B1-95A6-39F123084347}"/>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http://www-</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formal.stanford.edu</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jmc</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whatisai.html</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85436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41EB977-3A00-45F0-91F4-1485E2516288}"/>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6619DFFB-A9A1-4DFC-9CAC-B07CEF18CCA7}"/>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extLst>
      <p:ext uri="{BB962C8B-B14F-4D97-AF65-F5344CB8AC3E}">
        <p14:creationId xmlns:p14="http://schemas.microsoft.com/office/powerpoint/2010/main" val="12509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3AC6D28-A9A5-49AF-ABBF-71A8904555AE}"/>
              </a:ext>
            </a:extLst>
          </p:cNvPr>
          <p:cNvSpPr txBox="1"/>
          <p:nvPr/>
        </p:nvSpPr>
        <p:spPr>
          <a:xfrm>
            <a:off x="552099" y="6456234"/>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0515600" cy="5140336"/>
          </a:xfrm>
        </p:spPr>
        <p:txBody>
          <a:bodyPr/>
          <a:lstStyle/>
          <a:p>
            <a:r>
              <a:rPr lang="en-US" dirty="0"/>
              <a:t>Chinese room experiment</a:t>
            </a:r>
          </a:p>
          <a:p>
            <a:r>
              <a:rPr lang="en-US" dirty="0">
                <a:solidFill>
                  <a:schemeClr val="tx1"/>
                </a:solidFill>
              </a:rPr>
              <a:t>John Searle</a:t>
            </a:r>
          </a:p>
          <a:p>
            <a:r>
              <a:rPr lang="en-US" dirty="0">
                <a:hlinkClick r:id="rId2"/>
              </a:rPr>
              <a:t>https://www.youtube.com/watch?v=D0MD4sRHj1M</a:t>
            </a:r>
            <a:endParaRPr lang="en-US" dirty="0"/>
          </a:p>
          <a:p>
            <a:endParaRPr lang="en-US" dirty="0"/>
          </a:p>
          <a:p>
            <a:endParaRPr lang="en-US" sz="2800" dirty="0">
              <a:solidFill>
                <a:schemeClr val="tx1"/>
              </a:solidFill>
            </a:endParaRPr>
          </a:p>
          <a:p>
            <a:endParaRPr lang="en-US" dirty="0"/>
          </a:p>
          <a:p>
            <a:endParaRPr lang="en-US" dirty="0"/>
          </a:p>
        </p:txBody>
      </p:sp>
      <p:pic>
        <p:nvPicPr>
          <p:cNvPr id="5" name="Picture 4">
            <a:extLst>
              <a:ext uri="{FF2B5EF4-FFF2-40B4-BE49-F238E27FC236}">
                <a16:creationId xmlns:a16="http://schemas.microsoft.com/office/drawing/2014/main" id="{B1B0AB44-FB0D-4A78-9409-B00507336585}"/>
              </a:ext>
            </a:extLst>
          </p:cNvPr>
          <p:cNvPicPr>
            <a:picLocks noChangeAspect="1"/>
          </p:cNvPicPr>
          <p:nvPr/>
        </p:nvPicPr>
        <p:blipFill>
          <a:blip r:embed="rId3"/>
          <a:stretch>
            <a:fillRect/>
          </a:stretch>
        </p:blipFill>
        <p:spPr>
          <a:xfrm>
            <a:off x="3791875" y="2786509"/>
            <a:ext cx="4733559" cy="3704360"/>
          </a:xfrm>
          <a:prstGeom prst="rect">
            <a:avLst/>
          </a:prstGeom>
        </p:spPr>
      </p:pic>
    </p:spTree>
    <p:extLst>
      <p:ext uri="{BB962C8B-B14F-4D97-AF65-F5344CB8AC3E}">
        <p14:creationId xmlns:p14="http://schemas.microsoft.com/office/powerpoint/2010/main" val="3899211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Weak AI vs AGI</a:t>
            </a:r>
          </a:p>
        </p:txBody>
      </p:sp>
      <p:sp>
        <p:nvSpPr>
          <p:cNvPr id="3" name="Chevron 3">
            <a:extLst>
              <a:ext uri="{FF2B5EF4-FFF2-40B4-BE49-F238E27FC236}">
                <a16:creationId xmlns:a16="http://schemas.microsoft.com/office/drawing/2014/main" id="{260A090E-21E1-4F16-891C-F35FF2FF20D6}"/>
              </a:ext>
            </a:extLst>
          </p:cNvPr>
          <p:cNvSpPr/>
          <p:nvPr/>
        </p:nvSpPr>
        <p:spPr>
          <a:xfrm>
            <a:off x="2282877" y="1902630"/>
            <a:ext cx="3581400" cy="1371600"/>
          </a:xfrm>
          <a:prstGeom prst="chevron">
            <a:avLst>
              <a:gd name="adj" fmla="val 48907"/>
            </a:avLst>
          </a:prstGeom>
          <a:gradFill rotWithShape="1">
            <a:gsLst>
              <a:gs pos="0">
                <a:srgbClr val="2E75B5">
                  <a:satMod val="103000"/>
                  <a:lumMod val="102000"/>
                  <a:tint val="94000"/>
                </a:srgbClr>
              </a:gs>
              <a:gs pos="50000">
                <a:srgbClr val="2E75B5">
                  <a:satMod val="110000"/>
                  <a:lumMod val="100000"/>
                  <a:shade val="100000"/>
                </a:srgbClr>
              </a:gs>
              <a:gs pos="100000">
                <a:srgbClr val="2E75B5">
                  <a:lumMod val="99000"/>
                  <a:satMod val="120000"/>
                  <a:shade val="78000"/>
                </a:srgbClr>
              </a:gs>
            </a:gsLst>
            <a:lin ang="5400000" scaled="0"/>
          </a:gradFill>
          <a:ln w="6350" cap="flat" cmpd="sng" algn="ctr">
            <a:solidFill>
              <a:srgbClr val="2E75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Weak AI</a:t>
            </a:r>
          </a:p>
        </p:txBody>
      </p:sp>
      <p:sp>
        <p:nvSpPr>
          <p:cNvPr id="4" name="Chevron 4">
            <a:extLst>
              <a:ext uri="{FF2B5EF4-FFF2-40B4-BE49-F238E27FC236}">
                <a16:creationId xmlns:a16="http://schemas.microsoft.com/office/drawing/2014/main" id="{A5A96B00-D7F2-47EF-AC3F-BB181B98772F}"/>
              </a:ext>
            </a:extLst>
          </p:cNvPr>
          <p:cNvSpPr/>
          <p:nvPr/>
        </p:nvSpPr>
        <p:spPr>
          <a:xfrm>
            <a:off x="6477000" y="1918869"/>
            <a:ext cx="3581400" cy="1371600"/>
          </a:xfrm>
          <a:prstGeom prst="chevron">
            <a:avLst/>
          </a:prstGeom>
          <a:gradFill rotWithShape="1">
            <a:gsLst>
              <a:gs pos="0">
                <a:srgbClr val="2E75B5">
                  <a:satMod val="103000"/>
                  <a:lumMod val="102000"/>
                  <a:tint val="94000"/>
                </a:srgbClr>
              </a:gs>
              <a:gs pos="50000">
                <a:srgbClr val="2E75B5">
                  <a:satMod val="110000"/>
                  <a:lumMod val="100000"/>
                  <a:shade val="100000"/>
                </a:srgbClr>
              </a:gs>
              <a:gs pos="100000">
                <a:srgbClr val="2E75B5">
                  <a:lumMod val="99000"/>
                  <a:satMod val="120000"/>
                  <a:shade val="78000"/>
                </a:srgbClr>
              </a:gs>
            </a:gsLst>
            <a:lin ang="5400000" scaled="0"/>
          </a:gradFill>
          <a:ln w="6350" cap="flat" cmpd="sng" algn="ctr">
            <a:solidFill>
              <a:srgbClr val="2E75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panose="020F0502020204030204"/>
                <a:ea typeface="+mn-ea"/>
                <a:cs typeface="+mn-cs"/>
              </a:rPr>
              <a:t>Strong AI</a:t>
            </a:r>
          </a:p>
        </p:txBody>
      </p:sp>
      <p:sp>
        <p:nvSpPr>
          <p:cNvPr id="5" name="Chevron 5">
            <a:extLst>
              <a:ext uri="{FF2B5EF4-FFF2-40B4-BE49-F238E27FC236}">
                <a16:creationId xmlns:a16="http://schemas.microsoft.com/office/drawing/2014/main" id="{0253A0B7-33A1-4066-B4F2-485B498B4639}"/>
              </a:ext>
            </a:extLst>
          </p:cNvPr>
          <p:cNvSpPr/>
          <p:nvPr/>
        </p:nvSpPr>
        <p:spPr>
          <a:xfrm>
            <a:off x="5597577" y="1902630"/>
            <a:ext cx="1181100" cy="1371600"/>
          </a:xfrm>
          <a:prstGeom prst="chevron">
            <a:avLst>
              <a:gd name="adj" fmla="val 60153"/>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C00000"/>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39F07AEE-3C82-4821-A1E3-0BF36A7347A3}"/>
              </a:ext>
            </a:extLst>
          </p:cNvPr>
          <p:cNvSpPr txBox="1">
            <a:spLocks/>
          </p:cNvSpPr>
          <p:nvPr/>
        </p:nvSpPr>
        <p:spPr>
          <a:xfrm>
            <a:off x="3502077" y="1233069"/>
            <a:ext cx="4724400" cy="68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rPr>
              <a:t>Singularity</a:t>
            </a:r>
          </a:p>
        </p:txBody>
      </p:sp>
      <p:sp>
        <p:nvSpPr>
          <p:cNvPr id="7" name="Content Placeholder 4">
            <a:extLst>
              <a:ext uri="{FF2B5EF4-FFF2-40B4-BE49-F238E27FC236}">
                <a16:creationId xmlns:a16="http://schemas.microsoft.com/office/drawing/2014/main" id="{20FB2FD2-BB96-4B91-95A7-C9606A82454D}"/>
              </a:ext>
            </a:extLst>
          </p:cNvPr>
          <p:cNvSpPr txBox="1">
            <a:spLocks/>
          </p:cNvSpPr>
          <p:nvPr/>
        </p:nvSpPr>
        <p:spPr>
          <a:xfrm>
            <a:off x="2282877" y="3405704"/>
            <a:ext cx="3314700" cy="1143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Narrow AI</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Limited number of applications</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1225" marR="0" lvl="1" indent="-4572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F5172FCF-BCE8-4806-A677-4470BDBCAF9B}"/>
              </a:ext>
            </a:extLst>
          </p:cNvPr>
          <p:cNvSpPr txBox="1">
            <a:spLocks/>
          </p:cNvSpPr>
          <p:nvPr/>
        </p:nvSpPr>
        <p:spPr>
          <a:xfrm>
            <a:off x="6553200" y="3404771"/>
            <a:ext cx="4267200" cy="3086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Artificial General Intelligence (AGI)</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Recursive self-improvement</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Beyond human control</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1225" marR="0" lvl="1" indent="-4572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118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C0CB-76C2-41C8-A880-90FEAD0C27AA}"/>
              </a:ext>
            </a:extLst>
          </p:cNvPr>
          <p:cNvSpPr>
            <a:spLocks noGrp="1"/>
          </p:cNvSpPr>
          <p:nvPr>
            <p:ph type="title"/>
          </p:nvPr>
        </p:nvSpPr>
        <p:spPr/>
        <p:txBody>
          <a:bodyPr/>
          <a:lstStyle/>
          <a:p>
            <a:r>
              <a:rPr lang="en-US" dirty="0"/>
              <a:t>AI in the News</a:t>
            </a:r>
          </a:p>
        </p:txBody>
      </p:sp>
      <p:sp>
        <p:nvSpPr>
          <p:cNvPr id="5" name="TextBox 4">
            <a:extLst>
              <a:ext uri="{FF2B5EF4-FFF2-40B4-BE49-F238E27FC236}">
                <a16:creationId xmlns:a16="http://schemas.microsoft.com/office/drawing/2014/main" id="{85F556EF-D103-4AC4-9AB4-481545207056}"/>
              </a:ext>
            </a:extLst>
          </p:cNvPr>
          <p:cNvSpPr txBox="1"/>
          <p:nvPr/>
        </p:nvSpPr>
        <p:spPr>
          <a:xfrm>
            <a:off x="761439" y="5725343"/>
            <a:ext cx="10564651" cy="1015663"/>
          </a:xfrm>
          <a:prstGeom prst="rect">
            <a:avLst/>
          </a:prstGeom>
          <a:noFill/>
        </p:spPr>
        <p:txBody>
          <a:bodyPr wrap="square">
            <a:spAutoFit/>
          </a:bodyPr>
          <a:lstStyle/>
          <a:p>
            <a:r>
              <a:rPr lang="x-none" sz="2000" dirty="0">
                <a:hlinkClick r:id="rId2"/>
              </a:rPr>
              <a:t>https://electrek.co/2022/01/19/elon-musk-tesla-artificial-general-intelligence-decentralize-tesla-bot-avoid-terminator-scenario/amp/</a:t>
            </a:r>
            <a:endParaRPr lang="en-US" sz="2000" dirty="0"/>
          </a:p>
          <a:p>
            <a:r>
              <a:rPr lang="en-US" sz="2000" dirty="0">
                <a:hlinkClick r:id="rId3"/>
              </a:rPr>
              <a:t>https://twitter.com/elonmusk/status/1483728729545363457</a:t>
            </a:r>
            <a:endParaRPr lang="x-none" sz="2000" dirty="0"/>
          </a:p>
        </p:txBody>
      </p:sp>
      <p:pic>
        <p:nvPicPr>
          <p:cNvPr id="7" name="Picture 6">
            <a:extLst>
              <a:ext uri="{FF2B5EF4-FFF2-40B4-BE49-F238E27FC236}">
                <a16:creationId xmlns:a16="http://schemas.microsoft.com/office/drawing/2014/main" id="{4B60C25C-04B3-4C1E-A535-8EB87759C5B0}"/>
              </a:ext>
            </a:extLst>
          </p:cNvPr>
          <p:cNvPicPr>
            <a:picLocks noChangeAspect="1"/>
          </p:cNvPicPr>
          <p:nvPr/>
        </p:nvPicPr>
        <p:blipFill>
          <a:blip r:embed="rId4"/>
          <a:stretch>
            <a:fillRect/>
          </a:stretch>
        </p:blipFill>
        <p:spPr>
          <a:xfrm>
            <a:off x="1532965" y="1132657"/>
            <a:ext cx="7763435" cy="592560"/>
          </a:xfrm>
          <a:prstGeom prst="rect">
            <a:avLst/>
          </a:prstGeom>
        </p:spPr>
      </p:pic>
      <p:pic>
        <p:nvPicPr>
          <p:cNvPr id="9" name="Picture 8">
            <a:extLst>
              <a:ext uri="{FF2B5EF4-FFF2-40B4-BE49-F238E27FC236}">
                <a16:creationId xmlns:a16="http://schemas.microsoft.com/office/drawing/2014/main" id="{F3A061ED-D786-4FC5-A184-EFA96B610BDC}"/>
              </a:ext>
            </a:extLst>
          </p:cNvPr>
          <p:cNvPicPr>
            <a:picLocks noChangeAspect="1"/>
          </p:cNvPicPr>
          <p:nvPr/>
        </p:nvPicPr>
        <p:blipFill>
          <a:blip r:embed="rId5"/>
          <a:stretch>
            <a:fillRect/>
          </a:stretch>
        </p:blipFill>
        <p:spPr>
          <a:xfrm>
            <a:off x="1532966" y="1838289"/>
            <a:ext cx="4417562" cy="392514"/>
          </a:xfrm>
          <a:prstGeom prst="rect">
            <a:avLst/>
          </a:prstGeom>
        </p:spPr>
      </p:pic>
      <p:pic>
        <p:nvPicPr>
          <p:cNvPr id="11" name="Picture 10">
            <a:extLst>
              <a:ext uri="{FF2B5EF4-FFF2-40B4-BE49-F238E27FC236}">
                <a16:creationId xmlns:a16="http://schemas.microsoft.com/office/drawing/2014/main" id="{A35540DD-4D59-40F0-B102-D0254BE56E44}"/>
              </a:ext>
            </a:extLst>
          </p:cNvPr>
          <p:cNvPicPr>
            <a:picLocks noChangeAspect="1"/>
          </p:cNvPicPr>
          <p:nvPr/>
        </p:nvPicPr>
        <p:blipFill>
          <a:blip r:embed="rId6"/>
          <a:stretch>
            <a:fillRect/>
          </a:stretch>
        </p:blipFill>
        <p:spPr>
          <a:xfrm>
            <a:off x="1532965" y="2266458"/>
            <a:ext cx="7584141" cy="1194825"/>
          </a:xfrm>
          <a:prstGeom prst="rect">
            <a:avLst/>
          </a:prstGeom>
        </p:spPr>
      </p:pic>
      <p:pic>
        <p:nvPicPr>
          <p:cNvPr id="13" name="Picture 12">
            <a:extLst>
              <a:ext uri="{FF2B5EF4-FFF2-40B4-BE49-F238E27FC236}">
                <a16:creationId xmlns:a16="http://schemas.microsoft.com/office/drawing/2014/main" id="{0B2E7851-CC7B-4D09-B9B9-CD674B0C0073}"/>
              </a:ext>
            </a:extLst>
          </p:cNvPr>
          <p:cNvPicPr>
            <a:picLocks noChangeAspect="1"/>
          </p:cNvPicPr>
          <p:nvPr/>
        </p:nvPicPr>
        <p:blipFill>
          <a:blip r:embed="rId7"/>
          <a:stretch>
            <a:fillRect/>
          </a:stretch>
        </p:blipFill>
        <p:spPr>
          <a:xfrm>
            <a:off x="1532965" y="3527252"/>
            <a:ext cx="7763435" cy="1901626"/>
          </a:xfrm>
          <a:prstGeom prst="rect">
            <a:avLst/>
          </a:prstGeom>
        </p:spPr>
      </p:pic>
    </p:spTree>
    <p:extLst>
      <p:ext uri="{BB962C8B-B14F-4D97-AF65-F5344CB8AC3E}">
        <p14:creationId xmlns:p14="http://schemas.microsoft.com/office/powerpoint/2010/main" val="1259136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462-06A6-4271-B14F-1A997361D7FC}"/>
              </a:ext>
            </a:extLst>
          </p:cNvPr>
          <p:cNvSpPr>
            <a:spLocks noGrp="1"/>
          </p:cNvSpPr>
          <p:nvPr>
            <p:ph type="title"/>
          </p:nvPr>
        </p:nvSpPr>
        <p:spPr/>
        <p:txBody>
          <a:bodyPr/>
          <a:lstStyle/>
          <a:p>
            <a:r>
              <a:rPr lang="en-US" dirty="0"/>
              <a:t>“Athletic” vs “Scholarly” AI</a:t>
            </a:r>
          </a:p>
        </p:txBody>
      </p:sp>
      <p:sp>
        <p:nvSpPr>
          <p:cNvPr id="3" name="Content Placeholder 2">
            <a:extLst>
              <a:ext uri="{FF2B5EF4-FFF2-40B4-BE49-F238E27FC236}">
                <a16:creationId xmlns:a16="http://schemas.microsoft.com/office/drawing/2014/main" id="{FD892C09-7A41-4131-9402-F26F0B92AF25}"/>
              </a:ext>
            </a:extLst>
          </p:cNvPr>
          <p:cNvSpPr>
            <a:spLocks noGrp="1"/>
          </p:cNvSpPr>
          <p:nvPr>
            <p:ph idx="1"/>
          </p:nvPr>
        </p:nvSpPr>
        <p:spPr>
          <a:xfrm>
            <a:off x="552099" y="1113178"/>
            <a:ext cx="10515600" cy="4705731"/>
          </a:xfrm>
        </p:spPr>
        <p:txBody>
          <a:bodyPr/>
          <a:lstStyle/>
          <a:p>
            <a:r>
              <a:rPr lang="fr-FR" dirty="0"/>
              <a:t>Boston Dynamics Founder and Chairman Marc Raibert</a:t>
            </a:r>
          </a:p>
          <a:p>
            <a:pPr marL="454025" lvl="3" indent="0">
              <a:buNone/>
            </a:pPr>
            <a:endParaRPr lang="en-US" sz="2800" i="1" dirty="0">
              <a:solidFill>
                <a:schemeClr val="tx1"/>
              </a:solidFill>
            </a:endParaRPr>
          </a:p>
        </p:txBody>
      </p:sp>
      <p:sp>
        <p:nvSpPr>
          <p:cNvPr id="5" name="TextBox 4">
            <a:extLst>
              <a:ext uri="{FF2B5EF4-FFF2-40B4-BE49-F238E27FC236}">
                <a16:creationId xmlns:a16="http://schemas.microsoft.com/office/drawing/2014/main" id="{7041B52C-1D80-4A48-9D5A-0AE60DBF4FEE}"/>
              </a:ext>
            </a:extLst>
          </p:cNvPr>
          <p:cNvSpPr txBox="1"/>
          <p:nvPr/>
        </p:nvSpPr>
        <p:spPr>
          <a:xfrm>
            <a:off x="552099" y="6042966"/>
            <a:ext cx="11348956" cy="646331"/>
          </a:xfrm>
          <a:prstGeom prst="rect">
            <a:avLst/>
          </a:prstGeom>
          <a:noFill/>
        </p:spPr>
        <p:txBody>
          <a:bodyPr wrap="square">
            <a:spAutoFit/>
          </a:bodyPr>
          <a:lstStyle/>
          <a:p>
            <a:r>
              <a:rPr lang="en-US" dirty="0">
                <a:hlinkClick r:id="rId2"/>
              </a:rPr>
              <a:t>https://venturebeat.com/2019/11/12/boston-dynamics-ceo-on-the-companys-top-3-robots-ai-and-viral-videos/</a:t>
            </a:r>
            <a:endParaRPr lang="en-US" dirty="0"/>
          </a:p>
          <a:p>
            <a:r>
              <a:rPr lang="en-US" dirty="0">
                <a:hlinkClick r:id="rId3"/>
              </a:rPr>
              <a:t>https://www.youtube.com/watch?v=tF4DML7FIWk</a:t>
            </a:r>
            <a:endParaRPr lang="en-US" dirty="0"/>
          </a:p>
        </p:txBody>
      </p:sp>
      <p:pic>
        <p:nvPicPr>
          <p:cNvPr id="6" name="Picture 5">
            <a:extLst>
              <a:ext uri="{FF2B5EF4-FFF2-40B4-BE49-F238E27FC236}">
                <a16:creationId xmlns:a16="http://schemas.microsoft.com/office/drawing/2014/main" id="{F633534D-BAA1-48CE-8CBA-9C67C43CAA13}"/>
              </a:ext>
            </a:extLst>
          </p:cNvPr>
          <p:cNvPicPr>
            <a:picLocks noChangeAspect="1"/>
          </p:cNvPicPr>
          <p:nvPr/>
        </p:nvPicPr>
        <p:blipFill>
          <a:blip r:embed="rId4"/>
          <a:stretch>
            <a:fillRect/>
          </a:stretch>
        </p:blipFill>
        <p:spPr>
          <a:xfrm>
            <a:off x="1724891" y="1823887"/>
            <a:ext cx="8492837" cy="3920935"/>
          </a:xfrm>
          <a:prstGeom prst="rect">
            <a:avLst/>
          </a:prstGeom>
        </p:spPr>
      </p:pic>
    </p:spTree>
    <p:extLst>
      <p:ext uri="{BB962C8B-B14F-4D97-AF65-F5344CB8AC3E}">
        <p14:creationId xmlns:p14="http://schemas.microsoft.com/office/powerpoint/2010/main" val="71319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462-06A6-4271-B14F-1A997361D7FC}"/>
              </a:ext>
            </a:extLst>
          </p:cNvPr>
          <p:cNvSpPr>
            <a:spLocks noGrp="1"/>
          </p:cNvSpPr>
          <p:nvPr>
            <p:ph type="title"/>
          </p:nvPr>
        </p:nvSpPr>
        <p:spPr/>
        <p:txBody>
          <a:bodyPr/>
          <a:lstStyle/>
          <a:p>
            <a:r>
              <a:rPr lang="en-US" dirty="0"/>
              <a:t>“Athletic” vs “Scholarly” AI</a:t>
            </a:r>
          </a:p>
        </p:txBody>
      </p:sp>
      <p:sp>
        <p:nvSpPr>
          <p:cNvPr id="3" name="Content Placeholder 2">
            <a:extLst>
              <a:ext uri="{FF2B5EF4-FFF2-40B4-BE49-F238E27FC236}">
                <a16:creationId xmlns:a16="http://schemas.microsoft.com/office/drawing/2014/main" id="{FD892C09-7A41-4131-9402-F26F0B92AF25}"/>
              </a:ext>
            </a:extLst>
          </p:cNvPr>
          <p:cNvSpPr>
            <a:spLocks noGrp="1"/>
          </p:cNvSpPr>
          <p:nvPr>
            <p:ph idx="1"/>
          </p:nvPr>
        </p:nvSpPr>
        <p:spPr>
          <a:xfrm>
            <a:off x="552099" y="1113178"/>
            <a:ext cx="10515600" cy="4705731"/>
          </a:xfrm>
        </p:spPr>
        <p:txBody>
          <a:bodyPr/>
          <a:lstStyle/>
          <a:p>
            <a:r>
              <a:rPr lang="fr-FR" dirty="0"/>
              <a:t>Boston Dynamics Founder and Chairman Marc Raibert</a:t>
            </a:r>
          </a:p>
          <a:p>
            <a:r>
              <a:rPr lang="en-US" dirty="0">
                <a:solidFill>
                  <a:schemeClr val="tx1"/>
                </a:solidFill>
              </a:rPr>
              <a:t>“Athletic AI”</a:t>
            </a:r>
          </a:p>
          <a:p>
            <a:pPr marL="454025" lvl="3" indent="0">
              <a:buNone/>
            </a:pPr>
            <a:r>
              <a:rPr lang="en-US" sz="2800" i="1" dirty="0">
                <a:solidFill>
                  <a:schemeClr val="tx1"/>
                </a:solidFill>
              </a:rPr>
              <a:t>[Being] smart about controlling our bodies,</a:t>
            </a:r>
          </a:p>
          <a:p>
            <a:pPr marL="454025" lvl="3" indent="0">
              <a:buNone/>
            </a:pPr>
            <a:r>
              <a:rPr lang="en-US" sz="2800" i="1" dirty="0">
                <a:solidFill>
                  <a:schemeClr val="tx1"/>
                </a:solidFill>
              </a:rPr>
              <a:t>managing the energy use of our bodies,</a:t>
            </a:r>
          </a:p>
          <a:p>
            <a:pPr marL="454025" lvl="3" indent="0">
              <a:buNone/>
            </a:pPr>
            <a:r>
              <a:rPr lang="en-US" sz="2800" i="1" dirty="0">
                <a:solidFill>
                  <a:schemeClr val="tx1"/>
                </a:solidFill>
              </a:rPr>
              <a:t>receiving the world that’s right around us</a:t>
            </a:r>
          </a:p>
          <a:p>
            <a:pPr marL="454025" lvl="3" indent="0">
              <a:buNone/>
            </a:pPr>
            <a:r>
              <a:rPr lang="en-US" sz="2800" i="1" dirty="0">
                <a:solidFill>
                  <a:schemeClr val="tx1"/>
                </a:solidFill>
              </a:rPr>
              <a:t>and maneuvering in real time with respect to either obstacles or competitors</a:t>
            </a:r>
          </a:p>
          <a:p>
            <a:r>
              <a:rPr lang="en-US" dirty="0">
                <a:solidFill>
                  <a:schemeClr val="tx1"/>
                </a:solidFill>
              </a:rPr>
              <a:t>“Scholarly AI”</a:t>
            </a:r>
          </a:p>
          <a:p>
            <a:pPr marL="454025" lvl="3" indent="0">
              <a:buNone/>
            </a:pPr>
            <a:r>
              <a:rPr lang="en-US" sz="2800" i="1" dirty="0"/>
              <a:t>M</a:t>
            </a:r>
            <a:r>
              <a:rPr lang="en-US" sz="2800" i="1" dirty="0">
                <a:solidFill>
                  <a:schemeClr val="tx1"/>
                </a:solidFill>
              </a:rPr>
              <a:t>ake plans and then you execute on the plans. That’s the bulk of AI now — working at a high level where you’ve abstracted the world. You’re not interacting in real time with the physical world, you’ve abstracted the world</a:t>
            </a:r>
          </a:p>
          <a:p>
            <a:pPr marL="454025" lvl="3" indent="0">
              <a:buNone/>
            </a:pPr>
            <a:endParaRPr lang="en-US" sz="2800" i="1" dirty="0">
              <a:solidFill>
                <a:schemeClr val="tx1"/>
              </a:solidFill>
            </a:endParaRPr>
          </a:p>
        </p:txBody>
      </p:sp>
      <p:sp>
        <p:nvSpPr>
          <p:cNvPr id="5" name="TextBox 4">
            <a:extLst>
              <a:ext uri="{FF2B5EF4-FFF2-40B4-BE49-F238E27FC236}">
                <a16:creationId xmlns:a16="http://schemas.microsoft.com/office/drawing/2014/main" id="{7041B52C-1D80-4A48-9D5A-0AE60DBF4FEE}"/>
              </a:ext>
            </a:extLst>
          </p:cNvPr>
          <p:cNvSpPr txBox="1"/>
          <p:nvPr/>
        </p:nvSpPr>
        <p:spPr>
          <a:xfrm>
            <a:off x="621371" y="6375475"/>
            <a:ext cx="11348956" cy="369332"/>
          </a:xfrm>
          <a:prstGeom prst="rect">
            <a:avLst/>
          </a:prstGeom>
          <a:noFill/>
        </p:spPr>
        <p:txBody>
          <a:bodyPr wrap="square">
            <a:spAutoFit/>
          </a:bodyPr>
          <a:lstStyle/>
          <a:p>
            <a:r>
              <a:rPr lang="en-US" dirty="0">
                <a:hlinkClick r:id="rId2"/>
              </a:rPr>
              <a:t>https://venturebeat.com/2019/11/12/boston-dynamics-ceo-on-the-companys-top-3-robots-ai-and-viral-videos/</a:t>
            </a:r>
            <a:endParaRPr lang="en-US" dirty="0"/>
          </a:p>
        </p:txBody>
      </p:sp>
    </p:spTree>
    <p:extLst>
      <p:ext uri="{BB962C8B-B14F-4D97-AF65-F5344CB8AC3E}">
        <p14:creationId xmlns:p14="http://schemas.microsoft.com/office/powerpoint/2010/main" val="2157688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1423554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in “athletic AI”</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pic>
        <p:nvPicPr>
          <p:cNvPr id="6" name="Picture 5">
            <a:extLst>
              <a:ext uri="{FF2B5EF4-FFF2-40B4-BE49-F238E27FC236}">
                <a16:creationId xmlns:a16="http://schemas.microsoft.com/office/drawing/2014/main" id="{B4CAD176-282C-48A7-B327-294F38F8DCA3}"/>
              </a:ext>
            </a:extLst>
          </p:cNvPr>
          <p:cNvPicPr>
            <a:picLocks noChangeAspect="1"/>
          </p:cNvPicPr>
          <p:nvPr/>
        </p:nvPicPr>
        <p:blipFill>
          <a:blip r:embed="rId3"/>
          <a:stretch>
            <a:fillRect/>
          </a:stretch>
        </p:blipFill>
        <p:spPr>
          <a:xfrm>
            <a:off x="6238965" y="3016015"/>
            <a:ext cx="4429035" cy="2608843"/>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096000" cy="707886"/>
          </a:xfrm>
          <a:prstGeom prst="rect">
            <a:avLst/>
          </a:prstGeom>
          <a:noFill/>
        </p:spPr>
        <p:txBody>
          <a:bodyPr wrap="square">
            <a:spAutoFit/>
          </a:bodyPr>
          <a:lstStyle/>
          <a:p>
            <a:r>
              <a:rPr lang="en-US" sz="2000" dirty="0">
                <a:hlinkClick r:id="rId4"/>
              </a:rPr>
              <a:t>https://www.youtube.com/watch?v=pxLpsSkEtuY</a:t>
            </a:r>
            <a:endParaRPr lang="en-US" sz="2000" dirty="0"/>
          </a:p>
          <a:p>
            <a:r>
              <a:rPr lang="en-US" sz="2000" dirty="0">
                <a:hlinkClick r:id="rId5"/>
              </a:rPr>
              <a:t>https://www.youtube.com/watch?v=gy5g33S0Gzo</a:t>
            </a:r>
            <a:endParaRPr lang="en-US" sz="2000" dirty="0"/>
          </a:p>
        </p:txBody>
      </p:sp>
    </p:spTree>
    <p:extLst>
      <p:ext uri="{BB962C8B-B14F-4D97-AF65-F5344CB8AC3E}">
        <p14:creationId xmlns:p14="http://schemas.microsoft.com/office/powerpoint/2010/main" val="1894197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B3A8-4634-40AE-92DA-F4314DD2B8F7}"/>
              </a:ext>
            </a:extLst>
          </p:cNvPr>
          <p:cNvSpPr>
            <a:spLocks noGrp="1"/>
          </p:cNvSpPr>
          <p:nvPr>
            <p:ph type="title"/>
          </p:nvPr>
        </p:nvSpPr>
        <p:spPr/>
        <p:txBody>
          <a:bodyPr/>
          <a:lstStyle/>
          <a:p>
            <a:r>
              <a:rPr lang="en-US" dirty="0"/>
              <a:t>CMU Spotlight</a:t>
            </a:r>
          </a:p>
        </p:txBody>
      </p:sp>
      <p:sp>
        <p:nvSpPr>
          <p:cNvPr id="3" name="Content Placeholder 2">
            <a:extLst>
              <a:ext uri="{FF2B5EF4-FFF2-40B4-BE49-F238E27FC236}">
                <a16:creationId xmlns:a16="http://schemas.microsoft.com/office/drawing/2014/main" id="{64FA992E-3509-43BF-B14C-79028A0C510F}"/>
              </a:ext>
            </a:extLst>
          </p:cNvPr>
          <p:cNvSpPr>
            <a:spLocks noGrp="1"/>
          </p:cNvSpPr>
          <p:nvPr>
            <p:ph idx="1"/>
          </p:nvPr>
        </p:nvSpPr>
        <p:spPr/>
        <p:txBody>
          <a:bodyPr/>
          <a:lstStyle/>
          <a:p>
            <a:r>
              <a:rPr lang="en-US" dirty="0"/>
              <a:t>CMU </a:t>
            </a:r>
            <a:r>
              <a:rPr lang="en-US" dirty="0" err="1"/>
              <a:t>Biorobotics</a:t>
            </a:r>
            <a:r>
              <a:rPr lang="en-US" dirty="0"/>
              <a:t> Laboratory</a:t>
            </a:r>
          </a:p>
          <a:p>
            <a:r>
              <a:rPr lang="x-none" dirty="0">
                <a:hlinkClick r:id="rId2"/>
              </a:rPr>
              <a:t>http://biorobotics.ri.cmu.edu/</a:t>
            </a:r>
            <a:endParaRPr lang="x-none" dirty="0"/>
          </a:p>
          <a:p>
            <a:endParaRPr lang="en-US" dirty="0"/>
          </a:p>
        </p:txBody>
      </p:sp>
      <p:pic>
        <p:nvPicPr>
          <p:cNvPr id="2050" name="Picture 2" descr="Matthew Travers &#10;Howie Choset ">
            <a:extLst>
              <a:ext uri="{FF2B5EF4-FFF2-40B4-BE49-F238E27FC236}">
                <a16:creationId xmlns:a16="http://schemas.microsoft.com/office/drawing/2014/main" id="{0701B040-879D-44EE-8AA1-3F5032500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98" y="2209800"/>
            <a:ext cx="4772279" cy="35350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SCPGF1">
            <a:extLst>
              <a:ext uri="{FF2B5EF4-FFF2-40B4-BE49-F238E27FC236}">
                <a16:creationId xmlns:a16="http://schemas.microsoft.com/office/drawing/2014/main" id="{460B5F50-AC64-4B02-967A-48B5A00D6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260764"/>
            <a:ext cx="5493327" cy="549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476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3CF6-F68D-4122-854B-D85FCABFFCCB}"/>
              </a:ext>
            </a:extLst>
          </p:cNvPr>
          <p:cNvSpPr>
            <a:spLocks noGrp="1"/>
          </p:cNvSpPr>
          <p:nvPr>
            <p:ph type="title"/>
          </p:nvPr>
        </p:nvSpPr>
        <p:spPr/>
        <p:txBody>
          <a:bodyPr/>
          <a:lstStyle/>
          <a:p>
            <a:r>
              <a:rPr lang="en-US" dirty="0"/>
              <a:t>Intelligence</a:t>
            </a:r>
          </a:p>
        </p:txBody>
      </p:sp>
      <p:sp>
        <p:nvSpPr>
          <p:cNvPr id="3" name="Content Placeholder 2">
            <a:extLst>
              <a:ext uri="{FF2B5EF4-FFF2-40B4-BE49-F238E27FC236}">
                <a16:creationId xmlns:a16="http://schemas.microsoft.com/office/drawing/2014/main" id="{49752604-602E-4B00-85CD-1108EE8BECB8}"/>
              </a:ext>
            </a:extLst>
          </p:cNvPr>
          <p:cNvSpPr>
            <a:spLocks noGrp="1"/>
          </p:cNvSpPr>
          <p:nvPr>
            <p:ph idx="1"/>
          </p:nvPr>
        </p:nvSpPr>
        <p:spPr/>
        <p:txBody>
          <a:bodyPr/>
          <a:lstStyle/>
          <a:p>
            <a:r>
              <a:rPr lang="en-US" dirty="0"/>
              <a:t>In this course we’ll focus on</a:t>
            </a:r>
          </a:p>
          <a:p>
            <a:r>
              <a:rPr lang="en-US" dirty="0">
                <a:solidFill>
                  <a:srgbClr val="7030A0"/>
                </a:solidFill>
              </a:rPr>
              <a:t>Rational agents</a:t>
            </a:r>
            <a:endParaRPr lang="en-US" sz="2800" dirty="0">
              <a:solidFill>
                <a:srgbClr val="7030A0"/>
              </a:solidFill>
            </a:endParaRPr>
          </a:p>
          <a:p>
            <a:pPr marL="457200" indent="-457200">
              <a:buFont typeface="Wingdings" panose="05000000000000000000" pitchFamily="2" charset="2"/>
              <a:buChar char="§"/>
            </a:pPr>
            <a:r>
              <a:rPr lang="en-US" sz="2800" dirty="0">
                <a:solidFill>
                  <a:schemeClr val="tx1"/>
                </a:solidFill>
              </a:rPr>
              <a:t>Agents that choose actions that maximize their expected performance measure</a:t>
            </a:r>
          </a:p>
          <a:p>
            <a:endParaRPr lang="en-US" sz="800" dirty="0">
              <a:solidFill>
                <a:schemeClr val="tx1"/>
              </a:solidFill>
            </a:endParaRPr>
          </a:p>
          <a:p>
            <a:r>
              <a:rPr lang="en-US" dirty="0">
                <a:solidFill>
                  <a:srgbClr val="7030A0"/>
                </a:solidFill>
              </a:rPr>
              <a:t>Weak AI </a:t>
            </a:r>
            <a:r>
              <a:rPr lang="en-US" dirty="0">
                <a:solidFill>
                  <a:schemeClr val="tx1"/>
                </a:solidFill>
              </a:rPr>
              <a:t>(rather than AGI)</a:t>
            </a:r>
          </a:p>
          <a:p>
            <a:endParaRPr lang="en-US" sz="800" dirty="0">
              <a:solidFill>
                <a:schemeClr val="tx1"/>
              </a:solidFill>
            </a:endParaRPr>
          </a:p>
          <a:p>
            <a:r>
              <a:rPr lang="en-US" dirty="0">
                <a:solidFill>
                  <a:srgbClr val="7030A0"/>
                </a:solidFill>
              </a:rPr>
              <a:t>“Scholarly” AI </a:t>
            </a:r>
            <a:r>
              <a:rPr lang="en-US" dirty="0">
                <a:solidFill>
                  <a:schemeClr val="tx1"/>
                </a:solidFill>
              </a:rPr>
              <a:t>(rather than “athletic” AI)</a:t>
            </a:r>
          </a:p>
        </p:txBody>
      </p:sp>
    </p:spTree>
    <p:extLst>
      <p:ext uri="{BB962C8B-B14F-4D97-AF65-F5344CB8AC3E}">
        <p14:creationId xmlns:p14="http://schemas.microsoft.com/office/powerpoint/2010/main" val="179539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290-B93F-4C52-A39C-1E2187CC0656}"/>
              </a:ext>
            </a:extLst>
          </p:cNvPr>
          <p:cNvSpPr>
            <a:spLocks noGrp="1"/>
          </p:cNvSpPr>
          <p:nvPr>
            <p:ph type="title"/>
          </p:nvPr>
        </p:nvSpPr>
        <p:spPr/>
        <p:txBody>
          <a:bodyPr/>
          <a:lstStyle/>
          <a:p>
            <a:r>
              <a:rPr lang="en-US" dirty="0"/>
              <a:t>Plan</a:t>
            </a:r>
          </a:p>
        </p:txBody>
      </p:sp>
      <p:sp>
        <p:nvSpPr>
          <p:cNvPr id="3" name="Content Placeholder 2">
            <a:extLst>
              <a:ext uri="{FF2B5EF4-FFF2-40B4-BE49-F238E27FC236}">
                <a16:creationId xmlns:a16="http://schemas.microsoft.com/office/drawing/2014/main" id="{B163DCE3-AD62-4DD7-A30A-2B72EB7CF4B9}"/>
              </a:ext>
            </a:extLst>
          </p:cNvPr>
          <p:cNvSpPr>
            <a:spLocks noGrp="1"/>
          </p:cNvSpPr>
          <p:nvPr>
            <p:ph idx="1"/>
          </p:nvPr>
        </p:nvSpPr>
        <p:spPr/>
        <p:txBody>
          <a:bodyPr/>
          <a:lstStyle/>
          <a:p>
            <a:pPr>
              <a:lnSpc>
                <a:spcPct val="100000"/>
              </a:lnSpc>
            </a:pPr>
            <a:r>
              <a:rPr lang="en-US" dirty="0"/>
              <a:t>Course Info (part 1)</a:t>
            </a:r>
          </a:p>
          <a:p>
            <a:pPr>
              <a:lnSpc>
                <a:spcPct val="100000"/>
              </a:lnSpc>
            </a:pPr>
            <a:r>
              <a:rPr lang="en-US" dirty="0"/>
              <a:t>Candy Grab</a:t>
            </a:r>
          </a:p>
          <a:p>
            <a:pPr>
              <a:lnSpc>
                <a:spcPct val="100000"/>
              </a:lnSpc>
            </a:pPr>
            <a:r>
              <a:rPr lang="en-US" dirty="0"/>
              <a:t>Discussion on Intelligence</a:t>
            </a:r>
          </a:p>
          <a:p>
            <a:pPr>
              <a:lnSpc>
                <a:spcPct val="100000"/>
              </a:lnSpc>
            </a:pPr>
            <a:r>
              <a:rPr lang="en-US" dirty="0"/>
              <a:t>AI focus in this course</a:t>
            </a:r>
          </a:p>
          <a:p>
            <a:pPr marL="457200" indent="-457200">
              <a:lnSpc>
                <a:spcPct val="100000"/>
              </a:lnSpc>
              <a:buFont typeface="Wingdings" panose="05000000000000000000" pitchFamily="2" charset="2"/>
              <a:buChar char="§"/>
            </a:pPr>
            <a:r>
              <a:rPr lang="en-US" dirty="0">
                <a:solidFill>
                  <a:schemeClr val="tx1"/>
                </a:solidFill>
              </a:rPr>
              <a:t>Weak AI</a:t>
            </a:r>
          </a:p>
          <a:p>
            <a:pPr marL="457200" indent="-457200">
              <a:lnSpc>
                <a:spcPct val="100000"/>
              </a:lnSpc>
              <a:buFont typeface="Wingdings" panose="05000000000000000000" pitchFamily="2" charset="2"/>
              <a:buChar char="§"/>
            </a:pPr>
            <a:r>
              <a:rPr lang="en-US" dirty="0">
                <a:solidFill>
                  <a:schemeClr val="tx1"/>
                </a:solidFill>
              </a:rPr>
              <a:t>“Scholarly” AI</a:t>
            </a:r>
          </a:p>
          <a:p>
            <a:pPr marL="457200" indent="-457200">
              <a:lnSpc>
                <a:spcPct val="100000"/>
              </a:lnSpc>
              <a:buFont typeface="Wingdings" panose="05000000000000000000" pitchFamily="2" charset="2"/>
              <a:buChar char="§"/>
            </a:pPr>
            <a:r>
              <a:rPr lang="en-US" dirty="0">
                <a:solidFill>
                  <a:schemeClr val="tx1"/>
                </a:solidFill>
              </a:rPr>
              <a:t>Agents that act rationally</a:t>
            </a:r>
          </a:p>
          <a:p>
            <a:pPr>
              <a:lnSpc>
                <a:spcPct val="100000"/>
              </a:lnSpc>
            </a:pPr>
            <a:r>
              <a:rPr lang="en-US" dirty="0"/>
              <a:t>Course Info (part 2)</a:t>
            </a:r>
          </a:p>
          <a:p>
            <a:pPr>
              <a:lnSpc>
                <a:spcPct val="100000"/>
              </a:lnSpc>
            </a:pPr>
            <a:endParaRPr lang="en-US" dirty="0"/>
          </a:p>
        </p:txBody>
      </p:sp>
      <p:sp>
        <p:nvSpPr>
          <p:cNvPr id="5" name="TextBox 4">
            <a:extLst>
              <a:ext uri="{FF2B5EF4-FFF2-40B4-BE49-F238E27FC236}">
                <a16:creationId xmlns:a16="http://schemas.microsoft.com/office/drawing/2014/main" id="{607B8204-2169-4D4A-AB8B-05FDDF0DB2D7}"/>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6" name="Picture 1" descr="C:\Temp\ketrina\Today.png">
            <a:extLst>
              <a:ext uri="{FF2B5EF4-FFF2-40B4-BE49-F238E27FC236}">
                <a16:creationId xmlns:a16="http://schemas.microsoft.com/office/drawing/2014/main" id="{73337F99-2FB4-4F99-A207-9F3FC750557A}"/>
              </a:ext>
            </a:extLst>
          </p:cNvPr>
          <p:cNvPicPr>
            <a:picLocks noChangeAspect="1" noChangeArrowheads="1"/>
          </p:cNvPicPr>
          <p:nvPr/>
        </p:nvPicPr>
        <p:blipFill>
          <a:blip r:embed="rId2"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4281566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https://www.cs.cmu.edu/~15181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a:t>
            </a:r>
            <a:r>
              <a:rPr lang="en-US" dirty="0">
                <a:solidFill>
                  <a:srgbClr val="C00000"/>
                </a:solidFill>
              </a:rPr>
              <a:t>only if piazza doesn’t work</a:t>
            </a:r>
            <a:r>
              <a:rPr lang="en-US" dirty="0"/>
              <a:t>):</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6014710" y="392916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4710" y="190506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94294" y="301025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3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CMU teaching staff only</a:t>
                </a:r>
              </a:p>
              <a:p>
                <a:pPr marL="457200" indent="-457200">
                  <a:buFont typeface="Wingdings" panose="05000000000000000000" pitchFamily="2" charset="2"/>
                  <a:buChar char="§"/>
                </a:pPr>
                <a:r>
                  <a:rPr lang="en-US" dirty="0">
                    <a:solidFill>
                      <a:schemeClr val="tx1"/>
                    </a:solidFill>
                  </a:rPr>
                  <a:t>Slides will be posted</a:t>
                </a:r>
              </a:p>
              <a:p>
                <a:pPr marL="457200" indent="-457200">
                  <a:buFont typeface="Wingdings" panose="05000000000000000000" pitchFamily="2" charset="2"/>
                  <a:buChar char="§"/>
                </a:pPr>
                <a:endParaRPr lang="en-US" dirty="0">
                  <a:solidFill>
                    <a:schemeClr val="tx1"/>
                  </a:solidFill>
                </a:endParaRPr>
              </a:p>
              <a:p>
                <a:r>
                  <a:rPr lang="en-US" dirty="0"/>
                  <a:t>Participation</a:t>
                </a:r>
              </a:p>
              <a:p>
                <a:pPr marL="457200" indent="-457200">
                  <a:buFont typeface="Wingdings" panose="05000000000000000000" pitchFamily="2" charset="2"/>
                  <a:buChar char="§"/>
                </a:pPr>
                <a:r>
                  <a:rPr lang="en-US" dirty="0">
                    <a:solidFill>
                      <a:schemeClr val="tx1"/>
                    </a:solidFill>
                  </a:rPr>
                  <a:t>Participation points earned by answering Piazza polls in lecture</a:t>
                </a:r>
              </a:p>
              <a:p>
                <a:pPr marL="917575" lvl="2" indent="-457200"/>
                <a:r>
                  <a:rPr lang="en-US" sz="2800" dirty="0">
                    <a:solidFill>
                      <a:schemeClr val="tx1"/>
                    </a:solidFill>
                  </a:rPr>
                  <a:t>One point for each “take” so make sure to answer all of them</a:t>
                </a:r>
              </a:p>
              <a:p>
                <a:pPr marL="457200" indent="-457200">
                  <a:buFont typeface="Wingdings" panose="05000000000000000000" pitchFamily="2" charset="2"/>
                  <a:buChar char="§"/>
                </a:pPr>
                <a:r>
                  <a:rPr lang="en-US" dirty="0">
                    <a:solidFill>
                      <a:schemeClr val="tx1"/>
                    </a:solidFill>
                  </a:rPr>
                  <a:t>Credit for participating in lecture activities</a:t>
                </a:r>
              </a:p>
              <a:p>
                <a:pPr marL="457200" indent="-457200">
                  <a:buFont typeface="Wingdings" panose="05000000000000000000" pitchFamily="2" charset="2"/>
                  <a:buChar char="§"/>
                </a:pPr>
                <a:r>
                  <a:rPr lang="en-US" dirty="0">
                    <a:solidFill>
                      <a:schemeClr val="tx1"/>
                    </a:solidFill>
                  </a:rPr>
                  <a:t>Participating </a:t>
                </a:r>
                <a14:m>
                  <m:oMath xmlns:m="http://schemas.openxmlformats.org/officeDocument/2006/math">
                    <m:r>
                      <a:rPr lang="en-US" b="0" i="1" smtClean="0">
                        <a:solidFill>
                          <a:schemeClr val="tx1"/>
                        </a:solidFill>
                        <a:latin typeface="Cambria Math" panose="02040503050406030204" pitchFamily="18" charset="0"/>
                      </a:rPr>
                      <m:t>≥</m:t>
                    </m:r>
                  </m:oMath>
                </a14:m>
                <a:r>
                  <a:rPr lang="en-US" dirty="0">
                    <a:solidFill>
                      <a:schemeClr val="tx1"/>
                    </a:solidFill>
                  </a:rPr>
                  <a:t> 80% will earn full participation score</a:t>
                </a:r>
              </a:p>
              <a:p>
                <a:pPr marL="457200" indent="-457200">
                  <a:buFont typeface="Wingdings" panose="05000000000000000000" pitchFamily="2" charset="2"/>
                  <a:buChar char="§"/>
                </a:pPr>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9" y="1113178"/>
                <a:ext cx="10515600" cy="2039539"/>
              </a:xfrm>
              <a:blipFill>
                <a:blip r:embed="rId2"/>
                <a:stretch>
                  <a:fillRect l="-1217" t="-5090" b="-151497"/>
                </a:stretch>
              </a:blipFill>
            </p:spPr>
            <p:txBody>
              <a:bodyPr/>
              <a:lstStyle/>
              <a:p>
                <a:r>
                  <a:rPr lang="en-US">
                    <a:noFill/>
                  </a:rPr>
                  <a:t> </a:t>
                </a:r>
              </a:p>
            </p:txBody>
          </p:sp>
        </mc:Fallback>
      </mc:AlternateContent>
    </p:spTree>
    <p:extLst>
      <p:ext uri="{BB962C8B-B14F-4D97-AF65-F5344CB8AC3E}">
        <p14:creationId xmlns:p14="http://schemas.microsoft.com/office/powerpoint/2010/main" val="744381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63940"/>
          </a:xfrm>
        </p:spPr>
        <p:txBody>
          <a:bodyPr/>
          <a:lstStyle/>
          <a:p>
            <a:r>
              <a:rPr lang="en-US" dirty="0"/>
              <a:t>Assignments</a:t>
            </a:r>
          </a:p>
          <a:p>
            <a:pPr marL="457200" indent="-457200">
              <a:buFont typeface="Wingdings" panose="05000000000000000000" pitchFamily="2" charset="2"/>
              <a:buChar char="§"/>
            </a:pPr>
            <a:r>
              <a:rPr lang="en-US" dirty="0">
                <a:solidFill>
                  <a:schemeClr val="tx1"/>
                </a:solidFill>
              </a:rPr>
              <a:t>Online </a:t>
            </a:r>
            <a:r>
              <a:rPr lang="en-US" dirty="0" err="1">
                <a:solidFill>
                  <a:schemeClr val="tx1"/>
                </a:solidFill>
              </a:rPr>
              <a:t>homeworks</a:t>
            </a:r>
            <a:endParaRPr lang="en-US" dirty="0">
              <a:solidFill>
                <a:schemeClr val="tx1"/>
              </a:solidFill>
            </a:endParaRPr>
          </a:p>
          <a:p>
            <a:pPr marL="917575" lvl="2" indent="-457200"/>
            <a:r>
              <a:rPr lang="en-US" sz="2800" dirty="0">
                <a:solidFill>
                  <a:schemeClr val="tx1"/>
                </a:solidFill>
              </a:rPr>
              <a:t>Quick exercises to help practice topics</a:t>
            </a:r>
          </a:p>
          <a:p>
            <a:pPr marL="917575" lvl="2" indent="-457200"/>
            <a:r>
              <a:rPr lang="en-US" sz="2800" dirty="0">
                <a:solidFill>
                  <a:schemeClr val="tx1"/>
                </a:solidFill>
              </a:rPr>
              <a:t>Online in </a:t>
            </a:r>
            <a:r>
              <a:rPr lang="en-US" sz="2800" dirty="0" err="1">
                <a:solidFill>
                  <a:schemeClr val="tx1"/>
                </a:solidFill>
              </a:rPr>
              <a:t>Gradescope</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Projects</a:t>
            </a:r>
          </a:p>
          <a:p>
            <a:pPr marL="917575" lvl="2" indent="-457200"/>
            <a:r>
              <a:rPr lang="en-US" sz="2800" dirty="0">
                <a:solidFill>
                  <a:schemeClr val="tx1"/>
                </a:solidFill>
              </a:rPr>
              <a:t>Hand-on experience with AI</a:t>
            </a:r>
          </a:p>
          <a:p>
            <a:pPr marL="917575" lvl="2" indent="-457200"/>
            <a:r>
              <a:rPr lang="en-US" sz="2800" dirty="0"/>
              <a:t>Python</a:t>
            </a:r>
          </a:p>
          <a:p>
            <a:pPr marL="917575" lvl="2" indent="-457200"/>
            <a:r>
              <a:rPr lang="en-US" sz="2800" dirty="0"/>
              <a:t>Data</a:t>
            </a:r>
          </a:p>
          <a:p>
            <a:pPr marL="917575" lvl="2" indent="-457200"/>
            <a:r>
              <a:rPr lang="en-US" sz="2800" dirty="0">
                <a:solidFill>
                  <a:schemeClr val="tx1"/>
                </a:solidFill>
              </a:rPr>
              <a:t>Report</a:t>
            </a:r>
          </a:p>
        </p:txBody>
      </p:sp>
    </p:spTree>
    <p:extLst>
      <p:ext uri="{BB962C8B-B14F-4D97-AF65-F5344CB8AC3E}">
        <p14:creationId xmlns:p14="http://schemas.microsoft.com/office/powerpoint/2010/main" val="1857760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63940"/>
          </a:xfrm>
        </p:spPr>
        <p:txBody>
          <a:bodyPr/>
          <a:lstStyle/>
          <a:p>
            <a:r>
              <a:rPr lang="en-US" dirty="0"/>
              <a:t>Quizzes</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endParaRPr lang="en-US" dirty="0">
              <a:solidFill>
                <a:schemeClr val="tx1"/>
              </a:solidFill>
            </a:endParaRPr>
          </a:p>
          <a:p>
            <a:r>
              <a:rPr lang="en-US" dirty="0"/>
              <a:t>Final exam</a:t>
            </a:r>
          </a:p>
          <a:p>
            <a:pPr marL="457200" indent="-457200">
              <a:buFont typeface="Wingdings" panose="05000000000000000000" pitchFamily="2" charset="2"/>
              <a:buChar char="§"/>
            </a:pPr>
            <a:r>
              <a:rPr lang="en-US" dirty="0">
                <a:solidFill>
                  <a:schemeClr val="tx1"/>
                </a:solidFill>
              </a:rPr>
              <a:t>Schedule TBD</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54198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8" y="1113178"/>
            <a:ext cx="11456125"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sz="800" dirty="0"/>
          </a:p>
          <a:p>
            <a:r>
              <a:rPr lang="en-US" dirty="0"/>
              <a:t>Mental Health</a:t>
            </a:r>
          </a:p>
          <a:p>
            <a:r>
              <a:rPr lang="en-US" dirty="0">
                <a:solidFill>
                  <a:schemeClr val="tx1"/>
                </a:solidFill>
              </a:rPr>
              <a:t>Don’t struggle alone</a:t>
            </a:r>
          </a:p>
          <a:p>
            <a:r>
              <a:rPr lang="en-US" dirty="0">
                <a:solidFill>
                  <a:schemeClr val="tx1"/>
                </a:solidFill>
              </a:rPr>
              <a:t>Find at least one person and let them know how you’re feeling</a:t>
            </a:r>
          </a:p>
          <a:p>
            <a:pPr marL="457200" indent="-457200">
              <a:buFont typeface="Wingdings" panose="05000000000000000000" pitchFamily="2" charset="2"/>
              <a:buChar char="§"/>
            </a:pPr>
            <a:r>
              <a:rPr lang="en-US" dirty="0">
                <a:solidFill>
                  <a:schemeClr val="tx1"/>
                </a:solidFill>
              </a:rPr>
              <a:t>Friend, family, roommate, advisor</a:t>
            </a:r>
          </a:p>
          <a:p>
            <a:pPr marL="457200" indent="-457200">
              <a:buFont typeface="Wingdings" panose="05000000000000000000" pitchFamily="2" charset="2"/>
              <a:buChar char="§"/>
            </a:pPr>
            <a:r>
              <a:rPr lang="en-US" dirty="0">
                <a:solidFill>
                  <a:schemeClr val="tx1"/>
                </a:solidFill>
                <a:hlinkClick r:id="rId2"/>
              </a:rPr>
              <a:t>https://www.cmu.edu/student-affairs/resources/index.html#liaisons</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CMU </a:t>
            </a:r>
            <a:r>
              <a:rPr lang="en-US" dirty="0" err="1">
                <a:solidFill>
                  <a:schemeClr val="tx1"/>
                </a:solidFill>
              </a:rPr>
              <a:t>CaPS</a:t>
            </a:r>
            <a:r>
              <a:rPr lang="en-US" dirty="0">
                <a:solidFill>
                  <a:schemeClr val="tx1"/>
                </a:solidFill>
              </a:rPr>
              <a:t> </a:t>
            </a:r>
            <a:r>
              <a:rPr lang="en-US" dirty="0">
                <a:solidFill>
                  <a:schemeClr val="tx1"/>
                </a:solidFill>
                <a:hlinkClick r:id="rId3"/>
              </a:rPr>
              <a:t>https://www.cmu.edu/counseling/</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And, of course, you can always talk to me</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Tree>
    <p:extLst>
      <p:ext uri="{BB962C8B-B14F-4D97-AF65-F5344CB8AC3E}">
        <p14:creationId xmlns:p14="http://schemas.microsoft.com/office/powerpoint/2010/main" val="137970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Demystifying AI</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Pilot Course!</a:t>
            </a:r>
          </a:p>
          <a:p>
            <a:endParaRPr lang="en-US" sz="800" dirty="0"/>
          </a:p>
          <a:p>
            <a:r>
              <a:rPr lang="en-US" dirty="0"/>
              <a:t>Explaining AI</a:t>
            </a:r>
          </a:p>
          <a:p>
            <a:pPr marL="457200" indent="-457200">
              <a:buFont typeface="Wingdings" panose="05000000000000000000" pitchFamily="2" charset="2"/>
              <a:buChar char="§"/>
            </a:pPr>
            <a:r>
              <a:rPr lang="en-US" dirty="0">
                <a:solidFill>
                  <a:schemeClr val="tx1"/>
                </a:solidFill>
              </a:rPr>
              <a:t>What it is</a:t>
            </a:r>
          </a:p>
          <a:p>
            <a:pPr marL="457200" indent="-457200">
              <a:buFont typeface="Wingdings" panose="05000000000000000000" pitchFamily="2" charset="2"/>
              <a:buChar char="§"/>
            </a:pPr>
            <a:r>
              <a:rPr lang="en-US" dirty="0">
                <a:solidFill>
                  <a:schemeClr val="tx1"/>
                </a:solidFill>
              </a:rPr>
              <a:t>What it can do</a:t>
            </a:r>
          </a:p>
          <a:p>
            <a:pPr marL="457200" indent="-457200">
              <a:buFont typeface="Wingdings" panose="05000000000000000000" pitchFamily="2" charset="2"/>
              <a:buChar char="§"/>
            </a:pPr>
            <a:r>
              <a:rPr lang="en-US" dirty="0">
                <a:solidFill>
                  <a:schemeClr val="tx1"/>
                </a:solidFill>
              </a:rPr>
              <a:t>How to use it</a:t>
            </a:r>
          </a:p>
          <a:p>
            <a:pPr marL="457200" indent="-457200">
              <a:buFont typeface="Wingdings" panose="05000000000000000000" pitchFamily="2" charset="2"/>
              <a:buChar char="§"/>
            </a:pPr>
            <a:r>
              <a:rPr lang="en-US" dirty="0">
                <a:solidFill>
                  <a:schemeClr val="tx1"/>
                </a:solidFill>
              </a:rPr>
              <a:t>How it works</a:t>
            </a:r>
          </a:p>
          <a:p>
            <a:pPr marL="457200" indent="-457200">
              <a:buFont typeface="Wingdings" panose="05000000000000000000" pitchFamily="2" charset="2"/>
              <a:buChar char="§"/>
            </a:pPr>
            <a:r>
              <a:rPr lang="en-US" dirty="0">
                <a:solidFill>
                  <a:schemeClr val="tx1"/>
                </a:solidFill>
              </a:rPr>
              <a:t>What can go wrong</a:t>
            </a:r>
          </a:p>
          <a:p>
            <a:endParaRPr lang="en-US" sz="1000" dirty="0"/>
          </a:p>
          <a:p>
            <a:r>
              <a:rPr lang="en-US" dirty="0" err="1"/>
              <a:t>Prereqs</a:t>
            </a:r>
            <a:endParaRPr lang="en-US" dirty="0"/>
          </a:p>
          <a:p>
            <a:pPr marL="457200" indent="-457200">
              <a:buFont typeface="Wingdings" panose="05000000000000000000" pitchFamily="2" charset="2"/>
              <a:buChar char="§"/>
            </a:pPr>
            <a:r>
              <a:rPr lang="en-US" dirty="0">
                <a:solidFill>
                  <a:schemeClr val="tx1"/>
                </a:solidFill>
              </a:rPr>
              <a:t>15-110</a:t>
            </a:r>
          </a:p>
          <a:p>
            <a:pPr marL="457200" indent="-457200">
              <a:buFont typeface="Wingdings" panose="05000000000000000000" pitchFamily="2" charset="2"/>
              <a:buChar char="§"/>
            </a:pPr>
            <a:r>
              <a:rPr lang="en-US" dirty="0">
                <a:solidFill>
                  <a:schemeClr val="tx1"/>
                </a:solidFill>
              </a:rPr>
              <a:t>(High school algebra)</a:t>
            </a:r>
          </a:p>
          <a:p>
            <a:endParaRPr lang="en-US" dirty="0"/>
          </a:p>
        </p:txBody>
      </p:sp>
    </p:spTree>
    <p:extLst>
      <p:ext uri="{BB962C8B-B14F-4D97-AF65-F5344CB8AC3E}">
        <p14:creationId xmlns:p14="http://schemas.microsoft.com/office/powerpoint/2010/main" val="240781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Quick Logistics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Slides will be available</a:t>
            </a:r>
          </a:p>
          <a:p>
            <a:endParaRPr lang="en-US" dirty="0"/>
          </a:p>
          <a:p>
            <a:r>
              <a:rPr lang="en-US" dirty="0"/>
              <a:t>Asking questions in main room</a:t>
            </a:r>
          </a:p>
          <a:p>
            <a:pPr marL="457200" indent="-457200">
              <a:buFont typeface="Wingdings" panose="05000000000000000000" pitchFamily="2" charset="2"/>
              <a:buChar char="§"/>
            </a:pPr>
            <a:r>
              <a:rPr lang="en-US" dirty="0">
                <a:solidFill>
                  <a:schemeClr val="tx1"/>
                </a:solidFill>
              </a:rPr>
              <a:t>Use the hand-raise icon</a:t>
            </a:r>
          </a:p>
          <a:p>
            <a:pPr marL="457200" indent="-457200">
              <a:buFont typeface="Wingdings" panose="05000000000000000000" pitchFamily="2" charset="2"/>
              <a:buChar char="§"/>
            </a:pPr>
            <a:r>
              <a:rPr lang="en-US" dirty="0">
                <a:solidFill>
                  <a:schemeClr val="tx1"/>
                </a:solidFill>
              </a:rPr>
              <a:t>Prof. can’t really see the chat</a:t>
            </a:r>
          </a:p>
          <a:p>
            <a:endParaRPr lang="en-US" dirty="0"/>
          </a:p>
          <a:p>
            <a:r>
              <a:rPr lang="en-US" dirty="0"/>
              <a:t>Asking questions in breakout room</a:t>
            </a:r>
          </a:p>
          <a:p>
            <a:pPr marL="457200" indent="-457200">
              <a:buFont typeface="Wingdings" panose="05000000000000000000" pitchFamily="2" charset="2"/>
              <a:buChar char="§"/>
            </a:pPr>
            <a:r>
              <a:rPr lang="en-US" dirty="0">
                <a:solidFill>
                  <a:schemeClr val="tx1"/>
                </a:solidFill>
              </a:rPr>
              <a:t>Press request help button</a:t>
            </a:r>
          </a:p>
          <a:p>
            <a:pPr marL="457200" indent="-457200">
              <a:buFont typeface="Wingdings" panose="05000000000000000000" pitchFamily="2" charset="2"/>
              <a:buChar char="§"/>
            </a:pPr>
            <a:r>
              <a:rPr lang="en-US" dirty="0">
                <a:solidFill>
                  <a:schemeClr val="tx1"/>
                </a:solidFill>
              </a:rPr>
              <a:t>Pop back into main room</a:t>
            </a:r>
          </a:p>
        </p:txBody>
      </p:sp>
    </p:spTree>
    <p:extLst>
      <p:ext uri="{BB962C8B-B14F-4D97-AF65-F5344CB8AC3E}">
        <p14:creationId xmlns:p14="http://schemas.microsoft.com/office/powerpoint/2010/main" val="10857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Quick Logistics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Breakout rooms</a:t>
            </a:r>
          </a:p>
          <a:p>
            <a:pPr marL="457200" indent="-457200">
              <a:buFont typeface="Wingdings" panose="05000000000000000000" pitchFamily="2" charset="2"/>
              <a:buChar char="§"/>
            </a:pPr>
            <a:r>
              <a:rPr lang="en-US" dirty="0">
                <a:solidFill>
                  <a:schemeClr val="tx1"/>
                </a:solidFill>
              </a:rPr>
              <a:t>Cameras on</a:t>
            </a:r>
          </a:p>
          <a:p>
            <a:pPr marL="457200" indent="-457200">
              <a:buFont typeface="Wingdings" panose="05000000000000000000" pitchFamily="2" charset="2"/>
              <a:buChar char="§"/>
            </a:pPr>
            <a:r>
              <a:rPr lang="en-US" dirty="0">
                <a:solidFill>
                  <a:schemeClr val="tx1"/>
                </a:solidFill>
              </a:rPr>
              <a:t>Unmuted</a:t>
            </a:r>
          </a:p>
          <a:p>
            <a:pPr marL="457200" indent="-457200">
              <a:buFont typeface="Wingdings" panose="05000000000000000000" pitchFamily="2" charset="2"/>
              <a:buChar char="§"/>
            </a:pPr>
            <a:r>
              <a:rPr lang="en-US" dirty="0">
                <a:solidFill>
                  <a:schemeClr val="tx1"/>
                </a:solidFill>
              </a:rPr>
              <a:t>Introduce yourself if you haven’t met</a:t>
            </a:r>
          </a:p>
          <a:p>
            <a:pPr marL="917575" lvl="2" indent="-457200"/>
            <a:r>
              <a:rPr lang="en-US" sz="2800" dirty="0"/>
              <a:t>At least just a quick, “Hi, I’m Pat”</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One person share screen</a:t>
            </a:r>
          </a:p>
          <a:p>
            <a:endParaRPr lang="en-US" dirty="0"/>
          </a:p>
        </p:txBody>
      </p:sp>
    </p:spTree>
    <p:extLst>
      <p:ext uri="{BB962C8B-B14F-4D97-AF65-F5344CB8AC3E}">
        <p14:creationId xmlns:p14="http://schemas.microsoft.com/office/powerpoint/2010/main" val="277838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we get started</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1113178"/>
            <a:ext cx="11213988" cy="5140336"/>
          </a:xfrm>
        </p:spPr>
        <p:txBody>
          <a:bodyPr/>
          <a:lstStyle/>
          <a:p>
            <a:r>
              <a:rPr lang="en-US" dirty="0"/>
              <a:t>Candy Grab game!</a:t>
            </a:r>
          </a:p>
          <a:p>
            <a:endParaRPr lang="en-US" dirty="0"/>
          </a:p>
          <a:p>
            <a:r>
              <a:rPr lang="en-US" dirty="0">
                <a:solidFill>
                  <a:schemeClr val="tx1"/>
                </a:solidFill>
              </a:rPr>
              <a:t>Shared Drive Folder/Lec1</a:t>
            </a:r>
          </a:p>
          <a:p>
            <a:r>
              <a:rPr lang="en-US" sz="2200" dirty="0">
                <a:hlinkClick r:id="rId2"/>
              </a:rPr>
              <a:t>https://drive.google.com/drive/folders/1JXonj8iPWRXngauDaR6vRUYbjm79aYo_?usp=sharing</a:t>
            </a:r>
            <a:endParaRPr lang="en-US" sz="2200" dirty="0"/>
          </a:p>
          <a:p>
            <a:endParaRPr lang="en-US" dirty="0"/>
          </a:p>
        </p:txBody>
      </p:sp>
    </p:spTree>
    <p:extLst>
      <p:ext uri="{BB962C8B-B14F-4D97-AF65-F5344CB8AC3E}">
        <p14:creationId xmlns:p14="http://schemas.microsoft.com/office/powerpoint/2010/main" val="21197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685800" y="1193800"/>
            <a:ext cx="5410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Actions can have an effect on the </a:t>
            </a:r>
            <a:r>
              <a:rPr lang="en-US" i="1" dirty="0"/>
              <a:t>environment.</a:t>
            </a:r>
          </a:p>
          <a:p>
            <a:pPr marL="457178" indent="-457178">
              <a:spcBef>
                <a:spcPts val="1500"/>
              </a:spcBef>
            </a:pPr>
            <a:r>
              <a:rPr lang="en-US" dirty="0"/>
              <a:t>The specific </a:t>
            </a:r>
            <a:r>
              <a:rPr lang="en-US" i="1" dirty="0"/>
              <a:t>sensors</a:t>
            </a:r>
            <a:r>
              <a:rPr lang="en-US" dirty="0"/>
              <a:t> and </a:t>
            </a:r>
            <a:r>
              <a:rPr lang="en-US" i="1" dirty="0"/>
              <a:t>actuators</a:t>
            </a:r>
            <a:r>
              <a:rPr lang="en-US" dirty="0"/>
              <a:t> affect what the agent is capable of </a:t>
            </a:r>
            <a:r>
              <a:rPr lang="en-US" i="1" dirty="0"/>
              <a:t>perceiving</a:t>
            </a:r>
            <a:r>
              <a:rPr lang="en-US" dirty="0"/>
              <a:t> and what </a:t>
            </a:r>
            <a:r>
              <a:rPr lang="en-US" i="1" dirty="0"/>
              <a:t>actions</a:t>
            </a:r>
            <a:r>
              <a:rPr lang="en-US" dirty="0"/>
              <a:t> it is capable of taking</a:t>
            </a:r>
          </a:p>
          <a:p>
            <a:pPr marL="457178" indent="-457178">
              <a:spcBef>
                <a:spcPts val="1500"/>
              </a:spcBef>
            </a:pPr>
            <a:endParaRPr lang="en-US" sz="2800" dirty="0">
              <a:cs typeface="Arial" charset="0"/>
            </a:endParaRPr>
          </a:p>
          <a:p>
            <a:pPr marL="457178" indent="-457178">
              <a:spcBef>
                <a:spcPts val="1500"/>
              </a:spcBef>
            </a:pPr>
            <a:endParaRPr lang="en-US" sz="2133" dirty="0"/>
          </a:p>
        </p:txBody>
      </p:sp>
      <p:grpSp>
        <p:nvGrpSpPr>
          <p:cNvPr id="34" name="Group 33"/>
          <p:cNvGrpSpPr/>
          <p:nvPr/>
        </p:nvGrpSpPr>
        <p:grpSpPr>
          <a:xfrm>
            <a:off x="7018672" y="4065104"/>
            <a:ext cx="4957979" cy="2425765"/>
            <a:chOff x="4609425" y="3194447"/>
            <a:chExt cx="4059187" cy="1434703"/>
          </a:xfrm>
        </p:grpSpPr>
        <p:sp>
          <p:nvSpPr>
            <p:cNvPr id="19" name="AutoShape 7"/>
            <p:cNvSpPr>
              <a:spLocks/>
            </p:cNvSpPr>
            <p:nvPr/>
          </p:nvSpPr>
          <p:spPr bwMode="auto">
            <a:xfrm>
              <a:off x="4609425" y="3194447"/>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Agent</a:t>
              </a:r>
            </a:p>
          </p:txBody>
        </p:sp>
        <p:grpSp>
          <p:nvGrpSpPr>
            <p:cNvPr id="22" name="Group 10"/>
            <p:cNvGrpSpPr>
              <a:grpSpLocks/>
            </p:cNvGrpSpPr>
            <p:nvPr/>
          </p:nvGrpSpPr>
          <p:grpSpPr bwMode="auto">
            <a:xfrm>
              <a:off x="5356620" y="3742916"/>
              <a:ext cx="476250" cy="323850"/>
              <a:chOff x="-6" y="-5"/>
              <a:chExt cx="400" cy="272"/>
            </a:xfrm>
          </p:grpSpPr>
          <p:sp>
            <p:nvSpPr>
              <p:cNvPr id="23" name="AutoShape 11"/>
              <p:cNvSpPr>
                <a:spLocks/>
              </p:cNvSpPr>
              <p:nvPr/>
            </p:nvSpPr>
            <p:spPr bwMode="auto">
              <a:xfrm>
                <a:off x="-6" y="-5"/>
                <a:ext cx="400" cy="272"/>
              </a:xfrm>
              <a:prstGeom prst="roundRect">
                <a:avLst>
                  <a:gd name="adj" fmla="val 28120"/>
                </a:avLst>
              </a:prstGeom>
              <a:solidFill>
                <a:srgbClr val="FFFFFF"/>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4" name="Rectangle 12"/>
              <p:cNvSpPr>
                <a:spLocks/>
              </p:cNvSpPr>
              <p:nvPr/>
            </p:nvSpPr>
            <p:spPr bwMode="auto">
              <a:xfrm>
                <a:off x="129" y="27"/>
                <a:ext cx="139" cy="236"/>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
        <p:nvSpPr>
          <p:cNvPr id="35" name="TextBox 34">
            <a:extLst>
              <a:ext uri="{FF2B5EF4-FFF2-40B4-BE49-F238E27FC236}">
                <a16:creationId xmlns:a16="http://schemas.microsoft.com/office/drawing/2014/main" id="{086BFC49-3A23-4F6C-A9FF-5DB4546EB5B0}"/>
              </a:ext>
            </a:extLst>
          </p:cNvPr>
          <p:cNvSpPr txBox="1"/>
          <p:nvPr/>
        </p:nvSpPr>
        <p:spPr>
          <a:xfrm>
            <a:off x="552099" y="6462290"/>
            <a:ext cx="24736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credit: ai.berkeley.edu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2289</Words>
  <Application>Microsoft Office PowerPoint</Application>
  <PresentationFormat>Widescreen</PresentationFormat>
  <Paragraphs>493</Paragraphs>
  <Slides>48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Calibri</vt:lpstr>
      <vt:lpstr>Calibri Light</vt:lpstr>
      <vt:lpstr>Cambria Math</vt:lpstr>
      <vt:lpstr>Courier</vt:lpstr>
      <vt:lpstr>Courier New</vt:lpstr>
      <vt:lpstr>Wingdings</vt:lpstr>
      <vt:lpstr>Office Theme</vt:lpstr>
      <vt:lpstr>1_Office Theme</vt:lpstr>
      <vt:lpstr>  15-181 Demystifying AI  Overview &amp; Intelligence</vt:lpstr>
      <vt:lpstr>Warm-up as we get started</vt:lpstr>
      <vt:lpstr>Instructor Pat Virtue  CS and ML Departments Teaching Professor </vt:lpstr>
      <vt:lpstr>Plan</vt:lpstr>
      <vt:lpstr>Demystifying AI</vt:lpstr>
      <vt:lpstr>Quick Logistics</vt:lpstr>
      <vt:lpstr>Quick Logistics</vt:lpstr>
      <vt:lpstr>Warm-up as we get started</vt:lpstr>
      <vt:lpstr>Designing Agents</vt:lpstr>
      <vt:lpstr>Agent Model: Simple Input/Output Version</vt:lpstr>
      <vt:lpstr>Nim Agent</vt:lpstr>
      <vt:lpstr>Nim Agent</vt:lpstr>
      <vt:lpstr>Nim Agent</vt:lpstr>
      <vt:lpstr>Nim Agent</vt:lpstr>
      <vt:lpstr>Nim Agent</vt:lpstr>
      <vt:lpstr>Nim Agent</vt:lpstr>
      <vt:lpstr> Games – Three “Intelligent” Agents </vt:lpstr>
      <vt:lpstr>Games – Three “Intelligent” Agents </vt:lpstr>
      <vt:lpstr>Games – Three “Intelligent” Agents </vt:lpstr>
      <vt:lpstr>Games – Three “Intelligent” Agents </vt:lpstr>
      <vt:lpstr>Games – Three “Intelligent” Agents </vt:lpstr>
      <vt:lpstr>PowerPoint Presentation</vt:lpstr>
      <vt:lpstr>Games – Three “Intelligent” Agents </vt:lpstr>
      <vt:lpstr>Plan</vt:lpstr>
      <vt:lpstr>How intelligent are these agents?</vt:lpstr>
      <vt:lpstr>Attributes of Intelligence</vt:lpstr>
      <vt:lpstr>Intelligence and Uncertainty</vt:lpstr>
      <vt:lpstr>Intelligence and Uncertainty</vt:lpstr>
      <vt:lpstr>Intelligence and Uncertainty</vt:lpstr>
      <vt:lpstr>Sci-Fi AI?</vt:lpstr>
      <vt:lpstr>AI Definition by John McCarthy</vt:lpstr>
      <vt:lpstr>What is AI?</vt:lpstr>
      <vt:lpstr>Turing Test</vt:lpstr>
      <vt:lpstr>What is AI?</vt:lpstr>
      <vt:lpstr>What is Intelligence?</vt:lpstr>
      <vt:lpstr>Weak AI vs AGI</vt:lpstr>
      <vt:lpstr>AI in the News</vt:lpstr>
      <vt:lpstr>“Athletic” vs “Scholarly” AI</vt:lpstr>
      <vt:lpstr>“Athletic” vs “Scholarly” AI</vt:lpstr>
      <vt:lpstr>Intelligence and Uncertainty</vt:lpstr>
      <vt:lpstr>CMU Spotlight</vt:lpstr>
      <vt:lpstr>Intelligence</vt:lpstr>
      <vt:lpstr>Plan</vt:lpstr>
      <vt:lpstr>Course Information</vt:lpstr>
      <vt:lpstr>Course Information</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76</cp:revision>
  <dcterms:created xsi:type="dcterms:W3CDTF">2020-05-18T13:01:09Z</dcterms:created>
  <dcterms:modified xsi:type="dcterms:W3CDTF">2022-02-01T18:58:28Z</dcterms:modified>
</cp:coreProperties>
</file>