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6"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4643"/>
  </p:normalViewPr>
  <p:slideViewPr>
    <p:cSldViewPr snapToGrid="0" snapToObjects="1">
      <p:cViewPr varScale="1">
        <p:scale>
          <a:sx n="88" d="100"/>
          <a:sy n="88" d="100"/>
        </p:scale>
        <p:origin x="184" y="7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801DF-C61A-BB4C-983C-25311FAB58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5BAA0B-F22C-074C-8AEA-F08934E5C7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A835B7-9B1C-EA4C-B016-3B54A06038E0}"/>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5" name="Footer Placeholder 4">
            <a:extLst>
              <a:ext uri="{FF2B5EF4-FFF2-40B4-BE49-F238E27FC236}">
                <a16:creationId xmlns:a16="http://schemas.microsoft.com/office/drawing/2014/main" id="{9EF01D38-FA10-E647-87AF-AA3CE9EEEC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DCC20D-F371-5144-8BE9-03D738E40C2D}"/>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54720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21A-CF80-784D-8CEF-8D4F4217FE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771917-F11B-9F40-86CB-796727D074A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EFA419-3145-E743-B062-905946F1C229}"/>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5" name="Footer Placeholder 4">
            <a:extLst>
              <a:ext uri="{FF2B5EF4-FFF2-40B4-BE49-F238E27FC236}">
                <a16:creationId xmlns:a16="http://schemas.microsoft.com/office/drawing/2014/main" id="{A41B2AE4-4C87-A349-BDF0-D885ABF2D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BE03E-8C30-8743-9DBE-AED725C84DBC}"/>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2099839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6C5D23-B16C-3246-8DDF-282A51E328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DE8491-3A86-D644-8C73-FCF9816A564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EDC675-C565-E146-9EC8-B0B3308B0B64}"/>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5" name="Footer Placeholder 4">
            <a:extLst>
              <a:ext uri="{FF2B5EF4-FFF2-40B4-BE49-F238E27FC236}">
                <a16:creationId xmlns:a16="http://schemas.microsoft.com/office/drawing/2014/main" id="{9AC892AF-D32F-0E43-BE7B-423F20809F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D66C8F-E375-D643-AEC1-06E388A1DCF8}"/>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1336087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20FE8-B73C-3844-A1F7-805A242170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F44C16-5215-3E4F-A01D-899D701A752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03FF0E-1996-2147-A37E-FB476D6A9D2B}"/>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5" name="Footer Placeholder 4">
            <a:extLst>
              <a:ext uri="{FF2B5EF4-FFF2-40B4-BE49-F238E27FC236}">
                <a16:creationId xmlns:a16="http://schemas.microsoft.com/office/drawing/2014/main" id="{D29745D0-465C-CF46-917F-750695FE7A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8B703A-1DAB-2A4D-8E98-8CC5BF5DC31F}"/>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2441496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54794-2FCE-8E43-9ED6-377F94F561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BEB15B-07B7-EC44-BC09-0EF5B14DC9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2A03543-D893-F341-BE1D-1BF5F489A987}"/>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5" name="Footer Placeholder 4">
            <a:extLst>
              <a:ext uri="{FF2B5EF4-FFF2-40B4-BE49-F238E27FC236}">
                <a16:creationId xmlns:a16="http://schemas.microsoft.com/office/drawing/2014/main" id="{816C680E-4DB7-9B40-BDD1-009118BB26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F1C9B1-6A0D-1D45-869B-917EB3477C62}"/>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897500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95123-580C-984E-BB4B-74E46C1969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B84FAE-2C80-B94B-AC77-2A6D995F8F6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02652B-5E73-AF4E-81DB-0EEB983F109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6058D-D170-6F4C-810E-B579F8820C8A}"/>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6" name="Footer Placeholder 5">
            <a:extLst>
              <a:ext uri="{FF2B5EF4-FFF2-40B4-BE49-F238E27FC236}">
                <a16:creationId xmlns:a16="http://schemas.microsoft.com/office/drawing/2014/main" id="{73DB3DE0-D11E-284C-B3E8-157A3F658B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008E4E-4013-A544-B25C-5EAD3CC0AD85}"/>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4151753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F89D6-B65F-0447-9E27-867A95E2DD0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96EA9CE-1CDA-A143-AE96-123FE37F79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6D5373F-8B44-9A44-AB70-8EF64FD37F1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D15F1C-2A55-184B-8802-F5DB3E6CE6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37E4C81-1874-374E-9F48-77380E9F1F1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3F955A-F524-544E-B46A-7203077FCCDA}"/>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8" name="Footer Placeholder 7">
            <a:extLst>
              <a:ext uri="{FF2B5EF4-FFF2-40B4-BE49-F238E27FC236}">
                <a16:creationId xmlns:a16="http://schemas.microsoft.com/office/drawing/2014/main" id="{08FBD98C-BDB3-E84F-B2D6-17B6C76CAA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15C8142-AD6E-F749-8027-74BAD1C7CF3B}"/>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550031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D9876-1361-F44D-BFAA-5174D2491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ED92B2-E55B-BB4D-8655-18CABB7E18DA}"/>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4" name="Footer Placeholder 3">
            <a:extLst>
              <a:ext uri="{FF2B5EF4-FFF2-40B4-BE49-F238E27FC236}">
                <a16:creationId xmlns:a16="http://schemas.microsoft.com/office/drawing/2014/main" id="{217D4D4A-510C-AE44-B4B0-710BFC9D72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66AAE-3F2C-E541-A2AA-CF30D2DAF2B3}"/>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1116727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9FB571-EA91-8A42-B73D-F07924F16C94}"/>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3" name="Footer Placeholder 2">
            <a:extLst>
              <a:ext uri="{FF2B5EF4-FFF2-40B4-BE49-F238E27FC236}">
                <a16:creationId xmlns:a16="http://schemas.microsoft.com/office/drawing/2014/main" id="{D58B30FC-96F3-C84A-8A59-0B2DCFC2B93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619E60-04D0-D140-A66D-A3E2CDBACF37}"/>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889886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D01E7-FBA4-014F-9DC5-5FCC0C9C4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417AEAF-6648-6541-AC92-2286B01EEC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EA115F-3AD3-C44E-9424-0BE79818B7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4A68DD1-AD44-EE41-90E6-A07FF8E8200B}"/>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6" name="Footer Placeholder 5">
            <a:extLst>
              <a:ext uri="{FF2B5EF4-FFF2-40B4-BE49-F238E27FC236}">
                <a16:creationId xmlns:a16="http://schemas.microsoft.com/office/drawing/2014/main" id="{84F8636A-C7D7-3440-ACFF-8B40F4BA4C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314B24-5DB1-0645-B886-F8F4CD200FE2}"/>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2854846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115CE-DCC3-764A-85D6-EB31A5AB59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95B8CC-EB0A-804C-9F60-10CE321277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CF6C755-A216-A946-AC46-FAAA74344B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BE358E-B188-0344-BC51-E3C296FFF6B3}"/>
              </a:ext>
            </a:extLst>
          </p:cNvPr>
          <p:cNvSpPr>
            <a:spLocks noGrp="1"/>
          </p:cNvSpPr>
          <p:nvPr>
            <p:ph type="dt" sz="half" idx="10"/>
          </p:nvPr>
        </p:nvSpPr>
        <p:spPr/>
        <p:txBody>
          <a:bodyPr/>
          <a:lstStyle/>
          <a:p>
            <a:fld id="{FC1ECB55-04BE-304C-A29E-FE5DE9F98935}" type="datetimeFigureOut">
              <a:rPr lang="en-US" smtClean="0"/>
              <a:t>10/22/19</a:t>
            </a:fld>
            <a:endParaRPr lang="en-US"/>
          </a:p>
        </p:txBody>
      </p:sp>
      <p:sp>
        <p:nvSpPr>
          <p:cNvPr id="6" name="Footer Placeholder 5">
            <a:extLst>
              <a:ext uri="{FF2B5EF4-FFF2-40B4-BE49-F238E27FC236}">
                <a16:creationId xmlns:a16="http://schemas.microsoft.com/office/drawing/2014/main" id="{9147CE78-8EDD-B740-A577-4D76F03F3F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B84CB0-63D1-CC46-B3CD-007DFBDD639F}"/>
              </a:ext>
            </a:extLst>
          </p:cNvPr>
          <p:cNvSpPr>
            <a:spLocks noGrp="1"/>
          </p:cNvSpPr>
          <p:nvPr>
            <p:ph type="sldNum" sz="quarter" idx="12"/>
          </p:nvPr>
        </p:nvSpPr>
        <p:spPr/>
        <p:txBody>
          <a:bodyPr/>
          <a:lstStyle/>
          <a:p>
            <a:fld id="{0BD02E2B-EE92-0742-99C5-E0379A579966}" type="slidenum">
              <a:rPr lang="en-US" smtClean="0"/>
              <a:t>‹#›</a:t>
            </a:fld>
            <a:endParaRPr lang="en-US"/>
          </a:p>
        </p:txBody>
      </p:sp>
    </p:spTree>
    <p:extLst>
      <p:ext uri="{BB962C8B-B14F-4D97-AF65-F5344CB8AC3E}">
        <p14:creationId xmlns:p14="http://schemas.microsoft.com/office/powerpoint/2010/main" val="2033444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49D8AA-B3A5-0E4A-859A-423521A81E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EDD9A5-32D8-A341-8566-95668D20A1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6E40EC-586C-8D49-B48C-5C06D825FD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1ECB55-04BE-304C-A29E-FE5DE9F98935}" type="datetimeFigureOut">
              <a:rPr lang="en-US" smtClean="0"/>
              <a:t>10/22/19</a:t>
            </a:fld>
            <a:endParaRPr lang="en-US"/>
          </a:p>
        </p:txBody>
      </p:sp>
      <p:sp>
        <p:nvSpPr>
          <p:cNvPr id="5" name="Footer Placeholder 4">
            <a:extLst>
              <a:ext uri="{FF2B5EF4-FFF2-40B4-BE49-F238E27FC236}">
                <a16:creationId xmlns:a16="http://schemas.microsoft.com/office/drawing/2014/main" id="{A5B2EFE1-3582-C344-9AD4-50DEC1B200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5297939-4692-5E40-914D-85DFF1F509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D02E2B-EE92-0742-99C5-E0379A579966}" type="slidenum">
              <a:rPr lang="en-US" smtClean="0"/>
              <a:t>‹#›</a:t>
            </a:fld>
            <a:endParaRPr lang="en-US"/>
          </a:p>
        </p:txBody>
      </p:sp>
    </p:spTree>
    <p:extLst>
      <p:ext uri="{BB962C8B-B14F-4D97-AF65-F5344CB8AC3E}">
        <p14:creationId xmlns:p14="http://schemas.microsoft.com/office/powerpoint/2010/main" val="3170939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38295-4BF5-BF44-A3DB-A817FA8345A4}"/>
              </a:ext>
            </a:extLst>
          </p:cNvPr>
          <p:cNvSpPr>
            <a:spLocks noGrp="1"/>
          </p:cNvSpPr>
          <p:nvPr>
            <p:ph type="title"/>
          </p:nvPr>
        </p:nvSpPr>
        <p:spPr>
          <a:xfrm>
            <a:off x="838200" y="365125"/>
            <a:ext cx="10515600" cy="2329949"/>
          </a:xfrm>
        </p:spPr>
        <p:txBody>
          <a:bodyPr/>
          <a:lstStyle/>
          <a:p>
            <a:pPr algn="ctr"/>
            <a:r>
              <a:rPr lang="en-US" dirty="0"/>
              <a:t>Print this presentation to pdf and submit as your hw5checkin written assignment</a:t>
            </a:r>
          </a:p>
        </p:txBody>
      </p:sp>
      <p:sp>
        <p:nvSpPr>
          <p:cNvPr id="3" name="TextBox 2">
            <a:extLst>
              <a:ext uri="{FF2B5EF4-FFF2-40B4-BE49-F238E27FC236}">
                <a16:creationId xmlns:a16="http://schemas.microsoft.com/office/drawing/2014/main" id="{850EDBE7-8194-854A-B897-6A33BC48C1E7}"/>
              </a:ext>
            </a:extLst>
          </p:cNvPr>
          <p:cNvSpPr txBox="1"/>
          <p:nvPr/>
        </p:nvSpPr>
        <p:spPr>
          <a:xfrm>
            <a:off x="1657350" y="3063240"/>
            <a:ext cx="1578574" cy="1200329"/>
          </a:xfrm>
          <a:prstGeom prst="rect">
            <a:avLst/>
          </a:prstGeom>
          <a:noFill/>
        </p:spPr>
        <p:txBody>
          <a:bodyPr wrap="none" rtlCol="0">
            <a:spAutoFit/>
          </a:bodyPr>
          <a:lstStyle/>
          <a:p>
            <a:r>
              <a:rPr lang="en-US" sz="2400" dirty="0"/>
              <a:t>Name:</a:t>
            </a:r>
          </a:p>
          <a:p>
            <a:endParaRPr lang="en-US" sz="2400" dirty="0"/>
          </a:p>
          <a:p>
            <a:r>
              <a:rPr lang="en-US" sz="2400" dirty="0"/>
              <a:t>Andrew ID:</a:t>
            </a:r>
          </a:p>
        </p:txBody>
      </p:sp>
    </p:spTree>
    <p:extLst>
      <p:ext uri="{BB962C8B-B14F-4D97-AF65-F5344CB8AC3E}">
        <p14:creationId xmlns:p14="http://schemas.microsoft.com/office/powerpoint/2010/main" val="4103244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3354EFC-A28D-5B49-8EF9-B0EA08397950}"/>
              </a:ext>
            </a:extLst>
          </p:cNvPr>
          <p:cNvSpPr txBox="1"/>
          <p:nvPr/>
        </p:nvSpPr>
        <p:spPr>
          <a:xfrm>
            <a:off x="120317" y="250891"/>
            <a:ext cx="11790946" cy="1200329"/>
          </a:xfrm>
          <a:prstGeom prst="rect">
            <a:avLst/>
          </a:prstGeom>
          <a:noFill/>
        </p:spPr>
        <p:txBody>
          <a:bodyPr wrap="square" rtlCol="0">
            <a:spAutoFit/>
          </a:bodyPr>
          <a:lstStyle/>
          <a:p>
            <a:r>
              <a:rPr lang="en-US" dirty="0"/>
              <a:t>#1 - Exponentiation (raising a base to a power like 2</a:t>
            </a:r>
            <a:r>
              <a:rPr lang="en-US" baseline="30000" dirty="0"/>
              <a:t>4</a:t>
            </a:r>
            <a:r>
              <a:rPr lang="en-US" dirty="0"/>
              <a:t>) can be computed concurrently by first multiplying pairs of bases (e.g., 2*2) together and then multiplying those products together (4*4), and continuing until there is only one answer. Copy and paste the squares and arrows to make a concurrency tree that computes 2</a:t>
            </a:r>
            <a:r>
              <a:rPr lang="en-US" baseline="30000" dirty="0"/>
              <a:t>7</a:t>
            </a:r>
            <a:r>
              <a:rPr lang="en-US" dirty="0"/>
              <a:t> in the least amount of time (fewest levels). Be sure to fill in the numbers that are being multiplied together.</a:t>
            </a:r>
          </a:p>
        </p:txBody>
      </p:sp>
      <p:sp>
        <p:nvSpPr>
          <p:cNvPr id="35" name="Rectangle 34">
            <a:extLst>
              <a:ext uri="{FF2B5EF4-FFF2-40B4-BE49-F238E27FC236}">
                <a16:creationId xmlns:a16="http://schemas.microsoft.com/office/drawing/2014/main" id="{0DC63076-0BFA-AE47-8A5A-0D65BAB21778}"/>
              </a:ext>
            </a:extLst>
          </p:cNvPr>
          <p:cNvSpPr/>
          <p:nvPr/>
        </p:nvSpPr>
        <p:spPr>
          <a:xfrm>
            <a:off x="1383631" y="2346158"/>
            <a:ext cx="685800" cy="5895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Rectangle 35">
            <a:extLst>
              <a:ext uri="{FF2B5EF4-FFF2-40B4-BE49-F238E27FC236}">
                <a16:creationId xmlns:a16="http://schemas.microsoft.com/office/drawing/2014/main" id="{17FFC611-C2D4-BA43-99F9-7454089F846F}"/>
              </a:ext>
            </a:extLst>
          </p:cNvPr>
          <p:cNvSpPr/>
          <p:nvPr/>
        </p:nvSpPr>
        <p:spPr>
          <a:xfrm>
            <a:off x="2438400" y="2346158"/>
            <a:ext cx="685800" cy="5895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Rectangle 36">
            <a:extLst>
              <a:ext uri="{FF2B5EF4-FFF2-40B4-BE49-F238E27FC236}">
                <a16:creationId xmlns:a16="http://schemas.microsoft.com/office/drawing/2014/main" id="{F6A4EA76-2825-4646-9B9C-BD3849E8123C}"/>
              </a:ext>
            </a:extLst>
          </p:cNvPr>
          <p:cNvSpPr/>
          <p:nvPr/>
        </p:nvSpPr>
        <p:spPr>
          <a:xfrm>
            <a:off x="1892968" y="3437021"/>
            <a:ext cx="685800" cy="5895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38" name="Straight Arrow Connector 37">
            <a:extLst>
              <a:ext uri="{FF2B5EF4-FFF2-40B4-BE49-F238E27FC236}">
                <a16:creationId xmlns:a16="http://schemas.microsoft.com/office/drawing/2014/main" id="{1895FA91-7F80-A84B-964B-E17EC4C8FE68}"/>
              </a:ext>
            </a:extLst>
          </p:cNvPr>
          <p:cNvCxnSpPr>
            <a:stCxn id="35" idx="2"/>
            <a:endCxn id="37" idx="0"/>
          </p:cNvCxnSpPr>
          <p:nvPr/>
        </p:nvCxnSpPr>
        <p:spPr>
          <a:xfrm>
            <a:off x="1726531" y="2935706"/>
            <a:ext cx="509337" cy="5013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CE50D071-A8AA-EB4A-864B-19F8840E94D8}"/>
              </a:ext>
            </a:extLst>
          </p:cNvPr>
          <p:cNvCxnSpPr>
            <a:cxnSpLocks/>
            <a:stCxn id="36" idx="2"/>
            <a:endCxn id="37" idx="0"/>
          </p:cNvCxnSpPr>
          <p:nvPr/>
        </p:nvCxnSpPr>
        <p:spPr>
          <a:xfrm flipH="1">
            <a:off x="2235868" y="2935706"/>
            <a:ext cx="545432" cy="5013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2352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F7337F8-F724-1442-BF2C-C9368BDD12D7}"/>
              </a:ext>
            </a:extLst>
          </p:cNvPr>
          <p:cNvSpPr/>
          <p:nvPr/>
        </p:nvSpPr>
        <p:spPr>
          <a:xfrm>
            <a:off x="132348" y="181070"/>
            <a:ext cx="11815010" cy="1754326"/>
          </a:xfrm>
          <a:prstGeom prst="rect">
            <a:avLst/>
          </a:prstGeom>
        </p:spPr>
        <p:txBody>
          <a:bodyPr wrap="square">
            <a:spAutoFit/>
          </a:bodyPr>
          <a:lstStyle/>
          <a:p>
            <a:r>
              <a:rPr lang="en-US" dirty="0">
                <a:solidFill>
                  <a:srgbClr val="000000"/>
                </a:solidFill>
                <a:latin typeface="Calibri" panose="020F0502020204030204" pitchFamily="34" charset="0"/>
                <a:cs typeface="Calibri" panose="020F0502020204030204" pitchFamily="34" charset="0"/>
              </a:rPr>
              <a:t>#2 - A factory is looking to speed up its production. Currently, each worker makes one shirt at a time by first </a:t>
            </a:r>
            <a:r>
              <a:rPr lang="en-US" dirty="0">
                <a:solidFill>
                  <a:schemeClr val="accent6"/>
                </a:solidFill>
                <a:latin typeface="Calibri" panose="020F0502020204030204" pitchFamily="34" charset="0"/>
                <a:cs typeface="Calibri" panose="020F0502020204030204" pitchFamily="34" charset="0"/>
              </a:rPr>
              <a:t>measuring the fabric (5 minutes)</a:t>
            </a:r>
            <a:r>
              <a:rPr lang="en-US" dirty="0">
                <a:latin typeface="Calibri" panose="020F0502020204030204" pitchFamily="34" charset="0"/>
                <a:cs typeface="Calibri" panose="020F0502020204030204" pitchFamily="34" charset="0"/>
              </a:rPr>
              <a:t>, </a:t>
            </a:r>
            <a:r>
              <a:rPr lang="en-US" dirty="0">
                <a:solidFill>
                  <a:srgbClr val="000000"/>
                </a:solidFill>
                <a:latin typeface="Calibri" panose="020F0502020204030204" pitchFamily="34" charset="0"/>
                <a:cs typeface="Calibri" panose="020F0502020204030204" pitchFamily="34" charset="0"/>
              </a:rPr>
              <a:t>then setup cutting supplies (5 minutes), </a:t>
            </a:r>
            <a:r>
              <a:rPr lang="en-US" dirty="0">
                <a:solidFill>
                  <a:schemeClr val="accent2"/>
                </a:solidFill>
                <a:latin typeface="Calibri" panose="020F0502020204030204" pitchFamily="34" charset="0"/>
                <a:cs typeface="Calibri" panose="020F0502020204030204" pitchFamily="34" charset="0"/>
              </a:rPr>
              <a:t>cutting out the pattern (5 minutes)</a:t>
            </a:r>
            <a:r>
              <a:rPr lang="en-US" dirty="0">
                <a:solidFill>
                  <a:srgbClr val="000000"/>
                </a:solidFill>
                <a:latin typeface="Calibri" panose="020F0502020204030204" pitchFamily="34" charset="0"/>
                <a:cs typeface="Calibri" panose="020F0502020204030204" pitchFamily="34" charset="0"/>
              </a:rPr>
              <a:t>, then setting up sewing supplies (5 minutes), </a:t>
            </a:r>
            <a:r>
              <a:rPr lang="en-US" dirty="0">
                <a:solidFill>
                  <a:schemeClr val="accent1"/>
                </a:solidFill>
                <a:latin typeface="Calibri" panose="020F0502020204030204" pitchFamily="34" charset="0"/>
                <a:cs typeface="Calibri" panose="020F0502020204030204" pitchFamily="34" charset="0"/>
              </a:rPr>
              <a:t>sewing it together (5 minutes)</a:t>
            </a:r>
            <a:r>
              <a:rPr lang="en-US" dirty="0">
                <a:solidFill>
                  <a:srgbClr val="000000"/>
                </a:solidFill>
                <a:latin typeface="Calibri" panose="020F0502020204030204" pitchFamily="34" charset="0"/>
                <a:cs typeface="Calibri" panose="020F0502020204030204" pitchFamily="34" charset="0"/>
              </a:rPr>
              <a:t>, and finally removing supplies (5 minutes) and </a:t>
            </a:r>
            <a:r>
              <a:rPr lang="en-US" dirty="0">
                <a:solidFill>
                  <a:schemeClr val="tx2"/>
                </a:solidFill>
                <a:latin typeface="Calibri" panose="020F0502020204030204" pitchFamily="34" charset="0"/>
                <a:cs typeface="Calibri" panose="020F0502020204030204" pitchFamily="34" charset="0"/>
              </a:rPr>
              <a:t>folding it up (5 minutes)</a:t>
            </a:r>
            <a:r>
              <a:rPr lang="en-US" dirty="0">
                <a:solidFill>
                  <a:srgbClr val="000000"/>
                </a:solidFill>
                <a:latin typeface="Calibri" panose="020F0502020204030204" pitchFamily="34" charset="0"/>
                <a:cs typeface="Calibri" panose="020F0502020204030204" pitchFamily="34" charset="0"/>
              </a:rPr>
              <a:t>. Change the background color of the table to show how you would break up this task among workers into a pipeline so that they would each do a task and would not need to setup and cleanup each supply when switching tasks, which speeds production. </a:t>
            </a:r>
            <a:endParaRPr lang="en-US" dirty="0">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734458A5-D809-1F48-A94D-8C7149F13507}"/>
              </a:ext>
            </a:extLst>
          </p:cNvPr>
          <p:cNvSpPr/>
          <p:nvPr/>
        </p:nvSpPr>
        <p:spPr>
          <a:xfrm>
            <a:off x="132348" y="5590219"/>
            <a:ext cx="9289444" cy="923330"/>
          </a:xfrm>
          <a:prstGeom prst="rect">
            <a:avLst/>
          </a:prstGeom>
        </p:spPr>
        <p:txBody>
          <a:bodyPr wrap="square">
            <a:spAutoFit/>
          </a:bodyPr>
          <a:lstStyle/>
          <a:p>
            <a:r>
              <a:rPr lang="en-US" dirty="0">
                <a:solidFill>
                  <a:srgbClr val="000000"/>
                </a:solidFill>
                <a:latin typeface="Calibri" panose="020F0502020204030204" pitchFamily="34" charset="0"/>
                <a:cs typeface="Calibri" panose="020F0502020204030204" pitchFamily="34" charset="0"/>
              </a:rPr>
              <a:t>How many complete, folded shirts could be made by 4 workers in one hour before pipelining?</a:t>
            </a:r>
          </a:p>
          <a:p>
            <a:endParaRPr lang="en-US" dirty="0">
              <a:solidFill>
                <a:srgbClr val="000000"/>
              </a:solidFill>
              <a:latin typeface="Calibri" panose="020F0502020204030204" pitchFamily="34" charset="0"/>
              <a:cs typeface="Calibri" panose="020F0502020204030204" pitchFamily="34" charset="0"/>
            </a:endParaRPr>
          </a:p>
          <a:p>
            <a:r>
              <a:rPr lang="en-US" dirty="0">
                <a:solidFill>
                  <a:srgbClr val="000000"/>
                </a:solidFill>
                <a:latin typeface="Calibri" panose="020F0502020204030204" pitchFamily="34" charset="0"/>
                <a:cs typeface="Calibri" panose="020F0502020204030204" pitchFamily="34" charset="0"/>
              </a:rPr>
              <a:t>How many complete, folded shirts could be made in one hour using your new pipeline?</a:t>
            </a:r>
            <a:endParaRPr lang="en-US" dirty="0"/>
          </a:p>
        </p:txBody>
      </p:sp>
      <p:sp>
        <p:nvSpPr>
          <p:cNvPr id="6" name="Rectangle 5">
            <a:extLst>
              <a:ext uri="{FF2B5EF4-FFF2-40B4-BE49-F238E27FC236}">
                <a16:creationId xmlns:a16="http://schemas.microsoft.com/office/drawing/2014/main" id="{9323F145-B526-214B-832A-9F44A6A436E4}"/>
              </a:ext>
            </a:extLst>
          </p:cNvPr>
          <p:cNvSpPr/>
          <p:nvPr/>
        </p:nvSpPr>
        <p:spPr>
          <a:xfrm>
            <a:off x="8358111" y="6051884"/>
            <a:ext cx="565484" cy="4616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Rectangle 7">
            <a:extLst>
              <a:ext uri="{FF2B5EF4-FFF2-40B4-BE49-F238E27FC236}">
                <a16:creationId xmlns:a16="http://schemas.microsoft.com/office/drawing/2014/main" id="{9153C18D-3B34-9D45-8670-56238DF50139}"/>
              </a:ext>
            </a:extLst>
          </p:cNvPr>
          <p:cNvSpPr/>
          <p:nvPr/>
        </p:nvSpPr>
        <p:spPr>
          <a:xfrm>
            <a:off x="9004808" y="5532294"/>
            <a:ext cx="565484" cy="4616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E850A93F-8DB1-3A42-B837-5E9B9BA93C22}"/>
              </a:ext>
            </a:extLst>
          </p:cNvPr>
          <p:cNvSpPr txBox="1"/>
          <p:nvPr/>
        </p:nvSpPr>
        <p:spPr>
          <a:xfrm>
            <a:off x="589547" y="2382253"/>
            <a:ext cx="1044388" cy="369332"/>
          </a:xfrm>
          <a:prstGeom prst="rect">
            <a:avLst/>
          </a:prstGeom>
          <a:noFill/>
        </p:spPr>
        <p:txBody>
          <a:bodyPr wrap="none" rtlCol="0">
            <a:spAutoFit/>
          </a:bodyPr>
          <a:lstStyle/>
          <a:p>
            <a:r>
              <a:rPr lang="en-US" dirty="0"/>
              <a:t>Worker 1</a:t>
            </a:r>
          </a:p>
        </p:txBody>
      </p:sp>
      <p:sp>
        <p:nvSpPr>
          <p:cNvPr id="10" name="TextBox 9">
            <a:extLst>
              <a:ext uri="{FF2B5EF4-FFF2-40B4-BE49-F238E27FC236}">
                <a16:creationId xmlns:a16="http://schemas.microsoft.com/office/drawing/2014/main" id="{01A87F09-72D0-AE4A-BA98-81122542EF8F}"/>
              </a:ext>
            </a:extLst>
          </p:cNvPr>
          <p:cNvSpPr txBox="1"/>
          <p:nvPr/>
        </p:nvSpPr>
        <p:spPr>
          <a:xfrm>
            <a:off x="589547" y="2975158"/>
            <a:ext cx="1044388" cy="369332"/>
          </a:xfrm>
          <a:prstGeom prst="rect">
            <a:avLst/>
          </a:prstGeom>
          <a:noFill/>
        </p:spPr>
        <p:txBody>
          <a:bodyPr wrap="none" rtlCol="0">
            <a:spAutoFit/>
          </a:bodyPr>
          <a:lstStyle/>
          <a:p>
            <a:r>
              <a:rPr lang="en-US" dirty="0"/>
              <a:t>Worker 2</a:t>
            </a:r>
          </a:p>
        </p:txBody>
      </p:sp>
      <p:sp>
        <p:nvSpPr>
          <p:cNvPr id="11" name="TextBox 10">
            <a:extLst>
              <a:ext uri="{FF2B5EF4-FFF2-40B4-BE49-F238E27FC236}">
                <a16:creationId xmlns:a16="http://schemas.microsoft.com/office/drawing/2014/main" id="{D96FF5F6-5DB7-FE44-8A74-919E804781F3}"/>
              </a:ext>
            </a:extLst>
          </p:cNvPr>
          <p:cNvSpPr txBox="1"/>
          <p:nvPr/>
        </p:nvSpPr>
        <p:spPr>
          <a:xfrm>
            <a:off x="589547" y="3578167"/>
            <a:ext cx="1044388" cy="369332"/>
          </a:xfrm>
          <a:prstGeom prst="rect">
            <a:avLst/>
          </a:prstGeom>
          <a:noFill/>
        </p:spPr>
        <p:txBody>
          <a:bodyPr wrap="none" rtlCol="0">
            <a:spAutoFit/>
          </a:bodyPr>
          <a:lstStyle/>
          <a:p>
            <a:r>
              <a:rPr lang="en-US" dirty="0"/>
              <a:t>Worker 3</a:t>
            </a:r>
          </a:p>
        </p:txBody>
      </p:sp>
      <p:sp>
        <p:nvSpPr>
          <p:cNvPr id="12" name="TextBox 11">
            <a:extLst>
              <a:ext uri="{FF2B5EF4-FFF2-40B4-BE49-F238E27FC236}">
                <a16:creationId xmlns:a16="http://schemas.microsoft.com/office/drawing/2014/main" id="{A6D85700-D262-B14C-AD6D-75DC15C496C1}"/>
              </a:ext>
            </a:extLst>
          </p:cNvPr>
          <p:cNvSpPr txBox="1"/>
          <p:nvPr/>
        </p:nvSpPr>
        <p:spPr>
          <a:xfrm>
            <a:off x="589547" y="4177373"/>
            <a:ext cx="1044388" cy="369332"/>
          </a:xfrm>
          <a:prstGeom prst="rect">
            <a:avLst/>
          </a:prstGeom>
          <a:noFill/>
        </p:spPr>
        <p:txBody>
          <a:bodyPr wrap="none" rtlCol="0">
            <a:spAutoFit/>
          </a:bodyPr>
          <a:lstStyle/>
          <a:p>
            <a:r>
              <a:rPr lang="en-US" dirty="0"/>
              <a:t>Worker 4</a:t>
            </a:r>
          </a:p>
        </p:txBody>
      </p:sp>
      <p:cxnSp>
        <p:nvCxnSpPr>
          <p:cNvPr id="49" name="Straight Connector 48">
            <a:extLst>
              <a:ext uri="{FF2B5EF4-FFF2-40B4-BE49-F238E27FC236}">
                <a16:creationId xmlns:a16="http://schemas.microsoft.com/office/drawing/2014/main" id="{48A22AD2-08FB-CF43-AF9C-D360A5672AAF}"/>
              </a:ext>
            </a:extLst>
          </p:cNvPr>
          <p:cNvCxnSpPr/>
          <p:nvPr/>
        </p:nvCxnSpPr>
        <p:spPr>
          <a:xfrm>
            <a:off x="1645967" y="1752257"/>
            <a:ext cx="0" cy="3296653"/>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22DB691-3498-334B-B8CE-290E6A541A83}"/>
              </a:ext>
            </a:extLst>
          </p:cNvPr>
          <p:cNvSpPr txBox="1"/>
          <p:nvPr/>
        </p:nvSpPr>
        <p:spPr>
          <a:xfrm>
            <a:off x="205740" y="1245870"/>
            <a:ext cx="184731" cy="369332"/>
          </a:xfrm>
          <a:prstGeom prst="rect">
            <a:avLst/>
          </a:prstGeom>
          <a:noFill/>
        </p:spPr>
        <p:txBody>
          <a:bodyPr wrap="none" rtlCol="0">
            <a:spAutoFit/>
          </a:bodyPr>
          <a:lstStyle/>
          <a:p>
            <a:endParaRPr lang="en-US"/>
          </a:p>
        </p:txBody>
      </p:sp>
      <p:graphicFrame>
        <p:nvGraphicFramePr>
          <p:cNvPr id="3" name="Table 2">
            <a:extLst>
              <a:ext uri="{FF2B5EF4-FFF2-40B4-BE49-F238E27FC236}">
                <a16:creationId xmlns:a16="http://schemas.microsoft.com/office/drawing/2014/main" id="{E9758906-43E2-5D41-9DA3-A8FFAE33B311}"/>
              </a:ext>
            </a:extLst>
          </p:cNvPr>
          <p:cNvGraphicFramePr>
            <a:graphicFrameLocks noGrp="1"/>
          </p:cNvGraphicFramePr>
          <p:nvPr>
            <p:extLst>
              <p:ext uri="{D42A27DB-BD31-4B8C-83A1-F6EECF244321}">
                <p14:modId xmlns:p14="http://schemas.microsoft.com/office/powerpoint/2010/main" val="2436062279"/>
              </p:ext>
            </p:extLst>
          </p:nvPr>
        </p:nvGraphicFramePr>
        <p:xfrm>
          <a:off x="1658000" y="2306283"/>
          <a:ext cx="8127999" cy="2425376"/>
        </p:xfrm>
        <a:graphic>
          <a:graphicData uri="http://schemas.openxmlformats.org/drawingml/2006/table">
            <a:tbl>
              <a:tblPr firstRow="1" bandRow="1">
                <a:tableStyleId>{5C22544A-7EE6-4342-B048-85BDC9FD1C3A}</a:tableStyleId>
              </a:tblPr>
              <a:tblGrid>
                <a:gridCol w="903111">
                  <a:extLst>
                    <a:ext uri="{9D8B030D-6E8A-4147-A177-3AD203B41FA5}">
                      <a16:colId xmlns:a16="http://schemas.microsoft.com/office/drawing/2014/main" val="1837355830"/>
                    </a:ext>
                  </a:extLst>
                </a:gridCol>
                <a:gridCol w="903111">
                  <a:extLst>
                    <a:ext uri="{9D8B030D-6E8A-4147-A177-3AD203B41FA5}">
                      <a16:colId xmlns:a16="http://schemas.microsoft.com/office/drawing/2014/main" val="3160718542"/>
                    </a:ext>
                  </a:extLst>
                </a:gridCol>
                <a:gridCol w="903111">
                  <a:extLst>
                    <a:ext uri="{9D8B030D-6E8A-4147-A177-3AD203B41FA5}">
                      <a16:colId xmlns:a16="http://schemas.microsoft.com/office/drawing/2014/main" val="3364961635"/>
                    </a:ext>
                  </a:extLst>
                </a:gridCol>
                <a:gridCol w="903111">
                  <a:extLst>
                    <a:ext uri="{9D8B030D-6E8A-4147-A177-3AD203B41FA5}">
                      <a16:colId xmlns:a16="http://schemas.microsoft.com/office/drawing/2014/main" val="969421776"/>
                    </a:ext>
                  </a:extLst>
                </a:gridCol>
                <a:gridCol w="903111">
                  <a:extLst>
                    <a:ext uri="{9D8B030D-6E8A-4147-A177-3AD203B41FA5}">
                      <a16:colId xmlns:a16="http://schemas.microsoft.com/office/drawing/2014/main" val="3778114824"/>
                    </a:ext>
                  </a:extLst>
                </a:gridCol>
                <a:gridCol w="903111">
                  <a:extLst>
                    <a:ext uri="{9D8B030D-6E8A-4147-A177-3AD203B41FA5}">
                      <a16:colId xmlns:a16="http://schemas.microsoft.com/office/drawing/2014/main" val="2070015943"/>
                    </a:ext>
                  </a:extLst>
                </a:gridCol>
                <a:gridCol w="903111">
                  <a:extLst>
                    <a:ext uri="{9D8B030D-6E8A-4147-A177-3AD203B41FA5}">
                      <a16:colId xmlns:a16="http://schemas.microsoft.com/office/drawing/2014/main" val="4059330019"/>
                    </a:ext>
                  </a:extLst>
                </a:gridCol>
                <a:gridCol w="903111">
                  <a:extLst>
                    <a:ext uri="{9D8B030D-6E8A-4147-A177-3AD203B41FA5}">
                      <a16:colId xmlns:a16="http://schemas.microsoft.com/office/drawing/2014/main" val="2977793755"/>
                    </a:ext>
                  </a:extLst>
                </a:gridCol>
                <a:gridCol w="903111">
                  <a:extLst>
                    <a:ext uri="{9D8B030D-6E8A-4147-A177-3AD203B41FA5}">
                      <a16:colId xmlns:a16="http://schemas.microsoft.com/office/drawing/2014/main" val="1443147548"/>
                    </a:ext>
                  </a:extLst>
                </a:gridCol>
              </a:tblGrid>
              <a:tr h="606344">
                <a:tc>
                  <a:txBody>
                    <a:bodyPr/>
                    <a:lstStyle/>
                    <a:p>
                      <a:endParaRPr lang="en-US" dirty="0"/>
                    </a:p>
                  </a:txBody>
                  <a:tcPr>
                    <a:solidFill>
                      <a:schemeClr val="accent6"/>
                    </a:solidFill>
                  </a:tcPr>
                </a:tc>
                <a:tc>
                  <a:txBody>
                    <a:bodyPr/>
                    <a:lstStyle/>
                    <a:p>
                      <a:endParaRPr lang="en-US" dirty="0"/>
                    </a:p>
                  </a:txBody>
                  <a:tcPr>
                    <a:solidFill>
                      <a:schemeClr val="accent3"/>
                    </a:solidFill>
                  </a:tcPr>
                </a:tc>
                <a:tc>
                  <a:txBody>
                    <a:bodyPr/>
                    <a:lstStyle/>
                    <a:p>
                      <a:endParaRPr lang="en-US" dirty="0"/>
                    </a:p>
                  </a:txBody>
                  <a:tcPr>
                    <a:solidFill>
                      <a:schemeClr val="accent2"/>
                    </a:solidFill>
                  </a:tcPr>
                </a:tc>
                <a:tc>
                  <a:txBody>
                    <a:bodyPr/>
                    <a:lstStyle/>
                    <a:p>
                      <a:endParaRPr lang="en-US" dirty="0"/>
                    </a:p>
                  </a:txBody>
                  <a:tcPr>
                    <a:solidFill>
                      <a:schemeClr val="accent3"/>
                    </a:solidFill>
                  </a:tcPr>
                </a:tc>
                <a:tc>
                  <a:txBody>
                    <a:bodyPr/>
                    <a:lstStyle/>
                    <a:p>
                      <a:endParaRPr lang="en-US" dirty="0"/>
                    </a:p>
                  </a:txBody>
                  <a:tcPr>
                    <a:solidFill>
                      <a:schemeClr val="accent1"/>
                    </a:solidFill>
                  </a:tcPr>
                </a:tc>
                <a:tc>
                  <a:txBody>
                    <a:bodyPr/>
                    <a:lstStyle/>
                    <a:p>
                      <a:endParaRPr lang="en-US" dirty="0"/>
                    </a:p>
                  </a:txBody>
                  <a:tcPr>
                    <a:solidFill>
                      <a:schemeClr val="accent3"/>
                    </a:solidFill>
                  </a:tcPr>
                </a:tc>
                <a:tc>
                  <a:txBody>
                    <a:bodyPr/>
                    <a:lstStyle/>
                    <a:p>
                      <a:endParaRPr lang="en-US" dirty="0"/>
                    </a:p>
                  </a:txBody>
                  <a:tcPr>
                    <a:solidFill>
                      <a:srgbClr val="002060"/>
                    </a:solidFill>
                  </a:tcPr>
                </a:tc>
                <a:tc>
                  <a:txBody>
                    <a:bodyPr/>
                    <a:lstStyle/>
                    <a:p>
                      <a:endParaRPr lang="en-US" dirty="0"/>
                    </a:p>
                  </a:txBody>
                  <a:tcPr>
                    <a:solidFill>
                      <a:schemeClr val="accent6"/>
                    </a:solidFill>
                  </a:tcPr>
                </a:tc>
                <a:tc>
                  <a:txBody>
                    <a:bodyPr/>
                    <a:lstStyle/>
                    <a:p>
                      <a:endParaRPr lang="en-US" dirty="0"/>
                    </a:p>
                  </a:txBody>
                  <a:tcPr>
                    <a:solidFill>
                      <a:schemeClr val="accent3"/>
                    </a:solidFill>
                  </a:tcPr>
                </a:tc>
                <a:extLst>
                  <a:ext uri="{0D108BD9-81ED-4DB2-BD59-A6C34878D82A}">
                    <a16:rowId xmlns:a16="http://schemas.microsoft.com/office/drawing/2014/main" val="3925760454"/>
                  </a:ext>
                </a:extLst>
              </a:tr>
              <a:tr h="606344">
                <a:tc>
                  <a:txBody>
                    <a:bodyPr/>
                    <a:lstStyle/>
                    <a:p>
                      <a:endParaRPr lang="en-US" dirty="0"/>
                    </a:p>
                  </a:txBody>
                  <a:tcPr>
                    <a:solidFill>
                      <a:schemeClr val="accent6"/>
                    </a:solidFill>
                  </a:tcPr>
                </a:tc>
                <a:tc>
                  <a:txBody>
                    <a:bodyPr/>
                    <a:lstStyle/>
                    <a:p>
                      <a:endParaRPr lang="en-US" dirty="0"/>
                    </a:p>
                  </a:txBody>
                  <a:tcPr>
                    <a:solidFill>
                      <a:schemeClr val="accent3"/>
                    </a:solidFill>
                  </a:tcPr>
                </a:tc>
                <a:tc>
                  <a:txBody>
                    <a:bodyPr/>
                    <a:lstStyle/>
                    <a:p>
                      <a:endParaRPr lang="en-US" dirty="0"/>
                    </a:p>
                  </a:txBody>
                  <a:tcPr>
                    <a:solidFill>
                      <a:schemeClr val="accent2"/>
                    </a:solidFill>
                  </a:tcPr>
                </a:tc>
                <a:tc>
                  <a:txBody>
                    <a:bodyPr/>
                    <a:lstStyle/>
                    <a:p>
                      <a:endParaRPr lang="en-US" dirty="0"/>
                    </a:p>
                  </a:txBody>
                  <a:tcPr>
                    <a:solidFill>
                      <a:schemeClr val="accent3"/>
                    </a:solidFill>
                  </a:tcPr>
                </a:tc>
                <a:tc>
                  <a:txBody>
                    <a:bodyPr/>
                    <a:lstStyle/>
                    <a:p>
                      <a:endParaRPr lang="en-US" dirty="0"/>
                    </a:p>
                  </a:txBody>
                  <a:tcPr>
                    <a:solidFill>
                      <a:schemeClr val="accent1"/>
                    </a:solidFill>
                  </a:tcPr>
                </a:tc>
                <a:tc>
                  <a:txBody>
                    <a:bodyPr/>
                    <a:lstStyle/>
                    <a:p>
                      <a:endParaRPr lang="en-US" dirty="0"/>
                    </a:p>
                  </a:txBody>
                  <a:tcPr>
                    <a:solidFill>
                      <a:schemeClr val="accent3"/>
                    </a:solidFill>
                  </a:tcPr>
                </a:tc>
                <a:tc>
                  <a:txBody>
                    <a:bodyPr/>
                    <a:lstStyle/>
                    <a:p>
                      <a:endParaRPr lang="en-US" dirty="0"/>
                    </a:p>
                  </a:txBody>
                  <a:tcPr>
                    <a:solidFill>
                      <a:srgbClr val="002060"/>
                    </a:solidFill>
                  </a:tcPr>
                </a:tc>
                <a:tc>
                  <a:txBody>
                    <a:bodyPr/>
                    <a:lstStyle/>
                    <a:p>
                      <a:endParaRPr lang="en-US" dirty="0"/>
                    </a:p>
                  </a:txBody>
                  <a:tcPr>
                    <a:solidFill>
                      <a:schemeClr val="accent6"/>
                    </a:solidFill>
                  </a:tcPr>
                </a:tc>
                <a:tc>
                  <a:txBody>
                    <a:bodyPr/>
                    <a:lstStyle/>
                    <a:p>
                      <a:endParaRPr lang="en-US" dirty="0"/>
                    </a:p>
                  </a:txBody>
                  <a:tcPr>
                    <a:solidFill>
                      <a:schemeClr val="accent3"/>
                    </a:solidFill>
                  </a:tcPr>
                </a:tc>
                <a:extLst>
                  <a:ext uri="{0D108BD9-81ED-4DB2-BD59-A6C34878D82A}">
                    <a16:rowId xmlns:a16="http://schemas.microsoft.com/office/drawing/2014/main" val="977859464"/>
                  </a:ext>
                </a:extLst>
              </a:tr>
              <a:tr h="606344">
                <a:tc>
                  <a:txBody>
                    <a:bodyPr/>
                    <a:lstStyle/>
                    <a:p>
                      <a:endParaRPr lang="en-US" dirty="0"/>
                    </a:p>
                  </a:txBody>
                  <a:tcPr>
                    <a:solidFill>
                      <a:schemeClr val="accent6"/>
                    </a:solidFill>
                  </a:tcPr>
                </a:tc>
                <a:tc>
                  <a:txBody>
                    <a:bodyPr/>
                    <a:lstStyle/>
                    <a:p>
                      <a:endParaRPr lang="en-US" dirty="0"/>
                    </a:p>
                  </a:txBody>
                  <a:tcPr>
                    <a:solidFill>
                      <a:schemeClr val="accent3"/>
                    </a:solidFill>
                  </a:tcPr>
                </a:tc>
                <a:tc>
                  <a:txBody>
                    <a:bodyPr/>
                    <a:lstStyle/>
                    <a:p>
                      <a:endParaRPr lang="en-US" dirty="0"/>
                    </a:p>
                  </a:txBody>
                  <a:tcPr>
                    <a:solidFill>
                      <a:schemeClr val="accent2"/>
                    </a:solidFill>
                  </a:tcPr>
                </a:tc>
                <a:tc>
                  <a:txBody>
                    <a:bodyPr/>
                    <a:lstStyle/>
                    <a:p>
                      <a:endParaRPr lang="en-US" dirty="0"/>
                    </a:p>
                  </a:txBody>
                  <a:tcPr>
                    <a:solidFill>
                      <a:schemeClr val="accent3"/>
                    </a:solidFill>
                  </a:tcPr>
                </a:tc>
                <a:tc>
                  <a:txBody>
                    <a:bodyPr/>
                    <a:lstStyle/>
                    <a:p>
                      <a:endParaRPr lang="en-US" dirty="0"/>
                    </a:p>
                  </a:txBody>
                  <a:tcPr>
                    <a:solidFill>
                      <a:schemeClr val="accent1"/>
                    </a:solidFill>
                  </a:tcPr>
                </a:tc>
                <a:tc>
                  <a:txBody>
                    <a:bodyPr/>
                    <a:lstStyle/>
                    <a:p>
                      <a:endParaRPr lang="en-US" dirty="0"/>
                    </a:p>
                  </a:txBody>
                  <a:tcPr>
                    <a:solidFill>
                      <a:schemeClr val="accent3"/>
                    </a:solidFill>
                  </a:tcPr>
                </a:tc>
                <a:tc>
                  <a:txBody>
                    <a:bodyPr/>
                    <a:lstStyle/>
                    <a:p>
                      <a:endParaRPr lang="en-US"/>
                    </a:p>
                  </a:txBody>
                  <a:tcPr>
                    <a:solidFill>
                      <a:srgbClr val="002060"/>
                    </a:solidFill>
                  </a:tcPr>
                </a:tc>
                <a:tc>
                  <a:txBody>
                    <a:bodyPr/>
                    <a:lstStyle/>
                    <a:p>
                      <a:endParaRPr lang="en-US" dirty="0"/>
                    </a:p>
                  </a:txBody>
                  <a:tcPr>
                    <a:solidFill>
                      <a:schemeClr val="accent6"/>
                    </a:solidFill>
                  </a:tcPr>
                </a:tc>
                <a:tc>
                  <a:txBody>
                    <a:bodyPr/>
                    <a:lstStyle/>
                    <a:p>
                      <a:endParaRPr lang="en-US" dirty="0"/>
                    </a:p>
                  </a:txBody>
                  <a:tcPr>
                    <a:solidFill>
                      <a:schemeClr val="accent3"/>
                    </a:solidFill>
                  </a:tcPr>
                </a:tc>
                <a:extLst>
                  <a:ext uri="{0D108BD9-81ED-4DB2-BD59-A6C34878D82A}">
                    <a16:rowId xmlns:a16="http://schemas.microsoft.com/office/drawing/2014/main" val="2055340577"/>
                  </a:ext>
                </a:extLst>
              </a:tr>
              <a:tr h="606344">
                <a:tc>
                  <a:txBody>
                    <a:bodyPr/>
                    <a:lstStyle/>
                    <a:p>
                      <a:endParaRPr lang="en-US" dirty="0"/>
                    </a:p>
                  </a:txBody>
                  <a:tcPr>
                    <a:solidFill>
                      <a:schemeClr val="accent6"/>
                    </a:solidFill>
                  </a:tcPr>
                </a:tc>
                <a:tc>
                  <a:txBody>
                    <a:bodyPr/>
                    <a:lstStyle/>
                    <a:p>
                      <a:endParaRPr lang="en-US" dirty="0"/>
                    </a:p>
                  </a:txBody>
                  <a:tcPr>
                    <a:solidFill>
                      <a:schemeClr val="accent3"/>
                    </a:solidFill>
                  </a:tcPr>
                </a:tc>
                <a:tc>
                  <a:txBody>
                    <a:bodyPr/>
                    <a:lstStyle/>
                    <a:p>
                      <a:endParaRPr lang="en-US" dirty="0"/>
                    </a:p>
                  </a:txBody>
                  <a:tcPr>
                    <a:solidFill>
                      <a:schemeClr val="accent2"/>
                    </a:solidFill>
                  </a:tcPr>
                </a:tc>
                <a:tc>
                  <a:txBody>
                    <a:bodyPr/>
                    <a:lstStyle/>
                    <a:p>
                      <a:endParaRPr lang="en-US" dirty="0"/>
                    </a:p>
                  </a:txBody>
                  <a:tcPr>
                    <a:solidFill>
                      <a:schemeClr val="accent3"/>
                    </a:solidFill>
                  </a:tcPr>
                </a:tc>
                <a:tc>
                  <a:txBody>
                    <a:bodyPr/>
                    <a:lstStyle/>
                    <a:p>
                      <a:endParaRPr lang="en-US" dirty="0"/>
                    </a:p>
                  </a:txBody>
                  <a:tcPr>
                    <a:solidFill>
                      <a:schemeClr val="accent1"/>
                    </a:solidFill>
                  </a:tcPr>
                </a:tc>
                <a:tc>
                  <a:txBody>
                    <a:bodyPr/>
                    <a:lstStyle/>
                    <a:p>
                      <a:endParaRPr lang="en-US" dirty="0"/>
                    </a:p>
                  </a:txBody>
                  <a:tcPr>
                    <a:solidFill>
                      <a:schemeClr val="accent3"/>
                    </a:solidFill>
                  </a:tcPr>
                </a:tc>
                <a:tc>
                  <a:txBody>
                    <a:bodyPr/>
                    <a:lstStyle/>
                    <a:p>
                      <a:endParaRPr lang="en-US" dirty="0"/>
                    </a:p>
                  </a:txBody>
                  <a:tcPr>
                    <a:solidFill>
                      <a:srgbClr val="002060"/>
                    </a:solidFill>
                  </a:tcPr>
                </a:tc>
                <a:tc>
                  <a:txBody>
                    <a:bodyPr/>
                    <a:lstStyle/>
                    <a:p>
                      <a:endParaRPr lang="en-US" dirty="0"/>
                    </a:p>
                  </a:txBody>
                  <a:tcPr>
                    <a:solidFill>
                      <a:schemeClr val="accent6"/>
                    </a:solidFill>
                  </a:tcPr>
                </a:tc>
                <a:tc>
                  <a:txBody>
                    <a:bodyPr/>
                    <a:lstStyle/>
                    <a:p>
                      <a:endParaRPr lang="en-US" dirty="0"/>
                    </a:p>
                  </a:txBody>
                  <a:tcPr>
                    <a:solidFill>
                      <a:schemeClr val="accent3"/>
                    </a:solidFill>
                  </a:tcPr>
                </a:tc>
                <a:extLst>
                  <a:ext uri="{0D108BD9-81ED-4DB2-BD59-A6C34878D82A}">
                    <a16:rowId xmlns:a16="http://schemas.microsoft.com/office/drawing/2014/main" val="2396519294"/>
                  </a:ext>
                </a:extLst>
              </a:tr>
            </a:tbl>
          </a:graphicData>
        </a:graphic>
      </p:graphicFrame>
    </p:spTree>
    <p:extLst>
      <p:ext uri="{BB962C8B-B14F-4D97-AF65-F5344CB8AC3E}">
        <p14:creationId xmlns:p14="http://schemas.microsoft.com/office/powerpoint/2010/main" val="3116902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4A9EED3-CC83-DE46-AE27-D8A4E38FF2EC}"/>
              </a:ext>
            </a:extLst>
          </p:cNvPr>
          <p:cNvSpPr/>
          <p:nvPr/>
        </p:nvSpPr>
        <p:spPr>
          <a:xfrm>
            <a:off x="280738" y="240830"/>
            <a:ext cx="11269578" cy="923330"/>
          </a:xfrm>
          <a:prstGeom prst="rect">
            <a:avLst/>
          </a:prstGeom>
        </p:spPr>
        <p:txBody>
          <a:bodyPr wrap="square">
            <a:spAutoFit/>
          </a:bodyPr>
          <a:lstStyle/>
          <a:p>
            <a:r>
              <a:rPr lang="en-US" dirty="0">
                <a:solidFill>
                  <a:srgbClr val="000000"/>
                </a:solidFill>
              </a:rPr>
              <a:t>#3 You have 4 programs to run on </a:t>
            </a:r>
            <a:r>
              <a:rPr lang="en-US" b="1" dirty="0">
                <a:solidFill>
                  <a:srgbClr val="000000"/>
                </a:solidFill>
              </a:rPr>
              <a:t>only a single CPU</a:t>
            </a:r>
            <a:r>
              <a:rPr lang="en-US" dirty="0">
                <a:solidFill>
                  <a:srgbClr val="000000"/>
                </a:solidFill>
              </a:rPr>
              <a:t>. Draw a picture of what multitasking may look like in this scenario. You may copy, paste, shrink, and expand these boxes as you see fit. If segments of the program will be run more than once, make sure you show that. </a:t>
            </a:r>
            <a:endParaRPr lang="en-US" dirty="0"/>
          </a:p>
        </p:txBody>
      </p:sp>
      <p:sp>
        <p:nvSpPr>
          <p:cNvPr id="5" name="Rectangle 4">
            <a:extLst>
              <a:ext uri="{FF2B5EF4-FFF2-40B4-BE49-F238E27FC236}">
                <a16:creationId xmlns:a16="http://schemas.microsoft.com/office/drawing/2014/main" id="{98008E1B-1B9A-9F41-A1AB-10CAFF6F029A}"/>
              </a:ext>
            </a:extLst>
          </p:cNvPr>
          <p:cNvSpPr/>
          <p:nvPr/>
        </p:nvSpPr>
        <p:spPr>
          <a:xfrm>
            <a:off x="9334146" y="1743788"/>
            <a:ext cx="1542402" cy="482813"/>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P1</a:t>
            </a:r>
          </a:p>
        </p:txBody>
      </p:sp>
      <p:sp>
        <p:nvSpPr>
          <p:cNvPr id="6" name="Rectangle 5">
            <a:extLst>
              <a:ext uri="{FF2B5EF4-FFF2-40B4-BE49-F238E27FC236}">
                <a16:creationId xmlns:a16="http://schemas.microsoft.com/office/drawing/2014/main" id="{691F6E44-1E9E-6340-A405-68F733A4AE00}"/>
              </a:ext>
            </a:extLst>
          </p:cNvPr>
          <p:cNvSpPr/>
          <p:nvPr/>
        </p:nvSpPr>
        <p:spPr>
          <a:xfrm>
            <a:off x="9334146" y="2360056"/>
            <a:ext cx="1542402" cy="48281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sp>
        <p:nvSpPr>
          <p:cNvPr id="7" name="Rectangle 6">
            <a:extLst>
              <a:ext uri="{FF2B5EF4-FFF2-40B4-BE49-F238E27FC236}">
                <a16:creationId xmlns:a16="http://schemas.microsoft.com/office/drawing/2014/main" id="{06F2A3E3-4D05-5C4A-8A4C-A53FA9CA899E}"/>
              </a:ext>
            </a:extLst>
          </p:cNvPr>
          <p:cNvSpPr/>
          <p:nvPr/>
        </p:nvSpPr>
        <p:spPr>
          <a:xfrm>
            <a:off x="9334146" y="2976324"/>
            <a:ext cx="1542402" cy="482813"/>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P3</a:t>
            </a:r>
          </a:p>
        </p:txBody>
      </p:sp>
      <p:sp>
        <p:nvSpPr>
          <p:cNvPr id="8" name="Rectangle 7">
            <a:extLst>
              <a:ext uri="{FF2B5EF4-FFF2-40B4-BE49-F238E27FC236}">
                <a16:creationId xmlns:a16="http://schemas.microsoft.com/office/drawing/2014/main" id="{AFC50480-B2C7-D940-AF42-F7D949F2986E}"/>
              </a:ext>
            </a:extLst>
          </p:cNvPr>
          <p:cNvSpPr/>
          <p:nvPr/>
        </p:nvSpPr>
        <p:spPr>
          <a:xfrm>
            <a:off x="9334146" y="3592592"/>
            <a:ext cx="1542402" cy="48281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P4</a:t>
            </a:r>
          </a:p>
        </p:txBody>
      </p:sp>
      <p:sp>
        <p:nvSpPr>
          <p:cNvPr id="9" name="TextBox 8">
            <a:extLst>
              <a:ext uri="{FF2B5EF4-FFF2-40B4-BE49-F238E27FC236}">
                <a16:creationId xmlns:a16="http://schemas.microsoft.com/office/drawing/2014/main" id="{EFADD025-4271-6941-AE25-479A65FC97A7}"/>
              </a:ext>
            </a:extLst>
          </p:cNvPr>
          <p:cNvSpPr txBox="1"/>
          <p:nvPr/>
        </p:nvSpPr>
        <p:spPr>
          <a:xfrm>
            <a:off x="589547" y="2382253"/>
            <a:ext cx="574196" cy="369332"/>
          </a:xfrm>
          <a:prstGeom prst="rect">
            <a:avLst/>
          </a:prstGeom>
          <a:noFill/>
        </p:spPr>
        <p:txBody>
          <a:bodyPr wrap="none" rtlCol="0">
            <a:spAutoFit/>
          </a:bodyPr>
          <a:lstStyle/>
          <a:p>
            <a:r>
              <a:rPr lang="en-US" dirty="0"/>
              <a:t>CPU</a:t>
            </a:r>
          </a:p>
        </p:txBody>
      </p:sp>
      <p:sp>
        <p:nvSpPr>
          <p:cNvPr id="10" name="Rectangle 9">
            <a:extLst>
              <a:ext uri="{FF2B5EF4-FFF2-40B4-BE49-F238E27FC236}">
                <a16:creationId xmlns:a16="http://schemas.microsoft.com/office/drawing/2014/main" id="{A9A27A94-2E31-E340-A506-9A7BB4DBFA79}"/>
              </a:ext>
            </a:extLst>
          </p:cNvPr>
          <p:cNvSpPr/>
          <p:nvPr/>
        </p:nvSpPr>
        <p:spPr>
          <a:xfrm>
            <a:off x="7498089" y="1743788"/>
            <a:ext cx="1542402" cy="482813"/>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P1</a:t>
            </a:r>
          </a:p>
        </p:txBody>
      </p:sp>
      <p:sp>
        <p:nvSpPr>
          <p:cNvPr id="11" name="Rectangle 10">
            <a:extLst>
              <a:ext uri="{FF2B5EF4-FFF2-40B4-BE49-F238E27FC236}">
                <a16:creationId xmlns:a16="http://schemas.microsoft.com/office/drawing/2014/main" id="{6D1A158B-147D-C846-8B82-1435790C86DA}"/>
              </a:ext>
            </a:extLst>
          </p:cNvPr>
          <p:cNvSpPr/>
          <p:nvPr/>
        </p:nvSpPr>
        <p:spPr>
          <a:xfrm>
            <a:off x="7498089" y="2360056"/>
            <a:ext cx="1542402" cy="48281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sp>
        <p:nvSpPr>
          <p:cNvPr id="12" name="Rectangle 11">
            <a:extLst>
              <a:ext uri="{FF2B5EF4-FFF2-40B4-BE49-F238E27FC236}">
                <a16:creationId xmlns:a16="http://schemas.microsoft.com/office/drawing/2014/main" id="{F078DBBB-D615-9641-95DE-769D7575E6B0}"/>
              </a:ext>
            </a:extLst>
          </p:cNvPr>
          <p:cNvSpPr/>
          <p:nvPr/>
        </p:nvSpPr>
        <p:spPr>
          <a:xfrm>
            <a:off x="7498089" y="2976324"/>
            <a:ext cx="1542402" cy="482813"/>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P3</a:t>
            </a:r>
          </a:p>
        </p:txBody>
      </p:sp>
      <p:sp>
        <p:nvSpPr>
          <p:cNvPr id="13" name="Rectangle 12">
            <a:extLst>
              <a:ext uri="{FF2B5EF4-FFF2-40B4-BE49-F238E27FC236}">
                <a16:creationId xmlns:a16="http://schemas.microsoft.com/office/drawing/2014/main" id="{EDEC5E27-A22D-4248-A497-C7BF725E9BF6}"/>
              </a:ext>
            </a:extLst>
          </p:cNvPr>
          <p:cNvSpPr/>
          <p:nvPr/>
        </p:nvSpPr>
        <p:spPr>
          <a:xfrm>
            <a:off x="7498089" y="3592592"/>
            <a:ext cx="1542402" cy="48281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P4</a:t>
            </a:r>
          </a:p>
        </p:txBody>
      </p:sp>
    </p:spTree>
    <p:extLst>
      <p:ext uri="{BB962C8B-B14F-4D97-AF65-F5344CB8AC3E}">
        <p14:creationId xmlns:p14="http://schemas.microsoft.com/office/powerpoint/2010/main" val="1011489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3B9C3F4-FDC4-3049-8192-13F171A0471E}"/>
              </a:ext>
            </a:extLst>
          </p:cNvPr>
          <p:cNvSpPr/>
          <p:nvPr/>
        </p:nvSpPr>
        <p:spPr>
          <a:xfrm>
            <a:off x="280738" y="240830"/>
            <a:ext cx="11269578" cy="923330"/>
          </a:xfrm>
          <a:prstGeom prst="rect">
            <a:avLst/>
          </a:prstGeom>
        </p:spPr>
        <p:txBody>
          <a:bodyPr wrap="square">
            <a:spAutoFit/>
          </a:bodyPr>
          <a:lstStyle/>
          <a:p>
            <a:r>
              <a:rPr lang="en-US" dirty="0">
                <a:solidFill>
                  <a:srgbClr val="000000"/>
                </a:solidFill>
              </a:rPr>
              <a:t>#4 You have 4 programs to run on </a:t>
            </a:r>
            <a:r>
              <a:rPr lang="en-US" b="1" dirty="0">
                <a:solidFill>
                  <a:srgbClr val="000000"/>
                </a:solidFill>
              </a:rPr>
              <a:t>2 cores</a:t>
            </a:r>
            <a:r>
              <a:rPr lang="en-US" dirty="0">
                <a:solidFill>
                  <a:srgbClr val="000000"/>
                </a:solidFill>
              </a:rPr>
              <a:t>. Draw a picture of what multiprocessing may look like in this scenario. You may copy, paste, shrink, and expand these boxes as you see fit. If segments of the program will be run more than once, make sure you show that. </a:t>
            </a:r>
            <a:endParaRPr lang="en-US" dirty="0"/>
          </a:p>
        </p:txBody>
      </p:sp>
      <p:sp>
        <p:nvSpPr>
          <p:cNvPr id="5" name="Rectangle 4">
            <a:extLst>
              <a:ext uri="{FF2B5EF4-FFF2-40B4-BE49-F238E27FC236}">
                <a16:creationId xmlns:a16="http://schemas.microsoft.com/office/drawing/2014/main" id="{265FF12E-7E09-5D45-BF86-6CF6540C4EE5}"/>
              </a:ext>
            </a:extLst>
          </p:cNvPr>
          <p:cNvSpPr/>
          <p:nvPr/>
        </p:nvSpPr>
        <p:spPr>
          <a:xfrm>
            <a:off x="9117577" y="1262525"/>
            <a:ext cx="1542402" cy="482813"/>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P1</a:t>
            </a:r>
          </a:p>
        </p:txBody>
      </p:sp>
      <p:sp>
        <p:nvSpPr>
          <p:cNvPr id="6" name="Rectangle 5">
            <a:extLst>
              <a:ext uri="{FF2B5EF4-FFF2-40B4-BE49-F238E27FC236}">
                <a16:creationId xmlns:a16="http://schemas.microsoft.com/office/drawing/2014/main" id="{A7B40B57-3D35-2642-B1D0-0F03382DA9D4}"/>
              </a:ext>
            </a:extLst>
          </p:cNvPr>
          <p:cNvSpPr/>
          <p:nvPr/>
        </p:nvSpPr>
        <p:spPr>
          <a:xfrm>
            <a:off x="9117577" y="1878793"/>
            <a:ext cx="1542402" cy="48281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sp>
        <p:nvSpPr>
          <p:cNvPr id="7" name="Rectangle 6">
            <a:extLst>
              <a:ext uri="{FF2B5EF4-FFF2-40B4-BE49-F238E27FC236}">
                <a16:creationId xmlns:a16="http://schemas.microsoft.com/office/drawing/2014/main" id="{0E1FD1C8-19AD-3E4D-930F-54DA86C9FE1F}"/>
              </a:ext>
            </a:extLst>
          </p:cNvPr>
          <p:cNvSpPr/>
          <p:nvPr/>
        </p:nvSpPr>
        <p:spPr>
          <a:xfrm>
            <a:off x="9117577" y="2495061"/>
            <a:ext cx="1542402" cy="482813"/>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P3</a:t>
            </a:r>
          </a:p>
        </p:txBody>
      </p:sp>
      <p:sp>
        <p:nvSpPr>
          <p:cNvPr id="8" name="Rectangle 7">
            <a:extLst>
              <a:ext uri="{FF2B5EF4-FFF2-40B4-BE49-F238E27FC236}">
                <a16:creationId xmlns:a16="http://schemas.microsoft.com/office/drawing/2014/main" id="{B03BBE38-7063-0241-A9F3-C7518C11E71D}"/>
              </a:ext>
            </a:extLst>
          </p:cNvPr>
          <p:cNvSpPr/>
          <p:nvPr/>
        </p:nvSpPr>
        <p:spPr>
          <a:xfrm>
            <a:off x="9117577" y="3111329"/>
            <a:ext cx="1542402" cy="48281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P4</a:t>
            </a:r>
          </a:p>
        </p:txBody>
      </p:sp>
      <p:sp>
        <p:nvSpPr>
          <p:cNvPr id="9" name="TextBox 8">
            <a:extLst>
              <a:ext uri="{FF2B5EF4-FFF2-40B4-BE49-F238E27FC236}">
                <a16:creationId xmlns:a16="http://schemas.microsoft.com/office/drawing/2014/main" id="{CCBD3695-23A2-EB45-B51B-F8FCBB431EBC}"/>
              </a:ext>
            </a:extLst>
          </p:cNvPr>
          <p:cNvSpPr txBox="1"/>
          <p:nvPr/>
        </p:nvSpPr>
        <p:spPr>
          <a:xfrm>
            <a:off x="589547" y="2382253"/>
            <a:ext cx="792396" cy="369332"/>
          </a:xfrm>
          <a:prstGeom prst="rect">
            <a:avLst/>
          </a:prstGeom>
          <a:noFill/>
        </p:spPr>
        <p:txBody>
          <a:bodyPr wrap="none" rtlCol="0">
            <a:spAutoFit/>
          </a:bodyPr>
          <a:lstStyle/>
          <a:p>
            <a:r>
              <a:rPr lang="en-US" dirty="0"/>
              <a:t>Core 1</a:t>
            </a:r>
          </a:p>
        </p:txBody>
      </p:sp>
      <p:sp>
        <p:nvSpPr>
          <p:cNvPr id="10" name="TextBox 9">
            <a:extLst>
              <a:ext uri="{FF2B5EF4-FFF2-40B4-BE49-F238E27FC236}">
                <a16:creationId xmlns:a16="http://schemas.microsoft.com/office/drawing/2014/main" id="{EC95DA2C-C6C6-6D4F-ABFE-B9D301789D2B}"/>
              </a:ext>
            </a:extLst>
          </p:cNvPr>
          <p:cNvSpPr txBox="1"/>
          <p:nvPr/>
        </p:nvSpPr>
        <p:spPr>
          <a:xfrm>
            <a:off x="589547" y="3224810"/>
            <a:ext cx="792396" cy="369332"/>
          </a:xfrm>
          <a:prstGeom prst="rect">
            <a:avLst/>
          </a:prstGeom>
          <a:noFill/>
        </p:spPr>
        <p:txBody>
          <a:bodyPr wrap="none" rtlCol="0">
            <a:spAutoFit/>
          </a:bodyPr>
          <a:lstStyle/>
          <a:p>
            <a:r>
              <a:rPr lang="en-US" dirty="0"/>
              <a:t>Core 2</a:t>
            </a:r>
          </a:p>
        </p:txBody>
      </p:sp>
      <p:sp>
        <p:nvSpPr>
          <p:cNvPr id="11" name="Rectangle 10">
            <a:extLst>
              <a:ext uri="{FF2B5EF4-FFF2-40B4-BE49-F238E27FC236}">
                <a16:creationId xmlns:a16="http://schemas.microsoft.com/office/drawing/2014/main" id="{669A2890-AA38-FD49-B51A-EF906DD809B3}"/>
              </a:ext>
            </a:extLst>
          </p:cNvPr>
          <p:cNvSpPr/>
          <p:nvPr/>
        </p:nvSpPr>
        <p:spPr>
          <a:xfrm>
            <a:off x="7325062" y="1262525"/>
            <a:ext cx="1542402" cy="482813"/>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P1</a:t>
            </a:r>
          </a:p>
        </p:txBody>
      </p:sp>
      <p:sp>
        <p:nvSpPr>
          <p:cNvPr id="12" name="Rectangle 11">
            <a:extLst>
              <a:ext uri="{FF2B5EF4-FFF2-40B4-BE49-F238E27FC236}">
                <a16:creationId xmlns:a16="http://schemas.microsoft.com/office/drawing/2014/main" id="{B47C1879-1BB1-5E48-89D5-699C031B1525}"/>
              </a:ext>
            </a:extLst>
          </p:cNvPr>
          <p:cNvSpPr/>
          <p:nvPr/>
        </p:nvSpPr>
        <p:spPr>
          <a:xfrm>
            <a:off x="7325062" y="1878793"/>
            <a:ext cx="1542402" cy="48281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sp>
        <p:nvSpPr>
          <p:cNvPr id="13" name="Rectangle 12">
            <a:extLst>
              <a:ext uri="{FF2B5EF4-FFF2-40B4-BE49-F238E27FC236}">
                <a16:creationId xmlns:a16="http://schemas.microsoft.com/office/drawing/2014/main" id="{0FC17FC4-17B4-B14C-9C00-CEBD1873DBA4}"/>
              </a:ext>
            </a:extLst>
          </p:cNvPr>
          <p:cNvSpPr/>
          <p:nvPr/>
        </p:nvSpPr>
        <p:spPr>
          <a:xfrm>
            <a:off x="7325062" y="2495061"/>
            <a:ext cx="1542402" cy="482813"/>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P3</a:t>
            </a:r>
          </a:p>
        </p:txBody>
      </p:sp>
      <p:sp>
        <p:nvSpPr>
          <p:cNvPr id="14" name="Rectangle 13">
            <a:extLst>
              <a:ext uri="{FF2B5EF4-FFF2-40B4-BE49-F238E27FC236}">
                <a16:creationId xmlns:a16="http://schemas.microsoft.com/office/drawing/2014/main" id="{36C405B9-41EE-B046-B00E-F1E2D0232AC7}"/>
              </a:ext>
            </a:extLst>
          </p:cNvPr>
          <p:cNvSpPr/>
          <p:nvPr/>
        </p:nvSpPr>
        <p:spPr>
          <a:xfrm>
            <a:off x="7325062" y="3111329"/>
            <a:ext cx="1542402" cy="48281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P4</a:t>
            </a:r>
          </a:p>
        </p:txBody>
      </p:sp>
    </p:spTree>
    <p:extLst>
      <p:ext uri="{BB962C8B-B14F-4D97-AF65-F5344CB8AC3E}">
        <p14:creationId xmlns:p14="http://schemas.microsoft.com/office/powerpoint/2010/main" val="38345789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418</Words>
  <Application>Microsoft Macintosh PowerPoint</Application>
  <PresentationFormat>Widescreen</PresentationFormat>
  <Paragraphs>34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Print this presentation to pdf and submit as your hw5checkin written assignment</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Rosenthal</dc:creator>
  <cp:lastModifiedBy>Stephanie Rosenthal</cp:lastModifiedBy>
  <cp:revision>21</cp:revision>
  <dcterms:created xsi:type="dcterms:W3CDTF">2019-10-14T14:24:01Z</dcterms:created>
  <dcterms:modified xsi:type="dcterms:W3CDTF">2019-10-22T18:30:36Z</dcterms:modified>
</cp:coreProperties>
</file>