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93"/>
  </p:notesMasterIdLst>
  <p:handoutMasterIdLst>
    <p:handoutMasterId r:id="rId94"/>
  </p:handoutMasterIdLst>
  <p:sldIdLst>
    <p:sldId id="256" r:id="rId2"/>
    <p:sldId id="675" r:id="rId3"/>
    <p:sldId id="512" r:id="rId4"/>
    <p:sldId id="663" r:id="rId5"/>
    <p:sldId id="516" r:id="rId6"/>
    <p:sldId id="667" r:id="rId7"/>
    <p:sldId id="666" r:id="rId8"/>
    <p:sldId id="665" r:id="rId9"/>
    <p:sldId id="668" r:id="rId10"/>
    <p:sldId id="518" r:id="rId11"/>
    <p:sldId id="670" r:id="rId12"/>
    <p:sldId id="664" r:id="rId13"/>
    <p:sldId id="669" r:id="rId14"/>
    <p:sldId id="671" r:id="rId15"/>
    <p:sldId id="673" r:id="rId16"/>
    <p:sldId id="605" r:id="rId17"/>
    <p:sldId id="672" r:id="rId18"/>
    <p:sldId id="521" r:id="rId19"/>
    <p:sldId id="522" r:id="rId20"/>
    <p:sldId id="523" r:id="rId21"/>
    <p:sldId id="524" r:id="rId22"/>
    <p:sldId id="525" r:id="rId23"/>
    <p:sldId id="526" r:id="rId24"/>
    <p:sldId id="527" r:id="rId25"/>
    <p:sldId id="554" r:id="rId26"/>
    <p:sldId id="555" r:id="rId27"/>
    <p:sldId id="556" r:id="rId28"/>
    <p:sldId id="558" r:id="rId29"/>
    <p:sldId id="559" r:id="rId30"/>
    <p:sldId id="562" r:id="rId31"/>
    <p:sldId id="607" r:id="rId32"/>
    <p:sldId id="608" r:id="rId33"/>
    <p:sldId id="609" r:id="rId34"/>
    <p:sldId id="610" r:id="rId35"/>
    <p:sldId id="633" r:id="rId36"/>
    <p:sldId id="634" r:id="rId37"/>
    <p:sldId id="611" r:id="rId38"/>
    <p:sldId id="635" r:id="rId39"/>
    <p:sldId id="563" r:id="rId40"/>
    <p:sldId id="612" r:id="rId41"/>
    <p:sldId id="574" r:id="rId42"/>
    <p:sldId id="615" r:id="rId43"/>
    <p:sldId id="616" r:id="rId44"/>
    <p:sldId id="617" r:id="rId45"/>
    <p:sldId id="618" r:id="rId46"/>
    <p:sldId id="619" r:id="rId47"/>
    <p:sldId id="620" r:id="rId48"/>
    <p:sldId id="621" r:id="rId49"/>
    <p:sldId id="623" r:id="rId50"/>
    <p:sldId id="624" r:id="rId51"/>
    <p:sldId id="625" r:id="rId52"/>
    <p:sldId id="590" r:id="rId53"/>
    <p:sldId id="594" r:id="rId54"/>
    <p:sldId id="595" r:id="rId55"/>
    <p:sldId id="676" r:id="rId56"/>
    <p:sldId id="596" r:id="rId57"/>
    <p:sldId id="628" r:id="rId58"/>
    <p:sldId id="629" r:id="rId59"/>
    <p:sldId id="630" r:id="rId60"/>
    <p:sldId id="600" r:id="rId61"/>
    <p:sldId id="631" r:id="rId62"/>
    <p:sldId id="632" r:id="rId63"/>
    <p:sldId id="603" r:id="rId64"/>
    <p:sldId id="641" r:id="rId65"/>
    <p:sldId id="636" r:id="rId66"/>
    <p:sldId id="642" r:id="rId67"/>
    <p:sldId id="643" r:id="rId68"/>
    <p:sldId id="644" r:id="rId69"/>
    <p:sldId id="645" r:id="rId70"/>
    <p:sldId id="646" r:id="rId71"/>
    <p:sldId id="647" r:id="rId72"/>
    <p:sldId id="648" r:id="rId73"/>
    <p:sldId id="650" r:id="rId74"/>
    <p:sldId id="677" r:id="rId75"/>
    <p:sldId id="674" r:id="rId76"/>
    <p:sldId id="651" r:id="rId77"/>
    <p:sldId id="678" r:id="rId78"/>
    <p:sldId id="652" r:id="rId79"/>
    <p:sldId id="653" r:id="rId80"/>
    <p:sldId id="654" r:id="rId81"/>
    <p:sldId id="655" r:id="rId82"/>
    <p:sldId id="656" r:id="rId83"/>
    <p:sldId id="657" r:id="rId84"/>
    <p:sldId id="658" r:id="rId85"/>
    <p:sldId id="659" r:id="rId86"/>
    <p:sldId id="660" r:id="rId87"/>
    <p:sldId id="661" r:id="rId88"/>
    <p:sldId id="649" r:id="rId89"/>
    <p:sldId id="637" r:id="rId90"/>
    <p:sldId id="640" r:id="rId91"/>
    <p:sldId id="662" r:id="rId92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FF"/>
    <a:srgbClr val="6600CC"/>
    <a:srgbClr val="FFFF00"/>
    <a:srgbClr val="FF9999"/>
    <a:srgbClr val="CCECFF"/>
    <a:srgbClr val="3333FF"/>
    <a:srgbClr val="FF99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69770" autoAdjust="0"/>
  </p:normalViewPr>
  <p:slideViewPr>
    <p:cSldViewPr snapToGrid="0">
      <p:cViewPr>
        <p:scale>
          <a:sx n="70" d="100"/>
          <a:sy n="70" d="100"/>
        </p:scale>
        <p:origin x="-2112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7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8.xml"/><Relationship Id="rId13" Type="http://schemas.openxmlformats.org/officeDocument/2006/relationships/slide" Target="slides/slide77.xml"/><Relationship Id="rId18" Type="http://schemas.openxmlformats.org/officeDocument/2006/relationships/slide" Target="slides/slide82.xml"/><Relationship Id="rId3" Type="http://schemas.openxmlformats.org/officeDocument/2006/relationships/slide" Target="slides/slide43.xml"/><Relationship Id="rId21" Type="http://schemas.openxmlformats.org/officeDocument/2006/relationships/slide" Target="slides/slide85.xml"/><Relationship Id="rId7" Type="http://schemas.openxmlformats.org/officeDocument/2006/relationships/slide" Target="slides/slide47.xml"/><Relationship Id="rId12" Type="http://schemas.openxmlformats.org/officeDocument/2006/relationships/slide" Target="slides/slide76.xml"/><Relationship Id="rId17" Type="http://schemas.openxmlformats.org/officeDocument/2006/relationships/slide" Target="slides/slide81.xml"/><Relationship Id="rId2" Type="http://schemas.openxmlformats.org/officeDocument/2006/relationships/slide" Target="slides/slide42.xml"/><Relationship Id="rId16" Type="http://schemas.openxmlformats.org/officeDocument/2006/relationships/slide" Target="slides/slide80.xml"/><Relationship Id="rId20" Type="http://schemas.openxmlformats.org/officeDocument/2006/relationships/slide" Target="slides/slide84.xml"/><Relationship Id="rId1" Type="http://schemas.openxmlformats.org/officeDocument/2006/relationships/slide" Target="slides/slide41.xml"/><Relationship Id="rId6" Type="http://schemas.openxmlformats.org/officeDocument/2006/relationships/slide" Target="slides/slide46.xml"/><Relationship Id="rId11" Type="http://schemas.openxmlformats.org/officeDocument/2006/relationships/slide" Target="slides/slide51.xml"/><Relationship Id="rId5" Type="http://schemas.openxmlformats.org/officeDocument/2006/relationships/slide" Target="slides/slide45.xml"/><Relationship Id="rId15" Type="http://schemas.openxmlformats.org/officeDocument/2006/relationships/slide" Target="slides/slide79.xml"/><Relationship Id="rId23" Type="http://schemas.openxmlformats.org/officeDocument/2006/relationships/slide" Target="slides/slide87.xml"/><Relationship Id="rId10" Type="http://schemas.openxmlformats.org/officeDocument/2006/relationships/slide" Target="slides/slide50.xml"/><Relationship Id="rId19" Type="http://schemas.openxmlformats.org/officeDocument/2006/relationships/slide" Target="slides/slide83.xml"/><Relationship Id="rId4" Type="http://schemas.openxmlformats.org/officeDocument/2006/relationships/slide" Target="slides/slide44.xml"/><Relationship Id="rId9" Type="http://schemas.openxmlformats.org/officeDocument/2006/relationships/slide" Target="slides/slide49.xml"/><Relationship Id="rId14" Type="http://schemas.openxmlformats.org/officeDocument/2006/relationships/slide" Target="slides/slide78.xml"/><Relationship Id="rId22" Type="http://schemas.openxmlformats.org/officeDocument/2006/relationships/slide" Target="slides/slide8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7E79D6-1DF7-498D-81A9-1411E88BF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21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3FBD0C-F910-4215-A9BD-9559D7EB1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01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 Oct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11755/18797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92110-6B42-437D-96B8-8424699592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2" descr="http://mlsp.cs.cmu.edu/images/logo-alt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0"/>
            <a:ext cx="692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39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 Oct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11755/18797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39A75-C42E-46C5-A75A-46CA838C9D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26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 Oct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11755/18797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F0292-058D-44D0-963B-E3C9C0A1A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94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9 Oct 2014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11755/18797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31DA-80B5-43E2-8C14-55C2B7EF8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 Oct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11755/18797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41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 Oct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11755/18797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A4391-3149-43AC-BE4F-5319D103EC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3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 Oct 2014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11755/18797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CEF70-FF47-4B68-827E-61EE6A7BF9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41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 Oct 2014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11755/18797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9460-D800-4AFF-9195-46AE83E15F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52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 Oct 2014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11755/18797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8D6B1-89A2-4489-B0F3-0C7FE1FA9A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25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 Oct 2014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11755/18797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7CA14-99EC-4D6F-A36A-38208F83E9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02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 Oct 2014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11755/18797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B434F-2FDA-4A00-9228-1D4C51BC61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22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9 Oct 2014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11755/18797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E2DE8-4379-438C-8242-A84315422C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79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58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9 Oct 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11755/18797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E66C12-E1BE-47CE-B9EB-9A9CD997B5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2" descr="http://mlsp.cs.cmu.edu/images/logo-alt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0"/>
            <a:ext cx="692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6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00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5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7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0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0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35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5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5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5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5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15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15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15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5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5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15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15.w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69803"/>
            <a:ext cx="7623175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Machine Learning for Signal Processing</a:t>
            </a:r>
            <a:br>
              <a:rPr lang="en-US" dirty="0" smtClean="0"/>
            </a:br>
            <a:r>
              <a:rPr lang="en-US" dirty="0" smtClean="0">
                <a:solidFill>
                  <a:srgbClr val="0000CC"/>
                </a:solidFill>
              </a:rPr>
              <a:t>Clustering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Bhiksha</a:t>
            </a:r>
            <a:r>
              <a:rPr lang="en-US" dirty="0" smtClean="0"/>
              <a:t> Raj</a:t>
            </a:r>
          </a:p>
          <a:p>
            <a:pPr eaLnBrk="1" hangingPunct="1"/>
            <a:r>
              <a:rPr lang="en-US" dirty="0" smtClean="0"/>
              <a:t>Class 11.  </a:t>
            </a:r>
            <a:r>
              <a:rPr lang="en-US" dirty="0" smtClean="0"/>
              <a:t>31 Mar 2015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4DFF1-2A39-4786-80CC-D7159964BDDB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Why Clustering</a:t>
            </a:r>
          </a:p>
        </p:txBody>
      </p:sp>
      <p:sp>
        <p:nvSpPr>
          <p:cNvPr id="1049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Automatic grouping into “Classes”</a:t>
            </a:r>
          </a:p>
          <a:p>
            <a:pPr lvl="1"/>
            <a:r>
              <a:rPr lang="en-US"/>
              <a:t>Different clusters may show different behavior</a:t>
            </a:r>
          </a:p>
          <a:p>
            <a:pPr lvl="1"/>
            <a:endParaRPr lang="en-US"/>
          </a:p>
          <a:p>
            <a:r>
              <a:rPr lang="en-US"/>
              <a:t>Quantization</a:t>
            </a:r>
          </a:p>
          <a:p>
            <a:pPr lvl="1"/>
            <a:r>
              <a:rPr lang="en-US"/>
              <a:t>All data within a cluster are represented by a single point</a:t>
            </a:r>
          </a:p>
          <a:p>
            <a:pPr lvl="1"/>
            <a:endParaRPr lang="en-US"/>
          </a:p>
          <a:p>
            <a:r>
              <a:rPr lang="en-US"/>
              <a:t>Preprocessing step for other algorithms</a:t>
            </a:r>
          </a:p>
          <a:p>
            <a:pPr lvl="1"/>
            <a:r>
              <a:rPr lang="en-US"/>
              <a:t>Indexing, categorization,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Finding natural structure in data</a:t>
            </a:r>
            <a:endParaRPr lang="en-US" sz="4000" dirty="0"/>
          </a:p>
        </p:txBody>
      </p:sp>
      <p:sp>
        <p:nvSpPr>
          <p:cNvPr id="1049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823791"/>
            <a:ext cx="8229600" cy="13023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Find natural groupings in data for further analysis</a:t>
            </a:r>
          </a:p>
          <a:p>
            <a:r>
              <a:rPr lang="en-US" dirty="0" smtClean="0"/>
              <a:t>Discover </a:t>
            </a:r>
            <a:r>
              <a:rPr lang="en-US" i="1" dirty="0" smtClean="0"/>
              <a:t>latent </a:t>
            </a:r>
            <a:r>
              <a:rPr lang="en-US" dirty="0" smtClean="0"/>
              <a:t>structure in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158722" name="Picture 2" descr="Fig3_clustering_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4" y="1679162"/>
            <a:ext cx="4115889" cy="21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4" name="Picture 4" descr="http://www.biomedcentral.com/content/figures/1471-2202-13-96-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3" t="51702" r="843" b="815"/>
          <a:stretch/>
        </p:blipFill>
        <p:spPr bwMode="auto">
          <a:xfrm>
            <a:off x="4724734" y="1790586"/>
            <a:ext cx="3736877" cy="26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6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Applications of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segmentation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Picture 2" descr="http://vision.ics.uci.edu/papers/ArbelaezMFM_PAMI_2011/icon_d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435" y="2223443"/>
            <a:ext cx="2433389" cy="3585481"/>
          </a:xfrm>
          <a:prstGeom prst="rect">
            <a:avLst/>
          </a:prstGeom>
          <a:noFill/>
        </p:spPr>
      </p:pic>
      <p:sp>
        <p:nvSpPr>
          <p:cNvPr id="7" name="AutoShape 2" descr="http://www.mathworks.com/matlabcentral/fx_files/25257/2/ScreenSho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5652" name="Picture 4" descr="http://www.mathworks.com/matlabcentral/fx_files/25257/2/ScreenS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03" y="2518611"/>
            <a:ext cx="3464472" cy="26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6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Representation: Quantization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5095876"/>
            <a:ext cx="8229600" cy="16383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i="1" dirty="0" smtClean="0"/>
              <a:t>Quantize </a:t>
            </a:r>
            <a:r>
              <a:rPr lang="en-US" dirty="0" smtClean="0"/>
              <a:t>every </a:t>
            </a:r>
            <a:r>
              <a:rPr lang="en-US" i="1" dirty="0" smtClean="0"/>
              <a:t>vector </a:t>
            </a:r>
            <a:r>
              <a:rPr lang="en-US" dirty="0" smtClean="0"/>
              <a:t>to one of K (vector) values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What are the optimal  K  vectors?  How do we find them?  How do we perform the quantization?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LBG algorithm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45704" y="115252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34539" y="1152525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QUANTIZATION</a:t>
            </a:r>
            <a:endParaRPr lang="en-US" dirty="0"/>
          </a:p>
        </p:txBody>
      </p:sp>
      <p:pic>
        <p:nvPicPr>
          <p:cNvPr id="159746" name="Picture 2" descr="http://www.data-compression.com/lbgvq.gif.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2" y="1537250"/>
            <a:ext cx="3354252" cy="335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2-D VQ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115465" y="3827393"/>
            <a:ext cx="838450" cy="78972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15465" y="3193368"/>
            <a:ext cx="854850" cy="31392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15465" y="2912246"/>
            <a:ext cx="854850" cy="22328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15465" y="2681761"/>
            <a:ext cx="896607" cy="10790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2072" y="1626597"/>
            <a:ext cx="153079" cy="62873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831782" y="1626596"/>
            <a:ext cx="200873" cy="6951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203904" y="1626596"/>
            <a:ext cx="862035" cy="110911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054524" y="3135532"/>
            <a:ext cx="103328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203904" y="3600236"/>
            <a:ext cx="883907" cy="85287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870410" y="3922795"/>
            <a:ext cx="441952" cy="79820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428458" y="4054006"/>
            <a:ext cx="1" cy="66699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012072" y="2255327"/>
            <a:ext cx="153079" cy="42643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203904" y="3119131"/>
            <a:ext cx="250602" cy="38816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16686" y="2718165"/>
            <a:ext cx="237820" cy="41736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6966167" y="2671118"/>
            <a:ext cx="237736" cy="6459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6832139" y="2311149"/>
            <a:ext cx="134385" cy="366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6165150" y="2255326"/>
            <a:ext cx="263309" cy="27335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574298" y="2304531"/>
            <a:ext cx="257484" cy="21178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428460" y="2516313"/>
            <a:ext cx="166883" cy="1237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351033" y="2517899"/>
            <a:ext cx="89447" cy="2178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61279" y="2735714"/>
            <a:ext cx="28975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088611" y="3001300"/>
            <a:ext cx="229628" cy="112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058322" y="3279961"/>
            <a:ext cx="172878" cy="1066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987027" y="3572899"/>
            <a:ext cx="35853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921421" y="3846257"/>
            <a:ext cx="358538" cy="7653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274492" y="3917327"/>
            <a:ext cx="161260" cy="14214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428458" y="3884525"/>
            <a:ext cx="234200" cy="16948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652046" y="3884525"/>
            <a:ext cx="234200" cy="3280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6870410" y="3682243"/>
            <a:ext cx="117268" cy="23508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6966167" y="3600237"/>
            <a:ext cx="244459" cy="8200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7210626" y="3507295"/>
            <a:ext cx="0" cy="9294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6058322" y="2743554"/>
            <a:ext cx="30289" cy="25774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6012072" y="2671118"/>
            <a:ext cx="49208" cy="724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951934" y="3001300"/>
            <a:ext cx="148756" cy="13077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5951934" y="3290625"/>
            <a:ext cx="90210" cy="21667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953916" y="3494939"/>
            <a:ext cx="31734" cy="776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943290" y="3559592"/>
            <a:ext cx="42360" cy="28666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943290" y="3128559"/>
            <a:ext cx="118868" cy="16206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392980" y="2856025"/>
            <a:ext cx="18131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345093" y="3128559"/>
            <a:ext cx="138546" cy="648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224307" y="3290990"/>
            <a:ext cx="136283" cy="16710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6477417" y="3193368"/>
            <a:ext cx="6222" cy="2055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6296805" y="2861459"/>
            <a:ext cx="115398" cy="16242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6345093" y="2735714"/>
            <a:ext cx="67110" cy="13671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6304693" y="3008316"/>
            <a:ext cx="67110" cy="13671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231199" y="3119131"/>
            <a:ext cx="122825" cy="16083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6279959" y="3641239"/>
            <a:ext cx="98688" cy="27378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6338871" y="3398959"/>
            <a:ext cx="138546" cy="5913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6326984" y="3439722"/>
            <a:ext cx="33606" cy="1418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6329304" y="3572899"/>
            <a:ext cx="49344" cy="817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6584171" y="2522497"/>
            <a:ext cx="78487" cy="22105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6570119" y="2743554"/>
            <a:ext cx="92539" cy="11165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6574298" y="2863077"/>
            <a:ext cx="42091" cy="13822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6495911" y="2994504"/>
            <a:ext cx="116837" cy="19339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480528" y="3187901"/>
            <a:ext cx="206058" cy="920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477417" y="3398959"/>
            <a:ext cx="174630" cy="5913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6966168" y="3281974"/>
            <a:ext cx="237735" cy="22532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6816264" y="3528579"/>
            <a:ext cx="171415" cy="15366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6600879" y="3702924"/>
            <a:ext cx="61780" cy="18160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6816264" y="2671120"/>
            <a:ext cx="171604" cy="10516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6662658" y="2739277"/>
            <a:ext cx="169124" cy="370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7032654" y="2718164"/>
            <a:ext cx="184032" cy="27634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6831782" y="2767289"/>
            <a:ext cx="38629" cy="17538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6613856" y="3008316"/>
            <a:ext cx="155290" cy="2583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6763328" y="2945482"/>
            <a:ext cx="107082" cy="930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6870410" y="2938607"/>
            <a:ext cx="174630" cy="5913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6378648" y="3649838"/>
            <a:ext cx="234100" cy="5308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6607720" y="3538191"/>
            <a:ext cx="95320" cy="1696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6634586" y="3448161"/>
            <a:ext cx="68453" cy="9003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6688799" y="3528579"/>
            <a:ext cx="135342" cy="229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6818294" y="3281974"/>
            <a:ext cx="148231" cy="2529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6971560" y="3136403"/>
            <a:ext cx="104821" cy="17681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7028011" y="2986375"/>
            <a:ext cx="42091" cy="13822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>
            <a:off x="6631768" y="3285659"/>
            <a:ext cx="42465" cy="17243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6800107" y="3209592"/>
            <a:ext cx="174630" cy="7916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6668812" y="3200759"/>
            <a:ext cx="138087" cy="88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6763328" y="3038530"/>
            <a:ext cx="36778" cy="18584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194"/>
          <p:cNvSpPr/>
          <p:nvPr/>
        </p:nvSpPr>
        <p:spPr>
          <a:xfrm>
            <a:off x="6491475" y="2294138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7048773" y="2480077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7421146" y="2793842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845136" y="2462682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218368" y="2583167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6742014" y="2580291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6483639" y="2690556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925682" y="2808303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7148687" y="2964396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6691500" y="2876972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6196698" y="2863077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5895064" y="2897751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6434671" y="2986727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5815330" y="3263015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6153478" y="3115638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6880495" y="3081186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641203" y="3107923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407916" y="3439722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7143712" y="3246073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6740925" y="3339418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6527272" y="3292145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6349407" y="3273159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6169090" y="3408464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5700313" y="3572627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6503937" y="3514041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6957250" y="3458824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7063777" y="3818648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6754109" y="3680197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178547" y="3654634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6440480" y="3772176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6662658" y="4059472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6127102" y="4059472"/>
            <a:ext cx="55217" cy="552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5115465" y="1626596"/>
            <a:ext cx="2972346" cy="309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7524825" y="249029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x</a:t>
            </a:r>
            <a:endParaRPr lang="en-US" sz="1200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5884827" y="334589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x</a:t>
            </a:r>
            <a:endParaRPr lang="en-US" sz="1200" b="1" dirty="0"/>
          </a:p>
        </p:txBody>
      </p:sp>
      <p:cxnSp>
        <p:nvCxnSpPr>
          <p:cNvPr id="147" name="Straight Arrow Connector 146"/>
          <p:cNvCxnSpPr>
            <a:endCxn id="217" idx="0"/>
          </p:cNvCxnSpPr>
          <p:nvPr/>
        </p:nvCxnSpPr>
        <p:spPr>
          <a:xfrm flipV="1">
            <a:off x="6058322" y="3408464"/>
            <a:ext cx="138377" cy="83508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endCxn id="197" idx="7"/>
          </p:cNvCxnSpPr>
          <p:nvPr/>
        </p:nvCxnSpPr>
        <p:spPr>
          <a:xfrm flipH="1">
            <a:off x="7468277" y="2645495"/>
            <a:ext cx="166644" cy="156433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Representation: BOW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2484"/>
            <a:ext cx="8229600" cy="11164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to retrieve all music videos by this guy?</a:t>
            </a:r>
            <a:endParaRPr lang="en-US" dirty="0"/>
          </a:p>
          <a:p>
            <a:r>
              <a:rPr lang="en-US" dirty="0" smtClean="0"/>
              <a:t>Build a classifier</a:t>
            </a:r>
          </a:p>
          <a:p>
            <a:pPr lvl="1"/>
            <a:r>
              <a:rPr lang="en-US" dirty="0" smtClean="0"/>
              <a:t>But how do you </a:t>
            </a:r>
            <a:r>
              <a:rPr lang="en-US" b="1" i="1" dirty="0" smtClean="0"/>
              <a:t>represent</a:t>
            </a:r>
            <a:r>
              <a:rPr lang="en-US" i="1" dirty="0" smtClean="0"/>
              <a:t> </a:t>
            </a:r>
            <a:r>
              <a:rPr lang="en-US" dirty="0" smtClean="0"/>
              <a:t>the video?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60770" name="Picture 2" descr="http://cdn1.appleinsider.com/12.09.11-YouTub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07" y="1310284"/>
            <a:ext cx="5466091" cy="364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Representation: BOW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2484"/>
            <a:ext cx="8229600" cy="1116418"/>
          </a:xfrm>
        </p:spPr>
        <p:txBody>
          <a:bodyPr>
            <a:normAutofit/>
          </a:bodyPr>
          <a:lstStyle/>
          <a:p>
            <a:r>
              <a:rPr lang="en-US" dirty="0" smtClean="0"/>
              <a:t>Bag of words representations of video/audio/data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7" name="Picture 2" descr="http://www.data-compression.com/lbgvq.gif.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732579"/>
            <a:ext cx="2407027" cy="240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773521" y="2881091"/>
            <a:ext cx="2144521" cy="2232582"/>
            <a:chOff x="5626729" y="2236196"/>
            <a:chExt cx="2461081" cy="2562141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626729" y="4074059"/>
              <a:ext cx="669956" cy="63827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6729" y="3533472"/>
              <a:ext cx="707810" cy="25992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626729" y="3300705"/>
              <a:ext cx="707810" cy="18487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626729" y="3109865"/>
              <a:ext cx="742384" cy="8934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369113" y="2236196"/>
              <a:ext cx="126748" cy="52058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052650" y="2236196"/>
              <a:ext cx="161498" cy="56132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7355941" y="2236196"/>
              <a:ext cx="713759" cy="91834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232256" y="3485584"/>
              <a:ext cx="855553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7355941" y="3870356"/>
              <a:ext cx="731869" cy="70617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079811" y="4137432"/>
              <a:ext cx="365933" cy="66090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713878" y="4246074"/>
              <a:ext cx="1" cy="55226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369113" y="2756781"/>
              <a:ext cx="126748" cy="35308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355941" y="3472004"/>
              <a:ext cx="207497" cy="32139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7366525" y="3140007"/>
              <a:ext cx="196913" cy="3455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7159097" y="3101053"/>
              <a:ext cx="196844" cy="5348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7048123" y="2803001"/>
              <a:ext cx="111270" cy="30353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495861" y="2756780"/>
              <a:ext cx="218018" cy="22633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834632" y="2797521"/>
              <a:ext cx="213195" cy="17535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713879" y="2972875"/>
              <a:ext cx="120753" cy="1024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649770" y="2993360"/>
              <a:ext cx="70148" cy="16117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09856" y="3154538"/>
              <a:ext cx="239914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432487" y="3374441"/>
              <a:ext cx="172383" cy="1870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378166" y="3613999"/>
              <a:ext cx="172383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348376" y="3847721"/>
              <a:ext cx="29686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294055" y="4074059"/>
              <a:ext cx="296867" cy="6337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586395" y="4132905"/>
              <a:ext cx="133522" cy="11769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713878" y="4105745"/>
              <a:ext cx="193916" cy="14032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99007" y="4105745"/>
              <a:ext cx="193916" cy="2716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7079811" y="3938257"/>
              <a:ext cx="97097" cy="19464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7159097" y="3870357"/>
              <a:ext cx="202410" cy="6789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361507" y="3793401"/>
              <a:ext cx="0" cy="7695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6407408" y="3161029"/>
              <a:ext cx="25079" cy="21341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6378168" y="3109865"/>
              <a:ext cx="31688" cy="5116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319319" y="3374441"/>
              <a:ext cx="123169" cy="10828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319319" y="3614000"/>
              <a:ext cx="74693" cy="17940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6305116" y="3793401"/>
              <a:ext cx="31688" cy="5116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312162" y="3836703"/>
              <a:ext cx="35074" cy="23735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6312162" y="3479811"/>
              <a:ext cx="98422" cy="13418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684502" y="3254154"/>
              <a:ext cx="15013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644852" y="3479811"/>
              <a:ext cx="114715" cy="5366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44842" y="3614302"/>
              <a:ext cx="112841" cy="13836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754415" y="3506641"/>
              <a:ext cx="0" cy="19705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6604870" y="3258654"/>
              <a:ext cx="95549" cy="13449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644852" y="3154538"/>
              <a:ext cx="55567" cy="11319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6611401" y="3380250"/>
              <a:ext cx="55567" cy="11319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550549" y="3472004"/>
              <a:ext cx="101698" cy="13316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6590922" y="3904306"/>
              <a:ext cx="81713" cy="22669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639700" y="3703700"/>
              <a:ext cx="114715" cy="4896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622617" y="3752662"/>
              <a:ext cx="39824" cy="977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6631778" y="3847721"/>
              <a:ext cx="40857" cy="5658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6842807" y="2977996"/>
              <a:ext cx="64987" cy="18303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831172" y="3161029"/>
              <a:ext cx="76622" cy="9244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834632" y="3259993"/>
              <a:ext cx="34851" cy="1144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6769728" y="3368814"/>
              <a:ext cx="96740" cy="16013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755223" y="3519593"/>
              <a:ext cx="172383" cy="855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754415" y="3703700"/>
              <a:ext cx="144592" cy="4896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7159098" y="3606837"/>
              <a:ext cx="196843" cy="18656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7034978" y="3811024"/>
              <a:ext cx="141930" cy="12723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6856641" y="3955381"/>
              <a:ext cx="51153" cy="15036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034978" y="3101054"/>
              <a:ext cx="142087" cy="8707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907794" y="3157488"/>
              <a:ext cx="127184" cy="3064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7214148" y="3156039"/>
              <a:ext cx="133753" cy="21277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019829" y="3197158"/>
              <a:ext cx="59982" cy="12874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867386" y="3380250"/>
              <a:ext cx="128579" cy="2139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6991148" y="3328224"/>
              <a:ext cx="88663" cy="7704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079811" y="3322532"/>
              <a:ext cx="144592" cy="4896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672635" y="3911426"/>
              <a:ext cx="193833" cy="4395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6862305" y="3818983"/>
              <a:ext cx="78924" cy="1404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884550" y="3744439"/>
              <a:ext cx="56679" cy="7454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929438" y="3811024"/>
              <a:ext cx="112062" cy="1900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7036659" y="3606837"/>
              <a:ext cx="122734" cy="20946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7163562" y="3485584"/>
              <a:ext cx="99215" cy="14711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210303" y="3362083"/>
              <a:ext cx="34851" cy="1144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882217" y="3609888"/>
              <a:ext cx="35161" cy="14277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021600" y="3546905"/>
              <a:ext cx="144592" cy="6555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6912889" y="3539592"/>
              <a:ext cx="114335" cy="7286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991148" y="3405267"/>
              <a:ext cx="30452" cy="15387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6766055" y="278891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227494" y="294287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535816" y="320266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230891" y="292846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539925" y="302823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973500" y="302584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759567" y="311714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7125576" y="321464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310222" y="3343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931675" y="327149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521982" y="325999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272231" y="328870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719022" y="336237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206212" y="359113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486196" y="346911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088161" y="344058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890029" y="346272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7524862" y="373745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7306103" y="357711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972598" y="365440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795695" y="361525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648424" y="35995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6499123" y="371157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110979" y="38474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776374" y="379898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7151714" y="375326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239917" y="405119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983514" y="393656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6506953" y="391539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6723832" y="401272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07794" y="425060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464357" y="425060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626729" y="2236196"/>
              <a:ext cx="2461081" cy="2562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4958596" y="2225762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Representation: Each number is the</a:t>
            </a:r>
            <a:br>
              <a:rPr lang="en-US" dirty="0" smtClean="0"/>
            </a:br>
            <a:r>
              <a:rPr lang="en-US" dirty="0" smtClean="0"/>
              <a:t>#frames assigned to the </a:t>
            </a:r>
            <a:r>
              <a:rPr lang="en-US" dirty="0" err="1" smtClean="0"/>
              <a:t>codeword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7447423" y="3428886"/>
            <a:ext cx="57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7128455" y="3005658"/>
            <a:ext cx="57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761584" y="4250129"/>
            <a:ext cx="57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6899054" y="4059166"/>
            <a:ext cx="57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048545" y="3653876"/>
            <a:ext cx="57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160770" name="Picture 2" descr="http://cdn1.appleinsider.com/12.09.11-YouTube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51" y="1087002"/>
            <a:ext cx="2001483" cy="13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2057" y="2459688"/>
            <a:ext cx="392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Training: Each point is a video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“Meaningful”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234"/>
            <a:ext cx="8229600" cy="4743930"/>
          </a:xfrm>
        </p:spPr>
        <p:txBody>
          <a:bodyPr>
            <a:normAutofit/>
          </a:bodyPr>
          <a:lstStyle/>
          <a:p>
            <a:r>
              <a:rPr lang="en-US" dirty="0" smtClean="0"/>
              <a:t>Two key aspects:</a:t>
            </a:r>
          </a:p>
          <a:p>
            <a:pPr lvl="1"/>
            <a:r>
              <a:rPr lang="en-US" dirty="0" smtClean="0"/>
              <a:t>1. The feature representation used to characterize your data</a:t>
            </a:r>
          </a:p>
          <a:p>
            <a:pPr lvl="1"/>
            <a:r>
              <a:rPr lang="en-US" dirty="0" smtClean="0"/>
              <a:t>2.  The “clustering criteria” employed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330950" y="3905250"/>
            <a:ext cx="1765300" cy="571500"/>
            <a:chOff x="4024" y="2792"/>
            <a:chExt cx="1112" cy="360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24" y="3040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4120" y="294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4232" y="286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4360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504" y="279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688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4848" y="287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4992" y="297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5080" y="309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 flipV="1">
            <a:off x="6330950" y="5454650"/>
            <a:ext cx="1765300" cy="571500"/>
            <a:chOff x="4024" y="2792"/>
            <a:chExt cx="1112" cy="360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024" y="3040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120" y="294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4232" y="286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4360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4504" y="279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4688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4848" y="287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4992" y="297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5080" y="309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6864350" y="447675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7054850" y="440055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7258050" y="440055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7435850" y="447675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8"/>
          <p:cNvSpPr>
            <a:spLocks noChangeArrowheads="1"/>
          </p:cNvSpPr>
          <p:nvPr/>
        </p:nvSpPr>
        <p:spPr bwMode="auto">
          <a:xfrm>
            <a:off x="6953250" y="541655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29"/>
          <p:cNvSpPr>
            <a:spLocks noChangeArrowheads="1"/>
          </p:cNvSpPr>
          <p:nvPr/>
        </p:nvSpPr>
        <p:spPr bwMode="auto">
          <a:xfrm>
            <a:off x="7143750" y="545465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7346950" y="540385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518150" y="3714750"/>
            <a:ext cx="3276600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5835650" y="3854450"/>
            <a:ext cx="2832100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835650" y="5251450"/>
            <a:ext cx="28321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3"/>
          <p:cNvSpPr>
            <a:spLocks noChangeArrowheads="1"/>
          </p:cNvSpPr>
          <p:nvPr/>
        </p:nvSpPr>
        <p:spPr bwMode="auto">
          <a:xfrm>
            <a:off x="6654800" y="4432300"/>
            <a:ext cx="1066800" cy="1066800"/>
          </a:xfrm>
          <a:prstGeom prst="ellips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oup 31"/>
          <p:cNvGrpSpPr>
            <a:grpSpLocks/>
          </p:cNvGrpSpPr>
          <p:nvPr/>
        </p:nvGrpSpPr>
        <p:grpSpPr bwMode="auto">
          <a:xfrm>
            <a:off x="6165850" y="3943350"/>
            <a:ext cx="2044700" cy="2044700"/>
            <a:chOff x="3920" y="2816"/>
            <a:chExt cx="1288" cy="128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3920" y="2816"/>
              <a:ext cx="1288" cy="1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4228" y="3124"/>
              <a:ext cx="672" cy="672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" name="Picture 2" descr="http://cdn1.appleinsider.com/12.09.11-YouTub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1" y="3714750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234"/>
            <a:ext cx="8229600" cy="47439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“Clustering criterion” actually has two aspects</a:t>
            </a:r>
          </a:p>
          <a:p>
            <a:endParaRPr lang="en-US" dirty="0"/>
          </a:p>
          <a:p>
            <a:r>
              <a:rPr lang="en-US" dirty="0" smtClean="0"/>
              <a:t>Cluster compactness criterion</a:t>
            </a:r>
          </a:p>
          <a:p>
            <a:pPr lvl="1"/>
            <a:r>
              <a:rPr lang="en-US" dirty="0" smtClean="0"/>
              <a:t>Measure that shows how “good” clusters are</a:t>
            </a:r>
          </a:p>
          <a:p>
            <a:pPr lvl="2"/>
            <a:r>
              <a:rPr lang="en-US" dirty="0" smtClean="0"/>
              <a:t>The objective function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Distance of a point from a cluster</a:t>
            </a:r>
          </a:p>
          <a:p>
            <a:pPr lvl="1"/>
            <a:r>
              <a:rPr lang="en-US" dirty="0" smtClean="0"/>
              <a:t>To determine the cluster a data vector belongs to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746" name="Rectangle 114"/>
          <p:cNvSpPr>
            <a:spLocks noChangeArrowheads="1"/>
          </p:cNvSpPr>
          <p:nvPr/>
        </p:nvSpPr>
        <p:spPr bwMode="auto">
          <a:xfrm>
            <a:off x="605118" y="1662206"/>
            <a:ext cx="4453216" cy="1371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745" name="Rectangle 113"/>
          <p:cNvSpPr>
            <a:spLocks noGrp="1" noChangeArrowheads="1"/>
          </p:cNvSpPr>
          <p:nvPr>
            <p:ph type="title"/>
          </p:nvPr>
        </p:nvSpPr>
        <p:spPr>
          <a:xfrm>
            <a:off x="336176" y="228600"/>
            <a:ext cx="8541123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“Compactness” criteria for clustering</a:t>
            </a:r>
            <a:endParaRPr lang="en-US" dirty="0"/>
          </a:p>
        </p:txBody>
      </p:sp>
      <p:sp>
        <p:nvSpPr>
          <p:cNvPr id="109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04900"/>
            <a:ext cx="4787900" cy="5499100"/>
          </a:xfrm>
        </p:spPr>
        <p:txBody>
          <a:bodyPr/>
          <a:lstStyle/>
          <a:p>
            <a:r>
              <a:rPr lang="en-US" sz="2800"/>
              <a:t>Distance based measures</a:t>
            </a:r>
          </a:p>
          <a:p>
            <a:pPr lvl="1">
              <a:lnSpc>
                <a:spcPct val="95000"/>
              </a:lnSpc>
            </a:pPr>
            <a:r>
              <a:rPr lang="en-US" sz="2400"/>
              <a:t>Total distance between each element in the cluster and every other element in the cluster</a:t>
            </a:r>
          </a:p>
          <a:p>
            <a:pPr lvl="4">
              <a:lnSpc>
                <a:spcPct val="95000"/>
              </a:lnSpc>
            </a:pPr>
            <a:endParaRPr lang="en-US" sz="800"/>
          </a:p>
          <a:p>
            <a:pPr>
              <a:lnSpc>
                <a:spcPct val="95000"/>
              </a:lnSpc>
            </a:pPr>
            <a:endParaRPr lang="en-US"/>
          </a:p>
          <a:p>
            <a:pPr>
              <a:lnSpc>
                <a:spcPct val="95000"/>
              </a:lnSpc>
            </a:pPr>
            <a:endParaRPr lang="en-US"/>
          </a:p>
          <a:p>
            <a:pPr>
              <a:lnSpc>
                <a:spcPct val="95000"/>
              </a:lnSpc>
            </a:pPr>
            <a:endParaRPr lang="en-US"/>
          </a:p>
          <a:p>
            <a:pPr>
              <a:lnSpc>
                <a:spcPct val="95000"/>
              </a:lnSpc>
            </a:pPr>
            <a:endParaRPr lang="en-US"/>
          </a:p>
          <a:p>
            <a:pPr>
              <a:lnSpc>
                <a:spcPct val="95000"/>
              </a:lnSpc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093638" name="Oval 6"/>
          <p:cNvSpPr>
            <a:spLocks noChangeArrowheads="1"/>
          </p:cNvSpPr>
          <p:nvPr/>
        </p:nvSpPr>
        <p:spPr bwMode="auto">
          <a:xfrm>
            <a:off x="6829425" y="17668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640" name="Oval 8"/>
          <p:cNvSpPr>
            <a:spLocks noChangeArrowheads="1"/>
          </p:cNvSpPr>
          <p:nvPr/>
        </p:nvSpPr>
        <p:spPr bwMode="auto">
          <a:xfrm>
            <a:off x="6678613" y="2189163"/>
            <a:ext cx="61912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641" name="Oval 9"/>
          <p:cNvSpPr>
            <a:spLocks noChangeArrowheads="1"/>
          </p:cNvSpPr>
          <p:nvPr/>
        </p:nvSpPr>
        <p:spPr bwMode="auto">
          <a:xfrm>
            <a:off x="6570663" y="16430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645" name="Oval 13"/>
          <p:cNvSpPr>
            <a:spLocks noChangeArrowheads="1"/>
          </p:cNvSpPr>
          <p:nvPr/>
        </p:nvSpPr>
        <p:spPr bwMode="auto">
          <a:xfrm>
            <a:off x="6600825" y="13604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646" name="Oval 14"/>
          <p:cNvSpPr>
            <a:spLocks noChangeArrowheads="1"/>
          </p:cNvSpPr>
          <p:nvPr/>
        </p:nvSpPr>
        <p:spPr bwMode="auto">
          <a:xfrm>
            <a:off x="6872288" y="11668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647" name="Oval 15"/>
          <p:cNvSpPr>
            <a:spLocks noChangeArrowheads="1"/>
          </p:cNvSpPr>
          <p:nvPr/>
        </p:nvSpPr>
        <p:spPr bwMode="auto">
          <a:xfrm>
            <a:off x="7172325" y="15160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653" name="Oval 21"/>
          <p:cNvSpPr>
            <a:spLocks noChangeArrowheads="1"/>
          </p:cNvSpPr>
          <p:nvPr/>
        </p:nvSpPr>
        <p:spPr bwMode="auto">
          <a:xfrm>
            <a:off x="6010275" y="1944688"/>
            <a:ext cx="61913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657" name="Oval 25"/>
          <p:cNvSpPr>
            <a:spLocks noChangeArrowheads="1"/>
          </p:cNvSpPr>
          <p:nvPr/>
        </p:nvSpPr>
        <p:spPr bwMode="auto">
          <a:xfrm>
            <a:off x="6048375" y="2270125"/>
            <a:ext cx="61913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658" name="Oval 26"/>
          <p:cNvSpPr>
            <a:spLocks noChangeArrowheads="1"/>
          </p:cNvSpPr>
          <p:nvPr/>
        </p:nvSpPr>
        <p:spPr bwMode="auto">
          <a:xfrm>
            <a:off x="6180138" y="2525713"/>
            <a:ext cx="61912" cy="50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659" name="Oval 27"/>
          <p:cNvSpPr>
            <a:spLocks noChangeArrowheads="1"/>
          </p:cNvSpPr>
          <p:nvPr/>
        </p:nvSpPr>
        <p:spPr bwMode="auto">
          <a:xfrm>
            <a:off x="6346825" y="9747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660" name="Oval 28"/>
          <p:cNvSpPr>
            <a:spLocks noChangeArrowheads="1"/>
          </p:cNvSpPr>
          <p:nvPr/>
        </p:nvSpPr>
        <p:spPr bwMode="auto">
          <a:xfrm rot="2024100">
            <a:off x="5646738" y="1830388"/>
            <a:ext cx="1370012" cy="895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661" name="Rectangle 29"/>
          <p:cNvSpPr>
            <a:spLocks noChangeArrowheads="1"/>
          </p:cNvSpPr>
          <p:nvPr/>
        </p:nvSpPr>
        <p:spPr bwMode="auto">
          <a:xfrm>
            <a:off x="5649913" y="952500"/>
            <a:ext cx="2287587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725" name="Line 93"/>
          <p:cNvSpPr>
            <a:spLocks noChangeShapeType="1"/>
          </p:cNvSpPr>
          <p:nvPr/>
        </p:nvSpPr>
        <p:spPr bwMode="auto">
          <a:xfrm>
            <a:off x="6905625" y="11953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824" name="Rectangle 48"/>
          <p:cNvSpPr>
            <a:spLocks noChangeArrowheads="1"/>
          </p:cNvSpPr>
          <p:nvPr/>
        </p:nvSpPr>
        <p:spPr bwMode="auto">
          <a:xfrm>
            <a:off x="558800" y="1689100"/>
            <a:ext cx="4416612" cy="1371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04900"/>
            <a:ext cx="4787900" cy="5499100"/>
          </a:xfrm>
        </p:spPr>
        <p:txBody>
          <a:bodyPr/>
          <a:lstStyle/>
          <a:p>
            <a:r>
              <a:rPr lang="en-US" sz="2800" dirty="0"/>
              <a:t>Distance based measures</a:t>
            </a:r>
          </a:p>
          <a:p>
            <a:pPr lvl="1">
              <a:lnSpc>
                <a:spcPct val="95000"/>
              </a:lnSpc>
            </a:pPr>
            <a:r>
              <a:rPr lang="en-US" sz="2400" dirty="0"/>
              <a:t>Total distance between each element in the cluster and every other element in the cluster</a:t>
            </a:r>
          </a:p>
          <a:p>
            <a:pPr lvl="4">
              <a:lnSpc>
                <a:spcPct val="95000"/>
              </a:lnSpc>
            </a:pPr>
            <a:endParaRPr lang="en-US" sz="800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1099793" name="Oval 17"/>
          <p:cNvSpPr>
            <a:spLocks noChangeArrowheads="1"/>
          </p:cNvSpPr>
          <p:nvPr/>
        </p:nvSpPr>
        <p:spPr bwMode="auto">
          <a:xfrm>
            <a:off x="6829425" y="17668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94" name="Oval 18"/>
          <p:cNvSpPr>
            <a:spLocks noChangeArrowheads="1"/>
          </p:cNvSpPr>
          <p:nvPr/>
        </p:nvSpPr>
        <p:spPr bwMode="auto">
          <a:xfrm>
            <a:off x="6678613" y="2189163"/>
            <a:ext cx="61912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95" name="Oval 19"/>
          <p:cNvSpPr>
            <a:spLocks noChangeArrowheads="1"/>
          </p:cNvSpPr>
          <p:nvPr/>
        </p:nvSpPr>
        <p:spPr bwMode="auto">
          <a:xfrm>
            <a:off x="6570663" y="16430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96" name="Oval 20"/>
          <p:cNvSpPr>
            <a:spLocks noChangeArrowheads="1"/>
          </p:cNvSpPr>
          <p:nvPr/>
        </p:nvSpPr>
        <p:spPr bwMode="auto">
          <a:xfrm>
            <a:off x="6600825" y="13604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97" name="Oval 21"/>
          <p:cNvSpPr>
            <a:spLocks noChangeArrowheads="1"/>
          </p:cNvSpPr>
          <p:nvPr/>
        </p:nvSpPr>
        <p:spPr bwMode="auto">
          <a:xfrm>
            <a:off x="6872288" y="11668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98" name="Oval 22"/>
          <p:cNvSpPr>
            <a:spLocks noChangeArrowheads="1"/>
          </p:cNvSpPr>
          <p:nvPr/>
        </p:nvSpPr>
        <p:spPr bwMode="auto">
          <a:xfrm>
            <a:off x="7172325" y="15160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799" name="Oval 23"/>
          <p:cNvSpPr>
            <a:spLocks noChangeArrowheads="1"/>
          </p:cNvSpPr>
          <p:nvPr/>
        </p:nvSpPr>
        <p:spPr bwMode="auto">
          <a:xfrm>
            <a:off x="6010275" y="1944688"/>
            <a:ext cx="61913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800" name="Oval 24"/>
          <p:cNvSpPr>
            <a:spLocks noChangeArrowheads="1"/>
          </p:cNvSpPr>
          <p:nvPr/>
        </p:nvSpPr>
        <p:spPr bwMode="auto">
          <a:xfrm>
            <a:off x="6048375" y="2270125"/>
            <a:ext cx="61913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801" name="Oval 25"/>
          <p:cNvSpPr>
            <a:spLocks noChangeArrowheads="1"/>
          </p:cNvSpPr>
          <p:nvPr/>
        </p:nvSpPr>
        <p:spPr bwMode="auto">
          <a:xfrm>
            <a:off x="6180138" y="2525713"/>
            <a:ext cx="61912" cy="50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802" name="Oval 26"/>
          <p:cNvSpPr>
            <a:spLocks noChangeArrowheads="1"/>
          </p:cNvSpPr>
          <p:nvPr/>
        </p:nvSpPr>
        <p:spPr bwMode="auto">
          <a:xfrm>
            <a:off x="6346825" y="9747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803" name="Oval 27"/>
          <p:cNvSpPr>
            <a:spLocks noChangeArrowheads="1"/>
          </p:cNvSpPr>
          <p:nvPr/>
        </p:nvSpPr>
        <p:spPr bwMode="auto">
          <a:xfrm rot="2024100">
            <a:off x="5646738" y="1830388"/>
            <a:ext cx="1370012" cy="895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804" name="Rectangle 28"/>
          <p:cNvSpPr>
            <a:spLocks noChangeArrowheads="1"/>
          </p:cNvSpPr>
          <p:nvPr/>
        </p:nvSpPr>
        <p:spPr bwMode="auto">
          <a:xfrm>
            <a:off x="5649913" y="952500"/>
            <a:ext cx="2287587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9805" name="Line 29"/>
          <p:cNvSpPr>
            <a:spLocks noChangeShapeType="1"/>
          </p:cNvSpPr>
          <p:nvPr/>
        </p:nvSpPr>
        <p:spPr bwMode="auto">
          <a:xfrm>
            <a:off x="6905625" y="11953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9806" name="Line 30"/>
          <p:cNvSpPr>
            <a:spLocks noChangeShapeType="1"/>
          </p:cNvSpPr>
          <p:nvPr/>
        </p:nvSpPr>
        <p:spPr bwMode="auto">
          <a:xfrm>
            <a:off x="6038850" y="1971675"/>
            <a:ext cx="3810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9807" name="Line 31"/>
          <p:cNvSpPr>
            <a:spLocks noChangeShapeType="1"/>
          </p:cNvSpPr>
          <p:nvPr/>
        </p:nvSpPr>
        <p:spPr bwMode="auto">
          <a:xfrm>
            <a:off x="6038850" y="1966913"/>
            <a:ext cx="1714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9808" name="Line 32"/>
          <p:cNvSpPr>
            <a:spLocks noChangeShapeType="1"/>
          </p:cNvSpPr>
          <p:nvPr/>
        </p:nvSpPr>
        <p:spPr bwMode="auto">
          <a:xfrm>
            <a:off x="6043613" y="1962150"/>
            <a:ext cx="67151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9809" name="Line 33"/>
          <p:cNvSpPr>
            <a:spLocks noChangeShapeType="1"/>
          </p:cNvSpPr>
          <p:nvPr/>
        </p:nvSpPr>
        <p:spPr bwMode="auto">
          <a:xfrm flipV="1">
            <a:off x="6086475" y="2209800"/>
            <a:ext cx="623888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9810" name="Line 34"/>
          <p:cNvSpPr>
            <a:spLocks noChangeShapeType="1"/>
          </p:cNvSpPr>
          <p:nvPr/>
        </p:nvSpPr>
        <p:spPr bwMode="auto">
          <a:xfrm>
            <a:off x="6076950" y="2295525"/>
            <a:ext cx="138113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9811" name="Line 35"/>
          <p:cNvSpPr>
            <a:spLocks noChangeShapeType="1"/>
          </p:cNvSpPr>
          <p:nvPr/>
        </p:nvSpPr>
        <p:spPr bwMode="auto">
          <a:xfrm flipV="1">
            <a:off x="6215063" y="2214563"/>
            <a:ext cx="49530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9812" name="Line 36"/>
          <p:cNvSpPr>
            <a:spLocks noChangeShapeType="1"/>
          </p:cNvSpPr>
          <p:nvPr/>
        </p:nvSpPr>
        <p:spPr bwMode="auto">
          <a:xfrm>
            <a:off x="6605588" y="1662113"/>
            <a:ext cx="257175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9813" name="Line 37"/>
          <p:cNvSpPr>
            <a:spLocks noChangeShapeType="1"/>
          </p:cNvSpPr>
          <p:nvPr/>
        </p:nvSpPr>
        <p:spPr bwMode="auto">
          <a:xfrm flipV="1">
            <a:off x="6610350" y="1538288"/>
            <a:ext cx="600075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9814" name="Line 38"/>
          <p:cNvSpPr>
            <a:spLocks noChangeShapeType="1"/>
          </p:cNvSpPr>
          <p:nvPr/>
        </p:nvSpPr>
        <p:spPr bwMode="auto">
          <a:xfrm flipV="1">
            <a:off x="6615113" y="1181100"/>
            <a:ext cx="2905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9815" name="Line 39"/>
          <p:cNvSpPr>
            <a:spLocks noChangeShapeType="1"/>
          </p:cNvSpPr>
          <p:nvPr/>
        </p:nvSpPr>
        <p:spPr bwMode="auto">
          <a:xfrm flipV="1">
            <a:off x="6615113" y="1376363"/>
            <a:ext cx="23812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9816" name="Line 40"/>
          <p:cNvSpPr>
            <a:spLocks noChangeShapeType="1"/>
          </p:cNvSpPr>
          <p:nvPr/>
        </p:nvSpPr>
        <p:spPr bwMode="auto">
          <a:xfrm flipV="1">
            <a:off x="6862763" y="1538288"/>
            <a:ext cx="34290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9817" name="Line 41"/>
          <p:cNvSpPr>
            <a:spLocks noChangeShapeType="1"/>
          </p:cNvSpPr>
          <p:nvPr/>
        </p:nvSpPr>
        <p:spPr bwMode="auto">
          <a:xfrm flipV="1">
            <a:off x="6862763" y="1195388"/>
            <a:ext cx="476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9818" name="Line 42"/>
          <p:cNvSpPr>
            <a:spLocks noChangeShapeType="1"/>
          </p:cNvSpPr>
          <p:nvPr/>
        </p:nvSpPr>
        <p:spPr bwMode="auto">
          <a:xfrm flipH="1" flipV="1">
            <a:off x="6624638" y="1376363"/>
            <a:ext cx="238125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9819" name="Line 43"/>
          <p:cNvSpPr>
            <a:spLocks noChangeShapeType="1"/>
          </p:cNvSpPr>
          <p:nvPr/>
        </p:nvSpPr>
        <p:spPr bwMode="auto">
          <a:xfrm flipH="1" flipV="1">
            <a:off x="6624638" y="1381125"/>
            <a:ext cx="5857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9820" name="Line 44"/>
          <p:cNvSpPr>
            <a:spLocks noChangeShapeType="1"/>
          </p:cNvSpPr>
          <p:nvPr/>
        </p:nvSpPr>
        <p:spPr bwMode="auto">
          <a:xfrm flipH="1" flipV="1">
            <a:off x="6896100" y="1181100"/>
            <a:ext cx="314325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9821" name="Line 45"/>
          <p:cNvSpPr>
            <a:spLocks noChangeShapeType="1"/>
          </p:cNvSpPr>
          <p:nvPr/>
        </p:nvSpPr>
        <p:spPr bwMode="auto">
          <a:xfrm flipH="1">
            <a:off x="6634163" y="1181100"/>
            <a:ext cx="271462" cy="20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Rectangle 113"/>
          <p:cNvSpPr txBox="1">
            <a:spLocks noChangeArrowheads="1"/>
          </p:cNvSpPr>
          <p:nvPr/>
        </p:nvSpPr>
        <p:spPr bwMode="auto">
          <a:xfrm>
            <a:off x="446566" y="101004"/>
            <a:ext cx="8398834" cy="43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“Compactness” criteria for clustering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Statistical </a:t>
            </a:r>
            <a:r>
              <a:rPr lang="en-US" dirty="0" err="1" smtClean="0"/>
              <a:t>Modelling</a:t>
            </a:r>
            <a:r>
              <a:rPr lang="en-US" dirty="0" smtClean="0"/>
              <a:t> and Latent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Much of statistical </a:t>
            </a:r>
            <a:r>
              <a:rPr lang="en-US" dirty="0" err="1" smtClean="0"/>
              <a:t>modelling</a:t>
            </a:r>
            <a:r>
              <a:rPr lang="en-US" dirty="0" smtClean="0"/>
              <a:t> attempts to identify </a:t>
            </a:r>
            <a:r>
              <a:rPr lang="en-US" i="1" dirty="0" smtClean="0"/>
              <a:t>latent </a:t>
            </a:r>
            <a:r>
              <a:rPr lang="en-US" dirty="0" smtClean="0"/>
              <a:t>structure in the data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Structure that is not immediately apparent from the observed data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But which, if known, helps us explain it better, and make predictions from or about it</a:t>
            </a:r>
          </a:p>
          <a:p>
            <a:pPr lvl="5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Clustering methods attempt to extract such structure from </a:t>
            </a:r>
            <a:r>
              <a:rPr lang="en-US" i="1" dirty="0" smtClean="0"/>
              <a:t>proximity</a:t>
            </a:r>
          </a:p>
          <a:p>
            <a:pPr lvl="1">
              <a:lnSpc>
                <a:spcPct val="120000"/>
              </a:lnSpc>
            </a:pPr>
            <a:r>
              <a:rPr lang="en-US" i="1" dirty="0" smtClean="0"/>
              <a:t>First-level </a:t>
            </a:r>
            <a:r>
              <a:rPr lang="en-US" dirty="0" smtClean="0"/>
              <a:t>structure (as opposed to deep structure)</a:t>
            </a:r>
          </a:p>
          <a:p>
            <a:pPr lvl="3">
              <a:lnSpc>
                <a:spcPct val="120000"/>
              </a:lnSpc>
            </a:pPr>
            <a:endParaRPr lang="en-US" i="1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We will see other forms of latent structure discovery later in the course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3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805" name="Rectangle 77"/>
          <p:cNvSpPr>
            <a:spLocks noChangeArrowheads="1"/>
          </p:cNvSpPr>
          <p:nvPr/>
        </p:nvSpPr>
        <p:spPr bwMode="auto">
          <a:xfrm>
            <a:off x="632012" y="3187700"/>
            <a:ext cx="4167094" cy="1003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13"/>
          <p:cNvSpPr>
            <a:spLocks noGrp="1" noChangeArrowheads="1"/>
          </p:cNvSpPr>
          <p:nvPr>
            <p:ph type="title"/>
          </p:nvPr>
        </p:nvSpPr>
        <p:spPr>
          <a:xfrm>
            <a:off x="336176" y="228600"/>
            <a:ext cx="8541123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“Compactness” criteria for clustering</a:t>
            </a:r>
            <a:endParaRPr lang="en-US" dirty="0"/>
          </a:p>
        </p:txBody>
      </p:sp>
      <p:sp>
        <p:nvSpPr>
          <p:cNvPr id="10977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04900"/>
            <a:ext cx="4787900" cy="5499100"/>
          </a:xfrm>
        </p:spPr>
        <p:txBody>
          <a:bodyPr/>
          <a:lstStyle/>
          <a:p>
            <a:r>
              <a:rPr lang="en-US" sz="2800"/>
              <a:t>Distance based measures</a:t>
            </a:r>
          </a:p>
          <a:p>
            <a:pPr lvl="1">
              <a:lnSpc>
                <a:spcPct val="95000"/>
              </a:lnSpc>
            </a:pPr>
            <a:r>
              <a:rPr lang="en-US" sz="2400"/>
              <a:t>Total distance between each element in the cluster and every other element in the cluster</a:t>
            </a:r>
          </a:p>
          <a:p>
            <a:pPr lvl="4">
              <a:lnSpc>
                <a:spcPct val="95000"/>
              </a:lnSpc>
            </a:pPr>
            <a:endParaRPr lang="en-US" sz="800"/>
          </a:p>
          <a:p>
            <a:pPr lvl="1">
              <a:lnSpc>
                <a:spcPct val="95000"/>
              </a:lnSpc>
            </a:pPr>
            <a:r>
              <a:rPr lang="en-US" sz="2400"/>
              <a:t>Distance between the two farthest points in the cluster</a:t>
            </a:r>
          </a:p>
          <a:p>
            <a:pPr lvl="4">
              <a:lnSpc>
                <a:spcPct val="95000"/>
              </a:lnSpc>
            </a:pPr>
            <a:endParaRPr lang="en-US" sz="800"/>
          </a:p>
          <a:p>
            <a:pPr lvl="1">
              <a:lnSpc>
                <a:spcPct val="95000"/>
              </a:lnSpc>
            </a:pPr>
            <a:endParaRPr lang="en-US" sz="2400"/>
          </a:p>
          <a:p>
            <a:pPr lvl="1">
              <a:lnSpc>
                <a:spcPct val="95000"/>
              </a:lnSpc>
            </a:pPr>
            <a:endParaRPr lang="en-US" sz="2400"/>
          </a:p>
          <a:p>
            <a:pPr lvl="1">
              <a:lnSpc>
                <a:spcPct val="95000"/>
              </a:lnSpc>
            </a:pPr>
            <a:endParaRPr lang="en-US" sz="2400"/>
          </a:p>
          <a:p>
            <a:pPr lvl="1">
              <a:lnSpc>
                <a:spcPct val="95000"/>
              </a:lnSpc>
              <a:buFontTx/>
              <a:buNone/>
            </a:pPr>
            <a:r>
              <a:rPr lang="en-US" sz="2400"/>
              <a:t> 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097732" name="Oval 4"/>
          <p:cNvSpPr>
            <a:spLocks noChangeArrowheads="1"/>
          </p:cNvSpPr>
          <p:nvPr/>
        </p:nvSpPr>
        <p:spPr bwMode="auto">
          <a:xfrm>
            <a:off x="6829425" y="17668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33" name="Oval 5"/>
          <p:cNvSpPr>
            <a:spLocks noChangeArrowheads="1"/>
          </p:cNvSpPr>
          <p:nvPr/>
        </p:nvSpPr>
        <p:spPr bwMode="auto">
          <a:xfrm>
            <a:off x="6678613" y="2189163"/>
            <a:ext cx="61912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34" name="Oval 6"/>
          <p:cNvSpPr>
            <a:spLocks noChangeArrowheads="1"/>
          </p:cNvSpPr>
          <p:nvPr/>
        </p:nvSpPr>
        <p:spPr bwMode="auto">
          <a:xfrm>
            <a:off x="6570663" y="16430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35" name="Oval 7"/>
          <p:cNvSpPr>
            <a:spLocks noChangeArrowheads="1"/>
          </p:cNvSpPr>
          <p:nvPr/>
        </p:nvSpPr>
        <p:spPr bwMode="auto">
          <a:xfrm>
            <a:off x="6600825" y="13604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36" name="Oval 8"/>
          <p:cNvSpPr>
            <a:spLocks noChangeArrowheads="1"/>
          </p:cNvSpPr>
          <p:nvPr/>
        </p:nvSpPr>
        <p:spPr bwMode="auto">
          <a:xfrm>
            <a:off x="6872288" y="11668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37" name="Oval 9"/>
          <p:cNvSpPr>
            <a:spLocks noChangeArrowheads="1"/>
          </p:cNvSpPr>
          <p:nvPr/>
        </p:nvSpPr>
        <p:spPr bwMode="auto">
          <a:xfrm>
            <a:off x="7172325" y="15160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38" name="Oval 10"/>
          <p:cNvSpPr>
            <a:spLocks noChangeArrowheads="1"/>
          </p:cNvSpPr>
          <p:nvPr/>
        </p:nvSpPr>
        <p:spPr bwMode="auto">
          <a:xfrm>
            <a:off x="6010275" y="1944688"/>
            <a:ext cx="61913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39" name="Oval 11"/>
          <p:cNvSpPr>
            <a:spLocks noChangeArrowheads="1"/>
          </p:cNvSpPr>
          <p:nvPr/>
        </p:nvSpPr>
        <p:spPr bwMode="auto">
          <a:xfrm>
            <a:off x="6048375" y="2270125"/>
            <a:ext cx="61913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40" name="Oval 12"/>
          <p:cNvSpPr>
            <a:spLocks noChangeArrowheads="1"/>
          </p:cNvSpPr>
          <p:nvPr/>
        </p:nvSpPr>
        <p:spPr bwMode="auto">
          <a:xfrm>
            <a:off x="6180138" y="2525713"/>
            <a:ext cx="61912" cy="50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41" name="Oval 13"/>
          <p:cNvSpPr>
            <a:spLocks noChangeArrowheads="1"/>
          </p:cNvSpPr>
          <p:nvPr/>
        </p:nvSpPr>
        <p:spPr bwMode="auto">
          <a:xfrm>
            <a:off x="6346825" y="9747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42" name="Oval 14"/>
          <p:cNvSpPr>
            <a:spLocks noChangeArrowheads="1"/>
          </p:cNvSpPr>
          <p:nvPr/>
        </p:nvSpPr>
        <p:spPr bwMode="auto">
          <a:xfrm rot="2024100">
            <a:off x="5646738" y="1830388"/>
            <a:ext cx="1370012" cy="895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43" name="Rectangle 15"/>
          <p:cNvSpPr>
            <a:spLocks noChangeArrowheads="1"/>
          </p:cNvSpPr>
          <p:nvPr/>
        </p:nvSpPr>
        <p:spPr bwMode="auto">
          <a:xfrm>
            <a:off x="5649913" y="952500"/>
            <a:ext cx="2287587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44" name="Line 16"/>
          <p:cNvSpPr>
            <a:spLocks noChangeShapeType="1"/>
          </p:cNvSpPr>
          <p:nvPr/>
        </p:nvSpPr>
        <p:spPr bwMode="auto">
          <a:xfrm>
            <a:off x="6905625" y="11953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45" name="Oval 17"/>
          <p:cNvSpPr>
            <a:spLocks noChangeArrowheads="1"/>
          </p:cNvSpPr>
          <p:nvPr/>
        </p:nvSpPr>
        <p:spPr bwMode="auto">
          <a:xfrm>
            <a:off x="6829425" y="37099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46" name="Oval 18"/>
          <p:cNvSpPr>
            <a:spLocks noChangeArrowheads="1"/>
          </p:cNvSpPr>
          <p:nvPr/>
        </p:nvSpPr>
        <p:spPr bwMode="auto">
          <a:xfrm>
            <a:off x="6424613" y="38290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47" name="Oval 19"/>
          <p:cNvSpPr>
            <a:spLocks noChangeArrowheads="1"/>
          </p:cNvSpPr>
          <p:nvPr/>
        </p:nvSpPr>
        <p:spPr bwMode="auto">
          <a:xfrm>
            <a:off x="6678613" y="4132263"/>
            <a:ext cx="61912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48" name="Oval 20"/>
          <p:cNvSpPr>
            <a:spLocks noChangeArrowheads="1"/>
          </p:cNvSpPr>
          <p:nvPr/>
        </p:nvSpPr>
        <p:spPr bwMode="auto">
          <a:xfrm>
            <a:off x="6570663" y="35861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49" name="Oval 21"/>
          <p:cNvSpPr>
            <a:spLocks noChangeArrowheads="1"/>
          </p:cNvSpPr>
          <p:nvPr/>
        </p:nvSpPr>
        <p:spPr bwMode="auto">
          <a:xfrm>
            <a:off x="6918325" y="34798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50" name="Oval 22"/>
          <p:cNvSpPr>
            <a:spLocks noChangeArrowheads="1"/>
          </p:cNvSpPr>
          <p:nvPr/>
        </p:nvSpPr>
        <p:spPr bwMode="auto">
          <a:xfrm>
            <a:off x="6600825" y="33035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51" name="Oval 23"/>
          <p:cNvSpPr>
            <a:spLocks noChangeArrowheads="1"/>
          </p:cNvSpPr>
          <p:nvPr/>
        </p:nvSpPr>
        <p:spPr bwMode="auto">
          <a:xfrm>
            <a:off x="6872288" y="31099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52" name="Oval 24"/>
          <p:cNvSpPr>
            <a:spLocks noChangeArrowheads="1"/>
          </p:cNvSpPr>
          <p:nvPr/>
        </p:nvSpPr>
        <p:spPr bwMode="auto">
          <a:xfrm>
            <a:off x="7172325" y="34591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53" name="Oval 25"/>
          <p:cNvSpPr>
            <a:spLocks noChangeArrowheads="1"/>
          </p:cNvSpPr>
          <p:nvPr/>
        </p:nvSpPr>
        <p:spPr bwMode="auto">
          <a:xfrm>
            <a:off x="7102475" y="32654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54" name="Oval 26"/>
          <p:cNvSpPr>
            <a:spLocks noChangeArrowheads="1"/>
          </p:cNvSpPr>
          <p:nvPr/>
        </p:nvSpPr>
        <p:spPr bwMode="auto">
          <a:xfrm>
            <a:off x="6008705" y="3887788"/>
            <a:ext cx="63484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55" name="Oval 27"/>
          <p:cNvSpPr>
            <a:spLocks noChangeArrowheads="1"/>
          </p:cNvSpPr>
          <p:nvPr/>
        </p:nvSpPr>
        <p:spPr bwMode="auto">
          <a:xfrm>
            <a:off x="6507163" y="44640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56" name="Oval 28"/>
          <p:cNvSpPr>
            <a:spLocks noChangeArrowheads="1"/>
          </p:cNvSpPr>
          <p:nvPr/>
        </p:nvSpPr>
        <p:spPr bwMode="auto">
          <a:xfrm>
            <a:off x="6450013" y="4187825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57" name="Oval 29"/>
          <p:cNvSpPr>
            <a:spLocks noChangeArrowheads="1"/>
          </p:cNvSpPr>
          <p:nvPr/>
        </p:nvSpPr>
        <p:spPr bwMode="auto">
          <a:xfrm>
            <a:off x="6046805" y="4213225"/>
            <a:ext cx="63484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58" name="Oval 30"/>
          <p:cNvSpPr>
            <a:spLocks noChangeArrowheads="1"/>
          </p:cNvSpPr>
          <p:nvPr/>
        </p:nvSpPr>
        <p:spPr bwMode="auto">
          <a:xfrm>
            <a:off x="6178567" y="4468813"/>
            <a:ext cx="63483" cy="50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59" name="Oval 31"/>
          <p:cNvSpPr>
            <a:spLocks noChangeArrowheads="1"/>
          </p:cNvSpPr>
          <p:nvPr/>
        </p:nvSpPr>
        <p:spPr bwMode="auto">
          <a:xfrm>
            <a:off x="6346825" y="29178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60" name="Oval 32"/>
          <p:cNvSpPr>
            <a:spLocks noChangeArrowheads="1"/>
          </p:cNvSpPr>
          <p:nvPr/>
        </p:nvSpPr>
        <p:spPr bwMode="auto">
          <a:xfrm rot="2024100">
            <a:off x="5646738" y="3773488"/>
            <a:ext cx="1370012" cy="895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61" name="Rectangle 33"/>
          <p:cNvSpPr>
            <a:spLocks noChangeArrowheads="1"/>
          </p:cNvSpPr>
          <p:nvPr/>
        </p:nvSpPr>
        <p:spPr bwMode="auto">
          <a:xfrm>
            <a:off x="5649913" y="2895600"/>
            <a:ext cx="2287587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62" name="Line 34"/>
          <p:cNvSpPr>
            <a:spLocks noChangeShapeType="1"/>
          </p:cNvSpPr>
          <p:nvPr/>
        </p:nvSpPr>
        <p:spPr bwMode="auto">
          <a:xfrm>
            <a:off x="6905625" y="31384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63" name="Line 35"/>
          <p:cNvSpPr>
            <a:spLocks noChangeShapeType="1"/>
          </p:cNvSpPr>
          <p:nvPr/>
        </p:nvSpPr>
        <p:spPr bwMode="auto">
          <a:xfrm>
            <a:off x="6038850" y="1971675"/>
            <a:ext cx="3810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64" name="Line 36"/>
          <p:cNvSpPr>
            <a:spLocks noChangeShapeType="1"/>
          </p:cNvSpPr>
          <p:nvPr/>
        </p:nvSpPr>
        <p:spPr bwMode="auto">
          <a:xfrm>
            <a:off x="6038850" y="1966913"/>
            <a:ext cx="1714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65" name="Line 37"/>
          <p:cNvSpPr>
            <a:spLocks noChangeShapeType="1"/>
          </p:cNvSpPr>
          <p:nvPr/>
        </p:nvSpPr>
        <p:spPr bwMode="auto">
          <a:xfrm>
            <a:off x="6043613" y="1962150"/>
            <a:ext cx="67151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66" name="Line 38"/>
          <p:cNvSpPr>
            <a:spLocks noChangeShapeType="1"/>
          </p:cNvSpPr>
          <p:nvPr/>
        </p:nvSpPr>
        <p:spPr bwMode="auto">
          <a:xfrm flipV="1">
            <a:off x="6086475" y="2209800"/>
            <a:ext cx="623888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67" name="Line 39"/>
          <p:cNvSpPr>
            <a:spLocks noChangeShapeType="1"/>
          </p:cNvSpPr>
          <p:nvPr/>
        </p:nvSpPr>
        <p:spPr bwMode="auto">
          <a:xfrm>
            <a:off x="6076950" y="2295525"/>
            <a:ext cx="138113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68" name="Line 40"/>
          <p:cNvSpPr>
            <a:spLocks noChangeShapeType="1"/>
          </p:cNvSpPr>
          <p:nvPr/>
        </p:nvSpPr>
        <p:spPr bwMode="auto">
          <a:xfrm flipV="1">
            <a:off x="6215063" y="2214563"/>
            <a:ext cx="49530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69" name="Line 41"/>
          <p:cNvSpPr>
            <a:spLocks noChangeShapeType="1"/>
          </p:cNvSpPr>
          <p:nvPr/>
        </p:nvSpPr>
        <p:spPr bwMode="auto">
          <a:xfrm>
            <a:off x="6605588" y="1662113"/>
            <a:ext cx="257175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70" name="Line 42"/>
          <p:cNvSpPr>
            <a:spLocks noChangeShapeType="1"/>
          </p:cNvSpPr>
          <p:nvPr/>
        </p:nvSpPr>
        <p:spPr bwMode="auto">
          <a:xfrm flipV="1">
            <a:off x="6610350" y="1538288"/>
            <a:ext cx="600075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71" name="Line 43"/>
          <p:cNvSpPr>
            <a:spLocks noChangeShapeType="1"/>
          </p:cNvSpPr>
          <p:nvPr/>
        </p:nvSpPr>
        <p:spPr bwMode="auto">
          <a:xfrm flipV="1">
            <a:off x="6615113" y="1181100"/>
            <a:ext cx="2905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72" name="Line 44"/>
          <p:cNvSpPr>
            <a:spLocks noChangeShapeType="1"/>
          </p:cNvSpPr>
          <p:nvPr/>
        </p:nvSpPr>
        <p:spPr bwMode="auto">
          <a:xfrm flipV="1">
            <a:off x="6615113" y="1376363"/>
            <a:ext cx="23812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73" name="Line 45"/>
          <p:cNvSpPr>
            <a:spLocks noChangeShapeType="1"/>
          </p:cNvSpPr>
          <p:nvPr/>
        </p:nvSpPr>
        <p:spPr bwMode="auto">
          <a:xfrm flipV="1">
            <a:off x="6862763" y="1538288"/>
            <a:ext cx="34290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74" name="Line 46"/>
          <p:cNvSpPr>
            <a:spLocks noChangeShapeType="1"/>
          </p:cNvSpPr>
          <p:nvPr/>
        </p:nvSpPr>
        <p:spPr bwMode="auto">
          <a:xfrm flipV="1">
            <a:off x="6862763" y="1195388"/>
            <a:ext cx="476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75" name="Line 47"/>
          <p:cNvSpPr>
            <a:spLocks noChangeShapeType="1"/>
          </p:cNvSpPr>
          <p:nvPr/>
        </p:nvSpPr>
        <p:spPr bwMode="auto">
          <a:xfrm flipH="1" flipV="1">
            <a:off x="6624638" y="1376363"/>
            <a:ext cx="238125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76" name="Line 48"/>
          <p:cNvSpPr>
            <a:spLocks noChangeShapeType="1"/>
          </p:cNvSpPr>
          <p:nvPr/>
        </p:nvSpPr>
        <p:spPr bwMode="auto">
          <a:xfrm flipH="1" flipV="1">
            <a:off x="6624638" y="1381125"/>
            <a:ext cx="5857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77" name="Line 49"/>
          <p:cNvSpPr>
            <a:spLocks noChangeShapeType="1"/>
          </p:cNvSpPr>
          <p:nvPr/>
        </p:nvSpPr>
        <p:spPr bwMode="auto">
          <a:xfrm flipH="1" flipV="1">
            <a:off x="6896100" y="1181100"/>
            <a:ext cx="314325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78" name="Line 50"/>
          <p:cNvSpPr>
            <a:spLocks noChangeShapeType="1"/>
          </p:cNvSpPr>
          <p:nvPr/>
        </p:nvSpPr>
        <p:spPr bwMode="auto">
          <a:xfrm flipH="1">
            <a:off x="6634163" y="1181100"/>
            <a:ext cx="271462" cy="20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79" name="Line 51"/>
          <p:cNvSpPr>
            <a:spLocks noChangeShapeType="1"/>
          </p:cNvSpPr>
          <p:nvPr/>
        </p:nvSpPr>
        <p:spPr bwMode="auto">
          <a:xfrm flipV="1">
            <a:off x="6605588" y="3286125"/>
            <a:ext cx="538162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7780" name="Line 52"/>
          <p:cNvSpPr>
            <a:spLocks noChangeShapeType="1"/>
          </p:cNvSpPr>
          <p:nvPr/>
        </p:nvSpPr>
        <p:spPr bwMode="auto">
          <a:xfrm>
            <a:off x="6043613" y="3910013"/>
            <a:ext cx="500062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75" name="Rectangle 75"/>
          <p:cNvSpPr>
            <a:spLocks noChangeArrowheads="1"/>
          </p:cNvSpPr>
          <p:nvPr/>
        </p:nvSpPr>
        <p:spPr bwMode="auto">
          <a:xfrm>
            <a:off x="609600" y="4127500"/>
            <a:ext cx="4432300" cy="11811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113"/>
          <p:cNvSpPr>
            <a:spLocks noGrp="1" noChangeArrowheads="1"/>
          </p:cNvSpPr>
          <p:nvPr>
            <p:ph type="title"/>
          </p:nvPr>
        </p:nvSpPr>
        <p:spPr>
          <a:xfrm>
            <a:off x="336176" y="228600"/>
            <a:ext cx="8541123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“Compactness” criteria for clustering</a:t>
            </a:r>
            <a:endParaRPr lang="en-US" dirty="0"/>
          </a:p>
        </p:txBody>
      </p:sp>
      <p:sp>
        <p:nvSpPr>
          <p:cNvPr id="11008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04900"/>
            <a:ext cx="4787900" cy="5499100"/>
          </a:xfrm>
        </p:spPr>
        <p:txBody>
          <a:bodyPr/>
          <a:lstStyle/>
          <a:p>
            <a:r>
              <a:rPr lang="en-US" sz="2800"/>
              <a:t>Distance based measures</a:t>
            </a:r>
          </a:p>
          <a:p>
            <a:pPr lvl="1">
              <a:lnSpc>
                <a:spcPct val="95000"/>
              </a:lnSpc>
            </a:pPr>
            <a:r>
              <a:rPr lang="en-US" sz="2400"/>
              <a:t>Total distance between each element in the cluster and every other element in the cluster</a:t>
            </a:r>
          </a:p>
          <a:p>
            <a:pPr lvl="4">
              <a:lnSpc>
                <a:spcPct val="95000"/>
              </a:lnSpc>
            </a:pPr>
            <a:endParaRPr lang="en-US" sz="800"/>
          </a:p>
          <a:p>
            <a:pPr lvl="1">
              <a:lnSpc>
                <a:spcPct val="95000"/>
              </a:lnSpc>
            </a:pPr>
            <a:r>
              <a:rPr lang="en-US" sz="2400"/>
              <a:t>Distance between the two farthest points in the cluster</a:t>
            </a:r>
          </a:p>
          <a:p>
            <a:pPr lvl="4">
              <a:lnSpc>
                <a:spcPct val="95000"/>
              </a:lnSpc>
            </a:pPr>
            <a:endParaRPr lang="en-US" sz="800"/>
          </a:p>
          <a:p>
            <a:pPr lvl="1">
              <a:lnSpc>
                <a:spcPct val="95000"/>
              </a:lnSpc>
            </a:pPr>
            <a:r>
              <a:rPr lang="en-US" sz="2400"/>
              <a:t>Total distance of every element in the cluster from the centroid of the cluster</a:t>
            </a:r>
          </a:p>
          <a:p>
            <a:pPr lvl="4">
              <a:lnSpc>
                <a:spcPct val="95000"/>
              </a:lnSpc>
            </a:pPr>
            <a:endParaRPr lang="en-US" sz="800"/>
          </a:p>
          <a:p>
            <a:pPr lvl="1">
              <a:buFontTx/>
              <a:buNone/>
            </a:pPr>
            <a:r>
              <a:rPr lang="en-US" sz="2400"/>
              <a:t> </a:t>
            </a:r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100804" name="Oval 4"/>
          <p:cNvSpPr>
            <a:spLocks noChangeArrowheads="1"/>
          </p:cNvSpPr>
          <p:nvPr/>
        </p:nvSpPr>
        <p:spPr bwMode="auto">
          <a:xfrm>
            <a:off x="6829425" y="17668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05" name="Oval 5"/>
          <p:cNvSpPr>
            <a:spLocks noChangeArrowheads="1"/>
          </p:cNvSpPr>
          <p:nvPr/>
        </p:nvSpPr>
        <p:spPr bwMode="auto">
          <a:xfrm>
            <a:off x="6678613" y="2189163"/>
            <a:ext cx="61912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06" name="Oval 6"/>
          <p:cNvSpPr>
            <a:spLocks noChangeArrowheads="1"/>
          </p:cNvSpPr>
          <p:nvPr/>
        </p:nvSpPr>
        <p:spPr bwMode="auto">
          <a:xfrm>
            <a:off x="6570663" y="16430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07" name="Oval 7"/>
          <p:cNvSpPr>
            <a:spLocks noChangeArrowheads="1"/>
          </p:cNvSpPr>
          <p:nvPr/>
        </p:nvSpPr>
        <p:spPr bwMode="auto">
          <a:xfrm>
            <a:off x="6600825" y="13604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08" name="Oval 8"/>
          <p:cNvSpPr>
            <a:spLocks noChangeArrowheads="1"/>
          </p:cNvSpPr>
          <p:nvPr/>
        </p:nvSpPr>
        <p:spPr bwMode="auto">
          <a:xfrm>
            <a:off x="6872288" y="11668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09" name="Oval 9"/>
          <p:cNvSpPr>
            <a:spLocks noChangeArrowheads="1"/>
          </p:cNvSpPr>
          <p:nvPr/>
        </p:nvSpPr>
        <p:spPr bwMode="auto">
          <a:xfrm>
            <a:off x="7172325" y="15160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10" name="Oval 10"/>
          <p:cNvSpPr>
            <a:spLocks noChangeArrowheads="1"/>
          </p:cNvSpPr>
          <p:nvPr/>
        </p:nvSpPr>
        <p:spPr bwMode="auto">
          <a:xfrm>
            <a:off x="6010275" y="1944688"/>
            <a:ext cx="61913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11" name="Oval 11"/>
          <p:cNvSpPr>
            <a:spLocks noChangeArrowheads="1"/>
          </p:cNvSpPr>
          <p:nvPr/>
        </p:nvSpPr>
        <p:spPr bwMode="auto">
          <a:xfrm>
            <a:off x="6048375" y="2270125"/>
            <a:ext cx="61913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12" name="Oval 12"/>
          <p:cNvSpPr>
            <a:spLocks noChangeArrowheads="1"/>
          </p:cNvSpPr>
          <p:nvPr/>
        </p:nvSpPr>
        <p:spPr bwMode="auto">
          <a:xfrm>
            <a:off x="6180138" y="2525713"/>
            <a:ext cx="61912" cy="50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13" name="Oval 13"/>
          <p:cNvSpPr>
            <a:spLocks noChangeArrowheads="1"/>
          </p:cNvSpPr>
          <p:nvPr/>
        </p:nvSpPr>
        <p:spPr bwMode="auto">
          <a:xfrm>
            <a:off x="6346825" y="9747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14" name="Oval 14"/>
          <p:cNvSpPr>
            <a:spLocks noChangeArrowheads="1"/>
          </p:cNvSpPr>
          <p:nvPr/>
        </p:nvSpPr>
        <p:spPr bwMode="auto">
          <a:xfrm rot="2024100">
            <a:off x="5646738" y="1830388"/>
            <a:ext cx="1370012" cy="895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15" name="Rectangle 15"/>
          <p:cNvSpPr>
            <a:spLocks noChangeArrowheads="1"/>
          </p:cNvSpPr>
          <p:nvPr/>
        </p:nvSpPr>
        <p:spPr bwMode="auto">
          <a:xfrm>
            <a:off x="5649913" y="952500"/>
            <a:ext cx="2287587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16" name="Line 16"/>
          <p:cNvSpPr>
            <a:spLocks noChangeShapeType="1"/>
          </p:cNvSpPr>
          <p:nvPr/>
        </p:nvSpPr>
        <p:spPr bwMode="auto">
          <a:xfrm>
            <a:off x="6905625" y="11953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17" name="Oval 17"/>
          <p:cNvSpPr>
            <a:spLocks noChangeArrowheads="1"/>
          </p:cNvSpPr>
          <p:nvPr/>
        </p:nvSpPr>
        <p:spPr bwMode="auto">
          <a:xfrm>
            <a:off x="6829425" y="37099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18" name="Oval 18"/>
          <p:cNvSpPr>
            <a:spLocks noChangeArrowheads="1"/>
          </p:cNvSpPr>
          <p:nvPr/>
        </p:nvSpPr>
        <p:spPr bwMode="auto">
          <a:xfrm>
            <a:off x="6424613" y="38290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19" name="Oval 19"/>
          <p:cNvSpPr>
            <a:spLocks noChangeArrowheads="1"/>
          </p:cNvSpPr>
          <p:nvPr/>
        </p:nvSpPr>
        <p:spPr bwMode="auto">
          <a:xfrm>
            <a:off x="6678613" y="4132263"/>
            <a:ext cx="61912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20" name="Oval 20"/>
          <p:cNvSpPr>
            <a:spLocks noChangeArrowheads="1"/>
          </p:cNvSpPr>
          <p:nvPr/>
        </p:nvSpPr>
        <p:spPr bwMode="auto">
          <a:xfrm>
            <a:off x="6570663" y="35861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21" name="Oval 21"/>
          <p:cNvSpPr>
            <a:spLocks noChangeArrowheads="1"/>
          </p:cNvSpPr>
          <p:nvPr/>
        </p:nvSpPr>
        <p:spPr bwMode="auto">
          <a:xfrm>
            <a:off x="6918325" y="34798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22" name="Oval 22"/>
          <p:cNvSpPr>
            <a:spLocks noChangeArrowheads="1"/>
          </p:cNvSpPr>
          <p:nvPr/>
        </p:nvSpPr>
        <p:spPr bwMode="auto">
          <a:xfrm>
            <a:off x="6600825" y="33035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23" name="Oval 23"/>
          <p:cNvSpPr>
            <a:spLocks noChangeArrowheads="1"/>
          </p:cNvSpPr>
          <p:nvPr/>
        </p:nvSpPr>
        <p:spPr bwMode="auto">
          <a:xfrm>
            <a:off x="6872288" y="31099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24" name="Oval 24"/>
          <p:cNvSpPr>
            <a:spLocks noChangeArrowheads="1"/>
          </p:cNvSpPr>
          <p:nvPr/>
        </p:nvSpPr>
        <p:spPr bwMode="auto">
          <a:xfrm>
            <a:off x="7172325" y="34591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25" name="Oval 25"/>
          <p:cNvSpPr>
            <a:spLocks noChangeArrowheads="1"/>
          </p:cNvSpPr>
          <p:nvPr/>
        </p:nvSpPr>
        <p:spPr bwMode="auto">
          <a:xfrm>
            <a:off x="7102475" y="32654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26" name="Oval 26"/>
          <p:cNvSpPr>
            <a:spLocks noChangeArrowheads="1"/>
          </p:cNvSpPr>
          <p:nvPr/>
        </p:nvSpPr>
        <p:spPr bwMode="auto">
          <a:xfrm>
            <a:off x="6010275" y="3887788"/>
            <a:ext cx="61913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27" name="Oval 27"/>
          <p:cNvSpPr>
            <a:spLocks noChangeArrowheads="1"/>
          </p:cNvSpPr>
          <p:nvPr/>
        </p:nvSpPr>
        <p:spPr bwMode="auto">
          <a:xfrm>
            <a:off x="6507163" y="44640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28" name="Oval 28"/>
          <p:cNvSpPr>
            <a:spLocks noChangeArrowheads="1"/>
          </p:cNvSpPr>
          <p:nvPr/>
        </p:nvSpPr>
        <p:spPr bwMode="auto">
          <a:xfrm>
            <a:off x="6450013" y="4187825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29" name="Oval 29"/>
          <p:cNvSpPr>
            <a:spLocks noChangeArrowheads="1"/>
          </p:cNvSpPr>
          <p:nvPr/>
        </p:nvSpPr>
        <p:spPr bwMode="auto">
          <a:xfrm>
            <a:off x="6048375" y="4213225"/>
            <a:ext cx="61913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30" name="Oval 30"/>
          <p:cNvSpPr>
            <a:spLocks noChangeArrowheads="1"/>
          </p:cNvSpPr>
          <p:nvPr/>
        </p:nvSpPr>
        <p:spPr bwMode="auto">
          <a:xfrm>
            <a:off x="6180138" y="4468813"/>
            <a:ext cx="61912" cy="50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31" name="Oval 31"/>
          <p:cNvSpPr>
            <a:spLocks noChangeArrowheads="1"/>
          </p:cNvSpPr>
          <p:nvPr/>
        </p:nvSpPr>
        <p:spPr bwMode="auto">
          <a:xfrm>
            <a:off x="6346825" y="29178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32" name="Oval 32"/>
          <p:cNvSpPr>
            <a:spLocks noChangeArrowheads="1"/>
          </p:cNvSpPr>
          <p:nvPr/>
        </p:nvSpPr>
        <p:spPr bwMode="auto">
          <a:xfrm rot="2024100">
            <a:off x="5646738" y="3773488"/>
            <a:ext cx="1370012" cy="895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33" name="Rectangle 33"/>
          <p:cNvSpPr>
            <a:spLocks noChangeArrowheads="1"/>
          </p:cNvSpPr>
          <p:nvPr/>
        </p:nvSpPr>
        <p:spPr bwMode="auto">
          <a:xfrm>
            <a:off x="5649913" y="2895600"/>
            <a:ext cx="2287587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34" name="Line 34"/>
          <p:cNvSpPr>
            <a:spLocks noChangeShapeType="1"/>
          </p:cNvSpPr>
          <p:nvPr/>
        </p:nvSpPr>
        <p:spPr bwMode="auto">
          <a:xfrm>
            <a:off x="6905625" y="31384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35" name="Line 35"/>
          <p:cNvSpPr>
            <a:spLocks noChangeShapeType="1"/>
          </p:cNvSpPr>
          <p:nvPr/>
        </p:nvSpPr>
        <p:spPr bwMode="auto">
          <a:xfrm>
            <a:off x="6038850" y="1971675"/>
            <a:ext cx="3810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36" name="Line 36"/>
          <p:cNvSpPr>
            <a:spLocks noChangeShapeType="1"/>
          </p:cNvSpPr>
          <p:nvPr/>
        </p:nvSpPr>
        <p:spPr bwMode="auto">
          <a:xfrm>
            <a:off x="6038850" y="1966913"/>
            <a:ext cx="1714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37" name="Line 37"/>
          <p:cNvSpPr>
            <a:spLocks noChangeShapeType="1"/>
          </p:cNvSpPr>
          <p:nvPr/>
        </p:nvSpPr>
        <p:spPr bwMode="auto">
          <a:xfrm>
            <a:off x="6043613" y="1962150"/>
            <a:ext cx="67151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38" name="Line 38"/>
          <p:cNvSpPr>
            <a:spLocks noChangeShapeType="1"/>
          </p:cNvSpPr>
          <p:nvPr/>
        </p:nvSpPr>
        <p:spPr bwMode="auto">
          <a:xfrm flipV="1">
            <a:off x="6086475" y="2209800"/>
            <a:ext cx="623888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39" name="Line 39"/>
          <p:cNvSpPr>
            <a:spLocks noChangeShapeType="1"/>
          </p:cNvSpPr>
          <p:nvPr/>
        </p:nvSpPr>
        <p:spPr bwMode="auto">
          <a:xfrm>
            <a:off x="6076950" y="2295525"/>
            <a:ext cx="138113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40" name="Line 40"/>
          <p:cNvSpPr>
            <a:spLocks noChangeShapeType="1"/>
          </p:cNvSpPr>
          <p:nvPr/>
        </p:nvSpPr>
        <p:spPr bwMode="auto">
          <a:xfrm flipV="1">
            <a:off x="6215063" y="2214563"/>
            <a:ext cx="49530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41" name="Line 41"/>
          <p:cNvSpPr>
            <a:spLocks noChangeShapeType="1"/>
          </p:cNvSpPr>
          <p:nvPr/>
        </p:nvSpPr>
        <p:spPr bwMode="auto">
          <a:xfrm>
            <a:off x="6605588" y="1662113"/>
            <a:ext cx="257175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42" name="Line 42"/>
          <p:cNvSpPr>
            <a:spLocks noChangeShapeType="1"/>
          </p:cNvSpPr>
          <p:nvPr/>
        </p:nvSpPr>
        <p:spPr bwMode="auto">
          <a:xfrm flipV="1">
            <a:off x="6610350" y="1538288"/>
            <a:ext cx="600075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43" name="Line 43"/>
          <p:cNvSpPr>
            <a:spLocks noChangeShapeType="1"/>
          </p:cNvSpPr>
          <p:nvPr/>
        </p:nvSpPr>
        <p:spPr bwMode="auto">
          <a:xfrm flipV="1">
            <a:off x="6615113" y="1181100"/>
            <a:ext cx="2905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44" name="Line 44"/>
          <p:cNvSpPr>
            <a:spLocks noChangeShapeType="1"/>
          </p:cNvSpPr>
          <p:nvPr/>
        </p:nvSpPr>
        <p:spPr bwMode="auto">
          <a:xfrm flipV="1">
            <a:off x="6615113" y="1376363"/>
            <a:ext cx="23812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45" name="Line 45"/>
          <p:cNvSpPr>
            <a:spLocks noChangeShapeType="1"/>
          </p:cNvSpPr>
          <p:nvPr/>
        </p:nvSpPr>
        <p:spPr bwMode="auto">
          <a:xfrm flipV="1">
            <a:off x="6862763" y="1538288"/>
            <a:ext cx="34290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46" name="Line 46"/>
          <p:cNvSpPr>
            <a:spLocks noChangeShapeType="1"/>
          </p:cNvSpPr>
          <p:nvPr/>
        </p:nvSpPr>
        <p:spPr bwMode="auto">
          <a:xfrm flipV="1">
            <a:off x="6862763" y="1195388"/>
            <a:ext cx="476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47" name="Line 47"/>
          <p:cNvSpPr>
            <a:spLocks noChangeShapeType="1"/>
          </p:cNvSpPr>
          <p:nvPr/>
        </p:nvSpPr>
        <p:spPr bwMode="auto">
          <a:xfrm flipH="1" flipV="1">
            <a:off x="6624638" y="1376363"/>
            <a:ext cx="238125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48" name="Line 48"/>
          <p:cNvSpPr>
            <a:spLocks noChangeShapeType="1"/>
          </p:cNvSpPr>
          <p:nvPr/>
        </p:nvSpPr>
        <p:spPr bwMode="auto">
          <a:xfrm flipH="1" flipV="1">
            <a:off x="6624638" y="1381125"/>
            <a:ext cx="5857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49" name="Line 49"/>
          <p:cNvSpPr>
            <a:spLocks noChangeShapeType="1"/>
          </p:cNvSpPr>
          <p:nvPr/>
        </p:nvSpPr>
        <p:spPr bwMode="auto">
          <a:xfrm flipH="1" flipV="1">
            <a:off x="6896100" y="1181100"/>
            <a:ext cx="314325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50" name="Line 50"/>
          <p:cNvSpPr>
            <a:spLocks noChangeShapeType="1"/>
          </p:cNvSpPr>
          <p:nvPr/>
        </p:nvSpPr>
        <p:spPr bwMode="auto">
          <a:xfrm flipH="1">
            <a:off x="6634163" y="1181100"/>
            <a:ext cx="271462" cy="20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51" name="Line 51"/>
          <p:cNvSpPr>
            <a:spLocks noChangeShapeType="1"/>
          </p:cNvSpPr>
          <p:nvPr/>
        </p:nvSpPr>
        <p:spPr bwMode="auto">
          <a:xfrm flipV="1">
            <a:off x="6605588" y="3286125"/>
            <a:ext cx="538162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52" name="Line 52"/>
          <p:cNvSpPr>
            <a:spLocks noChangeShapeType="1"/>
          </p:cNvSpPr>
          <p:nvPr/>
        </p:nvSpPr>
        <p:spPr bwMode="auto">
          <a:xfrm>
            <a:off x="6043613" y="3910013"/>
            <a:ext cx="500062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0853" name="Oval 53"/>
          <p:cNvSpPr>
            <a:spLocks noChangeArrowheads="1"/>
          </p:cNvSpPr>
          <p:nvPr/>
        </p:nvSpPr>
        <p:spPr bwMode="auto">
          <a:xfrm>
            <a:off x="6829425" y="56403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54" name="Oval 54"/>
          <p:cNvSpPr>
            <a:spLocks noChangeArrowheads="1"/>
          </p:cNvSpPr>
          <p:nvPr/>
        </p:nvSpPr>
        <p:spPr bwMode="auto">
          <a:xfrm>
            <a:off x="6424613" y="57594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55" name="Oval 55"/>
          <p:cNvSpPr>
            <a:spLocks noChangeArrowheads="1"/>
          </p:cNvSpPr>
          <p:nvPr/>
        </p:nvSpPr>
        <p:spPr bwMode="auto">
          <a:xfrm>
            <a:off x="6678613" y="6062663"/>
            <a:ext cx="61912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56" name="Oval 56"/>
          <p:cNvSpPr>
            <a:spLocks noChangeArrowheads="1"/>
          </p:cNvSpPr>
          <p:nvPr/>
        </p:nvSpPr>
        <p:spPr bwMode="auto">
          <a:xfrm>
            <a:off x="6570663" y="55165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57" name="Oval 57"/>
          <p:cNvSpPr>
            <a:spLocks noChangeArrowheads="1"/>
          </p:cNvSpPr>
          <p:nvPr/>
        </p:nvSpPr>
        <p:spPr bwMode="auto">
          <a:xfrm>
            <a:off x="6918325" y="54102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58" name="Oval 58"/>
          <p:cNvSpPr>
            <a:spLocks noChangeArrowheads="1"/>
          </p:cNvSpPr>
          <p:nvPr/>
        </p:nvSpPr>
        <p:spPr bwMode="auto">
          <a:xfrm>
            <a:off x="6600825" y="52339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59" name="Oval 59"/>
          <p:cNvSpPr>
            <a:spLocks noChangeArrowheads="1"/>
          </p:cNvSpPr>
          <p:nvPr/>
        </p:nvSpPr>
        <p:spPr bwMode="auto">
          <a:xfrm>
            <a:off x="6872288" y="50403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60" name="Oval 60"/>
          <p:cNvSpPr>
            <a:spLocks noChangeArrowheads="1"/>
          </p:cNvSpPr>
          <p:nvPr/>
        </p:nvSpPr>
        <p:spPr bwMode="auto">
          <a:xfrm>
            <a:off x="7172325" y="53895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61" name="Oval 61"/>
          <p:cNvSpPr>
            <a:spLocks noChangeArrowheads="1"/>
          </p:cNvSpPr>
          <p:nvPr/>
        </p:nvSpPr>
        <p:spPr bwMode="auto">
          <a:xfrm>
            <a:off x="7102475" y="51958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62" name="Oval 62"/>
          <p:cNvSpPr>
            <a:spLocks noChangeArrowheads="1"/>
          </p:cNvSpPr>
          <p:nvPr/>
        </p:nvSpPr>
        <p:spPr bwMode="auto">
          <a:xfrm>
            <a:off x="6010275" y="5818188"/>
            <a:ext cx="61913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63" name="Oval 63"/>
          <p:cNvSpPr>
            <a:spLocks noChangeArrowheads="1"/>
          </p:cNvSpPr>
          <p:nvPr/>
        </p:nvSpPr>
        <p:spPr bwMode="auto">
          <a:xfrm>
            <a:off x="6507163" y="63944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64" name="Oval 64"/>
          <p:cNvSpPr>
            <a:spLocks noChangeArrowheads="1"/>
          </p:cNvSpPr>
          <p:nvPr/>
        </p:nvSpPr>
        <p:spPr bwMode="auto">
          <a:xfrm>
            <a:off x="6450013" y="6118225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65" name="Oval 65"/>
          <p:cNvSpPr>
            <a:spLocks noChangeArrowheads="1"/>
          </p:cNvSpPr>
          <p:nvPr/>
        </p:nvSpPr>
        <p:spPr bwMode="auto">
          <a:xfrm>
            <a:off x="6048375" y="6143625"/>
            <a:ext cx="61913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66" name="Oval 66"/>
          <p:cNvSpPr>
            <a:spLocks noChangeArrowheads="1"/>
          </p:cNvSpPr>
          <p:nvPr/>
        </p:nvSpPr>
        <p:spPr bwMode="auto">
          <a:xfrm>
            <a:off x="6180138" y="6399213"/>
            <a:ext cx="61912" cy="50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67" name="Oval 67"/>
          <p:cNvSpPr>
            <a:spLocks noChangeArrowheads="1"/>
          </p:cNvSpPr>
          <p:nvPr/>
        </p:nvSpPr>
        <p:spPr bwMode="auto">
          <a:xfrm>
            <a:off x="6346825" y="48482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68" name="Oval 68"/>
          <p:cNvSpPr>
            <a:spLocks noChangeArrowheads="1"/>
          </p:cNvSpPr>
          <p:nvPr/>
        </p:nvSpPr>
        <p:spPr bwMode="auto">
          <a:xfrm rot="2024100">
            <a:off x="5646738" y="5703888"/>
            <a:ext cx="1370012" cy="895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69" name="Rectangle 69"/>
          <p:cNvSpPr>
            <a:spLocks noChangeArrowheads="1"/>
          </p:cNvSpPr>
          <p:nvPr/>
        </p:nvSpPr>
        <p:spPr bwMode="auto">
          <a:xfrm>
            <a:off x="5649913" y="4826000"/>
            <a:ext cx="2287587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0870" name="Line 70"/>
          <p:cNvSpPr>
            <a:spLocks noChangeShapeType="1"/>
          </p:cNvSpPr>
          <p:nvPr/>
        </p:nvSpPr>
        <p:spPr bwMode="auto">
          <a:xfrm>
            <a:off x="6905625" y="50688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923" name="Rectangle 75"/>
          <p:cNvSpPr>
            <a:spLocks noChangeArrowheads="1"/>
          </p:cNvSpPr>
          <p:nvPr/>
        </p:nvSpPr>
        <p:spPr bwMode="auto">
          <a:xfrm>
            <a:off x="609600" y="4127500"/>
            <a:ext cx="4432300" cy="11811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113"/>
          <p:cNvSpPr>
            <a:spLocks noGrp="1" noChangeArrowheads="1"/>
          </p:cNvSpPr>
          <p:nvPr>
            <p:ph type="title"/>
          </p:nvPr>
        </p:nvSpPr>
        <p:spPr>
          <a:xfrm>
            <a:off x="336176" y="228600"/>
            <a:ext cx="8541123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“Compactness” criteria for clustering</a:t>
            </a:r>
            <a:endParaRPr lang="en-US" dirty="0"/>
          </a:p>
        </p:txBody>
      </p:sp>
      <p:sp>
        <p:nvSpPr>
          <p:cNvPr id="11028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04900"/>
            <a:ext cx="4787900" cy="5499100"/>
          </a:xfrm>
        </p:spPr>
        <p:txBody>
          <a:bodyPr/>
          <a:lstStyle/>
          <a:p>
            <a:r>
              <a:rPr lang="en-US" sz="2800"/>
              <a:t>Distance based measures</a:t>
            </a:r>
          </a:p>
          <a:p>
            <a:pPr lvl="1">
              <a:lnSpc>
                <a:spcPct val="95000"/>
              </a:lnSpc>
            </a:pPr>
            <a:r>
              <a:rPr lang="en-US" sz="2400"/>
              <a:t>Total distance between each element in the cluster and every other element in the cluster</a:t>
            </a:r>
          </a:p>
          <a:p>
            <a:pPr lvl="4">
              <a:lnSpc>
                <a:spcPct val="95000"/>
              </a:lnSpc>
            </a:pPr>
            <a:endParaRPr lang="en-US" sz="800"/>
          </a:p>
          <a:p>
            <a:pPr lvl="1">
              <a:lnSpc>
                <a:spcPct val="95000"/>
              </a:lnSpc>
            </a:pPr>
            <a:r>
              <a:rPr lang="en-US" sz="2400"/>
              <a:t>Distance between the two farthest points in the cluster</a:t>
            </a:r>
          </a:p>
          <a:p>
            <a:pPr lvl="4">
              <a:lnSpc>
                <a:spcPct val="95000"/>
              </a:lnSpc>
            </a:pPr>
            <a:endParaRPr lang="en-US" sz="800"/>
          </a:p>
          <a:p>
            <a:pPr lvl="1">
              <a:lnSpc>
                <a:spcPct val="95000"/>
              </a:lnSpc>
            </a:pPr>
            <a:r>
              <a:rPr lang="en-US" sz="2400"/>
              <a:t>Total distance of every element in the cluster from the centroid of the cluster</a:t>
            </a:r>
          </a:p>
          <a:p>
            <a:pPr lvl="4">
              <a:lnSpc>
                <a:spcPct val="95000"/>
              </a:lnSpc>
            </a:pPr>
            <a:endParaRPr lang="en-US" sz="800"/>
          </a:p>
          <a:p>
            <a:pPr lvl="1">
              <a:buFontTx/>
              <a:buNone/>
            </a:pPr>
            <a:r>
              <a:rPr lang="en-US" sz="2400"/>
              <a:t> </a:t>
            </a: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1102852" name="Oval 4"/>
          <p:cNvSpPr>
            <a:spLocks noChangeArrowheads="1"/>
          </p:cNvSpPr>
          <p:nvPr/>
        </p:nvSpPr>
        <p:spPr bwMode="auto">
          <a:xfrm>
            <a:off x="6829425" y="17668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53" name="Oval 5"/>
          <p:cNvSpPr>
            <a:spLocks noChangeArrowheads="1"/>
          </p:cNvSpPr>
          <p:nvPr/>
        </p:nvSpPr>
        <p:spPr bwMode="auto">
          <a:xfrm>
            <a:off x="6678613" y="2189163"/>
            <a:ext cx="61912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54" name="Oval 6"/>
          <p:cNvSpPr>
            <a:spLocks noChangeArrowheads="1"/>
          </p:cNvSpPr>
          <p:nvPr/>
        </p:nvSpPr>
        <p:spPr bwMode="auto">
          <a:xfrm>
            <a:off x="6570663" y="16430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55" name="Oval 7"/>
          <p:cNvSpPr>
            <a:spLocks noChangeArrowheads="1"/>
          </p:cNvSpPr>
          <p:nvPr/>
        </p:nvSpPr>
        <p:spPr bwMode="auto">
          <a:xfrm>
            <a:off x="6600825" y="13604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56" name="Oval 8"/>
          <p:cNvSpPr>
            <a:spLocks noChangeArrowheads="1"/>
          </p:cNvSpPr>
          <p:nvPr/>
        </p:nvSpPr>
        <p:spPr bwMode="auto">
          <a:xfrm>
            <a:off x="6872288" y="11668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57" name="Oval 9"/>
          <p:cNvSpPr>
            <a:spLocks noChangeArrowheads="1"/>
          </p:cNvSpPr>
          <p:nvPr/>
        </p:nvSpPr>
        <p:spPr bwMode="auto">
          <a:xfrm>
            <a:off x="7172325" y="15160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58" name="Oval 10"/>
          <p:cNvSpPr>
            <a:spLocks noChangeArrowheads="1"/>
          </p:cNvSpPr>
          <p:nvPr/>
        </p:nvSpPr>
        <p:spPr bwMode="auto">
          <a:xfrm>
            <a:off x="6010275" y="1944688"/>
            <a:ext cx="61913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59" name="Oval 11"/>
          <p:cNvSpPr>
            <a:spLocks noChangeArrowheads="1"/>
          </p:cNvSpPr>
          <p:nvPr/>
        </p:nvSpPr>
        <p:spPr bwMode="auto">
          <a:xfrm>
            <a:off x="6048375" y="2270125"/>
            <a:ext cx="61913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60" name="Oval 12"/>
          <p:cNvSpPr>
            <a:spLocks noChangeArrowheads="1"/>
          </p:cNvSpPr>
          <p:nvPr/>
        </p:nvSpPr>
        <p:spPr bwMode="auto">
          <a:xfrm>
            <a:off x="6180138" y="2525713"/>
            <a:ext cx="61912" cy="50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61" name="Oval 13"/>
          <p:cNvSpPr>
            <a:spLocks noChangeArrowheads="1"/>
          </p:cNvSpPr>
          <p:nvPr/>
        </p:nvSpPr>
        <p:spPr bwMode="auto">
          <a:xfrm>
            <a:off x="6346825" y="9747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62" name="Oval 14"/>
          <p:cNvSpPr>
            <a:spLocks noChangeArrowheads="1"/>
          </p:cNvSpPr>
          <p:nvPr/>
        </p:nvSpPr>
        <p:spPr bwMode="auto">
          <a:xfrm rot="2024100">
            <a:off x="5646738" y="1830388"/>
            <a:ext cx="1370012" cy="895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63" name="Rectangle 15"/>
          <p:cNvSpPr>
            <a:spLocks noChangeArrowheads="1"/>
          </p:cNvSpPr>
          <p:nvPr/>
        </p:nvSpPr>
        <p:spPr bwMode="auto">
          <a:xfrm>
            <a:off x="5649913" y="952500"/>
            <a:ext cx="2287587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64" name="Line 16"/>
          <p:cNvSpPr>
            <a:spLocks noChangeShapeType="1"/>
          </p:cNvSpPr>
          <p:nvPr/>
        </p:nvSpPr>
        <p:spPr bwMode="auto">
          <a:xfrm>
            <a:off x="6905625" y="11953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65" name="Oval 17"/>
          <p:cNvSpPr>
            <a:spLocks noChangeArrowheads="1"/>
          </p:cNvSpPr>
          <p:nvPr/>
        </p:nvSpPr>
        <p:spPr bwMode="auto">
          <a:xfrm>
            <a:off x="6829425" y="37099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66" name="Oval 18"/>
          <p:cNvSpPr>
            <a:spLocks noChangeArrowheads="1"/>
          </p:cNvSpPr>
          <p:nvPr/>
        </p:nvSpPr>
        <p:spPr bwMode="auto">
          <a:xfrm>
            <a:off x="6424613" y="38290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67" name="Oval 19"/>
          <p:cNvSpPr>
            <a:spLocks noChangeArrowheads="1"/>
          </p:cNvSpPr>
          <p:nvPr/>
        </p:nvSpPr>
        <p:spPr bwMode="auto">
          <a:xfrm>
            <a:off x="6678613" y="4132263"/>
            <a:ext cx="61912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68" name="Oval 20"/>
          <p:cNvSpPr>
            <a:spLocks noChangeArrowheads="1"/>
          </p:cNvSpPr>
          <p:nvPr/>
        </p:nvSpPr>
        <p:spPr bwMode="auto">
          <a:xfrm>
            <a:off x="6570663" y="35861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69" name="Oval 21"/>
          <p:cNvSpPr>
            <a:spLocks noChangeArrowheads="1"/>
          </p:cNvSpPr>
          <p:nvPr/>
        </p:nvSpPr>
        <p:spPr bwMode="auto">
          <a:xfrm>
            <a:off x="6918325" y="34798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70" name="Oval 22"/>
          <p:cNvSpPr>
            <a:spLocks noChangeArrowheads="1"/>
          </p:cNvSpPr>
          <p:nvPr/>
        </p:nvSpPr>
        <p:spPr bwMode="auto">
          <a:xfrm>
            <a:off x="6600825" y="33035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71" name="Oval 23"/>
          <p:cNvSpPr>
            <a:spLocks noChangeArrowheads="1"/>
          </p:cNvSpPr>
          <p:nvPr/>
        </p:nvSpPr>
        <p:spPr bwMode="auto">
          <a:xfrm>
            <a:off x="6872288" y="31099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72" name="Oval 24"/>
          <p:cNvSpPr>
            <a:spLocks noChangeArrowheads="1"/>
          </p:cNvSpPr>
          <p:nvPr/>
        </p:nvSpPr>
        <p:spPr bwMode="auto">
          <a:xfrm>
            <a:off x="7172325" y="34591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73" name="Oval 25"/>
          <p:cNvSpPr>
            <a:spLocks noChangeArrowheads="1"/>
          </p:cNvSpPr>
          <p:nvPr/>
        </p:nvSpPr>
        <p:spPr bwMode="auto">
          <a:xfrm>
            <a:off x="7102475" y="32654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74" name="Oval 26"/>
          <p:cNvSpPr>
            <a:spLocks noChangeArrowheads="1"/>
          </p:cNvSpPr>
          <p:nvPr/>
        </p:nvSpPr>
        <p:spPr bwMode="auto">
          <a:xfrm>
            <a:off x="6010275" y="3887788"/>
            <a:ext cx="61913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75" name="Oval 27"/>
          <p:cNvSpPr>
            <a:spLocks noChangeArrowheads="1"/>
          </p:cNvSpPr>
          <p:nvPr/>
        </p:nvSpPr>
        <p:spPr bwMode="auto">
          <a:xfrm>
            <a:off x="6507163" y="44640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76" name="Oval 28"/>
          <p:cNvSpPr>
            <a:spLocks noChangeArrowheads="1"/>
          </p:cNvSpPr>
          <p:nvPr/>
        </p:nvSpPr>
        <p:spPr bwMode="auto">
          <a:xfrm>
            <a:off x="6450013" y="4187825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77" name="Oval 29"/>
          <p:cNvSpPr>
            <a:spLocks noChangeArrowheads="1"/>
          </p:cNvSpPr>
          <p:nvPr/>
        </p:nvSpPr>
        <p:spPr bwMode="auto">
          <a:xfrm>
            <a:off x="6048375" y="4213225"/>
            <a:ext cx="61913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78" name="Oval 30"/>
          <p:cNvSpPr>
            <a:spLocks noChangeArrowheads="1"/>
          </p:cNvSpPr>
          <p:nvPr/>
        </p:nvSpPr>
        <p:spPr bwMode="auto">
          <a:xfrm>
            <a:off x="6180138" y="4468813"/>
            <a:ext cx="61912" cy="50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79" name="Oval 31"/>
          <p:cNvSpPr>
            <a:spLocks noChangeArrowheads="1"/>
          </p:cNvSpPr>
          <p:nvPr/>
        </p:nvSpPr>
        <p:spPr bwMode="auto">
          <a:xfrm>
            <a:off x="6346825" y="29178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80" name="Oval 32"/>
          <p:cNvSpPr>
            <a:spLocks noChangeArrowheads="1"/>
          </p:cNvSpPr>
          <p:nvPr/>
        </p:nvSpPr>
        <p:spPr bwMode="auto">
          <a:xfrm rot="2024100">
            <a:off x="5646738" y="3773488"/>
            <a:ext cx="1370012" cy="895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81" name="Rectangle 33"/>
          <p:cNvSpPr>
            <a:spLocks noChangeArrowheads="1"/>
          </p:cNvSpPr>
          <p:nvPr/>
        </p:nvSpPr>
        <p:spPr bwMode="auto">
          <a:xfrm>
            <a:off x="5649913" y="2895600"/>
            <a:ext cx="2287587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82" name="Line 34"/>
          <p:cNvSpPr>
            <a:spLocks noChangeShapeType="1"/>
          </p:cNvSpPr>
          <p:nvPr/>
        </p:nvSpPr>
        <p:spPr bwMode="auto">
          <a:xfrm>
            <a:off x="6905625" y="31384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83" name="Line 35"/>
          <p:cNvSpPr>
            <a:spLocks noChangeShapeType="1"/>
          </p:cNvSpPr>
          <p:nvPr/>
        </p:nvSpPr>
        <p:spPr bwMode="auto">
          <a:xfrm>
            <a:off x="6038850" y="1971675"/>
            <a:ext cx="3810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84" name="Line 36"/>
          <p:cNvSpPr>
            <a:spLocks noChangeShapeType="1"/>
          </p:cNvSpPr>
          <p:nvPr/>
        </p:nvSpPr>
        <p:spPr bwMode="auto">
          <a:xfrm>
            <a:off x="6038850" y="1966913"/>
            <a:ext cx="1714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85" name="Line 37"/>
          <p:cNvSpPr>
            <a:spLocks noChangeShapeType="1"/>
          </p:cNvSpPr>
          <p:nvPr/>
        </p:nvSpPr>
        <p:spPr bwMode="auto">
          <a:xfrm>
            <a:off x="6043613" y="1962150"/>
            <a:ext cx="67151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86" name="Line 38"/>
          <p:cNvSpPr>
            <a:spLocks noChangeShapeType="1"/>
          </p:cNvSpPr>
          <p:nvPr/>
        </p:nvSpPr>
        <p:spPr bwMode="auto">
          <a:xfrm flipV="1">
            <a:off x="6086475" y="2209800"/>
            <a:ext cx="623888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87" name="Line 39"/>
          <p:cNvSpPr>
            <a:spLocks noChangeShapeType="1"/>
          </p:cNvSpPr>
          <p:nvPr/>
        </p:nvSpPr>
        <p:spPr bwMode="auto">
          <a:xfrm>
            <a:off x="6076950" y="2295525"/>
            <a:ext cx="138113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88" name="Line 40"/>
          <p:cNvSpPr>
            <a:spLocks noChangeShapeType="1"/>
          </p:cNvSpPr>
          <p:nvPr/>
        </p:nvSpPr>
        <p:spPr bwMode="auto">
          <a:xfrm flipV="1">
            <a:off x="6215063" y="2214563"/>
            <a:ext cx="49530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89" name="Line 41"/>
          <p:cNvSpPr>
            <a:spLocks noChangeShapeType="1"/>
          </p:cNvSpPr>
          <p:nvPr/>
        </p:nvSpPr>
        <p:spPr bwMode="auto">
          <a:xfrm>
            <a:off x="6605588" y="1662113"/>
            <a:ext cx="257175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90" name="Line 42"/>
          <p:cNvSpPr>
            <a:spLocks noChangeShapeType="1"/>
          </p:cNvSpPr>
          <p:nvPr/>
        </p:nvSpPr>
        <p:spPr bwMode="auto">
          <a:xfrm flipV="1">
            <a:off x="6610350" y="1538288"/>
            <a:ext cx="600075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91" name="Line 43"/>
          <p:cNvSpPr>
            <a:spLocks noChangeShapeType="1"/>
          </p:cNvSpPr>
          <p:nvPr/>
        </p:nvSpPr>
        <p:spPr bwMode="auto">
          <a:xfrm flipV="1">
            <a:off x="6615113" y="1181100"/>
            <a:ext cx="2905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92" name="Line 44"/>
          <p:cNvSpPr>
            <a:spLocks noChangeShapeType="1"/>
          </p:cNvSpPr>
          <p:nvPr/>
        </p:nvSpPr>
        <p:spPr bwMode="auto">
          <a:xfrm flipV="1">
            <a:off x="6615113" y="1376363"/>
            <a:ext cx="23812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93" name="Line 45"/>
          <p:cNvSpPr>
            <a:spLocks noChangeShapeType="1"/>
          </p:cNvSpPr>
          <p:nvPr/>
        </p:nvSpPr>
        <p:spPr bwMode="auto">
          <a:xfrm flipV="1">
            <a:off x="6862763" y="1538288"/>
            <a:ext cx="34290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94" name="Line 46"/>
          <p:cNvSpPr>
            <a:spLocks noChangeShapeType="1"/>
          </p:cNvSpPr>
          <p:nvPr/>
        </p:nvSpPr>
        <p:spPr bwMode="auto">
          <a:xfrm flipV="1">
            <a:off x="6862763" y="1195388"/>
            <a:ext cx="476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95" name="Line 47"/>
          <p:cNvSpPr>
            <a:spLocks noChangeShapeType="1"/>
          </p:cNvSpPr>
          <p:nvPr/>
        </p:nvSpPr>
        <p:spPr bwMode="auto">
          <a:xfrm flipH="1" flipV="1">
            <a:off x="6624638" y="1376363"/>
            <a:ext cx="238125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96" name="Line 48"/>
          <p:cNvSpPr>
            <a:spLocks noChangeShapeType="1"/>
          </p:cNvSpPr>
          <p:nvPr/>
        </p:nvSpPr>
        <p:spPr bwMode="auto">
          <a:xfrm flipH="1" flipV="1">
            <a:off x="6624638" y="1381125"/>
            <a:ext cx="5857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97" name="Line 49"/>
          <p:cNvSpPr>
            <a:spLocks noChangeShapeType="1"/>
          </p:cNvSpPr>
          <p:nvPr/>
        </p:nvSpPr>
        <p:spPr bwMode="auto">
          <a:xfrm flipH="1" flipV="1">
            <a:off x="6896100" y="1181100"/>
            <a:ext cx="314325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98" name="Line 50"/>
          <p:cNvSpPr>
            <a:spLocks noChangeShapeType="1"/>
          </p:cNvSpPr>
          <p:nvPr/>
        </p:nvSpPr>
        <p:spPr bwMode="auto">
          <a:xfrm flipH="1">
            <a:off x="6634163" y="1181100"/>
            <a:ext cx="271462" cy="20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899" name="Line 51"/>
          <p:cNvSpPr>
            <a:spLocks noChangeShapeType="1"/>
          </p:cNvSpPr>
          <p:nvPr/>
        </p:nvSpPr>
        <p:spPr bwMode="auto">
          <a:xfrm flipV="1">
            <a:off x="6605588" y="3286125"/>
            <a:ext cx="538162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900" name="Line 52"/>
          <p:cNvSpPr>
            <a:spLocks noChangeShapeType="1"/>
          </p:cNvSpPr>
          <p:nvPr/>
        </p:nvSpPr>
        <p:spPr bwMode="auto">
          <a:xfrm>
            <a:off x="6043613" y="3910013"/>
            <a:ext cx="500062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901" name="Oval 53"/>
          <p:cNvSpPr>
            <a:spLocks noChangeArrowheads="1"/>
          </p:cNvSpPr>
          <p:nvPr/>
        </p:nvSpPr>
        <p:spPr bwMode="auto">
          <a:xfrm>
            <a:off x="6829425" y="56403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02" name="Oval 54"/>
          <p:cNvSpPr>
            <a:spLocks noChangeArrowheads="1"/>
          </p:cNvSpPr>
          <p:nvPr/>
        </p:nvSpPr>
        <p:spPr bwMode="auto">
          <a:xfrm>
            <a:off x="6424613" y="57594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03" name="Oval 55"/>
          <p:cNvSpPr>
            <a:spLocks noChangeArrowheads="1"/>
          </p:cNvSpPr>
          <p:nvPr/>
        </p:nvSpPr>
        <p:spPr bwMode="auto">
          <a:xfrm>
            <a:off x="6678613" y="6062663"/>
            <a:ext cx="61912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04" name="Oval 56"/>
          <p:cNvSpPr>
            <a:spLocks noChangeArrowheads="1"/>
          </p:cNvSpPr>
          <p:nvPr/>
        </p:nvSpPr>
        <p:spPr bwMode="auto">
          <a:xfrm>
            <a:off x="6570663" y="55165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05" name="Oval 57"/>
          <p:cNvSpPr>
            <a:spLocks noChangeArrowheads="1"/>
          </p:cNvSpPr>
          <p:nvPr/>
        </p:nvSpPr>
        <p:spPr bwMode="auto">
          <a:xfrm>
            <a:off x="6918325" y="54102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06" name="Oval 58"/>
          <p:cNvSpPr>
            <a:spLocks noChangeArrowheads="1"/>
          </p:cNvSpPr>
          <p:nvPr/>
        </p:nvSpPr>
        <p:spPr bwMode="auto">
          <a:xfrm>
            <a:off x="6600825" y="52339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07" name="Oval 59"/>
          <p:cNvSpPr>
            <a:spLocks noChangeArrowheads="1"/>
          </p:cNvSpPr>
          <p:nvPr/>
        </p:nvSpPr>
        <p:spPr bwMode="auto">
          <a:xfrm>
            <a:off x="6872288" y="50403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08" name="Oval 60"/>
          <p:cNvSpPr>
            <a:spLocks noChangeArrowheads="1"/>
          </p:cNvSpPr>
          <p:nvPr/>
        </p:nvSpPr>
        <p:spPr bwMode="auto">
          <a:xfrm>
            <a:off x="7172325" y="53895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09" name="Oval 61"/>
          <p:cNvSpPr>
            <a:spLocks noChangeArrowheads="1"/>
          </p:cNvSpPr>
          <p:nvPr/>
        </p:nvSpPr>
        <p:spPr bwMode="auto">
          <a:xfrm>
            <a:off x="7102475" y="51958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10" name="Oval 62"/>
          <p:cNvSpPr>
            <a:spLocks noChangeArrowheads="1"/>
          </p:cNvSpPr>
          <p:nvPr/>
        </p:nvSpPr>
        <p:spPr bwMode="auto">
          <a:xfrm>
            <a:off x="6010275" y="5818188"/>
            <a:ext cx="61913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11" name="Oval 63"/>
          <p:cNvSpPr>
            <a:spLocks noChangeArrowheads="1"/>
          </p:cNvSpPr>
          <p:nvPr/>
        </p:nvSpPr>
        <p:spPr bwMode="auto">
          <a:xfrm>
            <a:off x="6507163" y="63944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12" name="Oval 64"/>
          <p:cNvSpPr>
            <a:spLocks noChangeArrowheads="1"/>
          </p:cNvSpPr>
          <p:nvPr/>
        </p:nvSpPr>
        <p:spPr bwMode="auto">
          <a:xfrm>
            <a:off x="6450013" y="6118225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13" name="Oval 65"/>
          <p:cNvSpPr>
            <a:spLocks noChangeArrowheads="1"/>
          </p:cNvSpPr>
          <p:nvPr/>
        </p:nvSpPr>
        <p:spPr bwMode="auto">
          <a:xfrm>
            <a:off x="6048375" y="6143625"/>
            <a:ext cx="61913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14" name="Oval 66"/>
          <p:cNvSpPr>
            <a:spLocks noChangeArrowheads="1"/>
          </p:cNvSpPr>
          <p:nvPr/>
        </p:nvSpPr>
        <p:spPr bwMode="auto">
          <a:xfrm>
            <a:off x="6180138" y="6399213"/>
            <a:ext cx="61912" cy="50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15" name="Oval 67"/>
          <p:cNvSpPr>
            <a:spLocks noChangeArrowheads="1"/>
          </p:cNvSpPr>
          <p:nvPr/>
        </p:nvSpPr>
        <p:spPr bwMode="auto">
          <a:xfrm>
            <a:off x="6346825" y="48482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16" name="Oval 68"/>
          <p:cNvSpPr>
            <a:spLocks noChangeArrowheads="1"/>
          </p:cNvSpPr>
          <p:nvPr/>
        </p:nvSpPr>
        <p:spPr bwMode="auto">
          <a:xfrm rot="2024100">
            <a:off x="5646738" y="5703888"/>
            <a:ext cx="1370012" cy="895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17" name="Rectangle 69"/>
          <p:cNvSpPr>
            <a:spLocks noChangeArrowheads="1"/>
          </p:cNvSpPr>
          <p:nvPr/>
        </p:nvSpPr>
        <p:spPr bwMode="auto">
          <a:xfrm>
            <a:off x="5649913" y="4826000"/>
            <a:ext cx="2287587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18" name="Line 70"/>
          <p:cNvSpPr>
            <a:spLocks noChangeShapeType="1"/>
          </p:cNvSpPr>
          <p:nvPr/>
        </p:nvSpPr>
        <p:spPr bwMode="auto">
          <a:xfrm>
            <a:off x="6905625" y="50688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2919" name="Oval 71"/>
          <p:cNvSpPr>
            <a:spLocks noChangeArrowheads="1"/>
          </p:cNvSpPr>
          <p:nvPr/>
        </p:nvSpPr>
        <p:spPr bwMode="auto">
          <a:xfrm>
            <a:off x="6321425" y="6103938"/>
            <a:ext cx="61913" cy="523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920" name="Oval 72"/>
          <p:cNvSpPr>
            <a:spLocks noChangeArrowheads="1"/>
          </p:cNvSpPr>
          <p:nvPr/>
        </p:nvSpPr>
        <p:spPr bwMode="auto">
          <a:xfrm>
            <a:off x="6861175" y="5341938"/>
            <a:ext cx="61913" cy="523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842" name="Rectangle 90"/>
          <p:cNvSpPr>
            <a:spLocks noChangeArrowheads="1"/>
          </p:cNvSpPr>
          <p:nvPr/>
        </p:nvSpPr>
        <p:spPr bwMode="auto">
          <a:xfrm>
            <a:off x="609600" y="4127500"/>
            <a:ext cx="4432300" cy="11811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113"/>
          <p:cNvSpPr>
            <a:spLocks noGrp="1" noChangeArrowheads="1"/>
          </p:cNvSpPr>
          <p:nvPr>
            <p:ph type="title"/>
          </p:nvPr>
        </p:nvSpPr>
        <p:spPr>
          <a:xfrm>
            <a:off x="336176" y="228600"/>
            <a:ext cx="8541123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“Compactness” criteria for clustering</a:t>
            </a:r>
            <a:endParaRPr lang="en-US" dirty="0"/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04900"/>
            <a:ext cx="4787900" cy="5499100"/>
          </a:xfrm>
        </p:spPr>
        <p:txBody>
          <a:bodyPr/>
          <a:lstStyle/>
          <a:p>
            <a:r>
              <a:rPr lang="en-US" sz="2800"/>
              <a:t>Distance based measures</a:t>
            </a:r>
          </a:p>
          <a:p>
            <a:pPr lvl="1">
              <a:lnSpc>
                <a:spcPct val="95000"/>
              </a:lnSpc>
            </a:pPr>
            <a:r>
              <a:rPr lang="en-US" sz="2400"/>
              <a:t>Total distance between each element in the cluster and every other element in the cluster</a:t>
            </a:r>
          </a:p>
          <a:p>
            <a:pPr lvl="4">
              <a:lnSpc>
                <a:spcPct val="95000"/>
              </a:lnSpc>
            </a:pPr>
            <a:endParaRPr lang="en-US" sz="800"/>
          </a:p>
          <a:p>
            <a:pPr lvl="1">
              <a:lnSpc>
                <a:spcPct val="95000"/>
              </a:lnSpc>
            </a:pPr>
            <a:r>
              <a:rPr lang="en-US" sz="2400"/>
              <a:t>Distance between the two farthest points in the cluster</a:t>
            </a:r>
          </a:p>
          <a:p>
            <a:pPr lvl="4">
              <a:lnSpc>
                <a:spcPct val="95000"/>
              </a:lnSpc>
            </a:pPr>
            <a:endParaRPr lang="en-US" sz="800"/>
          </a:p>
          <a:p>
            <a:pPr lvl="1">
              <a:lnSpc>
                <a:spcPct val="95000"/>
              </a:lnSpc>
            </a:pPr>
            <a:r>
              <a:rPr lang="en-US" sz="2400"/>
              <a:t>Total distance of every element in the cluster from the centroid of the cluster</a:t>
            </a:r>
          </a:p>
          <a:p>
            <a:pPr lvl="4">
              <a:lnSpc>
                <a:spcPct val="95000"/>
              </a:lnSpc>
            </a:pPr>
            <a:endParaRPr lang="en-US" sz="800"/>
          </a:p>
          <a:p>
            <a:pPr lvl="1">
              <a:buFontTx/>
              <a:buNone/>
            </a:pPr>
            <a:r>
              <a:rPr lang="en-US" sz="2400"/>
              <a:t> </a:t>
            </a:r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1098756" name="Oval 4"/>
          <p:cNvSpPr>
            <a:spLocks noChangeArrowheads="1"/>
          </p:cNvSpPr>
          <p:nvPr/>
        </p:nvSpPr>
        <p:spPr bwMode="auto">
          <a:xfrm>
            <a:off x="6829425" y="17668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57" name="Oval 5"/>
          <p:cNvSpPr>
            <a:spLocks noChangeArrowheads="1"/>
          </p:cNvSpPr>
          <p:nvPr/>
        </p:nvSpPr>
        <p:spPr bwMode="auto">
          <a:xfrm>
            <a:off x="6678613" y="2189163"/>
            <a:ext cx="61912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58" name="Oval 6"/>
          <p:cNvSpPr>
            <a:spLocks noChangeArrowheads="1"/>
          </p:cNvSpPr>
          <p:nvPr/>
        </p:nvSpPr>
        <p:spPr bwMode="auto">
          <a:xfrm>
            <a:off x="6570663" y="16430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59" name="Oval 7"/>
          <p:cNvSpPr>
            <a:spLocks noChangeArrowheads="1"/>
          </p:cNvSpPr>
          <p:nvPr/>
        </p:nvSpPr>
        <p:spPr bwMode="auto">
          <a:xfrm>
            <a:off x="6600825" y="13604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60" name="Oval 8"/>
          <p:cNvSpPr>
            <a:spLocks noChangeArrowheads="1"/>
          </p:cNvSpPr>
          <p:nvPr/>
        </p:nvSpPr>
        <p:spPr bwMode="auto">
          <a:xfrm>
            <a:off x="6872288" y="11668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61" name="Oval 9"/>
          <p:cNvSpPr>
            <a:spLocks noChangeArrowheads="1"/>
          </p:cNvSpPr>
          <p:nvPr/>
        </p:nvSpPr>
        <p:spPr bwMode="auto">
          <a:xfrm>
            <a:off x="7172325" y="15160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62" name="Oval 10"/>
          <p:cNvSpPr>
            <a:spLocks noChangeArrowheads="1"/>
          </p:cNvSpPr>
          <p:nvPr/>
        </p:nvSpPr>
        <p:spPr bwMode="auto">
          <a:xfrm>
            <a:off x="6010275" y="1944688"/>
            <a:ext cx="61913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63" name="Oval 11"/>
          <p:cNvSpPr>
            <a:spLocks noChangeArrowheads="1"/>
          </p:cNvSpPr>
          <p:nvPr/>
        </p:nvSpPr>
        <p:spPr bwMode="auto">
          <a:xfrm>
            <a:off x="6048375" y="2270125"/>
            <a:ext cx="61913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64" name="Oval 12"/>
          <p:cNvSpPr>
            <a:spLocks noChangeArrowheads="1"/>
          </p:cNvSpPr>
          <p:nvPr/>
        </p:nvSpPr>
        <p:spPr bwMode="auto">
          <a:xfrm>
            <a:off x="6180138" y="2525713"/>
            <a:ext cx="61912" cy="50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65" name="Oval 13"/>
          <p:cNvSpPr>
            <a:spLocks noChangeArrowheads="1"/>
          </p:cNvSpPr>
          <p:nvPr/>
        </p:nvSpPr>
        <p:spPr bwMode="auto">
          <a:xfrm>
            <a:off x="6346825" y="9747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66" name="Oval 14"/>
          <p:cNvSpPr>
            <a:spLocks noChangeArrowheads="1"/>
          </p:cNvSpPr>
          <p:nvPr/>
        </p:nvSpPr>
        <p:spPr bwMode="auto">
          <a:xfrm rot="2024100">
            <a:off x="5646738" y="1830388"/>
            <a:ext cx="1370012" cy="895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67" name="Rectangle 15"/>
          <p:cNvSpPr>
            <a:spLocks noChangeArrowheads="1"/>
          </p:cNvSpPr>
          <p:nvPr/>
        </p:nvSpPr>
        <p:spPr bwMode="auto">
          <a:xfrm>
            <a:off x="5649913" y="952500"/>
            <a:ext cx="2287587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68" name="Line 16"/>
          <p:cNvSpPr>
            <a:spLocks noChangeShapeType="1"/>
          </p:cNvSpPr>
          <p:nvPr/>
        </p:nvSpPr>
        <p:spPr bwMode="auto">
          <a:xfrm>
            <a:off x="6905625" y="11953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69" name="Oval 17"/>
          <p:cNvSpPr>
            <a:spLocks noChangeArrowheads="1"/>
          </p:cNvSpPr>
          <p:nvPr/>
        </p:nvSpPr>
        <p:spPr bwMode="auto">
          <a:xfrm>
            <a:off x="6829425" y="37099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70" name="Oval 18"/>
          <p:cNvSpPr>
            <a:spLocks noChangeArrowheads="1"/>
          </p:cNvSpPr>
          <p:nvPr/>
        </p:nvSpPr>
        <p:spPr bwMode="auto">
          <a:xfrm>
            <a:off x="6424613" y="38290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71" name="Oval 19"/>
          <p:cNvSpPr>
            <a:spLocks noChangeArrowheads="1"/>
          </p:cNvSpPr>
          <p:nvPr/>
        </p:nvSpPr>
        <p:spPr bwMode="auto">
          <a:xfrm>
            <a:off x="6678613" y="4132263"/>
            <a:ext cx="61912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72" name="Oval 20"/>
          <p:cNvSpPr>
            <a:spLocks noChangeArrowheads="1"/>
          </p:cNvSpPr>
          <p:nvPr/>
        </p:nvSpPr>
        <p:spPr bwMode="auto">
          <a:xfrm>
            <a:off x="6570663" y="35861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73" name="Oval 21"/>
          <p:cNvSpPr>
            <a:spLocks noChangeArrowheads="1"/>
          </p:cNvSpPr>
          <p:nvPr/>
        </p:nvSpPr>
        <p:spPr bwMode="auto">
          <a:xfrm>
            <a:off x="6918325" y="34798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74" name="Oval 22"/>
          <p:cNvSpPr>
            <a:spLocks noChangeArrowheads="1"/>
          </p:cNvSpPr>
          <p:nvPr/>
        </p:nvSpPr>
        <p:spPr bwMode="auto">
          <a:xfrm>
            <a:off x="6600825" y="33035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75" name="Oval 23"/>
          <p:cNvSpPr>
            <a:spLocks noChangeArrowheads="1"/>
          </p:cNvSpPr>
          <p:nvPr/>
        </p:nvSpPr>
        <p:spPr bwMode="auto">
          <a:xfrm>
            <a:off x="6872288" y="31099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76" name="Oval 24"/>
          <p:cNvSpPr>
            <a:spLocks noChangeArrowheads="1"/>
          </p:cNvSpPr>
          <p:nvPr/>
        </p:nvSpPr>
        <p:spPr bwMode="auto">
          <a:xfrm>
            <a:off x="7172325" y="34591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77" name="Oval 25"/>
          <p:cNvSpPr>
            <a:spLocks noChangeArrowheads="1"/>
          </p:cNvSpPr>
          <p:nvPr/>
        </p:nvSpPr>
        <p:spPr bwMode="auto">
          <a:xfrm>
            <a:off x="7102475" y="32654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78" name="Oval 26"/>
          <p:cNvSpPr>
            <a:spLocks noChangeArrowheads="1"/>
          </p:cNvSpPr>
          <p:nvPr/>
        </p:nvSpPr>
        <p:spPr bwMode="auto">
          <a:xfrm>
            <a:off x="6010275" y="3887788"/>
            <a:ext cx="61913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79" name="Oval 27"/>
          <p:cNvSpPr>
            <a:spLocks noChangeArrowheads="1"/>
          </p:cNvSpPr>
          <p:nvPr/>
        </p:nvSpPr>
        <p:spPr bwMode="auto">
          <a:xfrm>
            <a:off x="6507163" y="44640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80" name="Oval 28"/>
          <p:cNvSpPr>
            <a:spLocks noChangeArrowheads="1"/>
          </p:cNvSpPr>
          <p:nvPr/>
        </p:nvSpPr>
        <p:spPr bwMode="auto">
          <a:xfrm>
            <a:off x="6450013" y="4187825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81" name="Oval 29"/>
          <p:cNvSpPr>
            <a:spLocks noChangeArrowheads="1"/>
          </p:cNvSpPr>
          <p:nvPr/>
        </p:nvSpPr>
        <p:spPr bwMode="auto">
          <a:xfrm>
            <a:off x="6048375" y="4213225"/>
            <a:ext cx="61913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82" name="Oval 30"/>
          <p:cNvSpPr>
            <a:spLocks noChangeArrowheads="1"/>
          </p:cNvSpPr>
          <p:nvPr/>
        </p:nvSpPr>
        <p:spPr bwMode="auto">
          <a:xfrm>
            <a:off x="6180138" y="4468813"/>
            <a:ext cx="61912" cy="50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83" name="Oval 31"/>
          <p:cNvSpPr>
            <a:spLocks noChangeArrowheads="1"/>
          </p:cNvSpPr>
          <p:nvPr/>
        </p:nvSpPr>
        <p:spPr bwMode="auto">
          <a:xfrm>
            <a:off x="6346825" y="29178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84" name="Oval 32"/>
          <p:cNvSpPr>
            <a:spLocks noChangeArrowheads="1"/>
          </p:cNvSpPr>
          <p:nvPr/>
        </p:nvSpPr>
        <p:spPr bwMode="auto">
          <a:xfrm rot="2024100">
            <a:off x="5646738" y="3773488"/>
            <a:ext cx="1370012" cy="895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85" name="Rectangle 33"/>
          <p:cNvSpPr>
            <a:spLocks noChangeArrowheads="1"/>
          </p:cNvSpPr>
          <p:nvPr/>
        </p:nvSpPr>
        <p:spPr bwMode="auto">
          <a:xfrm>
            <a:off x="5649913" y="2895600"/>
            <a:ext cx="2287587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86" name="Line 34"/>
          <p:cNvSpPr>
            <a:spLocks noChangeShapeType="1"/>
          </p:cNvSpPr>
          <p:nvPr/>
        </p:nvSpPr>
        <p:spPr bwMode="auto">
          <a:xfrm>
            <a:off x="6905625" y="31384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87" name="Line 35"/>
          <p:cNvSpPr>
            <a:spLocks noChangeShapeType="1"/>
          </p:cNvSpPr>
          <p:nvPr/>
        </p:nvSpPr>
        <p:spPr bwMode="auto">
          <a:xfrm>
            <a:off x="6038850" y="1971675"/>
            <a:ext cx="3810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88" name="Line 36"/>
          <p:cNvSpPr>
            <a:spLocks noChangeShapeType="1"/>
          </p:cNvSpPr>
          <p:nvPr/>
        </p:nvSpPr>
        <p:spPr bwMode="auto">
          <a:xfrm>
            <a:off x="6038850" y="1966913"/>
            <a:ext cx="1714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89" name="Line 37"/>
          <p:cNvSpPr>
            <a:spLocks noChangeShapeType="1"/>
          </p:cNvSpPr>
          <p:nvPr/>
        </p:nvSpPr>
        <p:spPr bwMode="auto">
          <a:xfrm>
            <a:off x="6043613" y="1962150"/>
            <a:ext cx="67151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90" name="Line 38"/>
          <p:cNvSpPr>
            <a:spLocks noChangeShapeType="1"/>
          </p:cNvSpPr>
          <p:nvPr/>
        </p:nvSpPr>
        <p:spPr bwMode="auto">
          <a:xfrm flipV="1">
            <a:off x="6086475" y="2209800"/>
            <a:ext cx="623888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91" name="Line 39"/>
          <p:cNvSpPr>
            <a:spLocks noChangeShapeType="1"/>
          </p:cNvSpPr>
          <p:nvPr/>
        </p:nvSpPr>
        <p:spPr bwMode="auto">
          <a:xfrm>
            <a:off x="6076950" y="2295525"/>
            <a:ext cx="138113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92" name="Line 40"/>
          <p:cNvSpPr>
            <a:spLocks noChangeShapeType="1"/>
          </p:cNvSpPr>
          <p:nvPr/>
        </p:nvSpPr>
        <p:spPr bwMode="auto">
          <a:xfrm flipV="1">
            <a:off x="6215063" y="2214563"/>
            <a:ext cx="49530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93" name="Line 41"/>
          <p:cNvSpPr>
            <a:spLocks noChangeShapeType="1"/>
          </p:cNvSpPr>
          <p:nvPr/>
        </p:nvSpPr>
        <p:spPr bwMode="auto">
          <a:xfrm>
            <a:off x="6605588" y="1662113"/>
            <a:ext cx="257175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94" name="Line 42"/>
          <p:cNvSpPr>
            <a:spLocks noChangeShapeType="1"/>
          </p:cNvSpPr>
          <p:nvPr/>
        </p:nvSpPr>
        <p:spPr bwMode="auto">
          <a:xfrm flipV="1">
            <a:off x="6610350" y="1538288"/>
            <a:ext cx="600075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95" name="Line 43"/>
          <p:cNvSpPr>
            <a:spLocks noChangeShapeType="1"/>
          </p:cNvSpPr>
          <p:nvPr/>
        </p:nvSpPr>
        <p:spPr bwMode="auto">
          <a:xfrm flipV="1">
            <a:off x="6615113" y="1181100"/>
            <a:ext cx="2905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96" name="Line 44"/>
          <p:cNvSpPr>
            <a:spLocks noChangeShapeType="1"/>
          </p:cNvSpPr>
          <p:nvPr/>
        </p:nvSpPr>
        <p:spPr bwMode="auto">
          <a:xfrm flipV="1">
            <a:off x="6615113" y="1376363"/>
            <a:ext cx="23812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97" name="Line 45"/>
          <p:cNvSpPr>
            <a:spLocks noChangeShapeType="1"/>
          </p:cNvSpPr>
          <p:nvPr/>
        </p:nvSpPr>
        <p:spPr bwMode="auto">
          <a:xfrm flipV="1">
            <a:off x="6862763" y="1538288"/>
            <a:ext cx="34290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98" name="Line 46"/>
          <p:cNvSpPr>
            <a:spLocks noChangeShapeType="1"/>
          </p:cNvSpPr>
          <p:nvPr/>
        </p:nvSpPr>
        <p:spPr bwMode="auto">
          <a:xfrm flipV="1">
            <a:off x="6862763" y="1195388"/>
            <a:ext cx="476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99" name="Line 47"/>
          <p:cNvSpPr>
            <a:spLocks noChangeShapeType="1"/>
          </p:cNvSpPr>
          <p:nvPr/>
        </p:nvSpPr>
        <p:spPr bwMode="auto">
          <a:xfrm flipH="1" flipV="1">
            <a:off x="6624638" y="1376363"/>
            <a:ext cx="238125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00" name="Line 48"/>
          <p:cNvSpPr>
            <a:spLocks noChangeShapeType="1"/>
          </p:cNvSpPr>
          <p:nvPr/>
        </p:nvSpPr>
        <p:spPr bwMode="auto">
          <a:xfrm flipH="1" flipV="1">
            <a:off x="6624638" y="1381125"/>
            <a:ext cx="5857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01" name="Line 49"/>
          <p:cNvSpPr>
            <a:spLocks noChangeShapeType="1"/>
          </p:cNvSpPr>
          <p:nvPr/>
        </p:nvSpPr>
        <p:spPr bwMode="auto">
          <a:xfrm flipH="1" flipV="1">
            <a:off x="6896100" y="1181100"/>
            <a:ext cx="314325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02" name="Line 50"/>
          <p:cNvSpPr>
            <a:spLocks noChangeShapeType="1"/>
          </p:cNvSpPr>
          <p:nvPr/>
        </p:nvSpPr>
        <p:spPr bwMode="auto">
          <a:xfrm flipH="1">
            <a:off x="6634163" y="1181100"/>
            <a:ext cx="271462" cy="20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03" name="Line 51"/>
          <p:cNvSpPr>
            <a:spLocks noChangeShapeType="1"/>
          </p:cNvSpPr>
          <p:nvPr/>
        </p:nvSpPr>
        <p:spPr bwMode="auto">
          <a:xfrm flipV="1">
            <a:off x="6605588" y="3286125"/>
            <a:ext cx="538162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04" name="Line 52"/>
          <p:cNvSpPr>
            <a:spLocks noChangeShapeType="1"/>
          </p:cNvSpPr>
          <p:nvPr/>
        </p:nvSpPr>
        <p:spPr bwMode="auto">
          <a:xfrm>
            <a:off x="6043613" y="3910013"/>
            <a:ext cx="500062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05" name="Oval 53"/>
          <p:cNvSpPr>
            <a:spLocks noChangeArrowheads="1"/>
          </p:cNvSpPr>
          <p:nvPr/>
        </p:nvSpPr>
        <p:spPr bwMode="auto">
          <a:xfrm>
            <a:off x="6829425" y="56403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06" name="Oval 54"/>
          <p:cNvSpPr>
            <a:spLocks noChangeArrowheads="1"/>
          </p:cNvSpPr>
          <p:nvPr/>
        </p:nvSpPr>
        <p:spPr bwMode="auto">
          <a:xfrm>
            <a:off x="6424613" y="57594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07" name="Oval 55"/>
          <p:cNvSpPr>
            <a:spLocks noChangeArrowheads="1"/>
          </p:cNvSpPr>
          <p:nvPr/>
        </p:nvSpPr>
        <p:spPr bwMode="auto">
          <a:xfrm>
            <a:off x="6678613" y="6062663"/>
            <a:ext cx="61912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08" name="Oval 56"/>
          <p:cNvSpPr>
            <a:spLocks noChangeArrowheads="1"/>
          </p:cNvSpPr>
          <p:nvPr/>
        </p:nvSpPr>
        <p:spPr bwMode="auto">
          <a:xfrm>
            <a:off x="6570663" y="55165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09" name="Oval 57"/>
          <p:cNvSpPr>
            <a:spLocks noChangeArrowheads="1"/>
          </p:cNvSpPr>
          <p:nvPr/>
        </p:nvSpPr>
        <p:spPr bwMode="auto">
          <a:xfrm>
            <a:off x="6918325" y="54102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10" name="Oval 58"/>
          <p:cNvSpPr>
            <a:spLocks noChangeArrowheads="1"/>
          </p:cNvSpPr>
          <p:nvPr/>
        </p:nvSpPr>
        <p:spPr bwMode="auto">
          <a:xfrm>
            <a:off x="6600825" y="52339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11" name="Oval 59"/>
          <p:cNvSpPr>
            <a:spLocks noChangeArrowheads="1"/>
          </p:cNvSpPr>
          <p:nvPr/>
        </p:nvSpPr>
        <p:spPr bwMode="auto">
          <a:xfrm>
            <a:off x="6872288" y="50403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12" name="Oval 60"/>
          <p:cNvSpPr>
            <a:spLocks noChangeArrowheads="1"/>
          </p:cNvSpPr>
          <p:nvPr/>
        </p:nvSpPr>
        <p:spPr bwMode="auto">
          <a:xfrm>
            <a:off x="7172325" y="53895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13" name="Oval 61"/>
          <p:cNvSpPr>
            <a:spLocks noChangeArrowheads="1"/>
          </p:cNvSpPr>
          <p:nvPr/>
        </p:nvSpPr>
        <p:spPr bwMode="auto">
          <a:xfrm>
            <a:off x="7102475" y="51958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14" name="Oval 62"/>
          <p:cNvSpPr>
            <a:spLocks noChangeArrowheads="1"/>
          </p:cNvSpPr>
          <p:nvPr/>
        </p:nvSpPr>
        <p:spPr bwMode="auto">
          <a:xfrm>
            <a:off x="6010275" y="5818188"/>
            <a:ext cx="61913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15" name="Oval 63"/>
          <p:cNvSpPr>
            <a:spLocks noChangeArrowheads="1"/>
          </p:cNvSpPr>
          <p:nvPr/>
        </p:nvSpPr>
        <p:spPr bwMode="auto">
          <a:xfrm>
            <a:off x="6507163" y="63944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16" name="Oval 64"/>
          <p:cNvSpPr>
            <a:spLocks noChangeArrowheads="1"/>
          </p:cNvSpPr>
          <p:nvPr/>
        </p:nvSpPr>
        <p:spPr bwMode="auto">
          <a:xfrm>
            <a:off x="6450013" y="6118225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17" name="Oval 65"/>
          <p:cNvSpPr>
            <a:spLocks noChangeArrowheads="1"/>
          </p:cNvSpPr>
          <p:nvPr/>
        </p:nvSpPr>
        <p:spPr bwMode="auto">
          <a:xfrm>
            <a:off x="6048375" y="6143625"/>
            <a:ext cx="61913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18" name="Oval 66"/>
          <p:cNvSpPr>
            <a:spLocks noChangeArrowheads="1"/>
          </p:cNvSpPr>
          <p:nvPr/>
        </p:nvSpPr>
        <p:spPr bwMode="auto">
          <a:xfrm>
            <a:off x="6180138" y="6399213"/>
            <a:ext cx="61912" cy="50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19" name="Oval 67"/>
          <p:cNvSpPr>
            <a:spLocks noChangeArrowheads="1"/>
          </p:cNvSpPr>
          <p:nvPr/>
        </p:nvSpPr>
        <p:spPr bwMode="auto">
          <a:xfrm>
            <a:off x="6346825" y="48482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20" name="Oval 68"/>
          <p:cNvSpPr>
            <a:spLocks noChangeArrowheads="1"/>
          </p:cNvSpPr>
          <p:nvPr/>
        </p:nvSpPr>
        <p:spPr bwMode="auto">
          <a:xfrm rot="2024100">
            <a:off x="5646738" y="5703888"/>
            <a:ext cx="1370012" cy="895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21" name="Rectangle 69"/>
          <p:cNvSpPr>
            <a:spLocks noChangeArrowheads="1"/>
          </p:cNvSpPr>
          <p:nvPr/>
        </p:nvSpPr>
        <p:spPr bwMode="auto">
          <a:xfrm>
            <a:off x="5649913" y="4826000"/>
            <a:ext cx="2287587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22" name="Line 70"/>
          <p:cNvSpPr>
            <a:spLocks noChangeShapeType="1"/>
          </p:cNvSpPr>
          <p:nvPr/>
        </p:nvSpPr>
        <p:spPr bwMode="auto">
          <a:xfrm>
            <a:off x="6905625" y="50688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23" name="Oval 71"/>
          <p:cNvSpPr>
            <a:spLocks noChangeArrowheads="1"/>
          </p:cNvSpPr>
          <p:nvPr/>
        </p:nvSpPr>
        <p:spPr bwMode="auto">
          <a:xfrm>
            <a:off x="6321425" y="6103938"/>
            <a:ext cx="61913" cy="523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24" name="Oval 72"/>
          <p:cNvSpPr>
            <a:spLocks noChangeArrowheads="1"/>
          </p:cNvSpPr>
          <p:nvPr/>
        </p:nvSpPr>
        <p:spPr bwMode="auto">
          <a:xfrm>
            <a:off x="6861175" y="5341938"/>
            <a:ext cx="61913" cy="523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825" name="Line 73"/>
          <p:cNvSpPr>
            <a:spLocks noChangeShapeType="1"/>
          </p:cNvSpPr>
          <p:nvPr/>
        </p:nvSpPr>
        <p:spPr bwMode="auto">
          <a:xfrm>
            <a:off x="6350000" y="6127750"/>
            <a:ext cx="1397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27" name="Line 75"/>
          <p:cNvSpPr>
            <a:spLocks noChangeShapeType="1"/>
          </p:cNvSpPr>
          <p:nvPr/>
        </p:nvSpPr>
        <p:spPr bwMode="auto">
          <a:xfrm flipV="1">
            <a:off x="6356350" y="6083300"/>
            <a:ext cx="3492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28" name="Line 76"/>
          <p:cNvSpPr>
            <a:spLocks noChangeShapeType="1"/>
          </p:cNvSpPr>
          <p:nvPr/>
        </p:nvSpPr>
        <p:spPr bwMode="auto">
          <a:xfrm flipV="1">
            <a:off x="6356350" y="5772150"/>
            <a:ext cx="10160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29" name="Line 77"/>
          <p:cNvSpPr>
            <a:spLocks noChangeShapeType="1"/>
          </p:cNvSpPr>
          <p:nvPr/>
        </p:nvSpPr>
        <p:spPr bwMode="auto">
          <a:xfrm flipH="1" flipV="1">
            <a:off x="6032500" y="5842000"/>
            <a:ext cx="32385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30" name="Line 78"/>
          <p:cNvSpPr>
            <a:spLocks noChangeShapeType="1"/>
          </p:cNvSpPr>
          <p:nvPr/>
        </p:nvSpPr>
        <p:spPr bwMode="auto">
          <a:xfrm flipH="1">
            <a:off x="6070600" y="6134100"/>
            <a:ext cx="28575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31" name="Line 79"/>
          <p:cNvSpPr>
            <a:spLocks noChangeShapeType="1"/>
          </p:cNvSpPr>
          <p:nvPr/>
        </p:nvSpPr>
        <p:spPr bwMode="auto">
          <a:xfrm flipH="1">
            <a:off x="6210300" y="6127750"/>
            <a:ext cx="1397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32" name="Line 80"/>
          <p:cNvSpPr>
            <a:spLocks noChangeShapeType="1"/>
          </p:cNvSpPr>
          <p:nvPr/>
        </p:nvSpPr>
        <p:spPr bwMode="auto">
          <a:xfrm>
            <a:off x="6350000" y="6127750"/>
            <a:ext cx="1905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33" name="Line 81"/>
          <p:cNvSpPr>
            <a:spLocks noChangeShapeType="1"/>
          </p:cNvSpPr>
          <p:nvPr/>
        </p:nvSpPr>
        <p:spPr bwMode="auto">
          <a:xfrm>
            <a:off x="6883400" y="5365750"/>
            <a:ext cx="5715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34" name="Line 82"/>
          <p:cNvSpPr>
            <a:spLocks noChangeShapeType="1"/>
          </p:cNvSpPr>
          <p:nvPr/>
        </p:nvSpPr>
        <p:spPr bwMode="auto">
          <a:xfrm>
            <a:off x="6883400" y="5365750"/>
            <a:ext cx="3238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35" name="Line 83"/>
          <p:cNvSpPr>
            <a:spLocks noChangeShapeType="1"/>
          </p:cNvSpPr>
          <p:nvPr/>
        </p:nvSpPr>
        <p:spPr bwMode="auto">
          <a:xfrm flipV="1">
            <a:off x="6889750" y="5219700"/>
            <a:ext cx="24765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36" name="Line 84"/>
          <p:cNvSpPr>
            <a:spLocks noChangeShapeType="1"/>
          </p:cNvSpPr>
          <p:nvPr/>
        </p:nvSpPr>
        <p:spPr bwMode="auto">
          <a:xfrm flipV="1">
            <a:off x="6889750" y="5060950"/>
            <a:ext cx="12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37" name="Line 85"/>
          <p:cNvSpPr>
            <a:spLocks noChangeShapeType="1"/>
          </p:cNvSpPr>
          <p:nvPr/>
        </p:nvSpPr>
        <p:spPr bwMode="auto">
          <a:xfrm flipH="1">
            <a:off x="6864350" y="5365750"/>
            <a:ext cx="317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38" name="Line 86"/>
          <p:cNvSpPr>
            <a:spLocks noChangeShapeType="1"/>
          </p:cNvSpPr>
          <p:nvPr/>
        </p:nvSpPr>
        <p:spPr bwMode="auto">
          <a:xfrm flipH="1">
            <a:off x="6604000" y="5359400"/>
            <a:ext cx="2921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39" name="Line 87"/>
          <p:cNvSpPr>
            <a:spLocks noChangeShapeType="1"/>
          </p:cNvSpPr>
          <p:nvPr/>
        </p:nvSpPr>
        <p:spPr bwMode="auto">
          <a:xfrm flipH="1" flipV="1">
            <a:off x="6623050" y="5257800"/>
            <a:ext cx="27305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915" name="Rectangle 91"/>
          <p:cNvSpPr>
            <a:spLocks noChangeArrowheads="1"/>
          </p:cNvSpPr>
          <p:nvPr/>
        </p:nvSpPr>
        <p:spPr bwMode="auto">
          <a:xfrm>
            <a:off x="897965" y="4645212"/>
            <a:ext cx="3632200" cy="685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113"/>
          <p:cNvSpPr>
            <a:spLocks noGrp="1" noChangeArrowheads="1"/>
          </p:cNvSpPr>
          <p:nvPr>
            <p:ph type="title"/>
          </p:nvPr>
        </p:nvSpPr>
        <p:spPr>
          <a:xfrm>
            <a:off x="336176" y="228600"/>
            <a:ext cx="8541123" cy="533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“Compactness” criteria for clustering</a:t>
            </a:r>
            <a:endParaRPr lang="en-US" dirty="0"/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371598"/>
            <a:ext cx="4666129" cy="5190565"/>
          </a:xfrm>
        </p:spPr>
        <p:txBody>
          <a:bodyPr/>
          <a:lstStyle/>
          <a:p>
            <a:r>
              <a:rPr lang="en-US" sz="2400" dirty="0"/>
              <a:t>Distance based measures</a:t>
            </a:r>
          </a:p>
          <a:p>
            <a:pPr lvl="1">
              <a:lnSpc>
                <a:spcPct val="95000"/>
              </a:lnSpc>
            </a:pPr>
            <a:r>
              <a:rPr lang="en-US" sz="2000" dirty="0"/>
              <a:t>Total distance between each element in the cluster and every other element in the cluster</a:t>
            </a:r>
          </a:p>
          <a:p>
            <a:pPr lvl="4">
              <a:lnSpc>
                <a:spcPct val="95000"/>
              </a:lnSpc>
            </a:pPr>
            <a:endParaRPr lang="en-US" sz="700" dirty="0"/>
          </a:p>
          <a:p>
            <a:pPr lvl="1">
              <a:lnSpc>
                <a:spcPct val="95000"/>
              </a:lnSpc>
            </a:pPr>
            <a:r>
              <a:rPr lang="en-US" sz="2000" dirty="0"/>
              <a:t>Distance between the two farthest points in the cluster</a:t>
            </a:r>
          </a:p>
          <a:p>
            <a:pPr lvl="4">
              <a:lnSpc>
                <a:spcPct val="95000"/>
              </a:lnSpc>
            </a:pPr>
            <a:endParaRPr lang="en-US" sz="700" dirty="0"/>
          </a:p>
          <a:p>
            <a:pPr lvl="1">
              <a:lnSpc>
                <a:spcPct val="95000"/>
              </a:lnSpc>
            </a:pPr>
            <a:r>
              <a:rPr lang="en-US" sz="2000" dirty="0"/>
              <a:t>Total distance of every element in the cluster from the </a:t>
            </a:r>
            <a:r>
              <a:rPr lang="en-US" sz="2000" dirty="0" err="1"/>
              <a:t>centroid</a:t>
            </a:r>
            <a:r>
              <a:rPr lang="en-US" sz="2000" dirty="0"/>
              <a:t> of the cluster</a:t>
            </a:r>
          </a:p>
          <a:p>
            <a:pPr lvl="4">
              <a:lnSpc>
                <a:spcPct val="95000"/>
              </a:lnSpc>
            </a:pPr>
            <a:endParaRPr lang="en-US" sz="700" dirty="0"/>
          </a:p>
          <a:p>
            <a:pPr lvl="1"/>
            <a:r>
              <a:rPr lang="en-US" sz="2000" dirty="0"/>
              <a:t>Distance measures are often </a:t>
            </a:r>
            <a:r>
              <a:rPr lang="en-US" sz="2000" dirty="0" smtClean="0"/>
              <a:t>weighted </a:t>
            </a:r>
            <a:r>
              <a:rPr lang="en-US" sz="2000" dirty="0" err="1" smtClean="0"/>
              <a:t>Minkowski</a:t>
            </a:r>
            <a:r>
              <a:rPr lang="en-US" sz="2000" dirty="0" smtClean="0"/>
              <a:t> metrics</a:t>
            </a:r>
            <a:endParaRPr lang="en-US" sz="2000" dirty="0"/>
          </a:p>
        </p:txBody>
      </p:sp>
      <p:graphicFrame>
        <p:nvGraphicFramePr>
          <p:cNvPr id="1101911" name="Object 87"/>
          <p:cNvGraphicFramePr>
            <a:graphicFrameLocks noGrp="1" noChangeAspect="1"/>
          </p:cNvGraphicFramePr>
          <p:nvPr>
            <p:ph sz="half" idx="2"/>
          </p:nvPr>
        </p:nvGraphicFramePr>
        <p:xfrm>
          <a:off x="482600" y="5597525"/>
          <a:ext cx="48196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6" name="Equation" r:id="rId3" imgW="3162240" imgH="330120" progId="Equation.3">
                  <p:embed/>
                </p:oleObj>
              </mc:Choice>
              <mc:Fallback>
                <p:oleObj name="Equation" r:id="rId3" imgW="3162240" imgH="330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5597525"/>
                        <a:ext cx="4819650" cy="503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F31DA-80B5-43E2-8C14-55C2B7EF8EE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1101828" name="Oval 4"/>
          <p:cNvSpPr>
            <a:spLocks noChangeArrowheads="1"/>
          </p:cNvSpPr>
          <p:nvPr/>
        </p:nvSpPr>
        <p:spPr bwMode="auto">
          <a:xfrm>
            <a:off x="6829425" y="17668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29" name="Oval 5"/>
          <p:cNvSpPr>
            <a:spLocks noChangeArrowheads="1"/>
          </p:cNvSpPr>
          <p:nvPr/>
        </p:nvSpPr>
        <p:spPr bwMode="auto">
          <a:xfrm>
            <a:off x="6678613" y="2189163"/>
            <a:ext cx="61912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30" name="Oval 6"/>
          <p:cNvSpPr>
            <a:spLocks noChangeArrowheads="1"/>
          </p:cNvSpPr>
          <p:nvPr/>
        </p:nvSpPr>
        <p:spPr bwMode="auto">
          <a:xfrm>
            <a:off x="6570663" y="16430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31" name="Oval 7"/>
          <p:cNvSpPr>
            <a:spLocks noChangeArrowheads="1"/>
          </p:cNvSpPr>
          <p:nvPr/>
        </p:nvSpPr>
        <p:spPr bwMode="auto">
          <a:xfrm>
            <a:off x="6600825" y="13604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32" name="Oval 8"/>
          <p:cNvSpPr>
            <a:spLocks noChangeArrowheads="1"/>
          </p:cNvSpPr>
          <p:nvPr/>
        </p:nvSpPr>
        <p:spPr bwMode="auto">
          <a:xfrm>
            <a:off x="6872288" y="11668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33" name="Oval 9"/>
          <p:cNvSpPr>
            <a:spLocks noChangeArrowheads="1"/>
          </p:cNvSpPr>
          <p:nvPr/>
        </p:nvSpPr>
        <p:spPr bwMode="auto">
          <a:xfrm>
            <a:off x="7172325" y="15160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34" name="Oval 10"/>
          <p:cNvSpPr>
            <a:spLocks noChangeArrowheads="1"/>
          </p:cNvSpPr>
          <p:nvPr/>
        </p:nvSpPr>
        <p:spPr bwMode="auto">
          <a:xfrm>
            <a:off x="6010275" y="1944688"/>
            <a:ext cx="61913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35" name="Oval 11"/>
          <p:cNvSpPr>
            <a:spLocks noChangeArrowheads="1"/>
          </p:cNvSpPr>
          <p:nvPr/>
        </p:nvSpPr>
        <p:spPr bwMode="auto">
          <a:xfrm>
            <a:off x="6048375" y="2270125"/>
            <a:ext cx="61913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36" name="Oval 12"/>
          <p:cNvSpPr>
            <a:spLocks noChangeArrowheads="1"/>
          </p:cNvSpPr>
          <p:nvPr/>
        </p:nvSpPr>
        <p:spPr bwMode="auto">
          <a:xfrm>
            <a:off x="6180138" y="2525713"/>
            <a:ext cx="61912" cy="50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37" name="Oval 13"/>
          <p:cNvSpPr>
            <a:spLocks noChangeArrowheads="1"/>
          </p:cNvSpPr>
          <p:nvPr/>
        </p:nvSpPr>
        <p:spPr bwMode="auto">
          <a:xfrm>
            <a:off x="6346825" y="9747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38" name="Oval 14"/>
          <p:cNvSpPr>
            <a:spLocks noChangeArrowheads="1"/>
          </p:cNvSpPr>
          <p:nvPr/>
        </p:nvSpPr>
        <p:spPr bwMode="auto">
          <a:xfrm rot="2024100">
            <a:off x="5646738" y="1830388"/>
            <a:ext cx="1370012" cy="895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39" name="Rectangle 15"/>
          <p:cNvSpPr>
            <a:spLocks noChangeArrowheads="1"/>
          </p:cNvSpPr>
          <p:nvPr/>
        </p:nvSpPr>
        <p:spPr bwMode="auto">
          <a:xfrm>
            <a:off x="5649913" y="952500"/>
            <a:ext cx="2287587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40" name="Line 16"/>
          <p:cNvSpPr>
            <a:spLocks noChangeShapeType="1"/>
          </p:cNvSpPr>
          <p:nvPr/>
        </p:nvSpPr>
        <p:spPr bwMode="auto">
          <a:xfrm>
            <a:off x="6905625" y="11953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41" name="Oval 17"/>
          <p:cNvSpPr>
            <a:spLocks noChangeArrowheads="1"/>
          </p:cNvSpPr>
          <p:nvPr/>
        </p:nvSpPr>
        <p:spPr bwMode="auto">
          <a:xfrm>
            <a:off x="6829425" y="37099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42" name="Oval 18"/>
          <p:cNvSpPr>
            <a:spLocks noChangeArrowheads="1"/>
          </p:cNvSpPr>
          <p:nvPr/>
        </p:nvSpPr>
        <p:spPr bwMode="auto">
          <a:xfrm>
            <a:off x="6424613" y="38290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43" name="Oval 19"/>
          <p:cNvSpPr>
            <a:spLocks noChangeArrowheads="1"/>
          </p:cNvSpPr>
          <p:nvPr/>
        </p:nvSpPr>
        <p:spPr bwMode="auto">
          <a:xfrm>
            <a:off x="6678613" y="4132263"/>
            <a:ext cx="61912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44" name="Oval 20"/>
          <p:cNvSpPr>
            <a:spLocks noChangeArrowheads="1"/>
          </p:cNvSpPr>
          <p:nvPr/>
        </p:nvSpPr>
        <p:spPr bwMode="auto">
          <a:xfrm>
            <a:off x="6570663" y="35861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45" name="Oval 21"/>
          <p:cNvSpPr>
            <a:spLocks noChangeArrowheads="1"/>
          </p:cNvSpPr>
          <p:nvPr/>
        </p:nvSpPr>
        <p:spPr bwMode="auto">
          <a:xfrm>
            <a:off x="6918325" y="34798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46" name="Oval 22"/>
          <p:cNvSpPr>
            <a:spLocks noChangeArrowheads="1"/>
          </p:cNvSpPr>
          <p:nvPr/>
        </p:nvSpPr>
        <p:spPr bwMode="auto">
          <a:xfrm>
            <a:off x="6600825" y="33035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47" name="Oval 23"/>
          <p:cNvSpPr>
            <a:spLocks noChangeArrowheads="1"/>
          </p:cNvSpPr>
          <p:nvPr/>
        </p:nvSpPr>
        <p:spPr bwMode="auto">
          <a:xfrm>
            <a:off x="6872288" y="31099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48" name="Oval 24"/>
          <p:cNvSpPr>
            <a:spLocks noChangeArrowheads="1"/>
          </p:cNvSpPr>
          <p:nvPr/>
        </p:nvSpPr>
        <p:spPr bwMode="auto">
          <a:xfrm>
            <a:off x="7172325" y="34591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49" name="Oval 25"/>
          <p:cNvSpPr>
            <a:spLocks noChangeArrowheads="1"/>
          </p:cNvSpPr>
          <p:nvPr/>
        </p:nvSpPr>
        <p:spPr bwMode="auto">
          <a:xfrm>
            <a:off x="7102475" y="32654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50" name="Oval 26"/>
          <p:cNvSpPr>
            <a:spLocks noChangeArrowheads="1"/>
          </p:cNvSpPr>
          <p:nvPr/>
        </p:nvSpPr>
        <p:spPr bwMode="auto">
          <a:xfrm>
            <a:off x="6010275" y="3887788"/>
            <a:ext cx="61913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51" name="Oval 27"/>
          <p:cNvSpPr>
            <a:spLocks noChangeArrowheads="1"/>
          </p:cNvSpPr>
          <p:nvPr/>
        </p:nvSpPr>
        <p:spPr bwMode="auto">
          <a:xfrm>
            <a:off x="6507163" y="44640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52" name="Oval 28"/>
          <p:cNvSpPr>
            <a:spLocks noChangeArrowheads="1"/>
          </p:cNvSpPr>
          <p:nvPr/>
        </p:nvSpPr>
        <p:spPr bwMode="auto">
          <a:xfrm>
            <a:off x="6450013" y="4187825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53" name="Oval 29"/>
          <p:cNvSpPr>
            <a:spLocks noChangeArrowheads="1"/>
          </p:cNvSpPr>
          <p:nvPr/>
        </p:nvSpPr>
        <p:spPr bwMode="auto">
          <a:xfrm>
            <a:off x="6048375" y="4213225"/>
            <a:ext cx="61913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54" name="Oval 30"/>
          <p:cNvSpPr>
            <a:spLocks noChangeArrowheads="1"/>
          </p:cNvSpPr>
          <p:nvPr/>
        </p:nvSpPr>
        <p:spPr bwMode="auto">
          <a:xfrm>
            <a:off x="6180138" y="4468813"/>
            <a:ext cx="61912" cy="50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55" name="Oval 31"/>
          <p:cNvSpPr>
            <a:spLocks noChangeArrowheads="1"/>
          </p:cNvSpPr>
          <p:nvPr/>
        </p:nvSpPr>
        <p:spPr bwMode="auto">
          <a:xfrm>
            <a:off x="6346825" y="29178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56" name="Oval 32"/>
          <p:cNvSpPr>
            <a:spLocks noChangeArrowheads="1"/>
          </p:cNvSpPr>
          <p:nvPr/>
        </p:nvSpPr>
        <p:spPr bwMode="auto">
          <a:xfrm rot="2024100">
            <a:off x="5646738" y="3773488"/>
            <a:ext cx="1370012" cy="895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57" name="Rectangle 33"/>
          <p:cNvSpPr>
            <a:spLocks noChangeArrowheads="1"/>
          </p:cNvSpPr>
          <p:nvPr/>
        </p:nvSpPr>
        <p:spPr bwMode="auto">
          <a:xfrm>
            <a:off x="5649913" y="2895600"/>
            <a:ext cx="2287587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58" name="Line 34"/>
          <p:cNvSpPr>
            <a:spLocks noChangeShapeType="1"/>
          </p:cNvSpPr>
          <p:nvPr/>
        </p:nvSpPr>
        <p:spPr bwMode="auto">
          <a:xfrm>
            <a:off x="6905625" y="31384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59" name="Line 35"/>
          <p:cNvSpPr>
            <a:spLocks noChangeShapeType="1"/>
          </p:cNvSpPr>
          <p:nvPr/>
        </p:nvSpPr>
        <p:spPr bwMode="auto">
          <a:xfrm>
            <a:off x="6038850" y="1971675"/>
            <a:ext cx="3810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60" name="Line 36"/>
          <p:cNvSpPr>
            <a:spLocks noChangeShapeType="1"/>
          </p:cNvSpPr>
          <p:nvPr/>
        </p:nvSpPr>
        <p:spPr bwMode="auto">
          <a:xfrm>
            <a:off x="6038850" y="1966913"/>
            <a:ext cx="1714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61" name="Line 37"/>
          <p:cNvSpPr>
            <a:spLocks noChangeShapeType="1"/>
          </p:cNvSpPr>
          <p:nvPr/>
        </p:nvSpPr>
        <p:spPr bwMode="auto">
          <a:xfrm>
            <a:off x="6043613" y="1962150"/>
            <a:ext cx="671512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62" name="Line 38"/>
          <p:cNvSpPr>
            <a:spLocks noChangeShapeType="1"/>
          </p:cNvSpPr>
          <p:nvPr/>
        </p:nvSpPr>
        <p:spPr bwMode="auto">
          <a:xfrm flipV="1">
            <a:off x="6086475" y="2209800"/>
            <a:ext cx="623888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63" name="Line 39"/>
          <p:cNvSpPr>
            <a:spLocks noChangeShapeType="1"/>
          </p:cNvSpPr>
          <p:nvPr/>
        </p:nvSpPr>
        <p:spPr bwMode="auto">
          <a:xfrm>
            <a:off x="6076950" y="2295525"/>
            <a:ext cx="138113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64" name="Line 40"/>
          <p:cNvSpPr>
            <a:spLocks noChangeShapeType="1"/>
          </p:cNvSpPr>
          <p:nvPr/>
        </p:nvSpPr>
        <p:spPr bwMode="auto">
          <a:xfrm flipV="1">
            <a:off x="6215063" y="2214563"/>
            <a:ext cx="49530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65" name="Line 41"/>
          <p:cNvSpPr>
            <a:spLocks noChangeShapeType="1"/>
          </p:cNvSpPr>
          <p:nvPr/>
        </p:nvSpPr>
        <p:spPr bwMode="auto">
          <a:xfrm>
            <a:off x="6605588" y="1662113"/>
            <a:ext cx="257175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66" name="Line 42"/>
          <p:cNvSpPr>
            <a:spLocks noChangeShapeType="1"/>
          </p:cNvSpPr>
          <p:nvPr/>
        </p:nvSpPr>
        <p:spPr bwMode="auto">
          <a:xfrm flipV="1">
            <a:off x="6610350" y="1538288"/>
            <a:ext cx="600075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67" name="Line 43"/>
          <p:cNvSpPr>
            <a:spLocks noChangeShapeType="1"/>
          </p:cNvSpPr>
          <p:nvPr/>
        </p:nvSpPr>
        <p:spPr bwMode="auto">
          <a:xfrm flipV="1">
            <a:off x="6615113" y="1181100"/>
            <a:ext cx="2905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68" name="Line 44"/>
          <p:cNvSpPr>
            <a:spLocks noChangeShapeType="1"/>
          </p:cNvSpPr>
          <p:nvPr/>
        </p:nvSpPr>
        <p:spPr bwMode="auto">
          <a:xfrm flipV="1">
            <a:off x="6615113" y="1376363"/>
            <a:ext cx="23812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69" name="Line 45"/>
          <p:cNvSpPr>
            <a:spLocks noChangeShapeType="1"/>
          </p:cNvSpPr>
          <p:nvPr/>
        </p:nvSpPr>
        <p:spPr bwMode="auto">
          <a:xfrm flipV="1">
            <a:off x="6862763" y="1538288"/>
            <a:ext cx="34290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70" name="Line 46"/>
          <p:cNvSpPr>
            <a:spLocks noChangeShapeType="1"/>
          </p:cNvSpPr>
          <p:nvPr/>
        </p:nvSpPr>
        <p:spPr bwMode="auto">
          <a:xfrm flipV="1">
            <a:off x="6862763" y="1195388"/>
            <a:ext cx="476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71" name="Line 47"/>
          <p:cNvSpPr>
            <a:spLocks noChangeShapeType="1"/>
          </p:cNvSpPr>
          <p:nvPr/>
        </p:nvSpPr>
        <p:spPr bwMode="auto">
          <a:xfrm flipH="1" flipV="1">
            <a:off x="6624638" y="1376363"/>
            <a:ext cx="238125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72" name="Line 48"/>
          <p:cNvSpPr>
            <a:spLocks noChangeShapeType="1"/>
          </p:cNvSpPr>
          <p:nvPr/>
        </p:nvSpPr>
        <p:spPr bwMode="auto">
          <a:xfrm flipH="1" flipV="1">
            <a:off x="6624638" y="1381125"/>
            <a:ext cx="5857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73" name="Line 49"/>
          <p:cNvSpPr>
            <a:spLocks noChangeShapeType="1"/>
          </p:cNvSpPr>
          <p:nvPr/>
        </p:nvSpPr>
        <p:spPr bwMode="auto">
          <a:xfrm flipH="1" flipV="1">
            <a:off x="6896100" y="1181100"/>
            <a:ext cx="314325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74" name="Line 50"/>
          <p:cNvSpPr>
            <a:spLocks noChangeShapeType="1"/>
          </p:cNvSpPr>
          <p:nvPr/>
        </p:nvSpPr>
        <p:spPr bwMode="auto">
          <a:xfrm flipH="1">
            <a:off x="6634163" y="1181100"/>
            <a:ext cx="271462" cy="20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75" name="Line 51"/>
          <p:cNvSpPr>
            <a:spLocks noChangeShapeType="1"/>
          </p:cNvSpPr>
          <p:nvPr/>
        </p:nvSpPr>
        <p:spPr bwMode="auto">
          <a:xfrm flipV="1">
            <a:off x="6605588" y="3286125"/>
            <a:ext cx="538162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76" name="Line 52"/>
          <p:cNvSpPr>
            <a:spLocks noChangeShapeType="1"/>
          </p:cNvSpPr>
          <p:nvPr/>
        </p:nvSpPr>
        <p:spPr bwMode="auto">
          <a:xfrm>
            <a:off x="6043613" y="3910013"/>
            <a:ext cx="500062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77" name="Oval 53"/>
          <p:cNvSpPr>
            <a:spLocks noChangeArrowheads="1"/>
          </p:cNvSpPr>
          <p:nvPr/>
        </p:nvSpPr>
        <p:spPr bwMode="auto">
          <a:xfrm>
            <a:off x="6829425" y="56403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78" name="Oval 54"/>
          <p:cNvSpPr>
            <a:spLocks noChangeArrowheads="1"/>
          </p:cNvSpPr>
          <p:nvPr/>
        </p:nvSpPr>
        <p:spPr bwMode="auto">
          <a:xfrm>
            <a:off x="6424613" y="57594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79" name="Oval 55"/>
          <p:cNvSpPr>
            <a:spLocks noChangeArrowheads="1"/>
          </p:cNvSpPr>
          <p:nvPr/>
        </p:nvSpPr>
        <p:spPr bwMode="auto">
          <a:xfrm>
            <a:off x="6678613" y="6062663"/>
            <a:ext cx="61912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80" name="Oval 56"/>
          <p:cNvSpPr>
            <a:spLocks noChangeArrowheads="1"/>
          </p:cNvSpPr>
          <p:nvPr/>
        </p:nvSpPr>
        <p:spPr bwMode="auto">
          <a:xfrm>
            <a:off x="6570663" y="55165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81" name="Oval 57"/>
          <p:cNvSpPr>
            <a:spLocks noChangeArrowheads="1"/>
          </p:cNvSpPr>
          <p:nvPr/>
        </p:nvSpPr>
        <p:spPr bwMode="auto">
          <a:xfrm>
            <a:off x="6918325" y="54102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82" name="Oval 58"/>
          <p:cNvSpPr>
            <a:spLocks noChangeArrowheads="1"/>
          </p:cNvSpPr>
          <p:nvPr/>
        </p:nvSpPr>
        <p:spPr bwMode="auto">
          <a:xfrm>
            <a:off x="6600825" y="52339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83" name="Oval 59"/>
          <p:cNvSpPr>
            <a:spLocks noChangeArrowheads="1"/>
          </p:cNvSpPr>
          <p:nvPr/>
        </p:nvSpPr>
        <p:spPr bwMode="auto">
          <a:xfrm>
            <a:off x="6872288" y="50403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84" name="Oval 60"/>
          <p:cNvSpPr>
            <a:spLocks noChangeArrowheads="1"/>
          </p:cNvSpPr>
          <p:nvPr/>
        </p:nvSpPr>
        <p:spPr bwMode="auto">
          <a:xfrm>
            <a:off x="7172325" y="53895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85" name="Oval 61"/>
          <p:cNvSpPr>
            <a:spLocks noChangeArrowheads="1"/>
          </p:cNvSpPr>
          <p:nvPr/>
        </p:nvSpPr>
        <p:spPr bwMode="auto">
          <a:xfrm>
            <a:off x="7102475" y="51958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86" name="Oval 62"/>
          <p:cNvSpPr>
            <a:spLocks noChangeArrowheads="1"/>
          </p:cNvSpPr>
          <p:nvPr/>
        </p:nvSpPr>
        <p:spPr bwMode="auto">
          <a:xfrm>
            <a:off x="6010275" y="5818188"/>
            <a:ext cx="61913" cy="523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87" name="Oval 63"/>
          <p:cNvSpPr>
            <a:spLocks noChangeArrowheads="1"/>
          </p:cNvSpPr>
          <p:nvPr/>
        </p:nvSpPr>
        <p:spPr bwMode="auto">
          <a:xfrm>
            <a:off x="6507163" y="6394450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88" name="Oval 64"/>
          <p:cNvSpPr>
            <a:spLocks noChangeArrowheads="1"/>
          </p:cNvSpPr>
          <p:nvPr/>
        </p:nvSpPr>
        <p:spPr bwMode="auto">
          <a:xfrm>
            <a:off x="6450013" y="6118225"/>
            <a:ext cx="61912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89" name="Oval 65"/>
          <p:cNvSpPr>
            <a:spLocks noChangeArrowheads="1"/>
          </p:cNvSpPr>
          <p:nvPr/>
        </p:nvSpPr>
        <p:spPr bwMode="auto">
          <a:xfrm>
            <a:off x="6048375" y="6143625"/>
            <a:ext cx="61913" cy="523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90" name="Oval 66"/>
          <p:cNvSpPr>
            <a:spLocks noChangeArrowheads="1"/>
          </p:cNvSpPr>
          <p:nvPr/>
        </p:nvSpPr>
        <p:spPr bwMode="auto">
          <a:xfrm>
            <a:off x="6180138" y="6399213"/>
            <a:ext cx="61912" cy="50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91" name="Oval 67"/>
          <p:cNvSpPr>
            <a:spLocks noChangeArrowheads="1"/>
          </p:cNvSpPr>
          <p:nvPr/>
        </p:nvSpPr>
        <p:spPr bwMode="auto">
          <a:xfrm>
            <a:off x="6346825" y="48482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92" name="Oval 68"/>
          <p:cNvSpPr>
            <a:spLocks noChangeArrowheads="1"/>
          </p:cNvSpPr>
          <p:nvPr/>
        </p:nvSpPr>
        <p:spPr bwMode="auto">
          <a:xfrm rot="2024100">
            <a:off x="5646738" y="5703888"/>
            <a:ext cx="1370012" cy="895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93" name="Rectangle 69"/>
          <p:cNvSpPr>
            <a:spLocks noChangeArrowheads="1"/>
          </p:cNvSpPr>
          <p:nvPr/>
        </p:nvSpPr>
        <p:spPr bwMode="auto">
          <a:xfrm>
            <a:off x="5649913" y="4826000"/>
            <a:ext cx="2287587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94" name="Line 70"/>
          <p:cNvSpPr>
            <a:spLocks noChangeShapeType="1"/>
          </p:cNvSpPr>
          <p:nvPr/>
        </p:nvSpPr>
        <p:spPr bwMode="auto">
          <a:xfrm>
            <a:off x="6905625" y="50688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95" name="Oval 71"/>
          <p:cNvSpPr>
            <a:spLocks noChangeArrowheads="1"/>
          </p:cNvSpPr>
          <p:nvPr/>
        </p:nvSpPr>
        <p:spPr bwMode="auto">
          <a:xfrm>
            <a:off x="6321425" y="6103938"/>
            <a:ext cx="61913" cy="523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96" name="Oval 72"/>
          <p:cNvSpPr>
            <a:spLocks noChangeArrowheads="1"/>
          </p:cNvSpPr>
          <p:nvPr/>
        </p:nvSpPr>
        <p:spPr bwMode="auto">
          <a:xfrm>
            <a:off x="6861175" y="5341938"/>
            <a:ext cx="61913" cy="523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1897" name="Line 73"/>
          <p:cNvSpPr>
            <a:spLocks noChangeShapeType="1"/>
          </p:cNvSpPr>
          <p:nvPr/>
        </p:nvSpPr>
        <p:spPr bwMode="auto">
          <a:xfrm>
            <a:off x="6350000" y="6127750"/>
            <a:ext cx="1397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98" name="Line 74"/>
          <p:cNvSpPr>
            <a:spLocks noChangeShapeType="1"/>
          </p:cNvSpPr>
          <p:nvPr/>
        </p:nvSpPr>
        <p:spPr bwMode="auto">
          <a:xfrm flipV="1">
            <a:off x="6356350" y="6083300"/>
            <a:ext cx="3492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899" name="Line 75"/>
          <p:cNvSpPr>
            <a:spLocks noChangeShapeType="1"/>
          </p:cNvSpPr>
          <p:nvPr/>
        </p:nvSpPr>
        <p:spPr bwMode="auto">
          <a:xfrm flipV="1">
            <a:off x="6356350" y="5772150"/>
            <a:ext cx="10160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900" name="Line 76"/>
          <p:cNvSpPr>
            <a:spLocks noChangeShapeType="1"/>
          </p:cNvSpPr>
          <p:nvPr/>
        </p:nvSpPr>
        <p:spPr bwMode="auto">
          <a:xfrm flipH="1" flipV="1">
            <a:off x="6032500" y="5842000"/>
            <a:ext cx="32385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901" name="Line 77"/>
          <p:cNvSpPr>
            <a:spLocks noChangeShapeType="1"/>
          </p:cNvSpPr>
          <p:nvPr/>
        </p:nvSpPr>
        <p:spPr bwMode="auto">
          <a:xfrm flipH="1">
            <a:off x="6070600" y="6134100"/>
            <a:ext cx="28575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902" name="Line 78"/>
          <p:cNvSpPr>
            <a:spLocks noChangeShapeType="1"/>
          </p:cNvSpPr>
          <p:nvPr/>
        </p:nvSpPr>
        <p:spPr bwMode="auto">
          <a:xfrm flipH="1">
            <a:off x="6210300" y="6127750"/>
            <a:ext cx="1397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903" name="Line 79"/>
          <p:cNvSpPr>
            <a:spLocks noChangeShapeType="1"/>
          </p:cNvSpPr>
          <p:nvPr/>
        </p:nvSpPr>
        <p:spPr bwMode="auto">
          <a:xfrm>
            <a:off x="6350000" y="6127750"/>
            <a:ext cx="1905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904" name="Line 80"/>
          <p:cNvSpPr>
            <a:spLocks noChangeShapeType="1"/>
          </p:cNvSpPr>
          <p:nvPr/>
        </p:nvSpPr>
        <p:spPr bwMode="auto">
          <a:xfrm>
            <a:off x="6883400" y="5365750"/>
            <a:ext cx="5715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905" name="Line 81"/>
          <p:cNvSpPr>
            <a:spLocks noChangeShapeType="1"/>
          </p:cNvSpPr>
          <p:nvPr/>
        </p:nvSpPr>
        <p:spPr bwMode="auto">
          <a:xfrm>
            <a:off x="6883400" y="5365750"/>
            <a:ext cx="3238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906" name="Line 82"/>
          <p:cNvSpPr>
            <a:spLocks noChangeShapeType="1"/>
          </p:cNvSpPr>
          <p:nvPr/>
        </p:nvSpPr>
        <p:spPr bwMode="auto">
          <a:xfrm flipV="1">
            <a:off x="6889750" y="5219700"/>
            <a:ext cx="24765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907" name="Line 83"/>
          <p:cNvSpPr>
            <a:spLocks noChangeShapeType="1"/>
          </p:cNvSpPr>
          <p:nvPr/>
        </p:nvSpPr>
        <p:spPr bwMode="auto">
          <a:xfrm flipV="1">
            <a:off x="6889750" y="5060950"/>
            <a:ext cx="12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908" name="Line 84"/>
          <p:cNvSpPr>
            <a:spLocks noChangeShapeType="1"/>
          </p:cNvSpPr>
          <p:nvPr/>
        </p:nvSpPr>
        <p:spPr bwMode="auto">
          <a:xfrm flipH="1">
            <a:off x="6864350" y="5365750"/>
            <a:ext cx="317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909" name="Line 85"/>
          <p:cNvSpPr>
            <a:spLocks noChangeShapeType="1"/>
          </p:cNvSpPr>
          <p:nvPr/>
        </p:nvSpPr>
        <p:spPr bwMode="auto">
          <a:xfrm flipH="1">
            <a:off x="6604000" y="5359400"/>
            <a:ext cx="2921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1910" name="Line 86"/>
          <p:cNvSpPr>
            <a:spLocks noChangeShapeType="1"/>
          </p:cNvSpPr>
          <p:nvPr/>
        </p:nvSpPr>
        <p:spPr bwMode="auto">
          <a:xfrm flipH="1" flipV="1">
            <a:off x="6623050" y="5257800"/>
            <a:ext cx="27305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93" name="Rectangle 17"/>
          <p:cNvSpPr>
            <a:spLocks noChangeArrowheads="1"/>
          </p:cNvSpPr>
          <p:nvPr/>
        </p:nvSpPr>
        <p:spPr bwMode="auto">
          <a:xfrm>
            <a:off x="6210300" y="1117600"/>
            <a:ext cx="1854200" cy="1143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5378" name="Rectangle 2"/>
          <p:cNvSpPr>
            <a:spLocks noChangeArrowheads="1"/>
          </p:cNvSpPr>
          <p:nvPr/>
        </p:nvSpPr>
        <p:spPr bwMode="auto">
          <a:xfrm>
            <a:off x="708212" y="2006600"/>
            <a:ext cx="4952999" cy="952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712200" cy="533400"/>
          </a:xfrm>
        </p:spPr>
        <p:txBody>
          <a:bodyPr>
            <a:normAutofit fontScale="90000"/>
          </a:bodyPr>
          <a:lstStyle/>
          <a:p>
            <a:r>
              <a:rPr lang="en-US" sz="4000"/>
              <a:t>Clustering: Distance from cluster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49624" y="1104900"/>
            <a:ext cx="5365376" cy="5461000"/>
          </a:xfrm>
        </p:spPr>
        <p:txBody>
          <a:bodyPr/>
          <a:lstStyle/>
          <a:p>
            <a:r>
              <a:rPr lang="en-US" sz="2800" dirty="0"/>
              <a:t>How far is a data point from a cluster?</a:t>
            </a:r>
          </a:p>
          <a:p>
            <a:pPr lvl="1"/>
            <a:r>
              <a:rPr lang="en-US" sz="2400" dirty="0"/>
              <a:t>Euclidean or </a:t>
            </a:r>
            <a:r>
              <a:rPr lang="en-US" sz="2400" dirty="0" err="1"/>
              <a:t>Minkowski</a:t>
            </a:r>
            <a:r>
              <a:rPr lang="en-US" sz="2400" dirty="0"/>
              <a:t> distance from the </a:t>
            </a:r>
            <a:r>
              <a:rPr lang="en-US" sz="2400" dirty="0" err="1"/>
              <a:t>centroid</a:t>
            </a:r>
            <a:r>
              <a:rPr lang="en-US" sz="2400" dirty="0"/>
              <a:t> of the cluster</a:t>
            </a:r>
          </a:p>
          <a:p>
            <a:pPr lvl="2"/>
            <a:endParaRPr lang="en-US" sz="800" dirty="0"/>
          </a:p>
          <a:p>
            <a:pPr lvl="1"/>
            <a:r>
              <a:rPr lang="en-US" sz="2400" dirty="0"/>
              <a:t>Distance from the closest point in the cluster</a:t>
            </a:r>
          </a:p>
          <a:p>
            <a:pPr lvl="2"/>
            <a:endParaRPr lang="en-US" sz="900" dirty="0"/>
          </a:p>
          <a:p>
            <a:pPr lvl="1"/>
            <a:r>
              <a:rPr lang="en-US" sz="2400" dirty="0"/>
              <a:t>Distance from the farthest point in the cluster</a:t>
            </a:r>
          </a:p>
          <a:p>
            <a:pPr lvl="2"/>
            <a:endParaRPr lang="en-US" sz="900" dirty="0"/>
          </a:p>
          <a:p>
            <a:pPr lvl="1"/>
            <a:r>
              <a:rPr lang="en-US" sz="2400" dirty="0"/>
              <a:t>Probability of data measured on cluster distribution</a:t>
            </a:r>
          </a:p>
          <a:p>
            <a:pPr lvl="2">
              <a:lnSpc>
                <a:spcPct val="90000"/>
              </a:lnSpc>
            </a:pPr>
            <a:endParaRPr lang="en-US" sz="9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 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F31DA-80B5-43E2-8C14-55C2B7EF8EE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1125381" name="Oval 5"/>
          <p:cNvSpPr>
            <a:spLocks noChangeArrowheads="1"/>
          </p:cNvSpPr>
          <p:nvPr/>
        </p:nvSpPr>
        <p:spPr bwMode="auto">
          <a:xfrm>
            <a:off x="7004984" y="20208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5382" name="Oval 6"/>
          <p:cNvSpPr>
            <a:spLocks noChangeArrowheads="1"/>
          </p:cNvSpPr>
          <p:nvPr/>
        </p:nvSpPr>
        <p:spPr bwMode="auto">
          <a:xfrm>
            <a:off x="6746222" y="18970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5383" name="Oval 7"/>
          <p:cNvSpPr>
            <a:spLocks noChangeArrowheads="1"/>
          </p:cNvSpPr>
          <p:nvPr/>
        </p:nvSpPr>
        <p:spPr bwMode="auto">
          <a:xfrm>
            <a:off x="7134225" y="17907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5384" name="Oval 8"/>
          <p:cNvSpPr>
            <a:spLocks noChangeArrowheads="1"/>
          </p:cNvSpPr>
          <p:nvPr/>
        </p:nvSpPr>
        <p:spPr bwMode="auto">
          <a:xfrm>
            <a:off x="6816725" y="16144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5385" name="Oval 9"/>
          <p:cNvSpPr>
            <a:spLocks noChangeArrowheads="1"/>
          </p:cNvSpPr>
          <p:nvPr/>
        </p:nvSpPr>
        <p:spPr bwMode="auto">
          <a:xfrm>
            <a:off x="7088188" y="14208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5386" name="Oval 10"/>
          <p:cNvSpPr>
            <a:spLocks noChangeArrowheads="1"/>
          </p:cNvSpPr>
          <p:nvPr/>
        </p:nvSpPr>
        <p:spPr bwMode="auto">
          <a:xfrm>
            <a:off x="7388225" y="17700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5387" name="Oval 11"/>
          <p:cNvSpPr>
            <a:spLocks noChangeArrowheads="1"/>
          </p:cNvSpPr>
          <p:nvPr/>
        </p:nvSpPr>
        <p:spPr bwMode="auto">
          <a:xfrm>
            <a:off x="7318375" y="15763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5388" name="Oval 12"/>
          <p:cNvSpPr>
            <a:spLocks noChangeArrowheads="1"/>
          </p:cNvSpPr>
          <p:nvPr/>
        </p:nvSpPr>
        <p:spPr bwMode="auto">
          <a:xfrm>
            <a:off x="6562725" y="12287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5389" name="Line 13"/>
          <p:cNvSpPr>
            <a:spLocks noChangeShapeType="1"/>
          </p:cNvSpPr>
          <p:nvPr/>
        </p:nvSpPr>
        <p:spPr bwMode="auto">
          <a:xfrm>
            <a:off x="7121525" y="14493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5390" name="Oval 14"/>
          <p:cNvSpPr>
            <a:spLocks noChangeArrowheads="1"/>
          </p:cNvSpPr>
          <p:nvPr/>
        </p:nvSpPr>
        <p:spPr bwMode="auto">
          <a:xfrm>
            <a:off x="7702550" y="1614488"/>
            <a:ext cx="61913" cy="508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5391" name="Oval 15"/>
          <p:cNvSpPr>
            <a:spLocks noChangeArrowheads="1"/>
          </p:cNvSpPr>
          <p:nvPr/>
        </p:nvSpPr>
        <p:spPr bwMode="auto">
          <a:xfrm>
            <a:off x="7075488" y="1725613"/>
            <a:ext cx="61912" cy="523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5392" name="Line 16"/>
          <p:cNvSpPr>
            <a:spLocks noChangeShapeType="1"/>
          </p:cNvSpPr>
          <p:nvPr/>
        </p:nvSpPr>
        <p:spPr bwMode="auto">
          <a:xfrm flipV="1">
            <a:off x="7104063" y="1638300"/>
            <a:ext cx="630237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5835" y="2985247"/>
            <a:ext cx="5593976" cy="2904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74" name="Rectangle 46"/>
          <p:cNvSpPr>
            <a:spLocks noChangeArrowheads="1"/>
          </p:cNvSpPr>
          <p:nvPr/>
        </p:nvSpPr>
        <p:spPr bwMode="auto">
          <a:xfrm>
            <a:off x="768723" y="2941171"/>
            <a:ext cx="4986617" cy="977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73" name="Rectangle 45"/>
          <p:cNvSpPr>
            <a:spLocks noChangeArrowheads="1"/>
          </p:cNvSpPr>
          <p:nvPr/>
        </p:nvSpPr>
        <p:spPr bwMode="auto">
          <a:xfrm>
            <a:off x="6210300" y="2260600"/>
            <a:ext cx="1854200" cy="1143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56" name="Rectangle 28"/>
          <p:cNvSpPr>
            <a:spLocks noChangeArrowheads="1"/>
          </p:cNvSpPr>
          <p:nvPr/>
        </p:nvSpPr>
        <p:spPr bwMode="auto">
          <a:xfrm>
            <a:off x="6210300" y="1117600"/>
            <a:ext cx="1854200" cy="1143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712200" cy="533400"/>
          </a:xfrm>
        </p:spPr>
        <p:txBody>
          <a:bodyPr>
            <a:normAutofit fontScale="90000"/>
          </a:bodyPr>
          <a:lstStyle/>
          <a:p>
            <a:r>
              <a:rPr lang="en-US" sz="4000"/>
              <a:t>Clustering: Distance from cluster</a:t>
            </a:r>
          </a:p>
        </p:txBody>
      </p:sp>
      <p:sp>
        <p:nvSpPr>
          <p:cNvPr id="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49624" y="1104900"/>
            <a:ext cx="5365376" cy="5461000"/>
          </a:xfrm>
        </p:spPr>
        <p:txBody>
          <a:bodyPr/>
          <a:lstStyle/>
          <a:p>
            <a:r>
              <a:rPr lang="en-US" sz="2800" dirty="0"/>
              <a:t>How far is a data point from a cluster?</a:t>
            </a:r>
          </a:p>
          <a:p>
            <a:pPr lvl="1"/>
            <a:r>
              <a:rPr lang="en-US" sz="2400" dirty="0"/>
              <a:t>Euclidean or </a:t>
            </a:r>
            <a:r>
              <a:rPr lang="en-US" sz="2400" dirty="0" err="1"/>
              <a:t>Minkowski</a:t>
            </a:r>
            <a:r>
              <a:rPr lang="en-US" sz="2400" dirty="0"/>
              <a:t> distance from the </a:t>
            </a:r>
            <a:r>
              <a:rPr lang="en-US" sz="2400" dirty="0" err="1"/>
              <a:t>centroid</a:t>
            </a:r>
            <a:r>
              <a:rPr lang="en-US" sz="2400" dirty="0"/>
              <a:t> of the cluster</a:t>
            </a:r>
          </a:p>
          <a:p>
            <a:pPr lvl="2"/>
            <a:endParaRPr lang="en-US" sz="800" dirty="0"/>
          </a:p>
          <a:p>
            <a:pPr lvl="1"/>
            <a:r>
              <a:rPr lang="en-US" sz="2400" dirty="0"/>
              <a:t>Distance from the closest point in the cluster</a:t>
            </a:r>
          </a:p>
          <a:p>
            <a:pPr lvl="2"/>
            <a:endParaRPr lang="en-US" sz="900" dirty="0"/>
          </a:p>
          <a:p>
            <a:pPr lvl="1"/>
            <a:r>
              <a:rPr lang="en-US" sz="2400" dirty="0"/>
              <a:t>Distance from the farthest point in the cluster</a:t>
            </a:r>
          </a:p>
          <a:p>
            <a:pPr lvl="2"/>
            <a:endParaRPr lang="en-US" sz="900" dirty="0"/>
          </a:p>
          <a:p>
            <a:pPr lvl="1"/>
            <a:r>
              <a:rPr lang="en-US" sz="2400" dirty="0"/>
              <a:t>Probability of data measured on cluster distribution</a:t>
            </a:r>
          </a:p>
          <a:p>
            <a:pPr lvl="2">
              <a:lnSpc>
                <a:spcPct val="90000"/>
              </a:lnSpc>
            </a:pPr>
            <a:endParaRPr lang="en-US" sz="9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 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F31DA-80B5-43E2-8C14-55C2B7EF8EE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1123332" name="Oval 4"/>
          <p:cNvSpPr>
            <a:spLocks noChangeArrowheads="1"/>
          </p:cNvSpPr>
          <p:nvPr/>
        </p:nvSpPr>
        <p:spPr bwMode="auto">
          <a:xfrm>
            <a:off x="7045325" y="20208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33" name="Oval 5"/>
          <p:cNvSpPr>
            <a:spLocks noChangeArrowheads="1"/>
          </p:cNvSpPr>
          <p:nvPr/>
        </p:nvSpPr>
        <p:spPr bwMode="auto">
          <a:xfrm>
            <a:off x="6786563" y="18970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34" name="Oval 6"/>
          <p:cNvSpPr>
            <a:spLocks noChangeArrowheads="1"/>
          </p:cNvSpPr>
          <p:nvPr/>
        </p:nvSpPr>
        <p:spPr bwMode="auto">
          <a:xfrm>
            <a:off x="7134225" y="17907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35" name="Oval 7"/>
          <p:cNvSpPr>
            <a:spLocks noChangeArrowheads="1"/>
          </p:cNvSpPr>
          <p:nvPr/>
        </p:nvSpPr>
        <p:spPr bwMode="auto">
          <a:xfrm>
            <a:off x="6816725" y="16144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36" name="Oval 8"/>
          <p:cNvSpPr>
            <a:spLocks noChangeArrowheads="1"/>
          </p:cNvSpPr>
          <p:nvPr/>
        </p:nvSpPr>
        <p:spPr bwMode="auto">
          <a:xfrm>
            <a:off x="7088188" y="14208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37" name="Oval 9"/>
          <p:cNvSpPr>
            <a:spLocks noChangeArrowheads="1"/>
          </p:cNvSpPr>
          <p:nvPr/>
        </p:nvSpPr>
        <p:spPr bwMode="auto">
          <a:xfrm>
            <a:off x="7388225" y="17700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38" name="Oval 10"/>
          <p:cNvSpPr>
            <a:spLocks noChangeArrowheads="1"/>
          </p:cNvSpPr>
          <p:nvPr/>
        </p:nvSpPr>
        <p:spPr bwMode="auto">
          <a:xfrm>
            <a:off x="7318375" y="15763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39" name="Oval 11"/>
          <p:cNvSpPr>
            <a:spLocks noChangeArrowheads="1"/>
          </p:cNvSpPr>
          <p:nvPr/>
        </p:nvSpPr>
        <p:spPr bwMode="auto">
          <a:xfrm>
            <a:off x="6562725" y="12287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40" name="Line 12"/>
          <p:cNvSpPr>
            <a:spLocks noChangeShapeType="1"/>
          </p:cNvSpPr>
          <p:nvPr/>
        </p:nvSpPr>
        <p:spPr bwMode="auto">
          <a:xfrm>
            <a:off x="7121525" y="14493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3341" name="Oval 13"/>
          <p:cNvSpPr>
            <a:spLocks noChangeArrowheads="1"/>
          </p:cNvSpPr>
          <p:nvPr/>
        </p:nvSpPr>
        <p:spPr bwMode="auto">
          <a:xfrm>
            <a:off x="7075488" y="1725613"/>
            <a:ext cx="61912" cy="523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42" name="Oval 14"/>
          <p:cNvSpPr>
            <a:spLocks noChangeArrowheads="1"/>
          </p:cNvSpPr>
          <p:nvPr/>
        </p:nvSpPr>
        <p:spPr bwMode="auto">
          <a:xfrm>
            <a:off x="7702550" y="1614488"/>
            <a:ext cx="61913" cy="508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43" name="Line 15"/>
          <p:cNvSpPr>
            <a:spLocks noChangeShapeType="1"/>
          </p:cNvSpPr>
          <p:nvPr/>
        </p:nvSpPr>
        <p:spPr bwMode="auto">
          <a:xfrm flipV="1">
            <a:off x="7104063" y="1638300"/>
            <a:ext cx="630237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3344" name="Oval 16"/>
          <p:cNvSpPr>
            <a:spLocks noChangeArrowheads="1"/>
          </p:cNvSpPr>
          <p:nvPr/>
        </p:nvSpPr>
        <p:spPr bwMode="auto">
          <a:xfrm>
            <a:off x="6937749" y="3018959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45" name="Oval 17"/>
          <p:cNvSpPr>
            <a:spLocks noChangeArrowheads="1"/>
          </p:cNvSpPr>
          <p:nvPr/>
        </p:nvSpPr>
        <p:spPr bwMode="auto">
          <a:xfrm>
            <a:off x="6678987" y="2895134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46" name="Oval 18"/>
          <p:cNvSpPr>
            <a:spLocks noChangeArrowheads="1"/>
          </p:cNvSpPr>
          <p:nvPr/>
        </p:nvSpPr>
        <p:spPr bwMode="auto">
          <a:xfrm>
            <a:off x="7026649" y="2788771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47" name="Oval 19"/>
          <p:cNvSpPr>
            <a:spLocks noChangeArrowheads="1"/>
          </p:cNvSpPr>
          <p:nvPr/>
        </p:nvSpPr>
        <p:spPr bwMode="auto">
          <a:xfrm>
            <a:off x="6709149" y="2612559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48" name="Oval 20"/>
          <p:cNvSpPr>
            <a:spLocks noChangeArrowheads="1"/>
          </p:cNvSpPr>
          <p:nvPr/>
        </p:nvSpPr>
        <p:spPr bwMode="auto">
          <a:xfrm>
            <a:off x="7088188" y="25130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49" name="Oval 21"/>
          <p:cNvSpPr>
            <a:spLocks noChangeArrowheads="1"/>
          </p:cNvSpPr>
          <p:nvPr/>
        </p:nvSpPr>
        <p:spPr bwMode="auto">
          <a:xfrm>
            <a:off x="7388225" y="28622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50" name="Oval 22"/>
          <p:cNvSpPr>
            <a:spLocks noChangeArrowheads="1"/>
          </p:cNvSpPr>
          <p:nvPr/>
        </p:nvSpPr>
        <p:spPr bwMode="auto">
          <a:xfrm>
            <a:off x="7318375" y="26685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51" name="Oval 23"/>
          <p:cNvSpPr>
            <a:spLocks noChangeArrowheads="1"/>
          </p:cNvSpPr>
          <p:nvPr/>
        </p:nvSpPr>
        <p:spPr bwMode="auto">
          <a:xfrm>
            <a:off x="6562725" y="23209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52" name="Line 24"/>
          <p:cNvSpPr>
            <a:spLocks noChangeShapeType="1"/>
          </p:cNvSpPr>
          <p:nvPr/>
        </p:nvSpPr>
        <p:spPr bwMode="auto">
          <a:xfrm>
            <a:off x="7121525" y="25415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3354" name="Oval 26"/>
          <p:cNvSpPr>
            <a:spLocks noChangeArrowheads="1"/>
          </p:cNvSpPr>
          <p:nvPr/>
        </p:nvSpPr>
        <p:spPr bwMode="auto">
          <a:xfrm>
            <a:off x="7702550" y="2706688"/>
            <a:ext cx="61913" cy="508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3357" name="Line 29"/>
          <p:cNvSpPr>
            <a:spLocks noChangeShapeType="1"/>
          </p:cNvSpPr>
          <p:nvPr/>
        </p:nvSpPr>
        <p:spPr bwMode="auto">
          <a:xfrm flipH="1">
            <a:off x="7419975" y="2727325"/>
            <a:ext cx="31750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95835" y="3966882"/>
            <a:ext cx="5593976" cy="1922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64" name="Rectangle 40"/>
          <p:cNvSpPr>
            <a:spLocks noChangeArrowheads="1"/>
          </p:cNvSpPr>
          <p:nvPr/>
        </p:nvSpPr>
        <p:spPr bwMode="auto">
          <a:xfrm>
            <a:off x="767229" y="4022912"/>
            <a:ext cx="4732617" cy="68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712200" cy="533400"/>
          </a:xfrm>
        </p:spPr>
        <p:txBody>
          <a:bodyPr>
            <a:normAutofit fontScale="90000"/>
          </a:bodyPr>
          <a:lstStyle/>
          <a:p>
            <a:r>
              <a:rPr lang="en-US" sz="4000"/>
              <a:t>Clustering: Distance from cluster</a:t>
            </a:r>
          </a:p>
        </p:txBody>
      </p:sp>
      <p:sp>
        <p:nvSpPr>
          <p:cNvPr id="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49624" y="1104900"/>
            <a:ext cx="5365376" cy="5461000"/>
          </a:xfrm>
        </p:spPr>
        <p:txBody>
          <a:bodyPr/>
          <a:lstStyle/>
          <a:p>
            <a:r>
              <a:rPr lang="en-US" sz="2800" dirty="0"/>
              <a:t>How far is a data point from a cluster?</a:t>
            </a:r>
          </a:p>
          <a:p>
            <a:pPr lvl="1"/>
            <a:r>
              <a:rPr lang="en-US" sz="2400" dirty="0"/>
              <a:t>Euclidean or </a:t>
            </a:r>
            <a:r>
              <a:rPr lang="en-US" sz="2400" dirty="0" err="1"/>
              <a:t>Minkowski</a:t>
            </a:r>
            <a:r>
              <a:rPr lang="en-US" sz="2400" dirty="0"/>
              <a:t> distance from the </a:t>
            </a:r>
            <a:r>
              <a:rPr lang="en-US" sz="2400" dirty="0" err="1"/>
              <a:t>centroid</a:t>
            </a:r>
            <a:r>
              <a:rPr lang="en-US" sz="2400" dirty="0"/>
              <a:t> of the cluster</a:t>
            </a:r>
          </a:p>
          <a:p>
            <a:pPr lvl="2"/>
            <a:endParaRPr lang="en-US" sz="800" dirty="0"/>
          </a:p>
          <a:p>
            <a:pPr lvl="1"/>
            <a:r>
              <a:rPr lang="en-US" sz="2400" dirty="0"/>
              <a:t>Distance from the closest point in the cluster</a:t>
            </a:r>
          </a:p>
          <a:p>
            <a:pPr lvl="2"/>
            <a:endParaRPr lang="en-US" sz="900" dirty="0"/>
          </a:p>
          <a:p>
            <a:pPr lvl="1"/>
            <a:r>
              <a:rPr lang="en-US" sz="2400" dirty="0"/>
              <a:t>Distance from the farthest point in the cluster</a:t>
            </a:r>
          </a:p>
          <a:p>
            <a:pPr lvl="2"/>
            <a:endParaRPr lang="en-US" sz="900" dirty="0"/>
          </a:p>
          <a:p>
            <a:pPr lvl="1"/>
            <a:r>
              <a:rPr lang="en-US" sz="2400" dirty="0"/>
              <a:t>Probability of data measured on cluster distribution</a:t>
            </a:r>
          </a:p>
          <a:p>
            <a:pPr lvl="2">
              <a:lnSpc>
                <a:spcPct val="90000"/>
              </a:lnSpc>
            </a:pPr>
            <a:endParaRPr lang="en-US" sz="9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 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F31DA-80B5-43E2-8C14-55C2B7EF8EE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1127452" name="Rectangle 28"/>
          <p:cNvSpPr>
            <a:spLocks noChangeArrowheads="1"/>
          </p:cNvSpPr>
          <p:nvPr/>
        </p:nvSpPr>
        <p:spPr bwMode="auto">
          <a:xfrm>
            <a:off x="6210300" y="3378200"/>
            <a:ext cx="1854200" cy="1143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26" name="Rectangle 2"/>
          <p:cNvSpPr>
            <a:spLocks noChangeArrowheads="1"/>
          </p:cNvSpPr>
          <p:nvPr/>
        </p:nvSpPr>
        <p:spPr bwMode="auto">
          <a:xfrm>
            <a:off x="6210300" y="1117600"/>
            <a:ext cx="1854200" cy="1143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29" name="Oval 5"/>
          <p:cNvSpPr>
            <a:spLocks noChangeArrowheads="1"/>
          </p:cNvSpPr>
          <p:nvPr/>
        </p:nvSpPr>
        <p:spPr bwMode="auto">
          <a:xfrm>
            <a:off x="7045325" y="20208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30" name="Oval 6"/>
          <p:cNvSpPr>
            <a:spLocks noChangeArrowheads="1"/>
          </p:cNvSpPr>
          <p:nvPr/>
        </p:nvSpPr>
        <p:spPr bwMode="auto">
          <a:xfrm>
            <a:off x="6786563" y="18970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Oval 7"/>
          <p:cNvSpPr>
            <a:spLocks noChangeArrowheads="1"/>
          </p:cNvSpPr>
          <p:nvPr/>
        </p:nvSpPr>
        <p:spPr bwMode="auto">
          <a:xfrm>
            <a:off x="7134225" y="17907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Oval 8"/>
          <p:cNvSpPr>
            <a:spLocks noChangeArrowheads="1"/>
          </p:cNvSpPr>
          <p:nvPr/>
        </p:nvSpPr>
        <p:spPr bwMode="auto">
          <a:xfrm>
            <a:off x="6816725" y="16144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33" name="Oval 9"/>
          <p:cNvSpPr>
            <a:spLocks noChangeArrowheads="1"/>
          </p:cNvSpPr>
          <p:nvPr/>
        </p:nvSpPr>
        <p:spPr bwMode="auto">
          <a:xfrm>
            <a:off x="7088188" y="14208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34" name="Oval 10"/>
          <p:cNvSpPr>
            <a:spLocks noChangeArrowheads="1"/>
          </p:cNvSpPr>
          <p:nvPr/>
        </p:nvSpPr>
        <p:spPr bwMode="auto">
          <a:xfrm>
            <a:off x="7388225" y="17700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Oval 11"/>
          <p:cNvSpPr>
            <a:spLocks noChangeArrowheads="1"/>
          </p:cNvSpPr>
          <p:nvPr/>
        </p:nvSpPr>
        <p:spPr bwMode="auto">
          <a:xfrm>
            <a:off x="7318375" y="15763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36" name="Oval 12"/>
          <p:cNvSpPr>
            <a:spLocks noChangeArrowheads="1"/>
          </p:cNvSpPr>
          <p:nvPr/>
        </p:nvSpPr>
        <p:spPr bwMode="auto">
          <a:xfrm>
            <a:off x="6562725" y="12287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37" name="Line 13"/>
          <p:cNvSpPr>
            <a:spLocks noChangeShapeType="1"/>
          </p:cNvSpPr>
          <p:nvPr/>
        </p:nvSpPr>
        <p:spPr bwMode="auto">
          <a:xfrm>
            <a:off x="7121525" y="14493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438" name="Oval 14"/>
          <p:cNvSpPr>
            <a:spLocks noChangeArrowheads="1"/>
          </p:cNvSpPr>
          <p:nvPr/>
        </p:nvSpPr>
        <p:spPr bwMode="auto">
          <a:xfrm>
            <a:off x="7075488" y="1725613"/>
            <a:ext cx="61912" cy="523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39" name="Oval 15"/>
          <p:cNvSpPr>
            <a:spLocks noChangeArrowheads="1"/>
          </p:cNvSpPr>
          <p:nvPr/>
        </p:nvSpPr>
        <p:spPr bwMode="auto">
          <a:xfrm>
            <a:off x="7702550" y="1614488"/>
            <a:ext cx="61913" cy="508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40" name="Line 16"/>
          <p:cNvSpPr>
            <a:spLocks noChangeShapeType="1"/>
          </p:cNvSpPr>
          <p:nvPr/>
        </p:nvSpPr>
        <p:spPr bwMode="auto">
          <a:xfrm flipV="1">
            <a:off x="7104063" y="1638300"/>
            <a:ext cx="630237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441" name="Oval 17"/>
          <p:cNvSpPr>
            <a:spLocks noChangeArrowheads="1"/>
          </p:cNvSpPr>
          <p:nvPr/>
        </p:nvSpPr>
        <p:spPr bwMode="auto">
          <a:xfrm>
            <a:off x="7045325" y="31130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42" name="Oval 18"/>
          <p:cNvSpPr>
            <a:spLocks noChangeArrowheads="1"/>
          </p:cNvSpPr>
          <p:nvPr/>
        </p:nvSpPr>
        <p:spPr bwMode="auto">
          <a:xfrm>
            <a:off x="6786563" y="29892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43" name="Oval 19"/>
          <p:cNvSpPr>
            <a:spLocks noChangeArrowheads="1"/>
          </p:cNvSpPr>
          <p:nvPr/>
        </p:nvSpPr>
        <p:spPr bwMode="auto">
          <a:xfrm>
            <a:off x="7134225" y="28829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Oval 20"/>
          <p:cNvSpPr>
            <a:spLocks noChangeArrowheads="1"/>
          </p:cNvSpPr>
          <p:nvPr/>
        </p:nvSpPr>
        <p:spPr bwMode="auto">
          <a:xfrm>
            <a:off x="6816725" y="27066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45" name="Oval 21"/>
          <p:cNvSpPr>
            <a:spLocks noChangeArrowheads="1"/>
          </p:cNvSpPr>
          <p:nvPr/>
        </p:nvSpPr>
        <p:spPr bwMode="auto">
          <a:xfrm>
            <a:off x="7088188" y="25130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46" name="Oval 22"/>
          <p:cNvSpPr>
            <a:spLocks noChangeArrowheads="1"/>
          </p:cNvSpPr>
          <p:nvPr/>
        </p:nvSpPr>
        <p:spPr bwMode="auto">
          <a:xfrm>
            <a:off x="7388225" y="28622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47" name="Oval 23"/>
          <p:cNvSpPr>
            <a:spLocks noChangeArrowheads="1"/>
          </p:cNvSpPr>
          <p:nvPr/>
        </p:nvSpPr>
        <p:spPr bwMode="auto">
          <a:xfrm>
            <a:off x="7318375" y="26685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48" name="Oval 24"/>
          <p:cNvSpPr>
            <a:spLocks noChangeArrowheads="1"/>
          </p:cNvSpPr>
          <p:nvPr/>
        </p:nvSpPr>
        <p:spPr bwMode="auto">
          <a:xfrm>
            <a:off x="6562725" y="23209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49" name="Line 25"/>
          <p:cNvSpPr>
            <a:spLocks noChangeShapeType="1"/>
          </p:cNvSpPr>
          <p:nvPr/>
        </p:nvSpPr>
        <p:spPr bwMode="auto">
          <a:xfrm>
            <a:off x="7121525" y="25415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450" name="Oval 26"/>
          <p:cNvSpPr>
            <a:spLocks noChangeArrowheads="1"/>
          </p:cNvSpPr>
          <p:nvPr/>
        </p:nvSpPr>
        <p:spPr bwMode="auto">
          <a:xfrm>
            <a:off x="7702550" y="2706688"/>
            <a:ext cx="61913" cy="508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51" name="Line 27"/>
          <p:cNvSpPr>
            <a:spLocks noChangeShapeType="1"/>
          </p:cNvSpPr>
          <p:nvPr/>
        </p:nvSpPr>
        <p:spPr bwMode="auto">
          <a:xfrm flipH="1">
            <a:off x="7419975" y="2727325"/>
            <a:ext cx="31750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453" name="Oval 29"/>
          <p:cNvSpPr>
            <a:spLocks noChangeArrowheads="1"/>
          </p:cNvSpPr>
          <p:nvPr/>
        </p:nvSpPr>
        <p:spPr bwMode="auto">
          <a:xfrm>
            <a:off x="7045325" y="42433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54" name="Oval 30"/>
          <p:cNvSpPr>
            <a:spLocks noChangeArrowheads="1"/>
          </p:cNvSpPr>
          <p:nvPr/>
        </p:nvSpPr>
        <p:spPr bwMode="auto">
          <a:xfrm>
            <a:off x="6786563" y="41195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55" name="Oval 31"/>
          <p:cNvSpPr>
            <a:spLocks noChangeArrowheads="1"/>
          </p:cNvSpPr>
          <p:nvPr/>
        </p:nvSpPr>
        <p:spPr bwMode="auto">
          <a:xfrm>
            <a:off x="7134225" y="40132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56" name="Oval 32"/>
          <p:cNvSpPr>
            <a:spLocks noChangeArrowheads="1"/>
          </p:cNvSpPr>
          <p:nvPr/>
        </p:nvSpPr>
        <p:spPr bwMode="auto">
          <a:xfrm>
            <a:off x="6816725" y="38369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57" name="Oval 33"/>
          <p:cNvSpPr>
            <a:spLocks noChangeArrowheads="1"/>
          </p:cNvSpPr>
          <p:nvPr/>
        </p:nvSpPr>
        <p:spPr bwMode="auto">
          <a:xfrm>
            <a:off x="7088188" y="36433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58" name="Oval 34"/>
          <p:cNvSpPr>
            <a:spLocks noChangeArrowheads="1"/>
          </p:cNvSpPr>
          <p:nvPr/>
        </p:nvSpPr>
        <p:spPr bwMode="auto">
          <a:xfrm>
            <a:off x="7388225" y="39925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59" name="Oval 35"/>
          <p:cNvSpPr>
            <a:spLocks noChangeArrowheads="1"/>
          </p:cNvSpPr>
          <p:nvPr/>
        </p:nvSpPr>
        <p:spPr bwMode="auto">
          <a:xfrm>
            <a:off x="7318375" y="37988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60" name="Oval 36"/>
          <p:cNvSpPr>
            <a:spLocks noChangeArrowheads="1"/>
          </p:cNvSpPr>
          <p:nvPr/>
        </p:nvSpPr>
        <p:spPr bwMode="auto">
          <a:xfrm>
            <a:off x="6562725" y="34512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61" name="Line 37"/>
          <p:cNvSpPr>
            <a:spLocks noChangeShapeType="1"/>
          </p:cNvSpPr>
          <p:nvPr/>
        </p:nvSpPr>
        <p:spPr bwMode="auto">
          <a:xfrm>
            <a:off x="7121525" y="36718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462" name="Oval 38"/>
          <p:cNvSpPr>
            <a:spLocks noChangeArrowheads="1"/>
          </p:cNvSpPr>
          <p:nvPr/>
        </p:nvSpPr>
        <p:spPr bwMode="auto">
          <a:xfrm>
            <a:off x="7702550" y="3836988"/>
            <a:ext cx="61913" cy="508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63" name="Line 39"/>
          <p:cNvSpPr>
            <a:spLocks noChangeShapeType="1"/>
          </p:cNvSpPr>
          <p:nvPr/>
        </p:nvSpPr>
        <p:spPr bwMode="auto">
          <a:xfrm flipH="1">
            <a:off x="6810375" y="3857625"/>
            <a:ext cx="9271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5835" y="4975412"/>
            <a:ext cx="559397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1041400" y="4940300"/>
            <a:ext cx="4552576" cy="8001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99" name="Rectangle 3"/>
          <p:cNvSpPr>
            <a:spLocks noChangeArrowheads="1"/>
          </p:cNvSpPr>
          <p:nvPr/>
        </p:nvSpPr>
        <p:spPr bwMode="auto">
          <a:xfrm>
            <a:off x="6210300" y="1117600"/>
            <a:ext cx="1854200" cy="1143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712200" cy="533400"/>
          </a:xfrm>
        </p:spPr>
        <p:txBody>
          <a:bodyPr>
            <a:normAutofit fontScale="90000"/>
          </a:bodyPr>
          <a:lstStyle/>
          <a:p>
            <a:r>
              <a:rPr lang="en-US" sz="4000"/>
              <a:t>Clustering: Distance from cluster</a:t>
            </a:r>
          </a:p>
        </p:txBody>
      </p:sp>
      <p:sp>
        <p:nvSpPr>
          <p:cNvPr id="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49624" y="1104900"/>
            <a:ext cx="5365376" cy="5461000"/>
          </a:xfrm>
        </p:spPr>
        <p:txBody>
          <a:bodyPr/>
          <a:lstStyle/>
          <a:p>
            <a:r>
              <a:rPr lang="en-US" sz="2800" dirty="0"/>
              <a:t>How far is a data point from a cluster?</a:t>
            </a:r>
          </a:p>
          <a:p>
            <a:pPr lvl="1"/>
            <a:r>
              <a:rPr lang="en-US" sz="2400" dirty="0"/>
              <a:t>Euclidean or </a:t>
            </a:r>
            <a:r>
              <a:rPr lang="en-US" sz="2400" dirty="0" err="1"/>
              <a:t>Minkowski</a:t>
            </a:r>
            <a:r>
              <a:rPr lang="en-US" sz="2400" dirty="0"/>
              <a:t> distance from the </a:t>
            </a:r>
            <a:r>
              <a:rPr lang="en-US" sz="2400" dirty="0" err="1"/>
              <a:t>centroid</a:t>
            </a:r>
            <a:r>
              <a:rPr lang="en-US" sz="2400" dirty="0"/>
              <a:t> of the cluster</a:t>
            </a:r>
          </a:p>
          <a:p>
            <a:pPr lvl="2"/>
            <a:endParaRPr lang="en-US" sz="800" dirty="0"/>
          </a:p>
          <a:p>
            <a:pPr lvl="1"/>
            <a:r>
              <a:rPr lang="en-US" sz="2400" dirty="0"/>
              <a:t>Distance from the closest point in the cluster</a:t>
            </a:r>
          </a:p>
          <a:p>
            <a:pPr lvl="2"/>
            <a:endParaRPr lang="en-US" sz="900" dirty="0"/>
          </a:p>
          <a:p>
            <a:pPr lvl="1"/>
            <a:r>
              <a:rPr lang="en-US" sz="2400" dirty="0"/>
              <a:t>Distance from the farthest point in the cluster</a:t>
            </a:r>
          </a:p>
          <a:p>
            <a:pPr lvl="2"/>
            <a:endParaRPr lang="en-US" sz="900" dirty="0"/>
          </a:p>
          <a:p>
            <a:pPr lvl="1"/>
            <a:r>
              <a:rPr lang="en-US" sz="2400" dirty="0"/>
              <a:t>Probability of data measured on cluster distribution</a:t>
            </a:r>
          </a:p>
          <a:p>
            <a:pPr lvl="2">
              <a:lnSpc>
                <a:spcPct val="90000"/>
              </a:lnSpc>
            </a:pPr>
            <a:endParaRPr lang="en-US" sz="9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 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F31DA-80B5-43E2-8C14-55C2B7EF8EE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1130502" name="Oval 6"/>
          <p:cNvSpPr>
            <a:spLocks noChangeArrowheads="1"/>
          </p:cNvSpPr>
          <p:nvPr/>
        </p:nvSpPr>
        <p:spPr bwMode="auto">
          <a:xfrm>
            <a:off x="7045325" y="20208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03" name="Oval 7"/>
          <p:cNvSpPr>
            <a:spLocks noChangeArrowheads="1"/>
          </p:cNvSpPr>
          <p:nvPr/>
        </p:nvSpPr>
        <p:spPr bwMode="auto">
          <a:xfrm>
            <a:off x="6786563" y="18970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04" name="Oval 8"/>
          <p:cNvSpPr>
            <a:spLocks noChangeArrowheads="1"/>
          </p:cNvSpPr>
          <p:nvPr/>
        </p:nvSpPr>
        <p:spPr bwMode="auto">
          <a:xfrm>
            <a:off x="7134225" y="17907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05" name="Oval 9"/>
          <p:cNvSpPr>
            <a:spLocks noChangeArrowheads="1"/>
          </p:cNvSpPr>
          <p:nvPr/>
        </p:nvSpPr>
        <p:spPr bwMode="auto">
          <a:xfrm>
            <a:off x="6816725" y="16144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06" name="Oval 10"/>
          <p:cNvSpPr>
            <a:spLocks noChangeArrowheads="1"/>
          </p:cNvSpPr>
          <p:nvPr/>
        </p:nvSpPr>
        <p:spPr bwMode="auto">
          <a:xfrm>
            <a:off x="7088188" y="14208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07" name="Oval 11"/>
          <p:cNvSpPr>
            <a:spLocks noChangeArrowheads="1"/>
          </p:cNvSpPr>
          <p:nvPr/>
        </p:nvSpPr>
        <p:spPr bwMode="auto">
          <a:xfrm>
            <a:off x="7388225" y="17700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08" name="Oval 12"/>
          <p:cNvSpPr>
            <a:spLocks noChangeArrowheads="1"/>
          </p:cNvSpPr>
          <p:nvPr/>
        </p:nvSpPr>
        <p:spPr bwMode="auto">
          <a:xfrm>
            <a:off x="7318375" y="15763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09" name="Oval 13"/>
          <p:cNvSpPr>
            <a:spLocks noChangeArrowheads="1"/>
          </p:cNvSpPr>
          <p:nvPr/>
        </p:nvSpPr>
        <p:spPr bwMode="auto">
          <a:xfrm>
            <a:off x="6562725" y="12287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10" name="Line 14"/>
          <p:cNvSpPr>
            <a:spLocks noChangeShapeType="1"/>
          </p:cNvSpPr>
          <p:nvPr/>
        </p:nvSpPr>
        <p:spPr bwMode="auto">
          <a:xfrm>
            <a:off x="7121525" y="14493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11" name="Oval 15"/>
          <p:cNvSpPr>
            <a:spLocks noChangeArrowheads="1"/>
          </p:cNvSpPr>
          <p:nvPr/>
        </p:nvSpPr>
        <p:spPr bwMode="auto">
          <a:xfrm>
            <a:off x="7075488" y="1725613"/>
            <a:ext cx="61912" cy="523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12" name="Oval 16"/>
          <p:cNvSpPr>
            <a:spLocks noChangeArrowheads="1"/>
          </p:cNvSpPr>
          <p:nvPr/>
        </p:nvSpPr>
        <p:spPr bwMode="auto">
          <a:xfrm>
            <a:off x="7702550" y="1614488"/>
            <a:ext cx="61913" cy="508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13" name="Line 17"/>
          <p:cNvSpPr>
            <a:spLocks noChangeShapeType="1"/>
          </p:cNvSpPr>
          <p:nvPr/>
        </p:nvSpPr>
        <p:spPr bwMode="auto">
          <a:xfrm flipV="1">
            <a:off x="7104063" y="1638300"/>
            <a:ext cx="630237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14" name="Oval 18"/>
          <p:cNvSpPr>
            <a:spLocks noChangeArrowheads="1"/>
          </p:cNvSpPr>
          <p:nvPr/>
        </p:nvSpPr>
        <p:spPr bwMode="auto">
          <a:xfrm>
            <a:off x="7045325" y="31130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15" name="Oval 19"/>
          <p:cNvSpPr>
            <a:spLocks noChangeArrowheads="1"/>
          </p:cNvSpPr>
          <p:nvPr/>
        </p:nvSpPr>
        <p:spPr bwMode="auto">
          <a:xfrm>
            <a:off x="6786563" y="29892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16" name="Oval 20"/>
          <p:cNvSpPr>
            <a:spLocks noChangeArrowheads="1"/>
          </p:cNvSpPr>
          <p:nvPr/>
        </p:nvSpPr>
        <p:spPr bwMode="auto">
          <a:xfrm>
            <a:off x="7134225" y="28829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17" name="Oval 21"/>
          <p:cNvSpPr>
            <a:spLocks noChangeArrowheads="1"/>
          </p:cNvSpPr>
          <p:nvPr/>
        </p:nvSpPr>
        <p:spPr bwMode="auto">
          <a:xfrm>
            <a:off x="6816725" y="27066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18" name="Oval 22"/>
          <p:cNvSpPr>
            <a:spLocks noChangeArrowheads="1"/>
          </p:cNvSpPr>
          <p:nvPr/>
        </p:nvSpPr>
        <p:spPr bwMode="auto">
          <a:xfrm>
            <a:off x="7088188" y="25130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19" name="Oval 23"/>
          <p:cNvSpPr>
            <a:spLocks noChangeArrowheads="1"/>
          </p:cNvSpPr>
          <p:nvPr/>
        </p:nvSpPr>
        <p:spPr bwMode="auto">
          <a:xfrm>
            <a:off x="7388225" y="28622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20" name="Oval 24"/>
          <p:cNvSpPr>
            <a:spLocks noChangeArrowheads="1"/>
          </p:cNvSpPr>
          <p:nvPr/>
        </p:nvSpPr>
        <p:spPr bwMode="auto">
          <a:xfrm>
            <a:off x="7318375" y="26685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21" name="Oval 25"/>
          <p:cNvSpPr>
            <a:spLocks noChangeArrowheads="1"/>
          </p:cNvSpPr>
          <p:nvPr/>
        </p:nvSpPr>
        <p:spPr bwMode="auto">
          <a:xfrm>
            <a:off x="6562725" y="23209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22" name="Line 26"/>
          <p:cNvSpPr>
            <a:spLocks noChangeShapeType="1"/>
          </p:cNvSpPr>
          <p:nvPr/>
        </p:nvSpPr>
        <p:spPr bwMode="auto">
          <a:xfrm>
            <a:off x="7121525" y="25415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23" name="Oval 27"/>
          <p:cNvSpPr>
            <a:spLocks noChangeArrowheads="1"/>
          </p:cNvSpPr>
          <p:nvPr/>
        </p:nvSpPr>
        <p:spPr bwMode="auto">
          <a:xfrm>
            <a:off x="7702550" y="2706688"/>
            <a:ext cx="61913" cy="508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24" name="Line 28"/>
          <p:cNvSpPr>
            <a:spLocks noChangeShapeType="1"/>
          </p:cNvSpPr>
          <p:nvPr/>
        </p:nvSpPr>
        <p:spPr bwMode="auto">
          <a:xfrm flipH="1">
            <a:off x="7419975" y="2727325"/>
            <a:ext cx="31750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25" name="Rectangle 29"/>
          <p:cNvSpPr>
            <a:spLocks noChangeArrowheads="1"/>
          </p:cNvSpPr>
          <p:nvPr/>
        </p:nvSpPr>
        <p:spPr bwMode="auto">
          <a:xfrm>
            <a:off x="6210300" y="3378200"/>
            <a:ext cx="1854200" cy="1143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26" name="Oval 30"/>
          <p:cNvSpPr>
            <a:spLocks noChangeArrowheads="1"/>
          </p:cNvSpPr>
          <p:nvPr/>
        </p:nvSpPr>
        <p:spPr bwMode="auto">
          <a:xfrm>
            <a:off x="7045325" y="42433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27" name="Oval 31"/>
          <p:cNvSpPr>
            <a:spLocks noChangeArrowheads="1"/>
          </p:cNvSpPr>
          <p:nvPr/>
        </p:nvSpPr>
        <p:spPr bwMode="auto">
          <a:xfrm>
            <a:off x="6786563" y="41195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28" name="Oval 32"/>
          <p:cNvSpPr>
            <a:spLocks noChangeArrowheads="1"/>
          </p:cNvSpPr>
          <p:nvPr/>
        </p:nvSpPr>
        <p:spPr bwMode="auto">
          <a:xfrm>
            <a:off x="7134225" y="40132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29" name="Oval 33"/>
          <p:cNvSpPr>
            <a:spLocks noChangeArrowheads="1"/>
          </p:cNvSpPr>
          <p:nvPr/>
        </p:nvSpPr>
        <p:spPr bwMode="auto">
          <a:xfrm>
            <a:off x="6816725" y="38369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0" name="Oval 34"/>
          <p:cNvSpPr>
            <a:spLocks noChangeArrowheads="1"/>
          </p:cNvSpPr>
          <p:nvPr/>
        </p:nvSpPr>
        <p:spPr bwMode="auto">
          <a:xfrm>
            <a:off x="7088188" y="36433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1" name="Oval 35"/>
          <p:cNvSpPr>
            <a:spLocks noChangeArrowheads="1"/>
          </p:cNvSpPr>
          <p:nvPr/>
        </p:nvSpPr>
        <p:spPr bwMode="auto">
          <a:xfrm>
            <a:off x="7388225" y="39925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2" name="Oval 36"/>
          <p:cNvSpPr>
            <a:spLocks noChangeArrowheads="1"/>
          </p:cNvSpPr>
          <p:nvPr/>
        </p:nvSpPr>
        <p:spPr bwMode="auto">
          <a:xfrm>
            <a:off x="7318375" y="37988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3" name="Oval 37"/>
          <p:cNvSpPr>
            <a:spLocks noChangeArrowheads="1"/>
          </p:cNvSpPr>
          <p:nvPr/>
        </p:nvSpPr>
        <p:spPr bwMode="auto">
          <a:xfrm>
            <a:off x="6562725" y="34512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4" name="Line 38"/>
          <p:cNvSpPr>
            <a:spLocks noChangeShapeType="1"/>
          </p:cNvSpPr>
          <p:nvPr/>
        </p:nvSpPr>
        <p:spPr bwMode="auto">
          <a:xfrm>
            <a:off x="7121525" y="36718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35" name="Oval 39"/>
          <p:cNvSpPr>
            <a:spLocks noChangeArrowheads="1"/>
          </p:cNvSpPr>
          <p:nvPr/>
        </p:nvSpPr>
        <p:spPr bwMode="auto">
          <a:xfrm>
            <a:off x="7702550" y="3836988"/>
            <a:ext cx="61913" cy="508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6" name="Line 40"/>
          <p:cNvSpPr>
            <a:spLocks noChangeShapeType="1"/>
          </p:cNvSpPr>
          <p:nvPr/>
        </p:nvSpPr>
        <p:spPr bwMode="auto">
          <a:xfrm flipH="1">
            <a:off x="6810375" y="3857625"/>
            <a:ext cx="9271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37" name="Rectangle 41"/>
          <p:cNvSpPr>
            <a:spLocks noChangeArrowheads="1"/>
          </p:cNvSpPr>
          <p:nvPr/>
        </p:nvSpPr>
        <p:spPr bwMode="auto">
          <a:xfrm>
            <a:off x="6210300" y="4521200"/>
            <a:ext cx="1854200" cy="1143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8" name="Line 42"/>
          <p:cNvSpPr>
            <a:spLocks noChangeShapeType="1"/>
          </p:cNvSpPr>
          <p:nvPr/>
        </p:nvSpPr>
        <p:spPr bwMode="auto">
          <a:xfrm>
            <a:off x="6369050" y="4584700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39" name="Line 43"/>
          <p:cNvSpPr>
            <a:spLocks noChangeShapeType="1"/>
          </p:cNvSpPr>
          <p:nvPr/>
        </p:nvSpPr>
        <p:spPr bwMode="auto">
          <a:xfrm>
            <a:off x="6311900" y="5556250"/>
            <a:ext cx="170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40" name="Freeform 44"/>
          <p:cNvSpPr>
            <a:spLocks/>
          </p:cNvSpPr>
          <p:nvPr/>
        </p:nvSpPr>
        <p:spPr bwMode="auto">
          <a:xfrm>
            <a:off x="6369050" y="4611688"/>
            <a:ext cx="1625600" cy="944562"/>
          </a:xfrm>
          <a:custGeom>
            <a:avLst/>
            <a:gdLst/>
            <a:ahLst/>
            <a:cxnLst>
              <a:cxn ang="0">
                <a:pos x="0" y="595"/>
              </a:cxn>
              <a:cxn ang="0">
                <a:pos x="100" y="567"/>
              </a:cxn>
              <a:cxn ang="0">
                <a:pos x="148" y="531"/>
              </a:cxn>
              <a:cxn ang="0">
                <a:pos x="196" y="475"/>
              </a:cxn>
              <a:cxn ang="0">
                <a:pos x="260" y="347"/>
              </a:cxn>
              <a:cxn ang="0">
                <a:pos x="316" y="203"/>
              </a:cxn>
              <a:cxn ang="0">
                <a:pos x="396" y="51"/>
              </a:cxn>
              <a:cxn ang="0">
                <a:pos x="476" y="3"/>
              </a:cxn>
              <a:cxn ang="0">
                <a:pos x="568" y="35"/>
              </a:cxn>
              <a:cxn ang="0">
                <a:pos x="672" y="199"/>
              </a:cxn>
              <a:cxn ang="0">
                <a:pos x="748" y="399"/>
              </a:cxn>
              <a:cxn ang="0">
                <a:pos x="828" y="499"/>
              </a:cxn>
              <a:cxn ang="0">
                <a:pos x="948" y="563"/>
              </a:cxn>
              <a:cxn ang="0">
                <a:pos x="1024" y="595"/>
              </a:cxn>
            </a:cxnLst>
            <a:rect l="0" t="0" r="r" b="b"/>
            <a:pathLst>
              <a:path w="1024" h="595">
                <a:moveTo>
                  <a:pt x="0" y="595"/>
                </a:moveTo>
                <a:cubicBezTo>
                  <a:pt x="37" y="586"/>
                  <a:pt x="75" y="578"/>
                  <a:pt x="100" y="567"/>
                </a:cubicBezTo>
                <a:cubicBezTo>
                  <a:pt x="125" y="556"/>
                  <a:pt x="132" y="546"/>
                  <a:pt x="148" y="531"/>
                </a:cubicBezTo>
                <a:cubicBezTo>
                  <a:pt x="164" y="516"/>
                  <a:pt x="177" y="506"/>
                  <a:pt x="196" y="475"/>
                </a:cubicBezTo>
                <a:cubicBezTo>
                  <a:pt x="215" y="444"/>
                  <a:pt x="240" y="392"/>
                  <a:pt x="260" y="347"/>
                </a:cubicBezTo>
                <a:cubicBezTo>
                  <a:pt x="280" y="302"/>
                  <a:pt x="293" y="252"/>
                  <a:pt x="316" y="203"/>
                </a:cubicBezTo>
                <a:cubicBezTo>
                  <a:pt x="339" y="154"/>
                  <a:pt x="369" y="84"/>
                  <a:pt x="396" y="51"/>
                </a:cubicBezTo>
                <a:cubicBezTo>
                  <a:pt x="423" y="18"/>
                  <a:pt x="447" y="6"/>
                  <a:pt x="476" y="3"/>
                </a:cubicBezTo>
                <a:cubicBezTo>
                  <a:pt x="505" y="0"/>
                  <a:pt x="535" y="2"/>
                  <a:pt x="568" y="35"/>
                </a:cubicBezTo>
                <a:cubicBezTo>
                  <a:pt x="601" y="68"/>
                  <a:pt x="642" y="138"/>
                  <a:pt x="672" y="199"/>
                </a:cubicBezTo>
                <a:cubicBezTo>
                  <a:pt x="702" y="260"/>
                  <a:pt x="722" y="349"/>
                  <a:pt x="748" y="399"/>
                </a:cubicBezTo>
                <a:cubicBezTo>
                  <a:pt x="774" y="449"/>
                  <a:pt x="795" y="472"/>
                  <a:pt x="828" y="499"/>
                </a:cubicBezTo>
                <a:cubicBezTo>
                  <a:pt x="861" y="526"/>
                  <a:pt x="915" y="547"/>
                  <a:pt x="948" y="563"/>
                </a:cubicBezTo>
                <a:cubicBezTo>
                  <a:pt x="981" y="579"/>
                  <a:pt x="1002" y="587"/>
                  <a:pt x="1024" y="595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41" name="Oval 45"/>
          <p:cNvSpPr>
            <a:spLocks noChangeAspect="1" noChangeArrowheads="1"/>
          </p:cNvSpPr>
          <p:nvPr/>
        </p:nvSpPr>
        <p:spPr bwMode="auto">
          <a:xfrm>
            <a:off x="6880225" y="5500688"/>
            <a:ext cx="119063" cy="100012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42" name="Line 46"/>
          <p:cNvSpPr>
            <a:spLocks noChangeShapeType="1"/>
          </p:cNvSpPr>
          <p:nvPr/>
        </p:nvSpPr>
        <p:spPr bwMode="auto">
          <a:xfrm flipV="1">
            <a:off x="6934200" y="4781550"/>
            <a:ext cx="0" cy="768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519" name="Rectangle 47"/>
          <p:cNvSpPr>
            <a:spLocks noChangeArrowheads="1"/>
          </p:cNvSpPr>
          <p:nvPr/>
        </p:nvSpPr>
        <p:spPr bwMode="auto">
          <a:xfrm>
            <a:off x="804826" y="5369922"/>
            <a:ext cx="4216400" cy="838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74" name="Rectangle 2"/>
          <p:cNvSpPr>
            <a:spLocks noChangeArrowheads="1"/>
          </p:cNvSpPr>
          <p:nvPr/>
        </p:nvSpPr>
        <p:spPr bwMode="auto">
          <a:xfrm>
            <a:off x="6210300" y="1117600"/>
            <a:ext cx="1854200" cy="1143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712200" cy="533400"/>
          </a:xfrm>
        </p:spPr>
        <p:txBody>
          <a:bodyPr>
            <a:normAutofit fontScale="90000"/>
          </a:bodyPr>
          <a:lstStyle/>
          <a:p>
            <a:r>
              <a:rPr lang="en-US" sz="4000"/>
              <a:t>Clustering: Distance from cluster</a:t>
            </a:r>
          </a:p>
        </p:txBody>
      </p:sp>
      <p:sp>
        <p:nvSpPr>
          <p:cNvPr id="11294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03410" y="1104900"/>
            <a:ext cx="5419165" cy="5461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How far is a data point from a cluster?</a:t>
            </a:r>
          </a:p>
          <a:p>
            <a:pPr lvl="1"/>
            <a:r>
              <a:rPr lang="en-US" sz="2400" dirty="0"/>
              <a:t>Euclidean or </a:t>
            </a:r>
            <a:r>
              <a:rPr lang="en-US" sz="2400" dirty="0" err="1"/>
              <a:t>Minkowski</a:t>
            </a:r>
            <a:r>
              <a:rPr lang="en-US" sz="2400" dirty="0"/>
              <a:t> distance from the </a:t>
            </a:r>
            <a:r>
              <a:rPr lang="en-US" sz="2400" dirty="0" err="1"/>
              <a:t>centroid</a:t>
            </a:r>
            <a:r>
              <a:rPr lang="en-US" sz="2400" dirty="0"/>
              <a:t> of the cluster</a:t>
            </a:r>
          </a:p>
          <a:p>
            <a:pPr lvl="2"/>
            <a:endParaRPr lang="en-US" sz="800" dirty="0"/>
          </a:p>
          <a:p>
            <a:pPr lvl="1"/>
            <a:r>
              <a:rPr lang="en-US" sz="2400" dirty="0"/>
              <a:t>Distance from the closest point in the cluster</a:t>
            </a:r>
          </a:p>
          <a:p>
            <a:pPr lvl="2"/>
            <a:endParaRPr lang="en-US" sz="900" dirty="0"/>
          </a:p>
          <a:p>
            <a:pPr lvl="1"/>
            <a:r>
              <a:rPr lang="en-US" sz="2400" dirty="0"/>
              <a:t>Distance from the farthest point in the cluster</a:t>
            </a:r>
          </a:p>
          <a:p>
            <a:pPr lvl="2"/>
            <a:endParaRPr lang="en-US" sz="900" dirty="0"/>
          </a:p>
          <a:p>
            <a:pPr lvl="1"/>
            <a:r>
              <a:rPr lang="en-US" sz="2400" dirty="0"/>
              <a:t>Probability of data measured on cluster distribution</a:t>
            </a:r>
          </a:p>
          <a:p>
            <a:pPr lvl="2"/>
            <a:endParaRPr lang="en-US" sz="900" dirty="0"/>
          </a:p>
          <a:p>
            <a:pPr lvl="1"/>
            <a:r>
              <a:rPr lang="en-US" sz="2400" dirty="0"/>
              <a:t>Fit of data to cluster-based regression</a:t>
            </a: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F31DA-80B5-43E2-8C14-55C2B7EF8EE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1129477" name="Oval 5"/>
          <p:cNvSpPr>
            <a:spLocks noChangeArrowheads="1"/>
          </p:cNvSpPr>
          <p:nvPr/>
        </p:nvSpPr>
        <p:spPr bwMode="auto">
          <a:xfrm>
            <a:off x="7045325" y="20208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78" name="Oval 6"/>
          <p:cNvSpPr>
            <a:spLocks noChangeArrowheads="1"/>
          </p:cNvSpPr>
          <p:nvPr/>
        </p:nvSpPr>
        <p:spPr bwMode="auto">
          <a:xfrm>
            <a:off x="6786563" y="18970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79" name="Oval 7"/>
          <p:cNvSpPr>
            <a:spLocks noChangeArrowheads="1"/>
          </p:cNvSpPr>
          <p:nvPr/>
        </p:nvSpPr>
        <p:spPr bwMode="auto">
          <a:xfrm>
            <a:off x="7134225" y="17907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80" name="Oval 8"/>
          <p:cNvSpPr>
            <a:spLocks noChangeArrowheads="1"/>
          </p:cNvSpPr>
          <p:nvPr/>
        </p:nvSpPr>
        <p:spPr bwMode="auto">
          <a:xfrm>
            <a:off x="6816725" y="16144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81" name="Oval 9"/>
          <p:cNvSpPr>
            <a:spLocks noChangeArrowheads="1"/>
          </p:cNvSpPr>
          <p:nvPr/>
        </p:nvSpPr>
        <p:spPr bwMode="auto">
          <a:xfrm>
            <a:off x="7088188" y="14208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82" name="Oval 10"/>
          <p:cNvSpPr>
            <a:spLocks noChangeArrowheads="1"/>
          </p:cNvSpPr>
          <p:nvPr/>
        </p:nvSpPr>
        <p:spPr bwMode="auto">
          <a:xfrm>
            <a:off x="7388225" y="17700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83" name="Oval 11"/>
          <p:cNvSpPr>
            <a:spLocks noChangeArrowheads="1"/>
          </p:cNvSpPr>
          <p:nvPr/>
        </p:nvSpPr>
        <p:spPr bwMode="auto">
          <a:xfrm>
            <a:off x="7318375" y="15763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84" name="Oval 12"/>
          <p:cNvSpPr>
            <a:spLocks noChangeArrowheads="1"/>
          </p:cNvSpPr>
          <p:nvPr/>
        </p:nvSpPr>
        <p:spPr bwMode="auto">
          <a:xfrm>
            <a:off x="6562725" y="12287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85" name="Line 13"/>
          <p:cNvSpPr>
            <a:spLocks noChangeShapeType="1"/>
          </p:cNvSpPr>
          <p:nvPr/>
        </p:nvSpPr>
        <p:spPr bwMode="auto">
          <a:xfrm>
            <a:off x="7121525" y="14493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486" name="Oval 14"/>
          <p:cNvSpPr>
            <a:spLocks noChangeArrowheads="1"/>
          </p:cNvSpPr>
          <p:nvPr/>
        </p:nvSpPr>
        <p:spPr bwMode="auto">
          <a:xfrm>
            <a:off x="7075488" y="1725613"/>
            <a:ext cx="61912" cy="523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87" name="Oval 15"/>
          <p:cNvSpPr>
            <a:spLocks noChangeArrowheads="1"/>
          </p:cNvSpPr>
          <p:nvPr/>
        </p:nvSpPr>
        <p:spPr bwMode="auto">
          <a:xfrm>
            <a:off x="7702550" y="1614488"/>
            <a:ext cx="61913" cy="508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88" name="Line 16"/>
          <p:cNvSpPr>
            <a:spLocks noChangeShapeType="1"/>
          </p:cNvSpPr>
          <p:nvPr/>
        </p:nvSpPr>
        <p:spPr bwMode="auto">
          <a:xfrm flipV="1">
            <a:off x="7104063" y="1638300"/>
            <a:ext cx="630237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489" name="Oval 17"/>
          <p:cNvSpPr>
            <a:spLocks noChangeArrowheads="1"/>
          </p:cNvSpPr>
          <p:nvPr/>
        </p:nvSpPr>
        <p:spPr bwMode="auto">
          <a:xfrm>
            <a:off x="7045325" y="31130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90" name="Oval 18"/>
          <p:cNvSpPr>
            <a:spLocks noChangeArrowheads="1"/>
          </p:cNvSpPr>
          <p:nvPr/>
        </p:nvSpPr>
        <p:spPr bwMode="auto">
          <a:xfrm>
            <a:off x="6786563" y="29892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91" name="Oval 19"/>
          <p:cNvSpPr>
            <a:spLocks noChangeArrowheads="1"/>
          </p:cNvSpPr>
          <p:nvPr/>
        </p:nvSpPr>
        <p:spPr bwMode="auto">
          <a:xfrm>
            <a:off x="7134225" y="28829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92" name="Oval 20"/>
          <p:cNvSpPr>
            <a:spLocks noChangeArrowheads="1"/>
          </p:cNvSpPr>
          <p:nvPr/>
        </p:nvSpPr>
        <p:spPr bwMode="auto">
          <a:xfrm>
            <a:off x="6816725" y="27066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93" name="Oval 21"/>
          <p:cNvSpPr>
            <a:spLocks noChangeArrowheads="1"/>
          </p:cNvSpPr>
          <p:nvPr/>
        </p:nvSpPr>
        <p:spPr bwMode="auto">
          <a:xfrm>
            <a:off x="7088188" y="25130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94" name="Oval 22"/>
          <p:cNvSpPr>
            <a:spLocks noChangeArrowheads="1"/>
          </p:cNvSpPr>
          <p:nvPr/>
        </p:nvSpPr>
        <p:spPr bwMode="auto">
          <a:xfrm>
            <a:off x="7388225" y="28622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95" name="Oval 23"/>
          <p:cNvSpPr>
            <a:spLocks noChangeArrowheads="1"/>
          </p:cNvSpPr>
          <p:nvPr/>
        </p:nvSpPr>
        <p:spPr bwMode="auto">
          <a:xfrm>
            <a:off x="7318375" y="26685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96" name="Oval 24"/>
          <p:cNvSpPr>
            <a:spLocks noChangeArrowheads="1"/>
          </p:cNvSpPr>
          <p:nvPr/>
        </p:nvSpPr>
        <p:spPr bwMode="auto">
          <a:xfrm>
            <a:off x="6562725" y="23209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97" name="Line 25"/>
          <p:cNvSpPr>
            <a:spLocks noChangeShapeType="1"/>
          </p:cNvSpPr>
          <p:nvPr/>
        </p:nvSpPr>
        <p:spPr bwMode="auto">
          <a:xfrm>
            <a:off x="7121525" y="25415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498" name="Oval 26"/>
          <p:cNvSpPr>
            <a:spLocks noChangeArrowheads="1"/>
          </p:cNvSpPr>
          <p:nvPr/>
        </p:nvSpPr>
        <p:spPr bwMode="auto">
          <a:xfrm>
            <a:off x="7702550" y="2706688"/>
            <a:ext cx="61913" cy="508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499" name="Line 27"/>
          <p:cNvSpPr>
            <a:spLocks noChangeShapeType="1"/>
          </p:cNvSpPr>
          <p:nvPr/>
        </p:nvSpPr>
        <p:spPr bwMode="auto">
          <a:xfrm flipH="1">
            <a:off x="7419975" y="2727325"/>
            <a:ext cx="31750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500" name="Rectangle 28"/>
          <p:cNvSpPr>
            <a:spLocks noChangeArrowheads="1"/>
          </p:cNvSpPr>
          <p:nvPr/>
        </p:nvSpPr>
        <p:spPr bwMode="auto">
          <a:xfrm>
            <a:off x="6210300" y="3378200"/>
            <a:ext cx="1854200" cy="1143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01" name="Oval 29"/>
          <p:cNvSpPr>
            <a:spLocks noChangeArrowheads="1"/>
          </p:cNvSpPr>
          <p:nvPr/>
        </p:nvSpPr>
        <p:spPr bwMode="auto">
          <a:xfrm>
            <a:off x="7045325" y="42433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02" name="Oval 30"/>
          <p:cNvSpPr>
            <a:spLocks noChangeArrowheads="1"/>
          </p:cNvSpPr>
          <p:nvPr/>
        </p:nvSpPr>
        <p:spPr bwMode="auto">
          <a:xfrm>
            <a:off x="6786563" y="41195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03" name="Oval 31"/>
          <p:cNvSpPr>
            <a:spLocks noChangeArrowheads="1"/>
          </p:cNvSpPr>
          <p:nvPr/>
        </p:nvSpPr>
        <p:spPr bwMode="auto">
          <a:xfrm>
            <a:off x="7134225" y="40132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04" name="Oval 32"/>
          <p:cNvSpPr>
            <a:spLocks noChangeArrowheads="1"/>
          </p:cNvSpPr>
          <p:nvPr/>
        </p:nvSpPr>
        <p:spPr bwMode="auto">
          <a:xfrm>
            <a:off x="6816725" y="383698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05" name="Oval 33"/>
          <p:cNvSpPr>
            <a:spLocks noChangeArrowheads="1"/>
          </p:cNvSpPr>
          <p:nvPr/>
        </p:nvSpPr>
        <p:spPr bwMode="auto">
          <a:xfrm>
            <a:off x="7088188" y="364331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06" name="Oval 34"/>
          <p:cNvSpPr>
            <a:spLocks noChangeArrowheads="1"/>
          </p:cNvSpPr>
          <p:nvPr/>
        </p:nvSpPr>
        <p:spPr bwMode="auto">
          <a:xfrm>
            <a:off x="7388225" y="399256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07" name="Oval 35"/>
          <p:cNvSpPr>
            <a:spLocks noChangeArrowheads="1"/>
          </p:cNvSpPr>
          <p:nvPr/>
        </p:nvSpPr>
        <p:spPr bwMode="auto">
          <a:xfrm>
            <a:off x="7318375" y="37988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08" name="Oval 36"/>
          <p:cNvSpPr>
            <a:spLocks noChangeArrowheads="1"/>
          </p:cNvSpPr>
          <p:nvPr/>
        </p:nvSpPr>
        <p:spPr bwMode="auto">
          <a:xfrm>
            <a:off x="6562725" y="34512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09" name="Line 37"/>
          <p:cNvSpPr>
            <a:spLocks noChangeShapeType="1"/>
          </p:cNvSpPr>
          <p:nvPr/>
        </p:nvSpPr>
        <p:spPr bwMode="auto">
          <a:xfrm>
            <a:off x="7121525" y="36718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510" name="Oval 38"/>
          <p:cNvSpPr>
            <a:spLocks noChangeArrowheads="1"/>
          </p:cNvSpPr>
          <p:nvPr/>
        </p:nvSpPr>
        <p:spPr bwMode="auto">
          <a:xfrm>
            <a:off x="7702550" y="3836988"/>
            <a:ext cx="61913" cy="508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11" name="Line 39"/>
          <p:cNvSpPr>
            <a:spLocks noChangeShapeType="1"/>
          </p:cNvSpPr>
          <p:nvPr/>
        </p:nvSpPr>
        <p:spPr bwMode="auto">
          <a:xfrm flipH="1">
            <a:off x="6810375" y="3857625"/>
            <a:ext cx="9271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512" name="Rectangle 40"/>
          <p:cNvSpPr>
            <a:spLocks noChangeArrowheads="1"/>
          </p:cNvSpPr>
          <p:nvPr/>
        </p:nvSpPr>
        <p:spPr bwMode="auto">
          <a:xfrm>
            <a:off x="6210300" y="5676900"/>
            <a:ext cx="1854200" cy="1143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14" name="Line 42"/>
          <p:cNvSpPr>
            <a:spLocks noChangeShapeType="1"/>
          </p:cNvSpPr>
          <p:nvPr/>
        </p:nvSpPr>
        <p:spPr bwMode="auto">
          <a:xfrm>
            <a:off x="6369050" y="4584700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515" name="Line 43"/>
          <p:cNvSpPr>
            <a:spLocks noChangeShapeType="1"/>
          </p:cNvSpPr>
          <p:nvPr/>
        </p:nvSpPr>
        <p:spPr bwMode="auto">
          <a:xfrm>
            <a:off x="6311900" y="5556250"/>
            <a:ext cx="170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516" name="Freeform 44"/>
          <p:cNvSpPr>
            <a:spLocks/>
          </p:cNvSpPr>
          <p:nvPr/>
        </p:nvSpPr>
        <p:spPr bwMode="auto">
          <a:xfrm>
            <a:off x="6369050" y="4611688"/>
            <a:ext cx="1625600" cy="944562"/>
          </a:xfrm>
          <a:custGeom>
            <a:avLst/>
            <a:gdLst/>
            <a:ahLst/>
            <a:cxnLst>
              <a:cxn ang="0">
                <a:pos x="0" y="595"/>
              </a:cxn>
              <a:cxn ang="0">
                <a:pos x="100" y="567"/>
              </a:cxn>
              <a:cxn ang="0">
                <a:pos x="148" y="531"/>
              </a:cxn>
              <a:cxn ang="0">
                <a:pos x="196" y="475"/>
              </a:cxn>
              <a:cxn ang="0">
                <a:pos x="260" y="347"/>
              </a:cxn>
              <a:cxn ang="0">
                <a:pos x="316" y="203"/>
              </a:cxn>
              <a:cxn ang="0">
                <a:pos x="396" y="51"/>
              </a:cxn>
              <a:cxn ang="0">
                <a:pos x="476" y="3"/>
              </a:cxn>
              <a:cxn ang="0">
                <a:pos x="568" y="35"/>
              </a:cxn>
              <a:cxn ang="0">
                <a:pos x="672" y="199"/>
              </a:cxn>
              <a:cxn ang="0">
                <a:pos x="748" y="399"/>
              </a:cxn>
              <a:cxn ang="0">
                <a:pos x="828" y="499"/>
              </a:cxn>
              <a:cxn ang="0">
                <a:pos x="948" y="563"/>
              </a:cxn>
              <a:cxn ang="0">
                <a:pos x="1024" y="595"/>
              </a:cxn>
            </a:cxnLst>
            <a:rect l="0" t="0" r="r" b="b"/>
            <a:pathLst>
              <a:path w="1024" h="595">
                <a:moveTo>
                  <a:pt x="0" y="595"/>
                </a:moveTo>
                <a:cubicBezTo>
                  <a:pt x="37" y="586"/>
                  <a:pt x="75" y="578"/>
                  <a:pt x="100" y="567"/>
                </a:cubicBezTo>
                <a:cubicBezTo>
                  <a:pt x="125" y="556"/>
                  <a:pt x="132" y="546"/>
                  <a:pt x="148" y="531"/>
                </a:cubicBezTo>
                <a:cubicBezTo>
                  <a:pt x="164" y="516"/>
                  <a:pt x="177" y="506"/>
                  <a:pt x="196" y="475"/>
                </a:cubicBezTo>
                <a:cubicBezTo>
                  <a:pt x="215" y="444"/>
                  <a:pt x="240" y="392"/>
                  <a:pt x="260" y="347"/>
                </a:cubicBezTo>
                <a:cubicBezTo>
                  <a:pt x="280" y="302"/>
                  <a:pt x="293" y="252"/>
                  <a:pt x="316" y="203"/>
                </a:cubicBezTo>
                <a:cubicBezTo>
                  <a:pt x="339" y="154"/>
                  <a:pt x="369" y="84"/>
                  <a:pt x="396" y="51"/>
                </a:cubicBezTo>
                <a:cubicBezTo>
                  <a:pt x="423" y="18"/>
                  <a:pt x="447" y="6"/>
                  <a:pt x="476" y="3"/>
                </a:cubicBezTo>
                <a:cubicBezTo>
                  <a:pt x="505" y="0"/>
                  <a:pt x="535" y="2"/>
                  <a:pt x="568" y="35"/>
                </a:cubicBezTo>
                <a:cubicBezTo>
                  <a:pt x="601" y="68"/>
                  <a:pt x="642" y="138"/>
                  <a:pt x="672" y="199"/>
                </a:cubicBezTo>
                <a:cubicBezTo>
                  <a:pt x="702" y="260"/>
                  <a:pt x="722" y="349"/>
                  <a:pt x="748" y="399"/>
                </a:cubicBezTo>
                <a:cubicBezTo>
                  <a:pt x="774" y="449"/>
                  <a:pt x="795" y="472"/>
                  <a:pt x="828" y="499"/>
                </a:cubicBezTo>
                <a:cubicBezTo>
                  <a:pt x="861" y="526"/>
                  <a:pt x="915" y="547"/>
                  <a:pt x="948" y="563"/>
                </a:cubicBezTo>
                <a:cubicBezTo>
                  <a:pt x="981" y="579"/>
                  <a:pt x="1002" y="587"/>
                  <a:pt x="1024" y="595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517" name="Oval 45"/>
          <p:cNvSpPr>
            <a:spLocks noChangeAspect="1" noChangeArrowheads="1"/>
          </p:cNvSpPr>
          <p:nvPr/>
        </p:nvSpPr>
        <p:spPr bwMode="auto">
          <a:xfrm>
            <a:off x="6880225" y="5500688"/>
            <a:ext cx="119063" cy="100012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18" name="Line 46"/>
          <p:cNvSpPr>
            <a:spLocks noChangeShapeType="1"/>
          </p:cNvSpPr>
          <p:nvPr/>
        </p:nvSpPr>
        <p:spPr bwMode="auto">
          <a:xfrm flipV="1">
            <a:off x="6934200" y="4781550"/>
            <a:ext cx="0" cy="768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522" name="Oval 50"/>
          <p:cNvSpPr>
            <a:spLocks noChangeArrowheads="1"/>
          </p:cNvSpPr>
          <p:nvPr/>
        </p:nvSpPr>
        <p:spPr bwMode="auto">
          <a:xfrm>
            <a:off x="6867525" y="6262688"/>
            <a:ext cx="61913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23" name="Oval 51"/>
          <p:cNvSpPr>
            <a:spLocks noChangeArrowheads="1"/>
          </p:cNvSpPr>
          <p:nvPr/>
        </p:nvSpPr>
        <p:spPr bwMode="auto">
          <a:xfrm>
            <a:off x="6786563" y="6418263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24" name="Oval 52"/>
          <p:cNvSpPr>
            <a:spLocks noChangeArrowheads="1"/>
          </p:cNvSpPr>
          <p:nvPr/>
        </p:nvSpPr>
        <p:spPr bwMode="auto">
          <a:xfrm>
            <a:off x="7134225" y="631190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25" name="Oval 53"/>
          <p:cNvSpPr>
            <a:spLocks noChangeArrowheads="1"/>
          </p:cNvSpPr>
          <p:nvPr/>
        </p:nvSpPr>
        <p:spPr bwMode="auto">
          <a:xfrm>
            <a:off x="7064375" y="6116638"/>
            <a:ext cx="60325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26" name="Oval 54"/>
          <p:cNvSpPr>
            <a:spLocks noChangeArrowheads="1"/>
          </p:cNvSpPr>
          <p:nvPr/>
        </p:nvSpPr>
        <p:spPr bwMode="auto">
          <a:xfrm>
            <a:off x="7246938" y="6011863"/>
            <a:ext cx="61912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27" name="Oval 55"/>
          <p:cNvSpPr>
            <a:spLocks noChangeArrowheads="1"/>
          </p:cNvSpPr>
          <p:nvPr/>
        </p:nvSpPr>
        <p:spPr bwMode="auto">
          <a:xfrm>
            <a:off x="7331075" y="6221413"/>
            <a:ext cx="61913" cy="508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28" name="Oval 56"/>
          <p:cNvSpPr>
            <a:spLocks noChangeArrowheads="1"/>
          </p:cNvSpPr>
          <p:nvPr/>
        </p:nvSpPr>
        <p:spPr bwMode="auto">
          <a:xfrm>
            <a:off x="7318375" y="6097588"/>
            <a:ext cx="60325" cy="52387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29" name="Oval 57"/>
          <p:cNvSpPr>
            <a:spLocks noChangeArrowheads="1"/>
          </p:cNvSpPr>
          <p:nvPr/>
        </p:nvSpPr>
        <p:spPr bwMode="auto">
          <a:xfrm>
            <a:off x="6562725" y="5749925"/>
            <a:ext cx="1082675" cy="9779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30" name="Line 58"/>
          <p:cNvSpPr>
            <a:spLocks noChangeShapeType="1"/>
          </p:cNvSpPr>
          <p:nvPr/>
        </p:nvSpPr>
        <p:spPr bwMode="auto">
          <a:xfrm>
            <a:off x="7121525" y="5970588"/>
            <a:ext cx="38100" cy="3619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531" name="Oval 59"/>
          <p:cNvSpPr>
            <a:spLocks noChangeArrowheads="1"/>
          </p:cNvSpPr>
          <p:nvPr/>
        </p:nvSpPr>
        <p:spPr bwMode="auto">
          <a:xfrm>
            <a:off x="7702550" y="6135688"/>
            <a:ext cx="61913" cy="508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533" name="Oval 61"/>
          <p:cNvSpPr>
            <a:spLocks noChangeArrowheads="1"/>
          </p:cNvSpPr>
          <p:nvPr/>
        </p:nvSpPr>
        <p:spPr bwMode="auto">
          <a:xfrm>
            <a:off x="7077075" y="6445250"/>
            <a:ext cx="61913" cy="52388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 flipV="1">
            <a:off x="6661150" y="5854700"/>
            <a:ext cx="1009650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 flipH="1" flipV="1">
            <a:off x="7569200" y="5930900"/>
            <a:ext cx="1651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Clustering</a:t>
            </a:r>
          </a:p>
        </p:txBody>
      </p:sp>
      <p:pic>
        <p:nvPicPr>
          <p:cNvPr id="970785" name="Picture 33" descr="0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46200" y="1200150"/>
            <a:ext cx="4445000" cy="4445000"/>
          </a:xfrm>
          <a:noFill/>
          <a:ln/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394200" y="2324100"/>
            <a:ext cx="3124200" cy="3070225"/>
            <a:chOff x="3667" y="2368"/>
            <a:chExt cx="1103" cy="974"/>
          </a:xfrm>
        </p:grpSpPr>
        <p:sp>
          <p:nvSpPr>
            <p:cNvPr id="970760" name="Freeform 8"/>
            <p:cNvSpPr>
              <a:spLocks/>
            </p:cNvSpPr>
            <p:nvPr/>
          </p:nvSpPr>
          <p:spPr bwMode="auto">
            <a:xfrm>
              <a:off x="4210" y="2943"/>
              <a:ext cx="5" cy="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0" y="8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2" y="5"/>
                  </a:lnTo>
                  <a:lnTo>
                    <a:pt x="5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61" name="Freeform 9"/>
            <p:cNvSpPr>
              <a:spLocks/>
            </p:cNvSpPr>
            <p:nvPr/>
          </p:nvSpPr>
          <p:spPr bwMode="auto">
            <a:xfrm>
              <a:off x="4270" y="2368"/>
              <a:ext cx="133" cy="123"/>
            </a:xfrm>
            <a:custGeom>
              <a:avLst/>
              <a:gdLst/>
              <a:ahLst/>
              <a:cxnLst>
                <a:cxn ang="0">
                  <a:pos x="265" y="185"/>
                </a:cxn>
                <a:cxn ang="0">
                  <a:pos x="114" y="246"/>
                </a:cxn>
                <a:cxn ang="0">
                  <a:pos x="0" y="237"/>
                </a:cxn>
                <a:cxn ang="0">
                  <a:pos x="2" y="171"/>
                </a:cxn>
                <a:cxn ang="0">
                  <a:pos x="18" y="159"/>
                </a:cxn>
                <a:cxn ang="0">
                  <a:pos x="33" y="149"/>
                </a:cxn>
                <a:cxn ang="0">
                  <a:pos x="50" y="137"/>
                </a:cxn>
                <a:cxn ang="0">
                  <a:pos x="66" y="127"/>
                </a:cxn>
                <a:cxn ang="0">
                  <a:pos x="82" y="116"/>
                </a:cxn>
                <a:cxn ang="0">
                  <a:pos x="98" y="105"/>
                </a:cxn>
                <a:cxn ang="0">
                  <a:pos x="113" y="95"/>
                </a:cxn>
                <a:cxn ang="0">
                  <a:pos x="129" y="83"/>
                </a:cxn>
                <a:cxn ang="0">
                  <a:pos x="145" y="73"/>
                </a:cxn>
                <a:cxn ang="0">
                  <a:pos x="161" y="63"/>
                </a:cxn>
                <a:cxn ang="0">
                  <a:pos x="177" y="52"/>
                </a:cxn>
                <a:cxn ang="0">
                  <a:pos x="194" y="42"/>
                </a:cxn>
                <a:cxn ang="0">
                  <a:pos x="210" y="31"/>
                </a:cxn>
                <a:cxn ang="0">
                  <a:pos x="226" y="21"/>
                </a:cxn>
                <a:cxn ang="0">
                  <a:pos x="242" y="11"/>
                </a:cxn>
                <a:cxn ang="0">
                  <a:pos x="258" y="0"/>
                </a:cxn>
                <a:cxn ang="0">
                  <a:pos x="262" y="45"/>
                </a:cxn>
                <a:cxn ang="0">
                  <a:pos x="263" y="91"/>
                </a:cxn>
                <a:cxn ang="0">
                  <a:pos x="263" y="139"/>
                </a:cxn>
                <a:cxn ang="0">
                  <a:pos x="265" y="185"/>
                </a:cxn>
              </a:cxnLst>
              <a:rect l="0" t="0" r="r" b="b"/>
              <a:pathLst>
                <a:path w="265" h="246">
                  <a:moveTo>
                    <a:pt x="265" y="185"/>
                  </a:moveTo>
                  <a:lnTo>
                    <a:pt x="114" y="246"/>
                  </a:lnTo>
                  <a:lnTo>
                    <a:pt x="0" y="237"/>
                  </a:lnTo>
                  <a:lnTo>
                    <a:pt x="2" y="171"/>
                  </a:lnTo>
                  <a:lnTo>
                    <a:pt x="18" y="159"/>
                  </a:lnTo>
                  <a:lnTo>
                    <a:pt x="33" y="149"/>
                  </a:lnTo>
                  <a:lnTo>
                    <a:pt x="50" y="137"/>
                  </a:lnTo>
                  <a:lnTo>
                    <a:pt x="66" y="127"/>
                  </a:lnTo>
                  <a:lnTo>
                    <a:pt x="82" y="116"/>
                  </a:lnTo>
                  <a:lnTo>
                    <a:pt x="98" y="105"/>
                  </a:lnTo>
                  <a:lnTo>
                    <a:pt x="113" y="95"/>
                  </a:lnTo>
                  <a:lnTo>
                    <a:pt x="129" y="83"/>
                  </a:lnTo>
                  <a:lnTo>
                    <a:pt x="145" y="73"/>
                  </a:lnTo>
                  <a:lnTo>
                    <a:pt x="161" y="63"/>
                  </a:lnTo>
                  <a:lnTo>
                    <a:pt x="177" y="52"/>
                  </a:lnTo>
                  <a:lnTo>
                    <a:pt x="194" y="42"/>
                  </a:lnTo>
                  <a:lnTo>
                    <a:pt x="210" y="31"/>
                  </a:lnTo>
                  <a:lnTo>
                    <a:pt x="226" y="21"/>
                  </a:lnTo>
                  <a:lnTo>
                    <a:pt x="242" y="11"/>
                  </a:lnTo>
                  <a:lnTo>
                    <a:pt x="258" y="0"/>
                  </a:lnTo>
                  <a:lnTo>
                    <a:pt x="262" y="45"/>
                  </a:lnTo>
                  <a:lnTo>
                    <a:pt x="263" y="91"/>
                  </a:lnTo>
                  <a:lnTo>
                    <a:pt x="263" y="139"/>
                  </a:lnTo>
                  <a:lnTo>
                    <a:pt x="265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62" name="Freeform 10"/>
            <p:cNvSpPr>
              <a:spLocks/>
            </p:cNvSpPr>
            <p:nvPr/>
          </p:nvSpPr>
          <p:spPr bwMode="auto">
            <a:xfrm>
              <a:off x="4117" y="2420"/>
              <a:ext cx="118" cy="14"/>
            </a:xfrm>
            <a:custGeom>
              <a:avLst/>
              <a:gdLst/>
              <a:ahLst/>
              <a:cxnLst>
                <a:cxn ang="0">
                  <a:pos x="236" y="13"/>
                </a:cxn>
                <a:cxn ang="0">
                  <a:pos x="222" y="16"/>
                </a:cxn>
                <a:cxn ang="0">
                  <a:pos x="207" y="18"/>
                </a:cxn>
                <a:cxn ang="0">
                  <a:pos x="193" y="21"/>
                </a:cxn>
                <a:cxn ang="0">
                  <a:pos x="178" y="23"/>
                </a:cxn>
                <a:cxn ang="0">
                  <a:pos x="164" y="24"/>
                </a:cxn>
                <a:cxn ang="0">
                  <a:pos x="149" y="27"/>
                </a:cxn>
                <a:cxn ang="0">
                  <a:pos x="134" y="28"/>
                </a:cxn>
                <a:cxn ang="0">
                  <a:pos x="119" y="28"/>
                </a:cxn>
                <a:cxn ang="0">
                  <a:pos x="104" y="29"/>
                </a:cxn>
                <a:cxn ang="0">
                  <a:pos x="89" y="29"/>
                </a:cxn>
                <a:cxn ang="0">
                  <a:pos x="74" y="29"/>
                </a:cxn>
                <a:cxn ang="0">
                  <a:pos x="59" y="29"/>
                </a:cxn>
                <a:cxn ang="0">
                  <a:pos x="44" y="28"/>
                </a:cxn>
                <a:cxn ang="0">
                  <a:pos x="29" y="27"/>
                </a:cxn>
                <a:cxn ang="0">
                  <a:pos x="15" y="25"/>
                </a:cxn>
                <a:cxn ang="0">
                  <a:pos x="0" y="23"/>
                </a:cxn>
                <a:cxn ang="0">
                  <a:pos x="12" y="17"/>
                </a:cxn>
                <a:cxn ang="0">
                  <a:pos x="26" y="12"/>
                </a:cxn>
                <a:cxn ang="0">
                  <a:pos x="40" y="7"/>
                </a:cxn>
                <a:cxn ang="0">
                  <a:pos x="55" y="5"/>
                </a:cxn>
                <a:cxn ang="0">
                  <a:pos x="69" y="2"/>
                </a:cxn>
                <a:cxn ang="0">
                  <a:pos x="84" y="0"/>
                </a:cxn>
                <a:cxn ang="0">
                  <a:pos x="99" y="0"/>
                </a:cxn>
                <a:cxn ang="0">
                  <a:pos x="115" y="0"/>
                </a:cxn>
                <a:cxn ang="0">
                  <a:pos x="130" y="0"/>
                </a:cxn>
                <a:cxn ang="0">
                  <a:pos x="145" y="1"/>
                </a:cxn>
                <a:cxn ang="0">
                  <a:pos x="160" y="2"/>
                </a:cxn>
                <a:cxn ang="0">
                  <a:pos x="176" y="5"/>
                </a:cxn>
                <a:cxn ang="0">
                  <a:pos x="191" y="6"/>
                </a:cxn>
                <a:cxn ang="0">
                  <a:pos x="206" y="8"/>
                </a:cxn>
                <a:cxn ang="0">
                  <a:pos x="221" y="10"/>
                </a:cxn>
                <a:cxn ang="0">
                  <a:pos x="236" y="13"/>
                </a:cxn>
              </a:cxnLst>
              <a:rect l="0" t="0" r="r" b="b"/>
              <a:pathLst>
                <a:path w="236" h="29">
                  <a:moveTo>
                    <a:pt x="236" y="13"/>
                  </a:moveTo>
                  <a:lnTo>
                    <a:pt x="222" y="16"/>
                  </a:lnTo>
                  <a:lnTo>
                    <a:pt x="207" y="18"/>
                  </a:lnTo>
                  <a:lnTo>
                    <a:pt x="193" y="21"/>
                  </a:lnTo>
                  <a:lnTo>
                    <a:pt x="178" y="23"/>
                  </a:lnTo>
                  <a:lnTo>
                    <a:pt x="164" y="24"/>
                  </a:lnTo>
                  <a:lnTo>
                    <a:pt x="149" y="27"/>
                  </a:lnTo>
                  <a:lnTo>
                    <a:pt x="134" y="28"/>
                  </a:lnTo>
                  <a:lnTo>
                    <a:pt x="119" y="28"/>
                  </a:lnTo>
                  <a:lnTo>
                    <a:pt x="104" y="29"/>
                  </a:lnTo>
                  <a:lnTo>
                    <a:pt x="89" y="29"/>
                  </a:lnTo>
                  <a:lnTo>
                    <a:pt x="74" y="29"/>
                  </a:lnTo>
                  <a:lnTo>
                    <a:pt x="59" y="29"/>
                  </a:lnTo>
                  <a:lnTo>
                    <a:pt x="44" y="28"/>
                  </a:lnTo>
                  <a:lnTo>
                    <a:pt x="29" y="27"/>
                  </a:lnTo>
                  <a:lnTo>
                    <a:pt x="15" y="25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26" y="12"/>
                  </a:lnTo>
                  <a:lnTo>
                    <a:pt x="40" y="7"/>
                  </a:lnTo>
                  <a:lnTo>
                    <a:pt x="55" y="5"/>
                  </a:lnTo>
                  <a:lnTo>
                    <a:pt x="69" y="2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1"/>
                  </a:lnTo>
                  <a:lnTo>
                    <a:pt x="160" y="2"/>
                  </a:lnTo>
                  <a:lnTo>
                    <a:pt x="176" y="5"/>
                  </a:lnTo>
                  <a:lnTo>
                    <a:pt x="191" y="6"/>
                  </a:lnTo>
                  <a:lnTo>
                    <a:pt x="206" y="8"/>
                  </a:lnTo>
                  <a:lnTo>
                    <a:pt x="221" y="10"/>
                  </a:lnTo>
                  <a:lnTo>
                    <a:pt x="236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63" name="Freeform 11"/>
            <p:cNvSpPr>
              <a:spLocks/>
            </p:cNvSpPr>
            <p:nvPr/>
          </p:nvSpPr>
          <p:spPr bwMode="auto">
            <a:xfrm>
              <a:off x="3936" y="2621"/>
              <a:ext cx="204" cy="287"/>
            </a:xfrm>
            <a:custGeom>
              <a:avLst/>
              <a:gdLst/>
              <a:ahLst/>
              <a:cxnLst>
                <a:cxn ang="0">
                  <a:pos x="70" y="575"/>
                </a:cxn>
                <a:cxn ang="0">
                  <a:pos x="0" y="325"/>
                </a:cxn>
                <a:cxn ang="0">
                  <a:pos x="398" y="0"/>
                </a:cxn>
                <a:cxn ang="0">
                  <a:pos x="408" y="134"/>
                </a:cxn>
                <a:cxn ang="0">
                  <a:pos x="404" y="138"/>
                </a:cxn>
                <a:cxn ang="0">
                  <a:pos x="394" y="152"/>
                </a:cxn>
                <a:cxn ang="0">
                  <a:pos x="378" y="173"/>
                </a:cxn>
                <a:cxn ang="0">
                  <a:pos x="357" y="201"/>
                </a:cxn>
                <a:cxn ang="0">
                  <a:pos x="333" y="233"/>
                </a:cxn>
                <a:cxn ang="0">
                  <a:pos x="305" y="269"/>
                </a:cxn>
                <a:cxn ang="0">
                  <a:pos x="275" y="308"/>
                </a:cxn>
                <a:cxn ang="0">
                  <a:pos x="245" y="348"/>
                </a:cxn>
                <a:cxn ang="0">
                  <a:pos x="214" y="388"/>
                </a:cxn>
                <a:cxn ang="0">
                  <a:pos x="184" y="429"/>
                </a:cxn>
                <a:cxn ang="0">
                  <a:pos x="155" y="466"/>
                </a:cxn>
                <a:cxn ang="0">
                  <a:pos x="130" y="499"/>
                </a:cxn>
                <a:cxn ang="0">
                  <a:pos x="107" y="528"/>
                </a:cxn>
                <a:cxn ang="0">
                  <a:pos x="90" y="552"/>
                </a:cxn>
                <a:cxn ang="0">
                  <a:pos x="77" y="567"/>
                </a:cxn>
                <a:cxn ang="0">
                  <a:pos x="70" y="575"/>
                </a:cxn>
              </a:cxnLst>
              <a:rect l="0" t="0" r="r" b="b"/>
              <a:pathLst>
                <a:path w="408" h="575">
                  <a:moveTo>
                    <a:pt x="70" y="575"/>
                  </a:moveTo>
                  <a:lnTo>
                    <a:pt x="0" y="325"/>
                  </a:lnTo>
                  <a:lnTo>
                    <a:pt x="398" y="0"/>
                  </a:lnTo>
                  <a:lnTo>
                    <a:pt x="408" y="134"/>
                  </a:lnTo>
                  <a:lnTo>
                    <a:pt x="404" y="138"/>
                  </a:lnTo>
                  <a:lnTo>
                    <a:pt x="394" y="152"/>
                  </a:lnTo>
                  <a:lnTo>
                    <a:pt x="378" y="173"/>
                  </a:lnTo>
                  <a:lnTo>
                    <a:pt x="357" y="201"/>
                  </a:lnTo>
                  <a:lnTo>
                    <a:pt x="333" y="233"/>
                  </a:lnTo>
                  <a:lnTo>
                    <a:pt x="305" y="269"/>
                  </a:lnTo>
                  <a:lnTo>
                    <a:pt x="275" y="308"/>
                  </a:lnTo>
                  <a:lnTo>
                    <a:pt x="245" y="348"/>
                  </a:lnTo>
                  <a:lnTo>
                    <a:pt x="214" y="388"/>
                  </a:lnTo>
                  <a:lnTo>
                    <a:pt x="184" y="429"/>
                  </a:lnTo>
                  <a:lnTo>
                    <a:pt x="155" y="466"/>
                  </a:lnTo>
                  <a:lnTo>
                    <a:pt x="130" y="499"/>
                  </a:lnTo>
                  <a:lnTo>
                    <a:pt x="107" y="528"/>
                  </a:lnTo>
                  <a:lnTo>
                    <a:pt x="90" y="552"/>
                  </a:lnTo>
                  <a:lnTo>
                    <a:pt x="77" y="567"/>
                  </a:lnTo>
                  <a:lnTo>
                    <a:pt x="70" y="5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64" name="Freeform 12"/>
            <p:cNvSpPr>
              <a:spLocks/>
            </p:cNvSpPr>
            <p:nvPr/>
          </p:nvSpPr>
          <p:spPr bwMode="auto">
            <a:xfrm>
              <a:off x="3667" y="2573"/>
              <a:ext cx="1103" cy="769"/>
            </a:xfrm>
            <a:custGeom>
              <a:avLst/>
              <a:gdLst/>
              <a:ahLst/>
              <a:cxnLst>
                <a:cxn ang="0">
                  <a:pos x="943" y="22"/>
                </a:cxn>
                <a:cxn ang="0">
                  <a:pos x="958" y="37"/>
                </a:cxn>
                <a:cxn ang="0">
                  <a:pos x="967" y="63"/>
                </a:cxn>
                <a:cxn ang="0">
                  <a:pos x="979" y="82"/>
                </a:cxn>
                <a:cxn ang="0">
                  <a:pos x="974" y="125"/>
                </a:cxn>
                <a:cxn ang="0">
                  <a:pos x="963" y="171"/>
                </a:cxn>
                <a:cxn ang="0">
                  <a:pos x="990" y="231"/>
                </a:cxn>
                <a:cxn ang="0">
                  <a:pos x="1026" y="279"/>
                </a:cxn>
                <a:cxn ang="0">
                  <a:pos x="1057" y="324"/>
                </a:cxn>
                <a:cxn ang="0">
                  <a:pos x="1041" y="357"/>
                </a:cxn>
                <a:cxn ang="0">
                  <a:pos x="1027" y="390"/>
                </a:cxn>
                <a:cxn ang="0">
                  <a:pos x="1059" y="410"/>
                </a:cxn>
                <a:cxn ang="0">
                  <a:pos x="1103" y="421"/>
                </a:cxn>
                <a:cxn ang="0">
                  <a:pos x="1087" y="551"/>
                </a:cxn>
                <a:cxn ang="0">
                  <a:pos x="1067" y="568"/>
                </a:cxn>
                <a:cxn ang="0">
                  <a:pos x="1035" y="575"/>
                </a:cxn>
                <a:cxn ang="0">
                  <a:pos x="995" y="571"/>
                </a:cxn>
                <a:cxn ang="0">
                  <a:pos x="1004" y="636"/>
                </a:cxn>
                <a:cxn ang="0">
                  <a:pos x="1033" y="664"/>
                </a:cxn>
                <a:cxn ang="0">
                  <a:pos x="1050" y="691"/>
                </a:cxn>
                <a:cxn ang="0">
                  <a:pos x="1039" y="739"/>
                </a:cxn>
                <a:cxn ang="0">
                  <a:pos x="1014" y="747"/>
                </a:cxn>
                <a:cxn ang="0">
                  <a:pos x="988" y="746"/>
                </a:cxn>
                <a:cxn ang="0">
                  <a:pos x="989" y="731"/>
                </a:cxn>
                <a:cxn ang="0">
                  <a:pos x="1004" y="712"/>
                </a:cxn>
                <a:cxn ang="0">
                  <a:pos x="977" y="690"/>
                </a:cxn>
                <a:cxn ang="0">
                  <a:pos x="956" y="697"/>
                </a:cxn>
                <a:cxn ang="0">
                  <a:pos x="946" y="734"/>
                </a:cxn>
                <a:cxn ang="0">
                  <a:pos x="944" y="762"/>
                </a:cxn>
                <a:cxn ang="0">
                  <a:pos x="887" y="767"/>
                </a:cxn>
                <a:cxn ang="0">
                  <a:pos x="853" y="759"/>
                </a:cxn>
                <a:cxn ang="0">
                  <a:pos x="878" y="746"/>
                </a:cxn>
                <a:cxn ang="0">
                  <a:pos x="903" y="724"/>
                </a:cxn>
                <a:cxn ang="0">
                  <a:pos x="873" y="685"/>
                </a:cxn>
                <a:cxn ang="0">
                  <a:pos x="379" y="769"/>
                </a:cxn>
                <a:cxn ang="0">
                  <a:pos x="832" y="634"/>
                </a:cxn>
                <a:cxn ang="0">
                  <a:pos x="818" y="584"/>
                </a:cxn>
                <a:cxn ang="0">
                  <a:pos x="806" y="508"/>
                </a:cxn>
                <a:cxn ang="0">
                  <a:pos x="781" y="497"/>
                </a:cxn>
                <a:cxn ang="0">
                  <a:pos x="772" y="462"/>
                </a:cxn>
                <a:cxn ang="0">
                  <a:pos x="751" y="460"/>
                </a:cxn>
                <a:cxn ang="0">
                  <a:pos x="751" y="445"/>
                </a:cxn>
                <a:cxn ang="0">
                  <a:pos x="785" y="417"/>
                </a:cxn>
                <a:cxn ang="0">
                  <a:pos x="802" y="381"/>
                </a:cxn>
                <a:cxn ang="0">
                  <a:pos x="807" y="345"/>
                </a:cxn>
                <a:cxn ang="0">
                  <a:pos x="796" y="292"/>
                </a:cxn>
                <a:cxn ang="0">
                  <a:pos x="0" y="381"/>
                </a:cxn>
                <a:cxn ang="0">
                  <a:pos x="795" y="269"/>
                </a:cxn>
                <a:cxn ang="0">
                  <a:pos x="808" y="186"/>
                </a:cxn>
                <a:cxn ang="0">
                  <a:pos x="833" y="174"/>
                </a:cxn>
                <a:cxn ang="0">
                  <a:pos x="849" y="188"/>
                </a:cxn>
                <a:cxn ang="0">
                  <a:pos x="840" y="224"/>
                </a:cxn>
                <a:cxn ang="0">
                  <a:pos x="840" y="258"/>
                </a:cxn>
                <a:cxn ang="0">
                  <a:pos x="856" y="246"/>
                </a:cxn>
                <a:cxn ang="0">
                  <a:pos x="877" y="211"/>
                </a:cxn>
                <a:cxn ang="0">
                  <a:pos x="878" y="179"/>
                </a:cxn>
                <a:cxn ang="0">
                  <a:pos x="835" y="162"/>
                </a:cxn>
                <a:cxn ang="0">
                  <a:pos x="831" y="101"/>
                </a:cxn>
                <a:cxn ang="0">
                  <a:pos x="824" y="85"/>
                </a:cxn>
                <a:cxn ang="0">
                  <a:pos x="859" y="52"/>
                </a:cxn>
                <a:cxn ang="0">
                  <a:pos x="873" y="14"/>
                </a:cxn>
                <a:cxn ang="0">
                  <a:pos x="905" y="2"/>
                </a:cxn>
                <a:cxn ang="0">
                  <a:pos x="927" y="21"/>
                </a:cxn>
              </a:cxnLst>
              <a:rect l="0" t="0" r="r" b="b"/>
              <a:pathLst>
                <a:path w="1103" h="769">
                  <a:moveTo>
                    <a:pt x="927" y="21"/>
                  </a:moveTo>
                  <a:lnTo>
                    <a:pt x="931" y="21"/>
                  </a:lnTo>
                  <a:lnTo>
                    <a:pt x="935" y="21"/>
                  </a:lnTo>
                  <a:lnTo>
                    <a:pt x="939" y="22"/>
                  </a:lnTo>
                  <a:lnTo>
                    <a:pt x="943" y="22"/>
                  </a:lnTo>
                  <a:lnTo>
                    <a:pt x="946" y="24"/>
                  </a:lnTo>
                  <a:lnTo>
                    <a:pt x="950" y="26"/>
                  </a:lnTo>
                  <a:lnTo>
                    <a:pt x="952" y="29"/>
                  </a:lnTo>
                  <a:lnTo>
                    <a:pt x="955" y="32"/>
                  </a:lnTo>
                  <a:lnTo>
                    <a:pt x="958" y="37"/>
                  </a:lnTo>
                  <a:lnTo>
                    <a:pt x="960" y="43"/>
                  </a:lnTo>
                  <a:lnTo>
                    <a:pt x="961" y="49"/>
                  </a:lnTo>
                  <a:lnTo>
                    <a:pt x="960" y="55"/>
                  </a:lnTo>
                  <a:lnTo>
                    <a:pt x="963" y="59"/>
                  </a:lnTo>
                  <a:lnTo>
                    <a:pt x="967" y="63"/>
                  </a:lnTo>
                  <a:lnTo>
                    <a:pt x="970" y="66"/>
                  </a:lnTo>
                  <a:lnTo>
                    <a:pt x="973" y="70"/>
                  </a:lnTo>
                  <a:lnTo>
                    <a:pt x="976" y="73"/>
                  </a:lnTo>
                  <a:lnTo>
                    <a:pt x="978" y="77"/>
                  </a:lnTo>
                  <a:lnTo>
                    <a:pt x="979" y="82"/>
                  </a:lnTo>
                  <a:lnTo>
                    <a:pt x="979" y="88"/>
                  </a:lnTo>
                  <a:lnTo>
                    <a:pt x="979" y="97"/>
                  </a:lnTo>
                  <a:lnTo>
                    <a:pt x="978" y="107"/>
                  </a:lnTo>
                  <a:lnTo>
                    <a:pt x="976" y="116"/>
                  </a:lnTo>
                  <a:lnTo>
                    <a:pt x="974" y="125"/>
                  </a:lnTo>
                  <a:lnTo>
                    <a:pt x="970" y="134"/>
                  </a:lnTo>
                  <a:lnTo>
                    <a:pt x="967" y="142"/>
                  </a:lnTo>
                  <a:lnTo>
                    <a:pt x="963" y="150"/>
                  </a:lnTo>
                  <a:lnTo>
                    <a:pt x="958" y="158"/>
                  </a:lnTo>
                  <a:lnTo>
                    <a:pt x="963" y="171"/>
                  </a:lnTo>
                  <a:lnTo>
                    <a:pt x="967" y="183"/>
                  </a:lnTo>
                  <a:lnTo>
                    <a:pt x="973" y="195"/>
                  </a:lnTo>
                  <a:lnTo>
                    <a:pt x="978" y="207"/>
                  </a:lnTo>
                  <a:lnTo>
                    <a:pt x="984" y="220"/>
                  </a:lnTo>
                  <a:lnTo>
                    <a:pt x="990" y="231"/>
                  </a:lnTo>
                  <a:lnTo>
                    <a:pt x="998" y="242"/>
                  </a:lnTo>
                  <a:lnTo>
                    <a:pt x="1007" y="253"/>
                  </a:lnTo>
                  <a:lnTo>
                    <a:pt x="1013" y="262"/>
                  </a:lnTo>
                  <a:lnTo>
                    <a:pt x="1019" y="270"/>
                  </a:lnTo>
                  <a:lnTo>
                    <a:pt x="1026" y="279"/>
                  </a:lnTo>
                  <a:lnTo>
                    <a:pt x="1033" y="288"/>
                  </a:lnTo>
                  <a:lnTo>
                    <a:pt x="1040" y="296"/>
                  </a:lnTo>
                  <a:lnTo>
                    <a:pt x="1047" y="305"/>
                  </a:lnTo>
                  <a:lnTo>
                    <a:pt x="1052" y="314"/>
                  </a:lnTo>
                  <a:lnTo>
                    <a:pt x="1057" y="324"/>
                  </a:lnTo>
                  <a:lnTo>
                    <a:pt x="1056" y="331"/>
                  </a:lnTo>
                  <a:lnTo>
                    <a:pt x="1054" y="339"/>
                  </a:lnTo>
                  <a:lnTo>
                    <a:pt x="1050" y="345"/>
                  </a:lnTo>
                  <a:lnTo>
                    <a:pt x="1046" y="351"/>
                  </a:lnTo>
                  <a:lnTo>
                    <a:pt x="1041" y="357"/>
                  </a:lnTo>
                  <a:lnTo>
                    <a:pt x="1037" y="362"/>
                  </a:lnTo>
                  <a:lnTo>
                    <a:pt x="1031" y="368"/>
                  </a:lnTo>
                  <a:lnTo>
                    <a:pt x="1026" y="373"/>
                  </a:lnTo>
                  <a:lnTo>
                    <a:pt x="1026" y="381"/>
                  </a:lnTo>
                  <a:lnTo>
                    <a:pt x="1027" y="390"/>
                  </a:lnTo>
                  <a:lnTo>
                    <a:pt x="1028" y="398"/>
                  </a:lnTo>
                  <a:lnTo>
                    <a:pt x="1032" y="405"/>
                  </a:lnTo>
                  <a:lnTo>
                    <a:pt x="1041" y="406"/>
                  </a:lnTo>
                  <a:lnTo>
                    <a:pt x="1050" y="408"/>
                  </a:lnTo>
                  <a:lnTo>
                    <a:pt x="1059" y="410"/>
                  </a:lnTo>
                  <a:lnTo>
                    <a:pt x="1068" y="412"/>
                  </a:lnTo>
                  <a:lnTo>
                    <a:pt x="1076" y="414"/>
                  </a:lnTo>
                  <a:lnTo>
                    <a:pt x="1085" y="417"/>
                  </a:lnTo>
                  <a:lnTo>
                    <a:pt x="1094" y="419"/>
                  </a:lnTo>
                  <a:lnTo>
                    <a:pt x="1103" y="421"/>
                  </a:lnTo>
                  <a:lnTo>
                    <a:pt x="1097" y="452"/>
                  </a:lnTo>
                  <a:lnTo>
                    <a:pt x="1093" y="490"/>
                  </a:lnTo>
                  <a:lnTo>
                    <a:pt x="1090" y="525"/>
                  </a:lnTo>
                  <a:lnTo>
                    <a:pt x="1090" y="547"/>
                  </a:lnTo>
                  <a:lnTo>
                    <a:pt x="1087" y="551"/>
                  </a:lnTo>
                  <a:lnTo>
                    <a:pt x="1083" y="554"/>
                  </a:lnTo>
                  <a:lnTo>
                    <a:pt x="1079" y="558"/>
                  </a:lnTo>
                  <a:lnTo>
                    <a:pt x="1075" y="561"/>
                  </a:lnTo>
                  <a:lnTo>
                    <a:pt x="1071" y="565"/>
                  </a:lnTo>
                  <a:lnTo>
                    <a:pt x="1067" y="568"/>
                  </a:lnTo>
                  <a:lnTo>
                    <a:pt x="1064" y="572"/>
                  </a:lnTo>
                  <a:lnTo>
                    <a:pt x="1061" y="576"/>
                  </a:lnTo>
                  <a:lnTo>
                    <a:pt x="1055" y="576"/>
                  </a:lnTo>
                  <a:lnTo>
                    <a:pt x="1046" y="576"/>
                  </a:lnTo>
                  <a:lnTo>
                    <a:pt x="1035" y="575"/>
                  </a:lnTo>
                  <a:lnTo>
                    <a:pt x="1024" y="575"/>
                  </a:lnTo>
                  <a:lnTo>
                    <a:pt x="1014" y="573"/>
                  </a:lnTo>
                  <a:lnTo>
                    <a:pt x="1005" y="572"/>
                  </a:lnTo>
                  <a:lnTo>
                    <a:pt x="998" y="572"/>
                  </a:lnTo>
                  <a:lnTo>
                    <a:pt x="995" y="571"/>
                  </a:lnTo>
                  <a:lnTo>
                    <a:pt x="995" y="585"/>
                  </a:lnTo>
                  <a:lnTo>
                    <a:pt x="995" y="600"/>
                  </a:lnTo>
                  <a:lnTo>
                    <a:pt x="996" y="616"/>
                  </a:lnTo>
                  <a:lnTo>
                    <a:pt x="998" y="630"/>
                  </a:lnTo>
                  <a:lnTo>
                    <a:pt x="1004" y="636"/>
                  </a:lnTo>
                  <a:lnTo>
                    <a:pt x="1011" y="641"/>
                  </a:lnTo>
                  <a:lnTo>
                    <a:pt x="1017" y="647"/>
                  </a:lnTo>
                  <a:lnTo>
                    <a:pt x="1023" y="652"/>
                  </a:lnTo>
                  <a:lnTo>
                    <a:pt x="1028" y="658"/>
                  </a:lnTo>
                  <a:lnTo>
                    <a:pt x="1033" y="664"/>
                  </a:lnTo>
                  <a:lnTo>
                    <a:pt x="1037" y="672"/>
                  </a:lnTo>
                  <a:lnTo>
                    <a:pt x="1039" y="679"/>
                  </a:lnTo>
                  <a:lnTo>
                    <a:pt x="1045" y="682"/>
                  </a:lnTo>
                  <a:lnTo>
                    <a:pt x="1048" y="686"/>
                  </a:lnTo>
                  <a:lnTo>
                    <a:pt x="1050" y="691"/>
                  </a:lnTo>
                  <a:lnTo>
                    <a:pt x="1051" y="698"/>
                  </a:lnTo>
                  <a:lnTo>
                    <a:pt x="1048" y="708"/>
                  </a:lnTo>
                  <a:lnTo>
                    <a:pt x="1044" y="717"/>
                  </a:lnTo>
                  <a:lnTo>
                    <a:pt x="1041" y="728"/>
                  </a:lnTo>
                  <a:lnTo>
                    <a:pt x="1039" y="739"/>
                  </a:lnTo>
                  <a:lnTo>
                    <a:pt x="1034" y="742"/>
                  </a:lnTo>
                  <a:lnTo>
                    <a:pt x="1030" y="744"/>
                  </a:lnTo>
                  <a:lnTo>
                    <a:pt x="1024" y="746"/>
                  </a:lnTo>
                  <a:lnTo>
                    <a:pt x="1019" y="746"/>
                  </a:lnTo>
                  <a:lnTo>
                    <a:pt x="1014" y="747"/>
                  </a:lnTo>
                  <a:lnTo>
                    <a:pt x="1008" y="747"/>
                  </a:lnTo>
                  <a:lnTo>
                    <a:pt x="1002" y="747"/>
                  </a:lnTo>
                  <a:lnTo>
                    <a:pt x="996" y="747"/>
                  </a:lnTo>
                  <a:lnTo>
                    <a:pt x="993" y="747"/>
                  </a:lnTo>
                  <a:lnTo>
                    <a:pt x="988" y="746"/>
                  </a:lnTo>
                  <a:lnTo>
                    <a:pt x="984" y="745"/>
                  </a:lnTo>
                  <a:lnTo>
                    <a:pt x="981" y="743"/>
                  </a:lnTo>
                  <a:lnTo>
                    <a:pt x="983" y="739"/>
                  </a:lnTo>
                  <a:lnTo>
                    <a:pt x="986" y="735"/>
                  </a:lnTo>
                  <a:lnTo>
                    <a:pt x="989" y="731"/>
                  </a:lnTo>
                  <a:lnTo>
                    <a:pt x="992" y="728"/>
                  </a:lnTo>
                  <a:lnTo>
                    <a:pt x="995" y="724"/>
                  </a:lnTo>
                  <a:lnTo>
                    <a:pt x="998" y="720"/>
                  </a:lnTo>
                  <a:lnTo>
                    <a:pt x="1001" y="716"/>
                  </a:lnTo>
                  <a:lnTo>
                    <a:pt x="1004" y="712"/>
                  </a:lnTo>
                  <a:lnTo>
                    <a:pt x="999" y="707"/>
                  </a:lnTo>
                  <a:lnTo>
                    <a:pt x="994" y="702"/>
                  </a:lnTo>
                  <a:lnTo>
                    <a:pt x="989" y="697"/>
                  </a:lnTo>
                  <a:lnTo>
                    <a:pt x="983" y="693"/>
                  </a:lnTo>
                  <a:lnTo>
                    <a:pt x="977" y="690"/>
                  </a:lnTo>
                  <a:lnTo>
                    <a:pt x="971" y="686"/>
                  </a:lnTo>
                  <a:lnTo>
                    <a:pt x="965" y="683"/>
                  </a:lnTo>
                  <a:lnTo>
                    <a:pt x="958" y="681"/>
                  </a:lnTo>
                  <a:lnTo>
                    <a:pt x="958" y="689"/>
                  </a:lnTo>
                  <a:lnTo>
                    <a:pt x="956" y="697"/>
                  </a:lnTo>
                  <a:lnTo>
                    <a:pt x="954" y="705"/>
                  </a:lnTo>
                  <a:lnTo>
                    <a:pt x="951" y="712"/>
                  </a:lnTo>
                  <a:lnTo>
                    <a:pt x="948" y="719"/>
                  </a:lnTo>
                  <a:lnTo>
                    <a:pt x="947" y="727"/>
                  </a:lnTo>
                  <a:lnTo>
                    <a:pt x="946" y="734"/>
                  </a:lnTo>
                  <a:lnTo>
                    <a:pt x="947" y="742"/>
                  </a:lnTo>
                  <a:lnTo>
                    <a:pt x="946" y="747"/>
                  </a:lnTo>
                  <a:lnTo>
                    <a:pt x="945" y="751"/>
                  </a:lnTo>
                  <a:lnTo>
                    <a:pt x="944" y="757"/>
                  </a:lnTo>
                  <a:lnTo>
                    <a:pt x="944" y="762"/>
                  </a:lnTo>
                  <a:lnTo>
                    <a:pt x="932" y="762"/>
                  </a:lnTo>
                  <a:lnTo>
                    <a:pt x="921" y="762"/>
                  </a:lnTo>
                  <a:lnTo>
                    <a:pt x="909" y="764"/>
                  </a:lnTo>
                  <a:lnTo>
                    <a:pt x="898" y="765"/>
                  </a:lnTo>
                  <a:lnTo>
                    <a:pt x="887" y="767"/>
                  </a:lnTo>
                  <a:lnTo>
                    <a:pt x="876" y="768"/>
                  </a:lnTo>
                  <a:lnTo>
                    <a:pt x="864" y="768"/>
                  </a:lnTo>
                  <a:lnTo>
                    <a:pt x="853" y="766"/>
                  </a:lnTo>
                  <a:lnTo>
                    <a:pt x="851" y="763"/>
                  </a:lnTo>
                  <a:lnTo>
                    <a:pt x="853" y="759"/>
                  </a:lnTo>
                  <a:lnTo>
                    <a:pt x="856" y="757"/>
                  </a:lnTo>
                  <a:lnTo>
                    <a:pt x="859" y="754"/>
                  </a:lnTo>
                  <a:lnTo>
                    <a:pt x="865" y="753"/>
                  </a:lnTo>
                  <a:lnTo>
                    <a:pt x="871" y="750"/>
                  </a:lnTo>
                  <a:lnTo>
                    <a:pt x="878" y="746"/>
                  </a:lnTo>
                  <a:lnTo>
                    <a:pt x="883" y="742"/>
                  </a:lnTo>
                  <a:lnTo>
                    <a:pt x="889" y="738"/>
                  </a:lnTo>
                  <a:lnTo>
                    <a:pt x="894" y="734"/>
                  </a:lnTo>
                  <a:lnTo>
                    <a:pt x="898" y="729"/>
                  </a:lnTo>
                  <a:lnTo>
                    <a:pt x="903" y="724"/>
                  </a:lnTo>
                  <a:lnTo>
                    <a:pt x="894" y="718"/>
                  </a:lnTo>
                  <a:lnTo>
                    <a:pt x="887" y="711"/>
                  </a:lnTo>
                  <a:lnTo>
                    <a:pt x="882" y="703"/>
                  </a:lnTo>
                  <a:lnTo>
                    <a:pt x="877" y="694"/>
                  </a:lnTo>
                  <a:lnTo>
                    <a:pt x="873" y="685"/>
                  </a:lnTo>
                  <a:lnTo>
                    <a:pt x="869" y="676"/>
                  </a:lnTo>
                  <a:lnTo>
                    <a:pt x="864" y="667"/>
                  </a:lnTo>
                  <a:lnTo>
                    <a:pt x="859" y="658"/>
                  </a:lnTo>
                  <a:lnTo>
                    <a:pt x="579" y="601"/>
                  </a:lnTo>
                  <a:lnTo>
                    <a:pt x="379" y="769"/>
                  </a:lnTo>
                  <a:lnTo>
                    <a:pt x="581" y="599"/>
                  </a:lnTo>
                  <a:lnTo>
                    <a:pt x="577" y="597"/>
                  </a:lnTo>
                  <a:lnTo>
                    <a:pt x="821" y="647"/>
                  </a:lnTo>
                  <a:lnTo>
                    <a:pt x="839" y="643"/>
                  </a:lnTo>
                  <a:lnTo>
                    <a:pt x="832" y="634"/>
                  </a:lnTo>
                  <a:lnTo>
                    <a:pt x="827" y="625"/>
                  </a:lnTo>
                  <a:lnTo>
                    <a:pt x="823" y="615"/>
                  </a:lnTo>
                  <a:lnTo>
                    <a:pt x="821" y="606"/>
                  </a:lnTo>
                  <a:lnTo>
                    <a:pt x="819" y="595"/>
                  </a:lnTo>
                  <a:lnTo>
                    <a:pt x="818" y="584"/>
                  </a:lnTo>
                  <a:lnTo>
                    <a:pt x="816" y="573"/>
                  </a:lnTo>
                  <a:lnTo>
                    <a:pt x="815" y="563"/>
                  </a:lnTo>
                  <a:lnTo>
                    <a:pt x="814" y="513"/>
                  </a:lnTo>
                  <a:lnTo>
                    <a:pt x="810" y="510"/>
                  </a:lnTo>
                  <a:lnTo>
                    <a:pt x="806" y="508"/>
                  </a:lnTo>
                  <a:lnTo>
                    <a:pt x="800" y="506"/>
                  </a:lnTo>
                  <a:lnTo>
                    <a:pt x="796" y="504"/>
                  </a:lnTo>
                  <a:lnTo>
                    <a:pt x="791" y="502"/>
                  </a:lnTo>
                  <a:lnTo>
                    <a:pt x="786" y="500"/>
                  </a:lnTo>
                  <a:lnTo>
                    <a:pt x="781" y="497"/>
                  </a:lnTo>
                  <a:lnTo>
                    <a:pt x="777" y="494"/>
                  </a:lnTo>
                  <a:lnTo>
                    <a:pt x="777" y="485"/>
                  </a:lnTo>
                  <a:lnTo>
                    <a:pt x="778" y="475"/>
                  </a:lnTo>
                  <a:lnTo>
                    <a:pt x="778" y="467"/>
                  </a:lnTo>
                  <a:lnTo>
                    <a:pt x="772" y="462"/>
                  </a:lnTo>
                  <a:lnTo>
                    <a:pt x="768" y="462"/>
                  </a:lnTo>
                  <a:lnTo>
                    <a:pt x="763" y="461"/>
                  </a:lnTo>
                  <a:lnTo>
                    <a:pt x="759" y="461"/>
                  </a:lnTo>
                  <a:lnTo>
                    <a:pt x="755" y="460"/>
                  </a:lnTo>
                  <a:lnTo>
                    <a:pt x="751" y="460"/>
                  </a:lnTo>
                  <a:lnTo>
                    <a:pt x="747" y="459"/>
                  </a:lnTo>
                  <a:lnTo>
                    <a:pt x="744" y="459"/>
                  </a:lnTo>
                  <a:lnTo>
                    <a:pt x="740" y="457"/>
                  </a:lnTo>
                  <a:lnTo>
                    <a:pt x="746" y="451"/>
                  </a:lnTo>
                  <a:lnTo>
                    <a:pt x="751" y="445"/>
                  </a:lnTo>
                  <a:lnTo>
                    <a:pt x="758" y="440"/>
                  </a:lnTo>
                  <a:lnTo>
                    <a:pt x="765" y="434"/>
                  </a:lnTo>
                  <a:lnTo>
                    <a:pt x="772" y="429"/>
                  </a:lnTo>
                  <a:lnTo>
                    <a:pt x="778" y="424"/>
                  </a:lnTo>
                  <a:lnTo>
                    <a:pt x="785" y="417"/>
                  </a:lnTo>
                  <a:lnTo>
                    <a:pt x="791" y="411"/>
                  </a:lnTo>
                  <a:lnTo>
                    <a:pt x="793" y="404"/>
                  </a:lnTo>
                  <a:lnTo>
                    <a:pt x="796" y="396"/>
                  </a:lnTo>
                  <a:lnTo>
                    <a:pt x="799" y="389"/>
                  </a:lnTo>
                  <a:lnTo>
                    <a:pt x="802" y="381"/>
                  </a:lnTo>
                  <a:lnTo>
                    <a:pt x="804" y="374"/>
                  </a:lnTo>
                  <a:lnTo>
                    <a:pt x="807" y="366"/>
                  </a:lnTo>
                  <a:lnTo>
                    <a:pt x="808" y="359"/>
                  </a:lnTo>
                  <a:lnTo>
                    <a:pt x="810" y="351"/>
                  </a:lnTo>
                  <a:lnTo>
                    <a:pt x="807" y="345"/>
                  </a:lnTo>
                  <a:lnTo>
                    <a:pt x="804" y="338"/>
                  </a:lnTo>
                  <a:lnTo>
                    <a:pt x="802" y="328"/>
                  </a:lnTo>
                  <a:lnTo>
                    <a:pt x="799" y="315"/>
                  </a:lnTo>
                  <a:lnTo>
                    <a:pt x="797" y="304"/>
                  </a:lnTo>
                  <a:lnTo>
                    <a:pt x="796" y="292"/>
                  </a:lnTo>
                  <a:lnTo>
                    <a:pt x="796" y="280"/>
                  </a:lnTo>
                  <a:lnTo>
                    <a:pt x="797" y="269"/>
                  </a:lnTo>
                  <a:lnTo>
                    <a:pt x="532" y="439"/>
                  </a:lnTo>
                  <a:lnTo>
                    <a:pt x="531" y="435"/>
                  </a:lnTo>
                  <a:lnTo>
                    <a:pt x="0" y="381"/>
                  </a:lnTo>
                  <a:lnTo>
                    <a:pt x="537" y="433"/>
                  </a:lnTo>
                  <a:lnTo>
                    <a:pt x="1" y="378"/>
                  </a:lnTo>
                  <a:lnTo>
                    <a:pt x="2" y="377"/>
                  </a:lnTo>
                  <a:lnTo>
                    <a:pt x="537" y="435"/>
                  </a:lnTo>
                  <a:lnTo>
                    <a:pt x="795" y="269"/>
                  </a:lnTo>
                  <a:lnTo>
                    <a:pt x="800" y="255"/>
                  </a:lnTo>
                  <a:lnTo>
                    <a:pt x="803" y="238"/>
                  </a:lnTo>
                  <a:lnTo>
                    <a:pt x="804" y="220"/>
                  </a:lnTo>
                  <a:lnTo>
                    <a:pt x="805" y="203"/>
                  </a:lnTo>
                  <a:lnTo>
                    <a:pt x="808" y="186"/>
                  </a:lnTo>
                  <a:lnTo>
                    <a:pt x="824" y="158"/>
                  </a:lnTo>
                  <a:lnTo>
                    <a:pt x="828" y="161"/>
                  </a:lnTo>
                  <a:lnTo>
                    <a:pt x="830" y="165"/>
                  </a:lnTo>
                  <a:lnTo>
                    <a:pt x="832" y="169"/>
                  </a:lnTo>
                  <a:lnTo>
                    <a:pt x="833" y="174"/>
                  </a:lnTo>
                  <a:lnTo>
                    <a:pt x="834" y="178"/>
                  </a:lnTo>
                  <a:lnTo>
                    <a:pt x="837" y="181"/>
                  </a:lnTo>
                  <a:lnTo>
                    <a:pt x="841" y="183"/>
                  </a:lnTo>
                  <a:lnTo>
                    <a:pt x="847" y="181"/>
                  </a:lnTo>
                  <a:lnTo>
                    <a:pt x="849" y="188"/>
                  </a:lnTo>
                  <a:lnTo>
                    <a:pt x="848" y="196"/>
                  </a:lnTo>
                  <a:lnTo>
                    <a:pt x="846" y="204"/>
                  </a:lnTo>
                  <a:lnTo>
                    <a:pt x="845" y="212"/>
                  </a:lnTo>
                  <a:lnTo>
                    <a:pt x="842" y="218"/>
                  </a:lnTo>
                  <a:lnTo>
                    <a:pt x="840" y="224"/>
                  </a:lnTo>
                  <a:lnTo>
                    <a:pt x="837" y="229"/>
                  </a:lnTo>
                  <a:lnTo>
                    <a:pt x="833" y="235"/>
                  </a:lnTo>
                  <a:lnTo>
                    <a:pt x="835" y="243"/>
                  </a:lnTo>
                  <a:lnTo>
                    <a:pt x="837" y="251"/>
                  </a:lnTo>
                  <a:lnTo>
                    <a:pt x="840" y="258"/>
                  </a:lnTo>
                  <a:lnTo>
                    <a:pt x="844" y="266"/>
                  </a:lnTo>
                  <a:lnTo>
                    <a:pt x="850" y="264"/>
                  </a:lnTo>
                  <a:lnTo>
                    <a:pt x="852" y="259"/>
                  </a:lnTo>
                  <a:lnTo>
                    <a:pt x="853" y="252"/>
                  </a:lnTo>
                  <a:lnTo>
                    <a:pt x="856" y="246"/>
                  </a:lnTo>
                  <a:lnTo>
                    <a:pt x="860" y="239"/>
                  </a:lnTo>
                  <a:lnTo>
                    <a:pt x="864" y="232"/>
                  </a:lnTo>
                  <a:lnTo>
                    <a:pt x="869" y="225"/>
                  </a:lnTo>
                  <a:lnTo>
                    <a:pt x="873" y="218"/>
                  </a:lnTo>
                  <a:lnTo>
                    <a:pt x="877" y="211"/>
                  </a:lnTo>
                  <a:lnTo>
                    <a:pt x="882" y="204"/>
                  </a:lnTo>
                  <a:lnTo>
                    <a:pt x="886" y="197"/>
                  </a:lnTo>
                  <a:lnTo>
                    <a:pt x="891" y="190"/>
                  </a:lnTo>
                  <a:lnTo>
                    <a:pt x="885" y="183"/>
                  </a:lnTo>
                  <a:lnTo>
                    <a:pt x="878" y="179"/>
                  </a:lnTo>
                  <a:lnTo>
                    <a:pt x="868" y="176"/>
                  </a:lnTo>
                  <a:lnTo>
                    <a:pt x="859" y="174"/>
                  </a:lnTo>
                  <a:lnTo>
                    <a:pt x="850" y="172"/>
                  </a:lnTo>
                  <a:lnTo>
                    <a:pt x="842" y="168"/>
                  </a:lnTo>
                  <a:lnTo>
                    <a:pt x="835" y="162"/>
                  </a:lnTo>
                  <a:lnTo>
                    <a:pt x="830" y="153"/>
                  </a:lnTo>
                  <a:lnTo>
                    <a:pt x="827" y="141"/>
                  </a:lnTo>
                  <a:lnTo>
                    <a:pt x="829" y="127"/>
                  </a:lnTo>
                  <a:lnTo>
                    <a:pt x="830" y="115"/>
                  </a:lnTo>
                  <a:lnTo>
                    <a:pt x="831" y="101"/>
                  </a:lnTo>
                  <a:lnTo>
                    <a:pt x="827" y="100"/>
                  </a:lnTo>
                  <a:lnTo>
                    <a:pt x="825" y="98"/>
                  </a:lnTo>
                  <a:lnTo>
                    <a:pt x="821" y="96"/>
                  </a:lnTo>
                  <a:lnTo>
                    <a:pt x="819" y="93"/>
                  </a:lnTo>
                  <a:lnTo>
                    <a:pt x="824" y="85"/>
                  </a:lnTo>
                  <a:lnTo>
                    <a:pt x="830" y="77"/>
                  </a:lnTo>
                  <a:lnTo>
                    <a:pt x="836" y="70"/>
                  </a:lnTo>
                  <a:lnTo>
                    <a:pt x="844" y="63"/>
                  </a:lnTo>
                  <a:lnTo>
                    <a:pt x="851" y="57"/>
                  </a:lnTo>
                  <a:lnTo>
                    <a:pt x="859" y="52"/>
                  </a:lnTo>
                  <a:lnTo>
                    <a:pt x="867" y="47"/>
                  </a:lnTo>
                  <a:lnTo>
                    <a:pt x="875" y="43"/>
                  </a:lnTo>
                  <a:lnTo>
                    <a:pt x="872" y="33"/>
                  </a:lnTo>
                  <a:lnTo>
                    <a:pt x="871" y="24"/>
                  </a:lnTo>
                  <a:lnTo>
                    <a:pt x="873" y="14"/>
                  </a:lnTo>
                  <a:lnTo>
                    <a:pt x="877" y="5"/>
                  </a:lnTo>
                  <a:lnTo>
                    <a:pt x="883" y="2"/>
                  </a:lnTo>
                  <a:lnTo>
                    <a:pt x="891" y="0"/>
                  </a:lnTo>
                  <a:lnTo>
                    <a:pt x="898" y="0"/>
                  </a:lnTo>
                  <a:lnTo>
                    <a:pt x="905" y="2"/>
                  </a:lnTo>
                  <a:lnTo>
                    <a:pt x="912" y="5"/>
                  </a:lnTo>
                  <a:lnTo>
                    <a:pt x="918" y="9"/>
                  </a:lnTo>
                  <a:lnTo>
                    <a:pt x="922" y="15"/>
                  </a:lnTo>
                  <a:lnTo>
                    <a:pt x="984" y="78"/>
                  </a:lnTo>
                  <a:lnTo>
                    <a:pt x="92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65" name="Freeform 13"/>
            <p:cNvSpPr>
              <a:spLocks/>
            </p:cNvSpPr>
            <p:nvPr/>
          </p:nvSpPr>
          <p:spPr bwMode="auto">
            <a:xfrm>
              <a:off x="4551" y="2581"/>
              <a:ext cx="86" cy="127"/>
            </a:xfrm>
            <a:custGeom>
              <a:avLst/>
              <a:gdLst/>
              <a:ahLst/>
              <a:cxnLst>
                <a:cxn ang="0">
                  <a:pos x="56" y="27"/>
                </a:cxn>
                <a:cxn ang="0">
                  <a:pos x="57" y="33"/>
                </a:cxn>
                <a:cxn ang="0">
                  <a:pos x="60" y="39"/>
                </a:cxn>
                <a:cxn ang="0">
                  <a:pos x="63" y="43"/>
                </a:cxn>
                <a:cxn ang="0">
                  <a:pos x="67" y="47"/>
                </a:cxn>
                <a:cxn ang="0">
                  <a:pos x="75" y="48"/>
                </a:cxn>
                <a:cxn ang="0">
                  <a:pos x="83" y="47"/>
                </a:cxn>
                <a:cxn ang="0">
                  <a:pos x="92" y="46"/>
                </a:cxn>
                <a:cxn ang="0">
                  <a:pos x="99" y="46"/>
                </a:cxn>
                <a:cxn ang="0">
                  <a:pos x="107" y="46"/>
                </a:cxn>
                <a:cxn ang="0">
                  <a:pos x="114" y="48"/>
                </a:cxn>
                <a:cxn ang="0">
                  <a:pos x="120" y="53"/>
                </a:cxn>
                <a:cxn ang="0">
                  <a:pos x="125" y="62"/>
                </a:cxn>
                <a:cxn ang="0">
                  <a:pos x="126" y="78"/>
                </a:cxn>
                <a:cxn ang="0">
                  <a:pos x="126" y="94"/>
                </a:cxn>
                <a:cxn ang="0">
                  <a:pos x="129" y="109"/>
                </a:cxn>
                <a:cxn ang="0">
                  <a:pos x="144" y="116"/>
                </a:cxn>
                <a:cxn ang="0">
                  <a:pos x="163" y="136"/>
                </a:cxn>
                <a:cxn ang="0">
                  <a:pos x="171" y="160"/>
                </a:cxn>
                <a:cxn ang="0">
                  <a:pos x="172" y="185"/>
                </a:cxn>
                <a:cxn ang="0">
                  <a:pos x="171" y="209"/>
                </a:cxn>
                <a:cxn ang="0">
                  <a:pos x="142" y="254"/>
                </a:cxn>
                <a:cxn ang="0">
                  <a:pos x="137" y="250"/>
                </a:cxn>
                <a:cxn ang="0">
                  <a:pos x="137" y="243"/>
                </a:cxn>
                <a:cxn ang="0">
                  <a:pos x="141" y="235"/>
                </a:cxn>
                <a:cxn ang="0">
                  <a:pos x="145" y="225"/>
                </a:cxn>
                <a:cxn ang="0">
                  <a:pos x="150" y="216"/>
                </a:cxn>
                <a:cxn ang="0">
                  <a:pos x="155" y="206"/>
                </a:cxn>
                <a:cxn ang="0">
                  <a:pos x="156" y="195"/>
                </a:cxn>
                <a:cxn ang="0">
                  <a:pos x="152" y="186"/>
                </a:cxn>
                <a:cxn ang="0">
                  <a:pos x="148" y="179"/>
                </a:cxn>
                <a:cxn ang="0">
                  <a:pos x="142" y="175"/>
                </a:cxn>
                <a:cxn ang="0">
                  <a:pos x="136" y="171"/>
                </a:cxn>
                <a:cxn ang="0">
                  <a:pos x="130" y="168"/>
                </a:cxn>
                <a:cxn ang="0">
                  <a:pos x="124" y="166"/>
                </a:cxn>
                <a:cxn ang="0">
                  <a:pos x="117" y="162"/>
                </a:cxn>
                <a:cxn ang="0">
                  <a:pos x="111" y="160"/>
                </a:cxn>
                <a:cxn ang="0">
                  <a:pos x="105" y="156"/>
                </a:cxn>
                <a:cxn ang="0">
                  <a:pos x="94" y="142"/>
                </a:cxn>
                <a:cxn ang="0">
                  <a:pos x="81" y="130"/>
                </a:cxn>
                <a:cxn ang="0">
                  <a:pos x="67" y="117"/>
                </a:cxn>
                <a:cxn ang="0">
                  <a:pos x="54" y="104"/>
                </a:cxn>
                <a:cxn ang="0">
                  <a:pos x="41" y="92"/>
                </a:cxn>
                <a:cxn ang="0">
                  <a:pos x="28" y="79"/>
                </a:cxn>
                <a:cxn ang="0">
                  <a:pos x="14" y="68"/>
                </a:cxn>
                <a:cxn ang="0">
                  <a:pos x="1" y="55"/>
                </a:cxn>
                <a:cxn ang="0">
                  <a:pos x="0" y="40"/>
                </a:cxn>
                <a:cxn ang="0">
                  <a:pos x="3" y="25"/>
                </a:cxn>
                <a:cxn ang="0">
                  <a:pos x="7" y="12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6" y="2"/>
                </a:cxn>
                <a:cxn ang="0">
                  <a:pos x="42" y="6"/>
                </a:cxn>
                <a:cxn ang="0">
                  <a:pos x="46" y="11"/>
                </a:cxn>
                <a:cxn ang="0">
                  <a:pos x="50" y="17"/>
                </a:cxn>
                <a:cxn ang="0">
                  <a:pos x="53" y="23"/>
                </a:cxn>
                <a:cxn ang="0">
                  <a:pos x="56" y="27"/>
                </a:cxn>
              </a:cxnLst>
              <a:rect l="0" t="0" r="r" b="b"/>
              <a:pathLst>
                <a:path w="172" h="254">
                  <a:moveTo>
                    <a:pt x="56" y="27"/>
                  </a:moveTo>
                  <a:lnTo>
                    <a:pt x="57" y="33"/>
                  </a:lnTo>
                  <a:lnTo>
                    <a:pt x="60" y="39"/>
                  </a:lnTo>
                  <a:lnTo>
                    <a:pt x="63" y="43"/>
                  </a:lnTo>
                  <a:lnTo>
                    <a:pt x="67" y="47"/>
                  </a:lnTo>
                  <a:lnTo>
                    <a:pt x="75" y="48"/>
                  </a:lnTo>
                  <a:lnTo>
                    <a:pt x="83" y="47"/>
                  </a:lnTo>
                  <a:lnTo>
                    <a:pt x="92" y="46"/>
                  </a:lnTo>
                  <a:lnTo>
                    <a:pt x="99" y="46"/>
                  </a:lnTo>
                  <a:lnTo>
                    <a:pt x="107" y="46"/>
                  </a:lnTo>
                  <a:lnTo>
                    <a:pt x="114" y="48"/>
                  </a:lnTo>
                  <a:lnTo>
                    <a:pt x="120" y="53"/>
                  </a:lnTo>
                  <a:lnTo>
                    <a:pt x="125" y="62"/>
                  </a:lnTo>
                  <a:lnTo>
                    <a:pt x="126" y="78"/>
                  </a:lnTo>
                  <a:lnTo>
                    <a:pt x="126" y="94"/>
                  </a:lnTo>
                  <a:lnTo>
                    <a:pt x="129" y="109"/>
                  </a:lnTo>
                  <a:lnTo>
                    <a:pt x="144" y="116"/>
                  </a:lnTo>
                  <a:lnTo>
                    <a:pt x="163" y="136"/>
                  </a:lnTo>
                  <a:lnTo>
                    <a:pt x="171" y="160"/>
                  </a:lnTo>
                  <a:lnTo>
                    <a:pt x="172" y="185"/>
                  </a:lnTo>
                  <a:lnTo>
                    <a:pt x="171" y="209"/>
                  </a:lnTo>
                  <a:lnTo>
                    <a:pt x="142" y="254"/>
                  </a:lnTo>
                  <a:lnTo>
                    <a:pt x="137" y="250"/>
                  </a:lnTo>
                  <a:lnTo>
                    <a:pt x="137" y="243"/>
                  </a:lnTo>
                  <a:lnTo>
                    <a:pt x="141" y="235"/>
                  </a:lnTo>
                  <a:lnTo>
                    <a:pt x="145" y="225"/>
                  </a:lnTo>
                  <a:lnTo>
                    <a:pt x="150" y="216"/>
                  </a:lnTo>
                  <a:lnTo>
                    <a:pt x="155" y="206"/>
                  </a:lnTo>
                  <a:lnTo>
                    <a:pt x="156" y="195"/>
                  </a:lnTo>
                  <a:lnTo>
                    <a:pt x="152" y="186"/>
                  </a:lnTo>
                  <a:lnTo>
                    <a:pt x="148" y="179"/>
                  </a:lnTo>
                  <a:lnTo>
                    <a:pt x="142" y="175"/>
                  </a:lnTo>
                  <a:lnTo>
                    <a:pt x="136" y="171"/>
                  </a:lnTo>
                  <a:lnTo>
                    <a:pt x="130" y="168"/>
                  </a:lnTo>
                  <a:lnTo>
                    <a:pt x="124" y="166"/>
                  </a:lnTo>
                  <a:lnTo>
                    <a:pt x="117" y="162"/>
                  </a:lnTo>
                  <a:lnTo>
                    <a:pt x="111" y="160"/>
                  </a:lnTo>
                  <a:lnTo>
                    <a:pt x="105" y="156"/>
                  </a:lnTo>
                  <a:lnTo>
                    <a:pt x="94" y="142"/>
                  </a:lnTo>
                  <a:lnTo>
                    <a:pt x="81" y="130"/>
                  </a:lnTo>
                  <a:lnTo>
                    <a:pt x="67" y="117"/>
                  </a:lnTo>
                  <a:lnTo>
                    <a:pt x="54" y="104"/>
                  </a:lnTo>
                  <a:lnTo>
                    <a:pt x="41" y="92"/>
                  </a:lnTo>
                  <a:lnTo>
                    <a:pt x="28" y="79"/>
                  </a:lnTo>
                  <a:lnTo>
                    <a:pt x="14" y="68"/>
                  </a:lnTo>
                  <a:lnTo>
                    <a:pt x="1" y="55"/>
                  </a:lnTo>
                  <a:lnTo>
                    <a:pt x="0" y="40"/>
                  </a:lnTo>
                  <a:lnTo>
                    <a:pt x="3" y="25"/>
                  </a:lnTo>
                  <a:lnTo>
                    <a:pt x="7" y="12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2" y="6"/>
                  </a:lnTo>
                  <a:lnTo>
                    <a:pt x="46" y="11"/>
                  </a:lnTo>
                  <a:lnTo>
                    <a:pt x="50" y="17"/>
                  </a:lnTo>
                  <a:lnTo>
                    <a:pt x="53" y="23"/>
                  </a:lnTo>
                  <a:lnTo>
                    <a:pt x="5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66" name="Freeform 14"/>
            <p:cNvSpPr>
              <a:spLocks/>
            </p:cNvSpPr>
            <p:nvPr/>
          </p:nvSpPr>
          <p:spPr bwMode="auto">
            <a:xfrm>
              <a:off x="4502" y="2623"/>
              <a:ext cx="112" cy="133"/>
            </a:xfrm>
            <a:custGeom>
              <a:avLst/>
              <a:gdLst/>
              <a:ahLst/>
              <a:cxnLst>
                <a:cxn ang="0">
                  <a:pos x="215" y="100"/>
                </a:cxn>
                <a:cxn ang="0">
                  <a:pos x="220" y="106"/>
                </a:cxn>
                <a:cxn ang="0">
                  <a:pos x="224" y="114"/>
                </a:cxn>
                <a:cxn ang="0">
                  <a:pos x="224" y="123"/>
                </a:cxn>
                <a:cxn ang="0">
                  <a:pos x="220" y="131"/>
                </a:cxn>
                <a:cxn ang="0">
                  <a:pos x="212" y="140"/>
                </a:cxn>
                <a:cxn ang="0">
                  <a:pos x="208" y="152"/>
                </a:cxn>
                <a:cxn ang="0">
                  <a:pos x="208" y="166"/>
                </a:cxn>
                <a:cxn ang="0">
                  <a:pos x="211" y="177"/>
                </a:cxn>
                <a:cxn ang="0">
                  <a:pos x="215" y="185"/>
                </a:cxn>
                <a:cxn ang="0">
                  <a:pos x="217" y="195"/>
                </a:cxn>
                <a:cxn ang="0">
                  <a:pos x="218" y="204"/>
                </a:cxn>
                <a:cxn ang="0">
                  <a:pos x="220" y="213"/>
                </a:cxn>
                <a:cxn ang="0">
                  <a:pos x="209" y="221"/>
                </a:cxn>
                <a:cxn ang="0">
                  <a:pos x="199" y="228"/>
                </a:cxn>
                <a:cxn ang="0">
                  <a:pos x="187" y="235"/>
                </a:cxn>
                <a:cxn ang="0">
                  <a:pos x="177" y="241"/>
                </a:cxn>
                <a:cxn ang="0">
                  <a:pos x="166" y="246"/>
                </a:cxn>
                <a:cxn ang="0">
                  <a:pos x="155" y="252"/>
                </a:cxn>
                <a:cxn ang="0">
                  <a:pos x="143" y="258"/>
                </a:cxn>
                <a:cxn ang="0">
                  <a:pos x="132" y="265"/>
                </a:cxn>
                <a:cxn ang="0">
                  <a:pos x="120" y="249"/>
                </a:cxn>
                <a:cxn ang="0">
                  <a:pos x="106" y="240"/>
                </a:cxn>
                <a:cxn ang="0">
                  <a:pos x="90" y="234"/>
                </a:cxn>
                <a:cxn ang="0">
                  <a:pos x="73" y="230"/>
                </a:cxn>
                <a:cxn ang="0">
                  <a:pos x="56" y="228"/>
                </a:cxn>
                <a:cxn ang="0">
                  <a:pos x="40" y="222"/>
                </a:cxn>
                <a:cxn ang="0">
                  <a:pos x="26" y="213"/>
                </a:cxn>
                <a:cxn ang="0">
                  <a:pos x="16" y="197"/>
                </a:cxn>
                <a:cxn ang="0">
                  <a:pos x="13" y="172"/>
                </a:cxn>
                <a:cxn ang="0">
                  <a:pos x="15" y="147"/>
                </a:cxn>
                <a:cxn ang="0">
                  <a:pos x="19" y="123"/>
                </a:cxn>
                <a:cxn ang="0">
                  <a:pos x="19" y="97"/>
                </a:cxn>
                <a:cxn ang="0">
                  <a:pos x="0" y="81"/>
                </a:cxn>
                <a:cxn ang="0">
                  <a:pos x="8" y="68"/>
                </a:cxn>
                <a:cxn ang="0">
                  <a:pos x="18" y="56"/>
                </a:cxn>
                <a:cxn ang="0">
                  <a:pos x="29" y="45"/>
                </a:cxn>
                <a:cxn ang="0">
                  <a:pos x="42" y="34"/>
                </a:cxn>
                <a:cxn ang="0">
                  <a:pos x="55" y="25"/>
                </a:cxn>
                <a:cxn ang="0">
                  <a:pos x="67" y="17"/>
                </a:cxn>
                <a:cxn ang="0">
                  <a:pos x="81" y="8"/>
                </a:cxn>
                <a:cxn ang="0">
                  <a:pos x="94" y="0"/>
                </a:cxn>
                <a:cxn ang="0">
                  <a:pos x="110" y="10"/>
                </a:cxn>
                <a:cxn ang="0">
                  <a:pos x="125" y="24"/>
                </a:cxn>
                <a:cxn ang="0">
                  <a:pos x="139" y="39"/>
                </a:cxn>
                <a:cxn ang="0">
                  <a:pos x="154" y="53"/>
                </a:cxn>
                <a:cxn ang="0">
                  <a:pos x="167" y="68"/>
                </a:cxn>
                <a:cxn ang="0">
                  <a:pos x="182" y="82"/>
                </a:cxn>
                <a:cxn ang="0">
                  <a:pos x="199" y="92"/>
                </a:cxn>
                <a:cxn ang="0">
                  <a:pos x="215" y="100"/>
                </a:cxn>
              </a:cxnLst>
              <a:rect l="0" t="0" r="r" b="b"/>
              <a:pathLst>
                <a:path w="224" h="265">
                  <a:moveTo>
                    <a:pt x="215" y="100"/>
                  </a:moveTo>
                  <a:lnTo>
                    <a:pt x="220" y="106"/>
                  </a:lnTo>
                  <a:lnTo>
                    <a:pt x="224" y="114"/>
                  </a:lnTo>
                  <a:lnTo>
                    <a:pt x="224" y="123"/>
                  </a:lnTo>
                  <a:lnTo>
                    <a:pt x="220" y="131"/>
                  </a:lnTo>
                  <a:lnTo>
                    <a:pt x="212" y="140"/>
                  </a:lnTo>
                  <a:lnTo>
                    <a:pt x="208" y="152"/>
                  </a:lnTo>
                  <a:lnTo>
                    <a:pt x="208" y="166"/>
                  </a:lnTo>
                  <a:lnTo>
                    <a:pt x="211" y="177"/>
                  </a:lnTo>
                  <a:lnTo>
                    <a:pt x="215" y="185"/>
                  </a:lnTo>
                  <a:lnTo>
                    <a:pt x="217" y="195"/>
                  </a:lnTo>
                  <a:lnTo>
                    <a:pt x="218" y="204"/>
                  </a:lnTo>
                  <a:lnTo>
                    <a:pt x="220" y="213"/>
                  </a:lnTo>
                  <a:lnTo>
                    <a:pt x="209" y="221"/>
                  </a:lnTo>
                  <a:lnTo>
                    <a:pt x="199" y="228"/>
                  </a:lnTo>
                  <a:lnTo>
                    <a:pt x="187" y="235"/>
                  </a:lnTo>
                  <a:lnTo>
                    <a:pt x="177" y="241"/>
                  </a:lnTo>
                  <a:lnTo>
                    <a:pt x="166" y="246"/>
                  </a:lnTo>
                  <a:lnTo>
                    <a:pt x="155" y="252"/>
                  </a:lnTo>
                  <a:lnTo>
                    <a:pt x="143" y="258"/>
                  </a:lnTo>
                  <a:lnTo>
                    <a:pt x="132" y="265"/>
                  </a:lnTo>
                  <a:lnTo>
                    <a:pt x="120" y="249"/>
                  </a:lnTo>
                  <a:lnTo>
                    <a:pt x="106" y="240"/>
                  </a:lnTo>
                  <a:lnTo>
                    <a:pt x="90" y="234"/>
                  </a:lnTo>
                  <a:lnTo>
                    <a:pt x="73" y="230"/>
                  </a:lnTo>
                  <a:lnTo>
                    <a:pt x="56" y="228"/>
                  </a:lnTo>
                  <a:lnTo>
                    <a:pt x="40" y="222"/>
                  </a:lnTo>
                  <a:lnTo>
                    <a:pt x="26" y="213"/>
                  </a:lnTo>
                  <a:lnTo>
                    <a:pt x="16" y="197"/>
                  </a:lnTo>
                  <a:lnTo>
                    <a:pt x="13" y="172"/>
                  </a:lnTo>
                  <a:lnTo>
                    <a:pt x="15" y="147"/>
                  </a:lnTo>
                  <a:lnTo>
                    <a:pt x="19" y="123"/>
                  </a:lnTo>
                  <a:lnTo>
                    <a:pt x="19" y="97"/>
                  </a:lnTo>
                  <a:lnTo>
                    <a:pt x="0" y="81"/>
                  </a:lnTo>
                  <a:lnTo>
                    <a:pt x="8" y="68"/>
                  </a:lnTo>
                  <a:lnTo>
                    <a:pt x="18" y="56"/>
                  </a:lnTo>
                  <a:lnTo>
                    <a:pt x="29" y="45"/>
                  </a:lnTo>
                  <a:lnTo>
                    <a:pt x="42" y="34"/>
                  </a:lnTo>
                  <a:lnTo>
                    <a:pt x="55" y="25"/>
                  </a:lnTo>
                  <a:lnTo>
                    <a:pt x="67" y="17"/>
                  </a:lnTo>
                  <a:lnTo>
                    <a:pt x="81" y="8"/>
                  </a:lnTo>
                  <a:lnTo>
                    <a:pt x="94" y="0"/>
                  </a:lnTo>
                  <a:lnTo>
                    <a:pt x="110" y="10"/>
                  </a:lnTo>
                  <a:lnTo>
                    <a:pt x="125" y="24"/>
                  </a:lnTo>
                  <a:lnTo>
                    <a:pt x="139" y="39"/>
                  </a:lnTo>
                  <a:lnTo>
                    <a:pt x="154" y="53"/>
                  </a:lnTo>
                  <a:lnTo>
                    <a:pt x="167" y="68"/>
                  </a:lnTo>
                  <a:lnTo>
                    <a:pt x="182" y="82"/>
                  </a:lnTo>
                  <a:lnTo>
                    <a:pt x="199" y="92"/>
                  </a:lnTo>
                  <a:lnTo>
                    <a:pt x="215" y="1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67" name="Freeform 15"/>
            <p:cNvSpPr>
              <a:spLocks/>
            </p:cNvSpPr>
            <p:nvPr/>
          </p:nvSpPr>
          <p:spPr bwMode="auto">
            <a:xfrm>
              <a:off x="4533" y="2640"/>
              <a:ext cx="16" cy="16"/>
            </a:xfrm>
            <a:custGeom>
              <a:avLst/>
              <a:gdLst/>
              <a:ahLst/>
              <a:cxnLst>
                <a:cxn ang="0">
                  <a:pos x="33" y="24"/>
                </a:cxn>
                <a:cxn ang="0">
                  <a:pos x="33" y="30"/>
                </a:cxn>
                <a:cxn ang="0">
                  <a:pos x="20" y="33"/>
                </a:cxn>
                <a:cxn ang="0">
                  <a:pos x="12" y="27"/>
                </a:cxn>
                <a:cxn ang="0">
                  <a:pos x="6" y="15"/>
                </a:cxn>
                <a:cxn ang="0">
                  <a:pos x="0" y="5"/>
                </a:cxn>
                <a:cxn ang="0">
                  <a:pos x="11" y="0"/>
                </a:cxn>
                <a:cxn ang="0">
                  <a:pos x="20" y="5"/>
                </a:cxn>
                <a:cxn ang="0">
                  <a:pos x="27" y="14"/>
                </a:cxn>
                <a:cxn ang="0">
                  <a:pos x="33" y="24"/>
                </a:cxn>
              </a:cxnLst>
              <a:rect l="0" t="0" r="r" b="b"/>
              <a:pathLst>
                <a:path w="33" h="33">
                  <a:moveTo>
                    <a:pt x="33" y="24"/>
                  </a:moveTo>
                  <a:lnTo>
                    <a:pt x="33" y="30"/>
                  </a:lnTo>
                  <a:lnTo>
                    <a:pt x="20" y="33"/>
                  </a:lnTo>
                  <a:lnTo>
                    <a:pt x="12" y="27"/>
                  </a:lnTo>
                  <a:lnTo>
                    <a:pt x="6" y="1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0" y="5"/>
                  </a:lnTo>
                  <a:lnTo>
                    <a:pt x="27" y="14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68" name="Freeform 16"/>
            <p:cNvSpPr>
              <a:spLocks/>
            </p:cNvSpPr>
            <p:nvPr/>
          </p:nvSpPr>
          <p:spPr bwMode="auto">
            <a:xfrm>
              <a:off x="4519" y="2709"/>
              <a:ext cx="21" cy="15"/>
            </a:xfrm>
            <a:custGeom>
              <a:avLst/>
              <a:gdLst/>
              <a:ahLst/>
              <a:cxnLst>
                <a:cxn ang="0">
                  <a:pos x="42" y="10"/>
                </a:cxn>
                <a:cxn ang="0">
                  <a:pos x="38" y="15"/>
                </a:cxn>
                <a:cxn ang="0">
                  <a:pos x="32" y="21"/>
                </a:cxn>
                <a:cxn ang="0">
                  <a:pos x="25" y="27"/>
                </a:cxn>
                <a:cxn ang="0">
                  <a:pos x="18" y="32"/>
                </a:cxn>
                <a:cxn ang="0">
                  <a:pos x="1" y="30"/>
                </a:cxn>
                <a:cxn ang="0">
                  <a:pos x="0" y="20"/>
                </a:cxn>
                <a:cxn ang="0">
                  <a:pos x="6" y="14"/>
                </a:cxn>
                <a:cxn ang="0">
                  <a:pos x="14" y="8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3" y="3"/>
                </a:cxn>
                <a:cxn ang="0">
                  <a:pos x="38" y="5"/>
                </a:cxn>
                <a:cxn ang="0">
                  <a:pos x="42" y="10"/>
                </a:cxn>
              </a:cxnLst>
              <a:rect l="0" t="0" r="r" b="b"/>
              <a:pathLst>
                <a:path w="42" h="32">
                  <a:moveTo>
                    <a:pt x="42" y="10"/>
                  </a:move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8" y="32"/>
                  </a:lnTo>
                  <a:lnTo>
                    <a:pt x="1" y="30"/>
                  </a:lnTo>
                  <a:lnTo>
                    <a:pt x="0" y="20"/>
                  </a:lnTo>
                  <a:lnTo>
                    <a:pt x="6" y="14"/>
                  </a:lnTo>
                  <a:lnTo>
                    <a:pt x="14" y="8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69" name="Freeform 17"/>
            <p:cNvSpPr>
              <a:spLocks/>
            </p:cNvSpPr>
            <p:nvPr/>
          </p:nvSpPr>
          <p:spPr bwMode="auto">
            <a:xfrm>
              <a:off x="4484" y="2757"/>
              <a:ext cx="17" cy="40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33" y="21"/>
                </a:cxn>
                <a:cxn ang="0">
                  <a:pos x="32" y="37"/>
                </a:cxn>
                <a:cxn ang="0">
                  <a:pos x="27" y="52"/>
                </a:cxn>
                <a:cxn ang="0">
                  <a:pos x="20" y="67"/>
                </a:cxn>
                <a:cxn ang="0">
                  <a:pos x="13" y="81"/>
                </a:cxn>
                <a:cxn ang="0">
                  <a:pos x="5" y="81"/>
                </a:cxn>
                <a:cxn ang="0">
                  <a:pos x="2" y="75"/>
                </a:cxn>
                <a:cxn ang="0">
                  <a:pos x="1" y="65"/>
                </a:cxn>
                <a:cxn ang="0">
                  <a:pos x="0" y="57"/>
                </a:cxn>
                <a:cxn ang="0">
                  <a:pos x="11" y="0"/>
                </a:cxn>
                <a:cxn ang="0">
                  <a:pos x="13" y="6"/>
                </a:cxn>
                <a:cxn ang="0">
                  <a:pos x="15" y="10"/>
                </a:cxn>
                <a:cxn ang="0">
                  <a:pos x="17" y="15"/>
                </a:cxn>
                <a:cxn ang="0">
                  <a:pos x="22" y="20"/>
                </a:cxn>
              </a:cxnLst>
              <a:rect l="0" t="0" r="r" b="b"/>
              <a:pathLst>
                <a:path w="33" h="81">
                  <a:moveTo>
                    <a:pt x="22" y="20"/>
                  </a:moveTo>
                  <a:lnTo>
                    <a:pt x="33" y="21"/>
                  </a:lnTo>
                  <a:lnTo>
                    <a:pt x="32" y="37"/>
                  </a:lnTo>
                  <a:lnTo>
                    <a:pt x="27" y="52"/>
                  </a:lnTo>
                  <a:lnTo>
                    <a:pt x="20" y="67"/>
                  </a:lnTo>
                  <a:lnTo>
                    <a:pt x="13" y="81"/>
                  </a:lnTo>
                  <a:lnTo>
                    <a:pt x="5" y="81"/>
                  </a:lnTo>
                  <a:lnTo>
                    <a:pt x="2" y="75"/>
                  </a:lnTo>
                  <a:lnTo>
                    <a:pt x="1" y="65"/>
                  </a:lnTo>
                  <a:lnTo>
                    <a:pt x="0" y="57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15" y="10"/>
                  </a:lnTo>
                  <a:lnTo>
                    <a:pt x="17" y="15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70" name="Freeform 18"/>
            <p:cNvSpPr>
              <a:spLocks/>
            </p:cNvSpPr>
            <p:nvPr/>
          </p:nvSpPr>
          <p:spPr bwMode="auto">
            <a:xfrm>
              <a:off x="4671" y="2846"/>
              <a:ext cx="37" cy="83"/>
            </a:xfrm>
            <a:custGeom>
              <a:avLst/>
              <a:gdLst/>
              <a:ahLst/>
              <a:cxnLst>
                <a:cxn ang="0">
                  <a:pos x="75" y="123"/>
                </a:cxn>
                <a:cxn ang="0">
                  <a:pos x="68" y="135"/>
                </a:cxn>
                <a:cxn ang="0">
                  <a:pos x="61" y="145"/>
                </a:cxn>
                <a:cxn ang="0">
                  <a:pos x="52" y="156"/>
                </a:cxn>
                <a:cxn ang="0">
                  <a:pos x="43" y="167"/>
                </a:cxn>
                <a:cxn ang="0">
                  <a:pos x="37" y="146"/>
                </a:cxn>
                <a:cxn ang="0">
                  <a:pos x="32" y="127"/>
                </a:cxn>
                <a:cxn ang="0">
                  <a:pos x="26" y="105"/>
                </a:cxn>
                <a:cxn ang="0">
                  <a:pos x="22" y="84"/>
                </a:cxn>
                <a:cxn ang="0">
                  <a:pos x="16" y="62"/>
                </a:cxn>
                <a:cxn ang="0">
                  <a:pos x="11" y="41"/>
                </a:cxn>
                <a:cxn ang="0">
                  <a:pos x="6" y="20"/>
                </a:cxn>
                <a:cxn ang="0">
                  <a:pos x="0" y="0"/>
                </a:cxn>
                <a:cxn ang="0">
                  <a:pos x="14" y="12"/>
                </a:cxn>
                <a:cxn ang="0">
                  <a:pos x="28" y="26"/>
                </a:cxn>
                <a:cxn ang="0">
                  <a:pos x="40" y="41"/>
                </a:cxn>
                <a:cxn ang="0">
                  <a:pos x="52" y="56"/>
                </a:cxn>
                <a:cxn ang="0">
                  <a:pos x="61" y="71"/>
                </a:cxn>
                <a:cxn ang="0">
                  <a:pos x="69" y="88"/>
                </a:cxn>
                <a:cxn ang="0">
                  <a:pos x="74" y="106"/>
                </a:cxn>
                <a:cxn ang="0">
                  <a:pos x="75" y="123"/>
                </a:cxn>
              </a:cxnLst>
              <a:rect l="0" t="0" r="r" b="b"/>
              <a:pathLst>
                <a:path w="75" h="167">
                  <a:moveTo>
                    <a:pt x="75" y="123"/>
                  </a:moveTo>
                  <a:lnTo>
                    <a:pt x="68" y="135"/>
                  </a:lnTo>
                  <a:lnTo>
                    <a:pt x="61" y="145"/>
                  </a:lnTo>
                  <a:lnTo>
                    <a:pt x="52" y="156"/>
                  </a:lnTo>
                  <a:lnTo>
                    <a:pt x="43" y="167"/>
                  </a:lnTo>
                  <a:lnTo>
                    <a:pt x="37" y="146"/>
                  </a:lnTo>
                  <a:lnTo>
                    <a:pt x="32" y="127"/>
                  </a:lnTo>
                  <a:lnTo>
                    <a:pt x="26" y="105"/>
                  </a:lnTo>
                  <a:lnTo>
                    <a:pt x="22" y="84"/>
                  </a:lnTo>
                  <a:lnTo>
                    <a:pt x="16" y="62"/>
                  </a:lnTo>
                  <a:lnTo>
                    <a:pt x="11" y="41"/>
                  </a:lnTo>
                  <a:lnTo>
                    <a:pt x="6" y="20"/>
                  </a:lnTo>
                  <a:lnTo>
                    <a:pt x="0" y="0"/>
                  </a:lnTo>
                  <a:lnTo>
                    <a:pt x="14" y="12"/>
                  </a:lnTo>
                  <a:lnTo>
                    <a:pt x="28" y="26"/>
                  </a:lnTo>
                  <a:lnTo>
                    <a:pt x="40" y="41"/>
                  </a:lnTo>
                  <a:lnTo>
                    <a:pt x="52" y="56"/>
                  </a:lnTo>
                  <a:lnTo>
                    <a:pt x="61" y="71"/>
                  </a:lnTo>
                  <a:lnTo>
                    <a:pt x="69" y="88"/>
                  </a:lnTo>
                  <a:lnTo>
                    <a:pt x="74" y="106"/>
                  </a:lnTo>
                  <a:lnTo>
                    <a:pt x="75" y="1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71" name="Freeform 19"/>
            <p:cNvSpPr>
              <a:spLocks/>
            </p:cNvSpPr>
            <p:nvPr/>
          </p:nvSpPr>
          <p:spPr bwMode="auto">
            <a:xfrm>
              <a:off x="4696" y="2985"/>
              <a:ext cx="53" cy="22"/>
            </a:xfrm>
            <a:custGeom>
              <a:avLst/>
              <a:gdLst/>
              <a:ahLst/>
              <a:cxnLst>
                <a:cxn ang="0">
                  <a:pos x="106" y="25"/>
                </a:cxn>
                <a:cxn ang="0">
                  <a:pos x="94" y="39"/>
                </a:cxn>
                <a:cxn ang="0">
                  <a:pos x="83" y="45"/>
                </a:cxn>
                <a:cxn ang="0">
                  <a:pos x="69" y="45"/>
                </a:cxn>
                <a:cxn ang="0">
                  <a:pos x="56" y="42"/>
                </a:cxn>
                <a:cxn ang="0">
                  <a:pos x="42" y="35"/>
                </a:cxn>
                <a:cxn ang="0">
                  <a:pos x="28" y="29"/>
                </a:cxn>
                <a:cxn ang="0">
                  <a:pos x="15" y="24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12" y="4"/>
                </a:cxn>
                <a:cxn ang="0">
                  <a:pos x="26" y="7"/>
                </a:cxn>
                <a:cxn ang="0">
                  <a:pos x="39" y="11"/>
                </a:cxn>
                <a:cxn ang="0">
                  <a:pos x="51" y="14"/>
                </a:cxn>
                <a:cxn ang="0">
                  <a:pos x="65" y="17"/>
                </a:cxn>
                <a:cxn ang="0">
                  <a:pos x="78" y="20"/>
                </a:cxn>
                <a:cxn ang="0">
                  <a:pos x="92" y="22"/>
                </a:cxn>
                <a:cxn ang="0">
                  <a:pos x="106" y="25"/>
                </a:cxn>
              </a:cxnLst>
              <a:rect l="0" t="0" r="r" b="b"/>
              <a:pathLst>
                <a:path w="106" h="45">
                  <a:moveTo>
                    <a:pt x="106" y="25"/>
                  </a:moveTo>
                  <a:lnTo>
                    <a:pt x="94" y="39"/>
                  </a:lnTo>
                  <a:lnTo>
                    <a:pt x="83" y="45"/>
                  </a:lnTo>
                  <a:lnTo>
                    <a:pt x="69" y="45"/>
                  </a:lnTo>
                  <a:lnTo>
                    <a:pt x="56" y="42"/>
                  </a:lnTo>
                  <a:lnTo>
                    <a:pt x="42" y="35"/>
                  </a:lnTo>
                  <a:lnTo>
                    <a:pt x="28" y="29"/>
                  </a:lnTo>
                  <a:lnTo>
                    <a:pt x="15" y="24"/>
                  </a:lnTo>
                  <a:lnTo>
                    <a:pt x="2" y="20"/>
                  </a:lnTo>
                  <a:lnTo>
                    <a:pt x="0" y="0"/>
                  </a:lnTo>
                  <a:lnTo>
                    <a:pt x="12" y="4"/>
                  </a:lnTo>
                  <a:lnTo>
                    <a:pt x="26" y="7"/>
                  </a:lnTo>
                  <a:lnTo>
                    <a:pt x="39" y="11"/>
                  </a:lnTo>
                  <a:lnTo>
                    <a:pt x="51" y="14"/>
                  </a:lnTo>
                  <a:lnTo>
                    <a:pt x="65" y="17"/>
                  </a:lnTo>
                  <a:lnTo>
                    <a:pt x="78" y="20"/>
                  </a:lnTo>
                  <a:lnTo>
                    <a:pt x="92" y="22"/>
                  </a:lnTo>
                  <a:lnTo>
                    <a:pt x="106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72" name="Freeform 20"/>
            <p:cNvSpPr>
              <a:spLocks/>
            </p:cNvSpPr>
            <p:nvPr/>
          </p:nvSpPr>
          <p:spPr bwMode="auto">
            <a:xfrm>
              <a:off x="4657" y="3004"/>
              <a:ext cx="70" cy="134"/>
            </a:xfrm>
            <a:custGeom>
              <a:avLst/>
              <a:gdLst/>
              <a:ahLst/>
              <a:cxnLst>
                <a:cxn ang="0">
                  <a:pos x="135" y="69"/>
                </a:cxn>
                <a:cxn ang="0">
                  <a:pos x="127" y="116"/>
                </a:cxn>
                <a:cxn ang="0">
                  <a:pos x="123" y="166"/>
                </a:cxn>
                <a:cxn ang="0">
                  <a:pos x="121" y="218"/>
                </a:cxn>
                <a:cxn ang="0">
                  <a:pos x="118" y="267"/>
                </a:cxn>
                <a:cxn ang="0">
                  <a:pos x="7" y="260"/>
                </a:cxn>
                <a:cxn ang="0">
                  <a:pos x="6" y="254"/>
                </a:cxn>
                <a:cxn ang="0">
                  <a:pos x="4" y="249"/>
                </a:cxn>
                <a:cxn ang="0">
                  <a:pos x="2" y="244"/>
                </a:cxn>
                <a:cxn ang="0">
                  <a:pos x="0" y="238"/>
                </a:cxn>
                <a:cxn ang="0">
                  <a:pos x="6" y="236"/>
                </a:cxn>
                <a:cxn ang="0">
                  <a:pos x="14" y="234"/>
                </a:cxn>
                <a:cxn ang="0">
                  <a:pos x="21" y="231"/>
                </a:cxn>
                <a:cxn ang="0">
                  <a:pos x="29" y="229"/>
                </a:cxn>
                <a:cxn ang="0">
                  <a:pos x="35" y="227"/>
                </a:cxn>
                <a:cxn ang="0">
                  <a:pos x="40" y="222"/>
                </a:cxn>
                <a:cxn ang="0">
                  <a:pos x="43" y="215"/>
                </a:cxn>
                <a:cxn ang="0">
                  <a:pos x="44" y="207"/>
                </a:cxn>
                <a:cxn ang="0">
                  <a:pos x="51" y="182"/>
                </a:cxn>
                <a:cxn ang="0">
                  <a:pos x="58" y="156"/>
                </a:cxn>
                <a:cxn ang="0">
                  <a:pos x="65" y="130"/>
                </a:cxn>
                <a:cxn ang="0">
                  <a:pos x="72" y="105"/>
                </a:cxn>
                <a:cxn ang="0">
                  <a:pos x="76" y="79"/>
                </a:cxn>
                <a:cxn ang="0">
                  <a:pos x="81" y="53"/>
                </a:cxn>
                <a:cxn ang="0">
                  <a:pos x="82" y="26"/>
                </a:cxn>
                <a:cxn ang="0">
                  <a:pos x="81" y="0"/>
                </a:cxn>
                <a:cxn ang="0">
                  <a:pos x="92" y="4"/>
                </a:cxn>
                <a:cxn ang="0">
                  <a:pos x="105" y="9"/>
                </a:cxn>
                <a:cxn ang="0">
                  <a:pos x="118" y="14"/>
                </a:cxn>
                <a:cxn ang="0">
                  <a:pos x="129" y="20"/>
                </a:cxn>
                <a:cxn ang="0">
                  <a:pos x="137" y="28"/>
                </a:cxn>
                <a:cxn ang="0">
                  <a:pos x="142" y="39"/>
                </a:cxn>
                <a:cxn ang="0">
                  <a:pos x="142" y="53"/>
                </a:cxn>
                <a:cxn ang="0">
                  <a:pos x="135" y="69"/>
                </a:cxn>
              </a:cxnLst>
              <a:rect l="0" t="0" r="r" b="b"/>
              <a:pathLst>
                <a:path w="142" h="267">
                  <a:moveTo>
                    <a:pt x="135" y="69"/>
                  </a:moveTo>
                  <a:lnTo>
                    <a:pt x="127" y="116"/>
                  </a:lnTo>
                  <a:lnTo>
                    <a:pt x="123" y="166"/>
                  </a:lnTo>
                  <a:lnTo>
                    <a:pt x="121" y="218"/>
                  </a:lnTo>
                  <a:lnTo>
                    <a:pt x="118" y="267"/>
                  </a:lnTo>
                  <a:lnTo>
                    <a:pt x="7" y="260"/>
                  </a:lnTo>
                  <a:lnTo>
                    <a:pt x="6" y="254"/>
                  </a:lnTo>
                  <a:lnTo>
                    <a:pt x="4" y="249"/>
                  </a:lnTo>
                  <a:lnTo>
                    <a:pt x="2" y="244"/>
                  </a:lnTo>
                  <a:lnTo>
                    <a:pt x="0" y="238"/>
                  </a:lnTo>
                  <a:lnTo>
                    <a:pt x="6" y="236"/>
                  </a:lnTo>
                  <a:lnTo>
                    <a:pt x="14" y="234"/>
                  </a:lnTo>
                  <a:lnTo>
                    <a:pt x="21" y="231"/>
                  </a:lnTo>
                  <a:lnTo>
                    <a:pt x="29" y="229"/>
                  </a:lnTo>
                  <a:lnTo>
                    <a:pt x="35" y="227"/>
                  </a:lnTo>
                  <a:lnTo>
                    <a:pt x="40" y="222"/>
                  </a:lnTo>
                  <a:lnTo>
                    <a:pt x="43" y="215"/>
                  </a:lnTo>
                  <a:lnTo>
                    <a:pt x="44" y="207"/>
                  </a:lnTo>
                  <a:lnTo>
                    <a:pt x="51" y="182"/>
                  </a:lnTo>
                  <a:lnTo>
                    <a:pt x="58" y="156"/>
                  </a:lnTo>
                  <a:lnTo>
                    <a:pt x="65" y="130"/>
                  </a:lnTo>
                  <a:lnTo>
                    <a:pt x="72" y="105"/>
                  </a:lnTo>
                  <a:lnTo>
                    <a:pt x="76" y="79"/>
                  </a:lnTo>
                  <a:lnTo>
                    <a:pt x="81" y="53"/>
                  </a:lnTo>
                  <a:lnTo>
                    <a:pt x="82" y="26"/>
                  </a:lnTo>
                  <a:lnTo>
                    <a:pt x="81" y="0"/>
                  </a:lnTo>
                  <a:lnTo>
                    <a:pt x="92" y="4"/>
                  </a:lnTo>
                  <a:lnTo>
                    <a:pt x="105" y="9"/>
                  </a:lnTo>
                  <a:lnTo>
                    <a:pt x="118" y="14"/>
                  </a:lnTo>
                  <a:lnTo>
                    <a:pt x="129" y="20"/>
                  </a:lnTo>
                  <a:lnTo>
                    <a:pt x="137" y="28"/>
                  </a:lnTo>
                  <a:lnTo>
                    <a:pt x="142" y="39"/>
                  </a:lnTo>
                  <a:lnTo>
                    <a:pt x="142" y="53"/>
                  </a:lnTo>
                  <a:lnTo>
                    <a:pt x="135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73" name="Freeform 21"/>
            <p:cNvSpPr>
              <a:spLocks/>
            </p:cNvSpPr>
            <p:nvPr/>
          </p:nvSpPr>
          <p:spPr bwMode="auto">
            <a:xfrm>
              <a:off x="4727" y="3011"/>
              <a:ext cx="25" cy="120"/>
            </a:xfrm>
            <a:custGeom>
              <a:avLst/>
              <a:gdLst/>
              <a:ahLst/>
              <a:cxnLst>
                <a:cxn ang="0">
                  <a:pos x="35" y="209"/>
                </a:cxn>
                <a:cxn ang="0">
                  <a:pos x="31" y="214"/>
                </a:cxn>
                <a:cxn ang="0">
                  <a:pos x="26" y="217"/>
                </a:cxn>
                <a:cxn ang="0">
                  <a:pos x="22" y="220"/>
                </a:cxn>
                <a:cxn ang="0">
                  <a:pos x="17" y="224"/>
                </a:cxn>
                <a:cxn ang="0">
                  <a:pos x="12" y="227"/>
                </a:cxn>
                <a:cxn ang="0">
                  <a:pos x="8" y="231"/>
                </a:cxn>
                <a:cxn ang="0">
                  <a:pos x="4" y="235"/>
                </a:cxn>
                <a:cxn ang="0">
                  <a:pos x="0" y="240"/>
                </a:cxn>
                <a:cxn ang="0">
                  <a:pos x="2" y="185"/>
                </a:cxn>
                <a:cxn ang="0">
                  <a:pos x="10" y="131"/>
                </a:cxn>
                <a:cxn ang="0">
                  <a:pos x="18" y="76"/>
                </a:cxn>
                <a:cxn ang="0">
                  <a:pos x="26" y="22"/>
                </a:cxn>
                <a:cxn ang="0">
                  <a:pos x="49" y="0"/>
                </a:cxn>
                <a:cxn ang="0">
                  <a:pos x="48" y="55"/>
                </a:cxn>
                <a:cxn ang="0">
                  <a:pos x="41" y="105"/>
                </a:cxn>
                <a:cxn ang="0">
                  <a:pos x="34" y="156"/>
                </a:cxn>
                <a:cxn ang="0">
                  <a:pos x="35" y="209"/>
                </a:cxn>
              </a:cxnLst>
              <a:rect l="0" t="0" r="r" b="b"/>
              <a:pathLst>
                <a:path w="49" h="240">
                  <a:moveTo>
                    <a:pt x="35" y="209"/>
                  </a:moveTo>
                  <a:lnTo>
                    <a:pt x="31" y="214"/>
                  </a:lnTo>
                  <a:lnTo>
                    <a:pt x="26" y="217"/>
                  </a:lnTo>
                  <a:lnTo>
                    <a:pt x="22" y="220"/>
                  </a:lnTo>
                  <a:lnTo>
                    <a:pt x="17" y="224"/>
                  </a:lnTo>
                  <a:lnTo>
                    <a:pt x="12" y="227"/>
                  </a:lnTo>
                  <a:lnTo>
                    <a:pt x="8" y="231"/>
                  </a:lnTo>
                  <a:lnTo>
                    <a:pt x="4" y="235"/>
                  </a:lnTo>
                  <a:lnTo>
                    <a:pt x="0" y="240"/>
                  </a:lnTo>
                  <a:lnTo>
                    <a:pt x="2" y="185"/>
                  </a:lnTo>
                  <a:lnTo>
                    <a:pt x="10" y="131"/>
                  </a:lnTo>
                  <a:lnTo>
                    <a:pt x="18" y="76"/>
                  </a:lnTo>
                  <a:lnTo>
                    <a:pt x="26" y="22"/>
                  </a:lnTo>
                  <a:lnTo>
                    <a:pt x="49" y="0"/>
                  </a:lnTo>
                  <a:lnTo>
                    <a:pt x="48" y="55"/>
                  </a:lnTo>
                  <a:lnTo>
                    <a:pt x="41" y="105"/>
                  </a:lnTo>
                  <a:lnTo>
                    <a:pt x="34" y="156"/>
                  </a:lnTo>
                  <a:lnTo>
                    <a:pt x="35" y="2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74" name="Freeform 22"/>
            <p:cNvSpPr>
              <a:spLocks/>
            </p:cNvSpPr>
            <p:nvPr/>
          </p:nvSpPr>
          <p:spPr bwMode="auto">
            <a:xfrm>
              <a:off x="4422" y="3002"/>
              <a:ext cx="29" cy="25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58" y="0"/>
                </a:cxn>
                <a:cxn ang="0">
                  <a:pos x="49" y="50"/>
                </a:cxn>
                <a:cxn ang="0">
                  <a:pos x="0" y="44"/>
                </a:cxn>
              </a:cxnLst>
              <a:rect l="0" t="0" r="r" b="b"/>
              <a:pathLst>
                <a:path w="58" h="50">
                  <a:moveTo>
                    <a:pt x="0" y="44"/>
                  </a:moveTo>
                  <a:lnTo>
                    <a:pt x="58" y="0"/>
                  </a:lnTo>
                  <a:lnTo>
                    <a:pt x="49" y="5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75" name="Freeform 23"/>
            <p:cNvSpPr>
              <a:spLocks/>
            </p:cNvSpPr>
            <p:nvPr/>
          </p:nvSpPr>
          <p:spPr bwMode="auto">
            <a:xfrm>
              <a:off x="4495" y="3090"/>
              <a:ext cx="136" cy="202"/>
            </a:xfrm>
            <a:custGeom>
              <a:avLst/>
              <a:gdLst/>
              <a:ahLst/>
              <a:cxnLst>
                <a:cxn ang="0">
                  <a:pos x="224" y="48"/>
                </a:cxn>
                <a:cxn ang="0">
                  <a:pos x="273" y="57"/>
                </a:cxn>
                <a:cxn ang="0">
                  <a:pos x="271" y="75"/>
                </a:cxn>
                <a:cxn ang="0">
                  <a:pos x="267" y="93"/>
                </a:cxn>
                <a:cxn ang="0">
                  <a:pos x="261" y="110"/>
                </a:cxn>
                <a:cxn ang="0">
                  <a:pos x="254" y="126"/>
                </a:cxn>
                <a:cxn ang="0">
                  <a:pos x="248" y="143"/>
                </a:cxn>
                <a:cxn ang="0">
                  <a:pos x="242" y="161"/>
                </a:cxn>
                <a:cxn ang="0">
                  <a:pos x="238" y="178"/>
                </a:cxn>
                <a:cxn ang="0">
                  <a:pos x="235" y="196"/>
                </a:cxn>
                <a:cxn ang="0">
                  <a:pos x="235" y="248"/>
                </a:cxn>
                <a:cxn ang="0">
                  <a:pos x="235" y="302"/>
                </a:cxn>
                <a:cxn ang="0">
                  <a:pos x="230" y="355"/>
                </a:cxn>
                <a:cxn ang="0">
                  <a:pos x="215" y="404"/>
                </a:cxn>
                <a:cxn ang="0">
                  <a:pos x="207" y="405"/>
                </a:cxn>
                <a:cxn ang="0">
                  <a:pos x="200" y="404"/>
                </a:cxn>
                <a:cxn ang="0">
                  <a:pos x="193" y="401"/>
                </a:cxn>
                <a:cxn ang="0">
                  <a:pos x="187" y="399"/>
                </a:cxn>
                <a:cxn ang="0">
                  <a:pos x="181" y="396"/>
                </a:cxn>
                <a:cxn ang="0">
                  <a:pos x="176" y="393"/>
                </a:cxn>
                <a:cxn ang="0">
                  <a:pos x="170" y="391"/>
                </a:cxn>
                <a:cxn ang="0">
                  <a:pos x="163" y="391"/>
                </a:cxn>
                <a:cxn ang="0">
                  <a:pos x="144" y="375"/>
                </a:cxn>
                <a:cxn ang="0">
                  <a:pos x="131" y="354"/>
                </a:cxn>
                <a:cxn ang="0">
                  <a:pos x="119" y="332"/>
                </a:cxn>
                <a:cxn ang="0">
                  <a:pos x="110" y="309"/>
                </a:cxn>
                <a:cxn ang="0">
                  <a:pos x="98" y="287"/>
                </a:cxn>
                <a:cxn ang="0">
                  <a:pos x="86" y="267"/>
                </a:cxn>
                <a:cxn ang="0">
                  <a:pos x="67" y="251"/>
                </a:cxn>
                <a:cxn ang="0">
                  <a:pos x="43" y="238"/>
                </a:cxn>
                <a:cxn ang="0">
                  <a:pos x="33" y="223"/>
                </a:cxn>
                <a:cxn ang="0">
                  <a:pos x="25" y="206"/>
                </a:cxn>
                <a:cxn ang="0">
                  <a:pos x="18" y="189"/>
                </a:cxn>
                <a:cxn ang="0">
                  <a:pos x="13" y="171"/>
                </a:cxn>
                <a:cxn ang="0">
                  <a:pos x="8" y="154"/>
                </a:cxn>
                <a:cxn ang="0">
                  <a:pos x="6" y="135"/>
                </a:cxn>
                <a:cxn ang="0">
                  <a:pos x="4" y="117"/>
                </a:cxn>
                <a:cxn ang="0">
                  <a:pos x="2" y="98"/>
                </a:cxn>
                <a:cxn ang="0">
                  <a:pos x="0" y="0"/>
                </a:cxn>
                <a:cxn ang="0">
                  <a:pos x="15" y="3"/>
                </a:cxn>
                <a:cxn ang="0">
                  <a:pos x="29" y="5"/>
                </a:cxn>
                <a:cxn ang="0">
                  <a:pos x="44" y="7"/>
                </a:cxn>
                <a:cxn ang="0">
                  <a:pos x="58" y="8"/>
                </a:cxn>
                <a:cxn ang="0">
                  <a:pos x="73" y="11"/>
                </a:cxn>
                <a:cxn ang="0">
                  <a:pos x="87" y="13"/>
                </a:cxn>
                <a:cxn ang="0">
                  <a:pos x="102" y="15"/>
                </a:cxn>
                <a:cxn ang="0">
                  <a:pos x="116" y="18"/>
                </a:cxn>
                <a:cxn ang="0">
                  <a:pos x="129" y="20"/>
                </a:cxn>
                <a:cxn ang="0">
                  <a:pos x="143" y="23"/>
                </a:cxn>
                <a:cxn ang="0">
                  <a:pos x="157" y="26"/>
                </a:cxn>
                <a:cxn ang="0">
                  <a:pos x="171" y="29"/>
                </a:cxn>
                <a:cxn ang="0">
                  <a:pos x="185" y="34"/>
                </a:cxn>
                <a:cxn ang="0">
                  <a:pos x="197" y="37"/>
                </a:cxn>
                <a:cxn ang="0">
                  <a:pos x="211" y="42"/>
                </a:cxn>
                <a:cxn ang="0">
                  <a:pos x="224" y="48"/>
                </a:cxn>
              </a:cxnLst>
              <a:rect l="0" t="0" r="r" b="b"/>
              <a:pathLst>
                <a:path w="273" h="405">
                  <a:moveTo>
                    <a:pt x="224" y="48"/>
                  </a:moveTo>
                  <a:lnTo>
                    <a:pt x="273" y="57"/>
                  </a:lnTo>
                  <a:lnTo>
                    <a:pt x="271" y="75"/>
                  </a:lnTo>
                  <a:lnTo>
                    <a:pt x="267" y="93"/>
                  </a:lnTo>
                  <a:lnTo>
                    <a:pt x="261" y="110"/>
                  </a:lnTo>
                  <a:lnTo>
                    <a:pt x="254" y="126"/>
                  </a:lnTo>
                  <a:lnTo>
                    <a:pt x="248" y="143"/>
                  </a:lnTo>
                  <a:lnTo>
                    <a:pt x="242" y="161"/>
                  </a:lnTo>
                  <a:lnTo>
                    <a:pt x="238" y="178"/>
                  </a:lnTo>
                  <a:lnTo>
                    <a:pt x="235" y="196"/>
                  </a:lnTo>
                  <a:lnTo>
                    <a:pt x="235" y="248"/>
                  </a:lnTo>
                  <a:lnTo>
                    <a:pt x="235" y="302"/>
                  </a:lnTo>
                  <a:lnTo>
                    <a:pt x="230" y="355"/>
                  </a:lnTo>
                  <a:lnTo>
                    <a:pt x="215" y="404"/>
                  </a:lnTo>
                  <a:lnTo>
                    <a:pt x="207" y="405"/>
                  </a:lnTo>
                  <a:lnTo>
                    <a:pt x="200" y="404"/>
                  </a:lnTo>
                  <a:lnTo>
                    <a:pt x="193" y="401"/>
                  </a:lnTo>
                  <a:lnTo>
                    <a:pt x="187" y="399"/>
                  </a:lnTo>
                  <a:lnTo>
                    <a:pt x="181" y="396"/>
                  </a:lnTo>
                  <a:lnTo>
                    <a:pt x="176" y="393"/>
                  </a:lnTo>
                  <a:lnTo>
                    <a:pt x="170" y="391"/>
                  </a:lnTo>
                  <a:lnTo>
                    <a:pt x="163" y="391"/>
                  </a:lnTo>
                  <a:lnTo>
                    <a:pt x="144" y="375"/>
                  </a:lnTo>
                  <a:lnTo>
                    <a:pt x="131" y="354"/>
                  </a:lnTo>
                  <a:lnTo>
                    <a:pt x="119" y="332"/>
                  </a:lnTo>
                  <a:lnTo>
                    <a:pt x="110" y="309"/>
                  </a:lnTo>
                  <a:lnTo>
                    <a:pt x="98" y="287"/>
                  </a:lnTo>
                  <a:lnTo>
                    <a:pt x="86" y="267"/>
                  </a:lnTo>
                  <a:lnTo>
                    <a:pt x="67" y="251"/>
                  </a:lnTo>
                  <a:lnTo>
                    <a:pt x="43" y="238"/>
                  </a:lnTo>
                  <a:lnTo>
                    <a:pt x="33" y="223"/>
                  </a:lnTo>
                  <a:lnTo>
                    <a:pt x="25" y="206"/>
                  </a:lnTo>
                  <a:lnTo>
                    <a:pt x="18" y="189"/>
                  </a:lnTo>
                  <a:lnTo>
                    <a:pt x="13" y="171"/>
                  </a:lnTo>
                  <a:lnTo>
                    <a:pt x="8" y="154"/>
                  </a:lnTo>
                  <a:lnTo>
                    <a:pt x="6" y="135"/>
                  </a:lnTo>
                  <a:lnTo>
                    <a:pt x="4" y="117"/>
                  </a:lnTo>
                  <a:lnTo>
                    <a:pt x="2" y="98"/>
                  </a:lnTo>
                  <a:lnTo>
                    <a:pt x="0" y="0"/>
                  </a:lnTo>
                  <a:lnTo>
                    <a:pt x="15" y="3"/>
                  </a:lnTo>
                  <a:lnTo>
                    <a:pt x="29" y="5"/>
                  </a:lnTo>
                  <a:lnTo>
                    <a:pt x="44" y="7"/>
                  </a:lnTo>
                  <a:lnTo>
                    <a:pt x="58" y="8"/>
                  </a:lnTo>
                  <a:lnTo>
                    <a:pt x="73" y="11"/>
                  </a:lnTo>
                  <a:lnTo>
                    <a:pt x="87" y="13"/>
                  </a:lnTo>
                  <a:lnTo>
                    <a:pt x="102" y="15"/>
                  </a:lnTo>
                  <a:lnTo>
                    <a:pt x="116" y="18"/>
                  </a:lnTo>
                  <a:lnTo>
                    <a:pt x="129" y="20"/>
                  </a:lnTo>
                  <a:lnTo>
                    <a:pt x="143" y="23"/>
                  </a:lnTo>
                  <a:lnTo>
                    <a:pt x="157" y="26"/>
                  </a:lnTo>
                  <a:lnTo>
                    <a:pt x="171" y="29"/>
                  </a:lnTo>
                  <a:lnTo>
                    <a:pt x="185" y="34"/>
                  </a:lnTo>
                  <a:lnTo>
                    <a:pt x="197" y="37"/>
                  </a:lnTo>
                  <a:lnTo>
                    <a:pt x="211" y="42"/>
                  </a:lnTo>
                  <a:lnTo>
                    <a:pt x="224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76" name="Freeform 24"/>
            <p:cNvSpPr>
              <a:spLocks/>
            </p:cNvSpPr>
            <p:nvPr/>
          </p:nvSpPr>
          <p:spPr bwMode="auto">
            <a:xfrm>
              <a:off x="4625" y="3128"/>
              <a:ext cx="70" cy="143"/>
            </a:xfrm>
            <a:custGeom>
              <a:avLst/>
              <a:gdLst/>
              <a:ahLst/>
              <a:cxnLst>
                <a:cxn ang="0">
                  <a:pos x="54" y="159"/>
                </a:cxn>
                <a:cxn ang="0">
                  <a:pos x="67" y="171"/>
                </a:cxn>
                <a:cxn ang="0">
                  <a:pos x="79" y="181"/>
                </a:cxn>
                <a:cxn ang="0">
                  <a:pos x="93" y="192"/>
                </a:cxn>
                <a:cxn ang="0">
                  <a:pos x="105" y="203"/>
                </a:cxn>
                <a:cxn ang="0">
                  <a:pos x="116" y="216"/>
                </a:cxn>
                <a:cxn ang="0">
                  <a:pos x="127" y="229"/>
                </a:cxn>
                <a:cxn ang="0">
                  <a:pos x="134" y="242"/>
                </a:cxn>
                <a:cxn ang="0">
                  <a:pos x="138" y="258"/>
                </a:cxn>
                <a:cxn ang="0">
                  <a:pos x="102" y="286"/>
                </a:cxn>
                <a:cxn ang="0">
                  <a:pos x="91" y="278"/>
                </a:cxn>
                <a:cxn ang="0">
                  <a:pos x="78" y="270"/>
                </a:cxn>
                <a:cxn ang="0">
                  <a:pos x="67" y="263"/>
                </a:cxn>
                <a:cxn ang="0">
                  <a:pos x="54" y="256"/>
                </a:cxn>
                <a:cxn ang="0">
                  <a:pos x="41" y="249"/>
                </a:cxn>
                <a:cxn ang="0">
                  <a:pos x="28" y="245"/>
                </a:cxn>
                <a:cxn ang="0">
                  <a:pos x="15" y="239"/>
                </a:cxn>
                <a:cxn ang="0">
                  <a:pos x="1" y="235"/>
                </a:cxn>
                <a:cxn ang="0">
                  <a:pos x="0" y="205"/>
                </a:cxn>
                <a:cxn ang="0">
                  <a:pos x="1" y="176"/>
                </a:cxn>
                <a:cxn ang="0">
                  <a:pos x="2" y="146"/>
                </a:cxn>
                <a:cxn ang="0">
                  <a:pos x="6" y="114"/>
                </a:cxn>
                <a:cxn ang="0">
                  <a:pos x="10" y="84"/>
                </a:cxn>
                <a:cxn ang="0">
                  <a:pos x="17" y="56"/>
                </a:cxn>
                <a:cxn ang="0">
                  <a:pos x="25" y="27"/>
                </a:cxn>
                <a:cxn ang="0">
                  <a:pos x="36" y="0"/>
                </a:cxn>
                <a:cxn ang="0">
                  <a:pos x="44" y="40"/>
                </a:cxn>
                <a:cxn ang="0">
                  <a:pos x="47" y="80"/>
                </a:cxn>
                <a:cxn ang="0">
                  <a:pos x="49" y="120"/>
                </a:cxn>
                <a:cxn ang="0">
                  <a:pos x="54" y="159"/>
                </a:cxn>
              </a:cxnLst>
              <a:rect l="0" t="0" r="r" b="b"/>
              <a:pathLst>
                <a:path w="138" h="286">
                  <a:moveTo>
                    <a:pt x="54" y="159"/>
                  </a:moveTo>
                  <a:lnTo>
                    <a:pt x="67" y="171"/>
                  </a:lnTo>
                  <a:lnTo>
                    <a:pt x="79" y="181"/>
                  </a:lnTo>
                  <a:lnTo>
                    <a:pt x="93" y="192"/>
                  </a:lnTo>
                  <a:lnTo>
                    <a:pt x="105" y="203"/>
                  </a:lnTo>
                  <a:lnTo>
                    <a:pt x="116" y="216"/>
                  </a:lnTo>
                  <a:lnTo>
                    <a:pt x="127" y="229"/>
                  </a:lnTo>
                  <a:lnTo>
                    <a:pt x="134" y="242"/>
                  </a:lnTo>
                  <a:lnTo>
                    <a:pt x="138" y="258"/>
                  </a:lnTo>
                  <a:lnTo>
                    <a:pt x="102" y="286"/>
                  </a:lnTo>
                  <a:lnTo>
                    <a:pt x="91" y="278"/>
                  </a:lnTo>
                  <a:lnTo>
                    <a:pt x="78" y="270"/>
                  </a:lnTo>
                  <a:lnTo>
                    <a:pt x="67" y="263"/>
                  </a:lnTo>
                  <a:lnTo>
                    <a:pt x="54" y="256"/>
                  </a:lnTo>
                  <a:lnTo>
                    <a:pt x="41" y="249"/>
                  </a:lnTo>
                  <a:lnTo>
                    <a:pt x="28" y="245"/>
                  </a:lnTo>
                  <a:lnTo>
                    <a:pt x="15" y="239"/>
                  </a:lnTo>
                  <a:lnTo>
                    <a:pt x="1" y="235"/>
                  </a:lnTo>
                  <a:lnTo>
                    <a:pt x="0" y="205"/>
                  </a:lnTo>
                  <a:lnTo>
                    <a:pt x="1" y="176"/>
                  </a:lnTo>
                  <a:lnTo>
                    <a:pt x="2" y="146"/>
                  </a:lnTo>
                  <a:lnTo>
                    <a:pt x="6" y="114"/>
                  </a:lnTo>
                  <a:lnTo>
                    <a:pt x="10" y="84"/>
                  </a:lnTo>
                  <a:lnTo>
                    <a:pt x="17" y="56"/>
                  </a:lnTo>
                  <a:lnTo>
                    <a:pt x="25" y="27"/>
                  </a:lnTo>
                  <a:lnTo>
                    <a:pt x="36" y="0"/>
                  </a:lnTo>
                  <a:lnTo>
                    <a:pt x="44" y="40"/>
                  </a:lnTo>
                  <a:lnTo>
                    <a:pt x="47" y="80"/>
                  </a:lnTo>
                  <a:lnTo>
                    <a:pt x="49" y="120"/>
                  </a:lnTo>
                  <a:lnTo>
                    <a:pt x="54" y="1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77" name="Freeform 25"/>
            <p:cNvSpPr>
              <a:spLocks/>
            </p:cNvSpPr>
            <p:nvPr/>
          </p:nvSpPr>
          <p:spPr bwMode="auto">
            <a:xfrm>
              <a:off x="4670" y="3268"/>
              <a:ext cx="34" cy="42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1" y="11"/>
                </a:cxn>
                <a:cxn ang="0">
                  <a:pos x="56" y="26"/>
                </a:cxn>
                <a:cxn ang="0">
                  <a:pos x="53" y="42"/>
                </a:cxn>
                <a:cxn ang="0">
                  <a:pos x="49" y="58"/>
                </a:cxn>
                <a:cxn ang="0">
                  <a:pos x="43" y="72"/>
                </a:cxn>
                <a:cxn ang="0">
                  <a:pos x="35" y="80"/>
                </a:cxn>
                <a:cxn ang="0">
                  <a:pos x="20" y="83"/>
                </a:cxn>
                <a:cxn ang="0">
                  <a:pos x="0" y="77"/>
                </a:cxn>
                <a:cxn ang="0">
                  <a:pos x="10" y="66"/>
                </a:cxn>
                <a:cxn ang="0">
                  <a:pos x="18" y="55"/>
                </a:cxn>
                <a:cxn ang="0">
                  <a:pos x="24" y="43"/>
                </a:cxn>
                <a:cxn ang="0">
                  <a:pos x="30" y="33"/>
                </a:cxn>
                <a:cxn ang="0">
                  <a:pos x="35" y="23"/>
                </a:cxn>
                <a:cxn ang="0">
                  <a:pos x="43" y="12"/>
                </a:cxn>
                <a:cxn ang="0">
                  <a:pos x="54" y="5"/>
                </a:cxn>
                <a:cxn ang="0">
                  <a:pos x="69" y="0"/>
                </a:cxn>
              </a:cxnLst>
              <a:rect l="0" t="0" r="r" b="b"/>
              <a:pathLst>
                <a:path w="69" h="83">
                  <a:moveTo>
                    <a:pt x="69" y="0"/>
                  </a:moveTo>
                  <a:lnTo>
                    <a:pt x="61" y="11"/>
                  </a:lnTo>
                  <a:lnTo>
                    <a:pt x="56" y="26"/>
                  </a:lnTo>
                  <a:lnTo>
                    <a:pt x="53" y="42"/>
                  </a:lnTo>
                  <a:lnTo>
                    <a:pt x="49" y="58"/>
                  </a:lnTo>
                  <a:lnTo>
                    <a:pt x="43" y="72"/>
                  </a:lnTo>
                  <a:lnTo>
                    <a:pt x="35" y="80"/>
                  </a:lnTo>
                  <a:lnTo>
                    <a:pt x="20" y="83"/>
                  </a:lnTo>
                  <a:lnTo>
                    <a:pt x="0" y="77"/>
                  </a:lnTo>
                  <a:lnTo>
                    <a:pt x="10" y="66"/>
                  </a:lnTo>
                  <a:lnTo>
                    <a:pt x="18" y="55"/>
                  </a:lnTo>
                  <a:lnTo>
                    <a:pt x="24" y="43"/>
                  </a:lnTo>
                  <a:lnTo>
                    <a:pt x="30" y="33"/>
                  </a:lnTo>
                  <a:lnTo>
                    <a:pt x="35" y="23"/>
                  </a:lnTo>
                  <a:lnTo>
                    <a:pt x="43" y="12"/>
                  </a:lnTo>
                  <a:lnTo>
                    <a:pt x="54" y="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78" name="Freeform 26"/>
            <p:cNvSpPr>
              <a:spLocks/>
            </p:cNvSpPr>
            <p:nvPr/>
          </p:nvSpPr>
          <p:spPr bwMode="auto">
            <a:xfrm>
              <a:off x="4549" y="3298"/>
              <a:ext cx="52" cy="32"/>
            </a:xfrm>
            <a:custGeom>
              <a:avLst/>
              <a:gdLst/>
              <a:ahLst/>
              <a:cxnLst>
                <a:cxn ang="0">
                  <a:pos x="103" y="22"/>
                </a:cxn>
                <a:cxn ang="0">
                  <a:pos x="100" y="52"/>
                </a:cxn>
                <a:cxn ang="0">
                  <a:pos x="0" y="64"/>
                </a:cxn>
                <a:cxn ang="0">
                  <a:pos x="9" y="58"/>
                </a:cxn>
                <a:cxn ang="0">
                  <a:pos x="19" y="51"/>
                </a:cxn>
                <a:cxn ang="0">
                  <a:pos x="28" y="44"/>
                </a:cxn>
                <a:cxn ang="0">
                  <a:pos x="39" y="36"/>
                </a:cxn>
                <a:cxn ang="0">
                  <a:pos x="48" y="28"/>
                </a:cxn>
                <a:cxn ang="0">
                  <a:pos x="57" y="19"/>
                </a:cxn>
                <a:cxn ang="0">
                  <a:pos x="65" y="10"/>
                </a:cxn>
                <a:cxn ang="0">
                  <a:pos x="72" y="0"/>
                </a:cxn>
                <a:cxn ang="0">
                  <a:pos x="77" y="4"/>
                </a:cxn>
                <a:cxn ang="0">
                  <a:pos x="81" y="6"/>
                </a:cxn>
                <a:cxn ang="0">
                  <a:pos x="87" y="6"/>
                </a:cxn>
                <a:cxn ang="0">
                  <a:pos x="93" y="7"/>
                </a:cxn>
                <a:cxn ang="0">
                  <a:pos x="98" y="9"/>
                </a:cxn>
                <a:cxn ang="0">
                  <a:pos x="101" y="11"/>
                </a:cxn>
                <a:cxn ang="0">
                  <a:pos x="103" y="15"/>
                </a:cxn>
                <a:cxn ang="0">
                  <a:pos x="103" y="22"/>
                </a:cxn>
              </a:cxnLst>
              <a:rect l="0" t="0" r="r" b="b"/>
              <a:pathLst>
                <a:path w="103" h="64">
                  <a:moveTo>
                    <a:pt x="103" y="22"/>
                  </a:moveTo>
                  <a:lnTo>
                    <a:pt x="100" y="52"/>
                  </a:lnTo>
                  <a:lnTo>
                    <a:pt x="0" y="64"/>
                  </a:lnTo>
                  <a:lnTo>
                    <a:pt x="9" y="58"/>
                  </a:lnTo>
                  <a:lnTo>
                    <a:pt x="19" y="51"/>
                  </a:lnTo>
                  <a:lnTo>
                    <a:pt x="28" y="44"/>
                  </a:lnTo>
                  <a:lnTo>
                    <a:pt x="39" y="36"/>
                  </a:lnTo>
                  <a:lnTo>
                    <a:pt x="48" y="28"/>
                  </a:lnTo>
                  <a:lnTo>
                    <a:pt x="57" y="19"/>
                  </a:lnTo>
                  <a:lnTo>
                    <a:pt x="65" y="10"/>
                  </a:lnTo>
                  <a:lnTo>
                    <a:pt x="72" y="0"/>
                  </a:lnTo>
                  <a:lnTo>
                    <a:pt x="77" y="4"/>
                  </a:lnTo>
                  <a:lnTo>
                    <a:pt x="81" y="6"/>
                  </a:lnTo>
                  <a:lnTo>
                    <a:pt x="87" y="6"/>
                  </a:lnTo>
                  <a:lnTo>
                    <a:pt x="93" y="7"/>
                  </a:lnTo>
                  <a:lnTo>
                    <a:pt x="98" y="9"/>
                  </a:lnTo>
                  <a:lnTo>
                    <a:pt x="101" y="11"/>
                  </a:lnTo>
                  <a:lnTo>
                    <a:pt x="103" y="15"/>
                  </a:lnTo>
                  <a:lnTo>
                    <a:pt x="103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712200" cy="533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Optimal clustering: </a:t>
            </a:r>
            <a:r>
              <a:rPr lang="en-US" sz="4000" dirty="0"/>
              <a:t>Exhaustive enumeration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427628"/>
            <a:ext cx="8287871" cy="5349688"/>
          </a:xfrm>
        </p:spPr>
        <p:txBody>
          <a:bodyPr>
            <a:normAutofit/>
          </a:bodyPr>
          <a:lstStyle/>
          <a:p>
            <a:r>
              <a:rPr lang="en-US" sz="2800" dirty="0"/>
              <a:t>All possible combinations of data must be evaluated</a:t>
            </a:r>
          </a:p>
          <a:p>
            <a:pPr lvl="1"/>
            <a:r>
              <a:rPr lang="en-US" sz="2400" dirty="0"/>
              <a:t>If there are M data points, and we desire N clusters, the number of ways of separating M instances into N clusters is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Exhaustive enumeration </a:t>
            </a:r>
            <a:r>
              <a:rPr lang="en-US" sz="2400" dirty="0"/>
              <a:t>based clustering requires that the objective function (the “Goodness measure”) be evaluated for every one of these, and the best one chosen</a:t>
            </a:r>
          </a:p>
          <a:p>
            <a:pPr lvl="4"/>
            <a:endParaRPr lang="en-US" sz="800" dirty="0"/>
          </a:p>
          <a:p>
            <a:r>
              <a:rPr lang="en-US" sz="2800" dirty="0" smtClean="0"/>
              <a:t>This </a:t>
            </a:r>
            <a:r>
              <a:rPr lang="en-US" sz="2800" dirty="0"/>
              <a:t>is the only correct way of optimal clustering</a:t>
            </a:r>
          </a:p>
          <a:p>
            <a:pPr lvl="1"/>
            <a:r>
              <a:rPr lang="en-US" sz="2400" dirty="0"/>
              <a:t>Unfortunately, it is also computationally unrealistic</a:t>
            </a:r>
          </a:p>
        </p:txBody>
      </p:sp>
      <p:graphicFrame>
        <p:nvGraphicFramePr>
          <p:cNvPr id="10608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14663" y="2825750"/>
          <a:ext cx="30718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7" name="Equation" r:id="rId3" imgW="1549080" imgH="457200" progId="Equation.3">
                  <p:embed/>
                </p:oleObj>
              </mc:Choice>
              <mc:Fallback>
                <p:oleObj name="Equation" r:id="rId3" imgW="154908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3" y="2825750"/>
                        <a:ext cx="3071812" cy="906463"/>
                      </a:xfrm>
                      <a:prstGeom prst="rect">
                        <a:avLst/>
                      </a:prstGeom>
                      <a:solidFill>
                        <a:srgbClr val="FDF81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F31DA-80B5-43E2-8C14-55C2B7EF8EE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03095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Not-quite non sequitur:  Quantization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9623" y="4545106"/>
            <a:ext cx="8364071" cy="197671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Linear quantization (uniform quantization):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Each digital value represents an equally wide range of analog values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Regardless of distribution of data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Digital-to-analog conversion represented by a “uniform” table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6FCF31DA-80B5-43E2-8C14-55C2B7EF8EE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graphicFrame>
        <p:nvGraphicFramePr>
          <p:cNvPr id="10" name="Group 92"/>
          <p:cNvGraphicFramePr>
            <a:graphicFrameLocks noGrp="1"/>
          </p:cNvGraphicFramePr>
          <p:nvPr/>
        </p:nvGraphicFramePr>
        <p:xfrm>
          <a:off x="4849905" y="1483658"/>
          <a:ext cx="3886200" cy="1676400"/>
        </p:xfrm>
        <a:graphic>
          <a:graphicData uri="http://schemas.openxmlformats.org/drawingml/2006/table">
            <a:tbl>
              <a:tblPr/>
              <a:tblGrid>
                <a:gridCol w="1981200"/>
                <a:gridCol w="533400"/>
                <a:gridCol w="137160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Signal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Mapped 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 &gt;= 3.75v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* const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3.75v &gt; S &gt;= 2.5v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* const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2.5v &gt; S &gt;= 1.25v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* const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1.25v &gt; S &gt;= 0v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5400000" flipH="1" flipV="1">
            <a:off x="840442" y="3314699"/>
            <a:ext cx="363071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1324538" y="3314699"/>
            <a:ext cx="363071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808633" y="3314699"/>
            <a:ext cx="363071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292727" y="3314699"/>
            <a:ext cx="363071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2776822" y="3314699"/>
            <a:ext cx="363071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3260916" y="3314700"/>
            <a:ext cx="363071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745011" y="3314700"/>
            <a:ext cx="363071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4776" y="3119717"/>
            <a:ext cx="3738283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1095938" y="3326274"/>
            <a:ext cx="363071" cy="158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1580034" y="3326274"/>
            <a:ext cx="363071" cy="158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2064129" y="3326274"/>
            <a:ext cx="363071" cy="158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548223" y="3326274"/>
            <a:ext cx="363071" cy="158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3032318" y="3326274"/>
            <a:ext cx="363071" cy="158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3516412" y="3326275"/>
            <a:ext cx="363071" cy="158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847165" y="1333500"/>
            <a:ext cx="3348317" cy="1772771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97541" y="3523130"/>
            <a:ext cx="495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Analog value (arrows are quantization levels)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 flipH="1">
            <a:off x="-1166385" y="2138083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Probability of analog value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457200" y="103095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Not-quite non sequitur:  Quantization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9623" y="4545106"/>
            <a:ext cx="8364071" cy="197671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Non-Linear quantization: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Each digital value represents a different range of analog values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Finer resolution in high-density areas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Mu-law / A-law assumes a Gaussian-like distribution of data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Digital-to-analog conversion represented by a “non-uniform” table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6FCF31DA-80B5-43E2-8C14-55C2B7EF8EE9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840442" y="3314699"/>
            <a:ext cx="363071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1405220" y="3314699"/>
            <a:ext cx="363071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1969997" y="3314699"/>
            <a:ext cx="363071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292727" y="3314699"/>
            <a:ext cx="363071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2615458" y="3314699"/>
            <a:ext cx="363071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139893" y="3314700"/>
            <a:ext cx="363071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3745011" y="3314700"/>
            <a:ext cx="363071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4776" y="3119717"/>
            <a:ext cx="3738283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1163173" y="3326498"/>
            <a:ext cx="363071" cy="158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1701057" y="3326498"/>
            <a:ext cx="363071" cy="158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2131364" y="3326498"/>
            <a:ext cx="363071" cy="158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454093" y="3314699"/>
            <a:ext cx="363071" cy="158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2870953" y="3314699"/>
            <a:ext cx="363071" cy="158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3435729" y="3314700"/>
            <a:ext cx="363071" cy="158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847165" y="1333500"/>
            <a:ext cx="3348317" cy="1772771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7541" y="3523130"/>
            <a:ext cx="495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Analog value (arrows are quantization levels)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 flipH="1">
            <a:off x="-1166385" y="2138083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Probability of analog value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30" name="Group 30"/>
          <p:cNvGraphicFramePr>
            <a:graphicFrameLocks noGrp="1"/>
          </p:cNvGraphicFramePr>
          <p:nvPr/>
        </p:nvGraphicFramePr>
        <p:xfrm>
          <a:off x="4583113" y="1003300"/>
          <a:ext cx="4114800" cy="1676400"/>
        </p:xfrm>
        <a:graphic>
          <a:graphicData uri="http://schemas.openxmlformats.org/drawingml/2006/table">
            <a:tbl>
              <a:tblPr/>
              <a:tblGrid>
                <a:gridCol w="2057400"/>
                <a:gridCol w="762000"/>
                <a:gridCol w="129540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Signal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Mapped 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 &gt;= 4v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4v &gt; S &gt;= 2.5v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2.5v &gt; S &gt;= 1v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1.0v &gt; S &gt;= 0v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Non-uniform quantization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50976"/>
            <a:ext cx="8229600" cy="17212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If data distribution is not Gaussian-</a:t>
            </a:r>
            <a:r>
              <a:rPr lang="en-US" dirty="0" err="1" smtClean="0"/>
              <a:t>ish</a:t>
            </a:r>
            <a:r>
              <a:rPr lang="en-US" dirty="0" smtClean="0"/>
              <a:t>?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Mu-law / A-law are not optimal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How to compute the optimal ranges for quantization?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Or the optimal table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06066" y="3482786"/>
            <a:ext cx="6199095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788455" y="1696569"/>
            <a:ext cx="1613647" cy="1772771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020667" y="2581834"/>
            <a:ext cx="1613647" cy="887506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782232" y="1696569"/>
            <a:ext cx="1613647" cy="1772771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59305" y="3697942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Analog value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-157856" y="2393577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Probability of analog value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Lloyd </a:t>
            </a:r>
            <a:r>
              <a:rPr lang="en-US" dirty="0" err="1" smtClean="0"/>
              <a:t>Quantizer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558552"/>
            <a:ext cx="8444753" cy="18153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Lloyd </a:t>
            </a:r>
            <a:r>
              <a:rPr lang="en-US" dirty="0" err="1" smtClean="0"/>
              <a:t>quantizer</a:t>
            </a:r>
            <a:r>
              <a:rPr lang="en-US" dirty="0" smtClean="0"/>
              <a:t>: An iterative algorithm for computing optimal quantization tables for non-uniformly distributed data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Learned from “training” data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80129" y="3953435"/>
            <a:ext cx="512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Analog value (arrows show quantization levels)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 flipH="1">
            <a:off x="-157856" y="2393577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Probability of analog value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627094" y="1696569"/>
            <a:ext cx="5768785" cy="2163529"/>
            <a:chOff x="1627094" y="1696569"/>
            <a:chExt cx="5768785" cy="2163529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1627094" y="3482787"/>
              <a:ext cx="5661209" cy="134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1788455" y="1696569"/>
              <a:ext cx="5607424" cy="2163529"/>
              <a:chOff x="1788455" y="1696569"/>
              <a:chExt cx="5607424" cy="2163529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1788455" y="1696569"/>
                <a:ext cx="1613647" cy="1772771"/>
              </a:xfrm>
              <a:custGeom>
                <a:avLst/>
                <a:gdLst>
                  <a:gd name="connsiteX0" fmla="*/ 0 w 3348317"/>
                  <a:gd name="connsiteY0" fmla="*/ 1772771 h 1772771"/>
                  <a:gd name="connsiteX1" fmla="*/ 322729 w 3348317"/>
                  <a:gd name="connsiteY1" fmla="*/ 1705535 h 1772771"/>
                  <a:gd name="connsiteX2" fmla="*/ 672353 w 3348317"/>
                  <a:gd name="connsiteY2" fmla="*/ 1369359 h 1772771"/>
                  <a:gd name="connsiteX3" fmla="*/ 1075764 w 3348317"/>
                  <a:gd name="connsiteY3" fmla="*/ 656665 h 1772771"/>
                  <a:gd name="connsiteX4" fmla="*/ 1452282 w 3348317"/>
                  <a:gd name="connsiteY4" fmla="*/ 118782 h 1772771"/>
                  <a:gd name="connsiteX5" fmla="*/ 1882588 w 3348317"/>
                  <a:gd name="connsiteY5" fmla="*/ 145676 h 1772771"/>
                  <a:gd name="connsiteX6" fmla="*/ 2407023 w 3348317"/>
                  <a:gd name="connsiteY6" fmla="*/ 992841 h 1772771"/>
                  <a:gd name="connsiteX7" fmla="*/ 2877670 w 3348317"/>
                  <a:gd name="connsiteY7" fmla="*/ 1517276 h 1772771"/>
                  <a:gd name="connsiteX8" fmla="*/ 3348317 w 3348317"/>
                  <a:gd name="connsiteY8" fmla="*/ 1772771 h 177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317" h="1772771">
                    <a:moveTo>
                      <a:pt x="0" y="1772771"/>
                    </a:moveTo>
                    <a:cubicBezTo>
                      <a:pt x="105335" y="1772770"/>
                      <a:pt x="210670" y="1772770"/>
                      <a:pt x="322729" y="1705535"/>
                    </a:cubicBezTo>
                    <a:cubicBezTo>
                      <a:pt x="434788" y="1638300"/>
                      <a:pt x="546847" y="1544171"/>
                      <a:pt x="672353" y="1369359"/>
                    </a:cubicBezTo>
                    <a:cubicBezTo>
                      <a:pt x="797859" y="1194547"/>
                      <a:pt x="945776" y="865094"/>
                      <a:pt x="1075764" y="656665"/>
                    </a:cubicBezTo>
                    <a:cubicBezTo>
                      <a:pt x="1205752" y="448236"/>
                      <a:pt x="1317811" y="203947"/>
                      <a:pt x="1452282" y="118782"/>
                    </a:cubicBezTo>
                    <a:cubicBezTo>
                      <a:pt x="1586753" y="33617"/>
                      <a:pt x="1723465" y="0"/>
                      <a:pt x="1882588" y="145676"/>
                    </a:cubicBezTo>
                    <a:cubicBezTo>
                      <a:pt x="2041711" y="291352"/>
                      <a:pt x="2241176" y="764241"/>
                      <a:pt x="2407023" y="992841"/>
                    </a:cubicBezTo>
                    <a:cubicBezTo>
                      <a:pt x="2572870" y="1221441"/>
                      <a:pt x="2720788" y="1387288"/>
                      <a:pt x="2877670" y="1517276"/>
                    </a:cubicBezTo>
                    <a:cubicBezTo>
                      <a:pt x="3034552" y="1647264"/>
                      <a:pt x="3191434" y="1710017"/>
                      <a:pt x="3348317" y="1772771"/>
                    </a:cubicBezTo>
                  </a:path>
                </a:pathLst>
              </a:cu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020667" y="2581834"/>
                <a:ext cx="1613647" cy="887506"/>
              </a:xfrm>
              <a:custGeom>
                <a:avLst/>
                <a:gdLst>
                  <a:gd name="connsiteX0" fmla="*/ 0 w 3348317"/>
                  <a:gd name="connsiteY0" fmla="*/ 1772771 h 1772771"/>
                  <a:gd name="connsiteX1" fmla="*/ 322729 w 3348317"/>
                  <a:gd name="connsiteY1" fmla="*/ 1705535 h 1772771"/>
                  <a:gd name="connsiteX2" fmla="*/ 672353 w 3348317"/>
                  <a:gd name="connsiteY2" fmla="*/ 1369359 h 1772771"/>
                  <a:gd name="connsiteX3" fmla="*/ 1075764 w 3348317"/>
                  <a:gd name="connsiteY3" fmla="*/ 656665 h 1772771"/>
                  <a:gd name="connsiteX4" fmla="*/ 1452282 w 3348317"/>
                  <a:gd name="connsiteY4" fmla="*/ 118782 h 1772771"/>
                  <a:gd name="connsiteX5" fmla="*/ 1882588 w 3348317"/>
                  <a:gd name="connsiteY5" fmla="*/ 145676 h 1772771"/>
                  <a:gd name="connsiteX6" fmla="*/ 2407023 w 3348317"/>
                  <a:gd name="connsiteY6" fmla="*/ 992841 h 1772771"/>
                  <a:gd name="connsiteX7" fmla="*/ 2877670 w 3348317"/>
                  <a:gd name="connsiteY7" fmla="*/ 1517276 h 1772771"/>
                  <a:gd name="connsiteX8" fmla="*/ 3348317 w 3348317"/>
                  <a:gd name="connsiteY8" fmla="*/ 1772771 h 177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317" h="1772771">
                    <a:moveTo>
                      <a:pt x="0" y="1772771"/>
                    </a:moveTo>
                    <a:cubicBezTo>
                      <a:pt x="105335" y="1772770"/>
                      <a:pt x="210670" y="1772770"/>
                      <a:pt x="322729" y="1705535"/>
                    </a:cubicBezTo>
                    <a:cubicBezTo>
                      <a:pt x="434788" y="1638300"/>
                      <a:pt x="546847" y="1544171"/>
                      <a:pt x="672353" y="1369359"/>
                    </a:cubicBezTo>
                    <a:cubicBezTo>
                      <a:pt x="797859" y="1194547"/>
                      <a:pt x="945776" y="865094"/>
                      <a:pt x="1075764" y="656665"/>
                    </a:cubicBezTo>
                    <a:cubicBezTo>
                      <a:pt x="1205752" y="448236"/>
                      <a:pt x="1317811" y="203947"/>
                      <a:pt x="1452282" y="118782"/>
                    </a:cubicBezTo>
                    <a:cubicBezTo>
                      <a:pt x="1586753" y="33617"/>
                      <a:pt x="1723465" y="0"/>
                      <a:pt x="1882588" y="145676"/>
                    </a:cubicBezTo>
                    <a:cubicBezTo>
                      <a:pt x="2041711" y="291352"/>
                      <a:pt x="2241176" y="764241"/>
                      <a:pt x="2407023" y="992841"/>
                    </a:cubicBezTo>
                    <a:cubicBezTo>
                      <a:pt x="2572870" y="1221441"/>
                      <a:pt x="2720788" y="1387288"/>
                      <a:pt x="2877670" y="1517276"/>
                    </a:cubicBezTo>
                    <a:cubicBezTo>
                      <a:pt x="3034552" y="1647264"/>
                      <a:pt x="3191434" y="1710017"/>
                      <a:pt x="3348317" y="1772771"/>
                    </a:cubicBezTo>
                  </a:path>
                </a:pathLst>
              </a:cu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782232" y="1696569"/>
                <a:ext cx="1613647" cy="1772771"/>
              </a:xfrm>
              <a:custGeom>
                <a:avLst/>
                <a:gdLst>
                  <a:gd name="connsiteX0" fmla="*/ 0 w 3348317"/>
                  <a:gd name="connsiteY0" fmla="*/ 1772771 h 1772771"/>
                  <a:gd name="connsiteX1" fmla="*/ 322729 w 3348317"/>
                  <a:gd name="connsiteY1" fmla="*/ 1705535 h 1772771"/>
                  <a:gd name="connsiteX2" fmla="*/ 672353 w 3348317"/>
                  <a:gd name="connsiteY2" fmla="*/ 1369359 h 1772771"/>
                  <a:gd name="connsiteX3" fmla="*/ 1075764 w 3348317"/>
                  <a:gd name="connsiteY3" fmla="*/ 656665 h 1772771"/>
                  <a:gd name="connsiteX4" fmla="*/ 1452282 w 3348317"/>
                  <a:gd name="connsiteY4" fmla="*/ 118782 h 1772771"/>
                  <a:gd name="connsiteX5" fmla="*/ 1882588 w 3348317"/>
                  <a:gd name="connsiteY5" fmla="*/ 145676 h 1772771"/>
                  <a:gd name="connsiteX6" fmla="*/ 2407023 w 3348317"/>
                  <a:gd name="connsiteY6" fmla="*/ 992841 h 1772771"/>
                  <a:gd name="connsiteX7" fmla="*/ 2877670 w 3348317"/>
                  <a:gd name="connsiteY7" fmla="*/ 1517276 h 1772771"/>
                  <a:gd name="connsiteX8" fmla="*/ 3348317 w 3348317"/>
                  <a:gd name="connsiteY8" fmla="*/ 1772771 h 177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317" h="1772771">
                    <a:moveTo>
                      <a:pt x="0" y="1772771"/>
                    </a:moveTo>
                    <a:cubicBezTo>
                      <a:pt x="105335" y="1772770"/>
                      <a:pt x="210670" y="1772770"/>
                      <a:pt x="322729" y="1705535"/>
                    </a:cubicBezTo>
                    <a:cubicBezTo>
                      <a:pt x="434788" y="1638300"/>
                      <a:pt x="546847" y="1544171"/>
                      <a:pt x="672353" y="1369359"/>
                    </a:cubicBezTo>
                    <a:cubicBezTo>
                      <a:pt x="797859" y="1194547"/>
                      <a:pt x="945776" y="865094"/>
                      <a:pt x="1075764" y="656665"/>
                    </a:cubicBezTo>
                    <a:cubicBezTo>
                      <a:pt x="1205752" y="448236"/>
                      <a:pt x="1317811" y="203947"/>
                      <a:pt x="1452282" y="118782"/>
                    </a:cubicBezTo>
                    <a:cubicBezTo>
                      <a:pt x="1586753" y="33617"/>
                      <a:pt x="1723465" y="0"/>
                      <a:pt x="1882588" y="145676"/>
                    </a:cubicBezTo>
                    <a:cubicBezTo>
                      <a:pt x="2041711" y="291352"/>
                      <a:pt x="2241176" y="764241"/>
                      <a:pt x="2407023" y="992841"/>
                    </a:cubicBezTo>
                    <a:cubicBezTo>
                      <a:pt x="2572870" y="1221441"/>
                      <a:pt x="2720788" y="1387288"/>
                      <a:pt x="2877670" y="1517276"/>
                    </a:cubicBezTo>
                    <a:cubicBezTo>
                      <a:pt x="3034552" y="1647264"/>
                      <a:pt x="3191434" y="1710017"/>
                      <a:pt x="3348317" y="1772771"/>
                    </a:cubicBezTo>
                  </a:path>
                </a:pathLst>
              </a:cu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rot="5400000" flipH="1" flipV="1">
                <a:off x="1865805" y="3678084"/>
                <a:ext cx="363071" cy="95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 flipH="1" flipV="1">
                <a:off x="2380497" y="3678084"/>
                <a:ext cx="363071" cy="95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 flipH="1" flipV="1">
                <a:off x="3030748" y="3678085"/>
                <a:ext cx="363071" cy="95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5400000" flipH="1" flipV="1">
                <a:off x="2111073" y="3678084"/>
                <a:ext cx="363071" cy="956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 flipH="1" flipV="1">
                <a:off x="2694090" y="3678084"/>
                <a:ext cx="363071" cy="956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5400000" flipH="1" flipV="1">
                <a:off x="4055942" y="3678085"/>
                <a:ext cx="363071" cy="956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5400000" flipH="1" flipV="1">
                <a:off x="5785220" y="3678132"/>
                <a:ext cx="363071" cy="86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 flipH="1" flipV="1">
                <a:off x="6467644" y="3678132"/>
                <a:ext cx="363071" cy="86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5400000" flipH="1" flipV="1">
                <a:off x="7086200" y="3678132"/>
                <a:ext cx="363071" cy="86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rot="5400000" flipH="1" flipV="1">
                <a:off x="6187504" y="3678132"/>
                <a:ext cx="363071" cy="86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rot="5400000" flipH="1" flipV="1">
                <a:off x="6783646" y="3678132"/>
                <a:ext cx="363071" cy="86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 flipH="1" flipV="1">
                <a:off x="4625397" y="3678132"/>
                <a:ext cx="363071" cy="86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5400000" flipH="1" flipV="1">
                <a:off x="5250673" y="3678132"/>
                <a:ext cx="363071" cy="86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Lloyd </a:t>
            </a:r>
            <a:r>
              <a:rPr lang="en-US" dirty="0" err="1" smtClean="0"/>
              <a:t>Quantizer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728839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Randomly initialize quantization points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Right column entries of quantization table</a:t>
            </a:r>
          </a:p>
          <a:p>
            <a:pPr lvl="7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Assign all training points to the nearest quantization point</a:t>
            </a:r>
          </a:p>
          <a:p>
            <a:pPr lvl="8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Reestimate</a:t>
            </a:r>
            <a:r>
              <a:rPr lang="en-US" dirty="0" smtClean="0"/>
              <a:t> quantization points</a:t>
            </a:r>
          </a:p>
          <a:p>
            <a:pPr lvl="5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Iterate until convergence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951" y="6400800"/>
            <a:ext cx="2133600" cy="457200"/>
          </a:xfrm>
        </p:spPr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99248" y="2440386"/>
            <a:ext cx="3344774" cy="79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794584" y="1385047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113427" y="1908082"/>
            <a:ext cx="953380" cy="524359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154200" y="1385047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840284" y="2555772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1332634" y="2555772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1878181" y="2555773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2940813" y="2555800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3424687" y="2555800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3924614" y="2555800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416927" y="2555800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99248" y="4080927"/>
            <a:ext cx="3344774" cy="794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794584" y="3025588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113427" y="3548623"/>
            <a:ext cx="953380" cy="524359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154200" y="3025588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1079323" y="4196313"/>
            <a:ext cx="214511" cy="56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1598594" y="4196313"/>
            <a:ext cx="214511" cy="56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H="1" flipV="1">
            <a:off x="2161162" y="4196314"/>
            <a:ext cx="214511" cy="56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3191939" y="4196341"/>
            <a:ext cx="214511" cy="50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3651730" y="4196341"/>
            <a:ext cx="214511" cy="50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2692226" y="4196341"/>
            <a:ext cx="214511" cy="50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99248" y="5882833"/>
            <a:ext cx="3344774" cy="794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794584" y="4827494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2113427" y="5350529"/>
            <a:ext cx="953380" cy="524359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154200" y="4827494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 rot="5400000" flipH="1" flipV="1">
            <a:off x="907519" y="5998219"/>
            <a:ext cx="214511" cy="56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H="1" flipV="1">
            <a:off x="1238505" y="5998219"/>
            <a:ext cx="214511" cy="56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 flipH="1" flipV="1">
            <a:off x="2066439" y="5998220"/>
            <a:ext cx="214511" cy="56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H="1" flipV="1">
            <a:off x="2806343" y="5998247"/>
            <a:ext cx="214511" cy="50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 flipH="1" flipV="1">
            <a:off x="3505369" y="5998247"/>
            <a:ext cx="214511" cy="50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H="1" flipV="1">
            <a:off x="3924614" y="5998247"/>
            <a:ext cx="214511" cy="50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2470715" y="5998247"/>
            <a:ext cx="214511" cy="50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 flipH="1" flipV="1">
            <a:off x="840284" y="4196313"/>
            <a:ext cx="214511" cy="56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1332634" y="4196313"/>
            <a:ext cx="214511" cy="56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 flipH="1" flipV="1">
            <a:off x="1878181" y="4196314"/>
            <a:ext cx="214511" cy="56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 flipH="1" flipV="1">
            <a:off x="2940813" y="4196341"/>
            <a:ext cx="214511" cy="50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 flipH="1" flipV="1">
            <a:off x="3424687" y="4196341"/>
            <a:ext cx="214511" cy="50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 flipH="1" flipV="1">
            <a:off x="3924614" y="4196341"/>
            <a:ext cx="214511" cy="50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 flipH="1" flipV="1">
            <a:off x="2416927" y="4196341"/>
            <a:ext cx="214511" cy="50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 flipH="1" flipV="1">
            <a:off x="1079323" y="5971324"/>
            <a:ext cx="214511" cy="56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 flipH="1" flipV="1">
            <a:off x="1598594" y="5971324"/>
            <a:ext cx="214511" cy="56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 flipH="1" flipV="1">
            <a:off x="2161162" y="5971325"/>
            <a:ext cx="214511" cy="56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 flipH="1" flipV="1">
            <a:off x="3191939" y="5971352"/>
            <a:ext cx="214511" cy="50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 flipH="1" flipV="1">
            <a:off x="3651730" y="5971352"/>
            <a:ext cx="214511" cy="50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 flipH="1" flipV="1">
            <a:off x="2692226" y="5971352"/>
            <a:ext cx="214511" cy="50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43753" y="2958353"/>
            <a:ext cx="8337176" cy="34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Lloyd </a:t>
            </a:r>
            <a:r>
              <a:rPr lang="en-US" dirty="0" err="1" smtClean="0"/>
              <a:t>Quantizer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648200" y="1295399"/>
            <a:ext cx="4038600" cy="514574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Randomly initialize quantization points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Right column entries of quantization table</a:t>
            </a:r>
          </a:p>
          <a:p>
            <a:pPr lvl="7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Assign all training points to the nearest quantization point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Draw boundaries</a:t>
            </a:r>
          </a:p>
          <a:p>
            <a:pPr lvl="8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Reestimate</a:t>
            </a:r>
            <a:r>
              <a:rPr lang="en-US" dirty="0" smtClean="0"/>
              <a:t> quantization points</a:t>
            </a:r>
          </a:p>
          <a:p>
            <a:pPr lvl="5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Iterate until convergence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99248" y="2440386"/>
            <a:ext cx="3344774" cy="79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794584" y="1385047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113427" y="1908082"/>
            <a:ext cx="953380" cy="524359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154200" y="1385047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840284" y="2555772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1332634" y="2555772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1878181" y="2555773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2940813" y="2555800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3424687" y="2555800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3924614" y="2555800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416927" y="2555800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99248" y="4080927"/>
            <a:ext cx="3344774" cy="79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794584" y="3025588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113427" y="3548623"/>
            <a:ext cx="953380" cy="524359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154200" y="3025588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1079323" y="4196313"/>
            <a:ext cx="214511" cy="565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1598594" y="4196313"/>
            <a:ext cx="214511" cy="565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H="1" flipV="1">
            <a:off x="2161162" y="4196314"/>
            <a:ext cx="214511" cy="565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3191939" y="4196341"/>
            <a:ext cx="214511" cy="50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3651730" y="4196341"/>
            <a:ext cx="214511" cy="50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2692226" y="4196341"/>
            <a:ext cx="214511" cy="50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99248" y="5882833"/>
            <a:ext cx="3344774" cy="794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794584" y="4827494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2113427" y="5350529"/>
            <a:ext cx="953380" cy="524359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154200" y="4827494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 rot="5400000" flipH="1" flipV="1">
            <a:off x="907519" y="5998219"/>
            <a:ext cx="214511" cy="56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H="1" flipV="1">
            <a:off x="1238505" y="5998219"/>
            <a:ext cx="214511" cy="56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 flipH="1" flipV="1">
            <a:off x="2066439" y="5998220"/>
            <a:ext cx="214511" cy="56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H="1" flipV="1">
            <a:off x="2806343" y="5998247"/>
            <a:ext cx="214511" cy="50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 flipH="1" flipV="1">
            <a:off x="3505369" y="5998247"/>
            <a:ext cx="214511" cy="50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H="1" flipV="1">
            <a:off x="3924614" y="5998247"/>
            <a:ext cx="214511" cy="50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2470715" y="5998247"/>
            <a:ext cx="214511" cy="50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 flipH="1" flipV="1">
            <a:off x="840284" y="4196313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1332634" y="4196313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 flipH="1" flipV="1">
            <a:off x="1878181" y="4196314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 flipH="1" flipV="1">
            <a:off x="2940813" y="4196341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 flipH="1" flipV="1">
            <a:off x="3424687" y="4196341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 flipH="1" flipV="1">
            <a:off x="3924614" y="4196341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 flipH="1" flipV="1">
            <a:off x="2416927" y="4196341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 flipH="1" flipV="1">
            <a:off x="1079323" y="5971324"/>
            <a:ext cx="214511" cy="56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 flipH="1" flipV="1">
            <a:off x="1598594" y="5971324"/>
            <a:ext cx="214511" cy="56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 flipH="1" flipV="1">
            <a:off x="2161162" y="5971325"/>
            <a:ext cx="214511" cy="56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 flipH="1" flipV="1">
            <a:off x="3191939" y="5971352"/>
            <a:ext cx="214511" cy="50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 flipH="1" flipV="1">
            <a:off x="3651730" y="5971352"/>
            <a:ext cx="214511" cy="50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 flipH="1" flipV="1">
            <a:off x="2692226" y="5971352"/>
            <a:ext cx="214511" cy="50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43753" y="4545106"/>
            <a:ext cx="833717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Lloyd </a:t>
            </a:r>
            <a:r>
              <a:rPr lang="en-US" dirty="0" err="1" smtClean="0"/>
              <a:t>Quantizer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648200" y="1295399"/>
            <a:ext cx="4038600" cy="525331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Randomly initialize quantization points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Right column entries of quantization table</a:t>
            </a:r>
          </a:p>
          <a:p>
            <a:pPr lvl="7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Assign all training points to the nearest quantization point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Draw boundaries</a:t>
            </a:r>
          </a:p>
          <a:p>
            <a:pPr lvl="8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Reestimate</a:t>
            </a:r>
            <a:r>
              <a:rPr lang="en-US" dirty="0" smtClean="0"/>
              <a:t> quantization points</a:t>
            </a:r>
          </a:p>
          <a:p>
            <a:pPr lvl="5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Iterate until convergence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99248" y="2440386"/>
            <a:ext cx="3344774" cy="79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794584" y="1385047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113427" y="1908082"/>
            <a:ext cx="953380" cy="524359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154200" y="1385047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840284" y="2555772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1332634" y="2555772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1878181" y="2555773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2940813" y="2555800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3424687" y="2555800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3924614" y="2555800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416927" y="2555800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99248" y="4080927"/>
            <a:ext cx="3344774" cy="79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794584" y="3025588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113427" y="3548623"/>
            <a:ext cx="953380" cy="524359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154200" y="3025588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1079323" y="4196313"/>
            <a:ext cx="214511" cy="565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1598594" y="4196313"/>
            <a:ext cx="214511" cy="565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H="1" flipV="1">
            <a:off x="2161162" y="4196314"/>
            <a:ext cx="214511" cy="565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3191939" y="4196341"/>
            <a:ext cx="214511" cy="50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3651730" y="4196341"/>
            <a:ext cx="214511" cy="50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2692226" y="4196341"/>
            <a:ext cx="214511" cy="50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99248" y="5882833"/>
            <a:ext cx="3344774" cy="79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794584" y="4827494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2113427" y="5350529"/>
            <a:ext cx="953380" cy="524359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154200" y="4827494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 rot="5400000" flipH="1" flipV="1">
            <a:off x="907519" y="5998219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H="1" flipV="1">
            <a:off x="1238505" y="5998219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 flipH="1" flipV="1">
            <a:off x="2066439" y="5998220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H="1" flipV="1">
            <a:off x="2806343" y="5998247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 flipH="1" flipV="1">
            <a:off x="3505369" y="5998247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H="1" flipV="1">
            <a:off x="3924614" y="5998247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2470715" y="5998247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 flipH="1" flipV="1">
            <a:off x="840284" y="4196313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1332634" y="4196313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 flipH="1" flipV="1">
            <a:off x="1878181" y="4196314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 flipH="1" flipV="1">
            <a:off x="2940813" y="4196341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 flipH="1" flipV="1">
            <a:off x="3424687" y="4196341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 flipH="1" flipV="1">
            <a:off x="3924614" y="4196341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 flipH="1" flipV="1">
            <a:off x="2416927" y="4196341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 flipH="1" flipV="1">
            <a:off x="1079323" y="5971324"/>
            <a:ext cx="214511" cy="565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 flipH="1" flipV="1">
            <a:off x="1598594" y="5971324"/>
            <a:ext cx="214511" cy="565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 flipH="1" flipV="1">
            <a:off x="2161162" y="5971325"/>
            <a:ext cx="214511" cy="565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 flipH="1" flipV="1">
            <a:off x="3191939" y="5971352"/>
            <a:ext cx="214511" cy="50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 flipH="1" flipV="1">
            <a:off x="3651730" y="5971352"/>
            <a:ext cx="214511" cy="50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 flipH="1" flipV="1">
            <a:off x="2692226" y="5971352"/>
            <a:ext cx="214511" cy="50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4639235" y="5862919"/>
            <a:ext cx="4141694" cy="48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Lloyd </a:t>
            </a:r>
            <a:r>
              <a:rPr lang="en-US" dirty="0" err="1" smtClean="0"/>
              <a:t>Quantizer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648200" y="1295399"/>
            <a:ext cx="4038600" cy="525331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Randomly initialize quantization points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Right column entries of quantization table</a:t>
            </a:r>
          </a:p>
          <a:p>
            <a:pPr lvl="7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Assign all training points to the nearest quantization point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Draw boundaries</a:t>
            </a:r>
          </a:p>
          <a:p>
            <a:pPr lvl="8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Reestimate</a:t>
            </a:r>
            <a:r>
              <a:rPr lang="en-US" dirty="0" smtClean="0"/>
              <a:t> quantization points</a:t>
            </a:r>
          </a:p>
          <a:p>
            <a:pPr lvl="5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Iterate until convergence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99248" y="2440386"/>
            <a:ext cx="3344774" cy="79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794584" y="1385047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113427" y="1908082"/>
            <a:ext cx="953380" cy="524359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154200" y="1385047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699248" y="5882833"/>
            <a:ext cx="3344774" cy="79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794584" y="4827494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2113427" y="5350529"/>
            <a:ext cx="953380" cy="524359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154200" y="4827494"/>
            <a:ext cx="953380" cy="1047394"/>
          </a:xfrm>
          <a:custGeom>
            <a:avLst/>
            <a:gdLst>
              <a:gd name="connsiteX0" fmla="*/ 0 w 3348317"/>
              <a:gd name="connsiteY0" fmla="*/ 1772771 h 1772771"/>
              <a:gd name="connsiteX1" fmla="*/ 322729 w 3348317"/>
              <a:gd name="connsiteY1" fmla="*/ 1705535 h 1772771"/>
              <a:gd name="connsiteX2" fmla="*/ 672353 w 3348317"/>
              <a:gd name="connsiteY2" fmla="*/ 1369359 h 1772771"/>
              <a:gd name="connsiteX3" fmla="*/ 1075764 w 3348317"/>
              <a:gd name="connsiteY3" fmla="*/ 656665 h 1772771"/>
              <a:gd name="connsiteX4" fmla="*/ 1452282 w 3348317"/>
              <a:gd name="connsiteY4" fmla="*/ 118782 h 1772771"/>
              <a:gd name="connsiteX5" fmla="*/ 1882588 w 3348317"/>
              <a:gd name="connsiteY5" fmla="*/ 145676 h 1772771"/>
              <a:gd name="connsiteX6" fmla="*/ 2407023 w 3348317"/>
              <a:gd name="connsiteY6" fmla="*/ 992841 h 1772771"/>
              <a:gd name="connsiteX7" fmla="*/ 2877670 w 3348317"/>
              <a:gd name="connsiteY7" fmla="*/ 1517276 h 1772771"/>
              <a:gd name="connsiteX8" fmla="*/ 3348317 w 3348317"/>
              <a:gd name="connsiteY8" fmla="*/ 1772771 h 17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317" h="1772771">
                <a:moveTo>
                  <a:pt x="0" y="1772771"/>
                </a:moveTo>
                <a:cubicBezTo>
                  <a:pt x="105335" y="1772770"/>
                  <a:pt x="210670" y="1772770"/>
                  <a:pt x="322729" y="1705535"/>
                </a:cubicBezTo>
                <a:cubicBezTo>
                  <a:pt x="434788" y="1638300"/>
                  <a:pt x="546847" y="1544171"/>
                  <a:pt x="672353" y="1369359"/>
                </a:cubicBezTo>
                <a:cubicBezTo>
                  <a:pt x="797859" y="1194547"/>
                  <a:pt x="945776" y="865094"/>
                  <a:pt x="1075764" y="656665"/>
                </a:cubicBezTo>
                <a:cubicBezTo>
                  <a:pt x="1205752" y="448236"/>
                  <a:pt x="1317811" y="203947"/>
                  <a:pt x="1452282" y="118782"/>
                </a:cubicBezTo>
                <a:cubicBezTo>
                  <a:pt x="1586753" y="33617"/>
                  <a:pt x="1723465" y="0"/>
                  <a:pt x="1882588" y="145676"/>
                </a:cubicBezTo>
                <a:cubicBezTo>
                  <a:pt x="2041711" y="291352"/>
                  <a:pt x="2241176" y="764241"/>
                  <a:pt x="2407023" y="992841"/>
                </a:cubicBezTo>
                <a:cubicBezTo>
                  <a:pt x="2572870" y="1221441"/>
                  <a:pt x="2720788" y="1387288"/>
                  <a:pt x="2877670" y="1517276"/>
                </a:cubicBezTo>
                <a:cubicBezTo>
                  <a:pt x="3034552" y="1647264"/>
                  <a:pt x="3191434" y="1710017"/>
                  <a:pt x="3348317" y="1772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 rot="5400000" flipH="1" flipV="1">
            <a:off x="907519" y="5998219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H="1" flipV="1">
            <a:off x="1238505" y="5998219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 flipH="1" flipV="1">
            <a:off x="2066439" y="5998220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H="1" flipV="1">
            <a:off x="2806343" y="5998247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 flipH="1" flipV="1">
            <a:off x="3505369" y="5998247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H="1" flipV="1">
            <a:off x="3924614" y="5998247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2470715" y="5998247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 flipH="1" flipV="1">
            <a:off x="1079324" y="5981861"/>
            <a:ext cx="214511" cy="565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 flipH="1" flipV="1">
            <a:off x="1598595" y="5981861"/>
            <a:ext cx="214511" cy="565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 flipH="1" flipV="1">
            <a:off x="2161163" y="5981862"/>
            <a:ext cx="214511" cy="565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 flipH="1" flipV="1">
            <a:off x="3191940" y="5981889"/>
            <a:ext cx="214511" cy="50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 flipH="1" flipV="1">
            <a:off x="3651730" y="5971352"/>
            <a:ext cx="214511" cy="50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 flipH="1" flipV="1">
            <a:off x="2692227" y="5981889"/>
            <a:ext cx="214511" cy="508"/>
          </a:xfrm>
          <a:prstGeom prst="straightConnector1">
            <a:avLst/>
          </a:prstGeom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H="1" flipV="1">
            <a:off x="907520" y="2569219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1238506" y="2569219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2066440" y="2569220"/>
            <a:ext cx="214511" cy="5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2806344" y="2569247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3505370" y="2569247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3924615" y="2569247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2470716" y="2569247"/>
            <a:ext cx="214511" cy="5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rved Right Arrow 64"/>
          <p:cNvSpPr/>
          <p:nvPr/>
        </p:nvSpPr>
        <p:spPr>
          <a:xfrm flipV="1">
            <a:off x="67235" y="1909482"/>
            <a:ext cx="658906" cy="3711389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753" y="304800"/>
            <a:ext cx="8659906" cy="838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Generalized Lloyd Algorithm: </a:t>
            </a:r>
            <a:r>
              <a:rPr lang="en-US" sz="3200" b="1" dirty="0"/>
              <a:t>K–means clustering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1104899"/>
            <a:ext cx="8191500" cy="548415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K means is an iterative algorithm for </a:t>
            </a:r>
            <a:r>
              <a:rPr lang="en-US" sz="2800" dirty="0" smtClean="0"/>
              <a:t>clustering </a:t>
            </a:r>
            <a:r>
              <a:rPr lang="en-US" sz="2800" b="1" i="1" dirty="0" smtClean="0"/>
              <a:t>vector</a:t>
            </a:r>
            <a:r>
              <a:rPr lang="en-US" sz="2800" dirty="0" smtClean="0"/>
              <a:t> data</a:t>
            </a:r>
            <a:endParaRPr lang="en-US" sz="2800" dirty="0"/>
          </a:p>
          <a:p>
            <a:pPr lvl="1">
              <a:lnSpc>
                <a:spcPct val="110000"/>
              </a:lnSpc>
            </a:pPr>
            <a:r>
              <a:rPr lang="en-US" sz="2400" dirty="0"/>
              <a:t>McQueen, J. 1967. “Some methods for classification and analysis of multivariate observations.” Proceedings of the Fifth Berkeley Symposium on Mathematical Statistics and Probability, 281-297 </a:t>
            </a:r>
          </a:p>
          <a:p>
            <a:pPr lvl="3">
              <a:lnSpc>
                <a:spcPct val="110000"/>
              </a:lnSpc>
            </a:pPr>
            <a:endParaRPr lang="en-US" sz="800" dirty="0"/>
          </a:p>
          <a:p>
            <a:pPr>
              <a:lnSpc>
                <a:spcPct val="110000"/>
              </a:lnSpc>
            </a:pPr>
            <a:r>
              <a:rPr lang="en-US" sz="2800" dirty="0"/>
              <a:t>General procedure: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Initially group data into the required number of clusters somehow (initialization)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Assign each data point to the closest cluster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Once all data points are assigned to clusters, redefine clusters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Iterate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55650" name="Picture 2" descr="http://vision.ics.uci.edu/papers/ArbelaezMFM_PAMI_2011/icon_d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4" y="2064418"/>
            <a:ext cx="2433389" cy="3585481"/>
          </a:xfrm>
          <a:prstGeom prst="rect">
            <a:avLst/>
          </a:prstGeom>
          <a:noFill/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5254" y="1987396"/>
            <a:ext cx="2153165" cy="137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0491" y="3364505"/>
            <a:ext cx="2132706" cy="135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K–means</a:t>
            </a:r>
          </a:p>
        </p:txBody>
      </p:sp>
      <p:sp>
        <p:nvSpPr>
          <p:cNvPr id="1169415" name="Rectangle 7"/>
          <p:cNvSpPr>
            <a:spLocks noGrp="1" noChangeArrowheads="1"/>
          </p:cNvSpPr>
          <p:nvPr>
            <p:ph idx="1"/>
          </p:nvPr>
        </p:nvSpPr>
        <p:spPr>
          <a:xfrm>
            <a:off x="309282" y="1266263"/>
            <a:ext cx="4854389" cy="5309347"/>
          </a:xfrm>
        </p:spPr>
        <p:txBody>
          <a:bodyPr/>
          <a:lstStyle/>
          <a:p>
            <a:pPr marL="533400" indent="-533400"/>
            <a:r>
              <a:rPr lang="en-US" sz="2400" dirty="0" smtClean="0"/>
              <a:t>Problem: Given a set of data vectors, find natural clusters</a:t>
            </a:r>
          </a:p>
          <a:p>
            <a:pPr marL="3243263" lvl="7" indent="-533400"/>
            <a:endParaRPr lang="en-US" sz="1400" dirty="0" smtClean="0"/>
          </a:p>
          <a:p>
            <a:pPr marL="533400" indent="-533400"/>
            <a:r>
              <a:rPr lang="en-US" sz="2400" dirty="0" smtClean="0"/>
              <a:t>Clustering criterion is </a:t>
            </a:r>
            <a:r>
              <a:rPr lang="en-US" sz="2400" b="1" dirty="0" smtClean="0"/>
              <a:t>scatter</a:t>
            </a:r>
            <a:r>
              <a:rPr lang="en-US" sz="2400" dirty="0" smtClean="0"/>
              <a:t>: distance from the </a:t>
            </a:r>
            <a:r>
              <a:rPr lang="en-US" sz="2400" dirty="0" err="1" smtClean="0"/>
              <a:t>centroid</a:t>
            </a:r>
            <a:endParaRPr lang="en-US" sz="2400" dirty="0" smtClean="0"/>
          </a:p>
          <a:p>
            <a:pPr marL="860425" lvl="1" indent="-533400"/>
            <a:r>
              <a:rPr lang="en-US" sz="2000" dirty="0" smtClean="0"/>
              <a:t>Every cluster has a </a:t>
            </a:r>
            <a:r>
              <a:rPr lang="en-US" sz="2000" dirty="0" err="1" smtClean="0"/>
              <a:t>centroid</a:t>
            </a:r>
            <a:endParaRPr lang="en-US" sz="2000" dirty="0" smtClean="0"/>
          </a:p>
          <a:p>
            <a:pPr marL="860425" lvl="1" indent="-533400"/>
            <a:r>
              <a:rPr lang="en-US" sz="2000" dirty="0" smtClean="0"/>
              <a:t>The </a:t>
            </a:r>
            <a:r>
              <a:rPr lang="en-US" sz="2000" dirty="0" err="1" smtClean="0"/>
              <a:t>centroid</a:t>
            </a:r>
            <a:r>
              <a:rPr lang="en-US" sz="2000" dirty="0" smtClean="0"/>
              <a:t> represents the cluster</a:t>
            </a:r>
          </a:p>
          <a:p>
            <a:pPr marL="3700463" lvl="8" indent="-533400"/>
            <a:endParaRPr lang="en-US" sz="1400" dirty="0" smtClean="0"/>
          </a:p>
          <a:p>
            <a:pPr marL="533400" indent="-533400"/>
            <a:r>
              <a:rPr lang="en-US" sz="2400" b="1" dirty="0" smtClean="0"/>
              <a:t>Definition</a:t>
            </a:r>
            <a:r>
              <a:rPr lang="en-US" sz="2400" dirty="0" smtClean="0"/>
              <a:t>:  The </a:t>
            </a:r>
            <a:r>
              <a:rPr lang="en-US" sz="2400" b="1" dirty="0" err="1" smtClean="0"/>
              <a:t>centroid</a:t>
            </a:r>
            <a:r>
              <a:rPr lang="en-US" sz="2400" dirty="0" smtClean="0"/>
              <a:t> is the weighted mean of the cluster</a:t>
            </a:r>
          </a:p>
          <a:p>
            <a:pPr marL="860425" lvl="1" indent="-533400"/>
            <a:r>
              <a:rPr lang="en-US" sz="2000" dirty="0" smtClean="0"/>
              <a:t>Weight = 1 for basic scheme</a:t>
            </a:r>
          </a:p>
          <a:p>
            <a:pPr marL="1925638" lvl="4" indent="-457200"/>
            <a:endParaRPr lang="en-US" sz="1400" dirty="0"/>
          </a:p>
          <a:p>
            <a:pPr marL="2171700" lvl="4" indent="-342900"/>
            <a:endParaRPr lang="en-US" sz="9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graphicFrame>
        <p:nvGraphicFramePr>
          <p:cNvPr id="114692" name="Object 2"/>
          <p:cNvGraphicFramePr>
            <a:graphicFrameLocks noChangeAspect="1"/>
          </p:cNvGraphicFramePr>
          <p:nvPr/>
        </p:nvGraphicFramePr>
        <p:xfrm>
          <a:off x="4951413" y="5029200"/>
          <a:ext cx="3949700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2" name="Equation" r:id="rId3" imgW="1536480" imgH="533160" progId="Equation.3">
                  <p:embed/>
                </p:oleObj>
              </mc:Choice>
              <mc:Fallback>
                <p:oleObj name="Equation" r:id="rId3" imgW="1536480" imgH="533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5029200"/>
                        <a:ext cx="3949700" cy="1370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7112000" y="1917700"/>
            <a:ext cx="127000" cy="127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0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5"/>
          <p:cNvSpPr>
            <a:spLocks noChangeArrowheads="1"/>
          </p:cNvSpPr>
          <p:nvPr/>
        </p:nvSpPr>
        <p:spPr bwMode="auto">
          <a:xfrm>
            <a:off x="5651500" y="29845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6"/>
          <p:cNvSpPr>
            <a:spLocks noChangeArrowheads="1"/>
          </p:cNvSpPr>
          <p:nvPr/>
        </p:nvSpPr>
        <p:spPr bwMode="auto">
          <a:xfrm>
            <a:off x="6388100" y="31623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7"/>
          <p:cNvSpPr>
            <a:spLocks noChangeArrowheads="1"/>
          </p:cNvSpPr>
          <p:nvPr/>
        </p:nvSpPr>
        <p:spPr bwMode="auto">
          <a:xfrm>
            <a:off x="8394700" y="26416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8"/>
          <p:cNvSpPr>
            <a:spLocks noChangeArrowheads="1"/>
          </p:cNvSpPr>
          <p:nvPr/>
        </p:nvSpPr>
        <p:spPr bwMode="auto">
          <a:xfrm>
            <a:off x="7391400" y="38989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9"/>
          <p:cNvSpPr>
            <a:spLocks noChangeArrowheads="1"/>
          </p:cNvSpPr>
          <p:nvPr/>
        </p:nvSpPr>
        <p:spPr bwMode="auto">
          <a:xfrm>
            <a:off x="7912100" y="3263900"/>
            <a:ext cx="127000" cy="127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25"/>
          <p:cNvSpPr>
            <a:spLocks noChangeArrowheads="1"/>
          </p:cNvSpPr>
          <p:nvPr/>
        </p:nvSpPr>
        <p:spPr bwMode="auto">
          <a:xfrm rot="1146400">
            <a:off x="5588000" y="1866900"/>
            <a:ext cx="6731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26"/>
          <p:cNvSpPr>
            <a:spLocks noChangeArrowheads="1"/>
          </p:cNvSpPr>
          <p:nvPr/>
        </p:nvSpPr>
        <p:spPr bwMode="auto">
          <a:xfrm rot="-1327148">
            <a:off x="6388100" y="1978025"/>
            <a:ext cx="1173163" cy="2312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Freeform 27"/>
          <p:cNvSpPr>
            <a:spLocks/>
          </p:cNvSpPr>
          <p:nvPr/>
        </p:nvSpPr>
        <p:spPr bwMode="auto">
          <a:xfrm>
            <a:off x="6769100" y="1625600"/>
            <a:ext cx="2071688" cy="2074863"/>
          </a:xfrm>
          <a:custGeom>
            <a:avLst/>
            <a:gdLst/>
            <a:ahLst/>
            <a:cxnLst>
              <a:cxn ang="0">
                <a:pos x="168" y="96"/>
              </a:cxn>
              <a:cxn ang="0">
                <a:pos x="1152" y="584"/>
              </a:cxn>
              <a:cxn ang="0">
                <a:pos x="1088" y="1008"/>
              </a:cxn>
              <a:cxn ang="0">
                <a:pos x="712" y="1168"/>
              </a:cxn>
              <a:cxn ang="0">
                <a:pos x="144" y="176"/>
              </a:cxn>
              <a:cxn ang="0">
                <a:pos x="168" y="96"/>
              </a:cxn>
            </a:cxnLst>
            <a:rect l="0" t="0" r="r" b="b"/>
            <a:pathLst>
              <a:path w="1305" h="1307">
                <a:moveTo>
                  <a:pt x="168" y="96"/>
                </a:moveTo>
                <a:cubicBezTo>
                  <a:pt x="336" y="164"/>
                  <a:pt x="999" y="432"/>
                  <a:pt x="1152" y="584"/>
                </a:cubicBezTo>
                <a:cubicBezTo>
                  <a:pt x="1305" y="736"/>
                  <a:pt x="1161" y="911"/>
                  <a:pt x="1088" y="1008"/>
                </a:cubicBezTo>
                <a:cubicBezTo>
                  <a:pt x="1015" y="1105"/>
                  <a:pt x="869" y="1307"/>
                  <a:pt x="712" y="1168"/>
                </a:cubicBezTo>
                <a:cubicBezTo>
                  <a:pt x="555" y="1029"/>
                  <a:pt x="232" y="352"/>
                  <a:pt x="144" y="176"/>
                </a:cubicBezTo>
                <a:cubicBezTo>
                  <a:pt x="56" y="0"/>
                  <a:pt x="0" y="28"/>
                  <a:pt x="168" y="96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5835275" y="2428689"/>
            <a:ext cx="165100" cy="165100"/>
          </a:xfrm>
          <a:prstGeom prst="ellipse">
            <a:avLst/>
          </a:prstGeom>
          <a:solidFill>
            <a:srgbClr val="0066FF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7"/>
          <p:cNvSpPr>
            <a:spLocks noChangeArrowheads="1"/>
          </p:cNvSpPr>
          <p:nvPr/>
        </p:nvSpPr>
        <p:spPr bwMode="auto">
          <a:xfrm>
            <a:off x="6921500" y="2974789"/>
            <a:ext cx="165100" cy="165100"/>
          </a:xfrm>
          <a:prstGeom prst="ellipse">
            <a:avLst/>
          </a:prstGeom>
          <a:solidFill>
            <a:srgbClr val="0066FF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8"/>
          <p:cNvSpPr>
            <a:spLocks noChangeArrowheads="1"/>
          </p:cNvSpPr>
          <p:nvPr/>
        </p:nvSpPr>
        <p:spPr bwMode="auto">
          <a:xfrm>
            <a:off x="7673789" y="2441389"/>
            <a:ext cx="165100" cy="165100"/>
          </a:xfrm>
          <a:prstGeom prst="ellipse">
            <a:avLst/>
          </a:prstGeom>
          <a:solidFill>
            <a:srgbClr val="0066FF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11"/>
          <p:cNvSpPr>
            <a:spLocks noChangeShapeType="1"/>
          </p:cNvSpPr>
          <p:nvPr/>
        </p:nvSpPr>
        <p:spPr bwMode="auto">
          <a:xfrm>
            <a:off x="6756400" y="21717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13"/>
          <p:cNvSpPr>
            <a:spLocks noChangeShapeType="1"/>
          </p:cNvSpPr>
          <p:nvPr/>
        </p:nvSpPr>
        <p:spPr bwMode="auto">
          <a:xfrm flipH="1">
            <a:off x="5889812" y="1993900"/>
            <a:ext cx="193488" cy="520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Line 14"/>
          <p:cNvSpPr>
            <a:spLocks noChangeShapeType="1"/>
          </p:cNvSpPr>
          <p:nvPr/>
        </p:nvSpPr>
        <p:spPr bwMode="auto">
          <a:xfrm>
            <a:off x="7213600" y="1993900"/>
            <a:ext cx="585694" cy="57448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" name="Line 20"/>
          <p:cNvSpPr>
            <a:spLocks noChangeShapeType="1"/>
          </p:cNvSpPr>
          <p:nvPr/>
        </p:nvSpPr>
        <p:spPr bwMode="auto">
          <a:xfrm flipV="1">
            <a:off x="5714999" y="2528047"/>
            <a:ext cx="188259" cy="53265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 flipV="1">
            <a:off x="6451600" y="3065929"/>
            <a:ext cx="500529" cy="159871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flipH="1" flipV="1">
            <a:off x="7005918" y="3092824"/>
            <a:ext cx="448982" cy="869576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/>
        </p:nvSpPr>
        <p:spPr bwMode="auto">
          <a:xfrm flipH="1" flipV="1">
            <a:off x="7785847" y="2541494"/>
            <a:ext cx="202453" cy="773206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Line 24"/>
          <p:cNvSpPr>
            <a:spLocks noChangeShapeType="1"/>
          </p:cNvSpPr>
          <p:nvPr/>
        </p:nvSpPr>
        <p:spPr bwMode="auto">
          <a:xfrm flipH="1" flipV="1">
            <a:off x="7772400" y="2528047"/>
            <a:ext cx="698500" cy="16435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b="0" dirty="0" err="1"/>
              <a:t>centroids</a:t>
            </a:r>
            <a:r>
              <a:rPr lang="en-US" sz="2000" b="0" dirty="0"/>
              <a:t> randomly</a:t>
            </a: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sp>
        <p:nvSpPr>
          <p:cNvPr id="1062919" name="Oval 7"/>
          <p:cNvSpPr>
            <a:spLocks noChangeArrowheads="1"/>
          </p:cNvSpPr>
          <p:nvPr/>
        </p:nvSpPr>
        <p:spPr bwMode="auto">
          <a:xfrm>
            <a:off x="5499100" y="26035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20" name="Oval 8"/>
          <p:cNvSpPr>
            <a:spLocks noChangeArrowheads="1"/>
          </p:cNvSpPr>
          <p:nvPr/>
        </p:nvSpPr>
        <p:spPr bwMode="auto">
          <a:xfrm>
            <a:off x="6921500" y="31496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21" name="Oval 9"/>
          <p:cNvSpPr>
            <a:spLocks noChangeArrowheads="1"/>
          </p:cNvSpPr>
          <p:nvPr/>
        </p:nvSpPr>
        <p:spPr bwMode="auto">
          <a:xfrm>
            <a:off x="7848600" y="26162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8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9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1879600"/>
            <a:ext cx="4639235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b="0" dirty="0" err="1"/>
              <a:t>centroids</a:t>
            </a:r>
            <a:r>
              <a:rPr lang="en-US" sz="2000" b="0" dirty="0"/>
              <a:t> randomly</a:t>
            </a: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sp>
        <p:nvSpPr>
          <p:cNvPr id="1062919" name="Oval 7"/>
          <p:cNvSpPr>
            <a:spLocks noChangeArrowheads="1"/>
          </p:cNvSpPr>
          <p:nvPr/>
        </p:nvSpPr>
        <p:spPr bwMode="auto">
          <a:xfrm>
            <a:off x="5499100" y="26035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20" name="Oval 8"/>
          <p:cNvSpPr>
            <a:spLocks noChangeArrowheads="1"/>
          </p:cNvSpPr>
          <p:nvPr/>
        </p:nvSpPr>
        <p:spPr bwMode="auto">
          <a:xfrm>
            <a:off x="6921500" y="31496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21" name="Oval 9"/>
          <p:cNvSpPr>
            <a:spLocks noChangeArrowheads="1"/>
          </p:cNvSpPr>
          <p:nvPr/>
        </p:nvSpPr>
        <p:spPr bwMode="auto">
          <a:xfrm>
            <a:off x="7848600" y="26162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6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7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3523129"/>
            <a:ext cx="4639235" cy="316005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5588000" y="1981200"/>
            <a:ext cx="508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096000" y="1981200"/>
            <a:ext cx="914400" cy="12827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6096000" y="1968500"/>
            <a:ext cx="1879600" cy="723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b="0" dirty="0" err="1"/>
              <a:t>centroids</a:t>
            </a:r>
            <a:r>
              <a:rPr lang="en-US" sz="2000" b="0" dirty="0"/>
              <a:t> randomly</a:t>
            </a: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sp>
        <p:nvSpPr>
          <p:cNvPr id="1062919" name="Oval 7"/>
          <p:cNvSpPr>
            <a:spLocks noChangeArrowheads="1"/>
          </p:cNvSpPr>
          <p:nvPr/>
        </p:nvSpPr>
        <p:spPr bwMode="auto">
          <a:xfrm>
            <a:off x="5499100" y="26035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20" name="Oval 8"/>
          <p:cNvSpPr>
            <a:spLocks noChangeArrowheads="1"/>
          </p:cNvSpPr>
          <p:nvPr/>
        </p:nvSpPr>
        <p:spPr bwMode="auto">
          <a:xfrm>
            <a:off x="6921500" y="31496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21" name="Oval 9"/>
          <p:cNvSpPr>
            <a:spLocks noChangeArrowheads="1"/>
          </p:cNvSpPr>
          <p:nvPr/>
        </p:nvSpPr>
        <p:spPr bwMode="auto">
          <a:xfrm>
            <a:off x="7848600" y="26162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0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1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4719917"/>
            <a:ext cx="4639235" cy="19632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5588000" y="1981200"/>
            <a:ext cx="508000" cy="685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b="0" dirty="0" err="1"/>
              <a:t>centroids</a:t>
            </a:r>
            <a:r>
              <a:rPr lang="en-US" sz="2000" b="0" dirty="0"/>
              <a:t> randomly</a:t>
            </a: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4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5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4719917"/>
            <a:ext cx="4639235" cy="19632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499100" y="26035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921500" y="31496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7848600" y="26162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 flipH="1">
            <a:off x="5562600" y="2184400"/>
            <a:ext cx="1206500" cy="508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6756400" y="2171700"/>
            <a:ext cx="254000" cy="106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 flipH="1">
            <a:off x="5575300" y="1993900"/>
            <a:ext cx="508000" cy="6731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>
            <a:off x="6756400" y="2184400"/>
            <a:ext cx="1219200" cy="508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b="0" dirty="0" err="1"/>
              <a:t>centroids</a:t>
            </a:r>
            <a:r>
              <a:rPr lang="en-US" sz="2000" b="0" dirty="0"/>
              <a:t> randomly</a:t>
            </a: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8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9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4719917"/>
            <a:ext cx="4639235" cy="19632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499100" y="26035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921500" y="31496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7848600" y="26162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6756400" y="21717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>
            <a:off x="5575300" y="1993900"/>
            <a:ext cx="508000" cy="6731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b="0" dirty="0" err="1"/>
              <a:t>centroids</a:t>
            </a:r>
            <a:r>
              <a:rPr lang="en-US" sz="2000" b="0" dirty="0"/>
              <a:t> randomly</a:t>
            </a: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2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3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4719917"/>
            <a:ext cx="4639235" cy="19632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499100" y="26035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921500" y="31496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7848600" y="26162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7112000" y="1917700"/>
            <a:ext cx="127000" cy="127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36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>
            <a:off x="6756400" y="21717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H="1">
            <a:off x="5575300" y="1993900"/>
            <a:ext cx="508000" cy="6731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7213600" y="1993900"/>
            <a:ext cx="736600" cy="711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 flipH="1">
            <a:off x="6997700" y="2006600"/>
            <a:ext cx="190500" cy="12573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 flipH="1">
            <a:off x="5549900" y="1993900"/>
            <a:ext cx="163830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b="0" dirty="0" err="1"/>
              <a:t>centroids</a:t>
            </a:r>
            <a:r>
              <a:rPr lang="en-US" sz="2000" b="0" dirty="0"/>
              <a:t> randomly</a:t>
            </a: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6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7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4719917"/>
            <a:ext cx="4639235" cy="19632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499100" y="26035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921500" y="31496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7848600" y="26162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7112000" y="1917700"/>
            <a:ext cx="127000" cy="127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6756400" y="21717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5575300" y="1993900"/>
            <a:ext cx="508000" cy="6731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7213600" y="1993900"/>
            <a:ext cx="736600" cy="711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b="0" dirty="0" err="1"/>
              <a:t>centroids</a:t>
            </a:r>
            <a:r>
              <a:rPr lang="en-US" sz="2000" b="0" dirty="0"/>
              <a:t> randomly</a:t>
            </a: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0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1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4719917"/>
            <a:ext cx="4639235" cy="19632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499100" y="26035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921500" y="31496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7848600" y="26162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7112000" y="1917700"/>
            <a:ext cx="127000" cy="127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6756400" y="21717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5575300" y="1993900"/>
            <a:ext cx="508000" cy="6731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7213600" y="1993900"/>
            <a:ext cx="736600" cy="711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5651500" y="29845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6388100" y="31623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8394700" y="26416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7391400" y="38989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7912100" y="3263900"/>
            <a:ext cx="127000" cy="127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H="1" flipV="1">
            <a:off x="5588000" y="2692400"/>
            <a:ext cx="127000" cy="3683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6451600" y="3225800"/>
            <a:ext cx="558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H="1" flipV="1">
            <a:off x="7010400" y="3238500"/>
            <a:ext cx="444500" cy="7239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 flipV="1">
            <a:off x="7937500" y="2717800"/>
            <a:ext cx="50800" cy="5969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H="1">
            <a:off x="7962900" y="2692400"/>
            <a:ext cx="508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b="0" dirty="0" err="1"/>
              <a:t>centroids</a:t>
            </a:r>
            <a:r>
              <a:rPr lang="en-US" sz="2000" b="0" dirty="0"/>
              <a:t> randomly</a:t>
            </a: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8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9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4719917"/>
            <a:ext cx="4639235" cy="19632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7112000" y="1917700"/>
            <a:ext cx="127000" cy="127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651500" y="29845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6388100" y="31623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8394700" y="26416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7391400" y="38989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7912100" y="3263900"/>
            <a:ext cx="127000" cy="127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5"/>
          <p:cNvSpPr>
            <a:spLocks noChangeArrowheads="1"/>
          </p:cNvSpPr>
          <p:nvPr/>
        </p:nvSpPr>
        <p:spPr bwMode="auto">
          <a:xfrm rot="1146400">
            <a:off x="5588000" y="1866900"/>
            <a:ext cx="6731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6"/>
          <p:cNvSpPr>
            <a:spLocks noChangeArrowheads="1"/>
          </p:cNvSpPr>
          <p:nvPr/>
        </p:nvSpPr>
        <p:spPr bwMode="auto">
          <a:xfrm rot="-1327148">
            <a:off x="6388100" y="1978025"/>
            <a:ext cx="1173163" cy="2312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Freeform 27"/>
          <p:cNvSpPr>
            <a:spLocks/>
          </p:cNvSpPr>
          <p:nvPr/>
        </p:nvSpPr>
        <p:spPr bwMode="auto">
          <a:xfrm>
            <a:off x="6769100" y="1625600"/>
            <a:ext cx="2071688" cy="2074863"/>
          </a:xfrm>
          <a:custGeom>
            <a:avLst/>
            <a:gdLst/>
            <a:ahLst/>
            <a:cxnLst>
              <a:cxn ang="0">
                <a:pos x="168" y="96"/>
              </a:cxn>
              <a:cxn ang="0">
                <a:pos x="1152" y="584"/>
              </a:cxn>
              <a:cxn ang="0">
                <a:pos x="1088" y="1008"/>
              </a:cxn>
              <a:cxn ang="0">
                <a:pos x="712" y="1168"/>
              </a:cxn>
              <a:cxn ang="0">
                <a:pos x="144" y="176"/>
              </a:cxn>
              <a:cxn ang="0">
                <a:pos x="168" y="96"/>
              </a:cxn>
            </a:cxnLst>
            <a:rect l="0" t="0" r="r" b="b"/>
            <a:pathLst>
              <a:path w="1305" h="1307">
                <a:moveTo>
                  <a:pt x="168" y="96"/>
                </a:moveTo>
                <a:cubicBezTo>
                  <a:pt x="336" y="164"/>
                  <a:pt x="999" y="432"/>
                  <a:pt x="1152" y="584"/>
                </a:cubicBezTo>
                <a:cubicBezTo>
                  <a:pt x="1305" y="736"/>
                  <a:pt x="1161" y="911"/>
                  <a:pt x="1088" y="1008"/>
                </a:cubicBezTo>
                <a:cubicBezTo>
                  <a:pt x="1015" y="1105"/>
                  <a:pt x="869" y="1307"/>
                  <a:pt x="712" y="1168"/>
                </a:cubicBezTo>
                <a:cubicBezTo>
                  <a:pt x="555" y="1029"/>
                  <a:pt x="232" y="352"/>
                  <a:pt x="144" y="176"/>
                </a:cubicBezTo>
                <a:cubicBezTo>
                  <a:pt x="56" y="0"/>
                  <a:pt x="0" y="28"/>
                  <a:pt x="168" y="96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4000"/>
              <a:t>Clustering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idx="1"/>
          </p:nvPr>
        </p:nvSpPr>
        <p:spPr>
          <a:xfrm>
            <a:off x="336176" y="1104901"/>
            <a:ext cx="4635500" cy="20129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What is clustering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Clustering is the determination of naturally occurring grouping of data/instances (</a:t>
            </a:r>
            <a:r>
              <a:rPr lang="en-US" sz="2000" dirty="0">
                <a:solidFill>
                  <a:srgbClr val="0000CC"/>
                </a:solidFill>
              </a:rPr>
              <a:t>with low within-group variability and high between-group variability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54756" name="Oval 36"/>
          <p:cNvSpPr>
            <a:spLocks noChangeArrowheads="1"/>
          </p:cNvSpPr>
          <p:nvPr/>
        </p:nvSpPr>
        <p:spPr bwMode="auto">
          <a:xfrm>
            <a:off x="6629400" y="25527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7" name="Oval 37"/>
          <p:cNvSpPr>
            <a:spLocks noChangeArrowheads="1"/>
          </p:cNvSpPr>
          <p:nvPr/>
        </p:nvSpPr>
        <p:spPr bwMode="auto">
          <a:xfrm>
            <a:off x="7175500" y="1968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8" name="Oval 38"/>
          <p:cNvSpPr>
            <a:spLocks noChangeArrowheads="1"/>
          </p:cNvSpPr>
          <p:nvPr/>
        </p:nvSpPr>
        <p:spPr bwMode="auto">
          <a:xfrm>
            <a:off x="6591300" y="21717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9" name="Oval 39"/>
          <p:cNvSpPr>
            <a:spLocks noChangeArrowheads="1"/>
          </p:cNvSpPr>
          <p:nvPr/>
        </p:nvSpPr>
        <p:spPr bwMode="auto">
          <a:xfrm>
            <a:off x="6959600" y="2692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0" name="Oval 40"/>
          <p:cNvSpPr>
            <a:spLocks noChangeArrowheads="1"/>
          </p:cNvSpPr>
          <p:nvPr/>
        </p:nvSpPr>
        <p:spPr bwMode="auto">
          <a:xfrm>
            <a:off x="6819900" y="16256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1" name="Oval 41"/>
          <p:cNvSpPr>
            <a:spLocks noChangeArrowheads="1"/>
          </p:cNvSpPr>
          <p:nvPr/>
        </p:nvSpPr>
        <p:spPr bwMode="auto">
          <a:xfrm>
            <a:off x="7213600" y="14859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2" name="Oval 42"/>
          <p:cNvSpPr>
            <a:spLocks noChangeArrowheads="1"/>
          </p:cNvSpPr>
          <p:nvPr/>
        </p:nvSpPr>
        <p:spPr bwMode="auto">
          <a:xfrm>
            <a:off x="7416800" y="19050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3" name="Oval 43"/>
          <p:cNvSpPr>
            <a:spLocks noChangeArrowheads="1"/>
          </p:cNvSpPr>
          <p:nvPr/>
        </p:nvSpPr>
        <p:spPr bwMode="auto">
          <a:xfrm>
            <a:off x="7391400" y="1587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4" name="Oval 44"/>
          <p:cNvSpPr>
            <a:spLocks noChangeArrowheads="1"/>
          </p:cNvSpPr>
          <p:nvPr/>
        </p:nvSpPr>
        <p:spPr bwMode="auto">
          <a:xfrm>
            <a:off x="6845300" y="12700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5" name="Oval 45"/>
          <p:cNvSpPr>
            <a:spLocks noChangeArrowheads="1"/>
          </p:cNvSpPr>
          <p:nvPr/>
        </p:nvSpPr>
        <p:spPr bwMode="auto">
          <a:xfrm>
            <a:off x="7239000" y="9398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6" name="Oval 46"/>
          <p:cNvSpPr>
            <a:spLocks noChangeArrowheads="1"/>
          </p:cNvSpPr>
          <p:nvPr/>
        </p:nvSpPr>
        <p:spPr bwMode="auto">
          <a:xfrm>
            <a:off x="7670800" y="15367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7" name="Oval 47"/>
          <p:cNvSpPr>
            <a:spLocks noChangeArrowheads="1"/>
          </p:cNvSpPr>
          <p:nvPr/>
        </p:nvSpPr>
        <p:spPr bwMode="auto">
          <a:xfrm>
            <a:off x="7391400" y="1333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8" name="Oval 48"/>
          <p:cNvSpPr>
            <a:spLocks noChangeArrowheads="1"/>
          </p:cNvSpPr>
          <p:nvPr/>
        </p:nvSpPr>
        <p:spPr bwMode="auto">
          <a:xfrm>
            <a:off x="7569200" y="1206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9" name="Oval 49"/>
          <p:cNvSpPr>
            <a:spLocks noChangeArrowheads="1"/>
          </p:cNvSpPr>
          <p:nvPr/>
        </p:nvSpPr>
        <p:spPr bwMode="auto">
          <a:xfrm>
            <a:off x="7772400" y="18288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0" name="Oval 50"/>
          <p:cNvSpPr>
            <a:spLocks noChangeArrowheads="1"/>
          </p:cNvSpPr>
          <p:nvPr/>
        </p:nvSpPr>
        <p:spPr bwMode="auto">
          <a:xfrm>
            <a:off x="7086600" y="16891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1" name="Oval 51"/>
          <p:cNvSpPr>
            <a:spLocks noChangeArrowheads="1"/>
          </p:cNvSpPr>
          <p:nvPr/>
        </p:nvSpPr>
        <p:spPr bwMode="auto">
          <a:xfrm>
            <a:off x="7150100" y="12700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2" name="Oval 52"/>
          <p:cNvSpPr>
            <a:spLocks noChangeArrowheads="1"/>
          </p:cNvSpPr>
          <p:nvPr/>
        </p:nvSpPr>
        <p:spPr bwMode="auto">
          <a:xfrm>
            <a:off x="5994400" y="22733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3" name="Oval 53"/>
          <p:cNvSpPr>
            <a:spLocks noChangeArrowheads="1"/>
          </p:cNvSpPr>
          <p:nvPr/>
        </p:nvSpPr>
        <p:spPr bwMode="auto">
          <a:xfrm>
            <a:off x="6362700" y="26289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4" name="Oval 54"/>
          <p:cNvSpPr>
            <a:spLocks noChangeArrowheads="1"/>
          </p:cNvSpPr>
          <p:nvPr/>
        </p:nvSpPr>
        <p:spPr bwMode="auto">
          <a:xfrm>
            <a:off x="6629400" y="28956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5" name="Oval 55"/>
          <p:cNvSpPr>
            <a:spLocks noChangeArrowheads="1"/>
          </p:cNvSpPr>
          <p:nvPr/>
        </p:nvSpPr>
        <p:spPr bwMode="auto">
          <a:xfrm>
            <a:off x="7175500" y="3073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6" name="Oval 56"/>
          <p:cNvSpPr>
            <a:spLocks noChangeArrowheads="1"/>
          </p:cNvSpPr>
          <p:nvPr/>
        </p:nvSpPr>
        <p:spPr bwMode="auto">
          <a:xfrm>
            <a:off x="6159500" y="2743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7" name="Oval 57"/>
          <p:cNvSpPr>
            <a:spLocks noChangeArrowheads="1"/>
          </p:cNvSpPr>
          <p:nvPr/>
        </p:nvSpPr>
        <p:spPr bwMode="auto">
          <a:xfrm>
            <a:off x="6311900" y="29845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80" name="Rectangle 60"/>
          <p:cNvSpPr>
            <a:spLocks noChangeArrowheads="1"/>
          </p:cNvSpPr>
          <p:nvPr/>
        </p:nvSpPr>
        <p:spPr bwMode="auto">
          <a:xfrm>
            <a:off x="5473700" y="571500"/>
            <a:ext cx="3302000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b="0" dirty="0" err="1"/>
              <a:t>centroids</a:t>
            </a:r>
            <a:r>
              <a:rPr lang="en-US" sz="2000" b="0" dirty="0"/>
              <a:t> randomly</a:t>
            </a: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are 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centroids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3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6266329"/>
            <a:ext cx="4639235" cy="4168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7112000" y="1917700"/>
            <a:ext cx="127000" cy="127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651500" y="29845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6388100" y="31623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8394700" y="26416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7391400" y="38989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7912100" y="3263900"/>
            <a:ext cx="127000" cy="127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5"/>
          <p:cNvSpPr>
            <a:spLocks noChangeArrowheads="1"/>
          </p:cNvSpPr>
          <p:nvPr/>
        </p:nvSpPr>
        <p:spPr bwMode="auto">
          <a:xfrm rot="1146400">
            <a:off x="5588000" y="1866900"/>
            <a:ext cx="6731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6"/>
          <p:cNvSpPr>
            <a:spLocks noChangeArrowheads="1"/>
          </p:cNvSpPr>
          <p:nvPr/>
        </p:nvSpPr>
        <p:spPr bwMode="auto">
          <a:xfrm rot="-1327148">
            <a:off x="6388100" y="1978025"/>
            <a:ext cx="1173163" cy="2312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Freeform 27"/>
          <p:cNvSpPr>
            <a:spLocks/>
          </p:cNvSpPr>
          <p:nvPr/>
        </p:nvSpPr>
        <p:spPr bwMode="auto">
          <a:xfrm>
            <a:off x="6769100" y="1625600"/>
            <a:ext cx="2071688" cy="2074863"/>
          </a:xfrm>
          <a:custGeom>
            <a:avLst/>
            <a:gdLst/>
            <a:ahLst/>
            <a:cxnLst>
              <a:cxn ang="0">
                <a:pos x="168" y="96"/>
              </a:cxn>
              <a:cxn ang="0">
                <a:pos x="1152" y="584"/>
              </a:cxn>
              <a:cxn ang="0">
                <a:pos x="1088" y="1008"/>
              </a:cxn>
              <a:cxn ang="0">
                <a:pos x="712" y="1168"/>
              </a:cxn>
              <a:cxn ang="0">
                <a:pos x="144" y="176"/>
              </a:cxn>
              <a:cxn ang="0">
                <a:pos x="168" y="96"/>
              </a:cxn>
            </a:cxnLst>
            <a:rect l="0" t="0" r="r" b="b"/>
            <a:pathLst>
              <a:path w="1305" h="1307">
                <a:moveTo>
                  <a:pt x="168" y="96"/>
                </a:moveTo>
                <a:cubicBezTo>
                  <a:pt x="336" y="164"/>
                  <a:pt x="999" y="432"/>
                  <a:pt x="1152" y="584"/>
                </a:cubicBezTo>
                <a:cubicBezTo>
                  <a:pt x="1305" y="736"/>
                  <a:pt x="1161" y="911"/>
                  <a:pt x="1088" y="1008"/>
                </a:cubicBezTo>
                <a:cubicBezTo>
                  <a:pt x="1015" y="1105"/>
                  <a:pt x="869" y="1307"/>
                  <a:pt x="712" y="1168"/>
                </a:cubicBezTo>
                <a:cubicBezTo>
                  <a:pt x="555" y="1029"/>
                  <a:pt x="232" y="352"/>
                  <a:pt x="144" y="176"/>
                </a:cubicBezTo>
                <a:cubicBezTo>
                  <a:pt x="56" y="0"/>
                  <a:pt x="0" y="28"/>
                  <a:pt x="168" y="96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5835275" y="2428689"/>
            <a:ext cx="165100" cy="165100"/>
          </a:xfrm>
          <a:prstGeom prst="ellipse">
            <a:avLst/>
          </a:prstGeom>
          <a:solidFill>
            <a:srgbClr val="0066FF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6921500" y="2974789"/>
            <a:ext cx="165100" cy="165100"/>
          </a:xfrm>
          <a:prstGeom prst="ellipse">
            <a:avLst/>
          </a:prstGeom>
          <a:solidFill>
            <a:srgbClr val="0066FF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673789" y="2441389"/>
            <a:ext cx="165100" cy="165100"/>
          </a:xfrm>
          <a:prstGeom prst="ellipse">
            <a:avLst/>
          </a:prstGeom>
          <a:solidFill>
            <a:srgbClr val="0066FF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8004" name="Object 2"/>
          <p:cNvGraphicFramePr>
            <a:graphicFrameLocks noChangeAspect="1"/>
          </p:cNvGraphicFramePr>
          <p:nvPr/>
        </p:nvGraphicFramePr>
        <p:xfrm>
          <a:off x="1680882" y="5498697"/>
          <a:ext cx="1975878" cy="68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4" name="Equation" r:id="rId5" imgW="1536480" imgH="533160" progId="Equation.3">
                  <p:embed/>
                </p:oleObj>
              </mc:Choice>
              <mc:Fallback>
                <p:oleObj name="Equation" r:id="rId5" imgW="1536480" imgH="5331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882" y="5498697"/>
                        <a:ext cx="1975878" cy="685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858"/>
            <a:ext cx="8229600" cy="838542"/>
          </a:xfrm>
        </p:spPr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903767"/>
            <a:ext cx="4432300" cy="557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centroids </a:t>
            </a:r>
            <a:r>
              <a:rPr lang="en-US" sz="2000" b="0" dirty="0" smtClean="0"/>
              <a:t>randomly</a:t>
            </a:r>
            <a:endParaRPr lang="en-US" sz="800" b="0" dirty="0"/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800" b="0" dirty="0"/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800" b="0" dirty="0"/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are 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centroids</a:t>
            </a:r>
            <a:endParaRPr lang="en-US" sz="2000" b="0" dirty="0" smtClean="0"/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endParaRPr lang="en-US" sz="2000" dirty="0" smtClean="0"/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914400" lvl="1" indent="-457200" algn="l"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506586"/>
              </p:ext>
            </p:extLst>
          </p:nvPr>
        </p:nvGraphicFramePr>
        <p:xfrm>
          <a:off x="1246094" y="2607737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9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607737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7112000" y="1917700"/>
            <a:ext cx="127000" cy="127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651500" y="29845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6388100" y="31623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8394700" y="26416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7391400" y="38989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7912100" y="3263900"/>
            <a:ext cx="127000" cy="127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5"/>
          <p:cNvSpPr>
            <a:spLocks noChangeArrowheads="1"/>
          </p:cNvSpPr>
          <p:nvPr/>
        </p:nvSpPr>
        <p:spPr bwMode="auto">
          <a:xfrm rot="1146400">
            <a:off x="5588000" y="1866900"/>
            <a:ext cx="6731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6"/>
          <p:cNvSpPr>
            <a:spLocks noChangeArrowheads="1"/>
          </p:cNvSpPr>
          <p:nvPr/>
        </p:nvSpPr>
        <p:spPr bwMode="auto">
          <a:xfrm rot="-1327148">
            <a:off x="6388100" y="1978025"/>
            <a:ext cx="1173163" cy="2312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Freeform 27"/>
          <p:cNvSpPr>
            <a:spLocks/>
          </p:cNvSpPr>
          <p:nvPr/>
        </p:nvSpPr>
        <p:spPr bwMode="auto">
          <a:xfrm>
            <a:off x="6769100" y="1625600"/>
            <a:ext cx="2071688" cy="2074863"/>
          </a:xfrm>
          <a:custGeom>
            <a:avLst/>
            <a:gdLst/>
            <a:ahLst/>
            <a:cxnLst>
              <a:cxn ang="0">
                <a:pos x="168" y="96"/>
              </a:cxn>
              <a:cxn ang="0">
                <a:pos x="1152" y="584"/>
              </a:cxn>
              <a:cxn ang="0">
                <a:pos x="1088" y="1008"/>
              </a:cxn>
              <a:cxn ang="0">
                <a:pos x="712" y="1168"/>
              </a:cxn>
              <a:cxn ang="0">
                <a:pos x="144" y="176"/>
              </a:cxn>
              <a:cxn ang="0">
                <a:pos x="168" y="96"/>
              </a:cxn>
            </a:cxnLst>
            <a:rect l="0" t="0" r="r" b="b"/>
            <a:pathLst>
              <a:path w="1305" h="1307">
                <a:moveTo>
                  <a:pt x="168" y="96"/>
                </a:moveTo>
                <a:cubicBezTo>
                  <a:pt x="336" y="164"/>
                  <a:pt x="999" y="432"/>
                  <a:pt x="1152" y="584"/>
                </a:cubicBezTo>
                <a:cubicBezTo>
                  <a:pt x="1305" y="736"/>
                  <a:pt x="1161" y="911"/>
                  <a:pt x="1088" y="1008"/>
                </a:cubicBezTo>
                <a:cubicBezTo>
                  <a:pt x="1015" y="1105"/>
                  <a:pt x="869" y="1307"/>
                  <a:pt x="712" y="1168"/>
                </a:cubicBezTo>
                <a:cubicBezTo>
                  <a:pt x="555" y="1029"/>
                  <a:pt x="232" y="352"/>
                  <a:pt x="144" y="176"/>
                </a:cubicBezTo>
                <a:cubicBezTo>
                  <a:pt x="56" y="0"/>
                  <a:pt x="0" y="28"/>
                  <a:pt x="168" y="96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5835275" y="2428689"/>
            <a:ext cx="165100" cy="165100"/>
          </a:xfrm>
          <a:prstGeom prst="ellipse">
            <a:avLst/>
          </a:prstGeom>
          <a:solidFill>
            <a:srgbClr val="0066FF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6921500" y="2974789"/>
            <a:ext cx="165100" cy="165100"/>
          </a:xfrm>
          <a:prstGeom prst="ellipse">
            <a:avLst/>
          </a:prstGeom>
          <a:solidFill>
            <a:srgbClr val="0066FF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673789" y="2441389"/>
            <a:ext cx="165100" cy="165100"/>
          </a:xfrm>
          <a:prstGeom prst="ellipse">
            <a:avLst/>
          </a:prstGeom>
          <a:solidFill>
            <a:srgbClr val="0066FF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90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993462"/>
              </p:ext>
            </p:extLst>
          </p:nvPr>
        </p:nvGraphicFramePr>
        <p:xfrm>
          <a:off x="1613928" y="5177919"/>
          <a:ext cx="19748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0" name="Equation" r:id="rId5" imgW="1536480" imgH="533160" progId="Equation.3">
                  <p:embed/>
                </p:oleObj>
              </mc:Choice>
              <mc:Fallback>
                <p:oleObj name="Equation" r:id="rId5" imgW="1536480" imgH="5331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928" y="5177919"/>
                        <a:ext cx="1974850" cy="684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K-Means comments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8316"/>
            <a:ext cx="8229600" cy="53162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distance metric determines the clusters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 the original formulation, the distance is L</a:t>
            </a:r>
            <a:r>
              <a:rPr lang="en-US" baseline="-25000" dirty="0" smtClean="0"/>
              <a:t>2</a:t>
            </a:r>
            <a:r>
              <a:rPr lang="en-US" dirty="0" smtClean="0"/>
              <a:t> distance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Euclidean norm,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1</a:t>
            </a:r>
          </a:p>
          <a:p>
            <a:pPr lvl="7">
              <a:lnSpc>
                <a:spcPct val="120000"/>
              </a:lnSpc>
            </a:pPr>
            <a:endParaRPr lang="en-US" dirty="0" smtClean="0"/>
          </a:p>
          <a:p>
            <a:pPr lvl="8">
              <a:lnSpc>
                <a:spcPct val="120000"/>
              </a:lnSpc>
            </a:pPr>
            <a:endParaRPr lang="en-US" dirty="0" smtClean="0"/>
          </a:p>
          <a:p>
            <a:pPr lvl="7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If we replace every x by </a:t>
            </a:r>
            <a:r>
              <a:rPr lang="en-US" i="1" dirty="0" err="1" smtClean="0"/>
              <a:t>m</a:t>
            </a:r>
            <a:r>
              <a:rPr lang="en-US" baseline="-25000" dirty="0" err="1" smtClean="0"/>
              <a:t>cluster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), we get </a:t>
            </a:r>
            <a:r>
              <a:rPr lang="en-US" i="1" dirty="0" smtClean="0"/>
              <a:t>Vector Quantization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K-means is an instance of </a:t>
            </a:r>
            <a:r>
              <a:rPr lang="en-US" i="1" dirty="0" smtClean="0"/>
              <a:t>generalized </a:t>
            </a:r>
            <a:r>
              <a:rPr lang="en-US" dirty="0" smtClean="0"/>
              <a:t>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Not guaranteed to converge for all distance metrics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549451"/>
              </p:ext>
            </p:extLst>
          </p:nvPr>
        </p:nvGraphicFramePr>
        <p:xfrm>
          <a:off x="5702300" y="2625292"/>
          <a:ext cx="2692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2" name="Equation" r:id="rId3" imgW="1384200" imgH="431640" progId="Equation.3">
                  <p:embed/>
                </p:oleObj>
              </mc:Choice>
              <mc:Fallback>
                <p:oleObj name="Equation" r:id="rId3" imgW="1384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2625292"/>
                        <a:ext cx="2692400" cy="838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198520"/>
              </p:ext>
            </p:extLst>
          </p:nvPr>
        </p:nvGraphicFramePr>
        <p:xfrm>
          <a:off x="474663" y="2861829"/>
          <a:ext cx="4622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3" name="Equation" r:id="rId5" imgW="2374560" imgH="228600" progId="Equation.3">
                  <p:embed/>
                </p:oleObj>
              </mc:Choice>
              <mc:Fallback>
                <p:oleObj name="Equation" r:id="rId5" imgW="23745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2861829"/>
                        <a:ext cx="4622800" cy="444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Initialization</a:t>
            </a:r>
            <a:endParaRPr lang="en-US" sz="4000" dirty="0"/>
          </a:p>
        </p:txBody>
      </p:sp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04900"/>
            <a:ext cx="7950200" cy="4889500"/>
          </a:xfrm>
        </p:spPr>
        <p:txBody>
          <a:bodyPr/>
          <a:lstStyle/>
          <a:p>
            <a:r>
              <a:rPr lang="en-US" dirty="0" smtClean="0"/>
              <a:t>Random initialization</a:t>
            </a:r>
          </a:p>
          <a:p>
            <a:r>
              <a:rPr lang="en-US" dirty="0" smtClean="0"/>
              <a:t>Top-down clustering</a:t>
            </a:r>
            <a:endParaRPr lang="en-US" dirty="0"/>
          </a:p>
          <a:p>
            <a:pPr lvl="1"/>
            <a:r>
              <a:rPr lang="en-US" dirty="0"/>
              <a:t> Initially partition the data into two (or a small number of) clusters using K means</a:t>
            </a:r>
          </a:p>
          <a:p>
            <a:pPr lvl="1"/>
            <a:r>
              <a:rPr lang="en-US" dirty="0"/>
              <a:t>Partition each of the resulting clusters into two (or a small number of) clusters, also using K means</a:t>
            </a:r>
          </a:p>
          <a:p>
            <a:pPr lvl="1"/>
            <a:r>
              <a:rPr lang="en-US" dirty="0"/>
              <a:t>Terminate when the desired number of clusters is obtained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K-Means for Top–Down clustering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  <p:sp>
        <p:nvSpPr>
          <p:cNvPr id="1069061" name="Oval 5"/>
          <p:cNvSpPr>
            <a:spLocks noChangeArrowheads="1"/>
          </p:cNvSpPr>
          <p:nvPr/>
        </p:nvSpPr>
        <p:spPr bwMode="auto">
          <a:xfrm>
            <a:off x="5969000" y="1130300"/>
            <a:ext cx="1866900" cy="9525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63" name="Oval 7"/>
          <p:cNvSpPr>
            <a:spLocks noChangeArrowheads="1"/>
          </p:cNvSpPr>
          <p:nvPr/>
        </p:nvSpPr>
        <p:spPr bwMode="auto">
          <a:xfrm>
            <a:off x="6489700" y="17272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64" name="Oval 8"/>
          <p:cNvSpPr>
            <a:spLocks noChangeArrowheads="1"/>
          </p:cNvSpPr>
          <p:nvPr/>
        </p:nvSpPr>
        <p:spPr bwMode="auto">
          <a:xfrm>
            <a:off x="6515100" y="13081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65" name="Oval 9"/>
          <p:cNvSpPr>
            <a:spLocks noChangeArrowheads="1"/>
          </p:cNvSpPr>
          <p:nvPr/>
        </p:nvSpPr>
        <p:spPr bwMode="auto">
          <a:xfrm>
            <a:off x="7188200" y="15748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66" name="Oval 10"/>
          <p:cNvSpPr>
            <a:spLocks noChangeArrowheads="1"/>
          </p:cNvSpPr>
          <p:nvPr/>
        </p:nvSpPr>
        <p:spPr bwMode="auto">
          <a:xfrm>
            <a:off x="7048500" y="11811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67" name="Oval 11"/>
          <p:cNvSpPr>
            <a:spLocks noChangeArrowheads="1"/>
          </p:cNvSpPr>
          <p:nvPr/>
        </p:nvSpPr>
        <p:spPr bwMode="auto">
          <a:xfrm>
            <a:off x="6921500" y="18669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68" name="Oval 12"/>
          <p:cNvSpPr>
            <a:spLocks noChangeArrowheads="1"/>
          </p:cNvSpPr>
          <p:nvPr/>
        </p:nvSpPr>
        <p:spPr bwMode="auto">
          <a:xfrm>
            <a:off x="7581900" y="15240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65100" y="1104900"/>
            <a:ext cx="544232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with one cluster </a:t>
            </a:r>
          </a:p>
          <a:p>
            <a:pPr marL="2709863" marR="0" lvl="6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 each cluster into two: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Perturb centroid of cluster slightly  (by &lt; 5%) to generate two centroids</a:t>
            </a:r>
          </a:p>
          <a:p>
            <a:pPr marL="3509963" marR="0" lvl="8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Initialize K means with new set of centroids</a:t>
            </a:r>
          </a:p>
          <a:p>
            <a:pPr marL="2709863" marR="0" lvl="6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Iterate Kmeans until convergence</a:t>
            </a:r>
          </a:p>
          <a:p>
            <a:pPr marL="2252663" marR="0" lvl="5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desired number of clusters is not obtained, return to 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235" y="1828800"/>
            <a:ext cx="5580529" cy="428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6121400" y="15113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K-Means for Top–Down clustering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  <p:sp>
        <p:nvSpPr>
          <p:cNvPr id="1069061" name="Oval 5"/>
          <p:cNvSpPr>
            <a:spLocks noChangeArrowheads="1"/>
          </p:cNvSpPr>
          <p:nvPr/>
        </p:nvSpPr>
        <p:spPr bwMode="auto">
          <a:xfrm>
            <a:off x="5969000" y="1130300"/>
            <a:ext cx="1866900" cy="9525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63" name="Oval 7"/>
          <p:cNvSpPr>
            <a:spLocks noChangeArrowheads="1"/>
          </p:cNvSpPr>
          <p:nvPr/>
        </p:nvSpPr>
        <p:spPr bwMode="auto">
          <a:xfrm>
            <a:off x="6489700" y="17272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64" name="Oval 8"/>
          <p:cNvSpPr>
            <a:spLocks noChangeArrowheads="1"/>
          </p:cNvSpPr>
          <p:nvPr/>
        </p:nvSpPr>
        <p:spPr bwMode="auto">
          <a:xfrm>
            <a:off x="6515100" y="13081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65" name="Oval 9"/>
          <p:cNvSpPr>
            <a:spLocks noChangeArrowheads="1"/>
          </p:cNvSpPr>
          <p:nvPr/>
        </p:nvSpPr>
        <p:spPr bwMode="auto">
          <a:xfrm>
            <a:off x="7188200" y="15748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66" name="Oval 10"/>
          <p:cNvSpPr>
            <a:spLocks noChangeArrowheads="1"/>
          </p:cNvSpPr>
          <p:nvPr/>
        </p:nvSpPr>
        <p:spPr bwMode="auto">
          <a:xfrm>
            <a:off x="7048500" y="11811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67" name="Oval 11"/>
          <p:cNvSpPr>
            <a:spLocks noChangeArrowheads="1"/>
          </p:cNvSpPr>
          <p:nvPr/>
        </p:nvSpPr>
        <p:spPr bwMode="auto">
          <a:xfrm>
            <a:off x="6921500" y="18669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68" name="Oval 12"/>
          <p:cNvSpPr>
            <a:spLocks noChangeArrowheads="1"/>
          </p:cNvSpPr>
          <p:nvPr/>
        </p:nvSpPr>
        <p:spPr bwMode="auto">
          <a:xfrm>
            <a:off x="7581900" y="15240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65100" y="1104900"/>
            <a:ext cx="544232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with one cluster </a:t>
            </a:r>
          </a:p>
          <a:p>
            <a:pPr marL="2709863" marR="0" lvl="6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 each cluster into two: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Perturb centroid of cluster slightly  (by &lt; 5%) to generate two centroids</a:t>
            </a:r>
          </a:p>
          <a:p>
            <a:pPr marL="3509963" marR="0" lvl="8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Initialize K means with new set of centroids</a:t>
            </a:r>
          </a:p>
          <a:p>
            <a:pPr marL="2709863" marR="0" lvl="6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Iterate Kmeans until convergence</a:t>
            </a:r>
          </a:p>
          <a:p>
            <a:pPr marL="2252663" marR="0" lvl="5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desired number of clusters is not obtained, return to 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235" y="1828800"/>
            <a:ext cx="5580529" cy="428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819900" y="1524000"/>
            <a:ext cx="190500" cy="190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6121400" y="15113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K-Means for Top–Down clustering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sp>
        <p:nvSpPr>
          <p:cNvPr id="1187844" name="Oval 4"/>
          <p:cNvSpPr>
            <a:spLocks noChangeArrowheads="1"/>
          </p:cNvSpPr>
          <p:nvPr/>
        </p:nvSpPr>
        <p:spPr bwMode="auto">
          <a:xfrm>
            <a:off x="5969000" y="1130300"/>
            <a:ext cx="1866900" cy="9525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45" name="Oval 5"/>
          <p:cNvSpPr>
            <a:spLocks noChangeArrowheads="1"/>
          </p:cNvSpPr>
          <p:nvPr/>
        </p:nvSpPr>
        <p:spPr bwMode="auto">
          <a:xfrm>
            <a:off x="6121400" y="15113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46" name="Oval 6"/>
          <p:cNvSpPr>
            <a:spLocks noChangeArrowheads="1"/>
          </p:cNvSpPr>
          <p:nvPr/>
        </p:nvSpPr>
        <p:spPr bwMode="auto">
          <a:xfrm>
            <a:off x="6489700" y="17272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47" name="Oval 7"/>
          <p:cNvSpPr>
            <a:spLocks noChangeArrowheads="1"/>
          </p:cNvSpPr>
          <p:nvPr/>
        </p:nvSpPr>
        <p:spPr bwMode="auto">
          <a:xfrm>
            <a:off x="6515100" y="13081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48" name="Oval 8"/>
          <p:cNvSpPr>
            <a:spLocks noChangeArrowheads="1"/>
          </p:cNvSpPr>
          <p:nvPr/>
        </p:nvSpPr>
        <p:spPr bwMode="auto">
          <a:xfrm>
            <a:off x="7188200" y="15748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49" name="Oval 9"/>
          <p:cNvSpPr>
            <a:spLocks noChangeArrowheads="1"/>
          </p:cNvSpPr>
          <p:nvPr/>
        </p:nvSpPr>
        <p:spPr bwMode="auto">
          <a:xfrm>
            <a:off x="7048500" y="11811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50" name="Oval 10"/>
          <p:cNvSpPr>
            <a:spLocks noChangeArrowheads="1"/>
          </p:cNvSpPr>
          <p:nvPr/>
        </p:nvSpPr>
        <p:spPr bwMode="auto">
          <a:xfrm>
            <a:off x="6921500" y="18669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51" name="Oval 11"/>
          <p:cNvSpPr>
            <a:spLocks noChangeArrowheads="1"/>
          </p:cNvSpPr>
          <p:nvPr/>
        </p:nvSpPr>
        <p:spPr bwMode="auto">
          <a:xfrm>
            <a:off x="7581900" y="15240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52" name="Rectangle 12"/>
          <p:cNvSpPr>
            <a:spLocks noChangeArrowheads="1"/>
          </p:cNvSpPr>
          <p:nvPr/>
        </p:nvSpPr>
        <p:spPr bwMode="auto">
          <a:xfrm>
            <a:off x="25400" y="2273300"/>
            <a:ext cx="5245100" cy="389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53" name="Oval 13"/>
          <p:cNvSpPr>
            <a:spLocks noChangeArrowheads="1"/>
          </p:cNvSpPr>
          <p:nvPr/>
        </p:nvSpPr>
        <p:spPr bwMode="auto">
          <a:xfrm>
            <a:off x="6819900" y="1524000"/>
            <a:ext cx="190500" cy="190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65100" y="1104900"/>
            <a:ext cx="544232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with one cluster </a:t>
            </a:r>
          </a:p>
          <a:p>
            <a:pPr marL="2709863" marR="0" lvl="6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 each cluster into two: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Perturb centroid of cluster slightly  (by &lt; 5%) to generate two centroids</a:t>
            </a:r>
          </a:p>
          <a:p>
            <a:pPr marL="3509963" marR="0" lvl="8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Initialize K means with new set of centroids</a:t>
            </a:r>
          </a:p>
          <a:p>
            <a:pPr marL="2709863" marR="0" lvl="6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Iterate Kmeans until convergence</a:t>
            </a:r>
          </a:p>
          <a:p>
            <a:pPr marL="2252663" marR="0" lvl="5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desired number of clusters is not obtained, return to 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235" y="3092824"/>
            <a:ext cx="5580529" cy="302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K-Means for Top–Down clustering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sp>
        <p:nvSpPr>
          <p:cNvPr id="1187852" name="Rectangle 12"/>
          <p:cNvSpPr>
            <a:spLocks noChangeArrowheads="1"/>
          </p:cNvSpPr>
          <p:nvPr/>
        </p:nvSpPr>
        <p:spPr bwMode="auto">
          <a:xfrm>
            <a:off x="25400" y="2273300"/>
            <a:ext cx="5245100" cy="389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65100" y="1104900"/>
            <a:ext cx="544232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with one cluster </a:t>
            </a:r>
          </a:p>
          <a:p>
            <a:pPr marL="2709863" marR="0" lvl="6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 each cluster into two: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Perturb centroid of cluster slightly  (by &lt; 5%) to generate two centroids</a:t>
            </a:r>
          </a:p>
          <a:p>
            <a:pPr marL="3509963" marR="0" lvl="8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Initialize K means with new set of centroids</a:t>
            </a:r>
          </a:p>
          <a:p>
            <a:pPr marL="2709863" marR="0" lvl="6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Iterate Kmeans until convergence</a:t>
            </a:r>
          </a:p>
          <a:p>
            <a:pPr marL="2252663" marR="0" lvl="5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desired number of clusters is not obtained, return to 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235" y="3092824"/>
            <a:ext cx="5580529" cy="302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5969000" y="1130300"/>
            <a:ext cx="1866900" cy="9525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6121400" y="15113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6489700" y="17272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6515100" y="13081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188200" y="15748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7048500" y="11811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6921500" y="18669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7581900" y="15240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5969000" y="2540000"/>
            <a:ext cx="1866900" cy="9525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6121400" y="29210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7"/>
          <p:cNvSpPr>
            <a:spLocks noChangeArrowheads="1"/>
          </p:cNvSpPr>
          <p:nvPr/>
        </p:nvSpPr>
        <p:spPr bwMode="auto">
          <a:xfrm>
            <a:off x="6489700" y="31369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6515100" y="27178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7188200" y="29845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0"/>
          <p:cNvSpPr>
            <a:spLocks noChangeArrowheads="1"/>
          </p:cNvSpPr>
          <p:nvPr/>
        </p:nvSpPr>
        <p:spPr bwMode="auto">
          <a:xfrm>
            <a:off x="7048500" y="25908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21"/>
          <p:cNvSpPr>
            <a:spLocks noChangeArrowheads="1"/>
          </p:cNvSpPr>
          <p:nvPr/>
        </p:nvSpPr>
        <p:spPr bwMode="auto">
          <a:xfrm>
            <a:off x="6921500" y="32766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22"/>
          <p:cNvSpPr>
            <a:spLocks noChangeArrowheads="1"/>
          </p:cNvSpPr>
          <p:nvPr/>
        </p:nvSpPr>
        <p:spPr bwMode="auto">
          <a:xfrm>
            <a:off x="7581900" y="29337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23"/>
          <p:cNvSpPr>
            <a:spLocks noChangeArrowheads="1"/>
          </p:cNvSpPr>
          <p:nvPr/>
        </p:nvSpPr>
        <p:spPr bwMode="auto">
          <a:xfrm>
            <a:off x="6794500" y="2933700"/>
            <a:ext cx="190500" cy="1905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4"/>
          <p:cNvSpPr>
            <a:spLocks noChangeArrowheads="1"/>
          </p:cNvSpPr>
          <p:nvPr/>
        </p:nvSpPr>
        <p:spPr bwMode="auto">
          <a:xfrm>
            <a:off x="6908800" y="2933700"/>
            <a:ext cx="190500" cy="1905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6819900" y="1524000"/>
            <a:ext cx="190500" cy="190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K-Means for Top–Down clustering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  <p:sp>
        <p:nvSpPr>
          <p:cNvPr id="1187852" name="Rectangle 12"/>
          <p:cNvSpPr>
            <a:spLocks noChangeArrowheads="1"/>
          </p:cNvSpPr>
          <p:nvPr/>
        </p:nvSpPr>
        <p:spPr bwMode="auto">
          <a:xfrm>
            <a:off x="25400" y="2273300"/>
            <a:ext cx="5245100" cy="389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65100" y="1104900"/>
            <a:ext cx="544232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with one cluster </a:t>
            </a:r>
          </a:p>
          <a:p>
            <a:pPr marL="2709863" marR="0" lvl="6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 each cluster into two: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Perturb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centroid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of cluster slightly  (by &lt; 5%) to generate two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centroids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509963" marR="0" lvl="8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Initialize K means with new set of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centroids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09863" marR="0" lvl="6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Kmeans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until convergence</a:t>
            </a:r>
          </a:p>
          <a:p>
            <a:pPr marL="2252663" marR="0" lvl="5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desired number of clusters is not obtained, return to 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235" y="3913094"/>
            <a:ext cx="5580529" cy="2205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22"/>
          <p:cNvSpPr>
            <a:spLocks noChangeArrowheads="1"/>
          </p:cNvSpPr>
          <p:nvPr/>
        </p:nvSpPr>
        <p:spPr bwMode="auto">
          <a:xfrm>
            <a:off x="5969000" y="2540000"/>
            <a:ext cx="1866900" cy="9525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3"/>
          <p:cNvSpPr>
            <a:spLocks noChangeArrowheads="1"/>
          </p:cNvSpPr>
          <p:nvPr/>
        </p:nvSpPr>
        <p:spPr bwMode="auto">
          <a:xfrm>
            <a:off x="6121400" y="29210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6489700" y="31369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6515100" y="27178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26"/>
          <p:cNvSpPr>
            <a:spLocks noChangeArrowheads="1"/>
          </p:cNvSpPr>
          <p:nvPr/>
        </p:nvSpPr>
        <p:spPr bwMode="auto">
          <a:xfrm>
            <a:off x="7188200" y="29845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27"/>
          <p:cNvSpPr>
            <a:spLocks noChangeArrowheads="1"/>
          </p:cNvSpPr>
          <p:nvPr/>
        </p:nvSpPr>
        <p:spPr bwMode="auto">
          <a:xfrm>
            <a:off x="7048500" y="25908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6921500" y="32766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29"/>
          <p:cNvSpPr>
            <a:spLocks noChangeArrowheads="1"/>
          </p:cNvSpPr>
          <p:nvPr/>
        </p:nvSpPr>
        <p:spPr bwMode="auto">
          <a:xfrm>
            <a:off x="7581900" y="29337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6794500" y="2933700"/>
            <a:ext cx="190500" cy="1905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31"/>
          <p:cNvSpPr>
            <a:spLocks noChangeArrowheads="1"/>
          </p:cNvSpPr>
          <p:nvPr/>
        </p:nvSpPr>
        <p:spPr bwMode="auto">
          <a:xfrm>
            <a:off x="6908800" y="2933700"/>
            <a:ext cx="190500" cy="1905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32"/>
          <p:cNvSpPr>
            <a:spLocks noChangeShapeType="1"/>
          </p:cNvSpPr>
          <p:nvPr/>
        </p:nvSpPr>
        <p:spPr bwMode="auto">
          <a:xfrm flipV="1">
            <a:off x="6591300" y="3060700"/>
            <a:ext cx="2159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3"/>
          <p:cNvSpPr>
            <a:spLocks noChangeShapeType="1"/>
          </p:cNvSpPr>
          <p:nvPr/>
        </p:nvSpPr>
        <p:spPr bwMode="auto">
          <a:xfrm>
            <a:off x="6248400" y="2971800"/>
            <a:ext cx="5588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4"/>
          <p:cNvSpPr>
            <a:spLocks noChangeShapeType="1"/>
          </p:cNvSpPr>
          <p:nvPr/>
        </p:nvSpPr>
        <p:spPr bwMode="auto">
          <a:xfrm>
            <a:off x="6604000" y="2755900"/>
            <a:ext cx="2286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 flipH="1">
            <a:off x="7023100" y="2692400"/>
            <a:ext cx="635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36"/>
          <p:cNvSpPr>
            <a:spLocks noChangeShapeType="1"/>
          </p:cNvSpPr>
          <p:nvPr/>
        </p:nvSpPr>
        <p:spPr bwMode="auto">
          <a:xfrm flipH="1">
            <a:off x="7073900" y="3048000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37"/>
          <p:cNvSpPr>
            <a:spLocks noChangeShapeType="1"/>
          </p:cNvSpPr>
          <p:nvPr/>
        </p:nvSpPr>
        <p:spPr bwMode="auto">
          <a:xfrm flipH="1">
            <a:off x="7086600" y="2997200"/>
            <a:ext cx="5334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38"/>
          <p:cNvSpPr>
            <a:spLocks noChangeShapeType="1"/>
          </p:cNvSpPr>
          <p:nvPr/>
        </p:nvSpPr>
        <p:spPr bwMode="auto">
          <a:xfrm flipV="1">
            <a:off x="6997700" y="30861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Oval 39"/>
          <p:cNvSpPr>
            <a:spLocks noChangeArrowheads="1"/>
          </p:cNvSpPr>
          <p:nvPr/>
        </p:nvSpPr>
        <p:spPr bwMode="auto">
          <a:xfrm>
            <a:off x="5969000" y="1130300"/>
            <a:ext cx="1866900" cy="9525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40"/>
          <p:cNvSpPr>
            <a:spLocks noChangeArrowheads="1"/>
          </p:cNvSpPr>
          <p:nvPr/>
        </p:nvSpPr>
        <p:spPr bwMode="auto">
          <a:xfrm>
            <a:off x="6121400" y="15113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41"/>
          <p:cNvSpPr>
            <a:spLocks noChangeArrowheads="1"/>
          </p:cNvSpPr>
          <p:nvPr/>
        </p:nvSpPr>
        <p:spPr bwMode="auto">
          <a:xfrm>
            <a:off x="6489700" y="17272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42"/>
          <p:cNvSpPr>
            <a:spLocks noChangeArrowheads="1"/>
          </p:cNvSpPr>
          <p:nvPr/>
        </p:nvSpPr>
        <p:spPr bwMode="auto">
          <a:xfrm>
            <a:off x="6515100" y="13081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43"/>
          <p:cNvSpPr>
            <a:spLocks noChangeArrowheads="1"/>
          </p:cNvSpPr>
          <p:nvPr/>
        </p:nvSpPr>
        <p:spPr bwMode="auto">
          <a:xfrm>
            <a:off x="7188200" y="15748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44"/>
          <p:cNvSpPr>
            <a:spLocks noChangeArrowheads="1"/>
          </p:cNvSpPr>
          <p:nvPr/>
        </p:nvSpPr>
        <p:spPr bwMode="auto">
          <a:xfrm>
            <a:off x="7048500" y="11811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45"/>
          <p:cNvSpPr>
            <a:spLocks noChangeArrowheads="1"/>
          </p:cNvSpPr>
          <p:nvPr/>
        </p:nvSpPr>
        <p:spPr bwMode="auto">
          <a:xfrm>
            <a:off x="6921500" y="18669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46"/>
          <p:cNvSpPr>
            <a:spLocks noChangeArrowheads="1"/>
          </p:cNvSpPr>
          <p:nvPr/>
        </p:nvSpPr>
        <p:spPr bwMode="auto">
          <a:xfrm>
            <a:off x="7581900" y="15240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47"/>
          <p:cNvSpPr>
            <a:spLocks noChangeArrowheads="1"/>
          </p:cNvSpPr>
          <p:nvPr/>
        </p:nvSpPr>
        <p:spPr bwMode="auto">
          <a:xfrm>
            <a:off x="6819900" y="1524000"/>
            <a:ext cx="190500" cy="190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K-Means for Top–Down clustering</a:t>
            </a: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  <p:sp>
        <p:nvSpPr>
          <p:cNvPr id="1187852" name="Rectangle 12"/>
          <p:cNvSpPr>
            <a:spLocks noChangeArrowheads="1"/>
          </p:cNvSpPr>
          <p:nvPr/>
        </p:nvSpPr>
        <p:spPr bwMode="auto">
          <a:xfrm>
            <a:off x="25400" y="2273300"/>
            <a:ext cx="5245100" cy="389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65100" y="1104900"/>
            <a:ext cx="544232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with one cluster </a:t>
            </a:r>
          </a:p>
          <a:p>
            <a:pPr marL="2709863" marR="0" lvl="6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 each cluster into two: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Perturb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centroid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of cluster slightly  (by &lt; 5%) to generate two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centroids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509963" marR="0" lvl="8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Initialize K means with new set of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centroids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09863" marR="0" lvl="6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Kmeans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until convergence</a:t>
            </a:r>
          </a:p>
          <a:p>
            <a:pPr marL="2252663" marR="0" lvl="5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desired number of clusters is not obtained, return to 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235" y="4679576"/>
            <a:ext cx="5580529" cy="1438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22"/>
          <p:cNvSpPr>
            <a:spLocks noChangeArrowheads="1"/>
          </p:cNvSpPr>
          <p:nvPr/>
        </p:nvSpPr>
        <p:spPr bwMode="auto">
          <a:xfrm>
            <a:off x="5969000" y="2540000"/>
            <a:ext cx="1866900" cy="9525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3"/>
          <p:cNvSpPr>
            <a:spLocks noChangeArrowheads="1"/>
          </p:cNvSpPr>
          <p:nvPr/>
        </p:nvSpPr>
        <p:spPr bwMode="auto">
          <a:xfrm>
            <a:off x="6121400" y="29210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6489700" y="31369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6515100" y="27178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26"/>
          <p:cNvSpPr>
            <a:spLocks noChangeArrowheads="1"/>
          </p:cNvSpPr>
          <p:nvPr/>
        </p:nvSpPr>
        <p:spPr bwMode="auto">
          <a:xfrm>
            <a:off x="7188200" y="29845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27"/>
          <p:cNvSpPr>
            <a:spLocks noChangeArrowheads="1"/>
          </p:cNvSpPr>
          <p:nvPr/>
        </p:nvSpPr>
        <p:spPr bwMode="auto">
          <a:xfrm>
            <a:off x="7048500" y="25908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6921500" y="32766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29"/>
          <p:cNvSpPr>
            <a:spLocks noChangeArrowheads="1"/>
          </p:cNvSpPr>
          <p:nvPr/>
        </p:nvSpPr>
        <p:spPr bwMode="auto">
          <a:xfrm>
            <a:off x="7581900" y="29337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6794500" y="2933700"/>
            <a:ext cx="190500" cy="1905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31"/>
          <p:cNvSpPr>
            <a:spLocks noChangeArrowheads="1"/>
          </p:cNvSpPr>
          <p:nvPr/>
        </p:nvSpPr>
        <p:spPr bwMode="auto">
          <a:xfrm>
            <a:off x="6908800" y="2933700"/>
            <a:ext cx="190500" cy="1905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32"/>
          <p:cNvSpPr>
            <a:spLocks noChangeShapeType="1"/>
          </p:cNvSpPr>
          <p:nvPr/>
        </p:nvSpPr>
        <p:spPr bwMode="auto">
          <a:xfrm flipV="1">
            <a:off x="6591300" y="3060700"/>
            <a:ext cx="2159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3"/>
          <p:cNvSpPr>
            <a:spLocks noChangeShapeType="1"/>
          </p:cNvSpPr>
          <p:nvPr/>
        </p:nvSpPr>
        <p:spPr bwMode="auto">
          <a:xfrm>
            <a:off x="6248400" y="2971800"/>
            <a:ext cx="5588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4"/>
          <p:cNvSpPr>
            <a:spLocks noChangeShapeType="1"/>
          </p:cNvSpPr>
          <p:nvPr/>
        </p:nvSpPr>
        <p:spPr bwMode="auto">
          <a:xfrm>
            <a:off x="6604000" y="2755900"/>
            <a:ext cx="2286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 flipH="1">
            <a:off x="7023100" y="2692400"/>
            <a:ext cx="635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36"/>
          <p:cNvSpPr>
            <a:spLocks noChangeShapeType="1"/>
          </p:cNvSpPr>
          <p:nvPr/>
        </p:nvSpPr>
        <p:spPr bwMode="auto">
          <a:xfrm flipH="1">
            <a:off x="7073900" y="3048000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37"/>
          <p:cNvSpPr>
            <a:spLocks noChangeShapeType="1"/>
          </p:cNvSpPr>
          <p:nvPr/>
        </p:nvSpPr>
        <p:spPr bwMode="auto">
          <a:xfrm flipH="1">
            <a:off x="7086600" y="2997200"/>
            <a:ext cx="5334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38"/>
          <p:cNvSpPr>
            <a:spLocks noChangeShapeType="1"/>
          </p:cNvSpPr>
          <p:nvPr/>
        </p:nvSpPr>
        <p:spPr bwMode="auto">
          <a:xfrm flipV="1">
            <a:off x="6997700" y="30861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Oval 39"/>
          <p:cNvSpPr>
            <a:spLocks noChangeArrowheads="1"/>
          </p:cNvSpPr>
          <p:nvPr/>
        </p:nvSpPr>
        <p:spPr bwMode="auto">
          <a:xfrm>
            <a:off x="5969000" y="1130300"/>
            <a:ext cx="1866900" cy="9525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40"/>
          <p:cNvSpPr>
            <a:spLocks noChangeArrowheads="1"/>
          </p:cNvSpPr>
          <p:nvPr/>
        </p:nvSpPr>
        <p:spPr bwMode="auto">
          <a:xfrm>
            <a:off x="6121400" y="15113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41"/>
          <p:cNvSpPr>
            <a:spLocks noChangeArrowheads="1"/>
          </p:cNvSpPr>
          <p:nvPr/>
        </p:nvSpPr>
        <p:spPr bwMode="auto">
          <a:xfrm>
            <a:off x="6489700" y="17272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42"/>
          <p:cNvSpPr>
            <a:spLocks noChangeArrowheads="1"/>
          </p:cNvSpPr>
          <p:nvPr/>
        </p:nvSpPr>
        <p:spPr bwMode="auto">
          <a:xfrm>
            <a:off x="6515100" y="13081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43"/>
          <p:cNvSpPr>
            <a:spLocks noChangeArrowheads="1"/>
          </p:cNvSpPr>
          <p:nvPr/>
        </p:nvSpPr>
        <p:spPr bwMode="auto">
          <a:xfrm>
            <a:off x="7188200" y="15748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44"/>
          <p:cNvSpPr>
            <a:spLocks noChangeArrowheads="1"/>
          </p:cNvSpPr>
          <p:nvPr/>
        </p:nvSpPr>
        <p:spPr bwMode="auto">
          <a:xfrm>
            <a:off x="7048500" y="11811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45"/>
          <p:cNvSpPr>
            <a:spLocks noChangeArrowheads="1"/>
          </p:cNvSpPr>
          <p:nvPr/>
        </p:nvSpPr>
        <p:spPr bwMode="auto">
          <a:xfrm>
            <a:off x="6921500" y="18669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46"/>
          <p:cNvSpPr>
            <a:spLocks noChangeArrowheads="1"/>
          </p:cNvSpPr>
          <p:nvPr/>
        </p:nvSpPr>
        <p:spPr bwMode="auto">
          <a:xfrm>
            <a:off x="7581900" y="15240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47"/>
          <p:cNvSpPr>
            <a:spLocks noChangeArrowheads="1"/>
          </p:cNvSpPr>
          <p:nvPr/>
        </p:nvSpPr>
        <p:spPr bwMode="auto">
          <a:xfrm>
            <a:off x="6819900" y="1524000"/>
            <a:ext cx="190500" cy="190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6121400" y="43053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6489700" y="45212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6515100" y="41021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7188200" y="43688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35"/>
          <p:cNvSpPr>
            <a:spLocks noChangeArrowheads="1"/>
          </p:cNvSpPr>
          <p:nvPr/>
        </p:nvSpPr>
        <p:spPr bwMode="auto">
          <a:xfrm>
            <a:off x="7048500" y="39751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36"/>
          <p:cNvSpPr>
            <a:spLocks noChangeArrowheads="1"/>
          </p:cNvSpPr>
          <p:nvPr/>
        </p:nvSpPr>
        <p:spPr bwMode="auto">
          <a:xfrm>
            <a:off x="6921500" y="46609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37"/>
          <p:cNvSpPr>
            <a:spLocks noChangeArrowheads="1"/>
          </p:cNvSpPr>
          <p:nvPr/>
        </p:nvSpPr>
        <p:spPr bwMode="auto">
          <a:xfrm>
            <a:off x="7581900" y="43180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38"/>
          <p:cNvSpPr>
            <a:spLocks noChangeArrowheads="1"/>
          </p:cNvSpPr>
          <p:nvPr/>
        </p:nvSpPr>
        <p:spPr bwMode="auto">
          <a:xfrm>
            <a:off x="6794500" y="4318000"/>
            <a:ext cx="190500" cy="1905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39"/>
          <p:cNvSpPr>
            <a:spLocks noChangeArrowheads="1"/>
          </p:cNvSpPr>
          <p:nvPr/>
        </p:nvSpPr>
        <p:spPr bwMode="auto">
          <a:xfrm>
            <a:off x="6908800" y="4318000"/>
            <a:ext cx="190500" cy="1905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40"/>
          <p:cNvSpPr>
            <a:spLocks noChangeShapeType="1"/>
          </p:cNvSpPr>
          <p:nvPr/>
        </p:nvSpPr>
        <p:spPr bwMode="auto">
          <a:xfrm flipV="1">
            <a:off x="6591300" y="4445000"/>
            <a:ext cx="2159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Line 41"/>
          <p:cNvSpPr>
            <a:spLocks noChangeShapeType="1"/>
          </p:cNvSpPr>
          <p:nvPr/>
        </p:nvSpPr>
        <p:spPr bwMode="auto">
          <a:xfrm>
            <a:off x="6248400" y="4356100"/>
            <a:ext cx="5588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Line 42"/>
          <p:cNvSpPr>
            <a:spLocks noChangeShapeType="1"/>
          </p:cNvSpPr>
          <p:nvPr/>
        </p:nvSpPr>
        <p:spPr bwMode="auto">
          <a:xfrm>
            <a:off x="6604000" y="4140200"/>
            <a:ext cx="2286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/>
        </p:nvSpPr>
        <p:spPr bwMode="auto">
          <a:xfrm flipH="1">
            <a:off x="7023100" y="4076700"/>
            <a:ext cx="635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44"/>
          <p:cNvSpPr>
            <a:spLocks noChangeShapeType="1"/>
          </p:cNvSpPr>
          <p:nvPr/>
        </p:nvSpPr>
        <p:spPr bwMode="auto">
          <a:xfrm flipH="1">
            <a:off x="7073900" y="4432300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45"/>
          <p:cNvSpPr>
            <a:spLocks noChangeShapeType="1"/>
          </p:cNvSpPr>
          <p:nvPr/>
        </p:nvSpPr>
        <p:spPr bwMode="auto">
          <a:xfrm flipH="1">
            <a:off x="7086600" y="4381500"/>
            <a:ext cx="5334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46"/>
          <p:cNvSpPr>
            <a:spLocks noChangeShapeType="1"/>
          </p:cNvSpPr>
          <p:nvPr/>
        </p:nvSpPr>
        <p:spPr bwMode="auto">
          <a:xfrm flipV="1">
            <a:off x="6997700" y="44704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Oval 47"/>
          <p:cNvSpPr>
            <a:spLocks noChangeArrowheads="1"/>
          </p:cNvSpPr>
          <p:nvPr/>
        </p:nvSpPr>
        <p:spPr bwMode="auto">
          <a:xfrm>
            <a:off x="6045200" y="4051300"/>
            <a:ext cx="800100" cy="736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48"/>
          <p:cNvSpPr>
            <a:spLocks noChangeArrowheads="1"/>
          </p:cNvSpPr>
          <p:nvPr/>
        </p:nvSpPr>
        <p:spPr bwMode="auto">
          <a:xfrm>
            <a:off x="6883400" y="3771900"/>
            <a:ext cx="914400" cy="1346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4000"/>
              <a:t>Clustering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idx="1"/>
          </p:nvPr>
        </p:nvSpPr>
        <p:spPr>
          <a:xfrm>
            <a:off x="336176" y="1104901"/>
            <a:ext cx="4635500" cy="20129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What is clustering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Clustering is the determination of naturally occurring grouping of data/instances (</a:t>
            </a:r>
            <a:r>
              <a:rPr lang="en-US" sz="2000" dirty="0">
                <a:solidFill>
                  <a:srgbClr val="0000CC"/>
                </a:solidFill>
              </a:rPr>
              <a:t>with low within-group variability and high between-group variability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54756" name="Oval 36"/>
          <p:cNvSpPr>
            <a:spLocks noChangeArrowheads="1"/>
          </p:cNvSpPr>
          <p:nvPr/>
        </p:nvSpPr>
        <p:spPr bwMode="auto">
          <a:xfrm>
            <a:off x="6629400" y="25527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7" name="Oval 37"/>
          <p:cNvSpPr>
            <a:spLocks noChangeArrowheads="1"/>
          </p:cNvSpPr>
          <p:nvPr/>
        </p:nvSpPr>
        <p:spPr bwMode="auto">
          <a:xfrm>
            <a:off x="7175500" y="1968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8" name="Oval 38"/>
          <p:cNvSpPr>
            <a:spLocks noChangeArrowheads="1"/>
          </p:cNvSpPr>
          <p:nvPr/>
        </p:nvSpPr>
        <p:spPr bwMode="auto">
          <a:xfrm>
            <a:off x="6591300" y="21717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9" name="Oval 39"/>
          <p:cNvSpPr>
            <a:spLocks noChangeArrowheads="1"/>
          </p:cNvSpPr>
          <p:nvPr/>
        </p:nvSpPr>
        <p:spPr bwMode="auto">
          <a:xfrm>
            <a:off x="6959600" y="2692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0" name="Oval 40"/>
          <p:cNvSpPr>
            <a:spLocks noChangeArrowheads="1"/>
          </p:cNvSpPr>
          <p:nvPr/>
        </p:nvSpPr>
        <p:spPr bwMode="auto">
          <a:xfrm>
            <a:off x="6819900" y="16256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1" name="Oval 41"/>
          <p:cNvSpPr>
            <a:spLocks noChangeArrowheads="1"/>
          </p:cNvSpPr>
          <p:nvPr/>
        </p:nvSpPr>
        <p:spPr bwMode="auto">
          <a:xfrm>
            <a:off x="7213600" y="14859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2" name="Oval 42"/>
          <p:cNvSpPr>
            <a:spLocks noChangeArrowheads="1"/>
          </p:cNvSpPr>
          <p:nvPr/>
        </p:nvSpPr>
        <p:spPr bwMode="auto">
          <a:xfrm>
            <a:off x="7416800" y="19050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3" name="Oval 43"/>
          <p:cNvSpPr>
            <a:spLocks noChangeArrowheads="1"/>
          </p:cNvSpPr>
          <p:nvPr/>
        </p:nvSpPr>
        <p:spPr bwMode="auto">
          <a:xfrm>
            <a:off x="7391400" y="1587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4" name="Oval 44"/>
          <p:cNvSpPr>
            <a:spLocks noChangeArrowheads="1"/>
          </p:cNvSpPr>
          <p:nvPr/>
        </p:nvSpPr>
        <p:spPr bwMode="auto">
          <a:xfrm>
            <a:off x="6845300" y="12700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5" name="Oval 45"/>
          <p:cNvSpPr>
            <a:spLocks noChangeArrowheads="1"/>
          </p:cNvSpPr>
          <p:nvPr/>
        </p:nvSpPr>
        <p:spPr bwMode="auto">
          <a:xfrm>
            <a:off x="7239000" y="9398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6" name="Oval 46"/>
          <p:cNvSpPr>
            <a:spLocks noChangeArrowheads="1"/>
          </p:cNvSpPr>
          <p:nvPr/>
        </p:nvSpPr>
        <p:spPr bwMode="auto">
          <a:xfrm>
            <a:off x="7670800" y="15367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7" name="Oval 47"/>
          <p:cNvSpPr>
            <a:spLocks noChangeArrowheads="1"/>
          </p:cNvSpPr>
          <p:nvPr/>
        </p:nvSpPr>
        <p:spPr bwMode="auto">
          <a:xfrm>
            <a:off x="7391400" y="1333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8" name="Oval 48"/>
          <p:cNvSpPr>
            <a:spLocks noChangeArrowheads="1"/>
          </p:cNvSpPr>
          <p:nvPr/>
        </p:nvSpPr>
        <p:spPr bwMode="auto">
          <a:xfrm>
            <a:off x="7569200" y="1206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9" name="Oval 49"/>
          <p:cNvSpPr>
            <a:spLocks noChangeArrowheads="1"/>
          </p:cNvSpPr>
          <p:nvPr/>
        </p:nvSpPr>
        <p:spPr bwMode="auto">
          <a:xfrm>
            <a:off x="7772400" y="18288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0" name="Oval 50"/>
          <p:cNvSpPr>
            <a:spLocks noChangeArrowheads="1"/>
          </p:cNvSpPr>
          <p:nvPr/>
        </p:nvSpPr>
        <p:spPr bwMode="auto">
          <a:xfrm>
            <a:off x="7086600" y="16891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1" name="Oval 51"/>
          <p:cNvSpPr>
            <a:spLocks noChangeArrowheads="1"/>
          </p:cNvSpPr>
          <p:nvPr/>
        </p:nvSpPr>
        <p:spPr bwMode="auto">
          <a:xfrm>
            <a:off x="7150100" y="12700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2" name="Oval 52"/>
          <p:cNvSpPr>
            <a:spLocks noChangeArrowheads="1"/>
          </p:cNvSpPr>
          <p:nvPr/>
        </p:nvSpPr>
        <p:spPr bwMode="auto">
          <a:xfrm>
            <a:off x="5994400" y="22733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3" name="Oval 53"/>
          <p:cNvSpPr>
            <a:spLocks noChangeArrowheads="1"/>
          </p:cNvSpPr>
          <p:nvPr/>
        </p:nvSpPr>
        <p:spPr bwMode="auto">
          <a:xfrm>
            <a:off x="6362700" y="26289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4" name="Oval 54"/>
          <p:cNvSpPr>
            <a:spLocks noChangeArrowheads="1"/>
          </p:cNvSpPr>
          <p:nvPr/>
        </p:nvSpPr>
        <p:spPr bwMode="auto">
          <a:xfrm>
            <a:off x="6629400" y="28956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5" name="Oval 55"/>
          <p:cNvSpPr>
            <a:spLocks noChangeArrowheads="1"/>
          </p:cNvSpPr>
          <p:nvPr/>
        </p:nvSpPr>
        <p:spPr bwMode="auto">
          <a:xfrm>
            <a:off x="7175500" y="3073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6" name="Oval 56"/>
          <p:cNvSpPr>
            <a:spLocks noChangeArrowheads="1"/>
          </p:cNvSpPr>
          <p:nvPr/>
        </p:nvSpPr>
        <p:spPr bwMode="auto">
          <a:xfrm>
            <a:off x="6159500" y="2743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7" name="Oval 57"/>
          <p:cNvSpPr>
            <a:spLocks noChangeArrowheads="1"/>
          </p:cNvSpPr>
          <p:nvPr/>
        </p:nvSpPr>
        <p:spPr bwMode="auto">
          <a:xfrm>
            <a:off x="6311900" y="29845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8" name="Oval 58"/>
          <p:cNvSpPr>
            <a:spLocks noChangeArrowheads="1"/>
          </p:cNvSpPr>
          <p:nvPr/>
        </p:nvSpPr>
        <p:spPr bwMode="auto">
          <a:xfrm>
            <a:off x="6388100" y="609600"/>
            <a:ext cx="1930400" cy="1676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9" name="Oval 59"/>
          <p:cNvSpPr>
            <a:spLocks noChangeArrowheads="1"/>
          </p:cNvSpPr>
          <p:nvPr/>
        </p:nvSpPr>
        <p:spPr bwMode="auto">
          <a:xfrm rot="2024100">
            <a:off x="5468938" y="2076450"/>
            <a:ext cx="1978025" cy="1533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80" name="Rectangle 60"/>
          <p:cNvSpPr>
            <a:spLocks noChangeArrowheads="1"/>
          </p:cNvSpPr>
          <p:nvPr/>
        </p:nvSpPr>
        <p:spPr bwMode="auto">
          <a:xfrm>
            <a:off x="5473700" y="571500"/>
            <a:ext cx="3302000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0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K-Means for Top–Down clustering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idx="1"/>
          </p:nvPr>
        </p:nvSpPr>
        <p:spPr>
          <a:xfrm>
            <a:off x="165100" y="1104900"/>
            <a:ext cx="5442324" cy="5410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Start with one cluster </a:t>
            </a:r>
          </a:p>
          <a:p>
            <a:pPr marL="2709863" lvl="6" indent="-457200">
              <a:buFont typeface="+mj-lt"/>
              <a:buAutoNum type="arabicPeriod"/>
            </a:pP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Split each cluster into two:</a:t>
            </a:r>
          </a:p>
          <a:p>
            <a:pPr lvl="1"/>
            <a:r>
              <a:rPr lang="en-US" sz="1800" dirty="0" smtClean="0"/>
              <a:t>Perturb </a:t>
            </a:r>
            <a:r>
              <a:rPr lang="en-US" sz="1800" dirty="0" err="1" smtClean="0"/>
              <a:t>centroid</a:t>
            </a:r>
            <a:r>
              <a:rPr lang="en-US" sz="1800" dirty="0" smtClean="0"/>
              <a:t> </a:t>
            </a:r>
            <a:r>
              <a:rPr lang="en-US" sz="1800" dirty="0"/>
              <a:t>of cluster </a:t>
            </a:r>
            <a:r>
              <a:rPr lang="en-US" sz="1800" dirty="0" smtClean="0"/>
              <a:t>slightly  </a:t>
            </a:r>
            <a:r>
              <a:rPr lang="en-US" sz="1800" dirty="0"/>
              <a:t>(by &lt; 5%) to generate two </a:t>
            </a:r>
            <a:r>
              <a:rPr lang="en-US" sz="1800" dirty="0" err="1" smtClean="0"/>
              <a:t>centroids</a:t>
            </a:r>
            <a:endParaRPr lang="en-US" sz="1800" dirty="0" smtClean="0"/>
          </a:p>
          <a:p>
            <a:pPr lvl="8"/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Initialize K means with </a:t>
            </a:r>
            <a:r>
              <a:rPr lang="en-US" sz="2400" dirty="0" smtClean="0"/>
              <a:t>new set of </a:t>
            </a:r>
            <a:r>
              <a:rPr lang="en-US" sz="2400" dirty="0" err="1" smtClean="0"/>
              <a:t>centroids</a:t>
            </a:r>
            <a:endParaRPr lang="en-US" sz="2400" dirty="0" smtClean="0"/>
          </a:p>
          <a:p>
            <a:pPr marL="2709863" lvl="6" indent="-457200">
              <a:buFont typeface="+mj-lt"/>
              <a:buAutoNum type="arabicPeriod"/>
            </a:pP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Iterate </a:t>
            </a:r>
            <a:r>
              <a:rPr lang="en-US" sz="2400" dirty="0" err="1" smtClean="0"/>
              <a:t>Kmeans</a:t>
            </a:r>
            <a:r>
              <a:rPr lang="en-US" sz="2400" dirty="0" smtClean="0"/>
              <a:t> until convergence</a:t>
            </a:r>
          </a:p>
          <a:p>
            <a:pPr marL="2252663" lvl="5" indent="-457200">
              <a:buFont typeface="+mj-lt"/>
              <a:buAutoNum type="arabicPeriod"/>
            </a:pP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the desired number of clusters is not obtained, return to 2</a:t>
            </a:r>
            <a:endParaRPr lang="en-US" sz="2400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  <p:sp>
        <p:nvSpPr>
          <p:cNvPr id="1190916" name="Oval 4"/>
          <p:cNvSpPr>
            <a:spLocks noChangeArrowheads="1"/>
          </p:cNvSpPr>
          <p:nvPr/>
        </p:nvSpPr>
        <p:spPr bwMode="auto">
          <a:xfrm>
            <a:off x="5969000" y="2540000"/>
            <a:ext cx="1866900" cy="9525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17" name="Oval 5"/>
          <p:cNvSpPr>
            <a:spLocks noChangeArrowheads="1"/>
          </p:cNvSpPr>
          <p:nvPr/>
        </p:nvSpPr>
        <p:spPr bwMode="auto">
          <a:xfrm>
            <a:off x="6121400" y="29210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18" name="Oval 6"/>
          <p:cNvSpPr>
            <a:spLocks noChangeArrowheads="1"/>
          </p:cNvSpPr>
          <p:nvPr/>
        </p:nvSpPr>
        <p:spPr bwMode="auto">
          <a:xfrm>
            <a:off x="6489700" y="31369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19" name="Oval 7"/>
          <p:cNvSpPr>
            <a:spLocks noChangeArrowheads="1"/>
          </p:cNvSpPr>
          <p:nvPr/>
        </p:nvSpPr>
        <p:spPr bwMode="auto">
          <a:xfrm>
            <a:off x="6515100" y="27178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20" name="Oval 8"/>
          <p:cNvSpPr>
            <a:spLocks noChangeArrowheads="1"/>
          </p:cNvSpPr>
          <p:nvPr/>
        </p:nvSpPr>
        <p:spPr bwMode="auto">
          <a:xfrm>
            <a:off x="7188200" y="29845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21" name="Oval 9"/>
          <p:cNvSpPr>
            <a:spLocks noChangeArrowheads="1"/>
          </p:cNvSpPr>
          <p:nvPr/>
        </p:nvSpPr>
        <p:spPr bwMode="auto">
          <a:xfrm>
            <a:off x="7048500" y="25908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22" name="Oval 10"/>
          <p:cNvSpPr>
            <a:spLocks noChangeArrowheads="1"/>
          </p:cNvSpPr>
          <p:nvPr/>
        </p:nvSpPr>
        <p:spPr bwMode="auto">
          <a:xfrm>
            <a:off x="6921500" y="32766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23" name="Oval 11"/>
          <p:cNvSpPr>
            <a:spLocks noChangeArrowheads="1"/>
          </p:cNvSpPr>
          <p:nvPr/>
        </p:nvSpPr>
        <p:spPr bwMode="auto">
          <a:xfrm>
            <a:off x="7581900" y="29337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24" name="Oval 12"/>
          <p:cNvSpPr>
            <a:spLocks noChangeArrowheads="1"/>
          </p:cNvSpPr>
          <p:nvPr/>
        </p:nvSpPr>
        <p:spPr bwMode="auto">
          <a:xfrm>
            <a:off x="6794500" y="2933700"/>
            <a:ext cx="190500" cy="1905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25" name="Oval 13"/>
          <p:cNvSpPr>
            <a:spLocks noChangeArrowheads="1"/>
          </p:cNvSpPr>
          <p:nvPr/>
        </p:nvSpPr>
        <p:spPr bwMode="auto">
          <a:xfrm>
            <a:off x="6908800" y="2933700"/>
            <a:ext cx="190500" cy="1905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26" name="Line 14"/>
          <p:cNvSpPr>
            <a:spLocks noChangeShapeType="1"/>
          </p:cNvSpPr>
          <p:nvPr/>
        </p:nvSpPr>
        <p:spPr bwMode="auto">
          <a:xfrm flipV="1">
            <a:off x="6591300" y="3060700"/>
            <a:ext cx="2159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27" name="Line 15"/>
          <p:cNvSpPr>
            <a:spLocks noChangeShapeType="1"/>
          </p:cNvSpPr>
          <p:nvPr/>
        </p:nvSpPr>
        <p:spPr bwMode="auto">
          <a:xfrm>
            <a:off x="6248400" y="2971800"/>
            <a:ext cx="5588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28" name="Line 16"/>
          <p:cNvSpPr>
            <a:spLocks noChangeShapeType="1"/>
          </p:cNvSpPr>
          <p:nvPr/>
        </p:nvSpPr>
        <p:spPr bwMode="auto">
          <a:xfrm>
            <a:off x="6604000" y="2755900"/>
            <a:ext cx="2286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29" name="Line 17"/>
          <p:cNvSpPr>
            <a:spLocks noChangeShapeType="1"/>
          </p:cNvSpPr>
          <p:nvPr/>
        </p:nvSpPr>
        <p:spPr bwMode="auto">
          <a:xfrm flipH="1">
            <a:off x="7023100" y="2692400"/>
            <a:ext cx="635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30" name="Line 18"/>
          <p:cNvSpPr>
            <a:spLocks noChangeShapeType="1"/>
          </p:cNvSpPr>
          <p:nvPr/>
        </p:nvSpPr>
        <p:spPr bwMode="auto">
          <a:xfrm flipH="1">
            <a:off x="7073900" y="3048000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31" name="Line 19"/>
          <p:cNvSpPr>
            <a:spLocks noChangeShapeType="1"/>
          </p:cNvSpPr>
          <p:nvPr/>
        </p:nvSpPr>
        <p:spPr bwMode="auto">
          <a:xfrm flipH="1">
            <a:off x="7086600" y="2997200"/>
            <a:ext cx="5334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32" name="Line 20"/>
          <p:cNvSpPr>
            <a:spLocks noChangeShapeType="1"/>
          </p:cNvSpPr>
          <p:nvPr/>
        </p:nvSpPr>
        <p:spPr bwMode="auto">
          <a:xfrm flipV="1">
            <a:off x="6997700" y="30861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33" name="Oval 21"/>
          <p:cNvSpPr>
            <a:spLocks noChangeArrowheads="1"/>
          </p:cNvSpPr>
          <p:nvPr/>
        </p:nvSpPr>
        <p:spPr bwMode="auto">
          <a:xfrm>
            <a:off x="5969000" y="1130300"/>
            <a:ext cx="1866900" cy="9525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34" name="Oval 22"/>
          <p:cNvSpPr>
            <a:spLocks noChangeArrowheads="1"/>
          </p:cNvSpPr>
          <p:nvPr/>
        </p:nvSpPr>
        <p:spPr bwMode="auto">
          <a:xfrm>
            <a:off x="6121400" y="15113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35" name="Oval 23"/>
          <p:cNvSpPr>
            <a:spLocks noChangeArrowheads="1"/>
          </p:cNvSpPr>
          <p:nvPr/>
        </p:nvSpPr>
        <p:spPr bwMode="auto">
          <a:xfrm>
            <a:off x="6489700" y="17272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36" name="Oval 24"/>
          <p:cNvSpPr>
            <a:spLocks noChangeArrowheads="1"/>
          </p:cNvSpPr>
          <p:nvPr/>
        </p:nvSpPr>
        <p:spPr bwMode="auto">
          <a:xfrm>
            <a:off x="6515100" y="13081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37" name="Oval 25"/>
          <p:cNvSpPr>
            <a:spLocks noChangeArrowheads="1"/>
          </p:cNvSpPr>
          <p:nvPr/>
        </p:nvSpPr>
        <p:spPr bwMode="auto">
          <a:xfrm>
            <a:off x="7188200" y="15748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38" name="Oval 26"/>
          <p:cNvSpPr>
            <a:spLocks noChangeArrowheads="1"/>
          </p:cNvSpPr>
          <p:nvPr/>
        </p:nvSpPr>
        <p:spPr bwMode="auto">
          <a:xfrm>
            <a:off x="7048500" y="11811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39" name="Oval 27"/>
          <p:cNvSpPr>
            <a:spLocks noChangeArrowheads="1"/>
          </p:cNvSpPr>
          <p:nvPr/>
        </p:nvSpPr>
        <p:spPr bwMode="auto">
          <a:xfrm>
            <a:off x="6921500" y="18669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0" name="Oval 28"/>
          <p:cNvSpPr>
            <a:spLocks noChangeArrowheads="1"/>
          </p:cNvSpPr>
          <p:nvPr/>
        </p:nvSpPr>
        <p:spPr bwMode="auto">
          <a:xfrm>
            <a:off x="7581900" y="15240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1" name="Oval 29"/>
          <p:cNvSpPr>
            <a:spLocks noChangeArrowheads="1"/>
          </p:cNvSpPr>
          <p:nvPr/>
        </p:nvSpPr>
        <p:spPr bwMode="auto">
          <a:xfrm>
            <a:off x="6819900" y="1524000"/>
            <a:ext cx="190500" cy="190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2" name="Oval 30"/>
          <p:cNvSpPr>
            <a:spLocks noChangeArrowheads="1"/>
          </p:cNvSpPr>
          <p:nvPr/>
        </p:nvSpPr>
        <p:spPr bwMode="auto">
          <a:xfrm>
            <a:off x="6121400" y="43053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3" name="Oval 31"/>
          <p:cNvSpPr>
            <a:spLocks noChangeArrowheads="1"/>
          </p:cNvSpPr>
          <p:nvPr/>
        </p:nvSpPr>
        <p:spPr bwMode="auto">
          <a:xfrm>
            <a:off x="6489700" y="45212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4" name="Oval 32"/>
          <p:cNvSpPr>
            <a:spLocks noChangeArrowheads="1"/>
          </p:cNvSpPr>
          <p:nvPr/>
        </p:nvSpPr>
        <p:spPr bwMode="auto">
          <a:xfrm>
            <a:off x="6515100" y="41021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5" name="Oval 33"/>
          <p:cNvSpPr>
            <a:spLocks noChangeArrowheads="1"/>
          </p:cNvSpPr>
          <p:nvPr/>
        </p:nvSpPr>
        <p:spPr bwMode="auto">
          <a:xfrm>
            <a:off x="7188200" y="43688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6" name="Oval 34"/>
          <p:cNvSpPr>
            <a:spLocks noChangeArrowheads="1"/>
          </p:cNvSpPr>
          <p:nvPr/>
        </p:nvSpPr>
        <p:spPr bwMode="auto">
          <a:xfrm>
            <a:off x="7048500" y="39751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7" name="Oval 35"/>
          <p:cNvSpPr>
            <a:spLocks noChangeArrowheads="1"/>
          </p:cNvSpPr>
          <p:nvPr/>
        </p:nvSpPr>
        <p:spPr bwMode="auto">
          <a:xfrm>
            <a:off x="6921500" y="46609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8" name="Oval 36"/>
          <p:cNvSpPr>
            <a:spLocks noChangeArrowheads="1"/>
          </p:cNvSpPr>
          <p:nvPr/>
        </p:nvSpPr>
        <p:spPr bwMode="auto">
          <a:xfrm>
            <a:off x="7581900" y="43180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9" name="Oval 37"/>
          <p:cNvSpPr>
            <a:spLocks noChangeArrowheads="1"/>
          </p:cNvSpPr>
          <p:nvPr/>
        </p:nvSpPr>
        <p:spPr bwMode="auto">
          <a:xfrm>
            <a:off x="6794500" y="4318000"/>
            <a:ext cx="190500" cy="1905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50" name="Oval 38"/>
          <p:cNvSpPr>
            <a:spLocks noChangeArrowheads="1"/>
          </p:cNvSpPr>
          <p:nvPr/>
        </p:nvSpPr>
        <p:spPr bwMode="auto">
          <a:xfrm>
            <a:off x="6908800" y="4318000"/>
            <a:ext cx="190500" cy="1905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51" name="Line 39"/>
          <p:cNvSpPr>
            <a:spLocks noChangeShapeType="1"/>
          </p:cNvSpPr>
          <p:nvPr/>
        </p:nvSpPr>
        <p:spPr bwMode="auto">
          <a:xfrm flipV="1">
            <a:off x="6591300" y="4445000"/>
            <a:ext cx="2159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52" name="Line 40"/>
          <p:cNvSpPr>
            <a:spLocks noChangeShapeType="1"/>
          </p:cNvSpPr>
          <p:nvPr/>
        </p:nvSpPr>
        <p:spPr bwMode="auto">
          <a:xfrm>
            <a:off x="6248400" y="4356100"/>
            <a:ext cx="5588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53" name="Line 41"/>
          <p:cNvSpPr>
            <a:spLocks noChangeShapeType="1"/>
          </p:cNvSpPr>
          <p:nvPr/>
        </p:nvSpPr>
        <p:spPr bwMode="auto">
          <a:xfrm>
            <a:off x="6604000" y="4140200"/>
            <a:ext cx="2286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54" name="Line 42"/>
          <p:cNvSpPr>
            <a:spLocks noChangeShapeType="1"/>
          </p:cNvSpPr>
          <p:nvPr/>
        </p:nvSpPr>
        <p:spPr bwMode="auto">
          <a:xfrm flipH="1">
            <a:off x="7023100" y="4076700"/>
            <a:ext cx="635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55" name="Line 43"/>
          <p:cNvSpPr>
            <a:spLocks noChangeShapeType="1"/>
          </p:cNvSpPr>
          <p:nvPr/>
        </p:nvSpPr>
        <p:spPr bwMode="auto">
          <a:xfrm flipH="1">
            <a:off x="7073900" y="4432300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56" name="Line 44"/>
          <p:cNvSpPr>
            <a:spLocks noChangeShapeType="1"/>
          </p:cNvSpPr>
          <p:nvPr/>
        </p:nvSpPr>
        <p:spPr bwMode="auto">
          <a:xfrm flipH="1">
            <a:off x="7086600" y="4381500"/>
            <a:ext cx="5334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57" name="Line 45"/>
          <p:cNvSpPr>
            <a:spLocks noChangeShapeType="1"/>
          </p:cNvSpPr>
          <p:nvPr/>
        </p:nvSpPr>
        <p:spPr bwMode="auto">
          <a:xfrm flipV="1">
            <a:off x="6997700" y="44704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58" name="Oval 46"/>
          <p:cNvSpPr>
            <a:spLocks noChangeArrowheads="1"/>
          </p:cNvSpPr>
          <p:nvPr/>
        </p:nvSpPr>
        <p:spPr bwMode="auto">
          <a:xfrm>
            <a:off x="6045200" y="4051300"/>
            <a:ext cx="800100" cy="736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59" name="Oval 47"/>
          <p:cNvSpPr>
            <a:spLocks noChangeArrowheads="1"/>
          </p:cNvSpPr>
          <p:nvPr/>
        </p:nvSpPr>
        <p:spPr bwMode="auto">
          <a:xfrm>
            <a:off x="6883400" y="3771900"/>
            <a:ext cx="914400" cy="1346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60" name="Oval 48"/>
          <p:cNvSpPr>
            <a:spLocks noChangeArrowheads="1"/>
          </p:cNvSpPr>
          <p:nvPr/>
        </p:nvSpPr>
        <p:spPr bwMode="auto">
          <a:xfrm>
            <a:off x="6121400" y="58420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61" name="Oval 49"/>
          <p:cNvSpPr>
            <a:spLocks noChangeArrowheads="1"/>
          </p:cNvSpPr>
          <p:nvPr/>
        </p:nvSpPr>
        <p:spPr bwMode="auto">
          <a:xfrm>
            <a:off x="6489700" y="60579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62" name="Oval 50"/>
          <p:cNvSpPr>
            <a:spLocks noChangeArrowheads="1"/>
          </p:cNvSpPr>
          <p:nvPr/>
        </p:nvSpPr>
        <p:spPr bwMode="auto">
          <a:xfrm>
            <a:off x="6515100" y="56388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63" name="Oval 51"/>
          <p:cNvSpPr>
            <a:spLocks noChangeArrowheads="1"/>
          </p:cNvSpPr>
          <p:nvPr/>
        </p:nvSpPr>
        <p:spPr bwMode="auto">
          <a:xfrm>
            <a:off x="7188200" y="59055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64" name="Oval 52"/>
          <p:cNvSpPr>
            <a:spLocks noChangeArrowheads="1"/>
          </p:cNvSpPr>
          <p:nvPr/>
        </p:nvSpPr>
        <p:spPr bwMode="auto">
          <a:xfrm>
            <a:off x="7048500" y="55118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65" name="Oval 53"/>
          <p:cNvSpPr>
            <a:spLocks noChangeArrowheads="1"/>
          </p:cNvSpPr>
          <p:nvPr/>
        </p:nvSpPr>
        <p:spPr bwMode="auto">
          <a:xfrm>
            <a:off x="6921500" y="61976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66" name="Oval 54"/>
          <p:cNvSpPr>
            <a:spLocks noChangeArrowheads="1"/>
          </p:cNvSpPr>
          <p:nvPr/>
        </p:nvSpPr>
        <p:spPr bwMode="auto">
          <a:xfrm>
            <a:off x="7581900" y="58547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76" name="Oval 64"/>
          <p:cNvSpPr>
            <a:spLocks noChangeArrowheads="1"/>
          </p:cNvSpPr>
          <p:nvPr/>
        </p:nvSpPr>
        <p:spPr bwMode="auto">
          <a:xfrm>
            <a:off x="6045200" y="5588000"/>
            <a:ext cx="800100" cy="736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77" name="Oval 65"/>
          <p:cNvSpPr>
            <a:spLocks noChangeArrowheads="1"/>
          </p:cNvSpPr>
          <p:nvPr/>
        </p:nvSpPr>
        <p:spPr bwMode="auto">
          <a:xfrm>
            <a:off x="6883400" y="5308600"/>
            <a:ext cx="914400" cy="1346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7235" y="4867835"/>
            <a:ext cx="5580529" cy="1250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K-Means for Top–Down clustering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idx="1"/>
          </p:nvPr>
        </p:nvSpPr>
        <p:spPr>
          <a:xfrm>
            <a:off x="165100" y="1104900"/>
            <a:ext cx="5442324" cy="5410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Start with one cluster </a:t>
            </a:r>
          </a:p>
          <a:p>
            <a:pPr marL="2709863" lvl="6" indent="-457200">
              <a:buFont typeface="+mj-lt"/>
              <a:buAutoNum type="arabicPeriod"/>
            </a:pP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Split each cluster into two:</a:t>
            </a:r>
          </a:p>
          <a:p>
            <a:pPr lvl="1"/>
            <a:r>
              <a:rPr lang="en-US" sz="1800" dirty="0" smtClean="0"/>
              <a:t>Perturb </a:t>
            </a:r>
            <a:r>
              <a:rPr lang="en-US" sz="1800" dirty="0" err="1" smtClean="0"/>
              <a:t>centroid</a:t>
            </a:r>
            <a:r>
              <a:rPr lang="en-US" sz="1800" dirty="0" smtClean="0"/>
              <a:t> </a:t>
            </a:r>
            <a:r>
              <a:rPr lang="en-US" sz="1800" dirty="0"/>
              <a:t>of cluster </a:t>
            </a:r>
            <a:r>
              <a:rPr lang="en-US" sz="1800" dirty="0" smtClean="0"/>
              <a:t>slightly  </a:t>
            </a:r>
            <a:r>
              <a:rPr lang="en-US" sz="1800" dirty="0"/>
              <a:t>(by &lt; 5%) to generate two </a:t>
            </a:r>
            <a:r>
              <a:rPr lang="en-US" sz="1800" dirty="0" err="1" smtClean="0"/>
              <a:t>centroids</a:t>
            </a:r>
            <a:endParaRPr lang="en-US" sz="1800" dirty="0" smtClean="0"/>
          </a:p>
          <a:p>
            <a:pPr lvl="8"/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Initialize K means with </a:t>
            </a:r>
            <a:r>
              <a:rPr lang="en-US" sz="2400" dirty="0" smtClean="0"/>
              <a:t>new set of </a:t>
            </a:r>
            <a:r>
              <a:rPr lang="en-US" sz="2400" dirty="0" err="1" smtClean="0"/>
              <a:t>centroids</a:t>
            </a:r>
            <a:endParaRPr lang="en-US" sz="2400" dirty="0" smtClean="0"/>
          </a:p>
          <a:p>
            <a:pPr marL="2709863" lvl="6" indent="-457200">
              <a:buFont typeface="+mj-lt"/>
              <a:buAutoNum type="arabicPeriod"/>
            </a:pP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Iterate </a:t>
            </a:r>
            <a:r>
              <a:rPr lang="en-US" sz="2400" dirty="0" err="1" smtClean="0"/>
              <a:t>Kmeans</a:t>
            </a:r>
            <a:r>
              <a:rPr lang="en-US" sz="2400" dirty="0" smtClean="0"/>
              <a:t> until convergence</a:t>
            </a:r>
          </a:p>
          <a:p>
            <a:pPr marL="2252663" lvl="5" indent="-457200">
              <a:buFont typeface="+mj-lt"/>
              <a:buAutoNum type="arabicPeriod"/>
            </a:pP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the desired number of clusters is not obtained, return to 2</a:t>
            </a:r>
            <a:endParaRPr lang="en-US" sz="2400" dirty="0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  <p:sp>
        <p:nvSpPr>
          <p:cNvPr id="1190916" name="Oval 4"/>
          <p:cNvSpPr>
            <a:spLocks noChangeArrowheads="1"/>
          </p:cNvSpPr>
          <p:nvPr/>
        </p:nvSpPr>
        <p:spPr bwMode="auto">
          <a:xfrm>
            <a:off x="5969000" y="2540000"/>
            <a:ext cx="1866900" cy="9525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17" name="Oval 5"/>
          <p:cNvSpPr>
            <a:spLocks noChangeArrowheads="1"/>
          </p:cNvSpPr>
          <p:nvPr/>
        </p:nvSpPr>
        <p:spPr bwMode="auto">
          <a:xfrm>
            <a:off x="6121400" y="29210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18" name="Oval 6"/>
          <p:cNvSpPr>
            <a:spLocks noChangeArrowheads="1"/>
          </p:cNvSpPr>
          <p:nvPr/>
        </p:nvSpPr>
        <p:spPr bwMode="auto">
          <a:xfrm>
            <a:off x="6489700" y="31369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19" name="Oval 7"/>
          <p:cNvSpPr>
            <a:spLocks noChangeArrowheads="1"/>
          </p:cNvSpPr>
          <p:nvPr/>
        </p:nvSpPr>
        <p:spPr bwMode="auto">
          <a:xfrm>
            <a:off x="6515100" y="27178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20" name="Oval 8"/>
          <p:cNvSpPr>
            <a:spLocks noChangeArrowheads="1"/>
          </p:cNvSpPr>
          <p:nvPr/>
        </p:nvSpPr>
        <p:spPr bwMode="auto">
          <a:xfrm>
            <a:off x="7188200" y="29845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21" name="Oval 9"/>
          <p:cNvSpPr>
            <a:spLocks noChangeArrowheads="1"/>
          </p:cNvSpPr>
          <p:nvPr/>
        </p:nvSpPr>
        <p:spPr bwMode="auto">
          <a:xfrm>
            <a:off x="7048500" y="25908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22" name="Oval 10"/>
          <p:cNvSpPr>
            <a:spLocks noChangeArrowheads="1"/>
          </p:cNvSpPr>
          <p:nvPr/>
        </p:nvSpPr>
        <p:spPr bwMode="auto">
          <a:xfrm>
            <a:off x="6921500" y="32766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23" name="Oval 11"/>
          <p:cNvSpPr>
            <a:spLocks noChangeArrowheads="1"/>
          </p:cNvSpPr>
          <p:nvPr/>
        </p:nvSpPr>
        <p:spPr bwMode="auto">
          <a:xfrm>
            <a:off x="7581900" y="29337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24" name="Oval 12"/>
          <p:cNvSpPr>
            <a:spLocks noChangeArrowheads="1"/>
          </p:cNvSpPr>
          <p:nvPr/>
        </p:nvSpPr>
        <p:spPr bwMode="auto">
          <a:xfrm>
            <a:off x="6794500" y="2933700"/>
            <a:ext cx="190500" cy="1905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25" name="Oval 13"/>
          <p:cNvSpPr>
            <a:spLocks noChangeArrowheads="1"/>
          </p:cNvSpPr>
          <p:nvPr/>
        </p:nvSpPr>
        <p:spPr bwMode="auto">
          <a:xfrm>
            <a:off x="6908800" y="2933700"/>
            <a:ext cx="190500" cy="1905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26" name="Line 14"/>
          <p:cNvSpPr>
            <a:spLocks noChangeShapeType="1"/>
          </p:cNvSpPr>
          <p:nvPr/>
        </p:nvSpPr>
        <p:spPr bwMode="auto">
          <a:xfrm flipV="1">
            <a:off x="6591300" y="3060700"/>
            <a:ext cx="2159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27" name="Line 15"/>
          <p:cNvSpPr>
            <a:spLocks noChangeShapeType="1"/>
          </p:cNvSpPr>
          <p:nvPr/>
        </p:nvSpPr>
        <p:spPr bwMode="auto">
          <a:xfrm>
            <a:off x="6248400" y="2971800"/>
            <a:ext cx="5588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28" name="Line 16"/>
          <p:cNvSpPr>
            <a:spLocks noChangeShapeType="1"/>
          </p:cNvSpPr>
          <p:nvPr/>
        </p:nvSpPr>
        <p:spPr bwMode="auto">
          <a:xfrm>
            <a:off x="6604000" y="2755900"/>
            <a:ext cx="2286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29" name="Line 17"/>
          <p:cNvSpPr>
            <a:spLocks noChangeShapeType="1"/>
          </p:cNvSpPr>
          <p:nvPr/>
        </p:nvSpPr>
        <p:spPr bwMode="auto">
          <a:xfrm flipH="1">
            <a:off x="7023100" y="2692400"/>
            <a:ext cx="635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30" name="Line 18"/>
          <p:cNvSpPr>
            <a:spLocks noChangeShapeType="1"/>
          </p:cNvSpPr>
          <p:nvPr/>
        </p:nvSpPr>
        <p:spPr bwMode="auto">
          <a:xfrm flipH="1">
            <a:off x="7073900" y="3048000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31" name="Line 19"/>
          <p:cNvSpPr>
            <a:spLocks noChangeShapeType="1"/>
          </p:cNvSpPr>
          <p:nvPr/>
        </p:nvSpPr>
        <p:spPr bwMode="auto">
          <a:xfrm flipH="1">
            <a:off x="7086600" y="2997200"/>
            <a:ext cx="5334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32" name="Line 20"/>
          <p:cNvSpPr>
            <a:spLocks noChangeShapeType="1"/>
          </p:cNvSpPr>
          <p:nvPr/>
        </p:nvSpPr>
        <p:spPr bwMode="auto">
          <a:xfrm flipV="1">
            <a:off x="6997700" y="30861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33" name="Oval 21"/>
          <p:cNvSpPr>
            <a:spLocks noChangeArrowheads="1"/>
          </p:cNvSpPr>
          <p:nvPr/>
        </p:nvSpPr>
        <p:spPr bwMode="auto">
          <a:xfrm>
            <a:off x="5969000" y="1130300"/>
            <a:ext cx="1866900" cy="9525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34" name="Oval 22"/>
          <p:cNvSpPr>
            <a:spLocks noChangeArrowheads="1"/>
          </p:cNvSpPr>
          <p:nvPr/>
        </p:nvSpPr>
        <p:spPr bwMode="auto">
          <a:xfrm>
            <a:off x="6121400" y="15113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35" name="Oval 23"/>
          <p:cNvSpPr>
            <a:spLocks noChangeArrowheads="1"/>
          </p:cNvSpPr>
          <p:nvPr/>
        </p:nvSpPr>
        <p:spPr bwMode="auto">
          <a:xfrm>
            <a:off x="6489700" y="17272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36" name="Oval 24"/>
          <p:cNvSpPr>
            <a:spLocks noChangeArrowheads="1"/>
          </p:cNvSpPr>
          <p:nvPr/>
        </p:nvSpPr>
        <p:spPr bwMode="auto">
          <a:xfrm>
            <a:off x="6515100" y="13081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37" name="Oval 25"/>
          <p:cNvSpPr>
            <a:spLocks noChangeArrowheads="1"/>
          </p:cNvSpPr>
          <p:nvPr/>
        </p:nvSpPr>
        <p:spPr bwMode="auto">
          <a:xfrm>
            <a:off x="7188200" y="15748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38" name="Oval 26"/>
          <p:cNvSpPr>
            <a:spLocks noChangeArrowheads="1"/>
          </p:cNvSpPr>
          <p:nvPr/>
        </p:nvSpPr>
        <p:spPr bwMode="auto">
          <a:xfrm>
            <a:off x="7048500" y="11811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39" name="Oval 27"/>
          <p:cNvSpPr>
            <a:spLocks noChangeArrowheads="1"/>
          </p:cNvSpPr>
          <p:nvPr/>
        </p:nvSpPr>
        <p:spPr bwMode="auto">
          <a:xfrm>
            <a:off x="6921500" y="18669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0" name="Oval 28"/>
          <p:cNvSpPr>
            <a:spLocks noChangeArrowheads="1"/>
          </p:cNvSpPr>
          <p:nvPr/>
        </p:nvSpPr>
        <p:spPr bwMode="auto">
          <a:xfrm>
            <a:off x="7581900" y="15240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1" name="Oval 29"/>
          <p:cNvSpPr>
            <a:spLocks noChangeArrowheads="1"/>
          </p:cNvSpPr>
          <p:nvPr/>
        </p:nvSpPr>
        <p:spPr bwMode="auto">
          <a:xfrm>
            <a:off x="6819900" y="1524000"/>
            <a:ext cx="190500" cy="190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2" name="Oval 30"/>
          <p:cNvSpPr>
            <a:spLocks noChangeArrowheads="1"/>
          </p:cNvSpPr>
          <p:nvPr/>
        </p:nvSpPr>
        <p:spPr bwMode="auto">
          <a:xfrm>
            <a:off x="6121400" y="43053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3" name="Oval 31"/>
          <p:cNvSpPr>
            <a:spLocks noChangeArrowheads="1"/>
          </p:cNvSpPr>
          <p:nvPr/>
        </p:nvSpPr>
        <p:spPr bwMode="auto">
          <a:xfrm>
            <a:off x="6489700" y="45212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4" name="Oval 32"/>
          <p:cNvSpPr>
            <a:spLocks noChangeArrowheads="1"/>
          </p:cNvSpPr>
          <p:nvPr/>
        </p:nvSpPr>
        <p:spPr bwMode="auto">
          <a:xfrm>
            <a:off x="6515100" y="41021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5" name="Oval 33"/>
          <p:cNvSpPr>
            <a:spLocks noChangeArrowheads="1"/>
          </p:cNvSpPr>
          <p:nvPr/>
        </p:nvSpPr>
        <p:spPr bwMode="auto">
          <a:xfrm>
            <a:off x="7188200" y="43688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6" name="Oval 34"/>
          <p:cNvSpPr>
            <a:spLocks noChangeArrowheads="1"/>
          </p:cNvSpPr>
          <p:nvPr/>
        </p:nvSpPr>
        <p:spPr bwMode="auto">
          <a:xfrm>
            <a:off x="7048500" y="39751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7" name="Oval 35"/>
          <p:cNvSpPr>
            <a:spLocks noChangeArrowheads="1"/>
          </p:cNvSpPr>
          <p:nvPr/>
        </p:nvSpPr>
        <p:spPr bwMode="auto">
          <a:xfrm>
            <a:off x="6921500" y="46609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8" name="Oval 36"/>
          <p:cNvSpPr>
            <a:spLocks noChangeArrowheads="1"/>
          </p:cNvSpPr>
          <p:nvPr/>
        </p:nvSpPr>
        <p:spPr bwMode="auto">
          <a:xfrm>
            <a:off x="7581900" y="43180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49" name="Oval 37"/>
          <p:cNvSpPr>
            <a:spLocks noChangeArrowheads="1"/>
          </p:cNvSpPr>
          <p:nvPr/>
        </p:nvSpPr>
        <p:spPr bwMode="auto">
          <a:xfrm>
            <a:off x="6794500" y="4318000"/>
            <a:ext cx="190500" cy="1905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50" name="Oval 38"/>
          <p:cNvSpPr>
            <a:spLocks noChangeArrowheads="1"/>
          </p:cNvSpPr>
          <p:nvPr/>
        </p:nvSpPr>
        <p:spPr bwMode="auto">
          <a:xfrm>
            <a:off x="6908800" y="4318000"/>
            <a:ext cx="190500" cy="1905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51" name="Line 39"/>
          <p:cNvSpPr>
            <a:spLocks noChangeShapeType="1"/>
          </p:cNvSpPr>
          <p:nvPr/>
        </p:nvSpPr>
        <p:spPr bwMode="auto">
          <a:xfrm flipV="1">
            <a:off x="6591300" y="4445000"/>
            <a:ext cx="2159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52" name="Line 40"/>
          <p:cNvSpPr>
            <a:spLocks noChangeShapeType="1"/>
          </p:cNvSpPr>
          <p:nvPr/>
        </p:nvSpPr>
        <p:spPr bwMode="auto">
          <a:xfrm>
            <a:off x="6248400" y="4356100"/>
            <a:ext cx="5588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53" name="Line 41"/>
          <p:cNvSpPr>
            <a:spLocks noChangeShapeType="1"/>
          </p:cNvSpPr>
          <p:nvPr/>
        </p:nvSpPr>
        <p:spPr bwMode="auto">
          <a:xfrm>
            <a:off x="6604000" y="4140200"/>
            <a:ext cx="2286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54" name="Line 42"/>
          <p:cNvSpPr>
            <a:spLocks noChangeShapeType="1"/>
          </p:cNvSpPr>
          <p:nvPr/>
        </p:nvSpPr>
        <p:spPr bwMode="auto">
          <a:xfrm flipH="1">
            <a:off x="7023100" y="4076700"/>
            <a:ext cx="635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55" name="Line 43"/>
          <p:cNvSpPr>
            <a:spLocks noChangeShapeType="1"/>
          </p:cNvSpPr>
          <p:nvPr/>
        </p:nvSpPr>
        <p:spPr bwMode="auto">
          <a:xfrm flipH="1">
            <a:off x="7073900" y="4432300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56" name="Line 44"/>
          <p:cNvSpPr>
            <a:spLocks noChangeShapeType="1"/>
          </p:cNvSpPr>
          <p:nvPr/>
        </p:nvSpPr>
        <p:spPr bwMode="auto">
          <a:xfrm flipH="1">
            <a:off x="7086600" y="4381500"/>
            <a:ext cx="5334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57" name="Line 45"/>
          <p:cNvSpPr>
            <a:spLocks noChangeShapeType="1"/>
          </p:cNvSpPr>
          <p:nvPr/>
        </p:nvSpPr>
        <p:spPr bwMode="auto">
          <a:xfrm flipV="1">
            <a:off x="6997700" y="44704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0958" name="Oval 46"/>
          <p:cNvSpPr>
            <a:spLocks noChangeArrowheads="1"/>
          </p:cNvSpPr>
          <p:nvPr/>
        </p:nvSpPr>
        <p:spPr bwMode="auto">
          <a:xfrm>
            <a:off x="6045200" y="4051300"/>
            <a:ext cx="800100" cy="736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59" name="Oval 47"/>
          <p:cNvSpPr>
            <a:spLocks noChangeArrowheads="1"/>
          </p:cNvSpPr>
          <p:nvPr/>
        </p:nvSpPr>
        <p:spPr bwMode="auto">
          <a:xfrm>
            <a:off x="6883400" y="3771900"/>
            <a:ext cx="914400" cy="1346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60" name="Oval 48"/>
          <p:cNvSpPr>
            <a:spLocks noChangeArrowheads="1"/>
          </p:cNvSpPr>
          <p:nvPr/>
        </p:nvSpPr>
        <p:spPr bwMode="auto">
          <a:xfrm>
            <a:off x="6121400" y="58420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61" name="Oval 49"/>
          <p:cNvSpPr>
            <a:spLocks noChangeArrowheads="1"/>
          </p:cNvSpPr>
          <p:nvPr/>
        </p:nvSpPr>
        <p:spPr bwMode="auto">
          <a:xfrm>
            <a:off x="6489700" y="60579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62" name="Oval 50"/>
          <p:cNvSpPr>
            <a:spLocks noChangeArrowheads="1"/>
          </p:cNvSpPr>
          <p:nvPr/>
        </p:nvSpPr>
        <p:spPr bwMode="auto">
          <a:xfrm>
            <a:off x="6515100" y="56388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63" name="Oval 51"/>
          <p:cNvSpPr>
            <a:spLocks noChangeArrowheads="1"/>
          </p:cNvSpPr>
          <p:nvPr/>
        </p:nvSpPr>
        <p:spPr bwMode="auto">
          <a:xfrm>
            <a:off x="7188200" y="59055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64" name="Oval 52"/>
          <p:cNvSpPr>
            <a:spLocks noChangeArrowheads="1"/>
          </p:cNvSpPr>
          <p:nvPr/>
        </p:nvSpPr>
        <p:spPr bwMode="auto">
          <a:xfrm>
            <a:off x="7048500" y="55118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65" name="Oval 53"/>
          <p:cNvSpPr>
            <a:spLocks noChangeArrowheads="1"/>
          </p:cNvSpPr>
          <p:nvPr/>
        </p:nvSpPr>
        <p:spPr bwMode="auto">
          <a:xfrm>
            <a:off x="6921500" y="61976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66" name="Oval 54"/>
          <p:cNvSpPr>
            <a:spLocks noChangeArrowheads="1"/>
          </p:cNvSpPr>
          <p:nvPr/>
        </p:nvSpPr>
        <p:spPr bwMode="auto">
          <a:xfrm>
            <a:off x="7581900" y="5854700"/>
            <a:ext cx="127000" cy="127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76" name="Oval 64"/>
          <p:cNvSpPr>
            <a:spLocks noChangeArrowheads="1"/>
          </p:cNvSpPr>
          <p:nvPr/>
        </p:nvSpPr>
        <p:spPr bwMode="auto">
          <a:xfrm>
            <a:off x="6045200" y="5588000"/>
            <a:ext cx="800100" cy="736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977" name="Oval 65"/>
          <p:cNvSpPr>
            <a:spLocks noChangeArrowheads="1"/>
          </p:cNvSpPr>
          <p:nvPr/>
        </p:nvSpPr>
        <p:spPr bwMode="auto">
          <a:xfrm>
            <a:off x="6883400" y="5308600"/>
            <a:ext cx="914400" cy="1346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7"/>
            <a:ext cx="8229600" cy="944871"/>
          </a:xfrm>
        </p:spPr>
        <p:txBody>
          <a:bodyPr/>
          <a:lstStyle/>
          <a:p>
            <a:r>
              <a:rPr lang="en-US" sz="4000" dirty="0" smtClean="0"/>
              <a:t>Non-Euclidean clusters</a:t>
            </a:r>
            <a:endParaRPr lang="en-US" sz="4000" dirty="0"/>
          </a:p>
        </p:txBody>
      </p:sp>
      <p:sp>
        <p:nvSpPr>
          <p:cNvPr id="984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44152"/>
            <a:ext cx="8229600" cy="274601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Basic K-means results in good clusters in Euclidean spaces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Alternately stated, will only find clusters that are “good” in terms of Euclidean distances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Will not find other types of clusters</a:t>
            </a:r>
            <a:endParaRPr lang="en-US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24747" y="1196041"/>
            <a:ext cx="1765300" cy="571500"/>
            <a:chOff x="4024" y="2792"/>
            <a:chExt cx="1112" cy="36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024" y="3040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120" y="294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232" y="286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360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504" y="279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688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848" y="287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992" y="297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5080" y="309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 flipV="1">
            <a:off x="1524747" y="2745441"/>
            <a:ext cx="1765300" cy="571500"/>
            <a:chOff x="4024" y="2792"/>
            <a:chExt cx="1112" cy="360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024" y="3040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120" y="294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232" y="286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360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504" y="279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688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848" y="287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992" y="297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080" y="309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058147" y="1767541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2248647" y="1691341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451847" y="1691341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2629647" y="1767541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147047" y="2707341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2337547" y="2745441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540747" y="2694641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1029447" y="1145241"/>
            <a:ext cx="2832100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029447" y="2542241"/>
            <a:ext cx="28321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5993634" y="1200524"/>
            <a:ext cx="1765300" cy="571500"/>
            <a:chOff x="4024" y="2792"/>
            <a:chExt cx="1112" cy="360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4024" y="3040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4120" y="294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232" y="286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4360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4504" y="279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4688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4848" y="287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4992" y="297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5080" y="309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 flipV="1">
            <a:off x="5993634" y="2749924"/>
            <a:ext cx="1765300" cy="571500"/>
            <a:chOff x="4024" y="2792"/>
            <a:chExt cx="1112" cy="360"/>
          </a:xfrm>
        </p:grpSpPr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4024" y="3040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120" y="294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232" y="286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360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4504" y="279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4688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4848" y="287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4992" y="297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5080" y="309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6527034" y="1772024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6717534" y="1695824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6920734" y="1695824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7098534" y="1772024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6615934" y="2711824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806434" y="2749924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7009634" y="2699124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5828534" y="1238624"/>
            <a:ext cx="2044700" cy="2044700"/>
            <a:chOff x="3920" y="2816"/>
            <a:chExt cx="1288" cy="1288"/>
          </a:xfrm>
        </p:grpSpPr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3920" y="2816"/>
              <a:ext cx="1288" cy="1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4228" y="3124"/>
              <a:ext cx="672" cy="672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>
            <a:off x="5741894" y="1210235"/>
            <a:ext cx="2487706" cy="221876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719483" y="1187824"/>
            <a:ext cx="2487706" cy="221876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40740"/>
            <a:ext cx="8229600" cy="3455895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For other forms of clusters we must modify the distance measure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E.g. distance from a circle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May be viewed as a distance in a higher dimensional space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I.e</a:t>
            </a:r>
            <a:r>
              <a:rPr lang="en-US" i="1" dirty="0" smtClean="0"/>
              <a:t> Kernel </a:t>
            </a:r>
            <a:r>
              <a:rPr lang="en-US" dirty="0" smtClean="0"/>
              <a:t>distances</a:t>
            </a:r>
          </a:p>
          <a:p>
            <a:pPr lvl="1">
              <a:lnSpc>
                <a:spcPct val="120000"/>
              </a:lnSpc>
            </a:pPr>
            <a:r>
              <a:rPr lang="en-US" i="1" dirty="0" smtClean="0"/>
              <a:t>Kernel </a:t>
            </a:r>
            <a:r>
              <a:rPr lang="en-US" dirty="0" smtClean="0"/>
              <a:t>K-means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Other related clustering </a:t>
            </a:r>
            <a:r>
              <a:rPr lang="en-US" dirty="0" err="1" smtClean="0"/>
              <a:t>mechansims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Spectral clustering</a:t>
            </a:r>
          </a:p>
          <a:p>
            <a:pPr lvl="2">
              <a:lnSpc>
                <a:spcPct val="120000"/>
              </a:lnSpc>
            </a:pPr>
            <a:r>
              <a:rPr lang="en-US" sz="2600" dirty="0" smtClean="0"/>
              <a:t>Non-linear weighting of adjacency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Normalized cuts..</a:t>
            </a:r>
            <a:endParaRPr lang="en-US" dirty="0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488870" y="1039159"/>
            <a:ext cx="1765300" cy="571500"/>
            <a:chOff x="4024" y="2792"/>
            <a:chExt cx="1112" cy="36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024" y="3040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120" y="294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232" y="286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360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504" y="279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688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848" y="287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992" y="297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5080" y="309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 flipV="1">
            <a:off x="1488870" y="2588559"/>
            <a:ext cx="1765300" cy="571500"/>
            <a:chOff x="4024" y="2792"/>
            <a:chExt cx="1112" cy="360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024" y="3040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120" y="294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232" y="286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360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504" y="279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688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848" y="287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992" y="297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080" y="309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022270" y="16106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2212770" y="15344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415970" y="15344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2593770" y="16106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111170" y="25504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2301670" y="25885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504870" y="25377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323770" y="1077259"/>
            <a:ext cx="2044700" cy="2044700"/>
            <a:chOff x="3920" y="2816"/>
            <a:chExt cx="1288" cy="128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920" y="2816"/>
              <a:ext cx="1288" cy="1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4228" y="3124"/>
              <a:ext cx="672" cy="672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Oval 35"/>
          <p:cNvSpPr>
            <a:spLocks noChangeAspect="1"/>
          </p:cNvSpPr>
          <p:nvPr/>
        </p:nvSpPr>
        <p:spPr>
          <a:xfrm>
            <a:off x="5822568" y="2124954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23" name="Picture 3" descr="C:\Users\bhiksha\doc\Courses\mlsp\fall2010\class14.6oct10.em2\kernel.png"/>
          <p:cNvPicPr>
            <a:picLocks noChangeAspect="1" noChangeArrowheads="1"/>
          </p:cNvPicPr>
          <p:nvPr/>
        </p:nvPicPr>
        <p:blipFill>
          <a:blip r:embed="rId2"/>
          <a:srcRect b="8334"/>
          <a:stretch>
            <a:fillRect/>
          </a:stretch>
        </p:blipFill>
        <p:spPr bwMode="auto">
          <a:xfrm>
            <a:off x="4752165" y="514123"/>
            <a:ext cx="4015317" cy="2760493"/>
          </a:xfrm>
          <a:prstGeom prst="rect">
            <a:avLst/>
          </a:prstGeom>
          <a:noFill/>
        </p:spPr>
      </p:pic>
      <p:sp>
        <p:nvSpPr>
          <p:cNvPr id="38" name="Oval 37"/>
          <p:cNvSpPr>
            <a:spLocks noChangeAspect="1"/>
          </p:cNvSpPr>
          <p:nvPr/>
        </p:nvSpPr>
        <p:spPr>
          <a:xfrm>
            <a:off x="6190120" y="2263907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6342520" y="2308731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6530778" y="2322178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6732483" y="2335625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6974529" y="2322178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7203128" y="2295284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418280" y="2241496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5979451" y="2187708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5925663" y="1717063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6087027" y="1636381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6261838" y="1582593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6463543" y="1555699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665248" y="1542252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866953" y="1555699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7108999" y="1569146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7310704" y="1596040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7512409" y="1636381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073580" y="2362519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234944" y="2416307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6436649" y="2483542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6624907" y="2510436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799718" y="2496989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7001423" y="2496989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7216575" y="2483542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7391386" y="2429754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6087027" y="2093579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6261838" y="1999450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476990" y="1932215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6772824" y="1918768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6961082" y="1959109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176234" y="1959109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7351045" y="1999450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512409" y="2066685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3415553" y="1344706"/>
            <a:ext cx="1751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f([</a:t>
            </a:r>
            <a:r>
              <a:rPr lang="en-US" dirty="0" err="1" smtClean="0"/>
              <a:t>x,y</a:t>
            </a:r>
            <a:r>
              <a:rPr lang="en-US" dirty="0" smtClean="0"/>
              <a:t>]) -&gt; [</a:t>
            </a:r>
            <a:r>
              <a:rPr lang="en-US" dirty="0" err="1" smtClean="0"/>
              <a:t>x,y,z</a:t>
            </a:r>
            <a:r>
              <a:rPr lang="en-US" dirty="0" smtClean="0"/>
              <a:t>]</a:t>
            </a:r>
          </a:p>
          <a:p>
            <a:r>
              <a:rPr lang="en-US" dirty="0" smtClean="0"/>
              <a:t>x = x</a:t>
            </a:r>
          </a:p>
          <a:p>
            <a:r>
              <a:rPr lang="en-US" dirty="0" smtClean="0"/>
              <a:t>y = y</a:t>
            </a:r>
          </a:p>
          <a:p>
            <a:r>
              <a:rPr lang="en-US" dirty="0" smtClean="0"/>
              <a:t>z =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(x</a:t>
            </a:r>
            <a:r>
              <a:rPr lang="en-US" baseline="30000" dirty="0" smtClean="0"/>
              <a:t>2 </a:t>
            </a:r>
            <a:r>
              <a:rPr lang="en-US" dirty="0" smtClean="0"/>
              <a:t>+ y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</p:txBody>
      </p:sp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858"/>
            <a:ext cx="8229600" cy="838542"/>
          </a:xfrm>
        </p:spPr>
        <p:txBody>
          <a:bodyPr/>
          <a:lstStyle/>
          <a:p>
            <a:r>
              <a:rPr lang="en-US" sz="4000" dirty="0" smtClean="0"/>
              <a:t>Non-Euclidean clusters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28876"/>
            <a:ext cx="8229600" cy="3455895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Transform the data into a synthetic higher-dimensional space where the desired patterns become natural clusters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E.g. the quadratic transform above</a:t>
            </a:r>
          </a:p>
          <a:p>
            <a:pPr lvl="5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Problem: What is the function/space?</a:t>
            </a:r>
          </a:p>
          <a:p>
            <a:pPr lvl="4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Problem: Distances in higher dimensional-space are more expensive to compute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Yet only carry the same information in the lower-dimensional space </a:t>
            </a:r>
            <a:endParaRPr lang="en-US" dirty="0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88870" y="1039159"/>
            <a:ext cx="1765300" cy="571500"/>
            <a:chOff x="4024" y="2792"/>
            <a:chExt cx="1112" cy="36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024" y="3040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120" y="294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232" y="286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360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504" y="279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688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848" y="287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992" y="297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5080" y="309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 flipV="1">
            <a:off x="1488870" y="2588559"/>
            <a:ext cx="1765300" cy="571500"/>
            <a:chOff x="4024" y="2792"/>
            <a:chExt cx="1112" cy="360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024" y="3040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120" y="294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232" y="286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360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504" y="279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688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848" y="287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992" y="297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080" y="309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022270" y="16106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2212770" y="15344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415970" y="15344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2593770" y="16106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111170" y="25504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2301670" y="25885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504870" y="25377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323770" y="1077259"/>
            <a:ext cx="2044700" cy="2044700"/>
            <a:chOff x="3920" y="2816"/>
            <a:chExt cx="1288" cy="128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920" y="2816"/>
              <a:ext cx="1288" cy="1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4228" y="3124"/>
              <a:ext cx="672" cy="672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Oval 35"/>
          <p:cNvSpPr>
            <a:spLocks noChangeAspect="1"/>
          </p:cNvSpPr>
          <p:nvPr/>
        </p:nvSpPr>
        <p:spPr>
          <a:xfrm>
            <a:off x="5822568" y="2082422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23" name="Picture 3" descr="C:\Users\bhiksha\doc\Courses\mlsp\fall2010\class14.6oct10.em2\kernel.png"/>
          <p:cNvPicPr>
            <a:picLocks noChangeAspect="1" noChangeArrowheads="1"/>
          </p:cNvPicPr>
          <p:nvPr/>
        </p:nvPicPr>
        <p:blipFill>
          <a:blip r:embed="rId2"/>
          <a:srcRect b="8334"/>
          <a:stretch>
            <a:fillRect/>
          </a:stretch>
        </p:blipFill>
        <p:spPr bwMode="auto">
          <a:xfrm>
            <a:off x="4752165" y="482224"/>
            <a:ext cx="4015317" cy="2760493"/>
          </a:xfrm>
          <a:prstGeom prst="rect">
            <a:avLst/>
          </a:prstGeom>
          <a:noFill/>
        </p:spPr>
      </p:pic>
      <p:sp>
        <p:nvSpPr>
          <p:cNvPr id="38" name="Oval 37"/>
          <p:cNvSpPr>
            <a:spLocks noChangeAspect="1"/>
          </p:cNvSpPr>
          <p:nvPr/>
        </p:nvSpPr>
        <p:spPr>
          <a:xfrm>
            <a:off x="6190120" y="2221375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6342520" y="2266199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6530778" y="2279646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6732483" y="2293093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6974529" y="2279646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7203128" y="2252752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418280" y="2198964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5979451" y="2145176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5925663" y="1674531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6087027" y="1593849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6261838" y="1540061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6463543" y="1513167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665248" y="1499720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866953" y="1513167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7108999" y="1526614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7310704" y="1553508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7512409" y="1593849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073580" y="2319987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234944" y="2373775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6436649" y="2441010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6624907" y="2467904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799718" y="2454457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7001423" y="2454457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7216575" y="2441010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7391386" y="2387222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6087027" y="2051047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6261838" y="1956918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476990" y="1889683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6772824" y="1876236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6961082" y="1916577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176234" y="1916577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7351045" y="1956918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512409" y="2024153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3415553" y="1344706"/>
            <a:ext cx="1751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f([</a:t>
            </a:r>
            <a:r>
              <a:rPr lang="en-US" dirty="0" err="1" smtClean="0"/>
              <a:t>x,y</a:t>
            </a:r>
            <a:r>
              <a:rPr lang="en-US" dirty="0" smtClean="0"/>
              <a:t>]) -&gt; [</a:t>
            </a:r>
            <a:r>
              <a:rPr lang="en-US" dirty="0" err="1" smtClean="0"/>
              <a:t>x,y,z</a:t>
            </a:r>
            <a:r>
              <a:rPr lang="en-US" dirty="0" smtClean="0"/>
              <a:t>]</a:t>
            </a:r>
          </a:p>
          <a:p>
            <a:r>
              <a:rPr lang="en-US" dirty="0" smtClean="0"/>
              <a:t>x = x</a:t>
            </a:r>
          </a:p>
          <a:p>
            <a:r>
              <a:rPr lang="en-US" dirty="0" smtClean="0"/>
              <a:t>y = y</a:t>
            </a:r>
          </a:p>
          <a:p>
            <a:r>
              <a:rPr lang="en-US" dirty="0" smtClean="0"/>
              <a:t>z =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(x</a:t>
            </a:r>
            <a:r>
              <a:rPr lang="en-US" baseline="30000" dirty="0" smtClean="0"/>
              <a:t>2 </a:t>
            </a:r>
            <a:r>
              <a:rPr lang="en-US" dirty="0" smtClean="0"/>
              <a:t>+ y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858"/>
            <a:ext cx="8229600" cy="963301"/>
          </a:xfrm>
        </p:spPr>
        <p:txBody>
          <a:bodyPr/>
          <a:lstStyle/>
          <a:p>
            <a:r>
              <a:rPr lang="en-US" sz="4000" dirty="0" smtClean="0"/>
              <a:t>The Kernel Trick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 in higher-dimensional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112"/>
            <a:ext cx="8229600" cy="512489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Transform data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through a </a:t>
            </a:r>
            <a:r>
              <a:rPr lang="en-US" i="1" dirty="0" smtClean="0"/>
              <a:t>possibly unknown </a:t>
            </a:r>
            <a:r>
              <a:rPr lang="en-US" dirty="0" smtClean="0"/>
              <a:t>function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) into a higher (potentially infinite) dimensional space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)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The distance between two points is computed in the higher-dimensional space</a:t>
            </a:r>
          </a:p>
          <a:p>
            <a:pPr lvl="1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,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 =  ||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baseline="-25000" dirty="0" smtClean="0"/>
              <a:t>2</a:t>
            </a:r>
            <a:r>
              <a:rPr lang="en-US" dirty="0" smtClean="0"/>
              <a:t>||</a:t>
            </a:r>
            <a:r>
              <a:rPr lang="en-US" baseline="30000" dirty="0" smtClean="0"/>
              <a:t>2</a:t>
            </a:r>
            <a:r>
              <a:rPr lang="en-US" dirty="0" smtClean="0"/>
              <a:t> = ||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 –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)||</a:t>
            </a:r>
            <a:r>
              <a:rPr lang="en-US" baseline="30000" dirty="0" smtClean="0"/>
              <a:t>2</a:t>
            </a:r>
          </a:p>
          <a:p>
            <a:pPr lvl="5"/>
            <a:endParaRPr lang="en-US" baseline="30000" dirty="0" smtClean="0"/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,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 can be computed without computing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</a:p>
          <a:p>
            <a:pPr lvl="1"/>
            <a:r>
              <a:rPr lang="en-US" dirty="0" smtClean="0"/>
              <a:t>Since it is a direct function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/>
              <a:t>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58"/>
            <a:ext cx="8229600" cy="902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Distance in higher-dimensional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112"/>
            <a:ext cx="8229600" cy="51886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Distance in lower-dimensional space: A combination of dot products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||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baseline="-25000" dirty="0" smtClean="0"/>
              <a:t>2</a:t>
            </a:r>
            <a:r>
              <a:rPr lang="en-US" dirty="0" smtClean="0"/>
              <a:t>||</a:t>
            </a:r>
            <a:r>
              <a:rPr lang="en-US" baseline="30000" dirty="0" smtClean="0"/>
              <a:t>2</a:t>
            </a:r>
            <a:r>
              <a:rPr lang="en-US" dirty="0" smtClean="0"/>
              <a:t> =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baseline="-25000" dirty="0" smtClean="0"/>
              <a:t>2</a:t>
            </a:r>
            <a:r>
              <a:rPr lang="en-US" dirty="0" smtClean="0"/>
              <a:t>) =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/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.z</a:t>
            </a:r>
            <a:r>
              <a:rPr lang="en-US" baseline="-25000" dirty="0" smtClean="0"/>
              <a:t>1</a:t>
            </a:r>
            <a:r>
              <a:rPr lang="en-US" dirty="0" smtClean="0"/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/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.z</a:t>
            </a:r>
            <a:r>
              <a:rPr lang="en-US" baseline="-25000" dirty="0" smtClean="0"/>
              <a:t>2 </a:t>
            </a:r>
            <a:r>
              <a:rPr lang="en-US" dirty="0" smtClean="0"/>
              <a:t>-2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baseline="-25000" dirty="0" smtClean="0"/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.z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5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Distance in higher-dimensional space</a:t>
            </a:r>
          </a:p>
          <a:p>
            <a:pPr lvl="1">
              <a:lnSpc>
                <a:spcPct val="1200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,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 =||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 –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)||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=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Symbol" pitchFamily="18" charset="2"/>
              </a:rPr>
              <a:t> 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 +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Symbol" pitchFamily="18" charset="2"/>
              </a:rPr>
              <a:t> 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 </a:t>
            </a:r>
            <a:r>
              <a:rPr lang="en-US" dirty="0" smtClean="0"/>
              <a:t>-2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Symbol" pitchFamily="18" charset="2"/>
              </a:rPr>
              <a:t> 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</a:t>
            </a:r>
          </a:p>
          <a:p>
            <a:pPr lvl="5">
              <a:lnSpc>
                <a:spcPct val="120000"/>
              </a:lnSpc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 can be computed </a:t>
            </a:r>
            <a:r>
              <a:rPr lang="en-US" dirty="0" smtClean="0">
                <a:solidFill>
                  <a:srgbClr val="0000CC"/>
                </a:solidFill>
              </a:rPr>
              <a:t>without knowing </a:t>
            </a:r>
            <a:r>
              <a:rPr lang="en-US" dirty="0" smtClean="0">
                <a:solidFill>
                  <a:srgbClr val="0000CC"/>
                </a:solidFill>
                <a:latin typeface="Symbol" pitchFamily="18" charset="2"/>
              </a:rPr>
              <a:t>F</a:t>
            </a:r>
            <a:r>
              <a:rPr lang="en-US" dirty="0" smtClean="0">
                <a:solidFill>
                  <a:srgbClr val="0000CC"/>
                </a:solidFill>
              </a:rPr>
              <a:t>(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solidFill>
                  <a:srgbClr val="0000CC"/>
                </a:solidFill>
              </a:rPr>
              <a:t>) </a:t>
            </a:r>
            <a:r>
              <a:rPr lang="en-US" dirty="0" smtClean="0">
                <a:solidFill>
                  <a:srgbClr val="C00000"/>
                </a:solidFill>
              </a:rPr>
              <a:t>if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  <a:latin typeface="Symbol" pitchFamily="18" charset="2"/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</a:rPr>
              <a:t> F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 can be computed for any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C00000"/>
                </a:solidFill>
              </a:rPr>
              <a:t>without knowing 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(.)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58"/>
            <a:ext cx="8229600" cy="934235"/>
          </a:xfrm>
        </p:spPr>
        <p:txBody>
          <a:bodyPr/>
          <a:lstStyle/>
          <a:p>
            <a:r>
              <a:rPr lang="en-US" dirty="0" smtClean="0"/>
              <a:t>The Kernel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480"/>
            <a:ext cx="8229600" cy="50929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 kernel function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 is a function such that: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 =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Symbol" pitchFamily="18" charset="2"/>
              </a:rPr>
              <a:t> 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 </a:t>
            </a:r>
          </a:p>
          <a:p>
            <a:pPr lvl="5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Once such a kernel function is found, the distance in higher-dimensional space can be found in terms of the kernels</a:t>
            </a:r>
          </a:p>
          <a:p>
            <a:pPr lvl="1">
              <a:lnSpc>
                <a:spcPct val="1200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,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 =||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 –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)||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=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Symbol" pitchFamily="18" charset="2"/>
              </a:rPr>
              <a:t> 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 +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Symbol" pitchFamily="18" charset="2"/>
              </a:rPr>
              <a:t> 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 </a:t>
            </a:r>
            <a:r>
              <a:rPr lang="en-US" dirty="0" smtClean="0"/>
              <a:t>-2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Symbol" pitchFamily="18" charset="2"/>
              </a:rPr>
              <a:t> 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        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 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 - 2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</a:t>
            </a:r>
          </a:p>
          <a:p>
            <a:pPr lvl="5">
              <a:lnSpc>
                <a:spcPct val="120000"/>
              </a:lnSpc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/>
              <a:t>But what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property of the dot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540"/>
            <a:ext cx="8229600" cy="4954772"/>
          </a:xfrm>
        </p:spPr>
        <p:txBody>
          <a:bodyPr>
            <a:normAutofit/>
          </a:bodyPr>
          <a:lstStyle/>
          <a:p>
            <a:r>
              <a:rPr lang="en-US" dirty="0" smtClean="0"/>
              <a:t>For any vector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30000" dirty="0" err="1" smtClean="0"/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= ||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||</a:t>
            </a:r>
            <a:r>
              <a:rPr lang="en-US" baseline="30000" dirty="0" smtClean="0"/>
              <a:t>2</a:t>
            </a:r>
            <a:r>
              <a:rPr lang="en-US" dirty="0" smtClean="0"/>
              <a:t>  &gt;= 0</a:t>
            </a:r>
          </a:p>
          <a:p>
            <a:pPr lvl="1"/>
            <a:r>
              <a:rPr lang="en-US" dirty="0" smtClean="0"/>
              <a:t>This is just the length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and is therefore non-negative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For any vector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,  ||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||</a:t>
            </a:r>
            <a:r>
              <a:rPr lang="en-US" baseline="30000" dirty="0" smtClean="0"/>
              <a:t>2</a:t>
            </a:r>
            <a:r>
              <a:rPr lang="en-US" dirty="0" smtClean="0"/>
              <a:t> &gt;=0</a:t>
            </a:r>
          </a:p>
          <a:p>
            <a:pPr marL="457200" lvl="1" indent="0">
              <a:buNone/>
            </a:pPr>
            <a:r>
              <a:rPr lang="en-US" dirty="0" smtClean="0"/>
              <a:t>=&gt; (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) &gt;= 0</a:t>
            </a:r>
          </a:p>
          <a:p>
            <a:pPr marL="457200" lvl="1" indent="0">
              <a:buNone/>
            </a:pPr>
            <a:r>
              <a:rPr lang="en-US" dirty="0" smtClean="0"/>
              <a:t>=&gt; </a:t>
            </a:r>
            <a:r>
              <a:rPr lang="en-US" dirty="0" smtClean="0">
                <a:solidFill>
                  <a:srgbClr val="0000CC"/>
                </a:solidFill>
                <a:latin typeface="Symbol" pitchFamily="18" charset="2"/>
              </a:rPr>
              <a:t>S</a:t>
            </a:r>
            <a:r>
              <a:rPr lang="en-US" baseline="-25000" dirty="0" smtClean="0">
                <a:solidFill>
                  <a:srgbClr val="0000CC"/>
                </a:solidFill>
              </a:rPr>
              <a:t>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Symbol" pitchFamily="18" charset="2"/>
              </a:rPr>
              <a:t>S</a:t>
            </a:r>
            <a:r>
              <a:rPr lang="en-US" baseline="-25000" dirty="0" err="1" smtClean="0">
                <a:solidFill>
                  <a:srgbClr val="0000CC"/>
                </a:solidFill>
              </a:rPr>
              <a:t>j</a:t>
            </a:r>
            <a:r>
              <a:rPr lang="en-US" baseline="-25000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>
                <a:solidFill>
                  <a:srgbClr val="0000CC"/>
                </a:solidFill>
              </a:rPr>
              <a:t>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>
                <a:solidFill>
                  <a:srgbClr val="0000CC"/>
                </a:solidFill>
              </a:rPr>
              <a:t>j</a:t>
            </a:r>
            <a:r>
              <a:rPr lang="en-US" baseline="-25000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>
                <a:solidFill>
                  <a:srgbClr val="0000CC"/>
                </a:solidFill>
              </a:rPr>
              <a:t>i 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00CC"/>
                </a:solidFill>
              </a:rPr>
              <a:t>j</a:t>
            </a:r>
            <a:r>
              <a:rPr lang="en-US" dirty="0" smtClean="0">
                <a:solidFill>
                  <a:srgbClr val="0000CC"/>
                </a:solidFill>
              </a:rPr>
              <a:t>   &gt;= 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holds for ANY real {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, …}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92865" y="4497568"/>
            <a:ext cx="3381154" cy="5103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58"/>
            <a:ext cx="8229600" cy="912970"/>
          </a:xfrm>
        </p:spPr>
        <p:txBody>
          <a:bodyPr/>
          <a:lstStyle/>
          <a:p>
            <a:r>
              <a:rPr lang="en-US" dirty="0" smtClean="0"/>
              <a:t>The Mercer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213"/>
            <a:ext cx="8229600" cy="51627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If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) is a high-dimensional vector derived from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b="1" dirty="0" smtClean="0">
                <a:solidFill>
                  <a:srgbClr val="0000CC"/>
                </a:solidFill>
              </a:rPr>
              <a:t>then</a:t>
            </a:r>
            <a:r>
              <a:rPr lang="en-US" dirty="0" smtClean="0"/>
              <a:t> for all real {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, …}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and any set  {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dirty="0" smtClean="0"/>
              <a:t> } = {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),</a:t>
            </a:r>
            <a:r>
              <a:rPr lang="en-US" dirty="0" smtClean="0">
                <a:latin typeface="Symbol" pitchFamily="18" charset="2"/>
              </a:rPr>
              <a:t> 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),…}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.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err="1" smtClean="0"/>
              <a:t>j</a:t>
            </a:r>
            <a:r>
              <a:rPr lang="en-US" dirty="0" smtClean="0"/>
              <a:t>   &gt;= 0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).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)   &gt;= 0</a:t>
            </a:r>
          </a:p>
          <a:p>
            <a:pPr lvl="6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If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 =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Symbol" pitchFamily="18" charset="2"/>
              </a:rPr>
              <a:t> 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 smtClean="0">
                <a:latin typeface="Symbol" pitchFamily="18" charset="2"/>
              </a:rPr>
              <a:t>=&gt; </a:t>
            </a:r>
            <a:r>
              <a:rPr lang="en-US" b="1" dirty="0" smtClean="0">
                <a:solidFill>
                  <a:srgbClr val="0000CC"/>
                </a:solidFill>
                <a:latin typeface="Symbol" pitchFamily="18" charset="2"/>
              </a:rPr>
              <a:t>S</a:t>
            </a:r>
            <a:r>
              <a:rPr lang="en-US" b="1" baseline="-25000" dirty="0" smtClean="0">
                <a:solidFill>
                  <a:srgbClr val="0000CC"/>
                </a:solidFill>
              </a:rPr>
              <a:t>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Symbol" pitchFamily="18" charset="2"/>
              </a:rPr>
              <a:t>S</a:t>
            </a:r>
            <a:r>
              <a:rPr lang="en-US" b="1" baseline="-25000" dirty="0" err="1" smtClean="0">
                <a:solidFill>
                  <a:srgbClr val="0000CC"/>
                </a:solidFill>
              </a:rPr>
              <a:t>j</a:t>
            </a:r>
            <a:r>
              <a:rPr lang="en-US" b="1" baseline="-25000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-25000" dirty="0" err="1" smtClean="0">
                <a:solidFill>
                  <a:srgbClr val="0000CC"/>
                </a:solidFill>
              </a:rPr>
              <a:t>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baseline="-25000" dirty="0" err="1" smtClean="0">
                <a:solidFill>
                  <a:srgbClr val="0000CC"/>
                </a:solidFill>
              </a:rPr>
              <a:t>j</a:t>
            </a:r>
            <a:r>
              <a:rPr lang="en-US" b="1" baseline="-25000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dirty="0" smtClean="0">
                <a:solidFill>
                  <a:srgbClr val="0000CC"/>
                </a:solidFill>
              </a:rPr>
              <a:t>(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err="1" smtClean="0">
                <a:solidFill>
                  <a:srgbClr val="0000CC"/>
                </a:solidFill>
              </a:rPr>
              <a:t>,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dirty="0" smtClean="0">
                <a:solidFill>
                  <a:srgbClr val="0000CC"/>
                </a:solidFill>
              </a:rPr>
              <a:t>)   &gt;= 0</a:t>
            </a:r>
          </a:p>
          <a:p>
            <a:pPr lvl="6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Any function K() that satisfies the above condition is a valid kernel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4000"/>
              <a:t>Clustering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idx="1"/>
          </p:nvPr>
        </p:nvSpPr>
        <p:spPr>
          <a:xfrm>
            <a:off x="336176" y="1104900"/>
            <a:ext cx="4635500" cy="40369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What is clustering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Clustering is the determination of naturally occurring grouping of data/instances (</a:t>
            </a:r>
            <a:r>
              <a:rPr lang="en-US" sz="2000" dirty="0">
                <a:solidFill>
                  <a:srgbClr val="0000CC"/>
                </a:solidFill>
              </a:rPr>
              <a:t>with low within-group variability and high between-group variability</a:t>
            </a:r>
            <a:r>
              <a:rPr lang="en-US" sz="2000" dirty="0"/>
              <a:t>)</a:t>
            </a:r>
          </a:p>
          <a:p>
            <a:pPr lvl="1"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2400" dirty="0"/>
              <a:t>How is it done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Find groupings of data such that the groups optimize a “within-group-variability” objective function of some kind</a:t>
            </a:r>
          </a:p>
          <a:p>
            <a:pPr lvl="4">
              <a:lnSpc>
                <a:spcPct val="110000"/>
              </a:lnSpc>
            </a:pPr>
            <a:endParaRPr lang="en-US" sz="600" dirty="0"/>
          </a:p>
        </p:txBody>
      </p:sp>
      <p:sp>
        <p:nvSpPr>
          <p:cNvPr id="1054756" name="Oval 36"/>
          <p:cNvSpPr>
            <a:spLocks noChangeArrowheads="1"/>
          </p:cNvSpPr>
          <p:nvPr/>
        </p:nvSpPr>
        <p:spPr bwMode="auto">
          <a:xfrm>
            <a:off x="6629400" y="25527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7" name="Oval 37"/>
          <p:cNvSpPr>
            <a:spLocks noChangeArrowheads="1"/>
          </p:cNvSpPr>
          <p:nvPr/>
        </p:nvSpPr>
        <p:spPr bwMode="auto">
          <a:xfrm>
            <a:off x="7175500" y="1968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8" name="Oval 38"/>
          <p:cNvSpPr>
            <a:spLocks noChangeArrowheads="1"/>
          </p:cNvSpPr>
          <p:nvPr/>
        </p:nvSpPr>
        <p:spPr bwMode="auto">
          <a:xfrm>
            <a:off x="6591300" y="21717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9" name="Oval 39"/>
          <p:cNvSpPr>
            <a:spLocks noChangeArrowheads="1"/>
          </p:cNvSpPr>
          <p:nvPr/>
        </p:nvSpPr>
        <p:spPr bwMode="auto">
          <a:xfrm>
            <a:off x="6959600" y="2692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0" name="Oval 40"/>
          <p:cNvSpPr>
            <a:spLocks noChangeArrowheads="1"/>
          </p:cNvSpPr>
          <p:nvPr/>
        </p:nvSpPr>
        <p:spPr bwMode="auto">
          <a:xfrm>
            <a:off x="6819900" y="16256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1" name="Oval 41"/>
          <p:cNvSpPr>
            <a:spLocks noChangeArrowheads="1"/>
          </p:cNvSpPr>
          <p:nvPr/>
        </p:nvSpPr>
        <p:spPr bwMode="auto">
          <a:xfrm>
            <a:off x="7213600" y="14859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2" name="Oval 42"/>
          <p:cNvSpPr>
            <a:spLocks noChangeArrowheads="1"/>
          </p:cNvSpPr>
          <p:nvPr/>
        </p:nvSpPr>
        <p:spPr bwMode="auto">
          <a:xfrm>
            <a:off x="7416800" y="19050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3" name="Oval 43"/>
          <p:cNvSpPr>
            <a:spLocks noChangeArrowheads="1"/>
          </p:cNvSpPr>
          <p:nvPr/>
        </p:nvSpPr>
        <p:spPr bwMode="auto">
          <a:xfrm>
            <a:off x="7391400" y="1587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4" name="Oval 44"/>
          <p:cNvSpPr>
            <a:spLocks noChangeArrowheads="1"/>
          </p:cNvSpPr>
          <p:nvPr/>
        </p:nvSpPr>
        <p:spPr bwMode="auto">
          <a:xfrm>
            <a:off x="6845300" y="12700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5" name="Oval 45"/>
          <p:cNvSpPr>
            <a:spLocks noChangeArrowheads="1"/>
          </p:cNvSpPr>
          <p:nvPr/>
        </p:nvSpPr>
        <p:spPr bwMode="auto">
          <a:xfrm>
            <a:off x="7239000" y="9398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6" name="Oval 46"/>
          <p:cNvSpPr>
            <a:spLocks noChangeArrowheads="1"/>
          </p:cNvSpPr>
          <p:nvPr/>
        </p:nvSpPr>
        <p:spPr bwMode="auto">
          <a:xfrm>
            <a:off x="7670800" y="15367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7" name="Oval 47"/>
          <p:cNvSpPr>
            <a:spLocks noChangeArrowheads="1"/>
          </p:cNvSpPr>
          <p:nvPr/>
        </p:nvSpPr>
        <p:spPr bwMode="auto">
          <a:xfrm>
            <a:off x="7391400" y="1333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8" name="Oval 48"/>
          <p:cNvSpPr>
            <a:spLocks noChangeArrowheads="1"/>
          </p:cNvSpPr>
          <p:nvPr/>
        </p:nvSpPr>
        <p:spPr bwMode="auto">
          <a:xfrm>
            <a:off x="7569200" y="1206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9" name="Oval 49"/>
          <p:cNvSpPr>
            <a:spLocks noChangeArrowheads="1"/>
          </p:cNvSpPr>
          <p:nvPr/>
        </p:nvSpPr>
        <p:spPr bwMode="auto">
          <a:xfrm>
            <a:off x="7772400" y="18288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0" name="Oval 50"/>
          <p:cNvSpPr>
            <a:spLocks noChangeArrowheads="1"/>
          </p:cNvSpPr>
          <p:nvPr/>
        </p:nvSpPr>
        <p:spPr bwMode="auto">
          <a:xfrm>
            <a:off x="7086600" y="16891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1" name="Oval 51"/>
          <p:cNvSpPr>
            <a:spLocks noChangeArrowheads="1"/>
          </p:cNvSpPr>
          <p:nvPr/>
        </p:nvSpPr>
        <p:spPr bwMode="auto">
          <a:xfrm>
            <a:off x="7150100" y="12700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2" name="Oval 52"/>
          <p:cNvSpPr>
            <a:spLocks noChangeArrowheads="1"/>
          </p:cNvSpPr>
          <p:nvPr/>
        </p:nvSpPr>
        <p:spPr bwMode="auto">
          <a:xfrm>
            <a:off x="5994400" y="22733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3" name="Oval 53"/>
          <p:cNvSpPr>
            <a:spLocks noChangeArrowheads="1"/>
          </p:cNvSpPr>
          <p:nvPr/>
        </p:nvSpPr>
        <p:spPr bwMode="auto">
          <a:xfrm>
            <a:off x="6362700" y="26289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4" name="Oval 54"/>
          <p:cNvSpPr>
            <a:spLocks noChangeArrowheads="1"/>
          </p:cNvSpPr>
          <p:nvPr/>
        </p:nvSpPr>
        <p:spPr bwMode="auto">
          <a:xfrm>
            <a:off x="6629400" y="28956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5" name="Oval 55"/>
          <p:cNvSpPr>
            <a:spLocks noChangeArrowheads="1"/>
          </p:cNvSpPr>
          <p:nvPr/>
        </p:nvSpPr>
        <p:spPr bwMode="auto">
          <a:xfrm>
            <a:off x="7175500" y="3073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6" name="Oval 56"/>
          <p:cNvSpPr>
            <a:spLocks noChangeArrowheads="1"/>
          </p:cNvSpPr>
          <p:nvPr/>
        </p:nvSpPr>
        <p:spPr bwMode="auto">
          <a:xfrm>
            <a:off x="6159500" y="2743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7" name="Oval 57"/>
          <p:cNvSpPr>
            <a:spLocks noChangeArrowheads="1"/>
          </p:cNvSpPr>
          <p:nvPr/>
        </p:nvSpPr>
        <p:spPr bwMode="auto">
          <a:xfrm>
            <a:off x="6311900" y="29845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8" name="Oval 58"/>
          <p:cNvSpPr>
            <a:spLocks noChangeArrowheads="1"/>
          </p:cNvSpPr>
          <p:nvPr/>
        </p:nvSpPr>
        <p:spPr bwMode="auto">
          <a:xfrm>
            <a:off x="6388100" y="609600"/>
            <a:ext cx="1930400" cy="1676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9" name="Oval 59"/>
          <p:cNvSpPr>
            <a:spLocks noChangeArrowheads="1"/>
          </p:cNvSpPr>
          <p:nvPr/>
        </p:nvSpPr>
        <p:spPr bwMode="auto">
          <a:xfrm rot="2024100">
            <a:off x="5468938" y="2076450"/>
            <a:ext cx="1978025" cy="1533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80" name="Rectangle 60"/>
          <p:cNvSpPr>
            <a:spLocks noChangeArrowheads="1"/>
          </p:cNvSpPr>
          <p:nvPr/>
        </p:nvSpPr>
        <p:spPr bwMode="auto">
          <a:xfrm>
            <a:off x="5473700" y="571500"/>
            <a:ext cx="3302000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58"/>
            <a:ext cx="8229600" cy="838542"/>
          </a:xfrm>
        </p:spPr>
        <p:txBody>
          <a:bodyPr/>
          <a:lstStyle/>
          <a:p>
            <a:r>
              <a:rPr lang="en-US" dirty="0" smtClean="0"/>
              <a:t>The Mercer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7" y="1067884"/>
            <a:ext cx="8229600" cy="52584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 =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Symbol" pitchFamily="18" charset="2"/>
              </a:rPr>
              <a:t> 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>
                <a:latin typeface="Symbol" pitchFamily="18" charset="2"/>
              </a:rPr>
              <a:t>=&gt; S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 smtClean="0"/>
              <a:t>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)   &gt;= 0</a:t>
            </a:r>
          </a:p>
          <a:p>
            <a:pPr lvl="6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A corollary</a:t>
            </a:r>
            <a:r>
              <a:rPr lang="en-US" dirty="0" smtClean="0"/>
              <a:t>: If any kernel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/>
              <a:t>) satisfies the Mercer condition </a:t>
            </a:r>
            <a:br>
              <a:rPr lang="en-US" dirty="0" smtClean="0"/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,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 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 - 2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satisfies the following requirements for a “distance”</a:t>
            </a:r>
          </a:p>
          <a:p>
            <a:pPr lvl="1">
              <a:lnSpc>
                <a:spcPct val="1200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 smtClean="0"/>
              <a:t>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) = 0</a:t>
            </a:r>
          </a:p>
          <a:p>
            <a:pPr lvl="1">
              <a:lnSpc>
                <a:spcPct val="1200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 smtClean="0"/>
              <a:t>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) &gt;= 0</a:t>
            </a:r>
          </a:p>
          <a:p>
            <a:pPr lvl="1">
              <a:lnSpc>
                <a:spcPct val="1200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 smtClean="0"/>
              <a:t>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) +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err="1" smtClean="0"/>
              <a:t>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) &gt;=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 smtClean="0"/>
              <a:t>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Kernel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315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Linear: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 smtClean="0"/>
              <a:t>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) =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30000" dirty="0" err="1" smtClean="0"/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lvl="5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Polynomial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 smtClean="0"/>
              <a:t>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) =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30000" dirty="0" err="1" smtClean="0"/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)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lvl="6"/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Gaussian: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 smtClean="0"/>
              <a:t>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)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dirty="0" smtClean="0"/>
              <a:t>(-||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||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Exponential: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 smtClean="0"/>
              <a:t>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) =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dirty="0" smtClean="0"/>
              <a:t>(-||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||/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)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Several others</a:t>
            </a:r>
          </a:p>
          <a:p>
            <a:pPr lvl="1"/>
            <a:r>
              <a:rPr lang="en-US" dirty="0" smtClean="0"/>
              <a:t>Choosing the right Kernel with the right parameters for your problem is an </a:t>
            </a:r>
            <a:r>
              <a:rPr lang="en-US" dirty="0" err="1" smtClean="0"/>
              <a:t>artform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28876"/>
            <a:ext cx="8229600" cy="3182093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Perform the K-mean in the Kernel space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 space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)</a:t>
            </a:r>
            <a:endParaRPr lang="en-US" dirty="0"/>
          </a:p>
          <a:p>
            <a:pPr lvl="4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The algorithm..</a:t>
            </a: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72</a:t>
            </a:fld>
            <a:endParaRPr lang="en-US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01779" y="1039159"/>
            <a:ext cx="1765300" cy="571500"/>
            <a:chOff x="4024" y="2792"/>
            <a:chExt cx="1112" cy="36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024" y="3040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120" y="294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232" y="286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360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504" y="279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688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848" y="287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992" y="297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5080" y="309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 flipV="1">
            <a:off x="1201779" y="2588559"/>
            <a:ext cx="1765300" cy="571500"/>
            <a:chOff x="4024" y="2792"/>
            <a:chExt cx="1112" cy="360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024" y="3040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120" y="294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232" y="286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360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504" y="279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688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848" y="287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992" y="297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080" y="309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735179" y="16106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925679" y="15344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128879" y="15344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2306679" y="16106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824079" y="25504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2014579" y="25885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217779" y="2537759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036679" y="1077259"/>
            <a:ext cx="2044700" cy="2044700"/>
            <a:chOff x="3920" y="2816"/>
            <a:chExt cx="1288" cy="128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920" y="2816"/>
              <a:ext cx="1288" cy="1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4228" y="3124"/>
              <a:ext cx="672" cy="672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Oval 35"/>
          <p:cNvSpPr>
            <a:spLocks noChangeAspect="1"/>
          </p:cNvSpPr>
          <p:nvPr/>
        </p:nvSpPr>
        <p:spPr>
          <a:xfrm>
            <a:off x="5854467" y="2103688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23" name="Picture 3" descr="C:\Users\bhiksha\doc\Courses\mlsp\fall2010\class14.6oct10.em2\kernel.png"/>
          <p:cNvPicPr>
            <a:picLocks noChangeAspect="1" noChangeArrowheads="1"/>
          </p:cNvPicPr>
          <p:nvPr/>
        </p:nvPicPr>
        <p:blipFill>
          <a:blip r:embed="rId2"/>
          <a:srcRect b="8334"/>
          <a:stretch>
            <a:fillRect/>
          </a:stretch>
        </p:blipFill>
        <p:spPr bwMode="auto">
          <a:xfrm>
            <a:off x="4784064" y="503490"/>
            <a:ext cx="4015317" cy="2760493"/>
          </a:xfrm>
          <a:prstGeom prst="rect">
            <a:avLst/>
          </a:prstGeom>
          <a:noFill/>
        </p:spPr>
      </p:pic>
      <p:sp>
        <p:nvSpPr>
          <p:cNvPr id="38" name="Oval 37"/>
          <p:cNvSpPr>
            <a:spLocks noChangeAspect="1"/>
          </p:cNvSpPr>
          <p:nvPr/>
        </p:nvSpPr>
        <p:spPr>
          <a:xfrm>
            <a:off x="6222019" y="2242641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6374419" y="2287465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6562677" y="2300912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6764382" y="2314359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7006428" y="2300912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7235027" y="2274018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450179" y="2220230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6011350" y="2166442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5957562" y="1695797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6118926" y="1615115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6293737" y="1561327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6495442" y="1534433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697147" y="1520986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898852" y="1534433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7140898" y="1547880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7342603" y="1574774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7544308" y="1615115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105479" y="2341253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266843" y="2395041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6468548" y="2462276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6656806" y="2489170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831617" y="2475723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7033322" y="2475723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7248474" y="2462276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7423285" y="2408488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6118926" y="2072313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6293737" y="1978184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508889" y="1910949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6804723" y="1897502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6992981" y="1937843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208133" y="1937843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7382944" y="1978184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544308" y="2045419"/>
            <a:ext cx="67236" cy="67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996258" y="1344706"/>
            <a:ext cx="201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K(</a:t>
            </a:r>
            <a:r>
              <a:rPr lang="en-US" dirty="0" err="1" smtClean="0"/>
              <a:t>x,y</a:t>
            </a:r>
            <a:r>
              <a:rPr lang="en-US" dirty="0" smtClean="0"/>
              <a:t>)= (</a:t>
            </a:r>
            <a:r>
              <a:rPr lang="en-US" dirty="0" err="1" smtClean="0"/>
              <a:t>x</a:t>
            </a:r>
            <a:r>
              <a:rPr lang="en-US" baseline="30000" dirty="0" err="1" smtClean="0"/>
              <a:t>T</a:t>
            </a:r>
            <a:r>
              <a:rPr lang="en-US" baseline="30000" dirty="0" smtClean="0"/>
              <a:t> </a:t>
            </a:r>
            <a:r>
              <a:rPr lang="en-US" dirty="0" smtClean="0"/>
              <a:t>y + c)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9452"/>
            <a:ext cx="8229600" cy="838200"/>
          </a:xfrm>
        </p:spPr>
        <p:txBody>
          <a:bodyPr/>
          <a:lstStyle/>
          <a:p>
            <a:r>
              <a:rPr lang="en-US" sz="4000" dirty="0" smtClean="0"/>
              <a:t>Kernel K-means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mean of a cluster</a:t>
            </a:r>
            <a:endParaRPr lang="en-US" sz="4000" dirty="0"/>
          </a:p>
        </p:txBody>
      </p:sp>
      <p:sp>
        <p:nvSpPr>
          <p:cNvPr id="1169415" name="Rectangle 7"/>
          <p:cNvSpPr>
            <a:spLocks noGrp="1" noChangeArrowheads="1"/>
          </p:cNvSpPr>
          <p:nvPr>
            <p:ph idx="1"/>
          </p:nvPr>
        </p:nvSpPr>
        <p:spPr>
          <a:xfrm>
            <a:off x="309282" y="1266263"/>
            <a:ext cx="8493195" cy="5309347"/>
          </a:xfrm>
        </p:spPr>
        <p:txBody>
          <a:bodyPr/>
          <a:lstStyle/>
          <a:p>
            <a:pPr marL="533400" indent="-533400"/>
            <a:r>
              <a:rPr lang="en-US" sz="2400" dirty="0" smtClean="0"/>
              <a:t>The average value of the points in the cluster </a:t>
            </a:r>
            <a:r>
              <a:rPr lang="en-US" sz="2400" i="1" dirty="0" smtClean="0"/>
              <a:t>computed in the high-dimensional space</a:t>
            </a:r>
          </a:p>
          <a:p>
            <a:pPr marL="933450" lvl="1" indent="-533400"/>
            <a:endParaRPr lang="en-US" sz="1600" dirty="0" smtClean="0"/>
          </a:p>
          <a:p>
            <a:pPr marL="933450" lvl="1" indent="-533400"/>
            <a:endParaRPr lang="en-US" sz="1600" dirty="0"/>
          </a:p>
          <a:p>
            <a:pPr marL="933450" lvl="1" indent="-533400"/>
            <a:endParaRPr lang="en-US" sz="1600" dirty="0" smtClean="0"/>
          </a:p>
          <a:p>
            <a:pPr marL="933450" lvl="1" indent="-533400"/>
            <a:endParaRPr lang="en-US" sz="1600" dirty="0"/>
          </a:p>
          <a:p>
            <a:pPr marL="933450" lvl="1" indent="-533400"/>
            <a:endParaRPr lang="en-US" sz="1600" dirty="0" smtClean="0"/>
          </a:p>
          <a:p>
            <a:pPr marL="933450" lvl="1" indent="-533400"/>
            <a:endParaRPr lang="en-US" sz="1600" dirty="0"/>
          </a:p>
          <a:p>
            <a:pPr marL="933450" lvl="1" indent="-533400"/>
            <a:endParaRPr lang="en-US" sz="1600" dirty="0" smtClean="0"/>
          </a:p>
          <a:p>
            <a:pPr marL="533400" indent="-533400"/>
            <a:r>
              <a:rPr lang="en-US" sz="2000" dirty="0" smtClean="0"/>
              <a:t>Alternately the weighted average</a:t>
            </a:r>
          </a:p>
          <a:p>
            <a:pPr marL="3243263" lvl="7" indent="-533400"/>
            <a:endParaRPr lang="en-US" sz="1400" dirty="0" smtClean="0"/>
          </a:p>
          <a:p>
            <a:pPr marL="533400" indent="-533400"/>
            <a:endParaRPr lang="en-US" sz="2400" dirty="0" smtClean="0"/>
          </a:p>
          <a:p>
            <a:pPr marL="533400" indent="-533400"/>
            <a:endParaRPr lang="en-US" sz="2400" dirty="0"/>
          </a:p>
          <a:p>
            <a:pPr marL="533400" indent="-533400"/>
            <a:endParaRPr lang="en-US" sz="2400" dirty="0" smtClean="0"/>
          </a:p>
          <a:p>
            <a:pPr marL="533400" indent="-533400"/>
            <a:endParaRPr lang="en-US" sz="24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73</a:t>
            </a:fld>
            <a:endParaRPr lang="en-US" altLang="en-US"/>
          </a:p>
        </p:txBody>
      </p:sp>
      <p:graphicFrame>
        <p:nvGraphicFramePr>
          <p:cNvPr id="1146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931554"/>
              </p:ext>
            </p:extLst>
          </p:nvPr>
        </p:nvGraphicFramePr>
        <p:xfrm>
          <a:off x="2922293" y="2285704"/>
          <a:ext cx="35401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6" name="Equation" r:id="rId3" imgW="1612800" imgH="431640" progId="Equation.3">
                  <p:embed/>
                </p:oleObj>
              </mc:Choice>
              <mc:Fallback>
                <p:oleObj name="Equation" r:id="rId3" imgW="16128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293" y="2285704"/>
                        <a:ext cx="3540125" cy="947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539931"/>
              </p:ext>
            </p:extLst>
          </p:nvPr>
        </p:nvGraphicFramePr>
        <p:xfrm>
          <a:off x="1536035" y="4704464"/>
          <a:ext cx="60801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7" name="Equation" r:id="rId5" imgW="2768400" imgH="533160" progId="Equation.3">
                  <p:embed/>
                </p:oleObj>
              </mc:Choice>
              <mc:Fallback>
                <p:oleObj name="Equation" r:id="rId5" imgW="27684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035" y="4704464"/>
                        <a:ext cx="6080125" cy="11699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mean of a cluster</a:t>
            </a:r>
            <a:endParaRPr lang="en-US" sz="4000" dirty="0"/>
          </a:p>
        </p:txBody>
      </p:sp>
      <p:sp>
        <p:nvSpPr>
          <p:cNvPr id="1169415" name="Rectangle 7"/>
          <p:cNvSpPr>
            <a:spLocks noGrp="1" noChangeArrowheads="1"/>
          </p:cNvSpPr>
          <p:nvPr>
            <p:ph idx="1"/>
          </p:nvPr>
        </p:nvSpPr>
        <p:spPr>
          <a:xfrm>
            <a:off x="309282" y="1266263"/>
            <a:ext cx="8493195" cy="5309347"/>
          </a:xfrm>
        </p:spPr>
        <p:txBody>
          <a:bodyPr/>
          <a:lstStyle/>
          <a:p>
            <a:pPr marL="533400" indent="-533400"/>
            <a:r>
              <a:rPr lang="en-US" sz="2400" dirty="0" smtClean="0"/>
              <a:t>The average value of the points in the cluster </a:t>
            </a:r>
            <a:r>
              <a:rPr lang="en-US" sz="2400" i="1" dirty="0" smtClean="0"/>
              <a:t>computed in the high-dimensional space</a:t>
            </a:r>
          </a:p>
          <a:p>
            <a:pPr marL="933450" lvl="1" indent="-533400"/>
            <a:endParaRPr lang="en-US" sz="1600" dirty="0" smtClean="0"/>
          </a:p>
          <a:p>
            <a:pPr marL="933450" lvl="1" indent="-533400"/>
            <a:endParaRPr lang="en-US" sz="1600" dirty="0"/>
          </a:p>
          <a:p>
            <a:pPr marL="933450" lvl="1" indent="-533400"/>
            <a:endParaRPr lang="en-US" sz="1600" dirty="0" smtClean="0"/>
          </a:p>
          <a:p>
            <a:pPr marL="933450" lvl="1" indent="-533400"/>
            <a:endParaRPr lang="en-US" sz="1600" dirty="0"/>
          </a:p>
          <a:p>
            <a:pPr marL="933450" lvl="1" indent="-533400"/>
            <a:endParaRPr lang="en-US" sz="1600" dirty="0" smtClean="0"/>
          </a:p>
          <a:p>
            <a:pPr marL="933450" lvl="1" indent="-533400"/>
            <a:endParaRPr lang="en-US" sz="1600" dirty="0"/>
          </a:p>
          <a:p>
            <a:pPr marL="933450" lvl="1" indent="-533400"/>
            <a:endParaRPr lang="en-US" sz="1600" dirty="0" smtClean="0"/>
          </a:p>
          <a:p>
            <a:pPr marL="533400" indent="-533400"/>
            <a:r>
              <a:rPr lang="en-US" sz="2000" dirty="0" smtClean="0"/>
              <a:t>Alternately the weighted average</a:t>
            </a:r>
          </a:p>
          <a:p>
            <a:pPr marL="3243263" lvl="7" indent="-533400"/>
            <a:endParaRPr lang="en-US" sz="1400" dirty="0" smtClean="0"/>
          </a:p>
          <a:p>
            <a:pPr marL="533400" indent="-533400"/>
            <a:endParaRPr lang="en-US" sz="2400" dirty="0" smtClean="0"/>
          </a:p>
          <a:p>
            <a:pPr marL="533400" indent="-533400"/>
            <a:endParaRPr lang="en-US" sz="2400" dirty="0"/>
          </a:p>
          <a:p>
            <a:pPr marL="533400" indent="-533400"/>
            <a:endParaRPr lang="en-US" sz="2400" dirty="0" smtClean="0"/>
          </a:p>
          <a:p>
            <a:pPr marL="533400" indent="-533400"/>
            <a:endParaRPr lang="en-US" sz="24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74</a:t>
            </a:fld>
            <a:endParaRPr lang="en-US" altLang="en-US"/>
          </a:p>
        </p:txBody>
      </p:sp>
      <p:graphicFrame>
        <p:nvGraphicFramePr>
          <p:cNvPr id="1146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60554"/>
              </p:ext>
            </p:extLst>
          </p:nvPr>
        </p:nvGraphicFramePr>
        <p:xfrm>
          <a:off x="2922293" y="2285704"/>
          <a:ext cx="35401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8" name="Equation" r:id="rId3" imgW="1612800" imgH="431640" progId="Equation.3">
                  <p:embed/>
                </p:oleObj>
              </mc:Choice>
              <mc:Fallback>
                <p:oleObj name="Equation" r:id="rId3" imgW="161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293" y="2285704"/>
                        <a:ext cx="3540125" cy="947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125277"/>
              </p:ext>
            </p:extLst>
          </p:nvPr>
        </p:nvGraphicFramePr>
        <p:xfrm>
          <a:off x="1536035" y="4704464"/>
          <a:ext cx="60801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9" name="Equation" r:id="rId5" imgW="2768400" imgH="533160" progId="Equation.3">
                  <p:embed/>
                </p:oleObj>
              </mc:Choice>
              <mc:Fallback>
                <p:oleObj name="Equation" r:id="rId5" imgW="27684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035" y="4704464"/>
                        <a:ext cx="6080125" cy="11699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8521" y="3361715"/>
            <a:ext cx="7151298" cy="646331"/>
          </a:xfrm>
          <a:prstGeom prst="rect">
            <a:avLst/>
          </a:prstGeom>
          <a:solidFill>
            <a:schemeClr val="bg2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lonna MT" panose="04020805060202030203" pitchFamily="82" charset="0"/>
              </a:rPr>
              <a:t>RECALL: We may never actually be able to compute this mean because </a:t>
            </a:r>
            <a:r>
              <a:rPr lang="en-US" dirty="0" smtClean="0">
                <a:latin typeface="Symbol" panose="05050102010706020507" pitchFamily="18" charset="2"/>
              </a:rPr>
              <a:t>F(</a:t>
            </a:r>
            <a:r>
              <a:rPr lang="en-US" i="1" dirty="0" smtClean="0">
                <a:latin typeface="Times" pitchFamily="18" charset="0"/>
              </a:rPr>
              <a:t>x</a:t>
            </a:r>
            <a:r>
              <a:rPr lang="en-US" dirty="0" smtClean="0">
                <a:latin typeface="Symbol" panose="05050102010706020507" pitchFamily="18" charset="2"/>
              </a:rPr>
              <a:t>) </a:t>
            </a:r>
            <a:r>
              <a:rPr lang="en-US" dirty="0" smtClean="0">
                <a:latin typeface="Colonna MT" panose="04020805060202030203" pitchFamily="82" charset="0"/>
              </a:rPr>
              <a:t>is not known </a:t>
            </a:r>
            <a:endParaRPr lang="en-US" dirty="0"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K–means</a:t>
            </a:r>
          </a:p>
        </p:txBody>
      </p:sp>
      <p:sp>
        <p:nvSpPr>
          <p:cNvPr id="1169415" name="Rectangle 7"/>
          <p:cNvSpPr>
            <a:spLocks noGrp="1" noChangeArrowheads="1"/>
          </p:cNvSpPr>
          <p:nvPr>
            <p:ph idx="1"/>
          </p:nvPr>
        </p:nvSpPr>
        <p:spPr>
          <a:xfrm>
            <a:off x="309282" y="1266263"/>
            <a:ext cx="8493195" cy="5309347"/>
          </a:xfrm>
        </p:spPr>
        <p:txBody>
          <a:bodyPr/>
          <a:lstStyle/>
          <a:p>
            <a:pPr marL="533400" indent="-533400"/>
            <a:r>
              <a:rPr lang="en-US" sz="2400" dirty="0" smtClean="0"/>
              <a:t>Initialize the clusters with a </a:t>
            </a:r>
            <a:br>
              <a:rPr lang="en-US" sz="2400" dirty="0" smtClean="0"/>
            </a:br>
            <a:r>
              <a:rPr lang="en-US" sz="2400" dirty="0" smtClean="0"/>
              <a:t>random set of K points</a:t>
            </a:r>
          </a:p>
          <a:p>
            <a:pPr marL="860425" lvl="1" indent="-533400"/>
            <a:r>
              <a:rPr lang="en-US" sz="2000" dirty="0" smtClean="0"/>
              <a:t>Cluster has 1 point</a:t>
            </a:r>
          </a:p>
          <a:p>
            <a:pPr marL="3243263" lvl="7" indent="-533400"/>
            <a:endParaRPr lang="en-US" sz="1400" dirty="0" smtClean="0"/>
          </a:p>
          <a:p>
            <a:pPr marL="533400" indent="-533400"/>
            <a:r>
              <a:rPr lang="en-US" sz="2400" dirty="0" smtClean="0"/>
              <a:t>For each data point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/>
              <a:t>, find the closest cluster</a:t>
            </a:r>
            <a:endParaRPr lang="en-US" sz="2000" dirty="0" smtClean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75</a:t>
            </a:fld>
            <a:endParaRPr lang="en-US" altLang="en-US"/>
          </a:p>
        </p:txBody>
      </p:sp>
      <p:graphicFrame>
        <p:nvGraphicFramePr>
          <p:cNvPr id="114692" name="Object 2"/>
          <p:cNvGraphicFramePr>
            <a:graphicFrameLocks noChangeAspect="1"/>
          </p:cNvGraphicFramePr>
          <p:nvPr/>
        </p:nvGraphicFramePr>
        <p:xfrm>
          <a:off x="4885770" y="1174343"/>
          <a:ext cx="4015858" cy="11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11" name="Equation" r:id="rId3" imgW="1828800" imgH="533160" progId="Equation.3">
                  <p:embed/>
                </p:oleObj>
              </mc:Choice>
              <mc:Fallback>
                <p:oleObj name="Equation" r:id="rId3" imgW="18288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770" y="1174343"/>
                        <a:ext cx="4015858" cy="11700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501650" y="3201988"/>
          <a:ext cx="82121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12" name="Equation" r:id="rId5" imgW="3784320" imgH="241200" progId="Equation.3">
                  <p:embed/>
                </p:oleObj>
              </mc:Choice>
              <mc:Fallback>
                <p:oleObj name="Equation" r:id="rId5" imgW="3784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201988"/>
                        <a:ext cx="8212138" cy="523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874713" y="3798356"/>
          <a:ext cx="74437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13" name="Equation" r:id="rId7" imgW="5092560" imgH="482400" progId="Equation.3">
                  <p:embed/>
                </p:oleObj>
              </mc:Choice>
              <mc:Fallback>
                <p:oleObj name="Equation" r:id="rId7" imgW="5092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3798356"/>
                        <a:ext cx="7443787" cy="704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1520652" y="4645025"/>
          <a:ext cx="67373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14" name="Equation" r:id="rId9" imgW="4609800" imgH="482400" progId="Equation.3">
                  <p:embed/>
                </p:oleObj>
              </mc:Choice>
              <mc:Fallback>
                <p:oleObj name="Equation" r:id="rId9" imgW="4609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652" y="4645025"/>
                        <a:ext cx="6737350" cy="704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1532643" y="5481990"/>
          <a:ext cx="662479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15" name="Equation" r:id="rId11" imgW="3695400" imgH="355320" progId="Equation.3">
                  <p:embed/>
                </p:oleObj>
              </mc:Choice>
              <mc:Fallback>
                <p:oleObj name="Equation" r:id="rId11" imgW="36954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643" y="5481990"/>
                        <a:ext cx="6624793" cy="6365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964266" y="6152444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Computed entirely using only the kernel function!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76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b="0" i="1" dirty="0" smtClean="0"/>
              <a:t>clusters </a:t>
            </a:r>
            <a:r>
              <a:rPr lang="en-US" sz="2000" b="0" dirty="0" smtClean="0"/>
              <a:t>randomly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8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9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1879600"/>
            <a:ext cx="4639235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7112000" y="1917700"/>
            <a:ext cx="127000" cy="127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5651500" y="29845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6388100" y="31623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8394700" y="26416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7391400" y="38989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7912100" y="3263900"/>
            <a:ext cx="127000" cy="127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390195" y="1798064"/>
            <a:ext cx="1302705" cy="1761145"/>
          </a:xfrm>
          <a:custGeom>
            <a:avLst/>
            <a:gdLst>
              <a:gd name="connsiteX0" fmla="*/ 690168 w 1302705"/>
              <a:gd name="connsiteY0" fmla="*/ 4857 h 1761145"/>
              <a:gd name="connsiteX1" fmla="*/ 55 w 1302705"/>
              <a:gd name="connsiteY1" fmla="*/ 910630 h 1761145"/>
              <a:gd name="connsiteX2" fmla="*/ 655663 w 1302705"/>
              <a:gd name="connsiteY2" fmla="*/ 1747393 h 1761145"/>
              <a:gd name="connsiteX3" fmla="*/ 1302644 w 1302705"/>
              <a:gd name="connsiteY3" fmla="*/ 1324698 h 1761145"/>
              <a:gd name="connsiteX4" fmla="*/ 690168 w 1302705"/>
              <a:gd name="connsiteY4" fmla="*/ 4857 h 176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705" h="1761145">
                <a:moveTo>
                  <a:pt x="690168" y="4857"/>
                </a:moveTo>
                <a:cubicBezTo>
                  <a:pt x="473070" y="-64154"/>
                  <a:pt x="5806" y="620207"/>
                  <a:pt x="55" y="910630"/>
                </a:cubicBezTo>
                <a:cubicBezTo>
                  <a:pt x="-5696" y="1201053"/>
                  <a:pt x="438565" y="1678382"/>
                  <a:pt x="655663" y="1747393"/>
                </a:cubicBezTo>
                <a:cubicBezTo>
                  <a:pt x="872761" y="1816404"/>
                  <a:pt x="1296893" y="1617996"/>
                  <a:pt x="1302644" y="1324698"/>
                </a:cubicBezTo>
                <a:cubicBezTo>
                  <a:pt x="1308395" y="1031400"/>
                  <a:pt x="907266" y="73868"/>
                  <a:pt x="690168" y="485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613956" y="1727978"/>
            <a:ext cx="1557833" cy="2465521"/>
          </a:xfrm>
          <a:custGeom>
            <a:avLst/>
            <a:gdLst>
              <a:gd name="connsiteX0" fmla="*/ 37010 w 1557833"/>
              <a:gd name="connsiteY0" fmla="*/ 66316 h 2465521"/>
              <a:gd name="connsiteX1" fmla="*/ 28384 w 1557833"/>
              <a:gd name="connsiteY1" fmla="*/ 118075 h 2465521"/>
              <a:gd name="connsiteX2" fmla="*/ 97395 w 1557833"/>
              <a:gd name="connsiteY2" fmla="*/ 1110113 h 2465521"/>
              <a:gd name="connsiteX3" fmla="*/ 356187 w 1557833"/>
              <a:gd name="connsiteY3" fmla="*/ 2076271 h 2465521"/>
              <a:gd name="connsiteX4" fmla="*/ 985916 w 1557833"/>
              <a:gd name="connsiteY4" fmla="*/ 2447207 h 2465521"/>
              <a:gd name="connsiteX5" fmla="*/ 1546633 w 1557833"/>
              <a:gd name="connsiteY5" fmla="*/ 1558686 h 2465521"/>
              <a:gd name="connsiteX6" fmla="*/ 459704 w 1557833"/>
              <a:gd name="connsiteY6" fmla="*/ 549396 h 2465521"/>
              <a:gd name="connsiteX7" fmla="*/ 37010 w 1557833"/>
              <a:gd name="connsiteY7" fmla="*/ 66316 h 246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7833" h="2465521">
                <a:moveTo>
                  <a:pt x="37010" y="66316"/>
                </a:moveTo>
                <a:cubicBezTo>
                  <a:pt x="-34877" y="-5571"/>
                  <a:pt x="18320" y="-55891"/>
                  <a:pt x="28384" y="118075"/>
                </a:cubicBezTo>
                <a:cubicBezTo>
                  <a:pt x="38448" y="292041"/>
                  <a:pt x="42761" y="783747"/>
                  <a:pt x="97395" y="1110113"/>
                </a:cubicBezTo>
                <a:cubicBezTo>
                  <a:pt x="152029" y="1436479"/>
                  <a:pt x="208100" y="1853422"/>
                  <a:pt x="356187" y="2076271"/>
                </a:cubicBezTo>
                <a:cubicBezTo>
                  <a:pt x="504274" y="2299120"/>
                  <a:pt x="787508" y="2533471"/>
                  <a:pt x="985916" y="2447207"/>
                </a:cubicBezTo>
                <a:cubicBezTo>
                  <a:pt x="1184324" y="2360943"/>
                  <a:pt x="1634335" y="1874988"/>
                  <a:pt x="1546633" y="1558686"/>
                </a:cubicBezTo>
                <a:cubicBezTo>
                  <a:pt x="1458931" y="1242384"/>
                  <a:pt x="712746" y="803875"/>
                  <a:pt x="459704" y="549396"/>
                </a:cubicBezTo>
                <a:cubicBezTo>
                  <a:pt x="206663" y="294917"/>
                  <a:pt x="108897" y="138203"/>
                  <a:pt x="37010" y="6631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987396" y="1751162"/>
            <a:ext cx="1765201" cy="1171695"/>
          </a:xfrm>
          <a:custGeom>
            <a:avLst/>
            <a:gdLst>
              <a:gd name="connsiteX0" fmla="*/ 25879 w 1765201"/>
              <a:gd name="connsiteY0" fmla="*/ 0 h 1171695"/>
              <a:gd name="connsiteX1" fmla="*/ 207034 w 1765201"/>
              <a:gd name="connsiteY1" fmla="*/ 526212 h 1171695"/>
              <a:gd name="connsiteX2" fmla="*/ 1061049 w 1765201"/>
              <a:gd name="connsiteY2" fmla="*/ 1155940 h 1171695"/>
              <a:gd name="connsiteX3" fmla="*/ 1751162 w 1765201"/>
              <a:gd name="connsiteY3" fmla="*/ 914400 h 1171695"/>
              <a:gd name="connsiteX4" fmla="*/ 414068 w 1765201"/>
              <a:gd name="connsiteY4" fmla="*/ 189781 h 1171695"/>
              <a:gd name="connsiteX5" fmla="*/ 0 w 1765201"/>
              <a:gd name="connsiteY5" fmla="*/ 43132 h 117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5201" h="1171695">
                <a:moveTo>
                  <a:pt x="25879" y="0"/>
                </a:moveTo>
                <a:cubicBezTo>
                  <a:pt x="30192" y="166777"/>
                  <a:pt x="34506" y="333555"/>
                  <a:pt x="207034" y="526212"/>
                </a:cubicBezTo>
                <a:cubicBezTo>
                  <a:pt x="379562" y="718869"/>
                  <a:pt x="803694" y="1091242"/>
                  <a:pt x="1061049" y="1155940"/>
                </a:cubicBezTo>
                <a:cubicBezTo>
                  <a:pt x="1318404" y="1220638"/>
                  <a:pt x="1858992" y="1075426"/>
                  <a:pt x="1751162" y="914400"/>
                </a:cubicBezTo>
                <a:cubicBezTo>
                  <a:pt x="1643332" y="753374"/>
                  <a:pt x="705928" y="334992"/>
                  <a:pt x="414068" y="189781"/>
                </a:cubicBezTo>
                <a:cubicBezTo>
                  <a:pt x="122208" y="44570"/>
                  <a:pt x="61104" y="43851"/>
                  <a:pt x="0" y="431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77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b="0" i="1" dirty="0" smtClean="0"/>
              <a:t>clusters </a:t>
            </a:r>
            <a:r>
              <a:rPr lang="en-US" sz="2000" b="0" dirty="0" smtClean="0"/>
              <a:t>randomly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3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4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1879600"/>
            <a:ext cx="4639235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7112000" y="1917700"/>
            <a:ext cx="127000" cy="127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5651500" y="29845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6388100" y="31623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8394700" y="26416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7391400" y="38989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7912100" y="3263900"/>
            <a:ext cx="127000" cy="127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390195" y="1798064"/>
            <a:ext cx="1302705" cy="1761145"/>
          </a:xfrm>
          <a:custGeom>
            <a:avLst/>
            <a:gdLst>
              <a:gd name="connsiteX0" fmla="*/ 690168 w 1302705"/>
              <a:gd name="connsiteY0" fmla="*/ 4857 h 1761145"/>
              <a:gd name="connsiteX1" fmla="*/ 55 w 1302705"/>
              <a:gd name="connsiteY1" fmla="*/ 910630 h 1761145"/>
              <a:gd name="connsiteX2" fmla="*/ 655663 w 1302705"/>
              <a:gd name="connsiteY2" fmla="*/ 1747393 h 1761145"/>
              <a:gd name="connsiteX3" fmla="*/ 1302644 w 1302705"/>
              <a:gd name="connsiteY3" fmla="*/ 1324698 h 1761145"/>
              <a:gd name="connsiteX4" fmla="*/ 690168 w 1302705"/>
              <a:gd name="connsiteY4" fmla="*/ 4857 h 176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705" h="1761145">
                <a:moveTo>
                  <a:pt x="690168" y="4857"/>
                </a:moveTo>
                <a:cubicBezTo>
                  <a:pt x="473070" y="-64154"/>
                  <a:pt x="5806" y="620207"/>
                  <a:pt x="55" y="910630"/>
                </a:cubicBezTo>
                <a:cubicBezTo>
                  <a:pt x="-5696" y="1201053"/>
                  <a:pt x="438565" y="1678382"/>
                  <a:pt x="655663" y="1747393"/>
                </a:cubicBezTo>
                <a:cubicBezTo>
                  <a:pt x="872761" y="1816404"/>
                  <a:pt x="1296893" y="1617996"/>
                  <a:pt x="1302644" y="1324698"/>
                </a:cubicBezTo>
                <a:cubicBezTo>
                  <a:pt x="1308395" y="1031400"/>
                  <a:pt x="907266" y="73868"/>
                  <a:pt x="690168" y="485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613956" y="1727978"/>
            <a:ext cx="1557833" cy="2465521"/>
          </a:xfrm>
          <a:custGeom>
            <a:avLst/>
            <a:gdLst>
              <a:gd name="connsiteX0" fmla="*/ 37010 w 1557833"/>
              <a:gd name="connsiteY0" fmla="*/ 66316 h 2465521"/>
              <a:gd name="connsiteX1" fmla="*/ 28384 w 1557833"/>
              <a:gd name="connsiteY1" fmla="*/ 118075 h 2465521"/>
              <a:gd name="connsiteX2" fmla="*/ 97395 w 1557833"/>
              <a:gd name="connsiteY2" fmla="*/ 1110113 h 2465521"/>
              <a:gd name="connsiteX3" fmla="*/ 356187 w 1557833"/>
              <a:gd name="connsiteY3" fmla="*/ 2076271 h 2465521"/>
              <a:gd name="connsiteX4" fmla="*/ 985916 w 1557833"/>
              <a:gd name="connsiteY4" fmla="*/ 2447207 h 2465521"/>
              <a:gd name="connsiteX5" fmla="*/ 1546633 w 1557833"/>
              <a:gd name="connsiteY5" fmla="*/ 1558686 h 2465521"/>
              <a:gd name="connsiteX6" fmla="*/ 459704 w 1557833"/>
              <a:gd name="connsiteY6" fmla="*/ 549396 h 2465521"/>
              <a:gd name="connsiteX7" fmla="*/ 37010 w 1557833"/>
              <a:gd name="connsiteY7" fmla="*/ 66316 h 246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7833" h="2465521">
                <a:moveTo>
                  <a:pt x="37010" y="66316"/>
                </a:moveTo>
                <a:cubicBezTo>
                  <a:pt x="-34877" y="-5571"/>
                  <a:pt x="18320" y="-55891"/>
                  <a:pt x="28384" y="118075"/>
                </a:cubicBezTo>
                <a:cubicBezTo>
                  <a:pt x="38448" y="292041"/>
                  <a:pt x="42761" y="783747"/>
                  <a:pt x="97395" y="1110113"/>
                </a:cubicBezTo>
                <a:cubicBezTo>
                  <a:pt x="152029" y="1436479"/>
                  <a:pt x="208100" y="1853422"/>
                  <a:pt x="356187" y="2076271"/>
                </a:cubicBezTo>
                <a:cubicBezTo>
                  <a:pt x="504274" y="2299120"/>
                  <a:pt x="787508" y="2533471"/>
                  <a:pt x="985916" y="2447207"/>
                </a:cubicBezTo>
                <a:cubicBezTo>
                  <a:pt x="1184324" y="2360943"/>
                  <a:pt x="1634335" y="1874988"/>
                  <a:pt x="1546633" y="1558686"/>
                </a:cubicBezTo>
                <a:cubicBezTo>
                  <a:pt x="1458931" y="1242384"/>
                  <a:pt x="712746" y="803875"/>
                  <a:pt x="459704" y="549396"/>
                </a:cubicBezTo>
                <a:cubicBezTo>
                  <a:pt x="206663" y="294917"/>
                  <a:pt x="108897" y="138203"/>
                  <a:pt x="37010" y="6631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987396" y="1751162"/>
            <a:ext cx="1765201" cy="1171695"/>
          </a:xfrm>
          <a:custGeom>
            <a:avLst/>
            <a:gdLst>
              <a:gd name="connsiteX0" fmla="*/ 25879 w 1765201"/>
              <a:gd name="connsiteY0" fmla="*/ 0 h 1171695"/>
              <a:gd name="connsiteX1" fmla="*/ 207034 w 1765201"/>
              <a:gd name="connsiteY1" fmla="*/ 526212 h 1171695"/>
              <a:gd name="connsiteX2" fmla="*/ 1061049 w 1765201"/>
              <a:gd name="connsiteY2" fmla="*/ 1155940 h 1171695"/>
              <a:gd name="connsiteX3" fmla="*/ 1751162 w 1765201"/>
              <a:gd name="connsiteY3" fmla="*/ 914400 h 1171695"/>
              <a:gd name="connsiteX4" fmla="*/ 414068 w 1765201"/>
              <a:gd name="connsiteY4" fmla="*/ 189781 h 1171695"/>
              <a:gd name="connsiteX5" fmla="*/ 0 w 1765201"/>
              <a:gd name="connsiteY5" fmla="*/ 43132 h 117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5201" h="1171695">
                <a:moveTo>
                  <a:pt x="25879" y="0"/>
                </a:moveTo>
                <a:cubicBezTo>
                  <a:pt x="30192" y="166777"/>
                  <a:pt x="34506" y="333555"/>
                  <a:pt x="207034" y="526212"/>
                </a:cubicBezTo>
                <a:cubicBezTo>
                  <a:pt x="379562" y="718869"/>
                  <a:pt x="803694" y="1091242"/>
                  <a:pt x="1061049" y="1155940"/>
                </a:cubicBezTo>
                <a:cubicBezTo>
                  <a:pt x="1318404" y="1220638"/>
                  <a:pt x="1858992" y="1075426"/>
                  <a:pt x="1751162" y="914400"/>
                </a:cubicBezTo>
                <a:cubicBezTo>
                  <a:pt x="1643332" y="753374"/>
                  <a:pt x="705928" y="334992"/>
                  <a:pt x="414068" y="189781"/>
                </a:cubicBezTo>
                <a:cubicBezTo>
                  <a:pt x="122208" y="44570"/>
                  <a:pt x="61104" y="43851"/>
                  <a:pt x="0" y="431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5499100" y="2603500"/>
            <a:ext cx="165100" cy="16510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6921500" y="3149600"/>
            <a:ext cx="165100" cy="16510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7848600" y="2616200"/>
            <a:ext cx="165100" cy="16510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81650" y="4511615"/>
            <a:ext cx="3018775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centroids are </a:t>
            </a:r>
            <a:r>
              <a:rPr lang="en-US" i="1" dirty="0" smtClean="0">
                <a:latin typeface="Comic Sans MS" panose="030F0702030302020204" pitchFamily="66" charset="0"/>
              </a:rPr>
              <a:t>virtual: </a:t>
            </a:r>
            <a:br>
              <a:rPr lang="en-US" i="1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we don’t actually compute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them explicitly!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325145"/>
              </p:ext>
            </p:extLst>
          </p:nvPr>
        </p:nvGraphicFramePr>
        <p:xfrm>
          <a:off x="6099175" y="5685437"/>
          <a:ext cx="197485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5" name="Equation" r:id="rId7" imgW="1536033" imgH="533169" progId="Equation.3">
                  <p:embed/>
                </p:oleObj>
              </mc:Choice>
              <mc:Fallback>
                <p:oleObj name="Equation" r:id="rId7" imgW="1536033" imgH="53316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5685437"/>
                        <a:ext cx="1974850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8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78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b="0" dirty="0" smtClean="0"/>
              <a:t>clusters randomly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sp>
        <p:nvSpPr>
          <p:cNvPr id="1062919" name="Oval 7"/>
          <p:cNvSpPr>
            <a:spLocks noChangeArrowheads="1"/>
          </p:cNvSpPr>
          <p:nvPr/>
        </p:nvSpPr>
        <p:spPr bwMode="auto">
          <a:xfrm>
            <a:off x="5499100" y="26035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20" name="Oval 8"/>
          <p:cNvSpPr>
            <a:spLocks noChangeArrowheads="1"/>
          </p:cNvSpPr>
          <p:nvPr/>
        </p:nvSpPr>
        <p:spPr bwMode="auto">
          <a:xfrm>
            <a:off x="6921500" y="31496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21" name="Oval 9"/>
          <p:cNvSpPr>
            <a:spLocks noChangeArrowheads="1"/>
          </p:cNvSpPr>
          <p:nvPr/>
        </p:nvSpPr>
        <p:spPr bwMode="auto">
          <a:xfrm>
            <a:off x="7848600" y="26162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6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7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3523129"/>
            <a:ext cx="4639235" cy="316005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5588000" y="1981200"/>
            <a:ext cx="508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096000" y="1981200"/>
            <a:ext cx="914400" cy="12827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6096000" y="1968500"/>
            <a:ext cx="1879600" cy="723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993116"/>
              </p:ext>
            </p:extLst>
          </p:nvPr>
        </p:nvGraphicFramePr>
        <p:xfrm>
          <a:off x="330200" y="3825688"/>
          <a:ext cx="724058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8" name="Equation" r:id="rId7" imgW="4038480" imgH="355320" progId="Equation.3">
                  <p:embed/>
                </p:oleObj>
              </mc:Choice>
              <mc:Fallback>
                <p:oleObj name="Equation" r:id="rId7" imgW="403848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3825688"/>
                        <a:ext cx="7240588" cy="6365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79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b="0" dirty="0" smtClean="0"/>
              <a:t>clusters randomly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sp>
        <p:nvSpPr>
          <p:cNvPr id="1062919" name="Oval 7"/>
          <p:cNvSpPr>
            <a:spLocks noChangeArrowheads="1"/>
          </p:cNvSpPr>
          <p:nvPr/>
        </p:nvSpPr>
        <p:spPr bwMode="auto">
          <a:xfrm>
            <a:off x="5499100" y="26035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20" name="Oval 8"/>
          <p:cNvSpPr>
            <a:spLocks noChangeArrowheads="1"/>
          </p:cNvSpPr>
          <p:nvPr/>
        </p:nvSpPr>
        <p:spPr bwMode="auto">
          <a:xfrm>
            <a:off x="6921500" y="31496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21" name="Oval 9"/>
          <p:cNvSpPr>
            <a:spLocks noChangeArrowheads="1"/>
          </p:cNvSpPr>
          <p:nvPr/>
        </p:nvSpPr>
        <p:spPr bwMode="auto">
          <a:xfrm>
            <a:off x="7848600" y="26162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6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7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4719917"/>
            <a:ext cx="4639235" cy="19632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5588000" y="1981200"/>
            <a:ext cx="508000" cy="685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4000"/>
              <a:t>Clustering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idx="1"/>
          </p:nvPr>
        </p:nvSpPr>
        <p:spPr>
          <a:xfrm>
            <a:off x="336176" y="1104900"/>
            <a:ext cx="4635500" cy="556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What is clustering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Clustering is the determination of naturally occurring grouping of data/instances (</a:t>
            </a:r>
            <a:r>
              <a:rPr lang="en-US" sz="2000" dirty="0">
                <a:solidFill>
                  <a:srgbClr val="0000CC"/>
                </a:solidFill>
              </a:rPr>
              <a:t>with low within-group variability and high between-group variability</a:t>
            </a:r>
            <a:r>
              <a:rPr lang="en-US" sz="2000" dirty="0"/>
              <a:t>)</a:t>
            </a:r>
          </a:p>
          <a:p>
            <a:pPr lvl="1"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2400" dirty="0"/>
              <a:t>How is it done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Find groupings of data such that the groups optimize a “within-group-variability” objective function of some kind</a:t>
            </a:r>
          </a:p>
          <a:p>
            <a:pPr lvl="4">
              <a:lnSpc>
                <a:spcPct val="110000"/>
              </a:lnSpc>
            </a:pPr>
            <a:endParaRPr lang="en-US" sz="600" dirty="0"/>
          </a:p>
          <a:p>
            <a:pPr lvl="1">
              <a:lnSpc>
                <a:spcPct val="110000"/>
              </a:lnSpc>
            </a:pPr>
            <a:r>
              <a:rPr lang="en-US" sz="2000" dirty="0"/>
              <a:t>The objective function used affects the nature of the discovered clusters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E.g. Euclidean </a:t>
            </a:r>
            <a:r>
              <a:rPr lang="en-US" sz="1800" dirty="0" smtClean="0"/>
              <a:t>distance vs.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 </a:t>
            </a:r>
            <a:endParaRPr lang="en-US" sz="1800" dirty="0" smtClean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>
          <a:xfrm>
            <a:off x="7010398" y="6378108"/>
            <a:ext cx="2133600" cy="457200"/>
          </a:xfrm>
        </p:spPr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88100" y="4432300"/>
            <a:ext cx="1765300" cy="571500"/>
            <a:chOff x="4024" y="2792"/>
            <a:chExt cx="1112" cy="360"/>
          </a:xfrm>
        </p:grpSpPr>
        <p:sp>
          <p:nvSpPr>
            <p:cNvPr id="1054725" name="Oval 5"/>
            <p:cNvSpPr>
              <a:spLocks noChangeArrowheads="1"/>
            </p:cNvSpPr>
            <p:nvPr/>
          </p:nvSpPr>
          <p:spPr bwMode="auto">
            <a:xfrm>
              <a:off x="4024" y="3040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26" name="Oval 6"/>
            <p:cNvSpPr>
              <a:spLocks noChangeArrowheads="1"/>
            </p:cNvSpPr>
            <p:nvPr/>
          </p:nvSpPr>
          <p:spPr bwMode="auto">
            <a:xfrm>
              <a:off x="4120" y="294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27" name="Oval 7"/>
            <p:cNvSpPr>
              <a:spLocks noChangeArrowheads="1"/>
            </p:cNvSpPr>
            <p:nvPr/>
          </p:nvSpPr>
          <p:spPr bwMode="auto">
            <a:xfrm>
              <a:off x="4232" y="286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28" name="Oval 8"/>
            <p:cNvSpPr>
              <a:spLocks noChangeArrowheads="1"/>
            </p:cNvSpPr>
            <p:nvPr/>
          </p:nvSpPr>
          <p:spPr bwMode="auto">
            <a:xfrm>
              <a:off x="4360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29" name="Oval 9"/>
            <p:cNvSpPr>
              <a:spLocks noChangeArrowheads="1"/>
            </p:cNvSpPr>
            <p:nvPr/>
          </p:nvSpPr>
          <p:spPr bwMode="auto">
            <a:xfrm>
              <a:off x="4504" y="279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0" name="Oval 10"/>
            <p:cNvSpPr>
              <a:spLocks noChangeArrowheads="1"/>
            </p:cNvSpPr>
            <p:nvPr/>
          </p:nvSpPr>
          <p:spPr bwMode="auto">
            <a:xfrm>
              <a:off x="4688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1" name="Oval 11"/>
            <p:cNvSpPr>
              <a:spLocks noChangeArrowheads="1"/>
            </p:cNvSpPr>
            <p:nvPr/>
          </p:nvSpPr>
          <p:spPr bwMode="auto">
            <a:xfrm>
              <a:off x="4848" y="287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2" name="Oval 12"/>
            <p:cNvSpPr>
              <a:spLocks noChangeArrowheads="1"/>
            </p:cNvSpPr>
            <p:nvPr/>
          </p:nvSpPr>
          <p:spPr bwMode="auto">
            <a:xfrm>
              <a:off x="4992" y="297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3" name="Oval 13"/>
            <p:cNvSpPr>
              <a:spLocks noChangeArrowheads="1"/>
            </p:cNvSpPr>
            <p:nvPr/>
          </p:nvSpPr>
          <p:spPr bwMode="auto">
            <a:xfrm>
              <a:off x="5080" y="309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 flipV="1">
            <a:off x="6388100" y="5981700"/>
            <a:ext cx="1765300" cy="571500"/>
            <a:chOff x="4024" y="2792"/>
            <a:chExt cx="1112" cy="360"/>
          </a:xfrm>
        </p:grpSpPr>
        <p:sp>
          <p:nvSpPr>
            <p:cNvPr id="1054735" name="Oval 15"/>
            <p:cNvSpPr>
              <a:spLocks noChangeArrowheads="1"/>
            </p:cNvSpPr>
            <p:nvPr/>
          </p:nvSpPr>
          <p:spPr bwMode="auto">
            <a:xfrm>
              <a:off x="4024" y="3040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6" name="Oval 16"/>
            <p:cNvSpPr>
              <a:spLocks noChangeArrowheads="1"/>
            </p:cNvSpPr>
            <p:nvPr/>
          </p:nvSpPr>
          <p:spPr bwMode="auto">
            <a:xfrm>
              <a:off x="4120" y="294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7" name="Oval 17"/>
            <p:cNvSpPr>
              <a:spLocks noChangeArrowheads="1"/>
            </p:cNvSpPr>
            <p:nvPr/>
          </p:nvSpPr>
          <p:spPr bwMode="auto">
            <a:xfrm>
              <a:off x="4232" y="286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8" name="Oval 18"/>
            <p:cNvSpPr>
              <a:spLocks noChangeArrowheads="1"/>
            </p:cNvSpPr>
            <p:nvPr/>
          </p:nvSpPr>
          <p:spPr bwMode="auto">
            <a:xfrm>
              <a:off x="4360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9" name="Oval 19"/>
            <p:cNvSpPr>
              <a:spLocks noChangeArrowheads="1"/>
            </p:cNvSpPr>
            <p:nvPr/>
          </p:nvSpPr>
          <p:spPr bwMode="auto">
            <a:xfrm>
              <a:off x="4504" y="279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40" name="Oval 20"/>
            <p:cNvSpPr>
              <a:spLocks noChangeArrowheads="1"/>
            </p:cNvSpPr>
            <p:nvPr/>
          </p:nvSpPr>
          <p:spPr bwMode="auto">
            <a:xfrm>
              <a:off x="4688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41" name="Oval 21"/>
            <p:cNvSpPr>
              <a:spLocks noChangeArrowheads="1"/>
            </p:cNvSpPr>
            <p:nvPr/>
          </p:nvSpPr>
          <p:spPr bwMode="auto">
            <a:xfrm>
              <a:off x="4848" y="287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42" name="Oval 22"/>
            <p:cNvSpPr>
              <a:spLocks noChangeArrowheads="1"/>
            </p:cNvSpPr>
            <p:nvPr/>
          </p:nvSpPr>
          <p:spPr bwMode="auto">
            <a:xfrm>
              <a:off x="4992" y="297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43" name="Oval 23"/>
            <p:cNvSpPr>
              <a:spLocks noChangeArrowheads="1"/>
            </p:cNvSpPr>
            <p:nvPr/>
          </p:nvSpPr>
          <p:spPr bwMode="auto">
            <a:xfrm>
              <a:off x="5080" y="309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44" name="Oval 24"/>
          <p:cNvSpPr>
            <a:spLocks noChangeArrowheads="1"/>
          </p:cNvSpPr>
          <p:nvPr/>
        </p:nvSpPr>
        <p:spPr bwMode="auto">
          <a:xfrm>
            <a:off x="6921500" y="50038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45" name="Oval 25"/>
          <p:cNvSpPr>
            <a:spLocks noChangeArrowheads="1"/>
          </p:cNvSpPr>
          <p:nvPr/>
        </p:nvSpPr>
        <p:spPr bwMode="auto">
          <a:xfrm>
            <a:off x="7112000" y="49276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46" name="Oval 26"/>
          <p:cNvSpPr>
            <a:spLocks noChangeArrowheads="1"/>
          </p:cNvSpPr>
          <p:nvPr/>
        </p:nvSpPr>
        <p:spPr bwMode="auto">
          <a:xfrm>
            <a:off x="7315200" y="49276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47" name="Oval 27"/>
          <p:cNvSpPr>
            <a:spLocks noChangeArrowheads="1"/>
          </p:cNvSpPr>
          <p:nvPr/>
        </p:nvSpPr>
        <p:spPr bwMode="auto">
          <a:xfrm>
            <a:off x="7493000" y="50038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48" name="Oval 28"/>
          <p:cNvSpPr>
            <a:spLocks noChangeArrowheads="1"/>
          </p:cNvSpPr>
          <p:nvPr/>
        </p:nvSpPr>
        <p:spPr bwMode="auto">
          <a:xfrm>
            <a:off x="7010400" y="59436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49" name="Oval 29"/>
          <p:cNvSpPr>
            <a:spLocks noChangeArrowheads="1"/>
          </p:cNvSpPr>
          <p:nvPr/>
        </p:nvSpPr>
        <p:spPr bwMode="auto">
          <a:xfrm>
            <a:off x="7200900" y="59817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0" name="Oval 30"/>
          <p:cNvSpPr>
            <a:spLocks noChangeArrowheads="1"/>
          </p:cNvSpPr>
          <p:nvPr/>
        </p:nvSpPr>
        <p:spPr bwMode="auto">
          <a:xfrm>
            <a:off x="7404100" y="59309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3" name="Rectangle 33"/>
          <p:cNvSpPr>
            <a:spLocks noChangeArrowheads="1"/>
          </p:cNvSpPr>
          <p:nvPr/>
        </p:nvSpPr>
        <p:spPr bwMode="auto">
          <a:xfrm>
            <a:off x="5575300" y="4241800"/>
            <a:ext cx="3276600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4" name="Oval 34"/>
          <p:cNvSpPr>
            <a:spLocks noChangeArrowheads="1"/>
          </p:cNvSpPr>
          <p:nvPr/>
        </p:nvSpPr>
        <p:spPr bwMode="auto">
          <a:xfrm>
            <a:off x="5892800" y="4381500"/>
            <a:ext cx="2832100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5" name="Oval 35"/>
          <p:cNvSpPr>
            <a:spLocks noChangeArrowheads="1"/>
          </p:cNvSpPr>
          <p:nvPr/>
        </p:nvSpPr>
        <p:spPr bwMode="auto">
          <a:xfrm>
            <a:off x="5892800" y="5778500"/>
            <a:ext cx="28321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6" name="Oval 36"/>
          <p:cNvSpPr>
            <a:spLocks noChangeArrowheads="1"/>
          </p:cNvSpPr>
          <p:nvPr/>
        </p:nvSpPr>
        <p:spPr bwMode="auto">
          <a:xfrm>
            <a:off x="6629400" y="25527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7" name="Oval 37"/>
          <p:cNvSpPr>
            <a:spLocks noChangeArrowheads="1"/>
          </p:cNvSpPr>
          <p:nvPr/>
        </p:nvSpPr>
        <p:spPr bwMode="auto">
          <a:xfrm>
            <a:off x="7175500" y="1968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8" name="Oval 38"/>
          <p:cNvSpPr>
            <a:spLocks noChangeArrowheads="1"/>
          </p:cNvSpPr>
          <p:nvPr/>
        </p:nvSpPr>
        <p:spPr bwMode="auto">
          <a:xfrm>
            <a:off x="6591300" y="21717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9" name="Oval 39"/>
          <p:cNvSpPr>
            <a:spLocks noChangeArrowheads="1"/>
          </p:cNvSpPr>
          <p:nvPr/>
        </p:nvSpPr>
        <p:spPr bwMode="auto">
          <a:xfrm>
            <a:off x="6959600" y="2692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0" name="Oval 40"/>
          <p:cNvSpPr>
            <a:spLocks noChangeArrowheads="1"/>
          </p:cNvSpPr>
          <p:nvPr/>
        </p:nvSpPr>
        <p:spPr bwMode="auto">
          <a:xfrm>
            <a:off x="6819900" y="16256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1" name="Oval 41"/>
          <p:cNvSpPr>
            <a:spLocks noChangeArrowheads="1"/>
          </p:cNvSpPr>
          <p:nvPr/>
        </p:nvSpPr>
        <p:spPr bwMode="auto">
          <a:xfrm>
            <a:off x="7213600" y="14859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2" name="Oval 42"/>
          <p:cNvSpPr>
            <a:spLocks noChangeArrowheads="1"/>
          </p:cNvSpPr>
          <p:nvPr/>
        </p:nvSpPr>
        <p:spPr bwMode="auto">
          <a:xfrm>
            <a:off x="7416800" y="19050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3" name="Oval 43"/>
          <p:cNvSpPr>
            <a:spLocks noChangeArrowheads="1"/>
          </p:cNvSpPr>
          <p:nvPr/>
        </p:nvSpPr>
        <p:spPr bwMode="auto">
          <a:xfrm>
            <a:off x="7391400" y="1587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4" name="Oval 44"/>
          <p:cNvSpPr>
            <a:spLocks noChangeArrowheads="1"/>
          </p:cNvSpPr>
          <p:nvPr/>
        </p:nvSpPr>
        <p:spPr bwMode="auto">
          <a:xfrm>
            <a:off x="6845300" y="12700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5" name="Oval 45"/>
          <p:cNvSpPr>
            <a:spLocks noChangeArrowheads="1"/>
          </p:cNvSpPr>
          <p:nvPr/>
        </p:nvSpPr>
        <p:spPr bwMode="auto">
          <a:xfrm>
            <a:off x="7239000" y="9398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6" name="Oval 46"/>
          <p:cNvSpPr>
            <a:spLocks noChangeArrowheads="1"/>
          </p:cNvSpPr>
          <p:nvPr/>
        </p:nvSpPr>
        <p:spPr bwMode="auto">
          <a:xfrm>
            <a:off x="7670800" y="15367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7" name="Oval 47"/>
          <p:cNvSpPr>
            <a:spLocks noChangeArrowheads="1"/>
          </p:cNvSpPr>
          <p:nvPr/>
        </p:nvSpPr>
        <p:spPr bwMode="auto">
          <a:xfrm>
            <a:off x="7391400" y="1333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8" name="Oval 48"/>
          <p:cNvSpPr>
            <a:spLocks noChangeArrowheads="1"/>
          </p:cNvSpPr>
          <p:nvPr/>
        </p:nvSpPr>
        <p:spPr bwMode="auto">
          <a:xfrm>
            <a:off x="7569200" y="1206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9" name="Oval 49"/>
          <p:cNvSpPr>
            <a:spLocks noChangeArrowheads="1"/>
          </p:cNvSpPr>
          <p:nvPr/>
        </p:nvSpPr>
        <p:spPr bwMode="auto">
          <a:xfrm>
            <a:off x="7772400" y="18288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0" name="Oval 50"/>
          <p:cNvSpPr>
            <a:spLocks noChangeArrowheads="1"/>
          </p:cNvSpPr>
          <p:nvPr/>
        </p:nvSpPr>
        <p:spPr bwMode="auto">
          <a:xfrm>
            <a:off x="7086600" y="16891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1" name="Oval 51"/>
          <p:cNvSpPr>
            <a:spLocks noChangeArrowheads="1"/>
          </p:cNvSpPr>
          <p:nvPr/>
        </p:nvSpPr>
        <p:spPr bwMode="auto">
          <a:xfrm>
            <a:off x="7150100" y="12700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2" name="Oval 52"/>
          <p:cNvSpPr>
            <a:spLocks noChangeArrowheads="1"/>
          </p:cNvSpPr>
          <p:nvPr/>
        </p:nvSpPr>
        <p:spPr bwMode="auto">
          <a:xfrm>
            <a:off x="5994400" y="22733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3" name="Oval 53"/>
          <p:cNvSpPr>
            <a:spLocks noChangeArrowheads="1"/>
          </p:cNvSpPr>
          <p:nvPr/>
        </p:nvSpPr>
        <p:spPr bwMode="auto">
          <a:xfrm>
            <a:off x="6362700" y="26289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4" name="Oval 54"/>
          <p:cNvSpPr>
            <a:spLocks noChangeArrowheads="1"/>
          </p:cNvSpPr>
          <p:nvPr/>
        </p:nvSpPr>
        <p:spPr bwMode="auto">
          <a:xfrm>
            <a:off x="6629400" y="28956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5" name="Oval 55"/>
          <p:cNvSpPr>
            <a:spLocks noChangeArrowheads="1"/>
          </p:cNvSpPr>
          <p:nvPr/>
        </p:nvSpPr>
        <p:spPr bwMode="auto">
          <a:xfrm>
            <a:off x="7175500" y="3073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6" name="Oval 56"/>
          <p:cNvSpPr>
            <a:spLocks noChangeArrowheads="1"/>
          </p:cNvSpPr>
          <p:nvPr/>
        </p:nvSpPr>
        <p:spPr bwMode="auto">
          <a:xfrm>
            <a:off x="6159500" y="2743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7" name="Oval 57"/>
          <p:cNvSpPr>
            <a:spLocks noChangeArrowheads="1"/>
          </p:cNvSpPr>
          <p:nvPr/>
        </p:nvSpPr>
        <p:spPr bwMode="auto">
          <a:xfrm>
            <a:off x="6311900" y="29845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8" name="Oval 58"/>
          <p:cNvSpPr>
            <a:spLocks noChangeArrowheads="1"/>
          </p:cNvSpPr>
          <p:nvPr/>
        </p:nvSpPr>
        <p:spPr bwMode="auto">
          <a:xfrm>
            <a:off x="6388100" y="609600"/>
            <a:ext cx="1930400" cy="1676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9" name="Oval 59"/>
          <p:cNvSpPr>
            <a:spLocks noChangeArrowheads="1"/>
          </p:cNvSpPr>
          <p:nvPr/>
        </p:nvSpPr>
        <p:spPr bwMode="auto">
          <a:xfrm rot="2024100">
            <a:off x="5468938" y="2076450"/>
            <a:ext cx="1978025" cy="1533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80" name="Rectangle 60"/>
          <p:cNvSpPr>
            <a:spLocks noChangeArrowheads="1"/>
          </p:cNvSpPr>
          <p:nvPr/>
        </p:nvSpPr>
        <p:spPr bwMode="auto">
          <a:xfrm>
            <a:off x="5473700" y="571500"/>
            <a:ext cx="3302000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80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dirty="0"/>
              <a:t>clusters randomly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0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1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4719917"/>
            <a:ext cx="4639235" cy="19632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499100" y="26035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921500" y="31496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7848600" y="26162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 flipH="1">
            <a:off x="5562600" y="2184400"/>
            <a:ext cx="1206500" cy="508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6756400" y="2171700"/>
            <a:ext cx="254000" cy="106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 flipH="1">
            <a:off x="5575300" y="1993900"/>
            <a:ext cx="508000" cy="6731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>
            <a:off x="6756400" y="2184400"/>
            <a:ext cx="1219200" cy="508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81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dirty="0"/>
              <a:t>clusters randomly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4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5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4719917"/>
            <a:ext cx="4639235" cy="19632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499100" y="26035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921500" y="31496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7848600" y="26162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6756400" y="21717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>
            <a:off x="5575300" y="1993900"/>
            <a:ext cx="508000" cy="6731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82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dirty="0"/>
              <a:t>clusters randomly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8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9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4719917"/>
            <a:ext cx="4639235" cy="19632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499100" y="26035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921500" y="31496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7848600" y="26162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7112000" y="1917700"/>
            <a:ext cx="127000" cy="127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36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>
            <a:off x="6756400" y="21717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H="1">
            <a:off x="5575300" y="1993900"/>
            <a:ext cx="508000" cy="6731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7213600" y="1993900"/>
            <a:ext cx="736600" cy="711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 flipH="1">
            <a:off x="6997700" y="2006600"/>
            <a:ext cx="190500" cy="12573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 flipH="1">
            <a:off x="5549900" y="1993900"/>
            <a:ext cx="163830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83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dirty="0"/>
              <a:t>clusters randomly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2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3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4719917"/>
            <a:ext cx="4639235" cy="19632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499100" y="26035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921500" y="31496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7848600" y="26162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7112000" y="1917700"/>
            <a:ext cx="127000" cy="127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6756400" y="21717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5575300" y="1993900"/>
            <a:ext cx="508000" cy="6731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7213600" y="1993900"/>
            <a:ext cx="736600" cy="711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84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dirty="0"/>
              <a:t>clusters randomly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6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7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4719917"/>
            <a:ext cx="4639235" cy="19632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499100" y="26035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921500" y="31496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7848600" y="2616200"/>
            <a:ext cx="165100" cy="165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7112000" y="1917700"/>
            <a:ext cx="127000" cy="127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6756400" y="21717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5575300" y="1993900"/>
            <a:ext cx="508000" cy="6731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7213600" y="1993900"/>
            <a:ext cx="736600" cy="711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5651500" y="29845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6388100" y="31623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8394700" y="26416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7391400" y="38989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7912100" y="3263900"/>
            <a:ext cx="127000" cy="127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H="1" flipV="1">
            <a:off x="5588000" y="2692400"/>
            <a:ext cx="127000" cy="3683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6451600" y="3225800"/>
            <a:ext cx="558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H="1" flipV="1">
            <a:off x="7010400" y="3238500"/>
            <a:ext cx="444500" cy="7239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 flipV="1">
            <a:off x="7937500" y="2717800"/>
            <a:ext cx="50800" cy="5969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H="1">
            <a:off x="7962900" y="2692400"/>
            <a:ext cx="508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85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dirty="0"/>
              <a:t>clusters randomly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When all data points </a:t>
            </a:r>
            <a:r>
              <a:rPr lang="en-US" sz="2000" b="0" dirty="0" smtClean="0"/>
              <a:t>clustered, </a:t>
            </a:r>
            <a:r>
              <a:rPr lang="en-US" sz="2000" b="0" dirty="0" err="1" smtClean="0"/>
              <a:t>recompute</a:t>
            </a:r>
            <a:r>
              <a:rPr lang="en-US" sz="2000" b="0" dirty="0" smtClean="0"/>
              <a:t> cluster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0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1530445" y="5506339"/>
          <a:ext cx="2301968" cy="7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1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45" y="5506339"/>
                        <a:ext cx="2301968" cy="71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4719917"/>
            <a:ext cx="4639235" cy="19632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7112000" y="1917700"/>
            <a:ext cx="127000" cy="127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651500" y="29845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6388100" y="31623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8394700" y="26416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7391400" y="38989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7912100" y="3263900"/>
            <a:ext cx="127000" cy="127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5"/>
          <p:cNvSpPr>
            <a:spLocks noChangeArrowheads="1"/>
          </p:cNvSpPr>
          <p:nvPr/>
        </p:nvSpPr>
        <p:spPr bwMode="auto">
          <a:xfrm rot="1146400">
            <a:off x="5588000" y="1866900"/>
            <a:ext cx="6731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6"/>
          <p:cNvSpPr>
            <a:spLocks noChangeArrowheads="1"/>
          </p:cNvSpPr>
          <p:nvPr/>
        </p:nvSpPr>
        <p:spPr bwMode="auto">
          <a:xfrm rot="-1327148">
            <a:off x="6388100" y="1978025"/>
            <a:ext cx="1173163" cy="2312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Freeform 27"/>
          <p:cNvSpPr>
            <a:spLocks/>
          </p:cNvSpPr>
          <p:nvPr/>
        </p:nvSpPr>
        <p:spPr bwMode="auto">
          <a:xfrm>
            <a:off x="6769100" y="1625600"/>
            <a:ext cx="2071688" cy="2074863"/>
          </a:xfrm>
          <a:custGeom>
            <a:avLst/>
            <a:gdLst/>
            <a:ahLst/>
            <a:cxnLst>
              <a:cxn ang="0">
                <a:pos x="168" y="96"/>
              </a:cxn>
              <a:cxn ang="0">
                <a:pos x="1152" y="584"/>
              </a:cxn>
              <a:cxn ang="0">
                <a:pos x="1088" y="1008"/>
              </a:cxn>
              <a:cxn ang="0">
                <a:pos x="712" y="1168"/>
              </a:cxn>
              <a:cxn ang="0">
                <a:pos x="144" y="176"/>
              </a:cxn>
              <a:cxn ang="0">
                <a:pos x="168" y="96"/>
              </a:cxn>
            </a:cxnLst>
            <a:rect l="0" t="0" r="r" b="b"/>
            <a:pathLst>
              <a:path w="1305" h="1307">
                <a:moveTo>
                  <a:pt x="168" y="96"/>
                </a:moveTo>
                <a:cubicBezTo>
                  <a:pt x="336" y="164"/>
                  <a:pt x="999" y="432"/>
                  <a:pt x="1152" y="584"/>
                </a:cubicBezTo>
                <a:cubicBezTo>
                  <a:pt x="1305" y="736"/>
                  <a:pt x="1161" y="911"/>
                  <a:pt x="1088" y="1008"/>
                </a:cubicBezTo>
                <a:cubicBezTo>
                  <a:pt x="1015" y="1105"/>
                  <a:pt x="869" y="1307"/>
                  <a:pt x="712" y="1168"/>
                </a:cubicBezTo>
                <a:cubicBezTo>
                  <a:pt x="555" y="1029"/>
                  <a:pt x="232" y="352"/>
                  <a:pt x="144" y="176"/>
                </a:cubicBezTo>
                <a:cubicBezTo>
                  <a:pt x="56" y="0"/>
                  <a:pt x="0" y="28"/>
                  <a:pt x="168" y="96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K–means</a:t>
            </a:r>
            <a:endParaRPr lang="en-US" sz="4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86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dirty="0"/>
              <a:t>clusters randomly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i="1" dirty="0">
                <a:solidFill>
                  <a:srgbClr val="0000CC"/>
                </a:solidFill>
              </a:rPr>
              <a:t>When all data points </a:t>
            </a:r>
            <a:r>
              <a:rPr lang="en-US" sz="2000" i="1" dirty="0" smtClean="0">
                <a:solidFill>
                  <a:srgbClr val="0000CC"/>
                </a:solidFill>
              </a:rPr>
              <a:t>are clustered, </a:t>
            </a:r>
            <a:r>
              <a:rPr lang="en-US" sz="2000" i="1" dirty="0" err="1" smtClean="0">
                <a:solidFill>
                  <a:srgbClr val="0000CC"/>
                </a:solidFill>
              </a:rPr>
              <a:t>recompute</a:t>
            </a:r>
            <a:r>
              <a:rPr lang="en-US" sz="2000" i="1" dirty="0" smtClean="0">
                <a:solidFill>
                  <a:srgbClr val="0000CC"/>
                </a:solidFill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</a:rPr>
              <a:t>centroids</a:t>
            </a:r>
            <a:endParaRPr lang="en-US" sz="2000" i="1" dirty="0" smtClean="0">
              <a:solidFill>
                <a:srgbClr val="0000CC"/>
              </a:solidFill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4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1365" y="6266329"/>
            <a:ext cx="4639235" cy="4168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7112000" y="1917700"/>
            <a:ext cx="127000" cy="127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651500" y="29845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6388100" y="31623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8394700" y="26416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7391400" y="38989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7912100" y="3263900"/>
            <a:ext cx="127000" cy="127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5"/>
          <p:cNvSpPr>
            <a:spLocks noChangeArrowheads="1"/>
          </p:cNvSpPr>
          <p:nvPr/>
        </p:nvSpPr>
        <p:spPr bwMode="auto">
          <a:xfrm rot="1146400">
            <a:off x="5588000" y="1866900"/>
            <a:ext cx="6731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6"/>
          <p:cNvSpPr>
            <a:spLocks noChangeArrowheads="1"/>
          </p:cNvSpPr>
          <p:nvPr/>
        </p:nvSpPr>
        <p:spPr bwMode="auto">
          <a:xfrm rot="-1327148">
            <a:off x="6388100" y="1978025"/>
            <a:ext cx="1173163" cy="2312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Freeform 27"/>
          <p:cNvSpPr>
            <a:spLocks/>
          </p:cNvSpPr>
          <p:nvPr/>
        </p:nvSpPr>
        <p:spPr bwMode="auto">
          <a:xfrm>
            <a:off x="6769100" y="1625600"/>
            <a:ext cx="2071688" cy="2074863"/>
          </a:xfrm>
          <a:custGeom>
            <a:avLst/>
            <a:gdLst/>
            <a:ahLst/>
            <a:cxnLst>
              <a:cxn ang="0">
                <a:pos x="168" y="96"/>
              </a:cxn>
              <a:cxn ang="0">
                <a:pos x="1152" y="584"/>
              </a:cxn>
              <a:cxn ang="0">
                <a:pos x="1088" y="1008"/>
              </a:cxn>
              <a:cxn ang="0">
                <a:pos x="712" y="1168"/>
              </a:cxn>
              <a:cxn ang="0">
                <a:pos x="144" y="176"/>
              </a:cxn>
              <a:cxn ang="0">
                <a:pos x="168" y="96"/>
              </a:cxn>
            </a:cxnLst>
            <a:rect l="0" t="0" r="r" b="b"/>
            <a:pathLst>
              <a:path w="1305" h="1307">
                <a:moveTo>
                  <a:pt x="168" y="96"/>
                </a:moveTo>
                <a:cubicBezTo>
                  <a:pt x="336" y="164"/>
                  <a:pt x="999" y="432"/>
                  <a:pt x="1152" y="584"/>
                </a:cubicBezTo>
                <a:cubicBezTo>
                  <a:pt x="1305" y="736"/>
                  <a:pt x="1161" y="911"/>
                  <a:pt x="1088" y="1008"/>
                </a:cubicBezTo>
                <a:cubicBezTo>
                  <a:pt x="1015" y="1105"/>
                  <a:pt x="869" y="1307"/>
                  <a:pt x="712" y="1168"/>
                </a:cubicBezTo>
                <a:cubicBezTo>
                  <a:pt x="555" y="1029"/>
                  <a:pt x="232" y="352"/>
                  <a:pt x="144" y="176"/>
                </a:cubicBezTo>
                <a:cubicBezTo>
                  <a:pt x="56" y="0"/>
                  <a:pt x="0" y="28"/>
                  <a:pt x="168" y="96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5835275" y="2428689"/>
            <a:ext cx="165100" cy="165100"/>
          </a:xfrm>
          <a:prstGeom prst="ellipse">
            <a:avLst/>
          </a:prstGeom>
          <a:solidFill>
            <a:srgbClr val="0066FF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6921500" y="2974789"/>
            <a:ext cx="165100" cy="165100"/>
          </a:xfrm>
          <a:prstGeom prst="ellipse">
            <a:avLst/>
          </a:prstGeom>
          <a:solidFill>
            <a:srgbClr val="0066FF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673789" y="2441389"/>
            <a:ext cx="165100" cy="165100"/>
          </a:xfrm>
          <a:prstGeom prst="ellipse">
            <a:avLst/>
          </a:prstGeom>
          <a:solidFill>
            <a:srgbClr val="0066FF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800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569692"/>
              </p:ext>
            </p:extLst>
          </p:nvPr>
        </p:nvGraphicFramePr>
        <p:xfrm>
          <a:off x="1648985" y="5580966"/>
          <a:ext cx="1975878" cy="68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5" name="Equation" r:id="rId5" imgW="1536480" imgH="533160" progId="Equation.3">
                  <p:embed/>
                </p:oleObj>
              </mc:Choice>
              <mc:Fallback>
                <p:oleObj name="Equation" r:id="rId5" imgW="1536480" imgH="533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985" y="5580966"/>
                        <a:ext cx="1975878" cy="685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77075" y="4375321"/>
            <a:ext cx="3843641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We do not explicitly compute the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means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May be impossible – we do not know the high-dimensional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We only know how to compute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inner products in it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8" name="Rectangle 6"/>
          <p:cNvSpPr>
            <a:spLocks noChangeArrowheads="1"/>
          </p:cNvSpPr>
          <p:nvPr/>
        </p:nvSpPr>
        <p:spPr bwMode="auto">
          <a:xfrm>
            <a:off x="242047" y="1879600"/>
            <a:ext cx="4329953" cy="4803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Kernel K–means</a:t>
            </a:r>
            <a:endParaRPr lang="en-US" sz="4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87</a:t>
            </a:fld>
            <a:endParaRPr lang="en-US" altLang="en-US"/>
          </a:p>
        </p:txBody>
      </p:sp>
      <p:sp>
        <p:nvSpPr>
          <p:cNvPr id="1062916" name="Rectangle 4"/>
          <p:cNvSpPr>
            <a:spLocks noChangeArrowheads="1"/>
          </p:cNvSpPr>
          <p:nvPr/>
        </p:nvSpPr>
        <p:spPr bwMode="auto">
          <a:xfrm>
            <a:off x="330200" y="1169894"/>
            <a:ext cx="4432300" cy="53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 smtClean="0"/>
              <a:t>Initialize </a:t>
            </a:r>
            <a:r>
              <a:rPr lang="en-US" sz="2000" b="0" dirty="0"/>
              <a:t>a set of </a:t>
            </a:r>
            <a:r>
              <a:rPr lang="en-US" sz="2000" dirty="0"/>
              <a:t>clusters randomly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For each data </a:t>
            </a:r>
            <a:r>
              <a:rPr lang="en-US" sz="2000" b="0" dirty="0" smtClean="0"/>
              <a:t>point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0" dirty="0" smtClean="0"/>
              <a:t>, </a:t>
            </a:r>
            <a:r>
              <a:rPr lang="en-US" sz="2000" b="0" dirty="0"/>
              <a:t>find the distance from the </a:t>
            </a:r>
            <a:r>
              <a:rPr lang="en-US" sz="2000" b="0" dirty="0" err="1"/>
              <a:t>centroid</a:t>
            </a:r>
            <a:r>
              <a:rPr lang="en-US" sz="2000" b="0" dirty="0"/>
              <a:t> for each </a:t>
            </a:r>
            <a:r>
              <a:rPr lang="en-US" sz="2000" b="0" dirty="0" smtClean="0"/>
              <a:t>cluster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Put data point in the cluster </a:t>
            </a:r>
            <a:r>
              <a:rPr lang="en-US" sz="2000" b="0" dirty="0" smtClean="0"/>
              <a:t>of the </a:t>
            </a:r>
            <a:r>
              <a:rPr lang="en-US" sz="2000" b="0" dirty="0"/>
              <a:t>closest </a:t>
            </a:r>
            <a:r>
              <a:rPr lang="en-US" sz="2000" b="0" dirty="0" err="1" smtClean="0"/>
              <a:t>centroid</a:t>
            </a:r>
            <a:endParaRPr lang="en-US" sz="2000" b="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Cluster for which </a:t>
            </a:r>
            <a:r>
              <a:rPr lang="en-US" sz="2000" b="1" i="1" dirty="0" err="1" smtClean="0"/>
              <a:t>d</a:t>
            </a:r>
            <a:r>
              <a:rPr lang="en-US" sz="2000" baseline="-25000" dirty="0" err="1" smtClean="0"/>
              <a:t>cluster</a:t>
            </a:r>
            <a:r>
              <a:rPr lang="en-US" sz="2000" dirty="0" smtClean="0"/>
              <a:t> is minimum</a:t>
            </a: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i="1" dirty="0">
                <a:solidFill>
                  <a:srgbClr val="0000CC"/>
                </a:solidFill>
              </a:rPr>
              <a:t>When all data points </a:t>
            </a:r>
            <a:r>
              <a:rPr lang="en-US" sz="2000" b="0" i="1" dirty="0" smtClean="0">
                <a:solidFill>
                  <a:srgbClr val="0000CC"/>
                </a:solidFill>
              </a:rPr>
              <a:t>are clustered, </a:t>
            </a:r>
            <a:r>
              <a:rPr lang="en-US" sz="2000" b="0" i="1" dirty="0" err="1" smtClean="0">
                <a:solidFill>
                  <a:srgbClr val="0000CC"/>
                </a:solidFill>
              </a:rPr>
              <a:t>recompute</a:t>
            </a:r>
            <a:r>
              <a:rPr lang="en-US" sz="2000" b="0" i="1" dirty="0" smtClean="0">
                <a:solidFill>
                  <a:srgbClr val="0000CC"/>
                </a:solidFill>
              </a:rPr>
              <a:t> </a:t>
            </a:r>
            <a:r>
              <a:rPr lang="en-US" sz="2000" b="0" i="1" dirty="0" err="1" smtClean="0">
                <a:solidFill>
                  <a:srgbClr val="0000CC"/>
                </a:solidFill>
              </a:rPr>
              <a:t>centroids</a:t>
            </a:r>
            <a:endParaRPr lang="en-US" sz="2000" b="0" i="1" dirty="0" smtClean="0">
              <a:solidFill>
                <a:srgbClr val="0000CC"/>
              </a:solidFill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000" b="0" dirty="0"/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800" b="0" dirty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0" dirty="0"/>
              <a:t>If not converged, go back to </a:t>
            </a:r>
            <a:r>
              <a:rPr lang="en-US" sz="2000" b="0" dirty="0" smtClean="0"/>
              <a:t>2</a:t>
            </a:r>
            <a:endParaRPr lang="en-US" sz="2000" b="0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246094" y="2873562"/>
          <a:ext cx="303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9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094" y="2873562"/>
                        <a:ext cx="3033713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7112000" y="1917700"/>
            <a:ext cx="127000" cy="127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6692900" y="2108200"/>
            <a:ext cx="127000" cy="127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6019800" y="1917700"/>
            <a:ext cx="127000" cy="127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651500" y="2984500"/>
            <a:ext cx="127000" cy="127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6388100" y="3162300"/>
            <a:ext cx="127000" cy="127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8394700" y="2641600"/>
            <a:ext cx="127000" cy="127000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7391400" y="38989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7912100" y="3263900"/>
            <a:ext cx="127000" cy="1270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5"/>
          <p:cNvSpPr>
            <a:spLocks noChangeArrowheads="1"/>
          </p:cNvSpPr>
          <p:nvPr/>
        </p:nvSpPr>
        <p:spPr bwMode="auto">
          <a:xfrm rot="1146400">
            <a:off x="5588000" y="1866900"/>
            <a:ext cx="6731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6"/>
          <p:cNvSpPr>
            <a:spLocks noChangeArrowheads="1"/>
          </p:cNvSpPr>
          <p:nvPr/>
        </p:nvSpPr>
        <p:spPr bwMode="auto">
          <a:xfrm rot="-1327148">
            <a:off x="6388100" y="1978025"/>
            <a:ext cx="1173163" cy="2312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Freeform 27"/>
          <p:cNvSpPr>
            <a:spLocks/>
          </p:cNvSpPr>
          <p:nvPr/>
        </p:nvSpPr>
        <p:spPr bwMode="auto">
          <a:xfrm>
            <a:off x="6769100" y="1625600"/>
            <a:ext cx="2071688" cy="2074863"/>
          </a:xfrm>
          <a:custGeom>
            <a:avLst/>
            <a:gdLst/>
            <a:ahLst/>
            <a:cxnLst>
              <a:cxn ang="0">
                <a:pos x="168" y="96"/>
              </a:cxn>
              <a:cxn ang="0">
                <a:pos x="1152" y="584"/>
              </a:cxn>
              <a:cxn ang="0">
                <a:pos x="1088" y="1008"/>
              </a:cxn>
              <a:cxn ang="0">
                <a:pos x="712" y="1168"/>
              </a:cxn>
              <a:cxn ang="0">
                <a:pos x="144" y="176"/>
              </a:cxn>
              <a:cxn ang="0">
                <a:pos x="168" y="96"/>
              </a:cxn>
            </a:cxnLst>
            <a:rect l="0" t="0" r="r" b="b"/>
            <a:pathLst>
              <a:path w="1305" h="1307">
                <a:moveTo>
                  <a:pt x="168" y="96"/>
                </a:moveTo>
                <a:cubicBezTo>
                  <a:pt x="336" y="164"/>
                  <a:pt x="999" y="432"/>
                  <a:pt x="1152" y="584"/>
                </a:cubicBezTo>
                <a:cubicBezTo>
                  <a:pt x="1305" y="736"/>
                  <a:pt x="1161" y="911"/>
                  <a:pt x="1088" y="1008"/>
                </a:cubicBezTo>
                <a:cubicBezTo>
                  <a:pt x="1015" y="1105"/>
                  <a:pt x="869" y="1307"/>
                  <a:pt x="712" y="1168"/>
                </a:cubicBezTo>
                <a:cubicBezTo>
                  <a:pt x="555" y="1029"/>
                  <a:pt x="232" y="352"/>
                  <a:pt x="144" y="176"/>
                </a:cubicBezTo>
                <a:cubicBezTo>
                  <a:pt x="56" y="0"/>
                  <a:pt x="0" y="28"/>
                  <a:pt x="168" y="96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5835275" y="2428689"/>
            <a:ext cx="165100" cy="165100"/>
          </a:xfrm>
          <a:prstGeom prst="ellipse">
            <a:avLst/>
          </a:prstGeom>
          <a:solidFill>
            <a:srgbClr val="0066FF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6921500" y="2974789"/>
            <a:ext cx="165100" cy="165100"/>
          </a:xfrm>
          <a:prstGeom prst="ellipse">
            <a:avLst/>
          </a:prstGeom>
          <a:solidFill>
            <a:srgbClr val="0066FF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673789" y="2441389"/>
            <a:ext cx="165100" cy="165100"/>
          </a:xfrm>
          <a:prstGeom prst="ellipse">
            <a:avLst/>
          </a:prstGeom>
          <a:solidFill>
            <a:srgbClr val="0066FF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9028" name="Object 2"/>
          <p:cNvGraphicFramePr>
            <a:graphicFrameLocks noChangeAspect="1"/>
          </p:cNvGraphicFramePr>
          <p:nvPr/>
        </p:nvGraphicFramePr>
        <p:xfrm>
          <a:off x="1613928" y="5539441"/>
          <a:ext cx="19748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0" name="Equation" r:id="rId5" imgW="1536480" imgH="533160" progId="Equation.3">
                  <p:embed/>
                </p:oleObj>
              </mc:Choice>
              <mc:Fallback>
                <p:oleObj name="Equation" r:id="rId5" imgW="1536480" imgH="533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928" y="5539441"/>
                        <a:ext cx="1974850" cy="684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77075" y="4375321"/>
            <a:ext cx="3843641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We do not explicitly compute the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means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May be impossible – we do not know the high-dimensional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We only know how to compute 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inner products in it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clusters?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336"/>
            <a:ext cx="8229600" cy="488656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Assumptions: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Dimensionality of kernel space &gt; no. of clusters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Clusters represent separate </a:t>
            </a:r>
            <a:r>
              <a:rPr lang="en-US" i="1" dirty="0" smtClean="0"/>
              <a:t>directions </a:t>
            </a:r>
            <a:r>
              <a:rPr lang="en-US" dirty="0" smtClean="0"/>
              <a:t>in Kernel spaces</a:t>
            </a:r>
          </a:p>
          <a:p>
            <a:pPr lvl="6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Kernel correlation matrix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dirty="0" smtClean="0"/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 smtClean="0"/>
              <a:t>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Find Eigen values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and Eigen vectors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/>
              <a:t> of kernel matrix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No. of clusters = no. of dominant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(1</a:t>
            </a:r>
            <a:r>
              <a:rPr lang="en-US" baseline="30000" dirty="0" smtClean="0"/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)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88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58"/>
            <a:ext cx="8229600" cy="966133"/>
          </a:xfrm>
        </p:spPr>
        <p:txBody>
          <a:bodyPr/>
          <a:lstStyle/>
          <a:p>
            <a:r>
              <a:rPr lang="en-US" dirty="0" smtClean="0"/>
              <a:t>Spectral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806"/>
            <a:ext cx="8229600" cy="481835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“Spectral” methods attempt to find “principal” subspaces of the high-dimensional kernel space</a:t>
            </a:r>
          </a:p>
          <a:p>
            <a:r>
              <a:rPr lang="en-US" dirty="0" smtClean="0"/>
              <a:t>Clustering is performed in the principal subspaces</a:t>
            </a:r>
          </a:p>
          <a:p>
            <a:pPr lvl="1"/>
            <a:r>
              <a:rPr lang="en-US" dirty="0" smtClean="0"/>
              <a:t>Normalized cuts</a:t>
            </a:r>
          </a:p>
          <a:p>
            <a:pPr lvl="1"/>
            <a:r>
              <a:rPr lang="en-US" dirty="0" smtClean="0"/>
              <a:t>Spectral clustering</a:t>
            </a:r>
          </a:p>
          <a:p>
            <a:r>
              <a:rPr lang="en-US" dirty="0" smtClean="0"/>
              <a:t>Involves finding Eigenvectors and Eigen values of Kernel matrix</a:t>
            </a:r>
          </a:p>
          <a:p>
            <a:r>
              <a:rPr lang="en-US" dirty="0" smtClean="0"/>
              <a:t>Fortunately, provably analogous to Kernel K-means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89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4000"/>
              <a:t>Clustering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idx="1"/>
          </p:nvPr>
        </p:nvSpPr>
        <p:spPr>
          <a:xfrm>
            <a:off x="336176" y="1104900"/>
            <a:ext cx="4635500" cy="556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What is clustering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Clustering is the determination of naturally occurring grouping of data/instances (</a:t>
            </a:r>
            <a:r>
              <a:rPr lang="en-US" sz="2000" dirty="0">
                <a:solidFill>
                  <a:srgbClr val="0000CC"/>
                </a:solidFill>
              </a:rPr>
              <a:t>with low within-group variability and high between-group variability</a:t>
            </a:r>
            <a:r>
              <a:rPr lang="en-US" sz="2000" dirty="0"/>
              <a:t>)</a:t>
            </a:r>
          </a:p>
          <a:p>
            <a:pPr lvl="1"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2400" dirty="0"/>
              <a:t>How is it done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Find groupings of data such that the groups optimize a “within-group-variability” objective function of some kind</a:t>
            </a:r>
          </a:p>
          <a:p>
            <a:pPr lvl="4">
              <a:lnSpc>
                <a:spcPct val="110000"/>
              </a:lnSpc>
            </a:pPr>
            <a:endParaRPr lang="en-US" sz="600" dirty="0"/>
          </a:p>
          <a:p>
            <a:pPr lvl="1">
              <a:lnSpc>
                <a:spcPct val="110000"/>
              </a:lnSpc>
            </a:pPr>
            <a:r>
              <a:rPr lang="en-US" sz="2000" dirty="0"/>
              <a:t>The objective function used affects the nature of the discovered clusters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E.g. Euclidean </a:t>
            </a:r>
            <a:r>
              <a:rPr lang="en-US" sz="1800" dirty="0" smtClean="0"/>
              <a:t>distance vs.</a:t>
            </a:r>
          </a:p>
          <a:p>
            <a:pPr lvl="2">
              <a:lnSpc>
                <a:spcPct val="110000"/>
              </a:lnSpc>
            </a:pPr>
            <a:r>
              <a:rPr lang="en-US" sz="1800" dirty="0" smtClean="0"/>
              <a:t>Distance </a:t>
            </a:r>
            <a:r>
              <a:rPr lang="en-US" sz="1800" dirty="0"/>
              <a:t>from </a:t>
            </a:r>
            <a:r>
              <a:rPr lang="en-US" sz="1800" dirty="0" smtClean="0"/>
              <a:t>center</a:t>
            </a:r>
            <a:endParaRPr lang="en-US" sz="1800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>
          <a:xfrm>
            <a:off x="7010398" y="6378108"/>
            <a:ext cx="2133600" cy="457200"/>
          </a:xfrm>
        </p:spPr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88100" y="4432300"/>
            <a:ext cx="1765300" cy="571500"/>
            <a:chOff x="4024" y="2792"/>
            <a:chExt cx="1112" cy="360"/>
          </a:xfrm>
        </p:grpSpPr>
        <p:sp>
          <p:nvSpPr>
            <p:cNvPr id="1054725" name="Oval 5"/>
            <p:cNvSpPr>
              <a:spLocks noChangeArrowheads="1"/>
            </p:cNvSpPr>
            <p:nvPr/>
          </p:nvSpPr>
          <p:spPr bwMode="auto">
            <a:xfrm>
              <a:off x="4024" y="3040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26" name="Oval 6"/>
            <p:cNvSpPr>
              <a:spLocks noChangeArrowheads="1"/>
            </p:cNvSpPr>
            <p:nvPr/>
          </p:nvSpPr>
          <p:spPr bwMode="auto">
            <a:xfrm>
              <a:off x="4120" y="294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27" name="Oval 7"/>
            <p:cNvSpPr>
              <a:spLocks noChangeArrowheads="1"/>
            </p:cNvSpPr>
            <p:nvPr/>
          </p:nvSpPr>
          <p:spPr bwMode="auto">
            <a:xfrm>
              <a:off x="4232" y="286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28" name="Oval 8"/>
            <p:cNvSpPr>
              <a:spLocks noChangeArrowheads="1"/>
            </p:cNvSpPr>
            <p:nvPr/>
          </p:nvSpPr>
          <p:spPr bwMode="auto">
            <a:xfrm>
              <a:off x="4360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29" name="Oval 9"/>
            <p:cNvSpPr>
              <a:spLocks noChangeArrowheads="1"/>
            </p:cNvSpPr>
            <p:nvPr/>
          </p:nvSpPr>
          <p:spPr bwMode="auto">
            <a:xfrm>
              <a:off x="4504" y="279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0" name="Oval 10"/>
            <p:cNvSpPr>
              <a:spLocks noChangeArrowheads="1"/>
            </p:cNvSpPr>
            <p:nvPr/>
          </p:nvSpPr>
          <p:spPr bwMode="auto">
            <a:xfrm>
              <a:off x="4688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1" name="Oval 11"/>
            <p:cNvSpPr>
              <a:spLocks noChangeArrowheads="1"/>
            </p:cNvSpPr>
            <p:nvPr/>
          </p:nvSpPr>
          <p:spPr bwMode="auto">
            <a:xfrm>
              <a:off x="4848" y="287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2" name="Oval 12"/>
            <p:cNvSpPr>
              <a:spLocks noChangeArrowheads="1"/>
            </p:cNvSpPr>
            <p:nvPr/>
          </p:nvSpPr>
          <p:spPr bwMode="auto">
            <a:xfrm>
              <a:off x="4992" y="297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3" name="Oval 13"/>
            <p:cNvSpPr>
              <a:spLocks noChangeArrowheads="1"/>
            </p:cNvSpPr>
            <p:nvPr/>
          </p:nvSpPr>
          <p:spPr bwMode="auto">
            <a:xfrm>
              <a:off x="5080" y="309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 flipV="1">
            <a:off x="6388100" y="5981700"/>
            <a:ext cx="1765300" cy="571500"/>
            <a:chOff x="4024" y="2792"/>
            <a:chExt cx="1112" cy="360"/>
          </a:xfrm>
        </p:grpSpPr>
        <p:sp>
          <p:nvSpPr>
            <p:cNvPr id="1054735" name="Oval 15"/>
            <p:cNvSpPr>
              <a:spLocks noChangeArrowheads="1"/>
            </p:cNvSpPr>
            <p:nvPr/>
          </p:nvSpPr>
          <p:spPr bwMode="auto">
            <a:xfrm>
              <a:off x="4024" y="3040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6" name="Oval 16"/>
            <p:cNvSpPr>
              <a:spLocks noChangeArrowheads="1"/>
            </p:cNvSpPr>
            <p:nvPr/>
          </p:nvSpPr>
          <p:spPr bwMode="auto">
            <a:xfrm>
              <a:off x="4120" y="294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7" name="Oval 17"/>
            <p:cNvSpPr>
              <a:spLocks noChangeArrowheads="1"/>
            </p:cNvSpPr>
            <p:nvPr/>
          </p:nvSpPr>
          <p:spPr bwMode="auto">
            <a:xfrm>
              <a:off x="4232" y="2864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8" name="Oval 18"/>
            <p:cNvSpPr>
              <a:spLocks noChangeArrowheads="1"/>
            </p:cNvSpPr>
            <p:nvPr/>
          </p:nvSpPr>
          <p:spPr bwMode="auto">
            <a:xfrm>
              <a:off x="4360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9" name="Oval 19"/>
            <p:cNvSpPr>
              <a:spLocks noChangeArrowheads="1"/>
            </p:cNvSpPr>
            <p:nvPr/>
          </p:nvSpPr>
          <p:spPr bwMode="auto">
            <a:xfrm>
              <a:off x="4504" y="279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40" name="Oval 20"/>
            <p:cNvSpPr>
              <a:spLocks noChangeArrowheads="1"/>
            </p:cNvSpPr>
            <p:nvPr/>
          </p:nvSpPr>
          <p:spPr bwMode="auto">
            <a:xfrm>
              <a:off x="4688" y="281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41" name="Oval 21"/>
            <p:cNvSpPr>
              <a:spLocks noChangeArrowheads="1"/>
            </p:cNvSpPr>
            <p:nvPr/>
          </p:nvSpPr>
          <p:spPr bwMode="auto">
            <a:xfrm>
              <a:off x="4848" y="2872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42" name="Oval 22"/>
            <p:cNvSpPr>
              <a:spLocks noChangeArrowheads="1"/>
            </p:cNvSpPr>
            <p:nvPr/>
          </p:nvSpPr>
          <p:spPr bwMode="auto">
            <a:xfrm>
              <a:off x="4992" y="297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43" name="Oval 23"/>
            <p:cNvSpPr>
              <a:spLocks noChangeArrowheads="1"/>
            </p:cNvSpPr>
            <p:nvPr/>
          </p:nvSpPr>
          <p:spPr bwMode="auto">
            <a:xfrm>
              <a:off x="5080" y="3096"/>
              <a:ext cx="56" cy="56"/>
            </a:xfrm>
            <a:prstGeom prst="ellipse">
              <a:avLst/>
            </a:prstGeom>
            <a:solidFill>
              <a:srgbClr val="00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44" name="Oval 24"/>
          <p:cNvSpPr>
            <a:spLocks noChangeArrowheads="1"/>
          </p:cNvSpPr>
          <p:nvPr/>
        </p:nvSpPr>
        <p:spPr bwMode="auto">
          <a:xfrm>
            <a:off x="6921500" y="50038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45" name="Oval 25"/>
          <p:cNvSpPr>
            <a:spLocks noChangeArrowheads="1"/>
          </p:cNvSpPr>
          <p:nvPr/>
        </p:nvSpPr>
        <p:spPr bwMode="auto">
          <a:xfrm>
            <a:off x="7112000" y="49276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46" name="Oval 26"/>
          <p:cNvSpPr>
            <a:spLocks noChangeArrowheads="1"/>
          </p:cNvSpPr>
          <p:nvPr/>
        </p:nvSpPr>
        <p:spPr bwMode="auto">
          <a:xfrm>
            <a:off x="7315200" y="49276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47" name="Oval 27"/>
          <p:cNvSpPr>
            <a:spLocks noChangeArrowheads="1"/>
          </p:cNvSpPr>
          <p:nvPr/>
        </p:nvSpPr>
        <p:spPr bwMode="auto">
          <a:xfrm>
            <a:off x="7493000" y="50038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48" name="Oval 28"/>
          <p:cNvSpPr>
            <a:spLocks noChangeArrowheads="1"/>
          </p:cNvSpPr>
          <p:nvPr/>
        </p:nvSpPr>
        <p:spPr bwMode="auto">
          <a:xfrm>
            <a:off x="7010400" y="59436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49" name="Oval 29"/>
          <p:cNvSpPr>
            <a:spLocks noChangeArrowheads="1"/>
          </p:cNvSpPr>
          <p:nvPr/>
        </p:nvSpPr>
        <p:spPr bwMode="auto">
          <a:xfrm>
            <a:off x="7200900" y="59817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0" name="Oval 30"/>
          <p:cNvSpPr>
            <a:spLocks noChangeArrowheads="1"/>
          </p:cNvSpPr>
          <p:nvPr/>
        </p:nvSpPr>
        <p:spPr bwMode="auto">
          <a:xfrm>
            <a:off x="7404100" y="59309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3" name="Rectangle 33"/>
          <p:cNvSpPr>
            <a:spLocks noChangeArrowheads="1"/>
          </p:cNvSpPr>
          <p:nvPr/>
        </p:nvSpPr>
        <p:spPr bwMode="auto">
          <a:xfrm>
            <a:off x="5575300" y="4241800"/>
            <a:ext cx="3276600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4" name="Oval 34"/>
          <p:cNvSpPr>
            <a:spLocks noChangeArrowheads="1"/>
          </p:cNvSpPr>
          <p:nvPr/>
        </p:nvSpPr>
        <p:spPr bwMode="auto">
          <a:xfrm>
            <a:off x="5892800" y="4381500"/>
            <a:ext cx="2832100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5" name="Oval 35"/>
          <p:cNvSpPr>
            <a:spLocks noChangeArrowheads="1"/>
          </p:cNvSpPr>
          <p:nvPr/>
        </p:nvSpPr>
        <p:spPr bwMode="auto">
          <a:xfrm>
            <a:off x="5892800" y="5778500"/>
            <a:ext cx="28321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6" name="Oval 36"/>
          <p:cNvSpPr>
            <a:spLocks noChangeArrowheads="1"/>
          </p:cNvSpPr>
          <p:nvPr/>
        </p:nvSpPr>
        <p:spPr bwMode="auto">
          <a:xfrm>
            <a:off x="6629400" y="25527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7" name="Oval 37"/>
          <p:cNvSpPr>
            <a:spLocks noChangeArrowheads="1"/>
          </p:cNvSpPr>
          <p:nvPr/>
        </p:nvSpPr>
        <p:spPr bwMode="auto">
          <a:xfrm>
            <a:off x="7175500" y="1968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8" name="Oval 38"/>
          <p:cNvSpPr>
            <a:spLocks noChangeArrowheads="1"/>
          </p:cNvSpPr>
          <p:nvPr/>
        </p:nvSpPr>
        <p:spPr bwMode="auto">
          <a:xfrm>
            <a:off x="6591300" y="21717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9" name="Oval 39"/>
          <p:cNvSpPr>
            <a:spLocks noChangeArrowheads="1"/>
          </p:cNvSpPr>
          <p:nvPr/>
        </p:nvSpPr>
        <p:spPr bwMode="auto">
          <a:xfrm>
            <a:off x="6959600" y="2692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0" name="Oval 40"/>
          <p:cNvSpPr>
            <a:spLocks noChangeArrowheads="1"/>
          </p:cNvSpPr>
          <p:nvPr/>
        </p:nvSpPr>
        <p:spPr bwMode="auto">
          <a:xfrm>
            <a:off x="6819900" y="16256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1" name="Oval 41"/>
          <p:cNvSpPr>
            <a:spLocks noChangeArrowheads="1"/>
          </p:cNvSpPr>
          <p:nvPr/>
        </p:nvSpPr>
        <p:spPr bwMode="auto">
          <a:xfrm>
            <a:off x="7213600" y="14859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2" name="Oval 42"/>
          <p:cNvSpPr>
            <a:spLocks noChangeArrowheads="1"/>
          </p:cNvSpPr>
          <p:nvPr/>
        </p:nvSpPr>
        <p:spPr bwMode="auto">
          <a:xfrm>
            <a:off x="7416800" y="19050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3" name="Oval 43"/>
          <p:cNvSpPr>
            <a:spLocks noChangeArrowheads="1"/>
          </p:cNvSpPr>
          <p:nvPr/>
        </p:nvSpPr>
        <p:spPr bwMode="auto">
          <a:xfrm>
            <a:off x="7391400" y="1587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4" name="Oval 44"/>
          <p:cNvSpPr>
            <a:spLocks noChangeArrowheads="1"/>
          </p:cNvSpPr>
          <p:nvPr/>
        </p:nvSpPr>
        <p:spPr bwMode="auto">
          <a:xfrm>
            <a:off x="6845300" y="12700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5" name="Oval 45"/>
          <p:cNvSpPr>
            <a:spLocks noChangeArrowheads="1"/>
          </p:cNvSpPr>
          <p:nvPr/>
        </p:nvSpPr>
        <p:spPr bwMode="auto">
          <a:xfrm>
            <a:off x="7239000" y="9398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6" name="Oval 46"/>
          <p:cNvSpPr>
            <a:spLocks noChangeArrowheads="1"/>
          </p:cNvSpPr>
          <p:nvPr/>
        </p:nvSpPr>
        <p:spPr bwMode="auto">
          <a:xfrm>
            <a:off x="7670800" y="15367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7" name="Oval 47"/>
          <p:cNvSpPr>
            <a:spLocks noChangeArrowheads="1"/>
          </p:cNvSpPr>
          <p:nvPr/>
        </p:nvSpPr>
        <p:spPr bwMode="auto">
          <a:xfrm>
            <a:off x="7391400" y="1333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8" name="Oval 48"/>
          <p:cNvSpPr>
            <a:spLocks noChangeArrowheads="1"/>
          </p:cNvSpPr>
          <p:nvPr/>
        </p:nvSpPr>
        <p:spPr bwMode="auto">
          <a:xfrm>
            <a:off x="7569200" y="12065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9" name="Oval 49"/>
          <p:cNvSpPr>
            <a:spLocks noChangeArrowheads="1"/>
          </p:cNvSpPr>
          <p:nvPr/>
        </p:nvSpPr>
        <p:spPr bwMode="auto">
          <a:xfrm>
            <a:off x="7772400" y="18288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0" name="Oval 50"/>
          <p:cNvSpPr>
            <a:spLocks noChangeArrowheads="1"/>
          </p:cNvSpPr>
          <p:nvPr/>
        </p:nvSpPr>
        <p:spPr bwMode="auto">
          <a:xfrm>
            <a:off x="7086600" y="16891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1" name="Oval 51"/>
          <p:cNvSpPr>
            <a:spLocks noChangeArrowheads="1"/>
          </p:cNvSpPr>
          <p:nvPr/>
        </p:nvSpPr>
        <p:spPr bwMode="auto">
          <a:xfrm>
            <a:off x="7150100" y="1270000"/>
            <a:ext cx="88900" cy="88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2" name="Oval 52"/>
          <p:cNvSpPr>
            <a:spLocks noChangeArrowheads="1"/>
          </p:cNvSpPr>
          <p:nvPr/>
        </p:nvSpPr>
        <p:spPr bwMode="auto">
          <a:xfrm>
            <a:off x="5994400" y="22733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3" name="Oval 53"/>
          <p:cNvSpPr>
            <a:spLocks noChangeArrowheads="1"/>
          </p:cNvSpPr>
          <p:nvPr/>
        </p:nvSpPr>
        <p:spPr bwMode="auto">
          <a:xfrm>
            <a:off x="6362700" y="26289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4" name="Oval 54"/>
          <p:cNvSpPr>
            <a:spLocks noChangeArrowheads="1"/>
          </p:cNvSpPr>
          <p:nvPr/>
        </p:nvSpPr>
        <p:spPr bwMode="auto">
          <a:xfrm>
            <a:off x="6629400" y="28956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5" name="Oval 55"/>
          <p:cNvSpPr>
            <a:spLocks noChangeArrowheads="1"/>
          </p:cNvSpPr>
          <p:nvPr/>
        </p:nvSpPr>
        <p:spPr bwMode="auto">
          <a:xfrm>
            <a:off x="7175500" y="3073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6" name="Oval 56"/>
          <p:cNvSpPr>
            <a:spLocks noChangeArrowheads="1"/>
          </p:cNvSpPr>
          <p:nvPr/>
        </p:nvSpPr>
        <p:spPr bwMode="auto">
          <a:xfrm>
            <a:off x="6159500" y="2743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7" name="Oval 57"/>
          <p:cNvSpPr>
            <a:spLocks noChangeArrowheads="1"/>
          </p:cNvSpPr>
          <p:nvPr/>
        </p:nvSpPr>
        <p:spPr bwMode="auto">
          <a:xfrm>
            <a:off x="6311900" y="29845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8" name="Oval 58"/>
          <p:cNvSpPr>
            <a:spLocks noChangeArrowheads="1"/>
          </p:cNvSpPr>
          <p:nvPr/>
        </p:nvSpPr>
        <p:spPr bwMode="auto">
          <a:xfrm>
            <a:off x="6388100" y="609600"/>
            <a:ext cx="1930400" cy="1676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9" name="Oval 59"/>
          <p:cNvSpPr>
            <a:spLocks noChangeArrowheads="1"/>
          </p:cNvSpPr>
          <p:nvPr/>
        </p:nvSpPr>
        <p:spPr bwMode="auto">
          <a:xfrm rot="2024100">
            <a:off x="5468938" y="2076450"/>
            <a:ext cx="1978025" cy="1533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80" name="Rectangle 60"/>
          <p:cNvSpPr>
            <a:spLocks noChangeArrowheads="1"/>
          </p:cNvSpPr>
          <p:nvPr/>
        </p:nvSpPr>
        <p:spPr bwMode="auto">
          <a:xfrm>
            <a:off x="5473700" y="571500"/>
            <a:ext cx="3302000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33"/>
          <p:cNvSpPr>
            <a:spLocks noChangeArrowheads="1"/>
          </p:cNvSpPr>
          <p:nvPr/>
        </p:nvSpPr>
        <p:spPr bwMode="auto">
          <a:xfrm>
            <a:off x="6711950" y="4959350"/>
            <a:ext cx="1066800" cy="1066800"/>
          </a:xfrm>
          <a:prstGeom prst="ellips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" name="Group 31"/>
          <p:cNvGrpSpPr>
            <a:grpSpLocks/>
          </p:cNvGrpSpPr>
          <p:nvPr/>
        </p:nvGrpSpPr>
        <p:grpSpPr bwMode="auto">
          <a:xfrm>
            <a:off x="6223000" y="4470400"/>
            <a:ext cx="2044700" cy="2044700"/>
            <a:chOff x="3920" y="2816"/>
            <a:chExt cx="1288" cy="1288"/>
          </a:xfrm>
        </p:grpSpPr>
        <p:sp>
          <p:nvSpPr>
            <p:cNvPr id="64" name="Oval 32"/>
            <p:cNvSpPr>
              <a:spLocks noChangeArrowheads="1"/>
            </p:cNvSpPr>
            <p:nvPr/>
          </p:nvSpPr>
          <p:spPr bwMode="auto">
            <a:xfrm>
              <a:off x="3920" y="2816"/>
              <a:ext cx="1288" cy="1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33"/>
            <p:cNvSpPr>
              <a:spLocks noChangeArrowheads="1"/>
            </p:cNvSpPr>
            <p:nvPr/>
          </p:nvSpPr>
          <p:spPr bwMode="auto">
            <a:xfrm>
              <a:off x="4228" y="3124"/>
              <a:ext cx="672" cy="672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25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clustering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950"/>
            <a:ext cx="8229600" cy="4967214"/>
          </a:xfrm>
        </p:spPr>
        <p:txBody>
          <a:bodyPr/>
          <a:lstStyle/>
          <a:p>
            <a:r>
              <a:rPr lang="en-US" dirty="0" smtClean="0"/>
              <a:t>Regression based clustering</a:t>
            </a:r>
          </a:p>
          <a:p>
            <a:r>
              <a:rPr lang="en-US" dirty="0" smtClean="0"/>
              <a:t>Find a regression representing each cluster</a:t>
            </a:r>
          </a:p>
          <a:p>
            <a:r>
              <a:rPr lang="en-US" dirty="0" smtClean="0"/>
              <a:t>Associate each point to the cluster with the best regression</a:t>
            </a:r>
          </a:p>
          <a:p>
            <a:pPr lvl="1"/>
            <a:r>
              <a:rPr lang="en-US" dirty="0" smtClean="0"/>
              <a:t>Related to kernel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90</a:t>
            </a:fld>
            <a:endParaRPr lang="en-US" altLang="en-US"/>
          </a:p>
        </p:txBody>
      </p:sp>
      <p:grpSp>
        <p:nvGrpSpPr>
          <p:cNvPr id="6" name="Group 195"/>
          <p:cNvGrpSpPr>
            <a:grpSpLocks/>
          </p:cNvGrpSpPr>
          <p:nvPr/>
        </p:nvGrpSpPr>
        <p:grpSpPr bwMode="auto">
          <a:xfrm>
            <a:off x="928172" y="4093738"/>
            <a:ext cx="2768503" cy="2415960"/>
            <a:chOff x="2224" y="2152"/>
            <a:chExt cx="2136" cy="1864"/>
          </a:xfrm>
        </p:grpSpPr>
        <p:sp>
          <p:nvSpPr>
            <p:cNvPr id="98" name="Line 196"/>
            <p:cNvSpPr>
              <a:spLocks noChangeShapeType="1"/>
            </p:cNvSpPr>
            <p:nvPr/>
          </p:nvSpPr>
          <p:spPr bwMode="auto">
            <a:xfrm flipH="1">
              <a:off x="3292" y="2152"/>
              <a:ext cx="0" cy="1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97"/>
            <p:cNvSpPr>
              <a:spLocks noChangeShapeType="1"/>
            </p:cNvSpPr>
            <p:nvPr/>
          </p:nvSpPr>
          <p:spPr bwMode="auto">
            <a:xfrm>
              <a:off x="2224" y="3084"/>
              <a:ext cx="2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98"/>
          <p:cNvGrpSpPr>
            <a:grpSpLocks/>
          </p:cNvGrpSpPr>
          <p:nvPr/>
        </p:nvGrpSpPr>
        <p:grpSpPr bwMode="auto">
          <a:xfrm>
            <a:off x="1021492" y="4021156"/>
            <a:ext cx="1441281" cy="2509280"/>
            <a:chOff x="1928" y="2088"/>
            <a:chExt cx="1112" cy="1936"/>
          </a:xfrm>
        </p:grpSpPr>
        <p:sp>
          <p:nvSpPr>
            <p:cNvPr id="54" name="Oval 199"/>
            <p:cNvSpPr>
              <a:spLocks noChangeArrowheads="1"/>
            </p:cNvSpPr>
            <p:nvPr/>
          </p:nvSpPr>
          <p:spPr bwMode="auto">
            <a:xfrm>
              <a:off x="2216" y="274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200"/>
            <p:cNvSpPr>
              <a:spLocks noChangeArrowheads="1"/>
            </p:cNvSpPr>
            <p:nvPr/>
          </p:nvSpPr>
          <p:spPr bwMode="auto">
            <a:xfrm>
              <a:off x="2376" y="252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201"/>
            <p:cNvSpPr>
              <a:spLocks noChangeArrowheads="1"/>
            </p:cNvSpPr>
            <p:nvPr/>
          </p:nvSpPr>
          <p:spPr bwMode="auto">
            <a:xfrm>
              <a:off x="2344" y="263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202"/>
            <p:cNvSpPr>
              <a:spLocks noChangeArrowheads="1"/>
            </p:cNvSpPr>
            <p:nvPr/>
          </p:nvSpPr>
          <p:spPr bwMode="auto">
            <a:xfrm>
              <a:off x="2232" y="256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03"/>
            <p:cNvSpPr>
              <a:spLocks noChangeArrowheads="1"/>
            </p:cNvSpPr>
            <p:nvPr/>
          </p:nvSpPr>
          <p:spPr bwMode="auto">
            <a:xfrm>
              <a:off x="2232" y="244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04"/>
            <p:cNvSpPr>
              <a:spLocks noChangeArrowheads="1"/>
            </p:cNvSpPr>
            <p:nvPr/>
          </p:nvSpPr>
          <p:spPr bwMode="auto">
            <a:xfrm>
              <a:off x="2136" y="248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205"/>
            <p:cNvSpPr>
              <a:spLocks noChangeArrowheads="1"/>
            </p:cNvSpPr>
            <p:nvPr/>
          </p:nvSpPr>
          <p:spPr bwMode="auto">
            <a:xfrm>
              <a:off x="2112" y="272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206"/>
            <p:cNvSpPr>
              <a:spLocks noChangeArrowheads="1"/>
            </p:cNvSpPr>
            <p:nvPr/>
          </p:nvSpPr>
          <p:spPr bwMode="auto">
            <a:xfrm>
              <a:off x="2064" y="257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07"/>
            <p:cNvSpPr>
              <a:spLocks noChangeArrowheads="1"/>
            </p:cNvSpPr>
            <p:nvPr/>
          </p:nvSpPr>
          <p:spPr bwMode="auto">
            <a:xfrm>
              <a:off x="2240" y="289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208"/>
            <p:cNvSpPr>
              <a:spLocks noChangeArrowheads="1"/>
            </p:cNvSpPr>
            <p:nvPr/>
          </p:nvSpPr>
          <p:spPr bwMode="auto">
            <a:xfrm>
              <a:off x="2040" y="293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209"/>
            <p:cNvSpPr>
              <a:spLocks noChangeArrowheads="1"/>
            </p:cNvSpPr>
            <p:nvPr/>
          </p:nvSpPr>
          <p:spPr bwMode="auto">
            <a:xfrm>
              <a:off x="1984" y="272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10"/>
            <p:cNvSpPr>
              <a:spLocks noChangeArrowheads="1"/>
            </p:cNvSpPr>
            <p:nvPr/>
          </p:nvSpPr>
          <p:spPr bwMode="auto">
            <a:xfrm>
              <a:off x="2240" y="320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211"/>
            <p:cNvSpPr>
              <a:spLocks noChangeArrowheads="1"/>
            </p:cNvSpPr>
            <p:nvPr/>
          </p:nvSpPr>
          <p:spPr bwMode="auto">
            <a:xfrm>
              <a:off x="2240" y="309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212"/>
            <p:cNvSpPr>
              <a:spLocks noChangeArrowheads="1"/>
            </p:cNvSpPr>
            <p:nvPr/>
          </p:nvSpPr>
          <p:spPr bwMode="auto">
            <a:xfrm>
              <a:off x="2016" y="310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13"/>
            <p:cNvSpPr>
              <a:spLocks noChangeArrowheads="1"/>
            </p:cNvSpPr>
            <p:nvPr/>
          </p:nvSpPr>
          <p:spPr bwMode="auto">
            <a:xfrm>
              <a:off x="2032" y="333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214"/>
            <p:cNvSpPr>
              <a:spLocks noChangeArrowheads="1"/>
            </p:cNvSpPr>
            <p:nvPr/>
          </p:nvSpPr>
          <p:spPr bwMode="auto">
            <a:xfrm>
              <a:off x="1928" y="316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15"/>
            <p:cNvSpPr>
              <a:spLocks noChangeArrowheads="1"/>
            </p:cNvSpPr>
            <p:nvPr/>
          </p:nvSpPr>
          <p:spPr bwMode="auto">
            <a:xfrm>
              <a:off x="2080" y="242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16"/>
            <p:cNvSpPr>
              <a:spLocks noChangeArrowheads="1"/>
            </p:cNvSpPr>
            <p:nvPr/>
          </p:nvSpPr>
          <p:spPr bwMode="auto">
            <a:xfrm>
              <a:off x="2320" y="235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217"/>
            <p:cNvSpPr>
              <a:spLocks noChangeArrowheads="1"/>
            </p:cNvSpPr>
            <p:nvPr/>
          </p:nvSpPr>
          <p:spPr bwMode="auto">
            <a:xfrm>
              <a:off x="2456" y="220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218"/>
            <p:cNvSpPr>
              <a:spLocks noChangeArrowheads="1"/>
            </p:cNvSpPr>
            <p:nvPr/>
          </p:nvSpPr>
          <p:spPr bwMode="auto">
            <a:xfrm>
              <a:off x="2840" y="233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19"/>
            <p:cNvSpPr>
              <a:spLocks noChangeArrowheads="1"/>
            </p:cNvSpPr>
            <p:nvPr/>
          </p:nvSpPr>
          <p:spPr bwMode="auto">
            <a:xfrm>
              <a:off x="2632" y="213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220"/>
            <p:cNvSpPr>
              <a:spLocks noChangeArrowheads="1"/>
            </p:cNvSpPr>
            <p:nvPr/>
          </p:nvSpPr>
          <p:spPr bwMode="auto">
            <a:xfrm>
              <a:off x="2568" y="240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221"/>
            <p:cNvSpPr>
              <a:spLocks noChangeArrowheads="1"/>
            </p:cNvSpPr>
            <p:nvPr/>
          </p:nvSpPr>
          <p:spPr bwMode="auto">
            <a:xfrm>
              <a:off x="2704" y="238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222"/>
            <p:cNvSpPr>
              <a:spLocks noChangeArrowheads="1"/>
            </p:cNvSpPr>
            <p:nvPr/>
          </p:nvSpPr>
          <p:spPr bwMode="auto">
            <a:xfrm>
              <a:off x="2824" y="208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223"/>
            <p:cNvSpPr>
              <a:spLocks noChangeArrowheads="1"/>
            </p:cNvSpPr>
            <p:nvPr/>
          </p:nvSpPr>
          <p:spPr bwMode="auto">
            <a:xfrm>
              <a:off x="2504" y="250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224"/>
            <p:cNvSpPr>
              <a:spLocks noChangeArrowheads="1"/>
            </p:cNvSpPr>
            <p:nvPr/>
          </p:nvSpPr>
          <p:spPr bwMode="auto">
            <a:xfrm>
              <a:off x="2528" y="210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225"/>
            <p:cNvSpPr>
              <a:spLocks noChangeArrowheads="1"/>
            </p:cNvSpPr>
            <p:nvPr/>
          </p:nvSpPr>
          <p:spPr bwMode="auto">
            <a:xfrm>
              <a:off x="2672" y="224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226"/>
            <p:cNvSpPr>
              <a:spLocks noChangeArrowheads="1"/>
            </p:cNvSpPr>
            <p:nvPr/>
          </p:nvSpPr>
          <p:spPr bwMode="auto">
            <a:xfrm>
              <a:off x="2112" y="351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27"/>
            <p:cNvSpPr>
              <a:spLocks noChangeArrowheads="1"/>
            </p:cNvSpPr>
            <p:nvPr/>
          </p:nvSpPr>
          <p:spPr bwMode="auto">
            <a:xfrm>
              <a:off x="2264" y="340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28"/>
            <p:cNvSpPr>
              <a:spLocks noChangeArrowheads="1"/>
            </p:cNvSpPr>
            <p:nvPr/>
          </p:nvSpPr>
          <p:spPr bwMode="auto">
            <a:xfrm>
              <a:off x="2264" y="370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29"/>
            <p:cNvSpPr>
              <a:spLocks noChangeArrowheads="1"/>
            </p:cNvSpPr>
            <p:nvPr/>
          </p:nvSpPr>
          <p:spPr bwMode="auto">
            <a:xfrm>
              <a:off x="2176" y="325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30"/>
            <p:cNvSpPr>
              <a:spLocks noChangeArrowheads="1"/>
            </p:cNvSpPr>
            <p:nvPr/>
          </p:nvSpPr>
          <p:spPr bwMode="auto">
            <a:xfrm>
              <a:off x="2416" y="359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31"/>
            <p:cNvSpPr>
              <a:spLocks noChangeArrowheads="1"/>
            </p:cNvSpPr>
            <p:nvPr/>
          </p:nvSpPr>
          <p:spPr bwMode="auto">
            <a:xfrm>
              <a:off x="2416" y="348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232"/>
            <p:cNvSpPr>
              <a:spLocks noChangeArrowheads="1"/>
            </p:cNvSpPr>
            <p:nvPr/>
          </p:nvSpPr>
          <p:spPr bwMode="auto">
            <a:xfrm>
              <a:off x="2136" y="364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33"/>
            <p:cNvSpPr>
              <a:spLocks noChangeArrowheads="1"/>
            </p:cNvSpPr>
            <p:nvPr/>
          </p:nvSpPr>
          <p:spPr bwMode="auto">
            <a:xfrm>
              <a:off x="2296" y="356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34"/>
            <p:cNvSpPr>
              <a:spLocks noChangeArrowheads="1"/>
            </p:cNvSpPr>
            <p:nvPr/>
          </p:nvSpPr>
          <p:spPr bwMode="auto">
            <a:xfrm>
              <a:off x="2544" y="372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235"/>
            <p:cNvSpPr>
              <a:spLocks noChangeArrowheads="1"/>
            </p:cNvSpPr>
            <p:nvPr/>
          </p:nvSpPr>
          <p:spPr bwMode="auto">
            <a:xfrm>
              <a:off x="2352" y="379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36"/>
            <p:cNvSpPr>
              <a:spLocks noChangeArrowheads="1"/>
            </p:cNvSpPr>
            <p:nvPr/>
          </p:nvSpPr>
          <p:spPr bwMode="auto">
            <a:xfrm>
              <a:off x="2584" y="357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237"/>
            <p:cNvSpPr>
              <a:spLocks noChangeArrowheads="1"/>
            </p:cNvSpPr>
            <p:nvPr/>
          </p:nvSpPr>
          <p:spPr bwMode="auto">
            <a:xfrm>
              <a:off x="2744" y="378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238"/>
            <p:cNvSpPr>
              <a:spLocks noChangeArrowheads="1"/>
            </p:cNvSpPr>
            <p:nvPr/>
          </p:nvSpPr>
          <p:spPr bwMode="auto">
            <a:xfrm>
              <a:off x="2984" y="379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239"/>
            <p:cNvSpPr>
              <a:spLocks noChangeArrowheads="1"/>
            </p:cNvSpPr>
            <p:nvPr/>
          </p:nvSpPr>
          <p:spPr bwMode="auto">
            <a:xfrm>
              <a:off x="2480" y="396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240"/>
            <p:cNvSpPr>
              <a:spLocks noChangeArrowheads="1"/>
            </p:cNvSpPr>
            <p:nvPr/>
          </p:nvSpPr>
          <p:spPr bwMode="auto">
            <a:xfrm>
              <a:off x="2560" y="387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241"/>
            <p:cNvSpPr>
              <a:spLocks noChangeArrowheads="1"/>
            </p:cNvSpPr>
            <p:nvPr/>
          </p:nvSpPr>
          <p:spPr bwMode="auto">
            <a:xfrm>
              <a:off x="2704" y="396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242"/>
            <p:cNvSpPr>
              <a:spLocks noChangeArrowheads="1"/>
            </p:cNvSpPr>
            <p:nvPr/>
          </p:nvSpPr>
          <p:spPr bwMode="auto">
            <a:xfrm>
              <a:off x="2792" y="396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43"/>
          <p:cNvGrpSpPr>
            <a:grpSpLocks/>
          </p:cNvGrpSpPr>
          <p:nvPr/>
        </p:nvGrpSpPr>
        <p:grpSpPr bwMode="auto">
          <a:xfrm flipH="1">
            <a:off x="2193181" y="4031525"/>
            <a:ext cx="1441281" cy="2509280"/>
            <a:chOff x="1928" y="2088"/>
            <a:chExt cx="1112" cy="1936"/>
          </a:xfrm>
        </p:grpSpPr>
        <p:sp>
          <p:nvSpPr>
            <p:cNvPr id="10" name="Oval 244"/>
            <p:cNvSpPr>
              <a:spLocks noChangeArrowheads="1"/>
            </p:cNvSpPr>
            <p:nvPr/>
          </p:nvSpPr>
          <p:spPr bwMode="auto">
            <a:xfrm>
              <a:off x="2216" y="274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245"/>
            <p:cNvSpPr>
              <a:spLocks noChangeArrowheads="1"/>
            </p:cNvSpPr>
            <p:nvPr/>
          </p:nvSpPr>
          <p:spPr bwMode="auto">
            <a:xfrm>
              <a:off x="2376" y="252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246"/>
            <p:cNvSpPr>
              <a:spLocks noChangeArrowheads="1"/>
            </p:cNvSpPr>
            <p:nvPr/>
          </p:nvSpPr>
          <p:spPr bwMode="auto">
            <a:xfrm>
              <a:off x="2344" y="263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47"/>
            <p:cNvSpPr>
              <a:spLocks noChangeArrowheads="1"/>
            </p:cNvSpPr>
            <p:nvPr/>
          </p:nvSpPr>
          <p:spPr bwMode="auto">
            <a:xfrm>
              <a:off x="2232" y="256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48"/>
            <p:cNvSpPr>
              <a:spLocks noChangeArrowheads="1"/>
            </p:cNvSpPr>
            <p:nvPr/>
          </p:nvSpPr>
          <p:spPr bwMode="auto">
            <a:xfrm>
              <a:off x="2232" y="244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49"/>
            <p:cNvSpPr>
              <a:spLocks noChangeArrowheads="1"/>
            </p:cNvSpPr>
            <p:nvPr/>
          </p:nvSpPr>
          <p:spPr bwMode="auto">
            <a:xfrm>
              <a:off x="2136" y="248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50"/>
            <p:cNvSpPr>
              <a:spLocks noChangeArrowheads="1"/>
            </p:cNvSpPr>
            <p:nvPr/>
          </p:nvSpPr>
          <p:spPr bwMode="auto">
            <a:xfrm>
              <a:off x="2112" y="272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51"/>
            <p:cNvSpPr>
              <a:spLocks noChangeArrowheads="1"/>
            </p:cNvSpPr>
            <p:nvPr/>
          </p:nvSpPr>
          <p:spPr bwMode="auto">
            <a:xfrm>
              <a:off x="2064" y="257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52"/>
            <p:cNvSpPr>
              <a:spLocks noChangeArrowheads="1"/>
            </p:cNvSpPr>
            <p:nvPr/>
          </p:nvSpPr>
          <p:spPr bwMode="auto">
            <a:xfrm>
              <a:off x="2240" y="289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53"/>
            <p:cNvSpPr>
              <a:spLocks noChangeArrowheads="1"/>
            </p:cNvSpPr>
            <p:nvPr/>
          </p:nvSpPr>
          <p:spPr bwMode="auto">
            <a:xfrm>
              <a:off x="2040" y="293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54"/>
            <p:cNvSpPr>
              <a:spLocks noChangeArrowheads="1"/>
            </p:cNvSpPr>
            <p:nvPr/>
          </p:nvSpPr>
          <p:spPr bwMode="auto">
            <a:xfrm>
              <a:off x="1984" y="272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55"/>
            <p:cNvSpPr>
              <a:spLocks noChangeArrowheads="1"/>
            </p:cNvSpPr>
            <p:nvPr/>
          </p:nvSpPr>
          <p:spPr bwMode="auto">
            <a:xfrm>
              <a:off x="2240" y="320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6"/>
            <p:cNvSpPr>
              <a:spLocks noChangeArrowheads="1"/>
            </p:cNvSpPr>
            <p:nvPr/>
          </p:nvSpPr>
          <p:spPr bwMode="auto">
            <a:xfrm>
              <a:off x="2240" y="309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57"/>
            <p:cNvSpPr>
              <a:spLocks noChangeArrowheads="1"/>
            </p:cNvSpPr>
            <p:nvPr/>
          </p:nvSpPr>
          <p:spPr bwMode="auto">
            <a:xfrm>
              <a:off x="2016" y="310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8"/>
            <p:cNvSpPr>
              <a:spLocks noChangeArrowheads="1"/>
            </p:cNvSpPr>
            <p:nvPr/>
          </p:nvSpPr>
          <p:spPr bwMode="auto">
            <a:xfrm>
              <a:off x="2032" y="333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59"/>
            <p:cNvSpPr>
              <a:spLocks noChangeArrowheads="1"/>
            </p:cNvSpPr>
            <p:nvPr/>
          </p:nvSpPr>
          <p:spPr bwMode="auto">
            <a:xfrm>
              <a:off x="1928" y="316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60"/>
            <p:cNvSpPr>
              <a:spLocks noChangeArrowheads="1"/>
            </p:cNvSpPr>
            <p:nvPr/>
          </p:nvSpPr>
          <p:spPr bwMode="auto">
            <a:xfrm>
              <a:off x="2080" y="242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61"/>
            <p:cNvSpPr>
              <a:spLocks noChangeArrowheads="1"/>
            </p:cNvSpPr>
            <p:nvPr/>
          </p:nvSpPr>
          <p:spPr bwMode="auto">
            <a:xfrm>
              <a:off x="2320" y="235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2"/>
            <p:cNvSpPr>
              <a:spLocks noChangeArrowheads="1"/>
            </p:cNvSpPr>
            <p:nvPr/>
          </p:nvSpPr>
          <p:spPr bwMode="auto">
            <a:xfrm>
              <a:off x="2456" y="220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3"/>
            <p:cNvSpPr>
              <a:spLocks noChangeArrowheads="1"/>
            </p:cNvSpPr>
            <p:nvPr/>
          </p:nvSpPr>
          <p:spPr bwMode="auto">
            <a:xfrm>
              <a:off x="2840" y="233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64"/>
            <p:cNvSpPr>
              <a:spLocks noChangeArrowheads="1"/>
            </p:cNvSpPr>
            <p:nvPr/>
          </p:nvSpPr>
          <p:spPr bwMode="auto">
            <a:xfrm>
              <a:off x="2632" y="213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65"/>
            <p:cNvSpPr>
              <a:spLocks noChangeArrowheads="1"/>
            </p:cNvSpPr>
            <p:nvPr/>
          </p:nvSpPr>
          <p:spPr bwMode="auto">
            <a:xfrm>
              <a:off x="2568" y="240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66"/>
            <p:cNvSpPr>
              <a:spLocks noChangeArrowheads="1"/>
            </p:cNvSpPr>
            <p:nvPr/>
          </p:nvSpPr>
          <p:spPr bwMode="auto">
            <a:xfrm>
              <a:off x="2704" y="238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67"/>
            <p:cNvSpPr>
              <a:spLocks noChangeArrowheads="1"/>
            </p:cNvSpPr>
            <p:nvPr/>
          </p:nvSpPr>
          <p:spPr bwMode="auto">
            <a:xfrm>
              <a:off x="2824" y="208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268"/>
            <p:cNvSpPr>
              <a:spLocks noChangeArrowheads="1"/>
            </p:cNvSpPr>
            <p:nvPr/>
          </p:nvSpPr>
          <p:spPr bwMode="auto">
            <a:xfrm>
              <a:off x="2504" y="250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69"/>
            <p:cNvSpPr>
              <a:spLocks noChangeArrowheads="1"/>
            </p:cNvSpPr>
            <p:nvPr/>
          </p:nvSpPr>
          <p:spPr bwMode="auto">
            <a:xfrm>
              <a:off x="2528" y="210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70"/>
            <p:cNvSpPr>
              <a:spLocks noChangeArrowheads="1"/>
            </p:cNvSpPr>
            <p:nvPr/>
          </p:nvSpPr>
          <p:spPr bwMode="auto">
            <a:xfrm>
              <a:off x="2672" y="224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71"/>
            <p:cNvSpPr>
              <a:spLocks noChangeArrowheads="1"/>
            </p:cNvSpPr>
            <p:nvPr/>
          </p:nvSpPr>
          <p:spPr bwMode="auto">
            <a:xfrm>
              <a:off x="2112" y="351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72"/>
            <p:cNvSpPr>
              <a:spLocks noChangeArrowheads="1"/>
            </p:cNvSpPr>
            <p:nvPr/>
          </p:nvSpPr>
          <p:spPr bwMode="auto">
            <a:xfrm>
              <a:off x="2264" y="340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273"/>
            <p:cNvSpPr>
              <a:spLocks noChangeArrowheads="1"/>
            </p:cNvSpPr>
            <p:nvPr/>
          </p:nvSpPr>
          <p:spPr bwMode="auto">
            <a:xfrm>
              <a:off x="2264" y="370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274"/>
            <p:cNvSpPr>
              <a:spLocks noChangeArrowheads="1"/>
            </p:cNvSpPr>
            <p:nvPr/>
          </p:nvSpPr>
          <p:spPr bwMode="auto">
            <a:xfrm>
              <a:off x="2176" y="325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75"/>
            <p:cNvSpPr>
              <a:spLocks noChangeArrowheads="1"/>
            </p:cNvSpPr>
            <p:nvPr/>
          </p:nvSpPr>
          <p:spPr bwMode="auto">
            <a:xfrm>
              <a:off x="2416" y="359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76"/>
            <p:cNvSpPr>
              <a:spLocks noChangeArrowheads="1"/>
            </p:cNvSpPr>
            <p:nvPr/>
          </p:nvSpPr>
          <p:spPr bwMode="auto">
            <a:xfrm>
              <a:off x="2416" y="348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77"/>
            <p:cNvSpPr>
              <a:spLocks noChangeArrowheads="1"/>
            </p:cNvSpPr>
            <p:nvPr/>
          </p:nvSpPr>
          <p:spPr bwMode="auto">
            <a:xfrm>
              <a:off x="2136" y="3640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78"/>
            <p:cNvSpPr>
              <a:spLocks noChangeArrowheads="1"/>
            </p:cNvSpPr>
            <p:nvPr/>
          </p:nvSpPr>
          <p:spPr bwMode="auto">
            <a:xfrm>
              <a:off x="2296" y="356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79"/>
            <p:cNvSpPr>
              <a:spLocks noChangeArrowheads="1"/>
            </p:cNvSpPr>
            <p:nvPr/>
          </p:nvSpPr>
          <p:spPr bwMode="auto">
            <a:xfrm>
              <a:off x="2544" y="372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80"/>
            <p:cNvSpPr>
              <a:spLocks noChangeArrowheads="1"/>
            </p:cNvSpPr>
            <p:nvPr/>
          </p:nvSpPr>
          <p:spPr bwMode="auto">
            <a:xfrm>
              <a:off x="2352" y="379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81"/>
            <p:cNvSpPr>
              <a:spLocks noChangeArrowheads="1"/>
            </p:cNvSpPr>
            <p:nvPr/>
          </p:nvSpPr>
          <p:spPr bwMode="auto">
            <a:xfrm>
              <a:off x="2584" y="357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82"/>
            <p:cNvSpPr>
              <a:spLocks noChangeArrowheads="1"/>
            </p:cNvSpPr>
            <p:nvPr/>
          </p:nvSpPr>
          <p:spPr bwMode="auto">
            <a:xfrm>
              <a:off x="2744" y="378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83"/>
            <p:cNvSpPr>
              <a:spLocks noChangeArrowheads="1"/>
            </p:cNvSpPr>
            <p:nvPr/>
          </p:nvSpPr>
          <p:spPr bwMode="auto">
            <a:xfrm>
              <a:off x="2984" y="379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84"/>
            <p:cNvSpPr>
              <a:spLocks noChangeArrowheads="1"/>
            </p:cNvSpPr>
            <p:nvPr/>
          </p:nvSpPr>
          <p:spPr bwMode="auto">
            <a:xfrm>
              <a:off x="2480" y="396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85"/>
            <p:cNvSpPr>
              <a:spLocks noChangeArrowheads="1"/>
            </p:cNvSpPr>
            <p:nvPr/>
          </p:nvSpPr>
          <p:spPr bwMode="auto">
            <a:xfrm>
              <a:off x="2560" y="3872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86"/>
            <p:cNvSpPr>
              <a:spLocks noChangeArrowheads="1"/>
            </p:cNvSpPr>
            <p:nvPr/>
          </p:nvSpPr>
          <p:spPr bwMode="auto">
            <a:xfrm>
              <a:off x="2704" y="396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87"/>
            <p:cNvSpPr>
              <a:spLocks noChangeArrowheads="1"/>
            </p:cNvSpPr>
            <p:nvPr/>
          </p:nvSpPr>
          <p:spPr bwMode="auto">
            <a:xfrm>
              <a:off x="2792" y="3968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AutoShape 288"/>
          <p:cNvSpPr>
            <a:spLocks noChangeAspect="1" noChangeArrowheads="1"/>
          </p:cNvSpPr>
          <p:nvPr/>
        </p:nvSpPr>
        <p:spPr bwMode="auto">
          <a:xfrm rot="20269318">
            <a:off x="1317007" y="4306301"/>
            <a:ext cx="1992130" cy="1992130"/>
          </a:xfrm>
          <a:prstGeom prst="octagon">
            <a:avLst>
              <a:gd name="adj" fmla="val 2928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" name="Group 195"/>
          <p:cNvGrpSpPr>
            <a:grpSpLocks/>
          </p:cNvGrpSpPr>
          <p:nvPr/>
        </p:nvGrpSpPr>
        <p:grpSpPr bwMode="auto">
          <a:xfrm>
            <a:off x="5103566" y="4093738"/>
            <a:ext cx="2768503" cy="2415960"/>
            <a:chOff x="2224" y="2152"/>
            <a:chExt cx="2136" cy="1864"/>
          </a:xfrm>
        </p:grpSpPr>
        <p:sp>
          <p:nvSpPr>
            <p:cNvPr id="101" name="Line 196"/>
            <p:cNvSpPr>
              <a:spLocks noChangeShapeType="1"/>
            </p:cNvSpPr>
            <p:nvPr/>
          </p:nvSpPr>
          <p:spPr bwMode="auto">
            <a:xfrm flipH="1">
              <a:off x="3292" y="2152"/>
              <a:ext cx="0" cy="1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97"/>
            <p:cNvSpPr>
              <a:spLocks noChangeShapeType="1"/>
            </p:cNvSpPr>
            <p:nvPr/>
          </p:nvSpPr>
          <p:spPr bwMode="auto">
            <a:xfrm>
              <a:off x="2224" y="3084"/>
              <a:ext cx="2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5412688" y="5176631"/>
            <a:ext cx="1005786" cy="902096"/>
            <a:chOff x="5269468" y="4041894"/>
            <a:chExt cx="1005786" cy="902096"/>
          </a:xfrm>
        </p:grpSpPr>
        <p:sp>
          <p:nvSpPr>
            <p:cNvPr id="104" name="Oval 199"/>
            <p:cNvSpPr>
              <a:spLocks noChangeArrowheads="1"/>
            </p:cNvSpPr>
            <p:nvPr/>
          </p:nvSpPr>
          <p:spPr bwMode="auto">
            <a:xfrm>
              <a:off x="5570167" y="4871408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200"/>
            <p:cNvSpPr>
              <a:spLocks noChangeArrowheads="1"/>
            </p:cNvSpPr>
            <p:nvPr/>
          </p:nvSpPr>
          <p:spPr bwMode="auto">
            <a:xfrm>
              <a:off x="5777546" y="4591447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201"/>
            <p:cNvSpPr>
              <a:spLocks noChangeArrowheads="1"/>
            </p:cNvSpPr>
            <p:nvPr/>
          </p:nvSpPr>
          <p:spPr bwMode="auto">
            <a:xfrm>
              <a:off x="5736070" y="4726243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202"/>
            <p:cNvSpPr>
              <a:spLocks noChangeArrowheads="1"/>
            </p:cNvSpPr>
            <p:nvPr/>
          </p:nvSpPr>
          <p:spPr bwMode="auto">
            <a:xfrm>
              <a:off x="5590905" y="4643292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203"/>
            <p:cNvSpPr>
              <a:spLocks noChangeArrowheads="1"/>
            </p:cNvSpPr>
            <p:nvPr/>
          </p:nvSpPr>
          <p:spPr bwMode="auto">
            <a:xfrm>
              <a:off x="5590905" y="4487758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204"/>
            <p:cNvSpPr>
              <a:spLocks noChangeArrowheads="1"/>
            </p:cNvSpPr>
            <p:nvPr/>
          </p:nvSpPr>
          <p:spPr bwMode="auto">
            <a:xfrm>
              <a:off x="5466478" y="4539602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205"/>
            <p:cNvSpPr>
              <a:spLocks noChangeArrowheads="1"/>
            </p:cNvSpPr>
            <p:nvPr/>
          </p:nvSpPr>
          <p:spPr bwMode="auto">
            <a:xfrm>
              <a:off x="5435371" y="4840301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206"/>
            <p:cNvSpPr>
              <a:spLocks noChangeArrowheads="1"/>
            </p:cNvSpPr>
            <p:nvPr/>
          </p:nvSpPr>
          <p:spPr bwMode="auto">
            <a:xfrm>
              <a:off x="5373158" y="4653660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209"/>
            <p:cNvSpPr>
              <a:spLocks noChangeArrowheads="1"/>
            </p:cNvSpPr>
            <p:nvPr/>
          </p:nvSpPr>
          <p:spPr bwMode="auto">
            <a:xfrm>
              <a:off x="5269468" y="4840301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15"/>
            <p:cNvSpPr>
              <a:spLocks noChangeArrowheads="1"/>
            </p:cNvSpPr>
            <p:nvPr/>
          </p:nvSpPr>
          <p:spPr bwMode="auto">
            <a:xfrm>
              <a:off x="5393896" y="4456651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216"/>
            <p:cNvSpPr>
              <a:spLocks noChangeArrowheads="1"/>
            </p:cNvSpPr>
            <p:nvPr/>
          </p:nvSpPr>
          <p:spPr bwMode="auto">
            <a:xfrm>
              <a:off x="5704963" y="4363331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217"/>
            <p:cNvSpPr>
              <a:spLocks noChangeArrowheads="1"/>
            </p:cNvSpPr>
            <p:nvPr/>
          </p:nvSpPr>
          <p:spPr bwMode="auto">
            <a:xfrm>
              <a:off x="5881235" y="4166321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220"/>
            <p:cNvSpPr>
              <a:spLocks noChangeArrowheads="1"/>
            </p:cNvSpPr>
            <p:nvPr/>
          </p:nvSpPr>
          <p:spPr bwMode="auto">
            <a:xfrm>
              <a:off x="6026400" y="4425544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221"/>
            <p:cNvSpPr>
              <a:spLocks noChangeArrowheads="1"/>
            </p:cNvSpPr>
            <p:nvPr/>
          </p:nvSpPr>
          <p:spPr bwMode="auto">
            <a:xfrm>
              <a:off x="6202672" y="4404806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Oval 223"/>
            <p:cNvSpPr>
              <a:spLocks noChangeArrowheads="1"/>
            </p:cNvSpPr>
            <p:nvPr/>
          </p:nvSpPr>
          <p:spPr bwMode="auto">
            <a:xfrm>
              <a:off x="5943449" y="4560340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224"/>
            <p:cNvSpPr>
              <a:spLocks noChangeArrowheads="1"/>
            </p:cNvSpPr>
            <p:nvPr/>
          </p:nvSpPr>
          <p:spPr bwMode="auto">
            <a:xfrm>
              <a:off x="5974556" y="4041894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5560443" y="4126802"/>
            <a:ext cx="922834" cy="1202795"/>
            <a:chOff x="5196886" y="5327641"/>
            <a:chExt cx="922834" cy="1202795"/>
          </a:xfrm>
        </p:grpSpPr>
        <p:sp>
          <p:nvSpPr>
            <p:cNvPr id="115" name="Oval 210"/>
            <p:cNvSpPr>
              <a:spLocks noChangeArrowheads="1"/>
            </p:cNvSpPr>
            <p:nvPr/>
          </p:nvSpPr>
          <p:spPr bwMode="auto">
            <a:xfrm>
              <a:off x="5601274" y="5462437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211"/>
            <p:cNvSpPr>
              <a:spLocks noChangeArrowheads="1"/>
            </p:cNvSpPr>
            <p:nvPr/>
          </p:nvSpPr>
          <p:spPr bwMode="auto">
            <a:xfrm>
              <a:off x="5601274" y="5327641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212"/>
            <p:cNvSpPr>
              <a:spLocks noChangeArrowheads="1"/>
            </p:cNvSpPr>
            <p:nvPr/>
          </p:nvSpPr>
          <p:spPr bwMode="auto">
            <a:xfrm>
              <a:off x="5310944" y="5338010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213"/>
            <p:cNvSpPr>
              <a:spLocks noChangeArrowheads="1"/>
            </p:cNvSpPr>
            <p:nvPr/>
          </p:nvSpPr>
          <p:spPr bwMode="auto">
            <a:xfrm>
              <a:off x="5331682" y="5638708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214"/>
            <p:cNvSpPr>
              <a:spLocks noChangeArrowheads="1"/>
            </p:cNvSpPr>
            <p:nvPr/>
          </p:nvSpPr>
          <p:spPr bwMode="auto">
            <a:xfrm>
              <a:off x="5196886" y="5420961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26"/>
            <p:cNvSpPr>
              <a:spLocks noChangeArrowheads="1"/>
            </p:cNvSpPr>
            <p:nvPr/>
          </p:nvSpPr>
          <p:spPr bwMode="auto">
            <a:xfrm>
              <a:off x="5435371" y="5866825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227"/>
            <p:cNvSpPr>
              <a:spLocks noChangeArrowheads="1"/>
            </p:cNvSpPr>
            <p:nvPr/>
          </p:nvSpPr>
          <p:spPr bwMode="auto">
            <a:xfrm>
              <a:off x="5632381" y="5721660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28"/>
            <p:cNvSpPr>
              <a:spLocks noChangeArrowheads="1"/>
            </p:cNvSpPr>
            <p:nvPr/>
          </p:nvSpPr>
          <p:spPr bwMode="auto">
            <a:xfrm>
              <a:off x="5632381" y="6115679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229"/>
            <p:cNvSpPr>
              <a:spLocks noChangeArrowheads="1"/>
            </p:cNvSpPr>
            <p:nvPr/>
          </p:nvSpPr>
          <p:spPr bwMode="auto">
            <a:xfrm>
              <a:off x="5518323" y="5535019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230"/>
            <p:cNvSpPr>
              <a:spLocks noChangeArrowheads="1"/>
            </p:cNvSpPr>
            <p:nvPr/>
          </p:nvSpPr>
          <p:spPr bwMode="auto">
            <a:xfrm>
              <a:off x="5829391" y="5970514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Oval 231"/>
            <p:cNvSpPr>
              <a:spLocks noChangeArrowheads="1"/>
            </p:cNvSpPr>
            <p:nvPr/>
          </p:nvSpPr>
          <p:spPr bwMode="auto">
            <a:xfrm>
              <a:off x="5829391" y="5825349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Oval 232"/>
            <p:cNvSpPr>
              <a:spLocks noChangeArrowheads="1"/>
            </p:cNvSpPr>
            <p:nvPr/>
          </p:nvSpPr>
          <p:spPr bwMode="auto">
            <a:xfrm>
              <a:off x="5466478" y="6032728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233"/>
            <p:cNvSpPr>
              <a:spLocks noChangeArrowheads="1"/>
            </p:cNvSpPr>
            <p:nvPr/>
          </p:nvSpPr>
          <p:spPr bwMode="auto">
            <a:xfrm>
              <a:off x="5673857" y="5939407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234"/>
            <p:cNvSpPr>
              <a:spLocks noChangeArrowheads="1"/>
            </p:cNvSpPr>
            <p:nvPr/>
          </p:nvSpPr>
          <p:spPr bwMode="auto">
            <a:xfrm>
              <a:off x="5995293" y="6146786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235"/>
            <p:cNvSpPr>
              <a:spLocks noChangeArrowheads="1"/>
            </p:cNvSpPr>
            <p:nvPr/>
          </p:nvSpPr>
          <p:spPr bwMode="auto">
            <a:xfrm>
              <a:off x="5746439" y="6229737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Oval 236"/>
            <p:cNvSpPr>
              <a:spLocks noChangeArrowheads="1"/>
            </p:cNvSpPr>
            <p:nvPr/>
          </p:nvSpPr>
          <p:spPr bwMode="auto">
            <a:xfrm>
              <a:off x="6047138" y="5949776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239"/>
            <p:cNvSpPr>
              <a:spLocks noChangeArrowheads="1"/>
            </p:cNvSpPr>
            <p:nvPr/>
          </p:nvSpPr>
          <p:spPr bwMode="auto">
            <a:xfrm>
              <a:off x="5912342" y="6457854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Oval 240"/>
            <p:cNvSpPr>
              <a:spLocks noChangeArrowheads="1"/>
            </p:cNvSpPr>
            <p:nvPr/>
          </p:nvSpPr>
          <p:spPr bwMode="auto">
            <a:xfrm>
              <a:off x="6016031" y="6333426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6411997" y="5231068"/>
            <a:ext cx="1005786" cy="902096"/>
            <a:chOff x="6731487" y="4052263"/>
            <a:chExt cx="1005786" cy="902096"/>
          </a:xfrm>
        </p:grpSpPr>
        <p:sp>
          <p:nvSpPr>
            <p:cNvPr id="149" name="Oval 244"/>
            <p:cNvSpPr>
              <a:spLocks noChangeArrowheads="1"/>
            </p:cNvSpPr>
            <p:nvPr/>
          </p:nvSpPr>
          <p:spPr bwMode="auto">
            <a:xfrm flipH="1">
              <a:off x="7363992" y="4881777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245"/>
            <p:cNvSpPr>
              <a:spLocks noChangeArrowheads="1"/>
            </p:cNvSpPr>
            <p:nvPr/>
          </p:nvSpPr>
          <p:spPr bwMode="auto">
            <a:xfrm flipH="1">
              <a:off x="7156614" y="4601816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246"/>
            <p:cNvSpPr>
              <a:spLocks noChangeArrowheads="1"/>
            </p:cNvSpPr>
            <p:nvPr/>
          </p:nvSpPr>
          <p:spPr bwMode="auto">
            <a:xfrm flipH="1">
              <a:off x="7198089" y="4736612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247"/>
            <p:cNvSpPr>
              <a:spLocks noChangeArrowheads="1"/>
            </p:cNvSpPr>
            <p:nvPr/>
          </p:nvSpPr>
          <p:spPr bwMode="auto">
            <a:xfrm flipH="1">
              <a:off x="7343254" y="4653661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248"/>
            <p:cNvSpPr>
              <a:spLocks noChangeArrowheads="1"/>
            </p:cNvSpPr>
            <p:nvPr/>
          </p:nvSpPr>
          <p:spPr bwMode="auto">
            <a:xfrm flipH="1">
              <a:off x="7343254" y="4498127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249"/>
            <p:cNvSpPr>
              <a:spLocks noChangeArrowheads="1"/>
            </p:cNvSpPr>
            <p:nvPr/>
          </p:nvSpPr>
          <p:spPr bwMode="auto">
            <a:xfrm flipH="1">
              <a:off x="7467681" y="4549971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250"/>
            <p:cNvSpPr>
              <a:spLocks noChangeArrowheads="1"/>
            </p:cNvSpPr>
            <p:nvPr/>
          </p:nvSpPr>
          <p:spPr bwMode="auto">
            <a:xfrm flipH="1">
              <a:off x="7498788" y="4850670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251"/>
            <p:cNvSpPr>
              <a:spLocks noChangeArrowheads="1"/>
            </p:cNvSpPr>
            <p:nvPr/>
          </p:nvSpPr>
          <p:spPr bwMode="auto">
            <a:xfrm flipH="1">
              <a:off x="7561002" y="4664029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254"/>
            <p:cNvSpPr>
              <a:spLocks noChangeArrowheads="1"/>
            </p:cNvSpPr>
            <p:nvPr/>
          </p:nvSpPr>
          <p:spPr bwMode="auto">
            <a:xfrm flipH="1">
              <a:off x="7664691" y="4850670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260"/>
            <p:cNvSpPr>
              <a:spLocks noChangeArrowheads="1"/>
            </p:cNvSpPr>
            <p:nvPr/>
          </p:nvSpPr>
          <p:spPr bwMode="auto">
            <a:xfrm flipH="1">
              <a:off x="7540264" y="4467020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261"/>
            <p:cNvSpPr>
              <a:spLocks noChangeArrowheads="1"/>
            </p:cNvSpPr>
            <p:nvPr/>
          </p:nvSpPr>
          <p:spPr bwMode="auto">
            <a:xfrm flipH="1">
              <a:off x="7229196" y="4373700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262"/>
            <p:cNvSpPr>
              <a:spLocks noChangeArrowheads="1"/>
            </p:cNvSpPr>
            <p:nvPr/>
          </p:nvSpPr>
          <p:spPr bwMode="auto">
            <a:xfrm flipH="1">
              <a:off x="7052924" y="4176690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264"/>
            <p:cNvSpPr>
              <a:spLocks noChangeArrowheads="1"/>
            </p:cNvSpPr>
            <p:nvPr/>
          </p:nvSpPr>
          <p:spPr bwMode="auto">
            <a:xfrm flipH="1">
              <a:off x="6824808" y="4093739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265"/>
            <p:cNvSpPr>
              <a:spLocks noChangeArrowheads="1"/>
            </p:cNvSpPr>
            <p:nvPr/>
          </p:nvSpPr>
          <p:spPr bwMode="auto">
            <a:xfrm flipH="1">
              <a:off x="6907759" y="4435913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Oval 266"/>
            <p:cNvSpPr>
              <a:spLocks noChangeArrowheads="1"/>
            </p:cNvSpPr>
            <p:nvPr/>
          </p:nvSpPr>
          <p:spPr bwMode="auto">
            <a:xfrm flipH="1">
              <a:off x="6731487" y="4415175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268"/>
            <p:cNvSpPr>
              <a:spLocks noChangeArrowheads="1"/>
            </p:cNvSpPr>
            <p:nvPr/>
          </p:nvSpPr>
          <p:spPr bwMode="auto">
            <a:xfrm flipH="1">
              <a:off x="6990711" y="4570709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269"/>
            <p:cNvSpPr>
              <a:spLocks noChangeArrowheads="1"/>
            </p:cNvSpPr>
            <p:nvPr/>
          </p:nvSpPr>
          <p:spPr bwMode="auto">
            <a:xfrm flipH="1">
              <a:off x="6959604" y="4052263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270"/>
            <p:cNvSpPr>
              <a:spLocks noChangeArrowheads="1"/>
            </p:cNvSpPr>
            <p:nvPr/>
          </p:nvSpPr>
          <p:spPr bwMode="auto">
            <a:xfrm flipH="1">
              <a:off x="6772963" y="4238904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6690669" y="3974512"/>
            <a:ext cx="995416" cy="1067999"/>
            <a:chOff x="7395748" y="5472806"/>
            <a:chExt cx="995416" cy="1067999"/>
          </a:xfrm>
        </p:grpSpPr>
        <p:sp>
          <p:nvSpPr>
            <p:cNvPr id="160" name="Oval 255"/>
            <p:cNvSpPr>
              <a:spLocks noChangeArrowheads="1"/>
            </p:cNvSpPr>
            <p:nvPr/>
          </p:nvSpPr>
          <p:spPr bwMode="auto">
            <a:xfrm flipH="1">
              <a:off x="8048990" y="5472806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258"/>
            <p:cNvSpPr>
              <a:spLocks noChangeArrowheads="1"/>
            </p:cNvSpPr>
            <p:nvPr/>
          </p:nvSpPr>
          <p:spPr bwMode="auto">
            <a:xfrm flipH="1">
              <a:off x="8318582" y="5649077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271"/>
            <p:cNvSpPr>
              <a:spLocks noChangeArrowheads="1"/>
            </p:cNvSpPr>
            <p:nvPr/>
          </p:nvSpPr>
          <p:spPr bwMode="auto">
            <a:xfrm flipH="1">
              <a:off x="8214893" y="5877194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Oval 272"/>
            <p:cNvSpPr>
              <a:spLocks noChangeArrowheads="1"/>
            </p:cNvSpPr>
            <p:nvPr/>
          </p:nvSpPr>
          <p:spPr bwMode="auto">
            <a:xfrm flipH="1">
              <a:off x="8017884" y="5732029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Oval 273"/>
            <p:cNvSpPr>
              <a:spLocks noChangeArrowheads="1"/>
            </p:cNvSpPr>
            <p:nvPr/>
          </p:nvSpPr>
          <p:spPr bwMode="auto">
            <a:xfrm flipH="1">
              <a:off x="8017884" y="6126048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Oval 274"/>
            <p:cNvSpPr>
              <a:spLocks noChangeArrowheads="1"/>
            </p:cNvSpPr>
            <p:nvPr/>
          </p:nvSpPr>
          <p:spPr bwMode="auto">
            <a:xfrm flipH="1">
              <a:off x="8131942" y="5545388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275"/>
            <p:cNvSpPr>
              <a:spLocks noChangeArrowheads="1"/>
            </p:cNvSpPr>
            <p:nvPr/>
          </p:nvSpPr>
          <p:spPr bwMode="auto">
            <a:xfrm flipH="1">
              <a:off x="7820874" y="5980883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276"/>
            <p:cNvSpPr>
              <a:spLocks noChangeArrowheads="1"/>
            </p:cNvSpPr>
            <p:nvPr/>
          </p:nvSpPr>
          <p:spPr bwMode="auto">
            <a:xfrm flipH="1">
              <a:off x="7820874" y="5835718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Oval 277"/>
            <p:cNvSpPr>
              <a:spLocks noChangeArrowheads="1"/>
            </p:cNvSpPr>
            <p:nvPr/>
          </p:nvSpPr>
          <p:spPr bwMode="auto">
            <a:xfrm flipH="1">
              <a:off x="8183786" y="6043097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Oval 278"/>
            <p:cNvSpPr>
              <a:spLocks noChangeArrowheads="1"/>
            </p:cNvSpPr>
            <p:nvPr/>
          </p:nvSpPr>
          <p:spPr bwMode="auto">
            <a:xfrm flipH="1">
              <a:off x="7976408" y="5949776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Oval 279"/>
            <p:cNvSpPr>
              <a:spLocks noChangeArrowheads="1"/>
            </p:cNvSpPr>
            <p:nvPr/>
          </p:nvSpPr>
          <p:spPr bwMode="auto">
            <a:xfrm flipH="1">
              <a:off x="7654971" y="6157155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Oval 280"/>
            <p:cNvSpPr>
              <a:spLocks noChangeArrowheads="1"/>
            </p:cNvSpPr>
            <p:nvPr/>
          </p:nvSpPr>
          <p:spPr bwMode="auto">
            <a:xfrm flipH="1">
              <a:off x="7903825" y="6240106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Oval 281"/>
            <p:cNvSpPr>
              <a:spLocks noChangeArrowheads="1"/>
            </p:cNvSpPr>
            <p:nvPr/>
          </p:nvSpPr>
          <p:spPr bwMode="auto">
            <a:xfrm flipH="1">
              <a:off x="7603126" y="5960145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Oval 282"/>
            <p:cNvSpPr>
              <a:spLocks noChangeArrowheads="1"/>
            </p:cNvSpPr>
            <p:nvPr/>
          </p:nvSpPr>
          <p:spPr bwMode="auto">
            <a:xfrm flipH="1">
              <a:off x="7395748" y="6229737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Oval 284"/>
            <p:cNvSpPr>
              <a:spLocks noChangeArrowheads="1"/>
            </p:cNvSpPr>
            <p:nvPr/>
          </p:nvSpPr>
          <p:spPr bwMode="auto">
            <a:xfrm flipH="1">
              <a:off x="7737922" y="6468223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285"/>
            <p:cNvSpPr>
              <a:spLocks noChangeArrowheads="1"/>
            </p:cNvSpPr>
            <p:nvPr/>
          </p:nvSpPr>
          <p:spPr bwMode="auto">
            <a:xfrm flipH="1">
              <a:off x="7634233" y="6343795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Oval 286"/>
            <p:cNvSpPr>
              <a:spLocks noChangeArrowheads="1"/>
            </p:cNvSpPr>
            <p:nvPr/>
          </p:nvSpPr>
          <p:spPr bwMode="auto">
            <a:xfrm flipH="1">
              <a:off x="7447592" y="6468223"/>
              <a:ext cx="72582" cy="7258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00" name="Straight Connector 199"/>
          <p:cNvCxnSpPr/>
          <p:nvPr/>
        </p:nvCxnSpPr>
        <p:spPr>
          <a:xfrm rot="16200000" flipH="1">
            <a:off x="5359705" y="4235985"/>
            <a:ext cx="2258458" cy="1916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5365214" y="4032173"/>
            <a:ext cx="2302526" cy="218134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dirty="0" err="1" smtClean="0"/>
              <a:t>many</a:t>
            </a:r>
            <a:r>
              <a:rPr lang="en-US" dirty="0" smtClean="0"/>
              <a:t> other variants</a:t>
            </a:r>
          </a:p>
          <a:p>
            <a:r>
              <a:rPr lang="en-US" dirty="0" smtClean="0"/>
              <a:t>Many applications..</a:t>
            </a:r>
          </a:p>
          <a:p>
            <a:endParaRPr lang="en-US" dirty="0" smtClean="0"/>
          </a:p>
          <a:p>
            <a:r>
              <a:rPr lang="en-US" dirty="0" smtClean="0"/>
              <a:t>Important: Appropriate choice of feature</a:t>
            </a:r>
          </a:p>
          <a:p>
            <a:pPr lvl="1"/>
            <a:r>
              <a:rPr lang="en-US" dirty="0" smtClean="0"/>
              <a:t>Appropriate choice of feature may eliminate need for kernel trick..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Google is your friend.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EDF0-A695-409F-9629-91744CCA12AC}" type="slidenum">
              <a:rPr lang="en-US" altLang="en-US" smtClean="0"/>
              <a:pPr>
                <a:defRPr/>
              </a:pPr>
              <a:t>91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28022</TotalTime>
  <Words>3647</Words>
  <Application>Microsoft Office PowerPoint</Application>
  <PresentationFormat>On-screen Show (4:3)</PresentationFormat>
  <Paragraphs>1019</Paragraphs>
  <Slides>91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3" baseType="lpstr">
      <vt:lpstr>Office Theme</vt:lpstr>
      <vt:lpstr>Equation</vt:lpstr>
      <vt:lpstr>Machine Learning for Signal Processing Clustering</vt:lpstr>
      <vt:lpstr>Statistical Modelling and Latent Structure</vt:lpstr>
      <vt:lpstr>Clustering</vt:lpstr>
      <vt:lpstr>How</vt:lpstr>
      <vt:lpstr>Clustering</vt:lpstr>
      <vt:lpstr>Clustering</vt:lpstr>
      <vt:lpstr>Clustering</vt:lpstr>
      <vt:lpstr>Clustering</vt:lpstr>
      <vt:lpstr>Clustering</vt:lpstr>
      <vt:lpstr>Why Clustering</vt:lpstr>
      <vt:lpstr>Finding natural structure in data</vt:lpstr>
      <vt:lpstr>Some Applications of Clustering</vt:lpstr>
      <vt:lpstr>Representation: Quantization</vt:lpstr>
      <vt:lpstr>Representation: BOW</vt:lpstr>
      <vt:lpstr>Representation: BOW</vt:lpstr>
      <vt:lpstr>Obtaining “Meaningful” Clusters</vt:lpstr>
      <vt:lpstr>Clustering Criterion</vt:lpstr>
      <vt:lpstr>“Compactness” criteria for clustering</vt:lpstr>
      <vt:lpstr>PowerPoint Presentation</vt:lpstr>
      <vt:lpstr>“Compactness” criteria for clustering</vt:lpstr>
      <vt:lpstr>“Compactness” criteria for clustering</vt:lpstr>
      <vt:lpstr>“Compactness” criteria for clustering</vt:lpstr>
      <vt:lpstr>“Compactness” criteria for clustering</vt:lpstr>
      <vt:lpstr>“Compactness” criteria for clustering</vt:lpstr>
      <vt:lpstr>Clustering: Distance from cluster</vt:lpstr>
      <vt:lpstr>Clustering: Distance from cluster</vt:lpstr>
      <vt:lpstr>Clustering: Distance from cluster</vt:lpstr>
      <vt:lpstr>Clustering: Distance from cluster</vt:lpstr>
      <vt:lpstr>Clustering: Distance from cluster</vt:lpstr>
      <vt:lpstr>Optimal clustering: Exhaustive enumeration</vt:lpstr>
      <vt:lpstr>Not-quite non sequitur:  Quantization</vt:lpstr>
      <vt:lpstr>Not-quite non sequitur:  Quantization</vt:lpstr>
      <vt:lpstr>Non-uniform quantization</vt:lpstr>
      <vt:lpstr>The Lloyd Quantizer</vt:lpstr>
      <vt:lpstr>Lloyd Quantizer</vt:lpstr>
      <vt:lpstr>Lloyd Quantizer</vt:lpstr>
      <vt:lpstr>Lloyd Quantizer</vt:lpstr>
      <vt:lpstr>Lloyd Quantizer</vt:lpstr>
      <vt:lpstr>Generalized Lloyd Algorithm: K–means clustering</vt:lpstr>
      <vt:lpstr>K–means</vt:lpstr>
      <vt:lpstr>K–means</vt:lpstr>
      <vt:lpstr>K–means</vt:lpstr>
      <vt:lpstr>K–means</vt:lpstr>
      <vt:lpstr>K–means</vt:lpstr>
      <vt:lpstr>K–means</vt:lpstr>
      <vt:lpstr>K–means</vt:lpstr>
      <vt:lpstr>K–means</vt:lpstr>
      <vt:lpstr>K–means</vt:lpstr>
      <vt:lpstr>K–means</vt:lpstr>
      <vt:lpstr>K–means</vt:lpstr>
      <vt:lpstr>K–means</vt:lpstr>
      <vt:lpstr>K-Means comments</vt:lpstr>
      <vt:lpstr>Initialization</vt:lpstr>
      <vt:lpstr>K-Means for Top–Down clustering</vt:lpstr>
      <vt:lpstr>K-Means for Top–Down clustering</vt:lpstr>
      <vt:lpstr>K-Means for Top–Down clustering</vt:lpstr>
      <vt:lpstr>K-Means for Top–Down clustering</vt:lpstr>
      <vt:lpstr>K-Means for Top–Down clustering</vt:lpstr>
      <vt:lpstr>K-Means for Top–Down clustering</vt:lpstr>
      <vt:lpstr>K-Means for Top–Down clustering</vt:lpstr>
      <vt:lpstr>K-Means for Top–Down clustering</vt:lpstr>
      <vt:lpstr>Non-Euclidean clusters</vt:lpstr>
      <vt:lpstr>Non-Euclidean clusters</vt:lpstr>
      <vt:lpstr>The Kernel Trick</vt:lpstr>
      <vt:lpstr>Distance in higher-dimensional space</vt:lpstr>
      <vt:lpstr>Distance in higher-dimensional space</vt:lpstr>
      <vt:lpstr>The Kernel function</vt:lpstr>
      <vt:lpstr>A property of the dot product</vt:lpstr>
      <vt:lpstr>The Mercer Condition</vt:lpstr>
      <vt:lpstr>The Mercer Condition</vt:lpstr>
      <vt:lpstr>Typical Kernel Functions</vt:lpstr>
      <vt:lpstr>Kernel K-means</vt:lpstr>
      <vt:lpstr>The mean of a cluster</vt:lpstr>
      <vt:lpstr>The mean of a cluster</vt:lpstr>
      <vt:lpstr>K–means</vt:lpstr>
      <vt:lpstr>K–means</vt:lpstr>
      <vt:lpstr>K–means</vt:lpstr>
      <vt:lpstr>K–means</vt:lpstr>
      <vt:lpstr>K–means</vt:lpstr>
      <vt:lpstr>K–means</vt:lpstr>
      <vt:lpstr>K–means</vt:lpstr>
      <vt:lpstr>K–means</vt:lpstr>
      <vt:lpstr>K–means</vt:lpstr>
      <vt:lpstr>K–means</vt:lpstr>
      <vt:lpstr>K–means</vt:lpstr>
      <vt:lpstr>K–means</vt:lpstr>
      <vt:lpstr>Kernel K–means</vt:lpstr>
      <vt:lpstr>How many clusters?</vt:lpstr>
      <vt:lpstr>Spectral Methods</vt:lpstr>
      <vt:lpstr>Other clustering methods</vt:lpstr>
      <vt:lpstr>Clustering..</vt:lpstr>
    </vt:vector>
  </TitlesOfParts>
  <Company>CMU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Basics</dc:title>
  <dc:creator>Bhiksha Raj</dc:creator>
  <cp:lastModifiedBy>bhiksha</cp:lastModifiedBy>
  <cp:revision>193</cp:revision>
  <dcterms:created xsi:type="dcterms:W3CDTF">2009-06-18T09:28:00Z</dcterms:created>
  <dcterms:modified xsi:type="dcterms:W3CDTF">2015-03-31T18:23:22Z</dcterms:modified>
</cp:coreProperties>
</file>