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861" r:id="rId2"/>
  </p:sldMasterIdLst>
  <p:notesMasterIdLst>
    <p:notesMasterId r:id="rId100"/>
  </p:notesMasterIdLst>
  <p:handoutMasterIdLst>
    <p:handoutMasterId r:id="rId101"/>
  </p:handoutMasterIdLst>
  <p:sldIdLst>
    <p:sldId id="858" r:id="rId3"/>
    <p:sldId id="825" r:id="rId4"/>
    <p:sldId id="826" r:id="rId5"/>
    <p:sldId id="827" r:id="rId6"/>
    <p:sldId id="762" r:id="rId7"/>
    <p:sldId id="763" r:id="rId8"/>
    <p:sldId id="764" r:id="rId9"/>
    <p:sldId id="765" r:id="rId10"/>
    <p:sldId id="769" r:id="rId11"/>
    <p:sldId id="859" r:id="rId12"/>
    <p:sldId id="811" r:id="rId13"/>
    <p:sldId id="817" r:id="rId14"/>
    <p:sldId id="813" r:id="rId15"/>
    <p:sldId id="814" r:id="rId16"/>
    <p:sldId id="815" r:id="rId17"/>
    <p:sldId id="816" r:id="rId18"/>
    <p:sldId id="819" r:id="rId19"/>
    <p:sldId id="818" r:id="rId20"/>
    <p:sldId id="810" r:id="rId21"/>
    <p:sldId id="808" r:id="rId22"/>
    <p:sldId id="809" r:id="rId23"/>
    <p:sldId id="771" r:id="rId24"/>
    <p:sldId id="772" r:id="rId25"/>
    <p:sldId id="773" r:id="rId26"/>
    <p:sldId id="860" r:id="rId27"/>
    <p:sldId id="664" r:id="rId28"/>
    <p:sldId id="665" r:id="rId29"/>
    <p:sldId id="666" r:id="rId30"/>
    <p:sldId id="667" r:id="rId31"/>
    <p:sldId id="668" r:id="rId32"/>
    <p:sldId id="669" r:id="rId33"/>
    <p:sldId id="670" r:id="rId34"/>
    <p:sldId id="671" r:id="rId35"/>
    <p:sldId id="672" r:id="rId36"/>
    <p:sldId id="673" r:id="rId37"/>
    <p:sldId id="820" r:id="rId38"/>
    <p:sldId id="821" r:id="rId39"/>
    <p:sldId id="822" r:id="rId40"/>
    <p:sldId id="674" r:id="rId41"/>
    <p:sldId id="823" r:id="rId42"/>
    <p:sldId id="675" r:id="rId43"/>
    <p:sldId id="676" r:id="rId44"/>
    <p:sldId id="774" r:id="rId45"/>
    <p:sldId id="828" r:id="rId46"/>
    <p:sldId id="829" r:id="rId47"/>
    <p:sldId id="677" r:id="rId48"/>
    <p:sldId id="678" r:id="rId49"/>
    <p:sldId id="679" r:id="rId50"/>
    <p:sldId id="775" r:id="rId51"/>
    <p:sldId id="776" r:id="rId52"/>
    <p:sldId id="777" r:id="rId53"/>
    <p:sldId id="780" r:id="rId54"/>
    <p:sldId id="781" r:id="rId55"/>
    <p:sldId id="782" r:id="rId56"/>
    <p:sldId id="783" r:id="rId57"/>
    <p:sldId id="778" r:id="rId58"/>
    <p:sldId id="787" r:id="rId59"/>
    <p:sldId id="784" r:id="rId60"/>
    <p:sldId id="789" r:id="rId61"/>
    <p:sldId id="788" r:id="rId62"/>
    <p:sldId id="790" r:id="rId63"/>
    <p:sldId id="786" r:id="rId64"/>
    <p:sldId id="791" r:id="rId65"/>
    <p:sldId id="830" r:id="rId66"/>
    <p:sldId id="800" r:id="rId67"/>
    <p:sldId id="801" r:id="rId68"/>
    <p:sldId id="802" r:id="rId69"/>
    <p:sldId id="832" r:id="rId70"/>
    <p:sldId id="831" r:id="rId71"/>
    <p:sldId id="833" r:id="rId72"/>
    <p:sldId id="840" r:id="rId73"/>
    <p:sldId id="855" r:id="rId74"/>
    <p:sldId id="856" r:id="rId75"/>
    <p:sldId id="834" r:id="rId76"/>
    <p:sldId id="835" r:id="rId77"/>
    <p:sldId id="837" r:id="rId78"/>
    <p:sldId id="838" r:id="rId79"/>
    <p:sldId id="839" r:id="rId80"/>
    <p:sldId id="841" r:id="rId81"/>
    <p:sldId id="843" r:id="rId82"/>
    <p:sldId id="844" r:id="rId83"/>
    <p:sldId id="845" r:id="rId84"/>
    <p:sldId id="846" r:id="rId85"/>
    <p:sldId id="847" r:id="rId86"/>
    <p:sldId id="848" r:id="rId87"/>
    <p:sldId id="849" r:id="rId88"/>
    <p:sldId id="857" r:id="rId89"/>
    <p:sldId id="804" r:id="rId90"/>
    <p:sldId id="842" r:id="rId91"/>
    <p:sldId id="794" r:id="rId92"/>
    <p:sldId id="795" r:id="rId93"/>
    <p:sldId id="796" r:id="rId94"/>
    <p:sldId id="850" r:id="rId95"/>
    <p:sldId id="851" r:id="rId96"/>
    <p:sldId id="852" r:id="rId97"/>
    <p:sldId id="853" r:id="rId98"/>
    <p:sldId id="792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B04C8"/>
    <a:srgbClr val="0000CC"/>
    <a:srgbClr val="CC9900"/>
    <a:srgbClr val="73C764"/>
    <a:srgbClr val="3333FF"/>
    <a:srgbClr val="FF0000"/>
    <a:srgbClr val="CC0000"/>
    <a:srgbClr val="FF99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802" autoAdjust="0"/>
  </p:normalViewPr>
  <p:slideViewPr>
    <p:cSldViewPr snapToGrid="0">
      <p:cViewPr>
        <p:scale>
          <a:sx n="90" d="100"/>
          <a:sy n="90" d="100"/>
        </p:scale>
        <p:origin x="-12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16"/>
    </p:cViewPr>
  </p:sorterViewPr>
  <p:notesViewPr>
    <p:cSldViewPr snapToGrid="0">
      <p:cViewPr>
        <p:scale>
          <a:sx n="66" d="100"/>
          <a:sy n="66" d="100"/>
        </p:scale>
        <p:origin x="-1356" y="57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9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9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4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2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37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0EAB74-6E21-4923-AC38-015A47E1DED6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AB2469-E01A-4E5A-B2EA-07EB7BE24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8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4C0A27-D945-4A85-8AE6-87651739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45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9B6A8-2462-44B6-8D88-91E09583B016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AD45C1AD-0CE0-435A-859D-53234A57D1AD}" type="slidenum">
              <a:rPr lang="en-US" altLang="en-US" sz="1100">
                <a:solidFill>
                  <a:schemeClr val="tx1"/>
                </a:solidFill>
              </a:rPr>
              <a:pPr eaLnBrk="1" hangingPunct="1"/>
              <a:t>93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0839C638-0012-487C-AF86-E47C48210BB9}" type="slidenum">
              <a:rPr lang="en-US" altLang="en-US" sz="1100">
                <a:solidFill>
                  <a:schemeClr val="tx1"/>
                </a:solidFill>
              </a:rPr>
              <a:pPr eaLnBrk="1" hangingPunct="1"/>
              <a:t>94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C2380F75-D243-45A1-85CE-2619B4801F8C}" type="slidenum">
              <a:rPr lang="en-US" altLang="en-US" sz="1100">
                <a:solidFill>
                  <a:schemeClr val="tx1"/>
                </a:solidFill>
              </a:rPr>
              <a:pPr eaLnBrk="1" hangingPunct="1"/>
              <a:t>95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3D23DC86-0768-44BE-8BD0-F1863D1214DD}" type="slidenum">
              <a:rPr lang="en-US" altLang="en-US" sz="1100">
                <a:solidFill>
                  <a:schemeClr val="tx1"/>
                </a:solidFill>
              </a:rPr>
              <a:pPr eaLnBrk="1" hangingPunct="1"/>
              <a:t>96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9F042-8A70-40EC-88BC-D7197266ACBA}" type="slidenum">
              <a:rPr lang="en-US"/>
              <a:pPr/>
              <a:t>45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3617C-E02D-472B-BAA9-B263EAA963C8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F83CDFC2-E020-46A9-B913-B1862393DFC8}" type="slidenum">
              <a:rPr lang="en-US" altLang="en-US" sz="1100">
                <a:solidFill>
                  <a:schemeClr val="tx1"/>
                </a:solidFill>
              </a:rPr>
              <a:pPr eaLnBrk="1" hangingPunct="1"/>
              <a:t>73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BADFB7FD-0EEF-46E7-BA48-E1804CE49C66}" type="slidenum">
              <a:rPr lang="en-US" altLang="en-US" sz="1100">
                <a:solidFill>
                  <a:schemeClr val="tx1"/>
                </a:solidFill>
              </a:rPr>
              <a:pPr eaLnBrk="1" hangingPunct="1"/>
              <a:t>74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4566A654-C5B3-43DB-AB6A-8D8FFC72F08A}" type="slidenum">
              <a:rPr lang="en-US" altLang="en-US" sz="1100">
                <a:solidFill>
                  <a:schemeClr val="tx1"/>
                </a:solidFill>
              </a:rPr>
              <a:pPr eaLnBrk="1" hangingPunct="1"/>
              <a:t>75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D1C9F8A3-9853-47D9-AC9D-7ED653C18FF4}" type="slidenum">
              <a:rPr lang="en-US" altLang="en-US" sz="1100">
                <a:solidFill>
                  <a:schemeClr val="tx1"/>
                </a:solidFill>
              </a:rPr>
              <a:pPr eaLnBrk="1" hangingPunct="1"/>
              <a:t>76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55090042-6DC5-4CC1-9844-9ABC087AE342}" type="slidenum">
              <a:rPr lang="en-US" altLang="en-US" sz="1100">
                <a:solidFill>
                  <a:schemeClr val="tx1"/>
                </a:solidFill>
              </a:rPr>
              <a:pPr eaLnBrk="1" hangingPunct="1"/>
              <a:t>78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bg2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4269D234-9FD7-401B-8359-FF2583F462F7}" type="slidenum">
              <a:rPr lang="en-US" altLang="en-US" sz="1100">
                <a:solidFill>
                  <a:schemeClr val="tx1"/>
                </a:solidFill>
              </a:rPr>
              <a:pPr eaLnBrk="1" hangingPunct="1"/>
              <a:t>89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66D7-025E-4623-9ADD-7E3796810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D4C09-AA02-451E-8C4C-72A258AB7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F8609-A28C-4751-B4FD-76E426DFCA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B6610-B92D-411B-A0BF-0A92AE83EE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100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0724-ACFF-41E6-AF3B-980A42BC1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100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22D19-EA23-47E7-A147-8CB23C440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7708-16CF-42BB-9B90-6CBBA011A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90954-E310-4FEB-984D-54742198B1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100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00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8C225-AC33-4093-8921-B473C28B29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90F5-24BC-4E3D-A618-A0681099B2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6721-191C-44CF-A33B-758B48D00D3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4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8"/>
            <a:ext cx="82296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8810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07363" y="6243638"/>
            <a:ext cx="579437" cy="45720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519889C1-CB6F-47FC-B810-9113078C1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18"/>
            <a:ext cx="8229600" cy="1143000"/>
          </a:xfrm>
        </p:spPr>
        <p:txBody>
          <a:bodyPr/>
          <a:lstStyle>
            <a:lvl1pPr>
              <a:defRPr b="1">
                <a:solidFill>
                  <a:srgbClr val="3333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smtClean="0">
                <a:latin typeface="+mj-lt"/>
              </a:defRPr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pPr>
              <a:defRPr/>
            </a:pPr>
            <a:fld id="{61E2C5A6-2B86-48F4-89AA-1E86685E7B6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28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08A4D-FD42-4ACF-AB5F-64A8BB75297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31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9E64-602A-4274-9A60-523A3C4973A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9E09F-0CF4-4E9C-8E88-9B1B72D6E2D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6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14307-09E8-40A4-844B-30BC667ED7B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46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CB87-CD17-4938-A07F-4B452D716EA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49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15FC2-D00B-4670-8BE5-B1C34E59315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19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A558A-7F4E-4CCB-8D27-D43400F6929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40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4C74-0D69-470A-BE65-7250A764C9D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90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A1BF-1662-45FD-905B-E20333E282A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2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436F7-EEB7-4F6C-A57A-C308D46A3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95400"/>
            <a:ext cx="4038600" cy="4876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7 Oct 2014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0ACB-FD82-4785-856C-A609ACBB549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2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E574C-38A1-4A13-A0BE-B101058A99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C1D6C-8282-4F07-99B0-EFD43DAC3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4F06-0EA6-4FE0-97B3-4C11FCB762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4B8F7-138E-4FDE-A20E-2370AF35BC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025D6-48DF-4370-B652-EED1461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926D-138E-4CDB-8AD8-9B1660499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214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mtClean="0"/>
              <a:t>7 Oct 2014</a:t>
            </a:r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F22266E2-2F6F-4E5F-8E31-5EA06E429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46567" y="946289"/>
            <a:ext cx="8261498" cy="1588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7 Oct 2014</a:t>
            </a:r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2EBE810D-ED31-4208-BD59-8446540942EE}" type="slidenum">
              <a:rPr lang="en-US" altLang="en-US" b="1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1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8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3.wmf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media" Target="../media/media7.WAV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16.png"/><Relationship Id="rId3" Type="http://schemas.openxmlformats.org/officeDocument/2006/relationships/audio" Target="../media/media4.WAV"/><Relationship Id="rId7" Type="http://schemas.openxmlformats.org/officeDocument/2006/relationships/audio" Target="../media/media6.WAV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7.jpeg"/><Relationship Id="rId2" Type="http://schemas.microsoft.com/office/2007/relationships/media" Target="../media/media4.WAV"/><Relationship Id="rId16" Type="http://schemas.openxmlformats.org/officeDocument/2006/relationships/image" Target="../media/image46.jpeg"/><Relationship Id="rId1" Type="http://schemas.openxmlformats.org/officeDocument/2006/relationships/vmlDrawing" Target="../drawings/vmlDrawing9.vml"/><Relationship Id="rId6" Type="http://schemas.microsoft.com/office/2007/relationships/media" Target="../media/media6.WAV"/><Relationship Id="rId11" Type="http://schemas.openxmlformats.org/officeDocument/2006/relationships/audio" Target="../media/media8.WAV"/><Relationship Id="rId5" Type="http://schemas.openxmlformats.org/officeDocument/2006/relationships/audio" Target="../media/media5.WAV"/><Relationship Id="rId15" Type="http://schemas.openxmlformats.org/officeDocument/2006/relationships/image" Target="../media/image45.png"/><Relationship Id="rId10" Type="http://schemas.microsoft.com/office/2007/relationships/media" Target="../media/media8.WAV"/><Relationship Id="rId19" Type="http://schemas.openxmlformats.org/officeDocument/2006/relationships/image" Target="../media/image48.jpeg"/><Relationship Id="rId4" Type="http://schemas.microsoft.com/office/2007/relationships/media" Target="../media/media5.WAV"/><Relationship Id="rId9" Type="http://schemas.openxmlformats.org/officeDocument/2006/relationships/audio" Target="../media/media7.WAV"/><Relationship Id="rId14" Type="http://schemas.openxmlformats.org/officeDocument/2006/relationships/image" Target="../media/image39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WAV"/><Relationship Id="rId18" Type="http://schemas.openxmlformats.org/officeDocument/2006/relationships/image" Target="../media/image16.pn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openxmlformats.org/officeDocument/2006/relationships/image" Target="../media/image49.jpeg"/><Relationship Id="rId2" Type="http://schemas.openxmlformats.org/officeDocument/2006/relationships/audio" Target="../media/media9.WAV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51.jpe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WAV"/><Relationship Id="rId19" Type="http://schemas.openxmlformats.org/officeDocument/2006/relationships/image" Target="../media/image50.jpeg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4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jpeg"/><Relationship Id="rId5" Type="http://schemas.microsoft.com/office/2007/relationships/media" Target="../media/media3.WAV"/><Relationship Id="rId10" Type="http://schemas.openxmlformats.org/officeDocument/2006/relationships/image" Target="../media/image17.jpeg"/><Relationship Id="rId4" Type="http://schemas.openxmlformats.org/officeDocument/2006/relationships/audio" Target="../media/media2.WAV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2.jpeg"/><Relationship Id="rId4" Type="http://schemas.openxmlformats.org/officeDocument/2006/relationships/image" Target="../media/image5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jpeg"/><Relationship Id="rId5" Type="http://schemas.openxmlformats.org/officeDocument/2006/relationships/image" Target="../media/image60.png"/><Relationship Id="rId4" Type="http://schemas.openxmlformats.org/officeDocument/2006/relationships/image" Target="../media/image63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0.png"/><Relationship Id="rId11" Type="http://schemas.openxmlformats.org/officeDocument/2006/relationships/image" Target="../media/image56.jpeg"/><Relationship Id="rId5" Type="http://schemas.openxmlformats.org/officeDocument/2006/relationships/image" Target="../media/image59.jpeg"/><Relationship Id="rId10" Type="http://schemas.openxmlformats.org/officeDocument/2006/relationships/image" Target="../media/image68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3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65.jpeg"/><Relationship Id="rId4" Type="http://schemas.openxmlformats.org/officeDocument/2006/relationships/image" Target="../media/image69.wmf"/><Relationship Id="rId9" Type="http://schemas.openxmlformats.org/officeDocument/2006/relationships/image" Target="../media/image62.jpeg"/><Relationship Id="rId14" Type="http://schemas.openxmlformats.org/officeDocument/2006/relationships/image" Target="../media/image71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65.jpeg"/><Relationship Id="rId4" Type="http://schemas.openxmlformats.org/officeDocument/2006/relationships/image" Target="../media/image69.wmf"/><Relationship Id="rId9" Type="http://schemas.openxmlformats.org/officeDocument/2006/relationships/image" Target="../media/image62.jpeg"/><Relationship Id="rId14" Type="http://schemas.openxmlformats.org/officeDocument/2006/relationships/image" Target="../media/image71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2.jpe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openxmlformats.org/officeDocument/2006/relationships/image" Target="../media/image65.jpeg"/><Relationship Id="rId2" Type="http://schemas.openxmlformats.org/officeDocument/2006/relationships/audio" Target="../media/media16.WAV"/><Relationship Id="rId16" Type="http://schemas.openxmlformats.org/officeDocument/2006/relationships/image" Target="../media/image62.jpe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5" Type="http://schemas.microsoft.com/office/2007/relationships/media" Target="../media/media18.WAV"/><Relationship Id="rId15" Type="http://schemas.openxmlformats.org/officeDocument/2006/relationships/image" Target="../media/image16.png"/><Relationship Id="rId10" Type="http://schemas.openxmlformats.org/officeDocument/2006/relationships/audio" Target="../media/media20.WAV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23.wav"/><Relationship Id="rId7" Type="http://schemas.openxmlformats.org/officeDocument/2006/relationships/image" Target="../media/image76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Relationship Id="rId9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6.jpeg"/><Relationship Id="rId5" Type="http://schemas.openxmlformats.org/officeDocument/2006/relationships/image" Target="../media/image60.png"/><Relationship Id="rId4" Type="http://schemas.openxmlformats.org/officeDocument/2006/relationships/image" Target="../media/image6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75.jpe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81.png"/><Relationship Id="rId4" Type="http://schemas.openxmlformats.org/officeDocument/2006/relationships/image" Target="../media/image76.jpeg"/><Relationship Id="rId9" Type="http://schemas.openxmlformats.org/officeDocument/2006/relationships/image" Target="../media/image80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23.wav"/><Relationship Id="rId7" Type="http://schemas.openxmlformats.org/officeDocument/2006/relationships/image" Target="../media/image76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Relationship Id="rId9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86.png"/><Relationship Id="rId3" Type="http://schemas.microsoft.com/office/2007/relationships/media" Target="../media/media2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5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26.wav"/><Relationship Id="rId11" Type="http://schemas.openxmlformats.org/officeDocument/2006/relationships/image" Target="../media/image84.png"/><Relationship Id="rId5" Type="http://schemas.microsoft.com/office/2007/relationships/media" Target="../media/media26.wav"/><Relationship Id="rId10" Type="http://schemas.openxmlformats.org/officeDocument/2006/relationships/image" Target="../media/image83.png"/><Relationship Id="rId4" Type="http://schemas.openxmlformats.org/officeDocument/2006/relationships/audio" Target="../media/media25.wav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90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92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9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1.WAV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97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99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oleObject" Target="../embeddings/oleObject59.bin"/><Relationship Id="rId26" Type="http://schemas.openxmlformats.org/officeDocument/2006/relationships/image" Target="../media/image108.jpe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4.jpeg"/><Relationship Id="rId25" Type="http://schemas.openxmlformats.org/officeDocument/2006/relationships/oleObject" Target="../embeddings/oleObject60.bin"/><Relationship Id="rId33" Type="http://schemas.openxmlformats.org/officeDocument/2006/relationships/oleObject" Target="../embeddings/oleObject67.bin"/><Relationship Id="rId2" Type="http://schemas.openxmlformats.org/officeDocument/2006/relationships/audio" Target="../media/audio1.wav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105.jpeg"/><Relationship Id="rId29" Type="http://schemas.openxmlformats.org/officeDocument/2006/relationships/oleObject" Target="../embeddings/oleObject63.bin"/><Relationship Id="rId1" Type="http://schemas.openxmlformats.org/officeDocument/2006/relationships/vmlDrawing" Target="../drawings/vmlDrawing24.v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07.jpeg"/><Relationship Id="rId32" Type="http://schemas.openxmlformats.org/officeDocument/2006/relationships/oleObject" Target="../embeddings/oleObject66.bin"/><Relationship Id="rId5" Type="http://schemas.openxmlformats.org/officeDocument/2006/relationships/audio" Target="../media/audio4.wav"/><Relationship Id="rId15" Type="http://schemas.openxmlformats.org/officeDocument/2006/relationships/slideLayout" Target="../slideLayouts/slideLayout16.xml"/><Relationship Id="rId23" Type="http://schemas.openxmlformats.org/officeDocument/2006/relationships/image" Target="../media/image106.jpeg"/><Relationship Id="rId28" Type="http://schemas.openxmlformats.org/officeDocument/2006/relationships/oleObject" Target="../embeddings/oleObject62.bin"/><Relationship Id="rId10" Type="http://schemas.openxmlformats.org/officeDocument/2006/relationships/audio" Target="../media/audio9.wav"/><Relationship Id="rId19" Type="http://schemas.openxmlformats.org/officeDocument/2006/relationships/image" Target="../media/image103.png"/><Relationship Id="rId31" Type="http://schemas.openxmlformats.org/officeDocument/2006/relationships/oleObject" Target="../embeddings/oleObject65.bin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50.jpeg"/><Relationship Id="rId27" Type="http://schemas.openxmlformats.org/officeDocument/2006/relationships/oleObject" Target="../embeddings/oleObject61.bin"/><Relationship Id="rId30" Type="http://schemas.openxmlformats.org/officeDocument/2006/relationships/oleObject" Target="../embeddings/oleObject64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WAV"/><Relationship Id="rId13" Type="http://schemas.openxmlformats.org/officeDocument/2006/relationships/image" Target="../media/image109.jpeg"/><Relationship Id="rId3" Type="http://schemas.microsoft.com/office/2007/relationships/media" Target="../media/media28.WAV"/><Relationship Id="rId7" Type="http://schemas.microsoft.com/office/2007/relationships/media" Target="../media/media30.WAV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112.png"/><Relationship Id="rId2" Type="http://schemas.openxmlformats.org/officeDocument/2006/relationships/audio" Target="../media/media27.WAV"/><Relationship Id="rId16" Type="http://schemas.openxmlformats.org/officeDocument/2006/relationships/image" Target="../media/image111.png"/><Relationship Id="rId1" Type="http://schemas.microsoft.com/office/2007/relationships/media" Target="../media/media27.WAV"/><Relationship Id="rId6" Type="http://schemas.openxmlformats.org/officeDocument/2006/relationships/audio" Target="../media/media29.WAV"/><Relationship Id="rId11" Type="http://schemas.openxmlformats.org/officeDocument/2006/relationships/slideLayout" Target="../slideLayouts/slideLayout2.xml"/><Relationship Id="rId5" Type="http://schemas.microsoft.com/office/2007/relationships/media" Target="../media/media29.WAV"/><Relationship Id="rId15" Type="http://schemas.openxmlformats.org/officeDocument/2006/relationships/image" Target="../media/image110.jpeg"/><Relationship Id="rId10" Type="http://schemas.openxmlformats.org/officeDocument/2006/relationships/audio" Target="../media/media31.WAV"/><Relationship Id="rId4" Type="http://schemas.openxmlformats.org/officeDocument/2006/relationships/audio" Target="../media/media28.WAV"/><Relationship Id="rId9" Type="http://schemas.microsoft.com/office/2007/relationships/media" Target="../media/media31.WAV"/><Relationship Id="rId14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28.png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118.jpeg"/><Relationship Id="rId4" Type="http://schemas.openxmlformats.org/officeDocument/2006/relationships/image" Target="../media/image17.jpeg"/><Relationship Id="rId9" Type="http://schemas.openxmlformats.org/officeDocument/2006/relationships/image" Target="../media/image120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28.png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123.wmf"/><Relationship Id="rId5" Type="http://schemas.openxmlformats.org/officeDocument/2006/relationships/image" Target="../media/image118.jpeg"/><Relationship Id="rId10" Type="http://schemas.openxmlformats.org/officeDocument/2006/relationships/oleObject" Target="../embeddings/oleObject72.bin"/><Relationship Id="rId4" Type="http://schemas.openxmlformats.org/officeDocument/2006/relationships/image" Target="../media/image17.jpeg"/><Relationship Id="rId9" Type="http://schemas.openxmlformats.org/officeDocument/2006/relationships/image" Target="../media/image122.w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124.w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131.jpeg"/><Relationship Id="rId3" Type="http://schemas.microsoft.com/office/2007/relationships/media" Target="../media/media3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0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audio" Target="../media/media34.WAV"/><Relationship Id="rId11" Type="http://schemas.openxmlformats.org/officeDocument/2006/relationships/image" Target="../media/image129.png"/><Relationship Id="rId5" Type="http://schemas.microsoft.com/office/2007/relationships/media" Target="../media/media34.WAV"/><Relationship Id="rId10" Type="http://schemas.openxmlformats.org/officeDocument/2006/relationships/image" Target="../media/image128.jpeg"/><Relationship Id="rId4" Type="http://schemas.openxmlformats.org/officeDocument/2006/relationships/audio" Target="../media/media33.WAV"/><Relationship Id="rId9" Type="http://schemas.openxmlformats.org/officeDocument/2006/relationships/image" Target="../media/image127.jpeg"/><Relationship Id="rId14" Type="http://schemas.openxmlformats.org/officeDocument/2006/relationships/image" Target="../media/image1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microsoft.com/office/2007/relationships/media" Target="../media/media36.wav"/><Relationship Id="rId7" Type="http://schemas.openxmlformats.org/officeDocument/2006/relationships/image" Target="../media/image134.jpe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3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media" Target="../media/media38.wav"/><Relationship Id="rId7" Type="http://schemas.openxmlformats.org/officeDocument/2006/relationships/image" Target="../media/image137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3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wav"/><Relationship Id="rId9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</a:rPr>
              <a:t>Machine Learning for Signal Processing</a:t>
            </a:r>
            <a:r>
              <a:rPr lang="en-US" dirty="0" smtClean="0">
                <a:solidFill>
                  <a:srgbClr val="3333FF"/>
                </a:solidFill>
              </a:rPr>
              <a:t/>
            </a:r>
            <a:br>
              <a:rPr lang="en-US" dirty="0" smtClean="0">
                <a:solidFill>
                  <a:srgbClr val="3333FF"/>
                </a:solidFill>
              </a:rPr>
            </a:br>
            <a:r>
              <a:rPr lang="en-US" b="1" dirty="0" smtClean="0">
                <a:solidFill>
                  <a:srgbClr val="3333FF"/>
                </a:solidFill>
              </a:rPr>
              <a:t>Non-negative Matrix Factorization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cs typeface="Calibri" pitchFamily="34" charset="0"/>
              </a:rPr>
              <a:t>Class 10.  </a:t>
            </a:r>
            <a:r>
              <a:rPr lang="en-US" dirty="0" smtClean="0">
                <a:cs typeface="Calibri" pitchFamily="34" charset="0"/>
              </a:rPr>
              <a:t>17 Mar 2015</a:t>
            </a:r>
            <a:endParaRPr lang="en-US" dirty="0" smtClean="0"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cs typeface="Calibri" pitchFamily="34" charset="0"/>
              </a:rPr>
              <a:t>Instructor: Bhiksha Raj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E8E7E-3A97-4203-B4DC-EAB6C06F9A6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8902" y="595423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examples from</a:t>
            </a:r>
            <a:br>
              <a:rPr lang="en-US" dirty="0" smtClean="0"/>
            </a:br>
            <a:r>
              <a:rPr lang="en-US" dirty="0" smtClean="0"/>
              <a:t>Paris </a:t>
            </a:r>
            <a:r>
              <a:rPr lang="en-US" dirty="0" err="1" smtClean="0"/>
              <a:t>Smaragdis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PCA and ICA won’t suffice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24623"/>
            <a:ext cx="8229600" cy="978196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Negative components imply cancellation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Sounds never cancel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741806" y="1052620"/>
            <a:ext cx="7842250" cy="2232986"/>
            <a:chOff x="507890" y="1075735"/>
            <a:chExt cx="7842250" cy="2879725"/>
          </a:xfrm>
        </p:grpSpPr>
        <p:pic>
          <p:nvPicPr>
            <p:cNvPr id="6" name="Picture 2" descr="C:\Users\bhiksha\expts\mlsp\ica\svdcolumnnote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1" t="5000" r="7501" b="6667"/>
            <a:stretch>
              <a:fillRect/>
            </a:stretch>
          </p:blipFill>
          <p:spPr bwMode="auto">
            <a:xfrm>
              <a:off x="507890" y="1275760"/>
              <a:ext cx="1682750" cy="237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bhiksha\expts\mlsp\ica\svdcolumnspecgm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1" r="8751"/>
            <a:stretch>
              <a:fillRect/>
            </a:stretch>
          </p:blipFill>
          <p:spPr bwMode="auto">
            <a:xfrm>
              <a:off x="2316052" y="1075735"/>
              <a:ext cx="6034088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48130" y="3227287"/>
            <a:ext cx="8506047" cy="2463930"/>
            <a:chOff x="216213" y="3249392"/>
            <a:chExt cx="9289294" cy="2690812"/>
          </a:xfrm>
        </p:grpSpPr>
        <p:pic>
          <p:nvPicPr>
            <p:cNvPr id="9" name="Picture 1" descr="C:\Users\bhiksha\expts\mlsp\ica\polyaic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13" y="3301779"/>
              <a:ext cx="2974975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C:\Users\bhiksha\expts\mlsp\ica\polyaicaspecg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1" y="3249392"/>
              <a:ext cx="6430206" cy="269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699115" y="1237283"/>
            <a:ext cx="6591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PCA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99115" y="3416958"/>
            <a:ext cx="5693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5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Building Blocks of Sound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(power) spectral structures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build music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The spectra are entirely non-negative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complete sound is composed by </a:t>
            </a:r>
            <a:r>
              <a:rPr lang="en-US" sz="3200" i="1" kern="0" dirty="0" smtClean="0">
                <a:latin typeface="Calibri" pitchFamily="34" charset="0"/>
                <a:cs typeface="Calibri" pitchFamily="34" charset="0"/>
              </a:rPr>
              <a:t>constructive </a:t>
            </a: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combination of the building blocks scaled to different non-negative gains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are played with varying energies through the music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The sound from the individual notes combines to form the final spectrogram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final spectrogram is also non-negative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9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Building Blocks of Sound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of sound is composed by activating each spectral building block by a frame-specific amount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kern="0" dirty="0">
                <a:latin typeface="Calibri" pitchFamily="34" charset="0"/>
                <a:cs typeface="Calibri" pitchFamily="34" charset="0"/>
              </a:rPr>
              <a:t>Individual frames are composed by activating the building blocks to different </a:t>
            </a: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degrees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are strummed with different energies to compose the frame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53640" y="1401135"/>
            <a:ext cx="147969" cy="232867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2660" y="1226286"/>
            <a:ext cx="5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482777" y="17653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12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82777" y="247561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13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726304" y="297120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14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901609" y="1311350"/>
            <a:ext cx="2658140" cy="2507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Composing the Sound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49337" y="1401135"/>
            <a:ext cx="147969" cy="232867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2660" y="122628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2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482777" y="17653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2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82777" y="247561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2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726304" y="297120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2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4997306" y="1311350"/>
            <a:ext cx="2658140" cy="2507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of sound is composed by activating each spectral building block by a frame-specific amount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kern="0" dirty="0">
                <a:latin typeface="Calibri" pitchFamily="34" charset="0"/>
                <a:cs typeface="Calibri" pitchFamily="34" charset="0"/>
              </a:rPr>
              <a:t>Individual frames are composed by activating the building blocks to different </a:t>
            </a: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degrees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are strummed with different energies to compose the frame</a:t>
            </a:r>
          </a:p>
        </p:txBody>
      </p:sp>
    </p:spTree>
    <p:extLst>
      <p:ext uri="{BB962C8B-B14F-4D97-AF65-F5344CB8AC3E}">
        <p14:creationId xmlns:p14="http://schemas.microsoft.com/office/powerpoint/2010/main" val="3277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Building Blocks of Sound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02502" y="1401135"/>
            <a:ext cx="147969" cy="232867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2660" y="122628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482777" y="17653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32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82777" y="247561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3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726304" y="297120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34</a:t>
            </a:r>
            <a:endParaRPr lang="en-US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5050471" y="1311350"/>
            <a:ext cx="2658140" cy="2507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of sound is composed by activating each spectral building block by a frame-specific amount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kern="0" dirty="0">
                <a:latin typeface="Calibri" pitchFamily="34" charset="0"/>
                <a:cs typeface="Calibri" pitchFamily="34" charset="0"/>
              </a:rPr>
              <a:t>Individual frames are composed by activating the building blocks to different </a:t>
            </a: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degrees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are strummed with different energies to compose the frame</a:t>
            </a:r>
          </a:p>
        </p:txBody>
      </p:sp>
    </p:spTree>
    <p:extLst>
      <p:ext uri="{BB962C8B-B14F-4D97-AF65-F5344CB8AC3E}">
        <p14:creationId xmlns:p14="http://schemas.microsoft.com/office/powerpoint/2010/main" val="2898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Building Blocks of Sound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66300" y="1401135"/>
            <a:ext cx="147969" cy="232867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2660" y="122628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4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482777" y="17653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4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82777" y="247561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43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726304" y="297120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4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5114244" y="1311350"/>
            <a:ext cx="2658140" cy="2507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of sound is composed by activating each spectral building block by a frame-specific amount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kern="0" dirty="0">
                <a:latin typeface="Calibri" pitchFamily="34" charset="0"/>
                <a:cs typeface="Calibri" pitchFamily="34" charset="0"/>
              </a:rPr>
              <a:t>Individual frames are composed by activating the building blocks to different </a:t>
            </a: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degrees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are strummed with different energies to compose the frame</a:t>
            </a:r>
          </a:p>
        </p:txBody>
      </p:sp>
    </p:spTree>
    <p:extLst>
      <p:ext uri="{BB962C8B-B14F-4D97-AF65-F5344CB8AC3E}">
        <p14:creationId xmlns:p14="http://schemas.microsoft.com/office/powerpoint/2010/main" val="1421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Building Blocks of Sound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of sound is composed by activating each spectral building block by a frame-specific amount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kern="0" dirty="0">
                <a:latin typeface="Calibri" pitchFamily="34" charset="0"/>
                <a:cs typeface="Calibri" pitchFamily="34" charset="0"/>
              </a:rPr>
              <a:t>Individual frames are composed by activating the building blocks to different </a:t>
            </a: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degrees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E.g. notes are strummed with different energies to compose the frame</a:t>
            </a:r>
          </a:p>
        </p:txBody>
      </p:sp>
    </p:spTree>
    <p:extLst>
      <p:ext uri="{BB962C8B-B14F-4D97-AF65-F5344CB8AC3E}">
        <p14:creationId xmlns:p14="http://schemas.microsoft.com/office/powerpoint/2010/main" val="23593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3405" y="839972"/>
            <a:ext cx="3078125" cy="33598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Problem of Learning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2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3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2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2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2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 w="57150">
            <a:solidFill>
              <a:srgbClr val="3333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 w="57150">
            <a:solidFill>
              <a:srgbClr val="3333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 w="57150">
            <a:solidFill>
              <a:srgbClr val="3333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 w="57150">
            <a:solidFill>
              <a:srgbClr val="3333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6"/>
          <p:cNvSpPr txBox="1">
            <a:spLocks/>
          </p:cNvSpPr>
          <p:nvPr/>
        </p:nvSpPr>
        <p:spPr>
          <a:xfrm>
            <a:off x="268013" y="4288221"/>
            <a:ext cx="8592207" cy="2286000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Given only the final sound, determine its building blocks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From only listening to music, learn all about musical notes!</a:t>
            </a:r>
          </a:p>
        </p:txBody>
      </p:sp>
    </p:spTree>
    <p:extLst>
      <p:ext uri="{BB962C8B-B14F-4D97-AF65-F5344CB8AC3E}">
        <p14:creationId xmlns:p14="http://schemas.microsoft.com/office/powerpoint/2010/main" val="1433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Math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3"/>
          <a:srcRect l="14705" t="26388" r="7679" b="58041"/>
          <a:stretch/>
        </p:blipFill>
        <p:spPr bwMode="auto">
          <a:xfrm rot="-5400000">
            <a:off x="864680" y="2008195"/>
            <a:ext cx="914400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/>
          <p:cNvPicPr>
            <a:picLocks noChangeArrowheads="1"/>
          </p:cNvPicPr>
          <p:nvPr/>
        </p:nvPicPr>
        <p:blipFill>
          <a:blip r:embed="rId4"/>
          <a:srcRect l="14693" t="26445" r="10963" b="28139"/>
          <a:stretch>
            <a:fillRect/>
          </a:stretch>
        </p:blipFill>
        <p:spPr bwMode="auto">
          <a:xfrm>
            <a:off x="4753640" y="1401135"/>
            <a:ext cx="2717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6"/>
          <p:cNvPicPr>
            <a:picLocks noChangeArrowheads="1"/>
          </p:cNvPicPr>
          <p:nvPr/>
        </p:nvPicPr>
        <p:blipFill rotWithShape="1">
          <a:blip r:embed="rId3"/>
          <a:srcRect l="15032" t="37199" r="11438" b="47230"/>
          <a:stretch/>
        </p:blipFill>
        <p:spPr bwMode="auto">
          <a:xfrm rot="-5400000">
            <a:off x="888752" y="2972955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/>
          <p:cNvPicPr>
            <a:picLocks noChangeArrowheads="1"/>
          </p:cNvPicPr>
          <p:nvPr/>
        </p:nvPicPr>
        <p:blipFill rotWithShape="1">
          <a:blip r:embed="rId3"/>
          <a:srcRect l="14705" t="63908" r="11765" b="20521"/>
          <a:stretch/>
        </p:blipFill>
        <p:spPr bwMode="auto">
          <a:xfrm rot="-5400000">
            <a:off x="1658952" y="14340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6"/>
          <p:cNvPicPr>
            <a:picLocks noChangeArrowheads="1"/>
          </p:cNvPicPr>
          <p:nvPr/>
        </p:nvPicPr>
        <p:blipFill rotWithShape="1">
          <a:blip r:embed="rId3"/>
          <a:srcRect l="14705" t="51594" r="11765" b="32836"/>
          <a:stretch/>
        </p:blipFill>
        <p:spPr bwMode="auto">
          <a:xfrm rot="-5400000">
            <a:off x="1610063" y="3494537"/>
            <a:ext cx="866258" cy="182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2"/>
          </p:cNvCxnSpPr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775098"/>
            <a:ext cx="3158679" cy="139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</p:cNvCxnSpPr>
          <p:nvPr/>
        </p:nvCxnSpPr>
        <p:spPr>
          <a:xfrm flipV="1">
            <a:off x="2134632" y="3064394"/>
            <a:ext cx="2437368" cy="521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6"/>
          <p:cNvSpPr txBox="1">
            <a:spLocks/>
          </p:cNvSpPr>
          <p:nvPr/>
        </p:nvSpPr>
        <p:spPr>
          <a:xfrm>
            <a:off x="457200" y="4981904"/>
            <a:ext cx="8229600" cy="178040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is a non-negative power spectral vector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note is a non-negative power spectral vector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Each frame is a non-negative combination of the notes</a:t>
            </a:r>
            <a:endParaRPr lang="en-US" sz="26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01609" y="1311350"/>
            <a:ext cx="2658140" cy="2507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258623"/>
              </p:ext>
            </p:extLst>
          </p:nvPr>
        </p:nvGraphicFramePr>
        <p:xfrm>
          <a:off x="1608138" y="4213225"/>
          <a:ext cx="56356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92" name="Equation" r:id="rId6" imgW="1828800" imgH="228600" progId="Equation.3">
                  <p:embed/>
                </p:oleObj>
              </mc:Choice>
              <mc:Fallback>
                <p:oleObj name="Equation" r:id="rId6" imgW="1828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8138" y="4213225"/>
                        <a:ext cx="5635625" cy="7048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992660" y="1226286"/>
            <a:ext cx="5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11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82777" y="17653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21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2777" y="247561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726304" y="297120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41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848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439" y="304800"/>
            <a:ext cx="8846288" cy="67945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Expressing a vector in terms of other vectors</a:t>
            </a:r>
          </a:p>
        </p:txBody>
      </p:sp>
      <p:sp>
        <p:nvSpPr>
          <p:cNvPr id="129028" name="Line 4"/>
          <p:cNvSpPr>
            <a:spLocks noChangeShapeType="1"/>
          </p:cNvSpPr>
          <p:nvPr/>
        </p:nvSpPr>
        <p:spPr bwMode="auto">
          <a:xfrm>
            <a:off x="1828800" y="1498600"/>
            <a:ext cx="0" cy="258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1849438" y="4094163"/>
            <a:ext cx="303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1839913" y="2887663"/>
            <a:ext cx="1776412" cy="1216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2" name="Line 8"/>
          <p:cNvSpPr>
            <a:spLocks noChangeShapeType="1"/>
          </p:cNvSpPr>
          <p:nvPr/>
        </p:nvSpPr>
        <p:spPr bwMode="auto">
          <a:xfrm>
            <a:off x="1841500" y="4095750"/>
            <a:ext cx="2627313" cy="121285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 flipV="1">
            <a:off x="1844675" y="2303463"/>
            <a:ext cx="958850" cy="1795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966484" y="287079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222204" y="240295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3955311" y="520995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graphicFrame>
        <p:nvGraphicFramePr>
          <p:cNvPr id="212993" name="Object 1"/>
          <p:cNvGraphicFramePr>
            <a:graphicFrameLocks noChangeAspect="1"/>
          </p:cNvGraphicFramePr>
          <p:nvPr/>
        </p:nvGraphicFramePr>
        <p:xfrm>
          <a:off x="2925763" y="1774825"/>
          <a:ext cx="4492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4" name="Equation" r:id="rId3" imgW="253800" imgH="380880" progId="Equation.3">
                  <p:embed/>
                </p:oleObj>
              </mc:Choice>
              <mc:Fallback>
                <p:oleObj name="Equation" r:id="rId3" imgW="253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1774825"/>
                        <a:ext cx="4492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4" name="Object 2"/>
          <p:cNvGraphicFramePr>
            <a:graphicFrameLocks noChangeAspect="1"/>
          </p:cNvGraphicFramePr>
          <p:nvPr/>
        </p:nvGraphicFramePr>
        <p:xfrm>
          <a:off x="3648075" y="2413000"/>
          <a:ext cx="44926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5" name="Equation" r:id="rId5" imgW="253800" imgH="380880" progId="Equation.3">
                  <p:embed/>
                </p:oleObj>
              </mc:Choice>
              <mc:Fallback>
                <p:oleObj name="Equation" r:id="rId5" imgW="253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2413000"/>
                        <a:ext cx="44926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5" name="Object 3"/>
          <p:cNvGraphicFramePr>
            <a:graphicFrameLocks noChangeAspect="1"/>
          </p:cNvGraphicFramePr>
          <p:nvPr/>
        </p:nvGraphicFramePr>
        <p:xfrm>
          <a:off x="4440238" y="4783138"/>
          <a:ext cx="6302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6" name="Equation" r:id="rId7" imgW="355320" imgH="380880" progId="Equation.3">
                  <p:embed/>
                </p:oleObj>
              </mc:Choice>
              <mc:Fallback>
                <p:oleObj name="Equation" r:id="rId7" imgW="3553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8" y="4783138"/>
                        <a:ext cx="630237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8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Engineer and the Musician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172200" cy="2590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sz="2800" i="1" dirty="0" smtClean="0"/>
              <a:t>Once upon a time a rich potentate </a:t>
            </a:r>
            <a:br>
              <a:rPr lang="en-US" sz="2800" i="1" dirty="0" smtClean="0"/>
            </a:br>
            <a:r>
              <a:rPr lang="en-US" sz="2800" i="1" dirty="0" smtClean="0"/>
              <a:t>discovered a previously unknown </a:t>
            </a:r>
            <a:br>
              <a:rPr lang="en-US" sz="2800" i="1" dirty="0" smtClean="0"/>
            </a:br>
            <a:r>
              <a:rPr lang="en-US" sz="2800" i="1" dirty="0" smtClean="0"/>
              <a:t>recording of a beautiful piece of </a:t>
            </a:r>
            <a:br>
              <a:rPr lang="en-US" sz="2800" i="1" dirty="0" smtClean="0"/>
            </a:br>
            <a:r>
              <a:rPr lang="en-US" sz="2800" i="1" dirty="0" smtClean="0"/>
              <a:t>music. Unfortunately it was badly </a:t>
            </a:r>
            <a:br>
              <a:rPr lang="en-US" sz="2800" i="1" dirty="0" smtClean="0"/>
            </a:br>
            <a:r>
              <a:rPr lang="en-US" sz="2800" i="1" dirty="0" smtClean="0"/>
              <a:t>damaged.  </a:t>
            </a:r>
          </a:p>
        </p:txBody>
      </p:sp>
      <p:pic>
        <p:nvPicPr>
          <p:cNvPr id="55298" name="Picture 2" descr="http://www.familybooksandcds.com/images/emper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1556766" cy="2057400"/>
          </a:xfrm>
          <a:prstGeom prst="rect">
            <a:avLst/>
          </a:prstGeom>
          <a:noFill/>
        </p:spPr>
      </p:pic>
      <p:pic>
        <p:nvPicPr>
          <p:cNvPr id="55300" name="Picture 4" descr="http://www.crowdbands.com/media/72105/broken-record_160x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1905000"/>
            <a:ext cx="685800" cy="685801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35052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greatly wanted to find out what it would sound like if it were not.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05000" y="4800600"/>
            <a:ext cx="5029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So he hired an engineer and a musician to solve the problem..</a:t>
            </a:r>
          </a:p>
        </p:txBody>
      </p:sp>
      <p:pic>
        <p:nvPicPr>
          <p:cNvPr id="55304" name="Picture 8" descr="http://www.forteach.net/clipart/clipart/music1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51454" y="4331288"/>
            <a:ext cx="1987746" cy="2145712"/>
          </a:xfrm>
          <a:prstGeom prst="rect">
            <a:avLst/>
          </a:prstGeom>
          <a:noFill/>
        </p:spPr>
      </p:pic>
      <p:pic>
        <p:nvPicPr>
          <p:cNvPr id="24577" name="Picture 1" descr="C:\Users\bhiksha\Dropbox\tutorials\topicmodelsforsignalprocessing.icassp2011\cartoons\1048712_SM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648200"/>
            <a:ext cx="931426" cy="178911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439" y="304800"/>
            <a:ext cx="8846288" cy="67945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Expressing a vector in terms of other vectors</a:t>
            </a:r>
          </a:p>
        </p:txBody>
      </p:sp>
      <p:sp>
        <p:nvSpPr>
          <p:cNvPr id="129028" name="Line 4"/>
          <p:cNvSpPr>
            <a:spLocks noChangeShapeType="1"/>
          </p:cNvSpPr>
          <p:nvPr/>
        </p:nvSpPr>
        <p:spPr bwMode="auto">
          <a:xfrm>
            <a:off x="1828800" y="1498600"/>
            <a:ext cx="0" cy="258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1849438" y="4094163"/>
            <a:ext cx="303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1839913" y="2887663"/>
            <a:ext cx="1776412" cy="1216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2" name="Line 8"/>
          <p:cNvSpPr>
            <a:spLocks noChangeShapeType="1"/>
          </p:cNvSpPr>
          <p:nvPr/>
        </p:nvSpPr>
        <p:spPr bwMode="auto">
          <a:xfrm>
            <a:off x="1841500" y="4095750"/>
            <a:ext cx="2627313" cy="121285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 flipV="1">
            <a:off x="1844675" y="2303463"/>
            <a:ext cx="958850" cy="1795462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2737801" y="2880189"/>
            <a:ext cx="866636" cy="162279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1834405" y="4088655"/>
            <a:ext cx="931873" cy="43018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66488" y="284952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22204" y="208398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061637" y="534817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35115" y="427428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b.B</a:t>
            </a:r>
            <a:r>
              <a:rPr lang="en-US" b="1" baseline="-25000" dirty="0" smtClean="0">
                <a:solidFill>
                  <a:srgbClr val="0000CC"/>
                </a:solidFill>
              </a:rPr>
              <a:t>2</a:t>
            </a:r>
            <a:endParaRPr lang="en-US" b="1" baseline="-250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4067" y="357253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a.B</a:t>
            </a:r>
            <a:r>
              <a:rPr lang="en-US" b="1" baseline="-25000" dirty="0" smtClean="0">
                <a:solidFill>
                  <a:srgbClr val="FF0000"/>
                </a:solidFill>
              </a:rPr>
              <a:t>1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aphicFrame>
        <p:nvGraphicFramePr>
          <p:cNvPr id="155649" name="Object 1"/>
          <p:cNvGraphicFramePr>
            <a:graphicFrameLocks noChangeAspect="1"/>
          </p:cNvGraphicFramePr>
          <p:nvPr/>
        </p:nvGraphicFramePr>
        <p:xfrm>
          <a:off x="2925763" y="1774825"/>
          <a:ext cx="4492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58" name="Equation" r:id="rId3" imgW="253800" imgH="380880" progId="Equation.3">
                  <p:embed/>
                </p:oleObj>
              </mc:Choice>
              <mc:Fallback>
                <p:oleObj name="Equation" r:id="rId3" imgW="253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1774825"/>
                        <a:ext cx="4492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0" name="Object 2"/>
          <p:cNvGraphicFramePr>
            <a:graphicFrameLocks noChangeAspect="1"/>
          </p:cNvGraphicFramePr>
          <p:nvPr/>
        </p:nvGraphicFramePr>
        <p:xfrm>
          <a:off x="3648075" y="2413000"/>
          <a:ext cx="44926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59" name="Equation" r:id="rId5" imgW="253800" imgH="380880" progId="Equation.3">
                  <p:embed/>
                </p:oleObj>
              </mc:Choice>
              <mc:Fallback>
                <p:oleObj name="Equation" r:id="rId5" imgW="253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2413000"/>
                        <a:ext cx="44926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4440238" y="4783138"/>
          <a:ext cx="6302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60" name="Equation" r:id="rId7" imgW="355320" imgH="380880" progId="Equation.3">
                  <p:embed/>
                </p:oleObj>
              </mc:Choice>
              <mc:Fallback>
                <p:oleObj name="Equation" r:id="rId7" imgW="3553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8" y="4783138"/>
                        <a:ext cx="630237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87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439" y="304800"/>
            <a:ext cx="8846288" cy="67945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Expressing a vector in terms of other vectors</a:t>
            </a: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5994659" y="1310131"/>
            <a:ext cx="1704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2.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/>
              <a:t> + </a:t>
            </a:r>
            <a:r>
              <a:rPr lang="en-US" dirty="0" smtClean="0"/>
              <a:t>5.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/>
              <a:t>  </a:t>
            </a:r>
            <a:r>
              <a:rPr lang="en-US" dirty="0"/>
              <a:t>=  4 </a:t>
            </a:r>
          </a:p>
          <a:p>
            <a:r>
              <a:rPr lang="en-US" dirty="0" smtClean="0"/>
              <a:t>3.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/>
              <a:t> </a:t>
            </a:r>
            <a:r>
              <a:rPr lang="en-US" dirty="0"/>
              <a:t>+ -</a:t>
            </a:r>
            <a:r>
              <a:rPr lang="en-US" dirty="0" smtClean="0"/>
              <a:t>3.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/>
              <a:t> </a:t>
            </a:r>
            <a:r>
              <a:rPr lang="en-US" dirty="0"/>
              <a:t>=  2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010052" y="2254102"/>
          <a:ext cx="2022843" cy="67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06" name="Equation" r:id="rId3" imgW="1143000" imgH="380880" progId="Equation.3">
                  <p:embed/>
                </p:oleObj>
              </mc:Choice>
              <mc:Fallback>
                <p:oleObj name="Equation" r:id="rId3" imgW="11430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052" y="2254102"/>
                        <a:ext cx="2022843" cy="6742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993292" y="3092516"/>
          <a:ext cx="222567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07" name="Equation" r:id="rId5" imgW="1257120" imgH="419040" progId="Equation.3">
                  <p:embed/>
                </p:oleObj>
              </mc:Choice>
              <mc:Fallback>
                <p:oleObj name="Equation" r:id="rId5" imgW="12571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292" y="3092516"/>
                        <a:ext cx="2225675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5982439" y="4040003"/>
          <a:ext cx="22256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08" name="Equation" r:id="rId7" imgW="1257120" imgH="380880" progId="Equation.3">
                  <p:embed/>
                </p:oleObj>
              </mc:Choice>
              <mc:Fallback>
                <p:oleObj name="Equation" r:id="rId7" imgW="12571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2439" y="4040003"/>
                        <a:ext cx="22256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595938" y="5387975"/>
          <a:ext cx="2427287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09" name="Equation" r:id="rId9" imgW="1371600" imgH="215640" progId="Equation.3">
                  <p:embed/>
                </p:oleObj>
              </mc:Choice>
              <mc:Fallback>
                <p:oleObj name="Equation" r:id="rId9" imgW="1371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5387975"/>
                        <a:ext cx="2427287" cy="3825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1828800" y="1498600"/>
            <a:ext cx="0" cy="258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1849438" y="4094163"/>
            <a:ext cx="303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1839913" y="2887663"/>
            <a:ext cx="1776412" cy="1216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1841500" y="4095750"/>
            <a:ext cx="2627313" cy="121285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1844675" y="2303463"/>
            <a:ext cx="958850" cy="1795462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V="1">
            <a:off x="2737801" y="2880189"/>
            <a:ext cx="866636" cy="162279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1834405" y="4088655"/>
            <a:ext cx="931873" cy="43018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966483" y="276446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22204" y="208398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4061637" y="534817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1935115" y="427428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b.B</a:t>
            </a:r>
            <a:r>
              <a:rPr lang="en-US" b="1" baseline="-25000" dirty="0" smtClean="0">
                <a:solidFill>
                  <a:srgbClr val="0000CC"/>
                </a:solidFill>
              </a:rPr>
              <a:t>2</a:t>
            </a:r>
            <a:endParaRPr lang="en-US" b="1" baseline="-25000" dirty="0">
              <a:solidFill>
                <a:srgbClr val="0000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4067" y="357253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a.B</a:t>
            </a:r>
            <a:r>
              <a:rPr lang="en-US" b="1" baseline="-25000" dirty="0" smtClean="0">
                <a:solidFill>
                  <a:srgbClr val="FF0000"/>
                </a:solidFill>
              </a:rPr>
              <a:t>1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2925837" y="1774972"/>
          <a:ext cx="4492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10" name="Equation" r:id="rId11" imgW="253800" imgH="380880" progId="Equation.3">
                  <p:embed/>
                </p:oleObj>
              </mc:Choice>
              <mc:Fallback>
                <p:oleObj name="Equation" r:id="rId11" imgW="253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837" y="1774972"/>
                        <a:ext cx="4492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648851" y="2412925"/>
          <a:ext cx="4492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11" name="Equation" r:id="rId13" imgW="253800" imgH="380880" progId="Equation.3">
                  <p:embed/>
                </p:oleObj>
              </mc:Choice>
              <mc:Fallback>
                <p:oleObj name="Equation" r:id="rId13" imgW="253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851" y="2412925"/>
                        <a:ext cx="4492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440570" y="4783507"/>
          <a:ext cx="6302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12" name="Equation" r:id="rId15" imgW="355320" imgH="380880" progId="Equation.3">
                  <p:embed/>
                </p:oleObj>
              </mc:Choice>
              <mc:Fallback>
                <p:oleObj name="Equation" r:id="rId15" imgW="3553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570" y="4783507"/>
                        <a:ext cx="63023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12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136065" y="1295399"/>
            <a:ext cx="4827182" cy="520109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V has only non-negative components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Is a power spectrum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B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have only non-negative components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Power spectra of building blocks of audio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E.g. power spectra of notes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strictly non-negative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Building blocks don’t subtract from one another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439" y="304800"/>
            <a:ext cx="8846288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Power spectral vectors:  Requirements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552840" y="1498600"/>
            <a:ext cx="0" cy="258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573478" y="4094163"/>
            <a:ext cx="303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563953" y="2887663"/>
            <a:ext cx="1776412" cy="1216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565540" y="3691584"/>
            <a:ext cx="2815613" cy="404166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568715" y="2303463"/>
            <a:ext cx="958850" cy="1795462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1773895" y="2880189"/>
            <a:ext cx="554581" cy="106168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V="1">
            <a:off x="558445" y="3893667"/>
            <a:ext cx="1259662" cy="19498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35342" y="30621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54855" y="27644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7639" y="332225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90494" y="396708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solidFill>
                  <a:srgbClr val="0000CC"/>
                </a:solidFill>
              </a:rPr>
              <a:t>.B</a:t>
            </a:r>
            <a:r>
              <a:rPr lang="en-US" b="1" baseline="-25000" dirty="0" smtClean="0">
                <a:solidFill>
                  <a:srgbClr val="0000CC"/>
                </a:solidFill>
              </a:rPr>
              <a:t>2</a:t>
            </a:r>
            <a:endParaRPr lang="en-US" b="1" baseline="-25000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18107" y="357253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.B</a:t>
            </a:r>
            <a:r>
              <a:rPr lang="en-US" b="1" baseline="-25000" dirty="0" smtClean="0">
                <a:solidFill>
                  <a:srgbClr val="FF0000"/>
                </a:solidFill>
              </a:rPr>
              <a:t>1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56674" name="Object 2"/>
          <p:cNvGraphicFramePr>
            <a:graphicFrameLocks noChangeAspect="1"/>
          </p:cNvGraphicFramePr>
          <p:nvPr/>
        </p:nvGraphicFramePr>
        <p:xfrm>
          <a:off x="2249341" y="1304445"/>
          <a:ext cx="1528762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0" name="Equation" r:id="rId3" imgW="863280" imgH="215640" progId="Equation.3">
                  <p:embed/>
                </p:oleObj>
              </mc:Choice>
              <mc:Fallback>
                <p:oleObj name="Equation" r:id="rId3" imgW="86328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341" y="1304445"/>
                        <a:ext cx="1528762" cy="3825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5" name="Object 3"/>
          <p:cNvGraphicFramePr>
            <a:graphicFrameLocks noChangeAspect="1"/>
          </p:cNvGraphicFramePr>
          <p:nvPr/>
        </p:nvGraphicFramePr>
        <p:xfrm>
          <a:off x="1713601" y="1774825"/>
          <a:ext cx="4492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1" name="Equation" r:id="rId5" imgW="253800" imgH="380880" progId="Equation.3">
                  <p:embed/>
                </p:oleObj>
              </mc:Choice>
              <mc:Fallback>
                <p:oleObj name="Equation" r:id="rId5" imgW="253800" imgH="380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3601" y="1774825"/>
                        <a:ext cx="4492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6" name="Object 4"/>
          <p:cNvGraphicFramePr>
            <a:graphicFrameLocks noChangeAspect="1"/>
          </p:cNvGraphicFramePr>
          <p:nvPr/>
        </p:nvGraphicFramePr>
        <p:xfrm>
          <a:off x="2435913" y="2413000"/>
          <a:ext cx="44926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2" name="Equation" r:id="rId7" imgW="253800" imgH="380880" progId="Equation.3">
                  <p:embed/>
                </p:oleObj>
              </mc:Choice>
              <mc:Fallback>
                <p:oleObj name="Equation" r:id="rId7" imgW="253800" imgH="3808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913" y="2413000"/>
                        <a:ext cx="44926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34838"/>
              </p:ext>
            </p:extLst>
          </p:nvPr>
        </p:nvGraphicFramePr>
        <p:xfrm>
          <a:off x="3390900" y="3430588"/>
          <a:ext cx="42703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3" name="Equation" r:id="rId9" imgW="241200" imgH="457200" progId="Equation.3">
                  <p:embed/>
                </p:oleObj>
              </mc:Choice>
              <mc:Fallback>
                <p:oleObj name="Equation" r:id="rId9" imgW="24120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900" y="3430588"/>
                        <a:ext cx="427038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38894" y="1212110"/>
            <a:ext cx="6315740" cy="383835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Given a collection of spectral vectors (from the composed sound) …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Find a set of “basic” sound spectral vectors such that …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of the spectral vectors can be composed through constructive addition of the bases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never have to flip the direction of any basis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B590F5-24BC-4E3D-A618-A0681099B2B5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26052" y="2683227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-372630" y="1962853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345643" y="1890082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585547" y="1425971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85787" y="1721314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105740" y="1847890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225691" y="1636931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951876" y="1510355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765474" y="1847890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705499" y="2075551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4" name="Straight Arrow Connector 23"/>
          <p:cNvCxnSpPr>
            <a:endCxn id="23" idx="3"/>
          </p:cNvCxnSpPr>
          <p:nvPr/>
        </p:nvCxnSpPr>
        <p:spPr>
          <a:xfrm flipV="1">
            <a:off x="561941" y="2111565"/>
            <a:ext cx="1152341" cy="573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8" idx="3"/>
          </p:cNvCxnSpPr>
          <p:nvPr/>
        </p:nvCxnSpPr>
        <p:spPr>
          <a:xfrm rot="5400000" flipH="1" flipV="1">
            <a:off x="195551" y="1916731"/>
            <a:ext cx="1135470" cy="3947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1" idx="3"/>
          </p:cNvCxnSpPr>
          <p:nvPr/>
        </p:nvCxnSpPr>
        <p:spPr>
          <a:xfrm flipV="1">
            <a:off x="567242" y="1883904"/>
            <a:ext cx="1207015" cy="7904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3"/>
          </p:cNvCxnSpPr>
          <p:nvPr/>
        </p:nvCxnSpPr>
        <p:spPr>
          <a:xfrm rot="5400000" flipH="1" flipV="1">
            <a:off x="588288" y="1906376"/>
            <a:ext cx="746418" cy="7858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7" idx="3"/>
          </p:cNvCxnSpPr>
          <p:nvPr/>
        </p:nvCxnSpPr>
        <p:spPr>
          <a:xfrm rot="5400000" flipH="1" flipV="1">
            <a:off x="403919" y="1842893"/>
            <a:ext cx="1000503" cy="66060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5" idx="3"/>
          </p:cNvCxnSpPr>
          <p:nvPr/>
        </p:nvCxnSpPr>
        <p:spPr>
          <a:xfrm rot="5400000" flipH="1" flipV="1">
            <a:off x="319976" y="2007245"/>
            <a:ext cx="924511" cy="42467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3" idx="3"/>
          </p:cNvCxnSpPr>
          <p:nvPr/>
        </p:nvCxnSpPr>
        <p:spPr>
          <a:xfrm rot="5400000" flipH="1" flipV="1">
            <a:off x="474174" y="1561680"/>
            <a:ext cx="1219852" cy="1020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276439" y="-141786"/>
            <a:ext cx="8846288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Learning building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blocks: Restating the problem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26052" y="4586453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372630" y="3866079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61941" y="4189228"/>
            <a:ext cx="1256214" cy="398631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90350" y="3867350"/>
            <a:ext cx="1193279" cy="242152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326052" y="6564108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 flipH="1" flipV="1">
            <a:off x="-372630" y="5843734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1705499" y="5956432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0" name="Straight Arrow Connector 99"/>
          <p:cNvCxnSpPr>
            <a:endCxn id="99" idx="3"/>
          </p:cNvCxnSpPr>
          <p:nvPr/>
        </p:nvCxnSpPr>
        <p:spPr>
          <a:xfrm flipV="1">
            <a:off x="561941" y="5992446"/>
            <a:ext cx="1152341" cy="573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551308" y="6209414"/>
            <a:ext cx="1155693" cy="366735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99" idx="3"/>
          </p:cNvCxnSpPr>
          <p:nvPr/>
        </p:nvCxnSpPr>
        <p:spPr>
          <a:xfrm rot="5400000" flipH="1" flipV="1">
            <a:off x="1562024" y="6102121"/>
            <a:ext cx="261934" cy="42582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3175578" y="6564108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5400000" flipH="1" flipV="1">
            <a:off x="2476896" y="5843734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4435073" y="5306852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28" name="Straight Arrow Connector 127"/>
          <p:cNvCxnSpPr>
            <a:endCxn id="115" idx="3"/>
          </p:cNvCxnSpPr>
          <p:nvPr/>
        </p:nvCxnSpPr>
        <p:spPr>
          <a:xfrm rot="5400000" flipH="1" flipV="1">
            <a:off x="3323700" y="5442561"/>
            <a:ext cx="1219852" cy="1020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3400834" y="6294474"/>
            <a:ext cx="887644" cy="281677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5400000" flipH="1" flipV="1">
            <a:off x="3865077" y="5744606"/>
            <a:ext cx="982541" cy="159729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5854982" y="6564108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5400000" flipH="1" flipV="1">
            <a:off x="5156300" y="5843734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480806" y="5391236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42" name="Straight Arrow Connector 141"/>
          <p:cNvCxnSpPr>
            <a:endCxn id="138" idx="3"/>
          </p:cNvCxnSpPr>
          <p:nvPr/>
        </p:nvCxnSpPr>
        <p:spPr>
          <a:xfrm rot="5400000" flipH="1" flipV="1">
            <a:off x="5724481" y="5797612"/>
            <a:ext cx="1135470" cy="3947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6080238" y="6485860"/>
            <a:ext cx="284528" cy="9029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5400000" flipH="1" flipV="1">
            <a:off x="5866009" y="5874202"/>
            <a:ext cx="1088839" cy="17701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02432" y="2402958"/>
            <a:ext cx="5582092" cy="413606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one “composed” spectral vector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one building block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One spectral basis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has the scaling factors for the building blocks to compose the corresponding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columns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non-negative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entries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must also be non-negative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B590F5-24BC-4E3D-A618-A0681099B2B5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276439" y="-141786"/>
            <a:ext cx="8846288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Learning building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blocks: Restating the problem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/>
        </p:nvGraphicFramePr>
        <p:xfrm>
          <a:off x="4700920" y="1234853"/>
          <a:ext cx="2216700" cy="68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57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920" y="1234853"/>
                        <a:ext cx="2216700" cy="689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8" name="Straight Arrow Connector 87"/>
          <p:cNvCxnSpPr/>
          <p:nvPr/>
        </p:nvCxnSpPr>
        <p:spPr>
          <a:xfrm flipV="1">
            <a:off x="326052" y="2683227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5400000" flipH="1" flipV="1">
            <a:off x="-372630" y="1962853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345643" y="1890082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1585547" y="1425971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985787" y="1721314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3" name="Oval 92"/>
          <p:cNvSpPr/>
          <p:nvPr/>
        </p:nvSpPr>
        <p:spPr>
          <a:xfrm>
            <a:off x="1105740" y="1847890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1225691" y="1636931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951876" y="1510355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6" name="Oval 95"/>
          <p:cNvSpPr/>
          <p:nvPr/>
        </p:nvSpPr>
        <p:spPr>
          <a:xfrm>
            <a:off x="1765474" y="1847890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7" name="Oval 96"/>
          <p:cNvSpPr/>
          <p:nvPr/>
        </p:nvSpPr>
        <p:spPr>
          <a:xfrm>
            <a:off x="1705499" y="2075551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8" name="Straight Arrow Connector 97"/>
          <p:cNvCxnSpPr>
            <a:endCxn id="97" idx="3"/>
          </p:cNvCxnSpPr>
          <p:nvPr/>
        </p:nvCxnSpPr>
        <p:spPr>
          <a:xfrm flipV="1">
            <a:off x="561941" y="2111565"/>
            <a:ext cx="1152341" cy="573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5" idx="3"/>
          </p:cNvCxnSpPr>
          <p:nvPr/>
        </p:nvCxnSpPr>
        <p:spPr>
          <a:xfrm rot="5400000" flipH="1" flipV="1">
            <a:off x="195551" y="1916731"/>
            <a:ext cx="1135470" cy="3947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96" idx="3"/>
          </p:cNvCxnSpPr>
          <p:nvPr/>
        </p:nvCxnSpPr>
        <p:spPr>
          <a:xfrm flipV="1">
            <a:off x="567242" y="1883904"/>
            <a:ext cx="1207015" cy="7904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endCxn id="90" idx="3"/>
          </p:cNvCxnSpPr>
          <p:nvPr/>
        </p:nvCxnSpPr>
        <p:spPr>
          <a:xfrm rot="5400000" flipH="1" flipV="1">
            <a:off x="588288" y="1906376"/>
            <a:ext cx="746418" cy="7858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4" idx="3"/>
          </p:cNvCxnSpPr>
          <p:nvPr/>
        </p:nvCxnSpPr>
        <p:spPr>
          <a:xfrm rot="5400000" flipH="1" flipV="1">
            <a:off x="403919" y="1842893"/>
            <a:ext cx="1000503" cy="66060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92" idx="3"/>
          </p:cNvCxnSpPr>
          <p:nvPr/>
        </p:nvCxnSpPr>
        <p:spPr>
          <a:xfrm rot="5400000" flipH="1" flipV="1">
            <a:off x="319976" y="2007245"/>
            <a:ext cx="924511" cy="42467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91" idx="3"/>
          </p:cNvCxnSpPr>
          <p:nvPr/>
        </p:nvCxnSpPr>
        <p:spPr>
          <a:xfrm rot="5400000" flipH="1" flipV="1">
            <a:off x="474174" y="1561680"/>
            <a:ext cx="1219852" cy="1020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326052" y="4586453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 flipH="1" flipV="1">
            <a:off x="-372630" y="3866079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561941" y="4189228"/>
            <a:ext cx="1256214" cy="398631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rot="5400000" flipH="1" flipV="1">
            <a:off x="90350" y="3867350"/>
            <a:ext cx="1193279" cy="242152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26052" y="6564108"/>
            <a:ext cx="2286000" cy="1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rot="5400000" flipH="1" flipV="1">
            <a:off x="-372630" y="5843734"/>
            <a:ext cx="1878419" cy="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1705499" y="5956432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2" name="Straight Arrow Connector 111"/>
          <p:cNvCxnSpPr>
            <a:endCxn id="111" idx="3"/>
          </p:cNvCxnSpPr>
          <p:nvPr/>
        </p:nvCxnSpPr>
        <p:spPr>
          <a:xfrm flipV="1">
            <a:off x="561941" y="5992446"/>
            <a:ext cx="1152341" cy="573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551308" y="6209414"/>
            <a:ext cx="1155693" cy="366735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endCxn id="111" idx="3"/>
          </p:cNvCxnSpPr>
          <p:nvPr/>
        </p:nvCxnSpPr>
        <p:spPr>
          <a:xfrm rot="5400000" flipH="1" flipV="1">
            <a:off x="1562024" y="6102121"/>
            <a:ext cx="261934" cy="42582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962431" y="5391236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6" name="Straight Arrow Connector 115"/>
          <p:cNvCxnSpPr>
            <a:endCxn id="115" idx="3"/>
          </p:cNvCxnSpPr>
          <p:nvPr/>
        </p:nvCxnSpPr>
        <p:spPr>
          <a:xfrm rot="5400000" flipH="1" flipV="1">
            <a:off x="206106" y="5797612"/>
            <a:ext cx="1135470" cy="3947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561863" y="6485860"/>
            <a:ext cx="284528" cy="9029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rot="5400000" flipH="1" flipV="1">
            <a:off x="347634" y="5874202"/>
            <a:ext cx="1088839" cy="17701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1596180" y="5306852"/>
            <a:ext cx="59976" cy="42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20" name="Straight Arrow Connector 119"/>
          <p:cNvCxnSpPr>
            <a:endCxn id="119" idx="3"/>
          </p:cNvCxnSpPr>
          <p:nvPr/>
        </p:nvCxnSpPr>
        <p:spPr>
          <a:xfrm rot="5400000" flipH="1" flipV="1">
            <a:off x="484807" y="5442561"/>
            <a:ext cx="1219852" cy="1020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561941" y="6294474"/>
            <a:ext cx="887644" cy="281677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rot="5400000" flipH="1" flipV="1">
            <a:off x="1026184" y="5744606"/>
            <a:ext cx="982541" cy="159729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NMF</a:t>
            </a:r>
            <a:endParaRPr lang="en-US" altLang="en-US" sz="4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11755/18797</a:t>
            </a:r>
            <a:endParaRPr lang="en-US" alt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6A8DE-0E53-450B-8089-37793EEC092C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29702" name="Rectangle 22"/>
          <p:cNvSpPr>
            <a:spLocks noChangeArrowheads="1"/>
          </p:cNvSpPr>
          <p:nvPr/>
        </p:nvSpPr>
        <p:spPr bwMode="auto">
          <a:xfrm>
            <a:off x="762000" y="4235269"/>
            <a:ext cx="838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29703" name="Rectangle 19"/>
          <p:cNvSpPr>
            <a:spLocks noChangeArrowheads="1"/>
          </p:cNvSpPr>
          <p:nvPr/>
        </p:nvSpPr>
        <p:spPr bwMode="auto">
          <a:xfrm>
            <a:off x="1981200" y="4235269"/>
            <a:ext cx="55626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29704" name="Rectangle 3"/>
          <p:cNvSpPr>
            <a:spLocks noChangeArrowheads="1"/>
          </p:cNvSpPr>
          <p:nvPr/>
        </p:nvSpPr>
        <p:spPr bwMode="auto">
          <a:xfrm>
            <a:off x="228600" y="5911669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altLang="en-US" sz="2400" dirty="0">
                <a:latin typeface="Times New Roman" pitchFamily="18" charset="0"/>
              </a:rPr>
              <a:t>M ~ WH              </a:t>
            </a:r>
            <a:r>
              <a:rPr lang="en-US" altLang="en-US" sz="2400" dirty="0" smtClean="0">
                <a:latin typeface="Times New Roman" pitchFamily="18" charset="0"/>
              </a:rPr>
              <a:t>But, W and H must be entirely non-negative</a:t>
            </a: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29705" name="Picture 4" descr="polyesp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000" r="8751" b="5000"/>
          <a:stretch>
            <a:fillRect/>
          </a:stretch>
        </p:blipFill>
        <p:spPr bwMode="auto">
          <a:xfrm>
            <a:off x="1535113" y="988831"/>
            <a:ext cx="59324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 Box 5"/>
          <p:cNvSpPr txBox="1">
            <a:spLocks noChangeArrowheads="1"/>
          </p:cNvSpPr>
          <p:nvPr/>
        </p:nvSpPr>
        <p:spPr bwMode="auto">
          <a:xfrm>
            <a:off x="762000" y="1522231"/>
            <a:ext cx="63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M = </a:t>
            </a:r>
          </a:p>
        </p:txBody>
      </p:sp>
      <p:sp>
        <p:nvSpPr>
          <p:cNvPr id="29707" name="Text Box 6"/>
          <p:cNvSpPr txBox="1">
            <a:spLocks noChangeArrowheads="1"/>
          </p:cNvSpPr>
          <p:nvPr/>
        </p:nvSpPr>
        <p:spPr bwMode="auto">
          <a:xfrm>
            <a:off x="228600" y="4782956"/>
            <a:ext cx="66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W = </a:t>
            </a:r>
          </a:p>
        </p:txBody>
      </p:sp>
      <p:sp>
        <p:nvSpPr>
          <p:cNvPr id="29708" name="Rectangle 17"/>
          <p:cNvSpPr>
            <a:spLocks noChangeArrowheads="1"/>
          </p:cNvSpPr>
          <p:nvPr/>
        </p:nvSpPr>
        <p:spPr bwMode="auto">
          <a:xfrm>
            <a:off x="2014538" y="2806519"/>
            <a:ext cx="5486400" cy="10937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29709" name="Text Box 20"/>
          <p:cNvSpPr txBox="1">
            <a:spLocks noChangeArrowheads="1"/>
          </p:cNvSpPr>
          <p:nvPr/>
        </p:nvSpPr>
        <p:spPr bwMode="auto">
          <a:xfrm>
            <a:off x="4191000" y="4463869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>
                <a:latin typeface="Times New Roman" pitchFamily="18" charset="0"/>
              </a:rPr>
              <a:t>?</a:t>
            </a:r>
          </a:p>
        </p:txBody>
      </p:sp>
      <p:sp>
        <p:nvSpPr>
          <p:cNvPr id="29710" name="Text Box 21"/>
          <p:cNvSpPr txBox="1">
            <a:spLocks noChangeArrowheads="1"/>
          </p:cNvSpPr>
          <p:nvPr/>
        </p:nvSpPr>
        <p:spPr bwMode="auto">
          <a:xfrm>
            <a:off x="914400" y="4463869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latin typeface="Times New Roman" pitchFamily="18" charset="0"/>
              </a:rPr>
              <a:t>?</a:t>
            </a:r>
          </a:p>
        </p:txBody>
      </p:sp>
      <p:sp>
        <p:nvSpPr>
          <p:cNvPr id="29711" name="Text Box 23"/>
          <p:cNvSpPr txBox="1">
            <a:spLocks noChangeArrowheads="1"/>
          </p:cNvSpPr>
          <p:nvPr/>
        </p:nvSpPr>
        <p:spPr bwMode="auto">
          <a:xfrm>
            <a:off x="3751613" y="3236491"/>
            <a:ext cx="611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H = </a:t>
            </a:r>
          </a:p>
        </p:txBody>
      </p:sp>
      <p:sp>
        <p:nvSpPr>
          <p:cNvPr id="29712" name="Text Box 24"/>
          <p:cNvSpPr txBox="1">
            <a:spLocks noChangeArrowheads="1"/>
          </p:cNvSpPr>
          <p:nvPr/>
        </p:nvSpPr>
        <p:spPr bwMode="auto">
          <a:xfrm>
            <a:off x="3505200" y="4768669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U = 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4305300" y="285787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47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Non-negative matrix factorization</a:t>
            </a:r>
            <a:r>
              <a:rPr lang="en-US" sz="36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Basics</a:t>
            </a:r>
            <a:endParaRPr lang="en-US" sz="3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3403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NMF is used in 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compositional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model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Data are assumed to be non-negative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E.g. power spectra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Every data vector is explained as a purely constructive linear composition of a set of bases</a:t>
            </a:r>
          </a:p>
          <a:p>
            <a:pPr lvl="1">
              <a:lnSpc>
                <a:spcPct val="120000"/>
              </a:lnSpc>
              <a:defRPr/>
            </a:pPr>
            <a:r>
              <a:rPr lang="en-US" i="1" dirty="0" smtClean="0"/>
              <a:t>V</a:t>
            </a:r>
            <a:r>
              <a:rPr lang="en-US" dirty="0" smtClean="0"/>
              <a:t> =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/>
              <a:t>i</a:t>
            </a:r>
            <a:r>
              <a:rPr lang="en-US" dirty="0" smtClean="0"/>
              <a:t>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i="1" dirty="0" smtClean="0"/>
              <a:t>B</a:t>
            </a:r>
            <a:r>
              <a:rPr lang="en-US" baseline="-25000" dirty="0" smtClean="0"/>
              <a:t>i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bases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in the same domain as the data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I.e. they are power spectra</a:t>
            </a: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Constructive composition: no subtraction allowed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Weights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must all be non-negative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components of bases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must also be non-negative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86E828-D6D3-498C-ACD8-2A95595317F0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Isosceles Triangle 44"/>
          <p:cNvSpPr/>
          <p:nvPr/>
        </p:nvSpPr>
        <p:spPr>
          <a:xfrm rot="15673536">
            <a:off x="5034756" y="243682"/>
            <a:ext cx="1038225" cy="6662738"/>
          </a:xfrm>
          <a:prstGeom prst="triangle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Interpreting non-negative factorization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4648200"/>
            <a:ext cx="8077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Bases are non-negative, lie in the positive quadrant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Blue lines represent bases, blue dots represent vectors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Any vector that lies between the bases (highlighted region) can be expressed as a non-negative combination of bases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E.g. the black dot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0200" y="4114800"/>
            <a:ext cx="5791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" y="2798763"/>
            <a:ext cx="33924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172200" y="3352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324600" y="3505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019800" y="3581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2484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477000" y="36576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581775" y="3352800"/>
            <a:ext cx="76200" cy="76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248400" y="36576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400800" y="3200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4770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58000" y="3505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943600" y="3048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9400" y="3124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324600" y="2971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58000" y="3200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705600" y="3733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6294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133600" y="3733800"/>
            <a:ext cx="5181600" cy="3810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136775" y="3036888"/>
            <a:ext cx="4492625" cy="108108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F50A88-073D-4961-8A17-9AAC21E1910E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2133600" y="3962400"/>
            <a:ext cx="2133600" cy="1524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197350" y="3398838"/>
            <a:ext cx="2432050" cy="56356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4" name="TextBox 32"/>
          <p:cNvSpPr txBox="1">
            <a:spLocks noChangeArrowheads="1"/>
          </p:cNvSpPr>
          <p:nvPr/>
        </p:nvSpPr>
        <p:spPr bwMode="auto">
          <a:xfrm>
            <a:off x="7105650" y="3824288"/>
            <a:ext cx="423863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 baseline="-250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9485" name="TextBox 32"/>
          <p:cNvSpPr txBox="1">
            <a:spLocks noChangeArrowheads="1"/>
          </p:cNvSpPr>
          <p:nvPr/>
        </p:nvSpPr>
        <p:spPr bwMode="auto">
          <a:xfrm>
            <a:off x="6342063" y="2568575"/>
            <a:ext cx="42386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 baseline="-25000">
                <a:solidFill>
                  <a:srgbClr val="0000FF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Interpreting non-negative factorization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0200" y="4114800"/>
            <a:ext cx="5791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" y="2798763"/>
            <a:ext cx="33924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4468813"/>
            <a:ext cx="8329613" cy="2362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Vectors outside the shaded enclosed area can only be expressed as a linear combination of the bases by reversing a basis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I.e. assigning a negative weight to the basis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E.g. the red dot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Alpha and beta are scaling factors for bases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Beta weighting is negative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72200" y="3352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324600" y="3505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019800" y="3581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2484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477000" y="36576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629400" y="3429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248400" y="36576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400800" y="3200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4770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58000" y="3505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943600" y="3048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9400" y="3124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324600" y="2971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58000" y="3200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705600" y="3733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6294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133600" y="3733800"/>
            <a:ext cx="5181600" cy="3810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136775" y="3036888"/>
            <a:ext cx="4492625" cy="108108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 rot="15673536">
            <a:off x="5034756" y="243682"/>
            <a:ext cx="1038225" cy="6662738"/>
          </a:xfrm>
          <a:prstGeom prst="triangle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124200" y="28194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506" name="TextBox 32"/>
          <p:cNvSpPr txBox="1">
            <a:spLocks noChangeArrowheads="1"/>
          </p:cNvSpPr>
          <p:nvPr/>
        </p:nvSpPr>
        <p:spPr bwMode="auto">
          <a:xfrm>
            <a:off x="7010400" y="25146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 baseline="-250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507" name="TextBox 33"/>
          <p:cNvSpPr txBox="1">
            <a:spLocks noChangeArrowheads="1"/>
          </p:cNvSpPr>
          <p:nvPr/>
        </p:nvSpPr>
        <p:spPr bwMode="auto">
          <a:xfrm>
            <a:off x="5562600" y="2209800"/>
            <a:ext cx="67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18" charset="2"/>
              </a:rPr>
              <a:t>-b</a:t>
            </a:r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 baseline="-25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089275" y="2771775"/>
            <a:ext cx="152400" cy="152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3189288" y="2405063"/>
            <a:ext cx="5954712" cy="438150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136775" y="2438400"/>
            <a:ext cx="6977063" cy="1679575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>
          <a:xfrm>
            <a:off x="8312150" y="6373813"/>
            <a:ext cx="374650" cy="327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approximation will d</a:t>
            </a:r>
            <a:fld id="{0FE642AB-AC83-4AB5-B91C-6E0F87CD0FC3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Interpreting non-negative factorization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0200" y="4114800"/>
            <a:ext cx="5791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" y="2798763"/>
            <a:ext cx="33924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4481513"/>
            <a:ext cx="8077200" cy="21510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If we approximate the red dot as a non-negative combination of the bases, the approximation will lie in the shaded region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On or close to the boundary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approximation has error</a:t>
            </a:r>
          </a:p>
        </p:txBody>
      </p:sp>
      <p:sp>
        <p:nvSpPr>
          <p:cNvPr id="14" name="Oval 13"/>
          <p:cNvSpPr/>
          <p:nvPr/>
        </p:nvSpPr>
        <p:spPr>
          <a:xfrm>
            <a:off x="6172200" y="3352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324600" y="3505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019800" y="3581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2484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477000" y="36576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629400" y="3429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248400" y="36576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400800" y="3200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4770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58000" y="3505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943600" y="3048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9400" y="31242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324600" y="2971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58000" y="32004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705600" y="37338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629400" y="3810000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133600" y="3733800"/>
            <a:ext cx="5181600" cy="3810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136775" y="3036888"/>
            <a:ext cx="4492625" cy="108108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 rot="15673536">
            <a:off x="5034756" y="243682"/>
            <a:ext cx="1038225" cy="6662738"/>
          </a:xfrm>
          <a:prstGeom prst="triangle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124200" y="28194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530" name="TextBox 32"/>
          <p:cNvSpPr txBox="1">
            <a:spLocks noChangeArrowheads="1"/>
          </p:cNvSpPr>
          <p:nvPr/>
        </p:nvSpPr>
        <p:spPr bwMode="auto">
          <a:xfrm>
            <a:off x="7010400" y="25146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 baseline="-250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1531" name="TextBox 33"/>
          <p:cNvSpPr txBox="1">
            <a:spLocks noChangeArrowheads="1"/>
          </p:cNvSpPr>
          <p:nvPr/>
        </p:nvSpPr>
        <p:spPr bwMode="auto">
          <a:xfrm>
            <a:off x="5562600" y="2209800"/>
            <a:ext cx="67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18" charset="2"/>
              </a:rPr>
              <a:t>-b</a:t>
            </a:r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 baseline="-25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089275" y="2771775"/>
            <a:ext cx="152400" cy="152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3189288" y="2405063"/>
            <a:ext cx="5954712" cy="438150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136775" y="2438400"/>
            <a:ext cx="6977063" cy="1679575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136775" y="3810000"/>
            <a:ext cx="1368425" cy="307975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394075" y="3722688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16200000" flipH="1">
            <a:off x="2872582" y="3212306"/>
            <a:ext cx="908050" cy="287337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446463" y="375126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1"/>
          </p:nvPr>
        </p:nvSpPr>
        <p:spPr>
          <a:xfrm>
            <a:off x="8434388" y="6243638"/>
            <a:ext cx="477837" cy="457200"/>
          </a:xfrm>
        </p:spPr>
        <p:txBody>
          <a:bodyPr/>
          <a:lstStyle/>
          <a:p>
            <a:pPr>
              <a:defRPr/>
            </a:pPr>
            <a:fld id="{25C3DE47-C898-4C34-B2B8-03465F579901}" type="slidenum">
              <a:rPr lang="en-US" altLang="en-US"/>
              <a:pPr>
                <a:defRPr/>
              </a:pPr>
              <a:t>29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2" name="Picture 20" descr="http://www.dreamstime.com/keyboard-thumb17529388.jpg"/>
          <p:cNvPicPr>
            <a:picLocks noChangeAspect="1" noChangeArrowheads="1"/>
          </p:cNvPicPr>
          <p:nvPr/>
        </p:nvPicPr>
        <p:blipFill>
          <a:blip r:embed="rId2"/>
          <a:srcRect l="7500" r="7500" b="10601"/>
          <a:stretch>
            <a:fillRect/>
          </a:stretch>
        </p:blipFill>
        <p:spPr bwMode="auto">
          <a:xfrm rot="20404665">
            <a:off x="6000062" y="5384462"/>
            <a:ext cx="1369695" cy="1019215"/>
          </a:xfrm>
          <a:prstGeom prst="rect">
            <a:avLst/>
          </a:prstGeom>
          <a:noFill/>
        </p:spPr>
      </p:pic>
      <p:pic>
        <p:nvPicPr>
          <p:cNvPr id="54280" name="Picture 8" descr="http://di1-2.shoppingshadow.com/images/pi/15/f6/3d/102402563-149x149-0-0_Elite+Elite+Screens+Whiteboard+WB87XW+Fixed+Frame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29400" y="966597"/>
            <a:ext cx="2362200" cy="1824228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6782463" y="1069450"/>
            <a:ext cx="2019631" cy="1618091"/>
          </a:xfrm>
          <a:custGeom>
            <a:avLst/>
            <a:gdLst>
              <a:gd name="connsiteX0" fmla="*/ 55659 w 2019631"/>
              <a:gd name="connsiteY0" fmla="*/ 166978 h 1618091"/>
              <a:gd name="connsiteX1" fmla="*/ 2019631 w 2019631"/>
              <a:gd name="connsiteY1" fmla="*/ 0 h 1618091"/>
              <a:gd name="connsiteX2" fmla="*/ 1979874 w 2019631"/>
              <a:gd name="connsiteY2" fmla="*/ 1618091 h 1618091"/>
              <a:gd name="connsiteX3" fmla="*/ 0 w 2019631"/>
              <a:gd name="connsiteY3" fmla="*/ 1304014 h 1618091"/>
              <a:gd name="connsiteX4" fmla="*/ 55659 w 2019631"/>
              <a:gd name="connsiteY4" fmla="*/ 166978 h 16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631" h="1618091">
                <a:moveTo>
                  <a:pt x="55659" y="166978"/>
                </a:moveTo>
                <a:lnTo>
                  <a:pt x="2019631" y="0"/>
                </a:lnTo>
                <a:lnTo>
                  <a:pt x="1979874" y="1618091"/>
                </a:lnTo>
                <a:lnTo>
                  <a:pt x="0" y="1304014"/>
                </a:lnTo>
                <a:lnTo>
                  <a:pt x="55659" y="16697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Engineer and the Musician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9436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sz="2800" i="1" dirty="0" smtClean="0"/>
              <a:t>The engineer worked for many years. He spent much money and published many papers.</a:t>
            </a:r>
          </a:p>
        </p:txBody>
      </p:sp>
      <p:pic>
        <p:nvPicPr>
          <p:cNvPr id="10" name="Picture 6" descr="http://www.chem.fsu.edu/~schlen/CHM%205153/Equations%20CHM%205153%20Hr%20Exam%201.jpg"/>
          <p:cNvPicPr>
            <a:picLocks noChangeAspect="1" noChangeArrowheads="1"/>
          </p:cNvPicPr>
          <p:nvPr/>
        </p:nvPicPr>
        <p:blipFill>
          <a:blip r:embed="rId4"/>
          <a:srcRect t="43217" b="10804"/>
          <a:stretch>
            <a:fillRect/>
          </a:stretch>
        </p:blipFill>
        <p:spPr bwMode="auto">
          <a:xfrm>
            <a:off x="6858000" y="1219200"/>
            <a:ext cx="1828800" cy="1148194"/>
          </a:xfrm>
          <a:prstGeom prst="rect">
            <a:avLst/>
          </a:prstGeom>
          <a:noFill/>
        </p:spPr>
      </p:pic>
      <p:pic>
        <p:nvPicPr>
          <p:cNvPr id="54282" name="Picture 10" descr="http://eil.com/Gallery/45285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7746" y="3139966"/>
            <a:ext cx="856671" cy="856672"/>
          </a:xfrm>
          <a:prstGeom prst="rect">
            <a:avLst/>
          </a:prstGeom>
          <a:noFill/>
        </p:spPr>
      </p:pic>
      <p:sp>
        <p:nvSpPr>
          <p:cNvPr id="22" name="Freeform 21"/>
          <p:cNvSpPr/>
          <p:nvPr/>
        </p:nvSpPr>
        <p:spPr>
          <a:xfrm rot="3159139">
            <a:off x="7907679" y="3426681"/>
            <a:ext cx="767910" cy="43038"/>
          </a:xfrm>
          <a:custGeom>
            <a:avLst/>
            <a:gdLst>
              <a:gd name="connsiteX0" fmla="*/ 95250 w 1776412"/>
              <a:gd name="connsiteY0" fmla="*/ 61913 h 504825"/>
              <a:gd name="connsiteX1" fmla="*/ 1657350 w 1776412"/>
              <a:gd name="connsiteY1" fmla="*/ 0 h 504825"/>
              <a:gd name="connsiteX2" fmla="*/ 1762125 w 1776412"/>
              <a:gd name="connsiteY2" fmla="*/ 128588 h 504825"/>
              <a:gd name="connsiteX3" fmla="*/ 1776412 w 1776412"/>
              <a:gd name="connsiteY3" fmla="*/ 257175 h 504825"/>
              <a:gd name="connsiteX4" fmla="*/ 1700212 w 1776412"/>
              <a:gd name="connsiteY4" fmla="*/ 452438 h 504825"/>
              <a:gd name="connsiteX5" fmla="*/ 109537 w 1776412"/>
              <a:gd name="connsiteY5" fmla="*/ 504825 h 504825"/>
              <a:gd name="connsiteX6" fmla="*/ 14287 w 1776412"/>
              <a:gd name="connsiteY6" fmla="*/ 390525 h 504825"/>
              <a:gd name="connsiteX7" fmla="*/ 0 w 1776412"/>
              <a:gd name="connsiteY7" fmla="*/ 257175 h 504825"/>
              <a:gd name="connsiteX8" fmla="*/ 95250 w 1776412"/>
              <a:gd name="connsiteY8" fmla="*/ 61913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412" h="504825">
                <a:moveTo>
                  <a:pt x="95250" y="61913"/>
                </a:moveTo>
                <a:lnTo>
                  <a:pt x="1657350" y="0"/>
                </a:lnTo>
                <a:lnTo>
                  <a:pt x="1762125" y="128588"/>
                </a:lnTo>
                <a:lnTo>
                  <a:pt x="1776412" y="257175"/>
                </a:lnTo>
                <a:lnTo>
                  <a:pt x="1700212" y="452438"/>
                </a:lnTo>
                <a:lnTo>
                  <a:pt x="109537" y="504825"/>
                </a:lnTo>
                <a:lnTo>
                  <a:pt x="14287" y="390525"/>
                </a:lnTo>
                <a:lnTo>
                  <a:pt x="0" y="257175"/>
                </a:lnTo>
                <a:lnTo>
                  <a:pt x="95250" y="61913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8804089">
            <a:off x="8237137" y="3440675"/>
            <a:ext cx="356418" cy="122354"/>
          </a:xfrm>
          <a:custGeom>
            <a:avLst/>
            <a:gdLst>
              <a:gd name="connsiteX0" fmla="*/ 95250 w 1776412"/>
              <a:gd name="connsiteY0" fmla="*/ 61913 h 504825"/>
              <a:gd name="connsiteX1" fmla="*/ 1657350 w 1776412"/>
              <a:gd name="connsiteY1" fmla="*/ 0 h 504825"/>
              <a:gd name="connsiteX2" fmla="*/ 1762125 w 1776412"/>
              <a:gd name="connsiteY2" fmla="*/ 128588 h 504825"/>
              <a:gd name="connsiteX3" fmla="*/ 1776412 w 1776412"/>
              <a:gd name="connsiteY3" fmla="*/ 257175 h 504825"/>
              <a:gd name="connsiteX4" fmla="*/ 1700212 w 1776412"/>
              <a:gd name="connsiteY4" fmla="*/ 452438 h 504825"/>
              <a:gd name="connsiteX5" fmla="*/ 109537 w 1776412"/>
              <a:gd name="connsiteY5" fmla="*/ 504825 h 504825"/>
              <a:gd name="connsiteX6" fmla="*/ 14287 w 1776412"/>
              <a:gd name="connsiteY6" fmla="*/ 390525 h 504825"/>
              <a:gd name="connsiteX7" fmla="*/ 0 w 1776412"/>
              <a:gd name="connsiteY7" fmla="*/ 257175 h 504825"/>
              <a:gd name="connsiteX8" fmla="*/ 95250 w 1776412"/>
              <a:gd name="connsiteY8" fmla="*/ 61913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412" h="504825">
                <a:moveTo>
                  <a:pt x="95250" y="61913"/>
                </a:moveTo>
                <a:lnTo>
                  <a:pt x="1657350" y="0"/>
                </a:lnTo>
                <a:lnTo>
                  <a:pt x="1762125" y="128588"/>
                </a:lnTo>
                <a:lnTo>
                  <a:pt x="1776412" y="257175"/>
                </a:lnTo>
                <a:lnTo>
                  <a:pt x="1700212" y="452438"/>
                </a:lnTo>
                <a:lnTo>
                  <a:pt x="109537" y="504825"/>
                </a:lnTo>
                <a:lnTo>
                  <a:pt x="14287" y="390525"/>
                </a:lnTo>
                <a:lnTo>
                  <a:pt x="0" y="257175"/>
                </a:lnTo>
                <a:lnTo>
                  <a:pt x="95250" y="61913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20636709">
            <a:off x="7883435" y="3353644"/>
            <a:ext cx="185404" cy="119516"/>
          </a:xfrm>
          <a:custGeom>
            <a:avLst/>
            <a:gdLst>
              <a:gd name="connsiteX0" fmla="*/ 95250 w 1776412"/>
              <a:gd name="connsiteY0" fmla="*/ 61913 h 504825"/>
              <a:gd name="connsiteX1" fmla="*/ 1657350 w 1776412"/>
              <a:gd name="connsiteY1" fmla="*/ 0 h 504825"/>
              <a:gd name="connsiteX2" fmla="*/ 1762125 w 1776412"/>
              <a:gd name="connsiteY2" fmla="*/ 128588 h 504825"/>
              <a:gd name="connsiteX3" fmla="*/ 1776412 w 1776412"/>
              <a:gd name="connsiteY3" fmla="*/ 257175 h 504825"/>
              <a:gd name="connsiteX4" fmla="*/ 1700212 w 1776412"/>
              <a:gd name="connsiteY4" fmla="*/ 452438 h 504825"/>
              <a:gd name="connsiteX5" fmla="*/ 109537 w 1776412"/>
              <a:gd name="connsiteY5" fmla="*/ 504825 h 504825"/>
              <a:gd name="connsiteX6" fmla="*/ 14287 w 1776412"/>
              <a:gd name="connsiteY6" fmla="*/ 390525 h 504825"/>
              <a:gd name="connsiteX7" fmla="*/ 0 w 1776412"/>
              <a:gd name="connsiteY7" fmla="*/ 257175 h 504825"/>
              <a:gd name="connsiteX8" fmla="*/ 95250 w 1776412"/>
              <a:gd name="connsiteY8" fmla="*/ 61913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412" h="504825">
                <a:moveTo>
                  <a:pt x="95250" y="61913"/>
                </a:moveTo>
                <a:lnTo>
                  <a:pt x="1657350" y="0"/>
                </a:lnTo>
                <a:lnTo>
                  <a:pt x="1762125" y="128588"/>
                </a:lnTo>
                <a:lnTo>
                  <a:pt x="1776412" y="257175"/>
                </a:lnTo>
                <a:lnTo>
                  <a:pt x="1700212" y="452438"/>
                </a:lnTo>
                <a:lnTo>
                  <a:pt x="109537" y="504825"/>
                </a:lnTo>
                <a:lnTo>
                  <a:pt x="14287" y="390525"/>
                </a:lnTo>
                <a:lnTo>
                  <a:pt x="0" y="257175"/>
                </a:lnTo>
                <a:lnTo>
                  <a:pt x="95250" y="61913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8025560">
            <a:off x="8105148" y="3348384"/>
            <a:ext cx="371323" cy="66844"/>
          </a:xfrm>
          <a:custGeom>
            <a:avLst/>
            <a:gdLst>
              <a:gd name="connsiteX0" fmla="*/ 95250 w 1776412"/>
              <a:gd name="connsiteY0" fmla="*/ 61913 h 504825"/>
              <a:gd name="connsiteX1" fmla="*/ 1657350 w 1776412"/>
              <a:gd name="connsiteY1" fmla="*/ 0 h 504825"/>
              <a:gd name="connsiteX2" fmla="*/ 1762125 w 1776412"/>
              <a:gd name="connsiteY2" fmla="*/ 128588 h 504825"/>
              <a:gd name="connsiteX3" fmla="*/ 1776412 w 1776412"/>
              <a:gd name="connsiteY3" fmla="*/ 257175 h 504825"/>
              <a:gd name="connsiteX4" fmla="*/ 1700212 w 1776412"/>
              <a:gd name="connsiteY4" fmla="*/ 452438 h 504825"/>
              <a:gd name="connsiteX5" fmla="*/ 109537 w 1776412"/>
              <a:gd name="connsiteY5" fmla="*/ 504825 h 504825"/>
              <a:gd name="connsiteX6" fmla="*/ 14287 w 1776412"/>
              <a:gd name="connsiteY6" fmla="*/ 390525 h 504825"/>
              <a:gd name="connsiteX7" fmla="*/ 0 w 1776412"/>
              <a:gd name="connsiteY7" fmla="*/ 257175 h 504825"/>
              <a:gd name="connsiteX8" fmla="*/ 95250 w 1776412"/>
              <a:gd name="connsiteY8" fmla="*/ 61913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412" h="504825">
                <a:moveTo>
                  <a:pt x="95250" y="61913"/>
                </a:moveTo>
                <a:lnTo>
                  <a:pt x="1657350" y="0"/>
                </a:lnTo>
                <a:lnTo>
                  <a:pt x="1762125" y="128588"/>
                </a:lnTo>
                <a:lnTo>
                  <a:pt x="1776412" y="257175"/>
                </a:lnTo>
                <a:lnTo>
                  <a:pt x="1700212" y="452438"/>
                </a:lnTo>
                <a:lnTo>
                  <a:pt x="109537" y="504825"/>
                </a:lnTo>
                <a:lnTo>
                  <a:pt x="14287" y="390525"/>
                </a:lnTo>
                <a:lnTo>
                  <a:pt x="0" y="257175"/>
                </a:lnTo>
                <a:lnTo>
                  <a:pt x="95250" y="61913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1408746">
            <a:off x="7748839" y="3664563"/>
            <a:ext cx="371323" cy="66844"/>
          </a:xfrm>
          <a:custGeom>
            <a:avLst/>
            <a:gdLst>
              <a:gd name="connsiteX0" fmla="*/ 95250 w 1776412"/>
              <a:gd name="connsiteY0" fmla="*/ 61913 h 504825"/>
              <a:gd name="connsiteX1" fmla="*/ 1657350 w 1776412"/>
              <a:gd name="connsiteY1" fmla="*/ 0 h 504825"/>
              <a:gd name="connsiteX2" fmla="*/ 1762125 w 1776412"/>
              <a:gd name="connsiteY2" fmla="*/ 128588 h 504825"/>
              <a:gd name="connsiteX3" fmla="*/ 1776412 w 1776412"/>
              <a:gd name="connsiteY3" fmla="*/ 257175 h 504825"/>
              <a:gd name="connsiteX4" fmla="*/ 1700212 w 1776412"/>
              <a:gd name="connsiteY4" fmla="*/ 452438 h 504825"/>
              <a:gd name="connsiteX5" fmla="*/ 109537 w 1776412"/>
              <a:gd name="connsiteY5" fmla="*/ 504825 h 504825"/>
              <a:gd name="connsiteX6" fmla="*/ 14287 w 1776412"/>
              <a:gd name="connsiteY6" fmla="*/ 390525 h 504825"/>
              <a:gd name="connsiteX7" fmla="*/ 0 w 1776412"/>
              <a:gd name="connsiteY7" fmla="*/ 257175 h 504825"/>
              <a:gd name="connsiteX8" fmla="*/ 95250 w 1776412"/>
              <a:gd name="connsiteY8" fmla="*/ 61913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412" h="504825">
                <a:moveTo>
                  <a:pt x="95250" y="61913"/>
                </a:moveTo>
                <a:lnTo>
                  <a:pt x="1657350" y="0"/>
                </a:lnTo>
                <a:lnTo>
                  <a:pt x="1762125" y="128588"/>
                </a:lnTo>
                <a:lnTo>
                  <a:pt x="1776412" y="257175"/>
                </a:lnTo>
                <a:lnTo>
                  <a:pt x="1700212" y="452438"/>
                </a:lnTo>
                <a:lnTo>
                  <a:pt x="109537" y="504825"/>
                </a:lnTo>
                <a:lnTo>
                  <a:pt x="14287" y="390525"/>
                </a:lnTo>
                <a:lnTo>
                  <a:pt x="0" y="257175"/>
                </a:lnTo>
                <a:lnTo>
                  <a:pt x="95250" y="61913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4035436">
            <a:off x="7910293" y="3756946"/>
            <a:ext cx="371323" cy="66844"/>
          </a:xfrm>
          <a:custGeom>
            <a:avLst/>
            <a:gdLst>
              <a:gd name="connsiteX0" fmla="*/ 95250 w 1776412"/>
              <a:gd name="connsiteY0" fmla="*/ 61913 h 504825"/>
              <a:gd name="connsiteX1" fmla="*/ 1657350 w 1776412"/>
              <a:gd name="connsiteY1" fmla="*/ 0 h 504825"/>
              <a:gd name="connsiteX2" fmla="*/ 1762125 w 1776412"/>
              <a:gd name="connsiteY2" fmla="*/ 128588 h 504825"/>
              <a:gd name="connsiteX3" fmla="*/ 1776412 w 1776412"/>
              <a:gd name="connsiteY3" fmla="*/ 257175 h 504825"/>
              <a:gd name="connsiteX4" fmla="*/ 1700212 w 1776412"/>
              <a:gd name="connsiteY4" fmla="*/ 452438 h 504825"/>
              <a:gd name="connsiteX5" fmla="*/ 109537 w 1776412"/>
              <a:gd name="connsiteY5" fmla="*/ 504825 h 504825"/>
              <a:gd name="connsiteX6" fmla="*/ 14287 w 1776412"/>
              <a:gd name="connsiteY6" fmla="*/ 390525 h 504825"/>
              <a:gd name="connsiteX7" fmla="*/ 0 w 1776412"/>
              <a:gd name="connsiteY7" fmla="*/ 257175 h 504825"/>
              <a:gd name="connsiteX8" fmla="*/ 95250 w 1776412"/>
              <a:gd name="connsiteY8" fmla="*/ 61913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412" h="504825">
                <a:moveTo>
                  <a:pt x="95250" y="61913"/>
                </a:moveTo>
                <a:lnTo>
                  <a:pt x="1657350" y="0"/>
                </a:lnTo>
                <a:lnTo>
                  <a:pt x="1762125" y="128588"/>
                </a:lnTo>
                <a:lnTo>
                  <a:pt x="1776412" y="257175"/>
                </a:lnTo>
                <a:lnTo>
                  <a:pt x="1700212" y="452438"/>
                </a:lnTo>
                <a:lnTo>
                  <a:pt x="109537" y="504825"/>
                </a:lnTo>
                <a:lnTo>
                  <a:pt x="14287" y="390525"/>
                </a:lnTo>
                <a:lnTo>
                  <a:pt x="0" y="257175"/>
                </a:lnTo>
                <a:lnTo>
                  <a:pt x="95250" y="61913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981200" y="2971800"/>
            <a:ext cx="5943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Finally he had a somewhat scratchy restoration of the music..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28600" y="4876800"/>
            <a:ext cx="58674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musician listened to the music carefully for a day, transcribed it,  broke out his trusty keyboard and replicated the music.</a:t>
            </a:r>
          </a:p>
        </p:txBody>
      </p:sp>
      <p:pic>
        <p:nvPicPr>
          <p:cNvPr id="54290" name="Picture 18" descr="http://4.bp.blogspot.com/_t3MjWXHs1dE/TUXieVeflEI/AAAAAAAABRA/2pS13J2e_Jk/s300/rockstar.jpg"/>
          <p:cNvPicPr>
            <a:picLocks noChangeAspect="1" noChangeArrowheads="1"/>
          </p:cNvPicPr>
          <p:nvPr/>
        </p:nvPicPr>
        <p:blipFill>
          <a:blip r:embed="rId7"/>
          <a:srcRect l="48000"/>
          <a:stretch>
            <a:fillRect/>
          </a:stretch>
        </p:blipFill>
        <p:spPr bwMode="auto">
          <a:xfrm>
            <a:off x="7239000" y="4572000"/>
            <a:ext cx="1485900" cy="1762126"/>
          </a:xfrm>
          <a:prstGeom prst="rect">
            <a:avLst/>
          </a:prstGeom>
          <a:noFill/>
        </p:spPr>
      </p:pic>
      <p:pic>
        <p:nvPicPr>
          <p:cNvPr id="54294" name="Picture 22" descr="http://www.psdgraphics.com/wp-content/uploads/2009/12/vinyl-record-icon.jpg"/>
          <p:cNvPicPr>
            <a:picLocks noChangeAspect="1" noChangeArrowheads="1"/>
          </p:cNvPicPr>
          <p:nvPr/>
        </p:nvPicPr>
        <p:blipFill>
          <a:blip r:embed="rId8" cstate="print"/>
          <a:srcRect l="15738" t="4192" r="15738" b="4192"/>
          <a:stretch>
            <a:fillRect/>
          </a:stretch>
        </p:blipFill>
        <p:spPr bwMode="auto">
          <a:xfrm>
            <a:off x="5791200" y="4648200"/>
            <a:ext cx="914400" cy="917912"/>
          </a:xfrm>
          <a:prstGeom prst="rect">
            <a:avLst/>
          </a:prstGeom>
          <a:noFill/>
        </p:spPr>
      </p:pic>
      <p:pic>
        <p:nvPicPr>
          <p:cNvPr id="23" name="Picture 1" descr="C:\Users\bhiksha\Dropbox\tutorials\topicmodelsforsignalprocessing.icassp2011\cartoons\1047637_SMPN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743200"/>
            <a:ext cx="1167869" cy="1863724"/>
          </a:xfrm>
          <a:prstGeom prst="rect">
            <a:avLst/>
          </a:prstGeom>
          <a:noFill/>
        </p:spPr>
      </p:pic>
      <p:pic>
        <p:nvPicPr>
          <p:cNvPr id="23553" name="Picture 1" descr="C:\Users\bhiksha\Dropbox\tutorials\topicmodelsforsignalprocessing.icassp2011\cartoons\1048712_SMJP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1143000"/>
            <a:ext cx="708280" cy="136048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1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NMF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representation characterizes all data as lying within a compact convex region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“Compact”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enclosing only a small fraction of the entire space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The more compact the enclosed region, the more it localizes the data within it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Represents the boundaries of the distribution of the data better</a:t>
            </a:r>
          </a:p>
          <a:p>
            <a:pPr lvl="3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Conventional statistical models represent the mode of the distribution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The 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bases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must be chosen to 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Enclose the data as compactly as possible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And also enclose as much of the data as possible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Data that are not enclosed are not represented correctly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1C8C23-F666-48BF-BE92-D8F2AAAB7827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Data need not be non-negative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3603625"/>
            <a:ext cx="8077200" cy="317817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general principle of enclosing data applies to any one-sided data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Whose distribution does not cross the origin.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only part of the model that must be non-negative are the weights.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Examples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Blue bases enclose blue region in negative quadrant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Red bases enclose red region in positive-negative quadrant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Notions of compactness and enclosure still apply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This is a generalization of NMF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wont discuss it further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1493838" y="1100138"/>
            <a:ext cx="57912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rot="5400000">
            <a:off x="5054600" y="2416175"/>
            <a:ext cx="33924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 flipH="1" flipV="1">
            <a:off x="2636838" y="17875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 flipH="1" flipV="1">
            <a:off x="2484438" y="16351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 flipH="1" flipV="1">
            <a:off x="2789238" y="15589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 flipH="1" flipV="1">
            <a:off x="2560638" y="13303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 flipH="1" flipV="1">
            <a:off x="2332038" y="14827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 flipH="1" flipV="1">
            <a:off x="2179638" y="17113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 bwMode="auto">
          <a:xfrm flipH="1" flipV="1">
            <a:off x="2560638" y="14827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 bwMode="auto">
          <a:xfrm flipH="1" flipV="1">
            <a:off x="2408238" y="19399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 bwMode="auto">
          <a:xfrm flipH="1" flipV="1">
            <a:off x="2332038" y="13303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 bwMode="auto">
          <a:xfrm flipH="1" flipV="1">
            <a:off x="1951038" y="16351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 bwMode="auto">
          <a:xfrm flipH="1" flipV="1">
            <a:off x="2865438" y="20923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 bwMode="auto">
          <a:xfrm flipH="1" flipV="1">
            <a:off x="2179638" y="20161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Oval 26"/>
          <p:cNvSpPr/>
          <p:nvPr/>
        </p:nvSpPr>
        <p:spPr bwMode="auto">
          <a:xfrm flipH="1" flipV="1">
            <a:off x="2484438" y="21685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 bwMode="auto">
          <a:xfrm flipH="1" flipV="1">
            <a:off x="1951038" y="19399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 bwMode="auto">
          <a:xfrm flipH="1" flipV="1">
            <a:off x="2103438" y="14065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 bwMode="auto">
          <a:xfrm flipH="1" flipV="1">
            <a:off x="2179638" y="1330325"/>
            <a:ext cx="76200" cy="762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1570038" y="1101725"/>
            <a:ext cx="5181600" cy="3810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 flipH="1">
            <a:off x="2255838" y="1098550"/>
            <a:ext cx="4492625" cy="108108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 bwMode="auto">
          <a:xfrm rot="15673536" flipH="1" flipV="1">
            <a:off x="2812256" y="-1689893"/>
            <a:ext cx="1038225" cy="6662738"/>
          </a:xfrm>
          <a:prstGeom prst="triangle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3577" name="Group 50"/>
          <p:cNvGrpSpPr>
            <a:grpSpLocks/>
          </p:cNvGrpSpPr>
          <p:nvPr/>
        </p:nvGrpSpPr>
        <p:grpSpPr bwMode="auto">
          <a:xfrm rot="-4204118">
            <a:off x="6715919" y="846931"/>
            <a:ext cx="1905000" cy="3201988"/>
            <a:chOff x="4846638" y="819600"/>
            <a:chExt cx="1905000" cy="3201987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H="1">
              <a:off x="4851247" y="1095975"/>
              <a:ext cx="1905000" cy="1752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auto">
            <a:xfrm rot="5400000">
              <a:off x="5042937" y="1819040"/>
              <a:ext cx="2438399" cy="990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81" name="Group 49"/>
            <p:cNvGrpSpPr>
              <a:grpSpLocks/>
            </p:cNvGrpSpPr>
            <p:nvPr/>
          </p:nvGrpSpPr>
          <p:grpSpPr bwMode="auto">
            <a:xfrm>
              <a:off x="5075238" y="819600"/>
              <a:ext cx="1495425" cy="3201987"/>
              <a:chOff x="5075238" y="819600"/>
              <a:chExt cx="1495425" cy="3201987"/>
            </a:xfrm>
          </p:grpSpPr>
          <p:sp>
            <p:nvSpPr>
              <p:cNvPr id="15" name="Oval 14"/>
              <p:cNvSpPr/>
              <p:nvPr/>
            </p:nvSpPr>
            <p:spPr bwMode="auto">
              <a:xfrm flipH="1" flipV="1">
                <a:off x="5698328" y="258676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 flipH="1" flipV="1">
                <a:off x="5543713" y="243512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 flipH="1" flipV="1">
                <a:off x="5696675" y="2465779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 flipH="1" flipV="1">
                <a:off x="5696677" y="231211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 flipH="1" flipV="1">
                <a:off x="5391158" y="330437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 flipH="1" flipV="1">
                <a:off x="5390213" y="299906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 flipH="1" flipV="1">
                <a:off x="6151572" y="277027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 flipH="1" flipV="1">
                <a:off x="6000959" y="254119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 flipH="1" flipV="1">
                <a:off x="5845725" y="292339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 flipH="1" flipV="1">
                <a:off x="6151498" y="315193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 flipH="1" flipV="1">
                <a:off x="5391779" y="261686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 flipH="1" flipV="1">
                <a:off x="5087354" y="2997439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 flipH="1" flipV="1">
                <a:off x="5161819" y="254152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 flipH="1" flipV="1">
                <a:off x="5392081" y="22824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 flipH="1" flipV="1">
                <a:off x="5238957" y="213022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6" name="Isosceles Triangle 45"/>
              <p:cNvSpPr/>
              <p:nvPr/>
            </p:nvSpPr>
            <p:spPr bwMode="auto">
              <a:xfrm rot="12882444" flipH="1" flipV="1">
                <a:off x="5127943" y="810295"/>
                <a:ext cx="1458913" cy="3201986"/>
              </a:xfrm>
              <a:prstGeom prst="triangle">
                <a:avLst/>
              </a:prstGeom>
              <a:solidFill>
                <a:srgbClr val="FF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sp>
        <p:nvSpPr>
          <p:cNvPr id="47" name="Slide Number Placeholder 4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22901E-CB2F-474B-B43B-0E881673E8EF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Learning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514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Given a collection of data vectors (blue dots)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Goal: find a set of bases (blue arrows) such that they enclose the data.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Ideally, they must simultaneously enclose the smallest volume</a:t>
            </a:r>
          </a:p>
          <a:p>
            <a:pPr lvl="1">
              <a:lnSpc>
                <a:spcPct val="120000"/>
              </a:lnSpc>
              <a:defRPr/>
            </a:pPr>
            <a:r>
              <a:rPr lang="en-US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This “enclosure” constraint is usually not explicitly imposed in the standard NMF formulation</a:t>
            </a:r>
          </a:p>
        </p:txBody>
      </p:sp>
      <p:grpSp>
        <p:nvGrpSpPr>
          <p:cNvPr id="24580" name="Group 25"/>
          <p:cNvGrpSpPr>
            <a:grpSpLocks/>
          </p:cNvGrpSpPr>
          <p:nvPr/>
        </p:nvGrpSpPr>
        <p:grpSpPr bwMode="auto">
          <a:xfrm>
            <a:off x="1676400" y="1076325"/>
            <a:ext cx="5334000" cy="2809875"/>
            <a:chOff x="1905000" y="1103220"/>
            <a:chExt cx="4559533" cy="2401979"/>
          </a:xfrm>
        </p:grpSpPr>
        <p:grpSp>
          <p:nvGrpSpPr>
            <p:cNvPr id="24582" name="Group 3"/>
            <p:cNvGrpSpPr>
              <a:grpSpLocks/>
            </p:cNvGrpSpPr>
            <p:nvPr/>
          </p:nvGrpSpPr>
          <p:grpSpPr bwMode="auto">
            <a:xfrm>
              <a:off x="1905000" y="1103220"/>
              <a:ext cx="3962400" cy="2401979"/>
              <a:chOff x="1600200" y="1103220"/>
              <a:chExt cx="5791200" cy="3392581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1600200" y="4114376"/>
                <a:ext cx="5791275" cy="19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rot="5400000" flipH="1" flipV="1">
                <a:off x="437421" y="2799511"/>
                <a:ext cx="339258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/>
              <p:nvPr/>
            </p:nvSpPr>
            <p:spPr>
              <a:xfrm>
                <a:off x="6171738" y="3353440"/>
                <a:ext cx="77349" cy="7475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324452" y="3504861"/>
                <a:ext cx="77350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019022" y="3581530"/>
                <a:ext cx="77350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249086" y="3809618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477168" y="3658198"/>
                <a:ext cx="75366" cy="7475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629883" y="3428193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249086" y="3658198"/>
                <a:ext cx="75366" cy="7475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401802" y="3200103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477168" y="3809618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857964" y="3504861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943656" y="3048684"/>
                <a:ext cx="75366" cy="7475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29883" y="3123435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324452" y="2972015"/>
                <a:ext cx="77350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57964" y="3200103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705249" y="3732949"/>
                <a:ext cx="77350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629883" y="3809618"/>
                <a:ext cx="75366" cy="7666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133712" y="3732949"/>
                <a:ext cx="5182397" cy="381426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135695" y="3035266"/>
                <a:ext cx="4494188" cy="1082943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Isosceles Triangle 24"/>
            <p:cNvSpPr/>
            <p:nvPr/>
          </p:nvSpPr>
          <p:spPr>
            <a:xfrm rot="15673536">
              <a:off x="3964242" y="721285"/>
              <a:ext cx="674454" cy="4326128"/>
            </a:xfrm>
            <a:prstGeom prst="triangle">
              <a:avLst/>
            </a:prstGeom>
            <a:solidFill>
              <a:srgbClr val="0000F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E71A72-4A26-4D46-946E-AB37FA6E8381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Learning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799"/>
            <a:ext cx="8839200" cy="56636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Express every training vector as non-negative combination of bases</a:t>
            </a:r>
          </a:p>
          <a:p>
            <a:pPr marL="695325" lvl="2" indent="-342900">
              <a:lnSpc>
                <a:spcPct val="120000"/>
              </a:lnSpc>
              <a:defRPr/>
            </a:pPr>
            <a:r>
              <a:rPr lang="en-US" sz="2600" dirty="0" smtClean="0"/>
              <a:t>V = </a:t>
            </a:r>
            <a:r>
              <a:rPr lang="en-US" sz="2600" dirty="0" smtClean="0">
                <a:latin typeface="Symbol" pitchFamily="18" charset="2"/>
              </a:rPr>
              <a:t>S</a:t>
            </a:r>
            <a:r>
              <a:rPr lang="en-US" sz="2600" baseline="-25000" dirty="0" smtClean="0"/>
              <a:t>i</a:t>
            </a:r>
            <a:r>
              <a:rPr lang="en-US" sz="2600" dirty="0" smtClean="0"/>
              <a:t>  </a:t>
            </a:r>
            <a:r>
              <a:rPr lang="en-US" sz="2600" dirty="0" err="1" smtClean="0"/>
              <a:t>w</a:t>
            </a:r>
            <a:r>
              <a:rPr lang="en-US" sz="2600" baseline="-25000" dirty="0" err="1" smtClean="0"/>
              <a:t>i</a:t>
            </a:r>
            <a:r>
              <a:rPr lang="en-US" sz="2600" dirty="0" smtClean="0"/>
              <a:t>  B</a:t>
            </a:r>
            <a:r>
              <a:rPr lang="en-US" sz="2600" baseline="-25000" dirty="0" smtClean="0"/>
              <a:t>i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linear algebraic notation,  represent: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Set of all training vectors as a data matrix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DxN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matrix, D = dimensionality of vectors,  N = No. of vectors</a:t>
            </a:r>
          </a:p>
          <a:p>
            <a:pPr lvl="4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basis vectors as a matrix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DxK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matrix , K is the number of bases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K weights for any vector V as a Kx1 column vector W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weight vectors for all N training data vectors as a  matrix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KxN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matrix</a:t>
            </a:r>
          </a:p>
          <a:p>
            <a:pPr lvl="8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Ideally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2ED888-0BCB-4CD1-B781-B6617C032822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Learning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4475"/>
            <a:ext cx="8509000" cy="3733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will only hold true if all training vectors in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lie inside the region enclosed by the bases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Learning bases is an iterative algorithm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Intermediate estimates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 not satisfy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 = BW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Algorithm updates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until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 = BW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satisfied as closely as possible</a:t>
            </a:r>
          </a:p>
        </p:txBody>
      </p:sp>
      <p:grpSp>
        <p:nvGrpSpPr>
          <p:cNvPr id="26628" name="Group 3"/>
          <p:cNvGrpSpPr>
            <a:grpSpLocks/>
          </p:cNvGrpSpPr>
          <p:nvPr/>
        </p:nvGrpSpPr>
        <p:grpSpPr bwMode="auto">
          <a:xfrm>
            <a:off x="2590800" y="1066800"/>
            <a:ext cx="3048000" cy="1604963"/>
            <a:chOff x="1905000" y="1103220"/>
            <a:chExt cx="4559533" cy="2401979"/>
          </a:xfrm>
        </p:grpSpPr>
        <p:grpSp>
          <p:nvGrpSpPr>
            <p:cNvPr id="26630" name="Group 3"/>
            <p:cNvGrpSpPr>
              <a:grpSpLocks/>
            </p:cNvGrpSpPr>
            <p:nvPr/>
          </p:nvGrpSpPr>
          <p:grpSpPr bwMode="auto">
            <a:xfrm>
              <a:off x="1905000" y="1102999"/>
              <a:ext cx="3962400" cy="2401298"/>
              <a:chOff x="1600200" y="1103220"/>
              <a:chExt cx="5791200" cy="3392581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1600200" y="4114421"/>
                <a:ext cx="5792763" cy="33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rot="5400000" flipH="1" flipV="1">
                <a:off x="437930" y="2800306"/>
                <a:ext cx="339354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6174712" y="3352468"/>
                <a:ext cx="76358" cy="7720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27427" y="3506872"/>
                <a:ext cx="76358" cy="7720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021997" y="3584076"/>
                <a:ext cx="76358" cy="7384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51070" y="3812326"/>
                <a:ext cx="76358" cy="7384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76673" y="3657921"/>
                <a:ext cx="76358" cy="77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29388" y="3429671"/>
                <a:ext cx="76358" cy="77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251070" y="3657921"/>
                <a:ext cx="76358" cy="77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403785" y="3201421"/>
                <a:ext cx="72888" cy="77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476673" y="3812326"/>
                <a:ext cx="76358" cy="7384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858460" y="3506872"/>
                <a:ext cx="76358" cy="7720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945639" y="3050372"/>
                <a:ext cx="76358" cy="7384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629388" y="3124218"/>
                <a:ext cx="76358" cy="7720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327427" y="2973171"/>
                <a:ext cx="76358" cy="77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58460" y="3201421"/>
                <a:ext cx="76358" cy="77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705745" y="3735122"/>
                <a:ext cx="76358" cy="7720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29388" y="3812326"/>
                <a:ext cx="76358" cy="7384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2134703" y="3735122"/>
                <a:ext cx="5181903" cy="379299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2134703" y="3036946"/>
                <a:ext cx="4494685" cy="1080831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Isosceles Triangle 5"/>
            <p:cNvSpPr/>
            <p:nvPr/>
          </p:nvSpPr>
          <p:spPr>
            <a:xfrm rot="15673536">
              <a:off x="3964948" y="722887"/>
              <a:ext cx="674740" cy="4324431"/>
            </a:xfrm>
            <a:prstGeom prst="triangle">
              <a:avLst/>
            </a:prstGeom>
            <a:solidFill>
              <a:srgbClr val="0000F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D72915-DA25-4A67-A2D9-5D06C0C0A661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Minimizing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53" y="1082740"/>
            <a:ext cx="8704485" cy="541374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Define a </a:t>
            </a:r>
            <a:r>
              <a:rPr lang="en-US" sz="3400" i="1" dirty="0" smtClean="0">
                <a:latin typeface="Calibri" pitchFamily="34" charset="0"/>
                <a:cs typeface="Calibri" pitchFamily="34" charset="0"/>
              </a:rPr>
              <a:t>Divergence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between data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 and approximation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) is the total error in approximating all vectors in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 as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Must estimate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 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 so that this error is minimized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) can be defined in different ways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L2:    Divergence =  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i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j</a:t>
            </a:r>
            <a:r>
              <a:rPr lang="en-US" sz="2900" dirty="0" smtClean="0"/>
              <a:t> (V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– (BW)</a:t>
            </a:r>
            <a:r>
              <a:rPr lang="en-US" sz="2900" baseline="-25000" dirty="0" err="1" smtClean="0"/>
              <a:t>ij</a:t>
            </a:r>
            <a:r>
              <a:rPr lang="en-US" sz="2900" dirty="0" smtClean="0"/>
              <a:t>)</a:t>
            </a:r>
            <a:r>
              <a:rPr lang="en-US" sz="2900" baseline="30000" dirty="0" smtClean="0"/>
              <a:t>2</a:t>
            </a:r>
            <a:endParaRPr lang="en-US" sz="2900" dirty="0" smtClean="0"/>
          </a:p>
          <a:p>
            <a:pPr lvl="2">
              <a:lnSpc>
                <a:spcPct val="120000"/>
              </a:lnSpc>
              <a:defRPr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Minimizing the L2 divergence gives us an algorithm to learn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KL:   Divergence(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) =  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i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j</a:t>
            </a:r>
            <a:r>
              <a:rPr lang="en-US" sz="2900" dirty="0" smtClean="0"/>
              <a:t> 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log(V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/ (BW)</a:t>
            </a:r>
            <a:r>
              <a:rPr lang="en-US" sz="2900" baseline="-25000" dirty="0" err="1" smtClean="0"/>
              <a:t>ij</a:t>
            </a:r>
            <a:r>
              <a:rPr lang="en-US" sz="2900" dirty="0" smtClean="0"/>
              <a:t>)+</a:t>
            </a:r>
            <a:r>
              <a:rPr lang="en-US" sz="2900" dirty="0" smtClean="0">
                <a:latin typeface="Symbol" pitchFamily="18" charset="2"/>
              </a:rPr>
              <a:t> S</a:t>
            </a:r>
            <a:r>
              <a:rPr lang="en-US" sz="2900" baseline="-25000" dirty="0" smtClean="0"/>
              <a:t>i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j</a:t>
            </a:r>
            <a:r>
              <a:rPr lang="en-US" sz="2900" dirty="0" smtClean="0"/>
              <a:t> V</a:t>
            </a:r>
            <a:r>
              <a:rPr lang="en-US" sz="2900" baseline="-25000" dirty="0" smtClean="0"/>
              <a:t>ij </a:t>
            </a:r>
            <a:r>
              <a:rPr lang="en-US" sz="2900" dirty="0" smtClean="0">
                <a:latin typeface="Symbol" pitchFamily="18" charset="2"/>
              </a:rPr>
              <a:t> - 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i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j</a:t>
            </a:r>
            <a:r>
              <a:rPr lang="en-US" sz="2900" dirty="0" smtClean="0"/>
              <a:t> (BW)</a:t>
            </a:r>
            <a:r>
              <a:rPr lang="en-US" sz="2900" baseline="-25000" dirty="0" err="1" smtClean="0"/>
              <a:t>ij</a:t>
            </a:r>
            <a:endParaRPr lang="en-US" sz="2900" baseline="-25000" dirty="0" smtClean="0"/>
          </a:p>
          <a:p>
            <a:pPr lvl="4">
              <a:lnSpc>
                <a:spcPct val="120000"/>
              </a:lnSpc>
              <a:defRPr/>
            </a:pPr>
            <a:endParaRPr lang="en-US" baseline="-25000" dirty="0" smtClean="0"/>
          </a:p>
          <a:p>
            <a:pPr lvl="2">
              <a:lnSpc>
                <a:spcPct val="120000"/>
              </a:lnSpc>
              <a:defRPr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This is a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generalized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KL divergence that is minimum when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= 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Minimizing the KL divergence gives us another algorithm to learn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4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Other divergence forms can also be used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9279B-9E80-47C6-8519-AED7600A645E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Minimizing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53" y="1082740"/>
            <a:ext cx="8704485" cy="541374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Define a </a:t>
            </a:r>
            <a:r>
              <a:rPr lang="en-US" sz="3400" i="1" dirty="0" smtClean="0">
                <a:latin typeface="Calibri" pitchFamily="34" charset="0"/>
                <a:cs typeface="Calibri" pitchFamily="34" charset="0"/>
              </a:rPr>
              <a:t>Divergence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between data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 and approximation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) is the total error in approximating all vectors in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 as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Must estimate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 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 so that this error is minimized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) can be defined in different ways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L2:    Divergence =  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i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j</a:t>
            </a:r>
            <a:r>
              <a:rPr lang="en-US" sz="2900" dirty="0" smtClean="0"/>
              <a:t> (V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– (BW)</a:t>
            </a:r>
            <a:r>
              <a:rPr lang="en-US" sz="2900" baseline="-25000" dirty="0" err="1" smtClean="0"/>
              <a:t>ij</a:t>
            </a:r>
            <a:r>
              <a:rPr lang="en-US" sz="2900" dirty="0" smtClean="0"/>
              <a:t>)</a:t>
            </a:r>
            <a:r>
              <a:rPr lang="en-US" sz="2900" baseline="30000" dirty="0" smtClean="0"/>
              <a:t>2</a:t>
            </a:r>
            <a:endParaRPr lang="en-US" sz="2900" dirty="0" smtClean="0"/>
          </a:p>
          <a:p>
            <a:pPr lvl="2">
              <a:lnSpc>
                <a:spcPct val="120000"/>
              </a:lnSpc>
              <a:defRPr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Minimizing the L2 divergence gives us an algorithm to learn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KL:   Divergence(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) =  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i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j</a:t>
            </a:r>
            <a:r>
              <a:rPr lang="en-US" sz="2900" dirty="0" smtClean="0"/>
              <a:t> 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log(V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/ (BW)</a:t>
            </a:r>
            <a:r>
              <a:rPr lang="en-US" sz="2900" baseline="-25000" dirty="0" err="1" smtClean="0"/>
              <a:t>ij</a:t>
            </a:r>
            <a:r>
              <a:rPr lang="en-US" sz="2900" dirty="0" smtClean="0"/>
              <a:t>)+</a:t>
            </a:r>
            <a:r>
              <a:rPr lang="en-US" sz="2900" dirty="0" smtClean="0">
                <a:latin typeface="Symbol" pitchFamily="18" charset="2"/>
              </a:rPr>
              <a:t> S</a:t>
            </a:r>
            <a:r>
              <a:rPr lang="en-US" sz="2900" baseline="-25000" dirty="0" smtClean="0"/>
              <a:t>i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j</a:t>
            </a:r>
            <a:r>
              <a:rPr lang="en-US" sz="2900" dirty="0" smtClean="0"/>
              <a:t> V</a:t>
            </a:r>
            <a:r>
              <a:rPr lang="en-US" sz="2900" baseline="-25000" dirty="0" smtClean="0"/>
              <a:t>ij </a:t>
            </a:r>
            <a:r>
              <a:rPr lang="en-US" sz="2900" dirty="0" smtClean="0">
                <a:latin typeface="Symbol" pitchFamily="18" charset="2"/>
              </a:rPr>
              <a:t> - 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i</a:t>
            </a:r>
            <a:r>
              <a:rPr lang="en-US" sz="2900" dirty="0" err="1" smtClean="0">
                <a:latin typeface="Symbol" pitchFamily="18" charset="2"/>
              </a:rPr>
              <a:t>S</a:t>
            </a:r>
            <a:r>
              <a:rPr lang="en-US" sz="2900" baseline="-25000" dirty="0" err="1" smtClean="0"/>
              <a:t>j</a:t>
            </a:r>
            <a:r>
              <a:rPr lang="en-US" sz="2900" dirty="0" smtClean="0"/>
              <a:t> (BW)</a:t>
            </a:r>
            <a:r>
              <a:rPr lang="en-US" sz="2900" baseline="-25000" dirty="0" err="1" smtClean="0"/>
              <a:t>ij</a:t>
            </a:r>
            <a:endParaRPr lang="en-US" sz="2900" baseline="-25000" dirty="0" smtClean="0"/>
          </a:p>
          <a:p>
            <a:pPr lvl="4">
              <a:lnSpc>
                <a:spcPct val="120000"/>
              </a:lnSpc>
              <a:defRPr/>
            </a:pPr>
            <a:endParaRPr lang="en-US" baseline="-25000" dirty="0" smtClean="0"/>
          </a:p>
          <a:p>
            <a:pPr lvl="2">
              <a:lnSpc>
                <a:spcPct val="120000"/>
              </a:lnSpc>
              <a:defRPr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This is a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generalized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KL divergence that is minimum when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= 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Minimizing the KL divergence gives us another algorithm to learn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4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Other divergence forms can also be used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9279B-9E80-47C6-8519-AED7600A645E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5" name="Oval 4"/>
          <p:cNvSpPr/>
          <p:nvPr/>
        </p:nvSpPr>
        <p:spPr>
          <a:xfrm>
            <a:off x="161925" y="2384227"/>
            <a:ext cx="8610600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Minimizing L</a:t>
            </a:r>
            <a:r>
              <a:rPr lang="en-US" sz="4000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53" y="1082740"/>
            <a:ext cx="8704485" cy="54137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) is defined as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E = ||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V – BW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||</a:t>
            </a:r>
            <a:r>
              <a:rPr lang="en-US" sz="2900" baseline="-25000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900" baseline="30000" dirty="0">
                <a:latin typeface="Calibri" pitchFamily="34" charset="0"/>
                <a:cs typeface="Calibri" pitchFamily="34" charset="0"/>
              </a:rPr>
              <a:t>2</a:t>
            </a:r>
            <a:endParaRPr lang="en-US" sz="2900" baseline="-250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sz="2900" dirty="0" smtClean="0">
                <a:latin typeface="Calibri" pitchFamily="34" charset="0"/>
                <a:cs typeface="Calibri" pitchFamily="34" charset="0"/>
              </a:rPr>
              <a:t>E =  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i</a:t>
            </a:r>
            <a:r>
              <a:rPr lang="en-US" sz="2900" dirty="0" smtClean="0">
                <a:latin typeface="Symbol" pitchFamily="18" charset="2"/>
              </a:rPr>
              <a:t>S</a:t>
            </a:r>
            <a:r>
              <a:rPr lang="en-US" sz="2900" baseline="-25000" dirty="0" smtClean="0"/>
              <a:t>j</a:t>
            </a:r>
            <a:r>
              <a:rPr lang="en-US" sz="2900" dirty="0" smtClean="0"/>
              <a:t> (V</a:t>
            </a:r>
            <a:r>
              <a:rPr lang="en-US" sz="2900" baseline="-25000" dirty="0" smtClean="0"/>
              <a:t>ij</a:t>
            </a:r>
            <a:r>
              <a:rPr lang="en-US" sz="2900" dirty="0" smtClean="0"/>
              <a:t> – (BW)</a:t>
            </a:r>
            <a:r>
              <a:rPr lang="en-US" sz="2900" baseline="-25000" dirty="0" err="1" smtClean="0"/>
              <a:t>ij</a:t>
            </a:r>
            <a:r>
              <a:rPr lang="en-US" sz="2900" dirty="0" smtClean="0"/>
              <a:t>)</a:t>
            </a:r>
            <a:r>
              <a:rPr lang="en-US" sz="2900" baseline="30000" dirty="0" smtClean="0"/>
              <a:t>2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4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Iterative solution: Minimize E such that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B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W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are strictly non-negative</a:t>
            </a:r>
          </a:p>
          <a:p>
            <a:pPr lvl="1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9279B-9E80-47C6-8519-AED7600A645E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6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Minimizing L</a:t>
            </a:r>
            <a:r>
              <a:rPr lang="en-US" sz="4000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Divergence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0753" y="1082740"/>
                <a:ext cx="8704485" cy="541374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Learning both </a:t>
                </a:r>
                <a:r>
                  <a:rPr lang="en-US" sz="3400" b="1" dirty="0" smtClean="0">
                    <a:latin typeface="Calibri" pitchFamily="34" charset="0"/>
                    <a:cs typeface="Calibri" pitchFamily="34" charset="0"/>
                  </a:rPr>
                  <a:t>B</a:t>
                </a: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 and </a:t>
                </a:r>
                <a:r>
                  <a:rPr lang="en-US" sz="3400" b="1" dirty="0" smtClean="0">
                    <a:latin typeface="Calibri" pitchFamily="34" charset="0"/>
                    <a:cs typeface="Calibri" pitchFamily="34" charset="0"/>
                  </a:rPr>
                  <a:t>W </a:t>
                </a: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with non-negativity</a:t>
                </a:r>
                <a:endParaRPr lang="en-US" sz="3400" b="1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Divergence(</a:t>
                </a:r>
                <a:r>
                  <a:rPr lang="en-US" sz="3400" b="1" dirty="0" smtClean="0">
                    <a:latin typeface="Calibri" pitchFamily="34" charset="0"/>
                    <a:cs typeface="Calibri" pitchFamily="34" charset="0"/>
                  </a:rPr>
                  <a:t>V</a:t>
                </a: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3400" b="1" dirty="0" smtClean="0">
                    <a:latin typeface="Calibri" pitchFamily="34" charset="0"/>
                    <a:cs typeface="Calibri" pitchFamily="34" charset="0"/>
                  </a:rPr>
                  <a:t>BW</a:t>
                </a: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) is defined as</a:t>
                </a:r>
              </a:p>
              <a:p>
                <a:pPr lvl="1">
                  <a:lnSpc>
                    <a:spcPct val="120000"/>
                  </a:lnSpc>
                  <a:defRPr/>
                </a:pPr>
                <a:r>
                  <a:rPr lang="en-US" sz="2900" dirty="0" smtClean="0">
                    <a:latin typeface="Calibri" pitchFamily="34" charset="0"/>
                    <a:cs typeface="Calibri" pitchFamily="34" charset="0"/>
                  </a:rPr>
                  <a:t>E = ||</a:t>
                </a:r>
                <a:r>
                  <a:rPr lang="en-US" sz="2900" b="1" dirty="0" smtClean="0">
                    <a:latin typeface="Calibri" pitchFamily="34" charset="0"/>
                    <a:cs typeface="Calibri" pitchFamily="34" charset="0"/>
                  </a:rPr>
                  <a:t>V – BW</a:t>
                </a:r>
                <a:r>
                  <a:rPr lang="en-US" sz="2900" dirty="0" smtClean="0">
                    <a:latin typeface="Calibri" pitchFamily="34" charset="0"/>
                    <a:cs typeface="Calibri" pitchFamily="34" charset="0"/>
                  </a:rPr>
                  <a:t>||</a:t>
                </a:r>
                <a:r>
                  <a:rPr lang="en-US" sz="2900" baseline="-25000" dirty="0" smtClean="0">
                    <a:latin typeface="Calibri" pitchFamily="34" charset="0"/>
                    <a:cs typeface="Calibri" pitchFamily="34" charset="0"/>
                  </a:rPr>
                  <a:t>F</a:t>
                </a:r>
                <a:r>
                  <a:rPr lang="en-US" sz="2900" baseline="30000" dirty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2900" baseline="-25000" dirty="0" smtClean="0">
                  <a:latin typeface="Calibri" pitchFamily="34" charset="0"/>
                  <a:cs typeface="Calibri" pitchFamily="34" charset="0"/>
                </a:endParaRPr>
              </a:p>
              <a:p>
                <a:pPr lvl="4">
                  <a:lnSpc>
                    <a:spcPct val="120000"/>
                  </a:lnSpc>
                  <a:buFont typeface="Wingdings" pitchFamily="2" charset="2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/>
                          <a:cs typeface="Calibri" pitchFamily="34" charset="0"/>
                        </a:rPr>
                        <m:t>𝑽</m:t>
                      </m:r>
                      <m:r>
                        <a:rPr lang="en-US" sz="3600" b="1" i="1" smtClean="0">
                          <a:latin typeface="Cambria Math"/>
                          <a:ea typeface="Cambria Math"/>
                          <a:cs typeface="Calibri" pitchFamily="34" charset="0"/>
                        </a:rPr>
                        <m:t>≈</m:t>
                      </m:r>
                      <m:r>
                        <a:rPr lang="en-US" sz="3600" b="1" i="1" smtClean="0">
                          <a:latin typeface="Cambria Math"/>
                          <a:ea typeface="Cambria Math"/>
                          <a:cs typeface="Calibri" pitchFamily="34" charset="0"/>
                        </a:rPr>
                        <m:t>𝑩𝑾</m:t>
                      </m:r>
                    </m:oMath>
                  </m:oMathPara>
                </a14:m>
                <a:endParaRPr lang="en-US" sz="3600" b="1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3400" dirty="0" smtClean="0">
                    <a:latin typeface="Calibri" pitchFamily="34" charset="0"/>
                    <a:cs typeface="Calibri" pitchFamily="34" charset="0"/>
                  </a:rPr>
                  <a:t>Iterative solution:</a:t>
                </a:r>
              </a:p>
              <a:p>
                <a:pPr lvl="1">
                  <a:lnSpc>
                    <a:spcPct val="120000"/>
                  </a:lnSpc>
                  <a:defRPr/>
                </a:pPr>
                <a:r>
                  <a:rPr lang="en-US" sz="2800" b="1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B </a:t>
                </a:r>
                <a:r>
                  <a:rPr lang="en-US" sz="2800" b="1" dirty="0">
                    <a:latin typeface="Calibri" pitchFamily="34" charset="0"/>
                    <a:ea typeface="Cambria Math"/>
                    <a:cs typeface="Calibri" pitchFamily="34" charset="0"/>
                  </a:rPr>
                  <a:t>= </a:t>
                </a:r>
                <a:r>
                  <a:rPr lang="en-US" sz="2800" b="1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[V </a:t>
                </a:r>
                <a:r>
                  <a:rPr lang="en-US" sz="2800" b="1" dirty="0" err="1">
                    <a:latin typeface="Calibri" pitchFamily="34" charset="0"/>
                    <a:ea typeface="Cambria Math"/>
                    <a:cs typeface="Calibri" pitchFamily="34" charset="0"/>
                  </a:rPr>
                  <a:t>Pinv</a:t>
                </a:r>
                <a:r>
                  <a:rPr lang="en-US" sz="2800" b="1" dirty="0">
                    <a:latin typeface="Calibri" pitchFamily="34" charset="0"/>
                    <a:ea typeface="Cambria Math"/>
                    <a:cs typeface="Calibri" pitchFamily="34" charset="0"/>
                  </a:rPr>
                  <a:t>(W</a:t>
                </a:r>
                <a:r>
                  <a:rPr lang="en-US" sz="2800" b="1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)]</a:t>
                </a:r>
                <a:r>
                  <a:rPr lang="en-US" sz="2800" b="1" baseline="-25000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+</a:t>
                </a:r>
                <a:endParaRPr lang="en-US" sz="2800" b="1" baseline="-25000" dirty="0">
                  <a:latin typeface="Calibri" pitchFamily="34" charset="0"/>
                  <a:ea typeface="Cambria Math"/>
                  <a:cs typeface="Calibri" pitchFamily="34" charset="0"/>
                </a:endParaRPr>
              </a:p>
              <a:p>
                <a:pPr lvl="1">
                  <a:lnSpc>
                    <a:spcPct val="120000"/>
                  </a:lnSpc>
                  <a:defRPr/>
                </a:pPr>
                <a:r>
                  <a:rPr lang="en-US" sz="2800" b="1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W </a:t>
                </a:r>
                <a:r>
                  <a:rPr lang="en-US" sz="2800" b="1" dirty="0">
                    <a:latin typeface="Calibri" pitchFamily="34" charset="0"/>
                    <a:ea typeface="Cambria Math"/>
                    <a:cs typeface="Calibri" pitchFamily="34" charset="0"/>
                  </a:rPr>
                  <a:t>= </a:t>
                </a:r>
                <a:r>
                  <a:rPr lang="en-US" sz="2800" b="1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[</a:t>
                </a:r>
                <a:r>
                  <a:rPr lang="en-US" sz="2800" b="1" dirty="0" err="1" smtClean="0">
                    <a:latin typeface="Calibri" pitchFamily="34" charset="0"/>
                    <a:ea typeface="Cambria Math"/>
                    <a:cs typeface="Calibri" pitchFamily="34" charset="0"/>
                  </a:rPr>
                  <a:t>Pinv</a:t>
                </a:r>
                <a:r>
                  <a:rPr lang="en-US" sz="2800" b="1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(B) V]</a:t>
                </a:r>
                <a:r>
                  <a:rPr lang="en-US" sz="2800" b="1" baseline="-25000" dirty="0" smtClean="0">
                    <a:latin typeface="Calibri" pitchFamily="34" charset="0"/>
                    <a:ea typeface="Cambria Math"/>
                    <a:cs typeface="Calibri" pitchFamily="34" charset="0"/>
                  </a:rPr>
                  <a:t>+</a:t>
                </a:r>
                <a:endParaRPr lang="en-US" sz="2800" b="1" dirty="0">
                  <a:latin typeface="Calibri" pitchFamily="34" charset="0"/>
                  <a:cs typeface="Calibri" pitchFamily="34" charset="0"/>
                </a:endParaRPr>
              </a:p>
              <a:p>
                <a:pPr lvl="1">
                  <a:lnSpc>
                    <a:spcPct val="120000"/>
                  </a:lnSpc>
                  <a:defRPr/>
                </a:pP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Subscript + indicates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thresholding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–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ve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values to 0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753" y="1082740"/>
                <a:ext cx="8704485" cy="5413744"/>
              </a:xfrm>
              <a:blipFill rotWithShape="1">
                <a:blip r:embed="rId2"/>
                <a:stretch>
                  <a:fillRect l="-770" t="-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9279B-9E80-47C6-8519-AED7600A645E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763" y="5172075"/>
            <a:ext cx="8707437" cy="628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Minimizing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025" y="1295400"/>
            <a:ext cx="8558213" cy="52419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Define 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Divergence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between data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approximation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the total error in approximating all vectors in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Must estimate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 that this error is minimized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defined in different ways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L2: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Divergence</a:t>
            </a:r>
            <a:r>
              <a:rPr lang="en-US" dirty="0" smtClean="0"/>
              <a:t> = 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/>
              <a:t>i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/>
              <a:t>j</a:t>
            </a:r>
            <a:r>
              <a:rPr lang="en-US" dirty="0" smtClean="0"/>
              <a:t> (V</a:t>
            </a:r>
            <a:r>
              <a:rPr lang="en-US" baseline="-25000" dirty="0" smtClean="0"/>
              <a:t>ij</a:t>
            </a:r>
            <a:r>
              <a:rPr lang="en-US" dirty="0" smtClean="0"/>
              <a:t> – (BW)</a:t>
            </a:r>
            <a:r>
              <a:rPr lang="en-US" baseline="-25000" dirty="0" err="1" smtClean="0"/>
              <a:t>ij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Minimizing the L2 divergence gives us an algorithm to learn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/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KL: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dirty="0" smtClean="0"/>
              <a:t>) = 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i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V</a:t>
            </a:r>
            <a:r>
              <a:rPr lang="en-US" baseline="-25000" dirty="0" smtClean="0"/>
              <a:t>ij</a:t>
            </a:r>
            <a:r>
              <a:rPr lang="en-US" dirty="0" smtClean="0"/>
              <a:t> log(V</a:t>
            </a:r>
            <a:r>
              <a:rPr lang="en-US" baseline="-25000" dirty="0" smtClean="0"/>
              <a:t>ij</a:t>
            </a:r>
            <a:r>
              <a:rPr lang="en-US" dirty="0" smtClean="0"/>
              <a:t> / (BW)</a:t>
            </a:r>
            <a:r>
              <a:rPr lang="en-US" baseline="-25000" dirty="0" err="1" smtClean="0"/>
              <a:t>ij</a:t>
            </a:r>
            <a:r>
              <a:rPr lang="en-US" dirty="0" smtClean="0"/>
              <a:t>)+</a:t>
            </a:r>
            <a:r>
              <a:rPr lang="en-US" dirty="0" smtClean="0">
                <a:latin typeface="Symbol" pitchFamily="18" charset="2"/>
              </a:rPr>
              <a:t> S</a:t>
            </a:r>
            <a:r>
              <a:rPr lang="en-US" baseline="-25000" dirty="0" smtClean="0"/>
              <a:t>i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/>
              <a:t>j</a:t>
            </a:r>
            <a:r>
              <a:rPr lang="en-US" dirty="0" smtClean="0"/>
              <a:t> V</a:t>
            </a:r>
            <a:r>
              <a:rPr lang="en-US" baseline="-25000" dirty="0" smtClean="0"/>
              <a:t>ij </a:t>
            </a:r>
            <a:r>
              <a:rPr lang="en-US" dirty="0" smtClean="0">
                <a:latin typeface="Symbol" pitchFamily="18" charset="2"/>
              </a:rPr>
              <a:t> -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i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(BW)</a:t>
            </a:r>
            <a:r>
              <a:rPr lang="en-US" baseline="-25000" dirty="0" err="1" smtClean="0"/>
              <a:t>ij</a:t>
            </a:r>
            <a:endParaRPr lang="en-US" baseline="-25000" dirty="0" smtClean="0"/>
          </a:p>
          <a:p>
            <a:pPr lvl="4">
              <a:lnSpc>
                <a:spcPct val="120000"/>
              </a:lnSpc>
              <a:defRPr/>
            </a:pPr>
            <a:endParaRPr lang="en-US" baseline="-25000" dirty="0" smtClean="0"/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This is 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generalized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KL divergence that is minimum when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</a:p>
          <a:p>
            <a:pPr lvl="2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Minimizing the KL divergence gives us another algorithm to learn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lvl="4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For many kinds of signals, e.g. sound, NMF-based representations work best when we minimize the KL divergence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28D55E-7888-4A4D-961B-5A69DF4EE521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161925" y="3503613"/>
            <a:ext cx="8610600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Prize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sz="2800" i="1" dirty="0" smtClean="0"/>
              <a:t>Who do you think won the princess?</a:t>
            </a:r>
          </a:p>
        </p:txBody>
      </p:sp>
      <p:pic>
        <p:nvPicPr>
          <p:cNvPr id="8" name="Picture 8" descr="http://www.forteach.net/clipart/clipart/music10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553200" y="2743200"/>
            <a:ext cx="1987746" cy="2145712"/>
          </a:xfrm>
          <a:prstGeom prst="rect">
            <a:avLst/>
          </a:prstGeom>
          <a:noFill/>
        </p:spPr>
      </p:pic>
      <p:pic>
        <p:nvPicPr>
          <p:cNvPr id="22529" name="Picture 1" descr="C:\Users\bhiksha\Dropbox\tutorials\topicmodelsforsignalprocessing.icassp2011\cartoons\1047637_SM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971800"/>
            <a:ext cx="1167869" cy="1863724"/>
          </a:xfrm>
          <a:prstGeom prst="rect">
            <a:avLst/>
          </a:prstGeom>
          <a:noFill/>
        </p:spPr>
      </p:pic>
      <p:pic>
        <p:nvPicPr>
          <p:cNvPr id="22530" name="Picture 2" descr="C:\Users\bhiksha\Dropbox\tutorials\topicmodelsforsignalprocessing.icassp2011\cartoons\51288_MD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05000"/>
            <a:ext cx="2514600" cy="402358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9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NMF: Minimizing KL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025" y="1295400"/>
            <a:ext cx="8558213" cy="52419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Divergence(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 defined as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/>
              <a:t> = 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i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V</a:t>
            </a:r>
            <a:r>
              <a:rPr lang="en-US" baseline="-25000" dirty="0" smtClean="0"/>
              <a:t>ij</a:t>
            </a:r>
            <a:r>
              <a:rPr lang="en-US" dirty="0" smtClean="0"/>
              <a:t> log(V</a:t>
            </a:r>
            <a:r>
              <a:rPr lang="en-US" baseline="-25000" dirty="0" smtClean="0"/>
              <a:t>ij</a:t>
            </a:r>
            <a:r>
              <a:rPr lang="en-US" dirty="0" smtClean="0"/>
              <a:t> / (BW)</a:t>
            </a:r>
            <a:r>
              <a:rPr lang="en-US" baseline="-25000" dirty="0" err="1" smtClean="0"/>
              <a:t>ij</a:t>
            </a:r>
            <a:r>
              <a:rPr lang="en-US" dirty="0" smtClean="0"/>
              <a:t>)+</a:t>
            </a:r>
            <a:r>
              <a:rPr lang="en-US" dirty="0" smtClean="0">
                <a:latin typeface="Symbol" pitchFamily="18" charset="2"/>
              </a:rPr>
              <a:t> S</a:t>
            </a:r>
            <a:r>
              <a:rPr lang="en-US" baseline="-25000" dirty="0" smtClean="0"/>
              <a:t>i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/>
              <a:t>j</a:t>
            </a:r>
            <a:r>
              <a:rPr lang="en-US" dirty="0" smtClean="0"/>
              <a:t> V</a:t>
            </a:r>
            <a:r>
              <a:rPr lang="en-US" baseline="-25000" dirty="0" smtClean="0"/>
              <a:t>ij </a:t>
            </a:r>
            <a:r>
              <a:rPr lang="en-US" dirty="0" smtClean="0">
                <a:latin typeface="Symbol" pitchFamily="18" charset="2"/>
              </a:rPr>
              <a:t> -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i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(BW)</a:t>
            </a:r>
            <a:r>
              <a:rPr lang="en-US" baseline="-25000" dirty="0" err="1" smtClean="0"/>
              <a:t>ij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Iterative update rules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Number of iterative update rules have been proposed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most popular one is the multiplicative update rule..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28D55E-7888-4A4D-961B-5A69DF4EE521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8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NMF Estimation: Learning bases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983163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The algorithm to estimate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minimize the KL divergence between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lvl="4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Initialize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(randomly)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Iteratively update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using the following formulae</a:t>
            </a:r>
          </a:p>
          <a:p>
            <a:pPr lvl="3"/>
            <a:endParaRPr lang="en-US" dirty="0" smtClean="0"/>
          </a:p>
          <a:p>
            <a:pPr lvl="4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Iterations continue until divergence converges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In practice, continue for a fixed no. of iterations</a:t>
            </a:r>
          </a:p>
        </p:txBody>
      </p:sp>
      <p:graphicFrame>
        <p:nvGraphicFramePr>
          <p:cNvPr id="29700" name="Object 2"/>
          <p:cNvGraphicFramePr>
            <a:graphicFrameLocks noChangeAspect="1"/>
          </p:cNvGraphicFramePr>
          <p:nvPr/>
        </p:nvGraphicFramePr>
        <p:xfrm>
          <a:off x="1817688" y="4114800"/>
          <a:ext cx="2373312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6" name="Equation" r:id="rId3" imgW="1218960" imgH="609480" progId="Equation.3">
                  <p:embed/>
                </p:oleObj>
              </mc:Choice>
              <mc:Fallback>
                <p:oleObj name="Equation" r:id="rId3" imgW="1218960" imgH="609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4114800"/>
                        <a:ext cx="2373312" cy="1181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2"/>
          <p:cNvGraphicFramePr>
            <a:graphicFrameLocks noChangeAspect="1"/>
          </p:cNvGraphicFramePr>
          <p:nvPr/>
        </p:nvGraphicFramePr>
        <p:xfrm>
          <a:off x="4678363" y="4097338"/>
          <a:ext cx="2525712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7" name="Equation" r:id="rId5" imgW="1257300" imgH="609600" progId="Equation.3">
                  <p:embed/>
                </p:oleObj>
              </mc:Choice>
              <mc:Fallback>
                <p:oleObj name="Equation" r:id="rId5" imgW="1257300" imgH="609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363" y="4097338"/>
                        <a:ext cx="2525712" cy="12239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D13066-8BD1-41BF-A5EE-6E0D2AA4BBD4}" type="slidenum">
              <a:rPr lang="en-US" altLang="en-US"/>
              <a:pPr>
                <a:defRPr/>
              </a:pPr>
              <a:t>41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Reiterating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524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NMF learns the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optimal set of basis vectors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i="1" baseline="-25000" dirty="0" err="1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to approximate the data in terms of the bases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 also learns how to compose  the data in terms of these bases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Compositions can be inexact</a:t>
            </a:r>
          </a:p>
        </p:txBody>
      </p:sp>
      <p:graphicFrame>
        <p:nvGraphicFramePr>
          <p:cNvPr id="30724" name="Object 2"/>
          <p:cNvGraphicFramePr>
            <a:graphicFrameLocks noChangeAspect="1"/>
          </p:cNvGraphicFramePr>
          <p:nvPr/>
        </p:nvGraphicFramePr>
        <p:xfrm>
          <a:off x="1343025" y="1143000"/>
          <a:ext cx="27749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8" name="Equation" r:id="rId3" imgW="1079500" imgH="228600" progId="Equation.3">
                  <p:embed/>
                </p:oleObj>
              </mc:Choice>
              <mc:Fallback>
                <p:oleObj name="Equation" r:id="rId3" imgW="107950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1143000"/>
                        <a:ext cx="2774950" cy="587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2"/>
          <p:cNvGraphicFramePr>
            <a:graphicFrameLocks noChangeAspect="1"/>
          </p:cNvGraphicFramePr>
          <p:nvPr/>
        </p:nvGraphicFramePr>
        <p:xfrm>
          <a:off x="4908550" y="996950"/>
          <a:ext cx="234950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9" name="Equation" r:id="rId5" imgW="914400" imgH="342900" progId="Equation.3">
                  <p:embed/>
                </p:oleObj>
              </mc:Choice>
              <mc:Fallback>
                <p:oleObj name="Equation" r:id="rId5" imgW="914400" imgH="3429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550" y="996950"/>
                        <a:ext cx="2349500" cy="8810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TextBox 47"/>
          <p:cNvSpPr txBox="1">
            <a:spLocks noChangeArrowheads="1"/>
          </p:cNvSpPr>
          <p:nvPr/>
        </p:nvSpPr>
        <p:spPr bwMode="auto">
          <a:xfrm>
            <a:off x="6096000" y="4191000"/>
            <a:ext cx="25858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The columns of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are the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bases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The columns of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are the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data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66D396-A367-412D-81CB-184CABE160CE}" type="slidenum">
              <a:rPr lang="en-US" altLang="en-US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30728" name="TextBox 44"/>
          <p:cNvSpPr txBox="1">
            <a:spLocks noChangeArrowheads="1"/>
          </p:cNvSpPr>
          <p:nvPr/>
        </p:nvSpPr>
        <p:spPr bwMode="auto">
          <a:xfrm>
            <a:off x="1989138" y="5105400"/>
            <a:ext cx="56356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</a:t>
            </a:r>
            <a:r>
              <a:rPr lang="en-US" baseline="-25000"/>
              <a:t>L,1</a:t>
            </a:r>
          </a:p>
        </p:txBody>
      </p:sp>
      <p:sp>
        <p:nvSpPr>
          <p:cNvPr id="49" name="Oval 48"/>
          <p:cNvSpPr/>
          <p:nvPr/>
        </p:nvSpPr>
        <p:spPr>
          <a:xfrm>
            <a:off x="2743200" y="4343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981075" y="6403975"/>
            <a:ext cx="5791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-180975" y="5087938"/>
            <a:ext cx="33924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505075" y="483393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657475" y="498633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2505075" y="49561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2505075" y="51085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2809875" y="41179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2809875" y="44227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047875" y="46513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2200275" y="48799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2352675" y="44989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2047875" y="42703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2809875" y="48037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3114675" y="44227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3038475" y="48799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2809875" y="513873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2962275" y="529113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1514475" y="4651375"/>
            <a:ext cx="1905000" cy="1752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 flipH="1" flipV="1">
            <a:off x="790575" y="4689475"/>
            <a:ext cx="2438400" cy="990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9" name="TextBox 68"/>
          <p:cNvSpPr txBox="1">
            <a:spLocks noChangeArrowheads="1"/>
          </p:cNvSpPr>
          <p:nvPr/>
        </p:nvSpPr>
        <p:spPr bwMode="auto">
          <a:xfrm>
            <a:off x="2057400" y="3581400"/>
            <a:ext cx="423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  <a:r>
              <a:rPr lang="en-US" baseline="-25000"/>
              <a:t>1</a:t>
            </a:r>
          </a:p>
        </p:txBody>
      </p:sp>
      <p:sp>
        <p:nvSpPr>
          <p:cNvPr id="30750" name="TextBox 69"/>
          <p:cNvSpPr txBox="1">
            <a:spLocks noChangeArrowheads="1"/>
          </p:cNvSpPr>
          <p:nvPr/>
        </p:nvSpPr>
        <p:spPr bwMode="auto">
          <a:xfrm>
            <a:off x="3581400" y="4495800"/>
            <a:ext cx="423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  <a:r>
              <a:rPr lang="en-US" baseline="-25000"/>
              <a:t>2</a:t>
            </a: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1514475" y="5562600"/>
            <a:ext cx="923925" cy="838200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2" name="TextBox 71"/>
          <p:cNvSpPr txBox="1">
            <a:spLocks noChangeArrowheads="1"/>
          </p:cNvSpPr>
          <p:nvPr/>
        </p:nvSpPr>
        <p:spPr bwMode="auto">
          <a:xfrm>
            <a:off x="1981200" y="5943600"/>
            <a:ext cx="56515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</a:t>
            </a:r>
            <a:r>
              <a:rPr lang="en-US" baseline="-25000"/>
              <a:t>L,2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rot="5400000" flipH="1" flipV="1">
            <a:off x="2042319" y="4944269"/>
            <a:ext cx="996950" cy="4048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1979612" y="4954588"/>
            <a:ext cx="1063625" cy="450850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2678113" y="45370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6" name="Isosceles Triangle 75"/>
          <p:cNvSpPr/>
          <p:nvPr/>
        </p:nvSpPr>
        <p:spPr>
          <a:xfrm rot="12882444">
            <a:off x="1695450" y="3482975"/>
            <a:ext cx="1458913" cy="3201988"/>
          </a:xfrm>
          <a:prstGeom prst="triangle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2298" y="2402958"/>
            <a:ext cx="5911702" cy="413606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one spectral vector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one building block/basis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has the scaling factors for the bases to compose the corresponding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terms are non-negative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Learn </a:t>
            </a:r>
            <a:r>
              <a:rPr lang="en-US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(and </a:t>
            </a:r>
            <a:r>
              <a:rPr lang="en-US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) by applying NMF to </a:t>
            </a:r>
            <a:r>
              <a:rPr lang="en-US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</a:t>
            </a:r>
            <a:endParaRPr lang="en-US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B590F5-24BC-4E3D-A618-A0681099B2B5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276439" y="113406"/>
            <a:ext cx="8846288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Learning building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blocks of sound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/>
        </p:nvGraphicFramePr>
        <p:xfrm>
          <a:off x="4700920" y="1234853"/>
          <a:ext cx="2216700" cy="68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83" name="Equation" r:id="rId13" imgW="571320" imgH="177480" progId="Equation.3">
                  <p:embed/>
                </p:oleObj>
              </mc:Choice>
              <mc:Fallback>
                <p:oleObj name="Equation" r:id="rId13" imgW="5713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920" y="1234853"/>
                        <a:ext cx="2216700" cy="689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98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972465" y="1447357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01" descr="bar1"/>
          <p:cNvPicPr>
            <a:picLocks noChangeAspect="1" noChangeArrowheads="1"/>
          </p:cNvPicPr>
          <p:nvPr/>
        </p:nvPicPr>
        <p:blipFill>
          <a:blip r:embed="rId16"/>
          <a:srcRect l="12801" t="6400" r="8000" b="10667"/>
          <a:stretch>
            <a:fillRect/>
          </a:stretch>
        </p:blipFill>
        <p:spPr bwMode="auto">
          <a:xfrm>
            <a:off x="476915" y="1439420"/>
            <a:ext cx="253365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108"/>
          <p:cNvSpPr txBox="1">
            <a:spLocks noChangeArrowheads="1"/>
          </p:cNvSpPr>
          <p:nvPr/>
        </p:nvSpPr>
        <p:spPr bwMode="auto">
          <a:xfrm>
            <a:off x="261015" y="1093345"/>
            <a:ext cx="28511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From Bach’s Fugue in Gm</a:t>
            </a:r>
          </a:p>
        </p:txBody>
      </p:sp>
      <p:sp>
        <p:nvSpPr>
          <p:cNvPr id="48" name="Text Box 97"/>
          <p:cNvSpPr txBox="1">
            <a:spLocks noChangeArrowheads="1"/>
          </p:cNvSpPr>
          <p:nvPr/>
        </p:nvSpPr>
        <p:spPr bwMode="auto">
          <a:xfrm rot="16200000">
            <a:off x="511488" y="3672866"/>
            <a:ext cx="976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i="1">
                <a:solidFill>
                  <a:srgbClr val="424242"/>
                </a:solidFill>
                <a:ea typeface="MS PGothic" pitchFamily="34" charset="-128"/>
              </a:rPr>
              <a:t>Frequency</a:t>
            </a:r>
            <a:r>
              <a:rPr lang="en-US" sz="1000" i="1">
                <a:solidFill>
                  <a:srgbClr val="424242"/>
                </a:solidFill>
                <a:latin typeface="Helvetica" pitchFamily="34" charset="0"/>
                <a:ea typeface="MS PGothic" pitchFamily="34" charset="-128"/>
              </a:rPr>
              <a:t>  </a:t>
            </a:r>
            <a:r>
              <a:rPr lang="en-US" sz="1000" i="1">
                <a:solidFill>
                  <a:srgbClr val="424242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</a:t>
            </a:r>
            <a:endParaRPr lang="en-US" sz="1000" i="1">
              <a:solidFill>
                <a:srgbClr val="424242"/>
              </a:solidFill>
              <a:latin typeface="Helvetica" pitchFamily="34" charset="0"/>
              <a:ea typeface="MS PGothic" pitchFamily="34" charset="-128"/>
            </a:endParaRPr>
          </a:p>
        </p:txBody>
      </p:sp>
      <p:pic>
        <p:nvPicPr>
          <p:cNvPr id="49" name="Picture 99" descr="foo"/>
          <p:cNvPicPr>
            <a:picLocks noChangeAspect="1" noChangeArrowheads="1"/>
          </p:cNvPicPr>
          <p:nvPr/>
        </p:nvPicPr>
        <p:blipFill>
          <a:blip r:embed="rId17"/>
          <a:srcRect l="15688" t="27274" r="12744" b="28787"/>
          <a:stretch>
            <a:fillRect/>
          </a:stretch>
        </p:blipFill>
        <p:spPr bwMode="auto">
          <a:xfrm>
            <a:off x="1106007" y="3306947"/>
            <a:ext cx="15240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50" name="Text Box 102"/>
          <p:cNvSpPr txBox="1">
            <a:spLocks noChangeArrowheads="1"/>
          </p:cNvSpPr>
          <p:nvPr/>
        </p:nvSpPr>
        <p:spPr bwMode="auto">
          <a:xfrm>
            <a:off x="1442557" y="2851335"/>
            <a:ext cx="869149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bases</a:t>
            </a:r>
            <a:endParaRPr lang="en-US" sz="2000" dirty="0"/>
          </a:p>
        </p:txBody>
      </p:sp>
      <p:pic>
        <p:nvPicPr>
          <p:cNvPr id="51" name="Picture 104">
            <a:hlinkClick r:id="" action="ppaction://media"/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963257" y="464044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05">
            <a:hlinkClick r:id="" action="ppaction://media"/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601307" y="464044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06">
            <a:hlinkClick r:id="" action="ppaction://media"/>
          </p:cNvPr>
          <p:cNvPicPr>
            <a:picLocks noChangeAspect="1" noChangeArrowheads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325207" y="464997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07">
            <a:hlinkClick r:id="" action="ppaction://media"/>
          </p:cNvPr>
          <p:cNvPicPr>
            <a:picLocks noChangeAspect="1" noChangeArrowheads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201257" y="464044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 Box 96"/>
          <p:cNvSpPr txBox="1">
            <a:spLocks noChangeArrowheads="1"/>
          </p:cNvSpPr>
          <p:nvPr/>
        </p:nvSpPr>
        <p:spPr bwMode="auto">
          <a:xfrm>
            <a:off x="1552834" y="6276975"/>
            <a:ext cx="627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i="1">
                <a:solidFill>
                  <a:srgbClr val="424242"/>
                </a:solidFill>
                <a:ea typeface="MS PGothic" pitchFamily="34" charset="-128"/>
              </a:rPr>
              <a:t>Time</a:t>
            </a:r>
            <a:r>
              <a:rPr lang="en-US" sz="1000" i="1">
                <a:solidFill>
                  <a:srgbClr val="424242"/>
                </a:solidFill>
                <a:latin typeface="Helvetica" pitchFamily="34" charset="0"/>
                <a:ea typeface="MS PGothic" pitchFamily="34" charset="-128"/>
              </a:rPr>
              <a:t> </a:t>
            </a:r>
            <a:r>
              <a:rPr lang="en-US" sz="1000" i="1">
                <a:solidFill>
                  <a:srgbClr val="424242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</a:t>
            </a:r>
            <a:endParaRPr lang="en-US" sz="1000" i="1">
              <a:solidFill>
                <a:srgbClr val="424242"/>
              </a:solidFill>
              <a:latin typeface="Helvetica" pitchFamily="34" charset="0"/>
              <a:ea typeface="MS PGothic" pitchFamily="34" charset="-128"/>
            </a:endParaRPr>
          </a:p>
        </p:txBody>
      </p:sp>
      <p:pic>
        <p:nvPicPr>
          <p:cNvPr id="56" name="Picture 100" descr="foo"/>
          <p:cNvPicPr>
            <a:picLocks noChangeAspect="1" noChangeArrowheads="1"/>
          </p:cNvPicPr>
          <p:nvPr/>
        </p:nvPicPr>
        <p:blipFill>
          <a:blip r:embed="rId19">
            <a:lum bright="-6000" contrast="12000"/>
          </a:blip>
          <a:srcRect l="15686" t="27272" r="12746" b="29546"/>
          <a:stretch>
            <a:fillRect/>
          </a:stretch>
        </p:blipFill>
        <p:spPr bwMode="auto">
          <a:xfrm>
            <a:off x="579696" y="5210175"/>
            <a:ext cx="2514600" cy="105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3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9186"/>
            <a:ext cx="8229600" cy="801414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Building Blocks</a:t>
            </a:r>
          </a:p>
        </p:txBody>
      </p:sp>
      <p:pic>
        <p:nvPicPr>
          <p:cNvPr id="46084" name="Picture 5" descr="aeiou"/>
          <p:cNvPicPr>
            <a:picLocks noChangeAspect="1" noChangeArrowheads="1"/>
          </p:cNvPicPr>
          <p:nvPr/>
        </p:nvPicPr>
        <p:blipFill>
          <a:blip r:embed="rId17"/>
          <a:srcRect l="7986" r="7986"/>
          <a:stretch>
            <a:fillRect/>
          </a:stretch>
        </p:blipFill>
        <p:spPr bwMode="auto">
          <a:xfrm>
            <a:off x="2294155" y="1123484"/>
            <a:ext cx="37941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9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5667592" y="122667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 descr="decompaeiou"/>
          <p:cNvPicPr>
            <a:picLocks noChangeAspect="1" noChangeArrowheads="1"/>
          </p:cNvPicPr>
          <p:nvPr/>
        </p:nvPicPr>
        <p:blipFill>
          <a:blip r:embed="rId19"/>
          <a:srcRect r="7986"/>
          <a:stretch>
            <a:fillRect/>
          </a:stretch>
        </p:blipFill>
        <p:spPr bwMode="auto">
          <a:xfrm>
            <a:off x="2051050" y="4554489"/>
            <a:ext cx="4383087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5" descr="basesaeiou"/>
          <p:cNvPicPr>
            <a:picLocks noChangeAspect="1" noChangeArrowheads="1"/>
          </p:cNvPicPr>
          <p:nvPr/>
        </p:nvPicPr>
        <p:blipFill>
          <a:blip r:embed="rId20"/>
          <a:srcRect l="5333" t="7986" r="5333" b="9584"/>
          <a:stretch>
            <a:fillRect/>
          </a:stretch>
        </p:blipFill>
        <p:spPr bwMode="auto">
          <a:xfrm>
            <a:off x="3625686" y="2628051"/>
            <a:ext cx="13335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8" name="Picture 16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10287" y="4683076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9" name="Picture 17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10287" y="4902151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30" name="Picture 18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10287" y="5130751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31" name="Picture 19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00762" y="5359351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32" name="Picture 20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00762" y="555937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33" name="Picture 21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00762" y="578797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5" name="Text Box 92"/>
          <p:cNvSpPr txBox="1">
            <a:spLocks noChangeArrowheads="1"/>
          </p:cNvSpPr>
          <p:nvPr/>
        </p:nvSpPr>
        <p:spPr bwMode="auto">
          <a:xfrm>
            <a:off x="3508592" y="901234"/>
            <a:ext cx="16573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Speech Signal</a:t>
            </a:r>
          </a:p>
        </p:txBody>
      </p:sp>
      <p:sp>
        <p:nvSpPr>
          <p:cNvPr id="46096" name="Text Box 93"/>
          <p:cNvSpPr txBox="1">
            <a:spLocks noChangeArrowheads="1"/>
          </p:cNvSpPr>
          <p:nvPr/>
        </p:nvSpPr>
        <p:spPr bwMode="auto">
          <a:xfrm>
            <a:off x="2587625" y="3162766"/>
            <a:ext cx="7937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bases</a:t>
            </a:r>
          </a:p>
        </p:txBody>
      </p:sp>
      <p:sp>
        <p:nvSpPr>
          <p:cNvPr id="46097" name="Text Box 94"/>
          <p:cNvSpPr txBox="1">
            <a:spLocks noChangeArrowheads="1"/>
          </p:cNvSpPr>
          <p:nvPr/>
        </p:nvSpPr>
        <p:spPr bwMode="auto">
          <a:xfrm>
            <a:off x="2960687" y="4357639"/>
            <a:ext cx="30289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Basis-specific spectrograms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7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" fill="hold"/>
                                        <p:tgtEl>
                                          <p:spTgt spid="1037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7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4" fill="hold"/>
                                        <p:tgtEl>
                                          <p:spTgt spid="1037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2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7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64" fill="hold"/>
                                        <p:tgtEl>
                                          <p:spTgt spid="1037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2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64" fill="hold"/>
                                        <p:tgtEl>
                                          <p:spTgt spid="1037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3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3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7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64" fill="hold"/>
                                        <p:tgtEl>
                                          <p:spTgt spid="1037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3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3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7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64" fill="hold"/>
                                        <p:tgtEl>
                                          <p:spTgt spid="1037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3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3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7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64" fill="hold"/>
                                        <p:tgtEl>
                                          <p:spTgt spid="1037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333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33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about other data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931988"/>
            <a:ext cx="8089900" cy="175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Faces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Trained 49 multinomial components on 2500 faces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Each face unwrapped into a 361-dimensional vector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Discovers parts of faces</a:t>
            </a:r>
          </a:p>
        </p:txBody>
      </p:sp>
      <p:pic>
        <p:nvPicPr>
          <p:cNvPr id="67589" name="Picture 14" descr="face-sam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121988"/>
            <a:ext cx="41444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18" descr="facesml"/>
          <p:cNvPicPr>
            <a:picLocks noChangeAspect="1" noChangeArrowheads="1"/>
          </p:cNvPicPr>
          <p:nvPr/>
        </p:nvPicPr>
        <p:blipFill>
          <a:blip r:embed="rId4"/>
          <a:srcRect l="39999" t="33067" r="36800" b="36267"/>
          <a:stretch>
            <a:fillRect/>
          </a:stretch>
        </p:blipFill>
        <p:spPr bwMode="auto">
          <a:xfrm>
            <a:off x="3048000" y="2341188"/>
            <a:ext cx="2616200" cy="25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1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868363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There is no “compactness”  constraint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0038" y="4830763"/>
            <a:ext cx="8386762" cy="16922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normAutofit fontScale="70000" lnSpcReduction="20000"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latin typeface="Calibri" pitchFamily="34" charset="0"/>
                <a:cs typeface="Calibri" pitchFamily="34" charset="0"/>
              </a:rPr>
              <a:t>If K &lt; D, we usually learn compact representations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latin typeface="Calibri" pitchFamily="34" charset="0"/>
                <a:cs typeface="Calibri" pitchFamily="34" charset="0"/>
              </a:rPr>
              <a:t>NMF becomes a dimensionality reducing representation</a:t>
            </a:r>
          </a:p>
          <a:p>
            <a:pPr marL="1257300" lvl="2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latin typeface="Calibri" pitchFamily="34" charset="0"/>
                <a:cs typeface="Calibri" pitchFamily="34" charset="0"/>
              </a:rPr>
              <a:t>Representing D-dimensional data in terms of K weights, where K &lt; D</a:t>
            </a:r>
            <a:endParaRPr lang="en-US" sz="2800" kern="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1748" name="Group 36"/>
          <p:cNvGrpSpPr>
            <a:grpSpLocks/>
          </p:cNvGrpSpPr>
          <p:nvPr/>
        </p:nvGrpSpPr>
        <p:grpSpPr bwMode="auto">
          <a:xfrm>
            <a:off x="4672013" y="1905000"/>
            <a:ext cx="4014787" cy="2381250"/>
            <a:chOff x="654971" y="3391713"/>
            <a:chExt cx="6117356" cy="362867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981520" y="6403517"/>
              <a:ext cx="5790807" cy="24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-180920" y="5086307"/>
              <a:ext cx="3391605" cy="24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505416" y="4833508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657807" y="4985913"/>
              <a:ext cx="74985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05416" y="4954464"/>
              <a:ext cx="74986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05416" y="5106869"/>
              <a:ext cx="74986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810196" y="4117449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810196" y="4422258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048248" y="4649655"/>
              <a:ext cx="74985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200637" y="4879472"/>
              <a:ext cx="74986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353027" y="4497251"/>
              <a:ext cx="74985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048248" y="4269854"/>
              <a:ext cx="74985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810196" y="4802060"/>
              <a:ext cx="74986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114975" y="4422258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037571" y="4879472"/>
              <a:ext cx="77404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10196" y="5138317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962586" y="5290722"/>
              <a:ext cx="74985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513674" y="6403517"/>
              <a:ext cx="3299357" cy="72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190834" y="5048091"/>
              <a:ext cx="2663242" cy="47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71" name="TextBox 29"/>
            <p:cNvSpPr txBox="1">
              <a:spLocks noChangeArrowheads="1"/>
            </p:cNvSpPr>
            <p:nvPr/>
          </p:nvSpPr>
          <p:spPr bwMode="auto">
            <a:xfrm>
              <a:off x="654971" y="3990055"/>
              <a:ext cx="812789" cy="56278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1</a:t>
              </a:r>
            </a:p>
          </p:txBody>
        </p:sp>
        <p:sp>
          <p:nvSpPr>
            <p:cNvPr id="31772" name="TextBox 30"/>
            <p:cNvSpPr txBox="1">
              <a:spLocks noChangeArrowheads="1"/>
            </p:cNvSpPr>
            <p:nvPr/>
          </p:nvSpPr>
          <p:spPr bwMode="auto">
            <a:xfrm>
              <a:off x="3767833" y="6457608"/>
              <a:ext cx="812789" cy="56278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2</a:t>
              </a:r>
            </a:p>
          </p:txBody>
        </p:sp>
      </p:grpSp>
      <p:sp>
        <p:nvSpPr>
          <p:cNvPr id="42" name="Right Triangle 41"/>
          <p:cNvSpPr/>
          <p:nvPr/>
        </p:nvSpPr>
        <p:spPr>
          <a:xfrm>
            <a:off x="5246688" y="990600"/>
            <a:ext cx="2763837" cy="2895600"/>
          </a:xfrm>
          <a:prstGeom prst="rtTriangle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231775" y="1066800"/>
            <a:ext cx="4913313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77500" lnSpcReduction="20000"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kern="0" dirty="0">
                <a:latin typeface="Calibri" pitchFamily="34" charset="0"/>
                <a:cs typeface="Calibri" pitchFamily="34" charset="0"/>
              </a:rPr>
              <a:t>No explicit “compactness” constraint on bases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kern="0" dirty="0">
                <a:latin typeface="Calibri" pitchFamily="34" charset="0"/>
                <a:cs typeface="Calibri" pitchFamily="34" charset="0"/>
              </a:rPr>
              <a:t>The red lines would be perfect bases: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kern="0" dirty="0">
                <a:latin typeface="Calibri" pitchFamily="34" charset="0"/>
                <a:cs typeface="Calibri" pitchFamily="34" charset="0"/>
              </a:rPr>
              <a:t>Enclose all training data without error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900" kern="0" dirty="0">
                <a:latin typeface="Calibri" pitchFamily="34" charset="0"/>
                <a:cs typeface="Calibri" pitchFamily="34" charset="0"/>
              </a:rPr>
              <a:t>Algorithm can end up with these bases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900" kern="0" dirty="0">
                <a:latin typeface="Calibri" pitchFamily="34" charset="0"/>
                <a:cs typeface="Calibri" pitchFamily="34" charset="0"/>
              </a:rPr>
              <a:t>If no. of bases K &gt;= dimensionality D, can get uninformative bases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A09F9F-0A76-4A19-9FF2-6A6618C0CB5E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868363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Representing Data using </a:t>
            </a:r>
            <a:r>
              <a:rPr lang="en-US" sz="36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Known </a:t>
            </a:r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429000"/>
            <a:ext cx="8229600" cy="2743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If we already have bases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are given a vector that must be expressed in terms of the bases: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Estimate weights as: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Initialize weights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Iteratively update them using</a:t>
            </a:r>
          </a:p>
          <a:p>
            <a:pPr>
              <a:lnSpc>
                <a:spcPct val="120000"/>
              </a:lnSpc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2772" name="Object 2"/>
          <p:cNvGraphicFramePr>
            <a:graphicFrameLocks noChangeAspect="1"/>
          </p:cNvGraphicFramePr>
          <p:nvPr/>
        </p:nvGraphicFramePr>
        <p:xfrm>
          <a:off x="7416800" y="3856038"/>
          <a:ext cx="144780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8" name="Equation" r:id="rId3" imgW="787058" imgH="342751" progId="Equation.3">
                  <p:embed/>
                </p:oleObj>
              </mc:Choice>
              <mc:Fallback>
                <p:oleObj name="Equation" r:id="rId3" imgW="787058" imgH="342751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6800" y="3856038"/>
                        <a:ext cx="1447800" cy="630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4"/>
          <p:cNvGraphicFramePr>
            <a:graphicFrameLocks noChangeAspect="1"/>
          </p:cNvGraphicFramePr>
          <p:nvPr/>
        </p:nvGraphicFramePr>
        <p:xfrm>
          <a:off x="5107356" y="5310040"/>
          <a:ext cx="23574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9" name="Equation" r:id="rId5" imgW="1257300" imgH="609600" progId="Equation.3">
                  <p:embed/>
                </p:oleObj>
              </mc:Choice>
              <mc:Fallback>
                <p:oleObj name="Equation" r:id="rId5" imgW="1257300" imgH="609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7356" y="5310040"/>
                        <a:ext cx="2357437" cy="1143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2057400" y="1066800"/>
            <a:ext cx="4048125" cy="2371725"/>
            <a:chOff x="981127" y="3391713"/>
            <a:chExt cx="5791200" cy="3392581"/>
          </a:xfrm>
        </p:grpSpPr>
        <p:sp>
          <p:nvSpPr>
            <p:cNvPr id="32776" name="TextBox 7"/>
            <p:cNvSpPr txBox="1">
              <a:spLocks noChangeArrowheads="1"/>
            </p:cNvSpPr>
            <p:nvPr/>
          </p:nvSpPr>
          <p:spPr bwMode="auto">
            <a:xfrm>
              <a:off x="1883070" y="5105400"/>
              <a:ext cx="624228" cy="52836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743469" y="4343181"/>
              <a:ext cx="229378" cy="2293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981127" y="6402799"/>
              <a:ext cx="5791200" cy="22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-181465" y="5088004"/>
              <a:ext cx="33925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505008" y="4833674"/>
              <a:ext cx="77216" cy="749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657168" y="4985817"/>
              <a:ext cx="77216" cy="749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505008" y="4956298"/>
              <a:ext cx="77216" cy="749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05008" y="5108441"/>
              <a:ext cx="77216" cy="749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809330" y="4118370"/>
              <a:ext cx="77216" cy="749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809330" y="4422658"/>
              <a:ext cx="77216" cy="749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048525" y="4649738"/>
              <a:ext cx="74946" cy="772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200686" y="4879090"/>
              <a:ext cx="74944" cy="772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352847" y="4497595"/>
              <a:ext cx="77216" cy="772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048525" y="4270515"/>
              <a:ext cx="74946" cy="749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809330" y="4804153"/>
              <a:ext cx="77216" cy="749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113652" y="4422658"/>
              <a:ext cx="77216" cy="749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038706" y="4879090"/>
              <a:ext cx="74946" cy="772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2809330" y="5137962"/>
              <a:ext cx="77216" cy="772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961490" y="5290105"/>
              <a:ext cx="77216" cy="772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1514827" y="4649738"/>
              <a:ext cx="1905418" cy="175306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790495" y="4688287"/>
              <a:ext cx="2438843" cy="9901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97" name="TextBox 28"/>
            <p:cNvSpPr txBox="1">
              <a:spLocks noChangeArrowheads="1"/>
            </p:cNvSpPr>
            <p:nvPr/>
          </p:nvSpPr>
          <p:spPr bwMode="auto">
            <a:xfrm>
              <a:off x="2057400" y="3581400"/>
              <a:ext cx="4235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1</a:t>
              </a:r>
            </a:p>
          </p:txBody>
        </p:sp>
        <p:sp>
          <p:nvSpPr>
            <p:cNvPr id="32798" name="TextBox 29"/>
            <p:cNvSpPr txBox="1">
              <a:spLocks noChangeArrowheads="1"/>
            </p:cNvSpPr>
            <p:nvPr/>
          </p:nvSpPr>
          <p:spPr bwMode="auto">
            <a:xfrm>
              <a:off x="3581400" y="4495800"/>
              <a:ext cx="4235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2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2028151" y="4813210"/>
              <a:ext cx="1164923" cy="4746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514827" y="5562602"/>
              <a:ext cx="924320" cy="837927"/>
            </a:xfrm>
            <a:prstGeom prst="line">
              <a:avLst/>
            </a:prstGeom>
            <a:ln w="635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7" idx="4"/>
            </p:cNvCxnSpPr>
            <p:nvPr/>
          </p:nvCxnSpPr>
          <p:spPr>
            <a:xfrm rot="5400000" flipH="1" flipV="1">
              <a:off x="2090599" y="4805264"/>
              <a:ext cx="1065006" cy="449670"/>
            </a:xfrm>
            <a:prstGeom prst="line">
              <a:avLst/>
            </a:prstGeom>
            <a:ln w="635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02" name="TextBox 33"/>
            <p:cNvSpPr txBox="1">
              <a:spLocks noChangeArrowheads="1"/>
            </p:cNvSpPr>
            <p:nvPr/>
          </p:nvSpPr>
          <p:spPr bwMode="auto">
            <a:xfrm>
              <a:off x="1981200" y="5943599"/>
              <a:ext cx="624228" cy="52836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1AB648-2AA7-4908-84F9-567822A5A7F2}" type="slidenum">
              <a:rPr lang="en-US" altLang="en-US"/>
              <a:pPr>
                <a:defRPr/>
              </a:pPr>
              <a:t>47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33916" y="49608"/>
            <a:ext cx="8910084" cy="838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What can we do knowing the building blocks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Signal Representation</a:t>
            </a:r>
          </a:p>
          <a:p>
            <a:r>
              <a:rPr lang="en-US" i="1" dirty="0" smtClean="0"/>
              <a:t>Signal Separation</a:t>
            </a:r>
          </a:p>
          <a:p>
            <a:r>
              <a:rPr lang="en-US" i="1" dirty="0" smtClean="0"/>
              <a:t>Signal Completion</a:t>
            </a:r>
          </a:p>
          <a:p>
            <a:r>
              <a:rPr lang="en-US" dirty="0" err="1" smtClean="0"/>
              <a:t>Denoising</a:t>
            </a:r>
            <a:endParaRPr lang="en-US" dirty="0" smtClean="0"/>
          </a:p>
          <a:p>
            <a:r>
              <a:rPr lang="en-US" dirty="0" smtClean="0"/>
              <a:t>Signal recovery</a:t>
            </a:r>
          </a:p>
          <a:p>
            <a:r>
              <a:rPr lang="en-US" dirty="0" smtClean="0"/>
              <a:t>Music Transcription</a:t>
            </a:r>
          </a:p>
          <a:p>
            <a:r>
              <a:rPr lang="en-US" dirty="0" smtClean="0"/>
              <a:t>Etc.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3E616C-5BFA-49DB-A308-157028BA2508}" type="slidenum">
              <a:rPr lang="en-US" altLang="en-US"/>
              <a:pPr>
                <a:defRPr/>
              </a:pPr>
              <a:t>48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Signal Separation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92726"/>
            <a:ext cx="8229600" cy="579474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Can we separate mixed signals?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5" name="Picture 7" descr="gilmourmix"/>
          <p:cNvPicPr>
            <a:picLocks noChangeAspect="1" noChangeArrowheads="1"/>
          </p:cNvPicPr>
          <p:nvPr/>
        </p:nvPicPr>
        <p:blipFill>
          <a:blip r:embed="rId2"/>
          <a:srcRect l="8000" t="6400" r="8000" b="50741"/>
          <a:stretch>
            <a:fillRect/>
          </a:stretch>
        </p:blipFill>
        <p:spPr bwMode="auto">
          <a:xfrm>
            <a:off x="1435395" y="4288318"/>
            <a:ext cx="6730409" cy="108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2" name="Picture 2" descr="http://www.arthursclipart.org/music/music/guita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7174" y="1341121"/>
            <a:ext cx="2587626" cy="1940720"/>
          </a:xfrm>
          <a:prstGeom prst="rect">
            <a:avLst/>
          </a:prstGeom>
          <a:noFill/>
        </p:spPr>
      </p:pic>
      <p:pic>
        <p:nvPicPr>
          <p:cNvPr id="163844" name="Picture 4" descr="http://activerain.com/image_store/uploads/1/6/4/1/5/ar1277075840514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3238" y="1201480"/>
            <a:ext cx="1962912" cy="2133600"/>
          </a:xfrm>
          <a:prstGeom prst="rect">
            <a:avLst/>
          </a:prstGeom>
          <a:noFill/>
        </p:spPr>
      </p:pic>
      <p:sp>
        <p:nvSpPr>
          <p:cNvPr id="8" name="Down Arrow 7"/>
          <p:cNvSpPr/>
          <p:nvPr/>
        </p:nvSpPr>
        <p:spPr>
          <a:xfrm rot="19262067">
            <a:off x="3434314" y="3147235"/>
            <a:ext cx="701749" cy="1031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2337933" flipH="1">
            <a:off x="4731490" y="3179132"/>
            <a:ext cx="701749" cy="1031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search for building blocks</a:t>
            </a:r>
            <a:endParaRPr lang="en-US" sz="3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2874"/>
            <a:ext cx="8229600" cy="1249326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What composes an audio signal?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E.g. notes compose music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Picture 6" descr="pianonotes"/>
          <p:cNvPicPr>
            <a:picLocks noChangeAspect="1" noChangeArrowheads="1"/>
          </p:cNvPicPr>
          <p:nvPr/>
        </p:nvPicPr>
        <p:blipFill>
          <a:blip r:embed="rId8"/>
          <a:srcRect l="8000" t="6400" r="8000" b="10667"/>
          <a:stretch>
            <a:fillRect/>
          </a:stretch>
        </p:blipFill>
        <p:spPr bwMode="auto">
          <a:xfrm>
            <a:off x="952500" y="1025325"/>
            <a:ext cx="721995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677150" y="99833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ianochords"/>
          <p:cNvPicPr>
            <a:picLocks noChangeAspect="1" noChangeArrowheads="1"/>
          </p:cNvPicPr>
          <p:nvPr/>
        </p:nvPicPr>
        <p:blipFill>
          <a:blip r:embed="rId10"/>
          <a:srcRect l="8000" t="6400" r="8000" b="10667"/>
          <a:stretch>
            <a:fillRect/>
          </a:stretch>
        </p:blipFill>
        <p:spPr bwMode="auto">
          <a:xfrm>
            <a:off x="963613" y="2234501"/>
            <a:ext cx="71977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677150" y="230435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complexmusic"/>
          <p:cNvPicPr>
            <a:picLocks noChangeArrowheads="1"/>
          </p:cNvPicPr>
          <p:nvPr/>
        </p:nvPicPr>
        <p:blipFill>
          <a:blip r:embed="rId11"/>
          <a:srcRect l="8000" t="6400" r="8000" b="10667"/>
          <a:stretch>
            <a:fillRect/>
          </a:stretch>
        </p:blipFill>
        <p:spPr bwMode="auto">
          <a:xfrm>
            <a:off x="960438" y="3424213"/>
            <a:ext cx="720248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686675" y="3436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6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Undoing a Jigsaw Puzzle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16302"/>
            <a:ext cx="8229600" cy="1430079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Given two distinct sets of building blocks, can we find which parts of a composition were composed from which blocks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162820" name="Picture 4" descr="http://www.gwarehouse.com.au/system/files/images/green%20bric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256" y="3616101"/>
            <a:ext cx="1577531" cy="1523473"/>
          </a:xfrm>
          <a:prstGeom prst="rect">
            <a:avLst/>
          </a:prstGeom>
          <a:noFill/>
        </p:spPr>
      </p:pic>
      <p:pic>
        <p:nvPicPr>
          <p:cNvPr id="162822" name="Picture 6" descr="http://www.ix09.co.uk/images/bricks%20small.png"/>
          <p:cNvPicPr>
            <a:picLocks noChangeAspect="1" noChangeArrowheads="1"/>
          </p:cNvPicPr>
          <p:nvPr/>
        </p:nvPicPr>
        <p:blipFill>
          <a:blip r:embed="rId3"/>
          <a:srcRect t="27939"/>
          <a:stretch>
            <a:fillRect/>
          </a:stretch>
        </p:blipFill>
        <p:spPr bwMode="auto">
          <a:xfrm>
            <a:off x="336331" y="2947014"/>
            <a:ext cx="1673224" cy="1205733"/>
          </a:xfrm>
          <a:prstGeom prst="rect">
            <a:avLst/>
          </a:prstGeom>
          <a:noFill/>
        </p:spPr>
      </p:pic>
      <p:grpSp>
        <p:nvGrpSpPr>
          <p:cNvPr id="47" name="Group 46"/>
          <p:cNvGrpSpPr/>
          <p:nvPr/>
        </p:nvGrpSpPr>
        <p:grpSpPr>
          <a:xfrm>
            <a:off x="1222729" y="1562986"/>
            <a:ext cx="2626043" cy="1350336"/>
            <a:chOff x="127576" y="1339702"/>
            <a:chExt cx="4189230" cy="1648048"/>
          </a:xfrm>
        </p:grpSpPr>
        <p:sp>
          <p:nvSpPr>
            <p:cNvPr id="22" name="Rectangle 21"/>
            <p:cNvSpPr/>
            <p:nvPr/>
          </p:nvSpPr>
          <p:spPr>
            <a:xfrm>
              <a:off x="489098" y="1339702"/>
              <a:ext cx="691116" cy="2764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27576" y="1339702"/>
              <a:ext cx="4189230" cy="1648048"/>
              <a:chOff x="127576" y="1339702"/>
              <a:chExt cx="4189230" cy="16480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50591" y="2711302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552340" y="2711302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54089" y="2711302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934573" y="2711304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8842" y="2711302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89098" y="2434855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7576" y="2169041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89098" y="189259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8209" y="1616149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190847" y="243485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29325" y="2169041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90847" y="1892595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39958" y="1616149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190847" y="1339702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881963" y="243485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20441" y="2169041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81963" y="189259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531074" y="1616149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881963" y="1339702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83712" y="2434855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222190" y="2169041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583712" y="189259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232823" y="1616149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583712" y="1339702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264195" y="243485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902673" y="2169041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264195" y="1892595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913306" y="1616149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264195" y="1339702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604423" y="1616149"/>
                <a:ext cx="691116" cy="2764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583143" y="2169042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625690" y="2711304"/>
                <a:ext cx="691116" cy="276446"/>
              </a:xfrm>
              <a:prstGeom prst="rect">
                <a:avLst/>
              </a:prstGeom>
              <a:solidFill>
                <a:srgbClr val="CC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5340868" y="967563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007368" y="2091390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447263" y="2091390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114246" y="1647086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340868" y="1420579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20911" y="1194071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780764" y="1864882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554141" y="1647086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780764" y="967563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213994" y="1864882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987371" y="1647086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213994" y="1420579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13994" y="967563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653889" y="1420579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433932" y="1194071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80454" y="1864882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7080454" y="1420579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293728" y="1194071"/>
            <a:ext cx="433230" cy="226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567472" y="4217927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873828" y="4217929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127577" y="4217927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340868" y="3991419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780764" y="3547116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5560807" y="3320608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5994037" y="3320608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653889" y="3991419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6427267" y="3773623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653889" y="3094100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853832" y="3773623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6860497" y="3320608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080454" y="3094100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7280388" y="3773624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7307059" y="4217929"/>
            <a:ext cx="433230" cy="226507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4306186" y="2690048"/>
            <a:ext cx="4316819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Down Arrow 119"/>
          <p:cNvSpPr/>
          <p:nvPr/>
        </p:nvSpPr>
        <p:spPr>
          <a:xfrm rot="18373248">
            <a:off x="4253023" y="2371061"/>
            <a:ext cx="765544" cy="1063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Down Arrow 120"/>
          <p:cNvSpPr/>
          <p:nvPr/>
        </p:nvSpPr>
        <p:spPr>
          <a:xfrm rot="3226752" flipV="1">
            <a:off x="4253023" y="1360963"/>
            <a:ext cx="765544" cy="1063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382772" y="4295553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</a:t>
            </a:r>
            <a:br>
              <a:rPr lang="en-US" dirty="0" smtClean="0"/>
            </a:br>
            <a:r>
              <a:rPr lang="en-US" dirty="0" smtClean="0"/>
              <a:t>blocks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350874" y="112705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7676932" y="1669311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green</a:t>
            </a:r>
            <a:br>
              <a:rPr lang="en-US" dirty="0" smtClean="0"/>
            </a:br>
            <a:r>
              <a:rPr lang="en-US" dirty="0" smtClean="0"/>
              <a:t>blocks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7676932" y="3083466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red</a:t>
            </a:r>
            <a:br>
              <a:rPr lang="en-US" dirty="0" smtClean="0"/>
            </a:br>
            <a:r>
              <a:rPr lang="en-US" dirty="0" smtClean="0"/>
              <a:t>blocks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Separating Sounds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8716"/>
            <a:ext cx="8229600" cy="1823484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From example of A, learn blocks A (NMF)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5" name="Picture 4" descr="http://www.gwarehouse.com.au/system/files/images/green%20brick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7253" y="2861189"/>
            <a:ext cx="1577531" cy="1523473"/>
          </a:xfrm>
          <a:prstGeom prst="rect">
            <a:avLst/>
          </a:prstGeom>
          <a:noFill/>
        </p:spPr>
      </p:pic>
      <p:pic>
        <p:nvPicPr>
          <p:cNvPr id="6" name="Picture 2" descr="http://www.arthursclipart.org/music/music/guitar.gif"/>
          <p:cNvPicPr>
            <a:picLocks noChangeAspect="1" noChangeArrowheads="1"/>
          </p:cNvPicPr>
          <p:nvPr/>
        </p:nvPicPr>
        <p:blipFill>
          <a:blip r:embed="rId4"/>
          <a:srcRect t="2000"/>
          <a:stretch>
            <a:fillRect/>
          </a:stretch>
        </p:blipFill>
        <p:spPr bwMode="auto">
          <a:xfrm>
            <a:off x="2973212" y="965266"/>
            <a:ext cx="2587626" cy="1901906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4072280" y="2700670"/>
            <a:ext cx="457200" cy="478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082373" y="2466753"/>
            <a:ext cx="1956380" cy="1063256"/>
          </a:xfrm>
          <a:custGeom>
            <a:avLst/>
            <a:gdLst>
              <a:gd name="connsiteX0" fmla="*/ 2923954 w 2923954"/>
              <a:gd name="connsiteY0" fmla="*/ 0 h 1573618"/>
              <a:gd name="connsiteX1" fmla="*/ 2371061 w 2923954"/>
              <a:gd name="connsiteY1" fmla="*/ 818707 h 1573618"/>
              <a:gd name="connsiteX2" fmla="*/ 0 w 2923954"/>
              <a:gd name="connsiteY2" fmla="*/ 1573618 h 157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3954" h="1573618">
                <a:moveTo>
                  <a:pt x="2923954" y="0"/>
                </a:moveTo>
                <a:cubicBezTo>
                  <a:pt x="2891170" y="278218"/>
                  <a:pt x="2858387" y="556437"/>
                  <a:pt x="2371061" y="818707"/>
                </a:cubicBezTo>
                <a:cubicBezTo>
                  <a:pt x="1883735" y="1080977"/>
                  <a:pt x="941867" y="1327297"/>
                  <a:pt x="0" y="1573618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 descr="gilmourguitra"/>
          <p:cNvPicPr>
            <a:picLocks noChangeAspect="1" noChangeArrowheads="1"/>
          </p:cNvPicPr>
          <p:nvPr/>
        </p:nvPicPr>
        <p:blipFill>
          <a:blip r:embed="rId5"/>
          <a:srcRect l="8000" r="8000"/>
          <a:stretch>
            <a:fillRect/>
          </a:stretch>
        </p:blipFill>
        <p:spPr bwMode="auto">
          <a:xfrm>
            <a:off x="758124" y="1563650"/>
            <a:ext cx="2057136" cy="10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Object 1"/>
          <p:cNvGraphicFramePr>
            <a:graphicFrameLocks noChangeAspect="1"/>
          </p:cNvGraphicFramePr>
          <p:nvPr/>
        </p:nvGraphicFramePr>
        <p:xfrm>
          <a:off x="5549273" y="1162050"/>
          <a:ext cx="2709862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56" name="Equation" r:id="rId6" imgW="698400" imgH="215640" progId="Equation.3">
                  <p:embed/>
                </p:oleObj>
              </mc:Choice>
              <mc:Fallback>
                <p:oleObj name="Equation" r:id="rId6" imgW="69840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273" y="1162050"/>
                        <a:ext cx="2709862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>
          <a:xfrm>
            <a:off x="6815373" y="1169581"/>
            <a:ext cx="701845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465136" y="1169581"/>
            <a:ext cx="914304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613990" y="207334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45340" y="207334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133898" y="139286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Separating Sounds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8716"/>
            <a:ext cx="8229600" cy="1823484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From example of A, learn blocks A (NMF)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From example of B, learn B (NMF)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7" name="Down Arrow 6"/>
          <p:cNvSpPr/>
          <p:nvPr/>
        </p:nvSpPr>
        <p:spPr>
          <a:xfrm>
            <a:off x="4295554" y="2509284"/>
            <a:ext cx="457200" cy="478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66824" y="1162050"/>
          <a:ext cx="280828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39" name="Equation" r:id="rId3" imgW="723600" imgH="215640" progId="Equation.3">
                  <p:embed/>
                </p:oleObj>
              </mc:Choice>
              <mc:Fallback>
                <p:oleObj name="Equation" r:id="rId3" imgW="72360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24" y="1162050"/>
                        <a:ext cx="2808288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1350238" y="1169581"/>
            <a:ext cx="701845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" y="1169581"/>
            <a:ext cx="914304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33648" y="1041991"/>
            <a:ext cx="3104706" cy="361507"/>
          </a:xfrm>
          <a:custGeom>
            <a:avLst/>
            <a:gdLst>
              <a:gd name="connsiteX0" fmla="*/ 1190846 w 1190846"/>
              <a:gd name="connsiteY0" fmla="*/ 251638 h 251638"/>
              <a:gd name="connsiteX1" fmla="*/ 584791 w 1190846"/>
              <a:gd name="connsiteY1" fmla="*/ 28354 h 251638"/>
              <a:gd name="connsiteX2" fmla="*/ 0 w 1190846"/>
              <a:gd name="connsiteY2" fmla="*/ 81517 h 25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846" h="251638">
                <a:moveTo>
                  <a:pt x="1190846" y="251638"/>
                </a:moveTo>
                <a:cubicBezTo>
                  <a:pt x="987055" y="154173"/>
                  <a:pt x="783265" y="56708"/>
                  <a:pt x="584791" y="28354"/>
                </a:cubicBezTo>
                <a:cubicBezTo>
                  <a:pt x="386317" y="0"/>
                  <a:pt x="193158" y="40758"/>
                  <a:pt x="0" y="81517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1626782" y="1977655"/>
            <a:ext cx="2115870" cy="1552353"/>
          </a:xfrm>
          <a:custGeom>
            <a:avLst/>
            <a:gdLst>
              <a:gd name="connsiteX0" fmla="*/ 2923954 w 2923954"/>
              <a:gd name="connsiteY0" fmla="*/ 0 h 1573618"/>
              <a:gd name="connsiteX1" fmla="*/ 2371061 w 2923954"/>
              <a:gd name="connsiteY1" fmla="*/ 818707 h 1573618"/>
              <a:gd name="connsiteX2" fmla="*/ 0 w 2923954"/>
              <a:gd name="connsiteY2" fmla="*/ 1573618 h 157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3954" h="1573618">
                <a:moveTo>
                  <a:pt x="2923954" y="0"/>
                </a:moveTo>
                <a:cubicBezTo>
                  <a:pt x="2891170" y="278218"/>
                  <a:pt x="2858387" y="556437"/>
                  <a:pt x="2371061" y="818707"/>
                </a:cubicBezTo>
                <a:cubicBezTo>
                  <a:pt x="1883735" y="1080977"/>
                  <a:pt x="941867" y="1327297"/>
                  <a:pt x="0" y="1573618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http://www.ix09.co.uk/images/bricks%20small.png"/>
          <p:cNvPicPr>
            <a:picLocks noChangeAspect="1" noChangeArrowheads="1"/>
          </p:cNvPicPr>
          <p:nvPr/>
        </p:nvPicPr>
        <p:blipFill>
          <a:blip r:embed="rId5"/>
          <a:srcRect t="27939"/>
          <a:stretch>
            <a:fillRect/>
          </a:stretch>
        </p:blipFill>
        <p:spPr bwMode="auto">
          <a:xfrm>
            <a:off x="3770648" y="3063972"/>
            <a:ext cx="1673224" cy="1205733"/>
          </a:xfrm>
          <a:prstGeom prst="rect">
            <a:avLst/>
          </a:prstGeom>
          <a:noFill/>
        </p:spPr>
      </p:pic>
      <p:pic>
        <p:nvPicPr>
          <p:cNvPr id="15" name="Picture 4" descr="http://activerain.com/image_store/uploads/1/6/4/1/5/ar1277075840514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3173" y="797443"/>
            <a:ext cx="1300999" cy="1414129"/>
          </a:xfrm>
          <a:prstGeom prst="rect">
            <a:avLst/>
          </a:prstGeom>
          <a:noFill/>
        </p:spPr>
      </p:pic>
      <p:pic>
        <p:nvPicPr>
          <p:cNvPr id="18" name="Picture 10" descr="gilmourmusic"/>
          <p:cNvPicPr>
            <a:picLocks noChangeAspect="1" noChangeArrowheads="1"/>
          </p:cNvPicPr>
          <p:nvPr/>
        </p:nvPicPr>
        <p:blipFill>
          <a:blip r:embed="rId7"/>
          <a:srcRect l="8000" r="8000"/>
          <a:stretch>
            <a:fillRect/>
          </a:stretch>
        </p:blipFill>
        <p:spPr bwMode="auto">
          <a:xfrm>
            <a:off x="5553408" y="1031282"/>
            <a:ext cx="2060575" cy="1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48855" y="207334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0205" y="207334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68763" y="139286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Separating Sounds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27699"/>
            <a:ext cx="8229600" cy="182348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From mixture, separate out (NMF)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Use known “bases” of both sources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Estimate the weights with which they combine in the mixed signal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4700588" y="1235075"/>
          <a:ext cx="221773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5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1235075"/>
                        <a:ext cx="2217737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220067" y="1169581"/>
            <a:ext cx="584791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http://www.gwarehouse.com.au/system/files/images/green%20brick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4256" y="3520404"/>
            <a:ext cx="1577531" cy="1523473"/>
          </a:xfrm>
          <a:prstGeom prst="rect">
            <a:avLst/>
          </a:prstGeom>
          <a:noFill/>
        </p:spPr>
      </p:pic>
      <p:pic>
        <p:nvPicPr>
          <p:cNvPr id="15" name="Picture 6" descr="http://www.ix09.co.uk/images/bricks%20small.png"/>
          <p:cNvPicPr>
            <a:picLocks noChangeAspect="1" noChangeArrowheads="1"/>
          </p:cNvPicPr>
          <p:nvPr/>
        </p:nvPicPr>
        <p:blipFill>
          <a:blip r:embed="rId6"/>
          <a:srcRect t="27939"/>
          <a:stretch>
            <a:fillRect/>
          </a:stretch>
        </p:blipFill>
        <p:spPr bwMode="auto">
          <a:xfrm>
            <a:off x="5280471" y="3808242"/>
            <a:ext cx="1673224" cy="1205733"/>
          </a:xfrm>
          <a:prstGeom prst="rect">
            <a:avLst/>
          </a:prstGeom>
          <a:noFill/>
        </p:spPr>
      </p:pic>
      <p:graphicFrame>
        <p:nvGraphicFramePr>
          <p:cNvPr id="51" name="Object 1"/>
          <p:cNvGraphicFramePr>
            <a:graphicFrameLocks noChangeAspect="1"/>
          </p:cNvGraphicFramePr>
          <p:nvPr/>
        </p:nvGraphicFramePr>
        <p:xfrm>
          <a:off x="5219036" y="2523165"/>
          <a:ext cx="185161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6" name="Equation" r:id="rId7" imgW="583920" imgH="215640" progId="Equation.3">
                  <p:embed/>
                </p:oleObj>
              </mc:Choice>
              <mc:Fallback>
                <p:oleObj name="Equation" r:id="rId7" imgW="5839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036" y="2523165"/>
                        <a:ext cx="1851615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"/>
          <p:cNvGraphicFramePr>
            <a:graphicFrameLocks noChangeAspect="1"/>
          </p:cNvGraphicFramePr>
          <p:nvPr/>
        </p:nvGraphicFramePr>
        <p:xfrm>
          <a:off x="7273407" y="2252721"/>
          <a:ext cx="1009355" cy="140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7" name="Equation" r:id="rId9" imgW="380880" imgH="431640" progId="Equation.3">
                  <p:embed/>
                </p:oleObj>
              </mc:Choice>
              <mc:Fallback>
                <p:oleObj name="Equation" r:id="rId9" imgW="38088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407" y="2252721"/>
                        <a:ext cx="1009355" cy="1409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>
          <a:xfrm rot="16200000" flipV="1">
            <a:off x="5869173" y="2286000"/>
            <a:ext cx="489097" cy="21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6783573" y="1754373"/>
            <a:ext cx="999461" cy="552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7" descr="gilmourmix"/>
          <p:cNvPicPr>
            <a:picLocks noChangeAspect="1" noChangeArrowheads="1"/>
          </p:cNvPicPr>
          <p:nvPr/>
        </p:nvPicPr>
        <p:blipFill>
          <a:blip r:embed="rId11"/>
          <a:srcRect l="8000" t="6400" r="8000" b="50741"/>
          <a:stretch>
            <a:fillRect/>
          </a:stretch>
        </p:blipFill>
        <p:spPr bwMode="auto">
          <a:xfrm>
            <a:off x="1477925" y="1098551"/>
            <a:ext cx="2945219" cy="108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2647507" y="221157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784112" y="330672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474688" y="36469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Separating Sounds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27699"/>
            <a:ext cx="8229600" cy="182348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Separated signals are estimated as the contributions of the source-specific bases to the mixed signal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4700588" y="1235075"/>
          <a:ext cx="221773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31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1235075"/>
                        <a:ext cx="2217737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220067" y="1169581"/>
            <a:ext cx="584791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1"/>
          <p:cNvGraphicFramePr>
            <a:graphicFrameLocks noChangeAspect="1"/>
          </p:cNvGraphicFramePr>
          <p:nvPr/>
        </p:nvGraphicFramePr>
        <p:xfrm>
          <a:off x="5219036" y="2523165"/>
          <a:ext cx="185161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32" name="Equation" r:id="rId5" imgW="583920" imgH="215640" progId="Equation.3">
                  <p:embed/>
                </p:oleObj>
              </mc:Choice>
              <mc:Fallback>
                <p:oleObj name="Equation" r:id="rId5" imgW="5839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036" y="2523165"/>
                        <a:ext cx="1851615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"/>
          <p:cNvGraphicFramePr>
            <a:graphicFrameLocks noChangeAspect="1"/>
          </p:cNvGraphicFramePr>
          <p:nvPr/>
        </p:nvGraphicFramePr>
        <p:xfrm>
          <a:off x="7273407" y="2252721"/>
          <a:ext cx="1009355" cy="140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33" name="Equation" r:id="rId7" imgW="380880" imgH="431640" progId="Equation.3">
                  <p:embed/>
                </p:oleObj>
              </mc:Choice>
              <mc:Fallback>
                <p:oleObj name="Equation" r:id="rId7" imgW="38088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407" y="2252721"/>
                        <a:ext cx="1009355" cy="1409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>
          <a:xfrm rot="16200000" flipV="1">
            <a:off x="5869173" y="2286000"/>
            <a:ext cx="489097" cy="21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6783573" y="1754373"/>
            <a:ext cx="999461" cy="552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499190" y="210524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784112" y="330672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474688" y="36469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pic>
        <p:nvPicPr>
          <p:cNvPr id="17" name="Picture 9" descr="gilmourguitra"/>
          <p:cNvPicPr>
            <a:picLocks noChangeAspect="1" noChangeArrowheads="1"/>
          </p:cNvPicPr>
          <p:nvPr/>
        </p:nvPicPr>
        <p:blipFill>
          <a:blip r:embed="rId9"/>
          <a:srcRect l="8000" r="8000"/>
          <a:stretch>
            <a:fillRect/>
          </a:stretch>
        </p:blipFill>
        <p:spPr bwMode="auto">
          <a:xfrm>
            <a:off x="1502404" y="1021390"/>
            <a:ext cx="2057136" cy="10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gilmourmusic"/>
          <p:cNvPicPr>
            <a:picLocks noChangeAspect="1" noChangeArrowheads="1"/>
          </p:cNvPicPr>
          <p:nvPr/>
        </p:nvPicPr>
        <p:blipFill>
          <a:blip r:embed="rId10"/>
          <a:srcRect l="8000" r="8000"/>
          <a:stretch>
            <a:fillRect/>
          </a:stretch>
        </p:blipFill>
        <p:spPr bwMode="auto">
          <a:xfrm>
            <a:off x="1300385" y="2987673"/>
            <a:ext cx="2060575" cy="1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"/>
          <p:cNvGraphicFramePr>
            <a:graphicFrameLocks noChangeAspect="1"/>
          </p:cNvGraphicFramePr>
          <p:nvPr/>
        </p:nvGraphicFramePr>
        <p:xfrm>
          <a:off x="2795773" y="2087156"/>
          <a:ext cx="1196536" cy="677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34" name="Equation" r:id="rId11" imgW="380880" imgH="215640" progId="Equation.3">
                  <p:embed/>
                </p:oleObj>
              </mc:Choice>
              <mc:Fallback>
                <p:oleObj name="Equation" r:id="rId11" imgW="38088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773" y="2087156"/>
                        <a:ext cx="1196536" cy="6773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499190" y="418922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graphicFrame>
        <p:nvGraphicFramePr>
          <p:cNvPr id="21" name="Object 1"/>
          <p:cNvGraphicFramePr>
            <a:graphicFrameLocks noChangeAspect="1"/>
          </p:cNvGraphicFramePr>
          <p:nvPr/>
        </p:nvGraphicFramePr>
        <p:xfrm>
          <a:off x="2755900" y="4170363"/>
          <a:ext cx="1277938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35" name="Equation" r:id="rId13" imgW="406080" imgH="215640" progId="Equation.3">
                  <p:embed/>
                </p:oleObj>
              </mc:Choice>
              <mc:Fallback>
                <p:oleObj name="Equation" r:id="rId13" imgW="40608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4170363"/>
                        <a:ext cx="1277938" cy="677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Separating Sounds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27699"/>
            <a:ext cx="8229600" cy="182348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It is sometimes sufficient to know the bases for only one source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The bases for the other can be estimated from the mixed signal itself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4700588" y="1235075"/>
          <a:ext cx="221773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5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1235075"/>
                        <a:ext cx="2217737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220067" y="1169581"/>
            <a:ext cx="584791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1"/>
          <p:cNvGraphicFramePr>
            <a:graphicFrameLocks noChangeAspect="1"/>
          </p:cNvGraphicFramePr>
          <p:nvPr/>
        </p:nvGraphicFramePr>
        <p:xfrm>
          <a:off x="5219036" y="2523165"/>
          <a:ext cx="185161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6" name="Equation" r:id="rId5" imgW="583920" imgH="215640" progId="Equation.3">
                  <p:embed/>
                </p:oleObj>
              </mc:Choice>
              <mc:Fallback>
                <p:oleObj name="Equation" r:id="rId5" imgW="5839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036" y="2523165"/>
                        <a:ext cx="1851615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"/>
          <p:cNvGraphicFramePr>
            <a:graphicFrameLocks noChangeAspect="1"/>
          </p:cNvGraphicFramePr>
          <p:nvPr/>
        </p:nvGraphicFramePr>
        <p:xfrm>
          <a:off x="7273407" y="2252721"/>
          <a:ext cx="1009355" cy="140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7" name="Equation" r:id="rId7" imgW="380880" imgH="431640" progId="Equation.3">
                  <p:embed/>
                </p:oleObj>
              </mc:Choice>
              <mc:Fallback>
                <p:oleObj name="Equation" r:id="rId7" imgW="38088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407" y="2252721"/>
                        <a:ext cx="1009355" cy="1409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>
          <a:xfrm rot="16200000" flipV="1">
            <a:off x="5869173" y="2286000"/>
            <a:ext cx="489097" cy="21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6783573" y="1754373"/>
            <a:ext cx="999461" cy="552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499190" y="210524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082363" y="330672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474688" y="36469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pic>
        <p:nvPicPr>
          <p:cNvPr id="17" name="Picture 9" descr="gilmourguitra"/>
          <p:cNvPicPr>
            <a:picLocks noChangeAspect="1" noChangeArrowheads="1"/>
          </p:cNvPicPr>
          <p:nvPr/>
        </p:nvPicPr>
        <p:blipFill>
          <a:blip r:embed="rId9"/>
          <a:srcRect l="8000" r="8000"/>
          <a:stretch>
            <a:fillRect/>
          </a:stretch>
        </p:blipFill>
        <p:spPr bwMode="auto">
          <a:xfrm>
            <a:off x="1502404" y="1021390"/>
            <a:ext cx="2057136" cy="10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gilmourmusic"/>
          <p:cNvPicPr>
            <a:picLocks noChangeAspect="1" noChangeArrowheads="1"/>
          </p:cNvPicPr>
          <p:nvPr/>
        </p:nvPicPr>
        <p:blipFill>
          <a:blip r:embed="rId10"/>
          <a:srcRect l="8000" r="8000"/>
          <a:stretch>
            <a:fillRect/>
          </a:stretch>
        </p:blipFill>
        <p:spPr bwMode="auto">
          <a:xfrm>
            <a:off x="1300385" y="2987673"/>
            <a:ext cx="2060575" cy="1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"/>
          <p:cNvGraphicFramePr>
            <a:graphicFrameLocks noChangeAspect="1"/>
          </p:cNvGraphicFramePr>
          <p:nvPr/>
        </p:nvGraphicFramePr>
        <p:xfrm>
          <a:off x="2795773" y="2087156"/>
          <a:ext cx="1196536" cy="677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8" name="Equation" r:id="rId11" imgW="380880" imgH="215640" progId="Equation.3">
                  <p:embed/>
                </p:oleObj>
              </mc:Choice>
              <mc:Fallback>
                <p:oleObj name="Equation" r:id="rId11" imgW="38088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773" y="2087156"/>
                        <a:ext cx="1196536" cy="6773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499190" y="418922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graphicFrame>
        <p:nvGraphicFramePr>
          <p:cNvPr id="21" name="Object 1"/>
          <p:cNvGraphicFramePr>
            <a:graphicFrameLocks noChangeAspect="1"/>
          </p:cNvGraphicFramePr>
          <p:nvPr/>
        </p:nvGraphicFramePr>
        <p:xfrm>
          <a:off x="2755900" y="4170363"/>
          <a:ext cx="1277938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9" name="Equation" r:id="rId13" imgW="406080" imgH="215640" progId="Equation.3">
                  <p:embed/>
                </p:oleObj>
              </mc:Choice>
              <mc:Fallback>
                <p:oleObj name="Equation" r:id="rId13" imgW="40608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4170363"/>
                        <a:ext cx="1277938" cy="677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45611" y="3306726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Separating Sounds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0" y="3470275"/>
            <a:ext cx="396875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Raise my rent” by David Gilmour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Background music “bases” learnt from 5-seconds of music-only segments within the song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Lead guitar “bases” bases learnt from the rest of the song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4654550" y="3470275"/>
            <a:ext cx="3968750" cy="2616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Norah Jones singing “Sunrise”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Background music bases learnt from 5 seconds of music-only segments</a:t>
            </a:r>
          </a:p>
        </p:txBody>
      </p:sp>
      <p:pic>
        <p:nvPicPr>
          <p:cNvPr id="7" name="Picture 7" descr="gilmourmix"/>
          <p:cNvPicPr>
            <a:picLocks noChangeAspect="1" noChangeArrowheads="1"/>
          </p:cNvPicPr>
          <p:nvPr/>
        </p:nvPicPr>
        <p:blipFill>
          <a:blip r:embed="rId14"/>
          <a:srcRect l="8000" t="6400" r="8000" b="10667"/>
          <a:stretch>
            <a:fillRect/>
          </a:stretch>
        </p:blipFill>
        <p:spPr bwMode="auto">
          <a:xfrm>
            <a:off x="412750" y="1098550"/>
            <a:ext cx="19558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981200" y="11334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2395538" y="1000125"/>
            <a:ext cx="2060575" cy="2295525"/>
            <a:chOff x="2829" y="522"/>
            <a:chExt cx="2397" cy="1758"/>
          </a:xfrm>
        </p:grpSpPr>
        <p:pic>
          <p:nvPicPr>
            <p:cNvPr id="10" name="Picture 9" descr="gilmourguitra"/>
            <p:cNvPicPr>
              <a:picLocks noChangeAspect="1" noChangeArrowheads="1"/>
            </p:cNvPicPr>
            <p:nvPr/>
          </p:nvPicPr>
          <p:blipFill>
            <a:blip r:embed="rId16"/>
            <a:srcRect l="8000" r="8000"/>
            <a:stretch>
              <a:fillRect/>
            </a:stretch>
          </p:blipFill>
          <p:spPr bwMode="auto">
            <a:xfrm>
              <a:off x="2829" y="522"/>
              <a:ext cx="2393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gilmourmusic"/>
            <p:cNvPicPr>
              <a:picLocks noChangeAspect="1" noChangeArrowheads="1"/>
            </p:cNvPicPr>
            <p:nvPr/>
          </p:nvPicPr>
          <p:blipFill>
            <a:blip r:embed="rId17"/>
            <a:srcRect l="8000" r="8000"/>
            <a:stretch>
              <a:fillRect/>
            </a:stretch>
          </p:blipFill>
          <p:spPr bwMode="auto">
            <a:xfrm>
              <a:off x="2829" y="1352"/>
              <a:ext cx="2397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095750" y="1066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143375" y="2152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norahjones"/>
          <p:cNvPicPr>
            <a:picLocks noChangeAspect="1" noChangeArrowheads="1"/>
          </p:cNvPicPr>
          <p:nvPr/>
        </p:nvPicPr>
        <p:blipFill>
          <a:blip r:embed="rId18"/>
          <a:srcRect l="8000" t="6400" r="8000" b="8533"/>
          <a:stretch>
            <a:fillRect/>
          </a:stretch>
        </p:blipFill>
        <p:spPr bwMode="auto">
          <a:xfrm>
            <a:off x="4602163" y="1047750"/>
            <a:ext cx="4206875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572500" y="104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524875" y="1866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505825" y="2647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Predicting Missing Data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82363"/>
            <a:ext cx="8229600" cy="1089836"/>
          </a:xfrm>
        </p:spPr>
        <p:txBody>
          <a:bodyPr/>
          <a:lstStyle/>
          <a:p>
            <a:r>
              <a:rPr lang="en-US" dirty="0" smtClean="0"/>
              <a:t>Use the building blocks to fill in “holes”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208898" name="Picture 2" descr="http://image.shutterstock.com/display_pic_with_logo/57105/57105,1245524614,1/stock-photo-the-raster-brick-wall-with-hole-32374576.jpg"/>
          <p:cNvPicPr>
            <a:picLocks noChangeAspect="1" noChangeArrowheads="1"/>
          </p:cNvPicPr>
          <p:nvPr/>
        </p:nvPicPr>
        <p:blipFill>
          <a:blip r:embed="rId2"/>
          <a:srcRect t="48511" b="6383"/>
          <a:stretch>
            <a:fillRect/>
          </a:stretch>
        </p:blipFill>
        <p:spPr bwMode="auto">
          <a:xfrm>
            <a:off x="1155036" y="1087042"/>
            <a:ext cx="2705100" cy="2019327"/>
          </a:xfrm>
          <a:prstGeom prst="rect">
            <a:avLst/>
          </a:prstGeom>
          <a:noFill/>
        </p:spPr>
      </p:pic>
      <p:pic>
        <p:nvPicPr>
          <p:cNvPr id="208900" name="Picture 4" descr="http://cloud.graphicleftovers.com/22898/431812/mg-0995.jpg"/>
          <p:cNvPicPr>
            <a:picLocks noChangeAspect="1" noChangeArrowheads="1"/>
          </p:cNvPicPr>
          <p:nvPr/>
        </p:nvPicPr>
        <p:blipFill>
          <a:blip r:embed="rId3"/>
          <a:srcRect l="15840" r="15840" b="56160"/>
          <a:stretch>
            <a:fillRect/>
          </a:stretch>
        </p:blipFill>
        <p:spPr bwMode="auto">
          <a:xfrm>
            <a:off x="5216140" y="1010094"/>
            <a:ext cx="3253740" cy="208788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4274288" y="1754372"/>
            <a:ext cx="744279" cy="680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http://www.ix09.co.uk/images/bricks%20small.png"/>
          <p:cNvPicPr>
            <a:picLocks noChangeAspect="1" noChangeArrowheads="1"/>
          </p:cNvPicPr>
          <p:nvPr/>
        </p:nvPicPr>
        <p:blipFill>
          <a:blip r:embed="rId4"/>
          <a:srcRect t="27939"/>
          <a:stretch>
            <a:fillRect/>
          </a:stretch>
        </p:blipFill>
        <p:spPr bwMode="auto">
          <a:xfrm>
            <a:off x="2388415" y="3446735"/>
            <a:ext cx="1673224" cy="1205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Filling 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21336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Some frequency components are missing (left panel)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We know the bases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 smtClean="0"/>
              <a:t>But not the mixture weights for any particular spectral frame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We must “fill in” the holes in the spectrogram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 smtClean="0"/>
              <a:t>To obtain the one to the right</a:t>
            </a:r>
          </a:p>
        </p:txBody>
      </p:sp>
      <p:pic>
        <p:nvPicPr>
          <p:cNvPr id="59396" name="Picture 4" descr="http://web.media.mit.edu/~paris/Paris_Smaragdis/Paris_Audio_Demos_files/droppedImage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295400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 descr="http://web.media.mit.edu/~paris/Paris_Smaragdis/Paris_Audio_Demos_files/droppedImage_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295400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nary_mask_missing_da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25900" y="10429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nary_mask_proposed_imputation_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151688" y="1022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 building blocks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06186"/>
            <a:ext cx="8229600" cy="1866014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Learn the building blocks from other examples of similar sounds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E.g. music by same singer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E.g. from undamaged regions of same recording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4521882" y="1162050"/>
          <a:ext cx="280828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9" name="Equation" r:id="rId3" imgW="723600" imgH="215640" progId="Equation.3">
                  <p:embed/>
                </p:oleObj>
              </mc:Choice>
              <mc:Fallback>
                <p:oleObj name="Equation" r:id="rId3" imgW="72360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882" y="1162050"/>
                        <a:ext cx="2808288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5805296" y="1169581"/>
            <a:ext cx="701845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5059" y="1169581"/>
            <a:ext cx="914304" cy="786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H="1">
            <a:off x="6081840" y="1977656"/>
            <a:ext cx="45719" cy="1084522"/>
          </a:xfrm>
          <a:custGeom>
            <a:avLst/>
            <a:gdLst>
              <a:gd name="connsiteX0" fmla="*/ 2923954 w 2923954"/>
              <a:gd name="connsiteY0" fmla="*/ 0 h 1573618"/>
              <a:gd name="connsiteX1" fmla="*/ 2371061 w 2923954"/>
              <a:gd name="connsiteY1" fmla="*/ 818707 h 1573618"/>
              <a:gd name="connsiteX2" fmla="*/ 0 w 2923954"/>
              <a:gd name="connsiteY2" fmla="*/ 1573618 h 157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3954" h="1573618">
                <a:moveTo>
                  <a:pt x="2923954" y="0"/>
                </a:moveTo>
                <a:cubicBezTo>
                  <a:pt x="2891170" y="278218"/>
                  <a:pt x="2858387" y="556437"/>
                  <a:pt x="2371061" y="818707"/>
                </a:cubicBezTo>
                <a:cubicBezTo>
                  <a:pt x="1883735" y="1080977"/>
                  <a:pt x="941867" y="1327297"/>
                  <a:pt x="0" y="1573618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http://www.ix09.co.uk/images/bricks%20small.png"/>
          <p:cNvPicPr>
            <a:picLocks noChangeAspect="1" noChangeArrowheads="1"/>
          </p:cNvPicPr>
          <p:nvPr/>
        </p:nvPicPr>
        <p:blipFill>
          <a:blip r:embed="rId5"/>
          <a:srcRect t="27939"/>
          <a:stretch>
            <a:fillRect/>
          </a:stretch>
        </p:blipFill>
        <p:spPr bwMode="auto">
          <a:xfrm>
            <a:off x="5503771" y="3063972"/>
            <a:ext cx="1673224" cy="120573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603913" y="207334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35263" y="207334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23821" y="139286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pic>
        <p:nvPicPr>
          <p:cNvPr id="17" name="Picture 6" descr="http://web.media.mit.edu/~paris/Paris_Smaragdis/Paris_Audio_Demos_files/droppedImage_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1338" y="1199695"/>
            <a:ext cx="1892201" cy="170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>
            <a:endCxn id="8" idx="2"/>
          </p:cNvCxnSpPr>
          <p:nvPr/>
        </p:nvCxnSpPr>
        <p:spPr>
          <a:xfrm flipV="1">
            <a:off x="4040372" y="1562986"/>
            <a:ext cx="414687" cy="1594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384"/>
            <a:ext cx="8229600" cy="65389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properties of building blocks</a:t>
            </a:r>
            <a:endParaRPr lang="en-US" sz="3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Constructive composition</a:t>
            </a:r>
          </a:p>
          <a:p>
            <a:pPr lvl="1"/>
            <a:r>
              <a:rPr lang="en-US" dirty="0" smtClean="0"/>
              <a:t>A second note does not diminish a first note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Linearity of composition</a:t>
            </a:r>
          </a:p>
          <a:p>
            <a:pPr lvl="1"/>
            <a:r>
              <a:rPr lang="en-US" dirty="0" smtClean="0"/>
              <a:t>Notes do not distort one another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71010" name="Picture 2" descr="http://t3.gstatic.com/images?q=tbn:ANd9GcQin7EFq9xQqYVPgGiaIPSErdiKaAS5-HYX5MThj8Fw86BsB0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7361" y="2264734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Predict data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5805"/>
            <a:ext cx="8229600" cy="19776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“Modify” bases to look like damaged spectra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Remove appropriate spectral components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Learn how to compose damaged data with modified bases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Reconstruct missing regions with complete bases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5" name="Picture 4" descr="http://web.media.mit.edu/~paris/Paris_Smaragdis/Paris_Audio_Demos_files/droppedImage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18942"/>
            <a:ext cx="2010341" cy="180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eb.media.mit.edu/~paris/Paris_Smaragdis/Paris_Audio_Demos_files/droppedImage_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3998" y="1018942"/>
            <a:ext cx="1892201" cy="170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ix09.co.uk/images/bricks%20small.png"/>
          <p:cNvPicPr>
            <a:picLocks noChangeAspect="1" noChangeArrowheads="1"/>
          </p:cNvPicPr>
          <p:nvPr/>
        </p:nvPicPr>
        <p:blipFill>
          <a:blip r:embed="rId5" cstate="print"/>
          <a:srcRect t="27939"/>
          <a:stretch>
            <a:fillRect/>
          </a:stretch>
        </p:blipFill>
        <p:spPr bwMode="auto">
          <a:xfrm>
            <a:off x="4025829" y="127591"/>
            <a:ext cx="1011725" cy="729054"/>
          </a:xfrm>
          <a:prstGeom prst="rect">
            <a:avLst/>
          </a:prstGeom>
          <a:noFill/>
        </p:spPr>
      </p:pic>
      <p:graphicFrame>
        <p:nvGraphicFramePr>
          <p:cNvPr id="215042" name="Object 1"/>
          <p:cNvGraphicFramePr>
            <a:graphicFrameLocks noChangeAspect="1"/>
          </p:cNvGraphicFramePr>
          <p:nvPr/>
        </p:nvGraphicFramePr>
        <p:xfrm>
          <a:off x="1116604" y="3256620"/>
          <a:ext cx="2217737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4" name="Equation" r:id="rId6" imgW="571320" imgH="215640" progId="Equation.3">
                  <p:embed/>
                </p:oleObj>
              </mc:Choice>
              <mc:Fallback>
                <p:oleObj name="Equation" r:id="rId6" imgW="57132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604" y="3256620"/>
                        <a:ext cx="2217737" cy="836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rot="10800000" flipV="1">
            <a:off x="1499191" y="2892056"/>
            <a:ext cx="648586" cy="4678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7172" y="4146698"/>
            <a:ext cx="25058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Modified bases (given)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2286002" y="4082901"/>
            <a:ext cx="308345" cy="319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85460" y="3540642"/>
            <a:ext cx="108234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graphicFrame>
        <p:nvGraphicFramePr>
          <p:cNvPr id="16" name="Object 1"/>
          <p:cNvGraphicFramePr>
            <a:graphicFrameLocks noChangeAspect="1"/>
          </p:cNvGraphicFramePr>
          <p:nvPr/>
        </p:nvGraphicFramePr>
        <p:xfrm>
          <a:off x="5762625" y="3328988"/>
          <a:ext cx="2217738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5" name="Equation" r:id="rId8" imgW="571320" imgH="177480" progId="Equation.3">
                  <p:embed/>
                </p:oleObj>
              </mc:Choice>
              <mc:Fallback>
                <p:oleObj name="Equation" r:id="rId8" imgW="57132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25" y="3328988"/>
                        <a:ext cx="2217738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4667693" y="3487479"/>
            <a:ext cx="988828" cy="329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60827" y="3019646"/>
            <a:ext cx="108234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02817" y="4114799"/>
            <a:ext cx="123623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Full bases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7023519" y="3970548"/>
            <a:ext cx="276446" cy="1183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Filling in 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2133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Madonna…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Bases learned from other Madonna songs</a:t>
            </a:r>
          </a:p>
        </p:txBody>
      </p:sp>
      <p:pic>
        <p:nvPicPr>
          <p:cNvPr id="59396" name="Picture 4" descr="http://web.media.mit.edu/~paris/Paris_Smaragdis/Paris_Audio_Demos_files/droppedImage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295400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 descr="http://web.media.mit.edu/~paris/Paris_Smaragdis/Paris_Audio_Demos_files/droppedImage_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295400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nary_mask_missing_da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25900" y="10429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nary_mask_proposed_imputation_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151688" y="1022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F8E60D37-B05F-4AC3-B7B0-7A1ED6A7AFD5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more fun example</a:t>
            </a:r>
          </a:p>
        </p:txBody>
      </p: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152400" y="2362200"/>
            <a:ext cx="2689225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Bases learned from this</a:t>
            </a:r>
          </a:p>
        </p:txBody>
      </p:sp>
      <p:pic>
        <p:nvPicPr>
          <p:cNvPr id="9" name="Picture 17" descr="foo"/>
          <p:cNvPicPr>
            <a:picLocks noChangeAspect="1" noChangeArrowheads="1"/>
          </p:cNvPicPr>
          <p:nvPr/>
        </p:nvPicPr>
        <p:blipFill>
          <a:blip r:embed="rId9"/>
          <a:srcRect l="15686" t="44847" r="12746" b="28789"/>
          <a:stretch>
            <a:fillRect/>
          </a:stretch>
        </p:blipFill>
        <p:spPr bwMode="auto">
          <a:xfrm>
            <a:off x="3068638" y="1073150"/>
            <a:ext cx="3810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" name="Picture 19" descr="foo"/>
          <p:cNvPicPr>
            <a:picLocks noChangeAspect="1" noChangeArrowheads="1"/>
          </p:cNvPicPr>
          <p:nvPr/>
        </p:nvPicPr>
        <p:blipFill>
          <a:blip r:embed="rId10"/>
          <a:srcRect l="15686" t="44847" r="12746" b="28789"/>
          <a:stretch>
            <a:fillRect/>
          </a:stretch>
        </p:blipFill>
        <p:spPr bwMode="auto">
          <a:xfrm>
            <a:off x="3068638" y="2749550"/>
            <a:ext cx="3810000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1" name="Picture 20" descr="foo"/>
          <p:cNvPicPr>
            <a:picLocks noChangeAspect="1" noChangeArrowheads="1"/>
          </p:cNvPicPr>
          <p:nvPr/>
        </p:nvPicPr>
        <p:blipFill>
          <a:blip r:embed="rId11"/>
          <a:srcRect l="15686" t="44849" r="11765" b="28787"/>
          <a:stretch>
            <a:fillRect/>
          </a:stretch>
        </p:blipFill>
        <p:spPr bwMode="auto">
          <a:xfrm>
            <a:off x="3068638" y="4425950"/>
            <a:ext cx="3810000" cy="113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0424" name="Text Box 7"/>
          <p:cNvSpPr txBox="1">
            <a:spLocks noChangeArrowheads="1"/>
          </p:cNvSpPr>
          <p:nvPr/>
        </p:nvSpPr>
        <p:spPr bwMode="auto">
          <a:xfrm>
            <a:off x="152400" y="4038600"/>
            <a:ext cx="3227388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Bandwidth expanded version</a:t>
            </a:r>
          </a:p>
        </p:txBody>
      </p:sp>
      <p:sp>
        <p:nvSpPr>
          <p:cNvPr id="60425" name="Text Box 7"/>
          <p:cNvSpPr txBox="1">
            <a:spLocks noChangeArrowheads="1"/>
          </p:cNvSpPr>
          <p:nvPr/>
        </p:nvSpPr>
        <p:spPr bwMode="auto">
          <a:xfrm>
            <a:off x="228600" y="1143000"/>
            <a:ext cx="2136775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Reduced BW data</a:t>
            </a:r>
          </a:p>
        </p:txBody>
      </p:sp>
      <p:pic>
        <p:nvPicPr>
          <p:cNvPr id="17" name="latin-lo_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981825" y="1117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latin-ex_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938963" y="2776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latin-recon_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897688" y="44465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Natural Restriction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1642"/>
            <a:ext cx="8229600" cy="235635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For K-dimensional data, can learn no more than K-1 bases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meaningufully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At K bases, simply select the axes as bases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The bases will represent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all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data exactly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547938" y="2120392"/>
            <a:ext cx="4014787" cy="2381250"/>
            <a:chOff x="654971" y="3391713"/>
            <a:chExt cx="6117356" cy="362867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981520" y="6403517"/>
              <a:ext cx="5790807" cy="24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180920" y="5086307"/>
              <a:ext cx="3391605" cy="24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505416" y="4833508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657807" y="4985913"/>
              <a:ext cx="74985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505416" y="4954464"/>
              <a:ext cx="74986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505416" y="5106869"/>
              <a:ext cx="74986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810196" y="4117449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810196" y="4422258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048248" y="4649655"/>
              <a:ext cx="74985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200637" y="4879472"/>
              <a:ext cx="74986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353027" y="4497251"/>
              <a:ext cx="74985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048248" y="4269854"/>
              <a:ext cx="74985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810196" y="4802060"/>
              <a:ext cx="74986" cy="77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114975" y="4422258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037571" y="4879472"/>
              <a:ext cx="77404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810196" y="5138317"/>
              <a:ext cx="74986" cy="749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962586" y="5290722"/>
              <a:ext cx="74985" cy="749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513674" y="6403517"/>
              <a:ext cx="3299357" cy="72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190834" y="5048091"/>
              <a:ext cx="2663242" cy="47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9"/>
            <p:cNvSpPr txBox="1">
              <a:spLocks noChangeArrowheads="1"/>
            </p:cNvSpPr>
            <p:nvPr/>
          </p:nvSpPr>
          <p:spPr bwMode="auto">
            <a:xfrm>
              <a:off x="654971" y="3990055"/>
              <a:ext cx="812789" cy="56278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1</a:t>
              </a:r>
            </a:p>
          </p:txBody>
        </p:sp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3767833" y="6457608"/>
              <a:ext cx="812789" cy="56278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2</a:t>
              </a:r>
            </a:p>
          </p:txBody>
        </p:sp>
      </p:grpSp>
      <p:sp>
        <p:nvSpPr>
          <p:cNvPr id="27" name="Right Triangle 26"/>
          <p:cNvSpPr/>
          <p:nvPr/>
        </p:nvSpPr>
        <p:spPr>
          <a:xfrm>
            <a:off x="3122613" y="1205992"/>
            <a:ext cx="2763837" cy="2895600"/>
          </a:xfrm>
          <a:prstGeom prst="rtTriangle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Its an unnatural restriction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0138"/>
            <a:ext cx="8229600" cy="41778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For K-dimensional spectra, can learn no more than K-1 bases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Nature does not respect the dimensionality of your spectrogram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E.g. Music: There are tens of instruments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Each can produce dozens of unique notes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Amounting to a total of many thousands of notes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Many more than the dimensionality of the spectrum</a:t>
            </a:r>
          </a:p>
          <a:p>
            <a:pPr lvl="3">
              <a:lnSpc>
                <a:spcPct val="12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E.g. images: a 1024 pixel image can show millions of recognizable pictures!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Many more than the number of pixels in the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221186" name="Picture 2" descr="http://pawn1st.net/wp-content/uploads/Musical-instrume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97" y="981207"/>
            <a:ext cx="3643312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1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8"/>
            <a:ext cx="8463516" cy="8382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Fixing the restriction: Updated model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6939"/>
            <a:ext cx="8229600" cy="204145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Can have 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very large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number of building blocks (bases)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E.g. notes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But any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particular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frame is composed of only a small subset of bases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E.g. any single frame only has a small set of notes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pic>
        <p:nvPicPr>
          <p:cNvPr id="5" name="Picture 2" descr="http://pawn1st.net/wp-content/uploads/Musical-instrume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5" y="998783"/>
            <a:ext cx="3643312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4" name="Picture 2" descr="Colorful music notes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59" y="1083598"/>
            <a:ext cx="3810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95770" y="2821769"/>
            <a:ext cx="1976770" cy="1693743"/>
            <a:chOff x="1085407" y="2431386"/>
            <a:chExt cx="2717800" cy="2328675"/>
          </a:xfrm>
        </p:grpSpPr>
        <p:pic>
          <p:nvPicPr>
            <p:cNvPr id="7" name="Picture 17"/>
            <p:cNvPicPr>
              <a:picLocks noChangeArrowheads="1"/>
            </p:cNvPicPr>
            <p:nvPr/>
          </p:nvPicPr>
          <p:blipFill>
            <a:blip r:embed="rId4"/>
            <a:srcRect l="14693" t="26445" r="10963" b="28139"/>
            <a:stretch>
              <a:fillRect/>
            </a:stretch>
          </p:blipFill>
          <p:spPr bwMode="auto">
            <a:xfrm>
              <a:off x="1085407" y="2431386"/>
              <a:ext cx="2717800" cy="2311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1085407" y="2431386"/>
              <a:ext cx="147969" cy="232867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5837275" y="1067188"/>
            <a:ext cx="340242" cy="330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54238" y="1747673"/>
            <a:ext cx="340242" cy="330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22611" y="2735784"/>
            <a:ext cx="340242" cy="330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>
            <a:off x="1703394" y="1232454"/>
            <a:ext cx="4133881" cy="15033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2"/>
          </p:cNvCxnSpPr>
          <p:nvPr/>
        </p:nvCxnSpPr>
        <p:spPr>
          <a:xfrm flipH="1">
            <a:off x="1703395" y="1912939"/>
            <a:ext cx="4250843" cy="9088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  <a:endCxn id="8" idx="0"/>
          </p:cNvCxnSpPr>
          <p:nvPr/>
        </p:nvCxnSpPr>
        <p:spPr>
          <a:xfrm flipH="1" flipV="1">
            <a:off x="1649582" y="2821769"/>
            <a:ext cx="3773029" cy="792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6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Modified Model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9122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Modification 1: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any column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only a small number of entries have non-zero value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I.e. the columns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sparse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These are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sparse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representations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Modification 2: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may have more columns than rows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These are called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overcomplete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representations</a:t>
            </a:r>
          </a:p>
          <a:p>
            <a:pPr lvl="4">
              <a:lnSpc>
                <a:spcPct val="12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Sparse representations need not be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overcomplete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but the reverse will generally not provide useful decompositions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641434"/>
              </p:ext>
            </p:extLst>
          </p:nvPr>
        </p:nvGraphicFramePr>
        <p:xfrm>
          <a:off x="2106574" y="1107262"/>
          <a:ext cx="1704057" cy="53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43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6574" y="1107262"/>
                        <a:ext cx="1704057" cy="530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145220"/>
              </p:ext>
            </p:extLst>
          </p:nvPr>
        </p:nvGraphicFramePr>
        <p:xfrm>
          <a:off x="4670425" y="1106488"/>
          <a:ext cx="163036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44" name="Equation" r:id="rId5" imgW="545760" imgH="177480" progId="Equation.3">
                  <p:embed/>
                </p:oleObj>
              </mc:Choice>
              <mc:Fallback>
                <p:oleObj name="Equation" r:id="rId5" imgW="54576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0425" y="1106488"/>
                        <a:ext cx="1630363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38550" y="112705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For one vector</a:t>
            </a:r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31619" y="1127051"/>
            <a:ext cx="184666" cy="184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31619" y="1311717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31619" y="1496383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31619" y="1681049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31619" y="1865715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31619" y="2050381"/>
            <a:ext cx="184666" cy="184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31619" y="2419713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31619" y="2235047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31619" y="2604379"/>
            <a:ext cx="184666" cy="184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31619" y="2789045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431619" y="3158377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431619" y="2973711"/>
            <a:ext cx="184666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145619" y="1496383"/>
            <a:ext cx="2158409" cy="4616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6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Imposing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Sparsity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98113"/>
            <a:ext cx="8229600" cy="303027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Minimize a modified objective function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Combines divergence and ell-0 norm of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The number of non-zero elements in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Minimize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instead of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Simultaneously minimizes both divergence and number of active bases at any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829532"/>
              </p:ext>
            </p:extLst>
          </p:nvPr>
        </p:nvGraphicFramePr>
        <p:xfrm>
          <a:off x="3361255" y="1202181"/>
          <a:ext cx="1703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0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255" y="1202181"/>
                        <a:ext cx="1703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7511"/>
              </p:ext>
            </p:extLst>
          </p:nvPr>
        </p:nvGraphicFramePr>
        <p:xfrm>
          <a:off x="2750067" y="1898540"/>
          <a:ext cx="3179763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1" name="Equation" r:id="rId5" imgW="1066680" imgH="203040" progId="Equation.3">
                  <p:embed/>
                </p:oleObj>
              </mc:Choice>
              <mc:Fallback>
                <p:oleObj name="Equation" r:id="rId5" imgW="1066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0067" y="1898540"/>
                        <a:ext cx="3179763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711930"/>
              </p:ext>
            </p:extLst>
          </p:nvPr>
        </p:nvGraphicFramePr>
        <p:xfrm>
          <a:off x="1879600" y="2679700"/>
          <a:ext cx="492125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2" name="Equation" r:id="rId7" imgW="1650960" imgH="228600" progId="Equation.3">
                  <p:embed/>
                </p:oleObj>
              </mc:Choice>
              <mc:Fallback>
                <p:oleObj name="Equation" r:id="rId7" imgW="1650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0" y="2679700"/>
                        <a:ext cx="492125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1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Imposing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Sparsity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4316"/>
            <a:ext cx="8229600" cy="32748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Minimize the ell-0 norm is hard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Combinatorial optimization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Minimize ell-1 norm instead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sum of all the entries in W</a:t>
            </a:r>
          </a:p>
          <a:p>
            <a:pPr lvl="1">
              <a:lnSpc>
                <a:spcPct val="120000"/>
              </a:lnSpc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Relaxation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Is equivalent to minimize ell-0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cover this equivalence later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Will also result in sparse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490256"/>
              </p:ext>
            </p:extLst>
          </p:nvPr>
        </p:nvGraphicFramePr>
        <p:xfrm>
          <a:off x="3361255" y="1202181"/>
          <a:ext cx="1703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1" name="Equation" r:id="rId3" imgW="571320" imgH="177480" progId="Equation.3">
                  <p:embed/>
                </p:oleObj>
              </mc:Choice>
              <mc:Fallback>
                <p:oleObj name="Equation" r:id="rId3" imgW="5713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255" y="1202181"/>
                        <a:ext cx="1703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42214"/>
              </p:ext>
            </p:extLst>
          </p:nvPr>
        </p:nvGraphicFramePr>
        <p:xfrm>
          <a:off x="1879600" y="1850326"/>
          <a:ext cx="492125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2" name="Equation" r:id="rId5" imgW="1650960" imgH="228600" progId="Equation.3">
                  <p:embed/>
                </p:oleObj>
              </mc:Choice>
              <mc:Fallback>
                <p:oleObj name="Equation" r:id="rId5" imgW="1650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0" y="1850326"/>
                        <a:ext cx="492125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642401"/>
              </p:ext>
            </p:extLst>
          </p:nvPr>
        </p:nvGraphicFramePr>
        <p:xfrm>
          <a:off x="1917700" y="2698750"/>
          <a:ext cx="48450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3" name="Equation" r:id="rId7" imgW="1625400" imgH="215640" progId="Equation.3">
                  <p:embed/>
                </p:oleObj>
              </mc:Choice>
              <mc:Fallback>
                <p:oleObj name="Equation" r:id="rId7" imgW="1625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2698750"/>
                        <a:ext cx="484505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5380074" y="1871330"/>
            <a:ext cx="1690577" cy="691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507665" y="1871330"/>
            <a:ext cx="1360968" cy="6166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0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Update Rules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152"/>
            <a:ext cx="8229600" cy="553956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Modified Iterative solutions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gradient based solutions, gradient w.r.t any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term now includes </a:t>
            </a:r>
            <a:r>
              <a:rPr lang="en-US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I.e. if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>
                <a:latin typeface="Symbol" panose="05050102010706020507" pitchFamily="18" charset="2"/>
                <a:cs typeface="Calibri" pitchFamily="34" charset="0"/>
              </a:rPr>
              <a:t>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>
              <a:lnSpc>
                <a:spcPct val="110000"/>
              </a:lnSpc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For KL Divergence, results in following modified update rules</a:t>
            </a:r>
          </a:p>
          <a:p>
            <a:pPr>
              <a:lnSpc>
                <a:spcPct val="110000"/>
              </a:lnSpc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Increasing </a:t>
            </a:r>
            <a:r>
              <a:rPr lang="en-US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makes the weights increasingly sparse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794346"/>
              </p:ext>
            </p:extLst>
          </p:nvPr>
        </p:nvGraphicFramePr>
        <p:xfrm>
          <a:off x="1732627" y="4540124"/>
          <a:ext cx="2373312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98" name="Equation" r:id="rId3" imgW="1219200" imgH="609600" progId="Equation.3">
                  <p:embed/>
                </p:oleObj>
              </mc:Choice>
              <mc:Fallback>
                <p:oleObj name="Equation" r:id="rId3" imgW="1219200" imgH="609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2627" y="4540124"/>
                        <a:ext cx="2373312" cy="1181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303746"/>
              </p:ext>
            </p:extLst>
          </p:nvPr>
        </p:nvGraphicFramePr>
        <p:xfrm>
          <a:off x="4827219" y="4480131"/>
          <a:ext cx="2525712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99" name="Equation" r:id="rId5" imgW="1257120" imgH="609480" progId="Equation.3">
                  <p:embed/>
                </p:oleObj>
              </mc:Choice>
              <mc:Fallback>
                <p:oleObj name="Equation" r:id="rId5" imgW="1257120" imgH="609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219" y="4480131"/>
                        <a:ext cx="2525712" cy="12239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28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Looking for building blocks in sound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Can we compute the building blocks from sound itself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12" descr="complexmusic"/>
          <p:cNvPicPr>
            <a:picLocks noChangeArrowheads="1"/>
          </p:cNvPicPr>
          <p:nvPr/>
        </p:nvPicPr>
        <p:blipFill>
          <a:blip r:embed="rId6"/>
          <a:srcRect l="8000" t="6400" r="8000" b="10667"/>
          <a:stretch>
            <a:fillRect/>
          </a:stretch>
        </p:blipFill>
        <p:spPr bwMode="auto">
          <a:xfrm>
            <a:off x="960438" y="1223262"/>
            <a:ext cx="720248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686675" y="123596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anonotes"/>
          <p:cNvPicPr>
            <a:picLocks noChangeAspect="1" noChangeArrowheads="1"/>
          </p:cNvPicPr>
          <p:nvPr/>
        </p:nvPicPr>
        <p:blipFill>
          <a:blip r:embed="rId8"/>
          <a:srcRect l="8000" t="6400" r="8000" b="10667"/>
          <a:stretch>
            <a:fillRect/>
          </a:stretch>
        </p:blipFill>
        <p:spPr bwMode="auto">
          <a:xfrm>
            <a:off x="952500" y="3630301"/>
            <a:ext cx="721995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677150" y="3603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>
            <a:off x="3965944" y="2721936"/>
            <a:ext cx="1446028" cy="584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5377" y="2275367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?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Update Rules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152"/>
            <a:ext cx="8229600" cy="5539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Modified Iterative solutions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In gradient based solutions, gradient w.r.t any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term now includes </a:t>
            </a:r>
            <a:r>
              <a:rPr lang="en-US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I.e. if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>
                <a:latin typeface="Symbol" panose="05050102010706020507" pitchFamily="18" charset="2"/>
                <a:cs typeface="Calibri" pitchFamily="34" charset="0"/>
              </a:rPr>
              <a:t>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Both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be made sparse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240674"/>
              </p:ext>
            </p:extLst>
          </p:nvPr>
        </p:nvGraphicFramePr>
        <p:xfrm>
          <a:off x="1604963" y="4195763"/>
          <a:ext cx="2373312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20" name="Equation" r:id="rId3" imgW="1218960" imgH="647640" progId="Equation.3">
                  <p:embed/>
                </p:oleObj>
              </mc:Choice>
              <mc:Fallback>
                <p:oleObj name="Equation" r:id="rId3" imgW="121896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4195763"/>
                        <a:ext cx="2373312" cy="12541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742516"/>
              </p:ext>
            </p:extLst>
          </p:nvPr>
        </p:nvGraphicFramePr>
        <p:xfrm>
          <a:off x="4943475" y="4122738"/>
          <a:ext cx="2525713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21" name="Equation" r:id="rId5" imgW="1257120" imgH="647640" progId="Equation.3">
                  <p:embed/>
                </p:oleObj>
              </mc:Choice>
              <mc:Fallback>
                <p:oleObj name="Equation" r:id="rId5" imgW="125712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4122738"/>
                        <a:ext cx="2525713" cy="13001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6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What about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Overcompleteness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152"/>
            <a:ext cx="8229600" cy="5539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Use the same solutions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Simply make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wide!</a:t>
            </a:r>
          </a:p>
          <a:p>
            <a:pPr lvl="1"/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must be made sparse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156386"/>
              </p:ext>
            </p:extLst>
          </p:nvPr>
        </p:nvGraphicFramePr>
        <p:xfrm>
          <a:off x="1647825" y="3179763"/>
          <a:ext cx="2373313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24" name="Equation" r:id="rId3" imgW="1218960" imgH="609480" progId="Equation.3">
                  <p:embed/>
                </p:oleObj>
              </mc:Choice>
              <mc:Fallback>
                <p:oleObj name="Equation" r:id="rId3" imgW="1218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5" y="3179763"/>
                        <a:ext cx="2373313" cy="11795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25438"/>
              </p:ext>
            </p:extLst>
          </p:nvPr>
        </p:nvGraphicFramePr>
        <p:xfrm>
          <a:off x="4986006" y="3070115"/>
          <a:ext cx="2525713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25" name="Equation" r:id="rId5" imgW="1257120" imgH="647640" progId="Equation.3">
                  <p:embed/>
                </p:oleObj>
              </mc:Choice>
              <mc:Fallback>
                <p:oleObj name="Equation" r:id="rId5" imgW="125712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006" y="3070115"/>
                        <a:ext cx="2525713" cy="13001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78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Sparsity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What do we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667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/>
              <a:t>Without </a:t>
            </a:r>
            <a:r>
              <a:rPr lang="en-US" dirty="0" err="1" smtClean="0"/>
              <a:t>sparsity</a:t>
            </a:r>
            <a:r>
              <a:rPr lang="en-US" dirty="0" smtClean="0"/>
              <a:t>: The model has an implicit limit: can learn no more than D-1 useful bases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If K &gt;= D, we can get uninformative bases</a:t>
            </a:r>
          </a:p>
          <a:p>
            <a:pPr lvl="4">
              <a:lnSpc>
                <a:spcPct val="120000"/>
              </a:lnSpc>
              <a:defRPr/>
            </a:pP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err="1" smtClean="0"/>
              <a:t>Sparsity</a:t>
            </a:r>
            <a:r>
              <a:rPr lang="en-US" dirty="0" smtClean="0"/>
              <a:t>: The bases are “pulled towards” the data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Representing the distribution of the data much more effectively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F763A0-1146-44EE-9041-CBC772F74559}" type="slidenum">
              <a:rPr lang="en-US" altLang="en-US"/>
              <a:pPr>
                <a:defRPr/>
              </a:pPr>
              <a:t>72</a:t>
            </a:fld>
            <a:endParaRPr lang="en-US" altLang="en-US"/>
          </a:p>
        </p:txBody>
      </p:sp>
      <p:grpSp>
        <p:nvGrpSpPr>
          <p:cNvPr id="65541" name="Group 28"/>
          <p:cNvGrpSpPr>
            <a:grpSpLocks/>
          </p:cNvGrpSpPr>
          <p:nvPr/>
        </p:nvGrpSpPr>
        <p:grpSpPr bwMode="auto">
          <a:xfrm>
            <a:off x="827088" y="990600"/>
            <a:ext cx="3352800" cy="2752725"/>
            <a:chOff x="2057400" y="990600"/>
            <a:chExt cx="4014571" cy="3295754"/>
          </a:xfrm>
        </p:grpSpPr>
        <p:grpSp>
          <p:nvGrpSpPr>
            <p:cNvPr id="65542" name="Group 36"/>
            <p:cNvGrpSpPr>
              <a:grpSpLocks/>
            </p:cNvGrpSpPr>
            <p:nvPr/>
          </p:nvGrpSpPr>
          <p:grpSpPr bwMode="auto">
            <a:xfrm>
              <a:off x="2057400" y="1905001"/>
              <a:ext cx="4014571" cy="2381353"/>
              <a:chOff x="654971" y="3391713"/>
              <a:chExt cx="6117356" cy="3628679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982274" y="6403499"/>
                <a:ext cx="579005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rot="5400000" flipH="1" flipV="1">
                <a:off x="-180507" y="5087170"/>
                <a:ext cx="339146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2505820" y="4833752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656436" y="4984355"/>
                <a:ext cx="78204" cy="7819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505820" y="4955393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505820" y="5108891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809949" y="4118386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809949" y="4422489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048177" y="4651289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201689" y="4880091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352306" y="4497791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048177" y="4268989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809949" y="4801893"/>
                <a:ext cx="75308" cy="781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114080" y="4422489"/>
                <a:ext cx="78204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038771" y="4880091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809949" y="5137853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963463" y="5291354"/>
                <a:ext cx="75308" cy="753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1515225" y="6403499"/>
                <a:ext cx="3296189" cy="579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5400000" flipH="1" flipV="1">
                <a:off x="190834" y="5048091"/>
                <a:ext cx="2663242" cy="4716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  <a:scene3d>
                <a:camera prst="orthographicFront">
                  <a:rot lat="0" lon="0" rev="6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563" name="TextBox 25"/>
              <p:cNvSpPr txBox="1">
                <a:spLocks noChangeArrowheads="1"/>
              </p:cNvSpPr>
              <p:nvPr/>
            </p:nvSpPr>
            <p:spPr bwMode="auto">
              <a:xfrm>
                <a:off x="654971" y="3990055"/>
                <a:ext cx="812789" cy="56278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B</a:t>
                </a:r>
                <a:r>
                  <a:rPr lang="en-US" altLang="en-US" baseline="-25000"/>
                  <a:t>1</a:t>
                </a:r>
              </a:p>
            </p:txBody>
          </p:sp>
          <p:sp>
            <p:nvSpPr>
              <p:cNvPr id="65564" name="TextBox 26"/>
              <p:cNvSpPr txBox="1">
                <a:spLocks noChangeArrowheads="1"/>
              </p:cNvSpPr>
              <p:nvPr/>
            </p:nvSpPr>
            <p:spPr bwMode="auto">
              <a:xfrm>
                <a:off x="3767833" y="6457608"/>
                <a:ext cx="812789" cy="56278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B</a:t>
                </a:r>
                <a:r>
                  <a:rPr lang="en-US" altLang="en-US" baseline="-25000"/>
                  <a:t>2</a:t>
                </a:r>
              </a:p>
            </p:txBody>
          </p:sp>
        </p:grpSp>
        <p:sp>
          <p:nvSpPr>
            <p:cNvPr id="28" name="Right Triangle 27"/>
            <p:cNvSpPr/>
            <p:nvPr/>
          </p:nvSpPr>
          <p:spPr>
            <a:xfrm>
              <a:off x="2631453" y="990600"/>
              <a:ext cx="2763819" cy="2894714"/>
            </a:xfrm>
            <a:prstGeom prst="rtTriangle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>
            <a:off x="5493415" y="3405188"/>
            <a:ext cx="31734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 rot="5400000" flipH="1" flipV="1">
            <a:off x="4856034" y="2683669"/>
            <a:ext cx="18589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 bwMode="auto">
          <a:xfrm>
            <a:off x="6328440" y="2544763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Oval 34"/>
          <p:cNvSpPr/>
          <p:nvPr/>
        </p:nvSpPr>
        <p:spPr bwMode="auto">
          <a:xfrm>
            <a:off x="6410990" y="2627313"/>
            <a:ext cx="42862" cy="428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Oval 35"/>
          <p:cNvSpPr/>
          <p:nvPr/>
        </p:nvSpPr>
        <p:spPr bwMode="auto">
          <a:xfrm>
            <a:off x="6328440" y="2611438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Oval 36"/>
          <p:cNvSpPr/>
          <p:nvPr/>
        </p:nvSpPr>
        <p:spPr bwMode="auto">
          <a:xfrm>
            <a:off x="6328440" y="2695575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" name="Oval 37"/>
          <p:cNvSpPr/>
          <p:nvPr/>
        </p:nvSpPr>
        <p:spPr bwMode="auto">
          <a:xfrm>
            <a:off x="6495127" y="2152650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" name="Oval 38"/>
          <p:cNvSpPr/>
          <p:nvPr/>
        </p:nvSpPr>
        <p:spPr bwMode="auto">
          <a:xfrm>
            <a:off x="6495127" y="2319338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Oval 39"/>
          <p:cNvSpPr/>
          <p:nvPr/>
        </p:nvSpPr>
        <p:spPr bwMode="auto">
          <a:xfrm>
            <a:off x="6077615" y="2444750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Oval 40"/>
          <p:cNvSpPr/>
          <p:nvPr/>
        </p:nvSpPr>
        <p:spPr bwMode="auto">
          <a:xfrm>
            <a:off x="6161752" y="2570163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2" name="Oval 41"/>
          <p:cNvSpPr/>
          <p:nvPr/>
        </p:nvSpPr>
        <p:spPr bwMode="auto">
          <a:xfrm>
            <a:off x="6244302" y="2360613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" name="Oval 42"/>
          <p:cNvSpPr/>
          <p:nvPr/>
        </p:nvSpPr>
        <p:spPr bwMode="auto">
          <a:xfrm>
            <a:off x="6077615" y="2235200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Oval 43"/>
          <p:cNvSpPr/>
          <p:nvPr/>
        </p:nvSpPr>
        <p:spPr bwMode="auto">
          <a:xfrm>
            <a:off x="6495127" y="2527300"/>
            <a:ext cx="41275" cy="428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Oval 44"/>
          <p:cNvSpPr/>
          <p:nvPr/>
        </p:nvSpPr>
        <p:spPr bwMode="auto">
          <a:xfrm>
            <a:off x="6661815" y="2319338"/>
            <a:ext cx="42862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Oval 45"/>
          <p:cNvSpPr/>
          <p:nvPr/>
        </p:nvSpPr>
        <p:spPr bwMode="auto">
          <a:xfrm>
            <a:off x="6620540" y="2570163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Oval 46"/>
          <p:cNvSpPr/>
          <p:nvPr/>
        </p:nvSpPr>
        <p:spPr bwMode="auto">
          <a:xfrm>
            <a:off x="6495127" y="2711450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8" name="Oval 47"/>
          <p:cNvSpPr/>
          <p:nvPr/>
        </p:nvSpPr>
        <p:spPr bwMode="auto">
          <a:xfrm>
            <a:off x="6579265" y="2795588"/>
            <a:ext cx="41275" cy="41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5785515" y="2401888"/>
            <a:ext cx="1234609" cy="1003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5776552" y="1945274"/>
            <a:ext cx="572527" cy="14598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25"/>
          <p:cNvSpPr txBox="1">
            <a:spLocks noChangeArrowheads="1"/>
          </p:cNvSpPr>
          <p:nvPr/>
        </p:nvSpPr>
        <p:spPr bwMode="auto">
          <a:xfrm>
            <a:off x="5794774" y="1844171"/>
            <a:ext cx="445473" cy="30847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B</a:t>
            </a:r>
            <a:r>
              <a:rPr lang="en-US" altLang="en-US" baseline="-25000" dirty="0"/>
              <a:t>1</a:t>
            </a:r>
          </a:p>
        </p:txBody>
      </p:sp>
      <p:sp>
        <p:nvSpPr>
          <p:cNvPr id="52" name="TextBox 26"/>
          <p:cNvSpPr txBox="1">
            <a:spLocks noChangeArrowheads="1"/>
          </p:cNvSpPr>
          <p:nvPr/>
        </p:nvSpPr>
        <p:spPr bwMode="auto">
          <a:xfrm>
            <a:off x="6377165" y="2988279"/>
            <a:ext cx="445473" cy="30847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B</a:t>
            </a:r>
            <a:r>
              <a:rPr lang="en-US" altLang="en-US" baseline="-25000" dirty="0"/>
              <a:t>2</a:t>
            </a:r>
          </a:p>
        </p:txBody>
      </p:sp>
      <p:sp>
        <p:nvSpPr>
          <p:cNvPr id="31" name="Right Triangle 30"/>
          <p:cNvSpPr/>
          <p:nvPr/>
        </p:nvSpPr>
        <p:spPr bwMode="auto">
          <a:xfrm rot="13886657">
            <a:off x="5681025" y="1864402"/>
            <a:ext cx="848431" cy="1459278"/>
          </a:xfrm>
          <a:prstGeom prst="rtTriangle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96307" y="128654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Without </a:t>
            </a:r>
            <a:r>
              <a:rPr lang="en-US" dirty="0" err="1" smtClean="0">
                <a:latin typeface="Comic Sans MS" panose="030F0702030302020204" pitchFamily="66" charset="0"/>
              </a:rPr>
              <a:t>Sparsity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20540" y="128654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With </a:t>
            </a:r>
            <a:r>
              <a:rPr lang="en-US" dirty="0" err="1" smtClean="0">
                <a:latin typeface="Comic Sans MS" panose="030F0702030302020204" pitchFamily="66" charset="0"/>
              </a:rPr>
              <a:t>Sparsity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383A13FE-6A13-4088-A9FD-D37EBFBEA32C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73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Sparsity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What do we learn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003800"/>
            <a:ext cx="8089900" cy="1558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 and middle panel: Compact (non-sparse) estimator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As the number of bases increases, bases migrate towards corners of the </a:t>
            </a:r>
            <a:r>
              <a:rPr lang="en-US" alt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orthant</a:t>
            </a:r>
            <a:endParaRPr lang="en-US" alt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Bottom panel: Sparse estimator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Cone formed by bases shrinks to fit the data</a:t>
            </a: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71" y="828675"/>
            <a:ext cx="5818187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21" y="2590800"/>
            <a:ext cx="62452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21" y="3741738"/>
            <a:ext cx="637698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467293" y="1233377"/>
            <a:ext cx="0" cy="13574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467293" y="2590800"/>
            <a:ext cx="1121828" cy="5883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40242" y="2590800"/>
            <a:ext cx="1127052" cy="5883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>
            <a:off x="627313" y="1584251"/>
            <a:ext cx="1678636" cy="1445234"/>
          </a:xfrm>
          <a:prstGeom prst="triangle">
            <a:avLst/>
          </a:prstGeom>
          <a:solidFill>
            <a:srgbClr val="CC99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203" y="3179135"/>
            <a:ext cx="2420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Each dot represents a</a:t>
            </a:r>
            <a:br>
              <a:rPr lang="en-US" sz="1600" dirty="0" smtClean="0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en-US" sz="16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location where a vector</a:t>
            </a:r>
            <a:br>
              <a:rPr lang="en-US" sz="1600" dirty="0" smtClean="0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en-US" sz="16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“pierces” the simplex</a:t>
            </a:r>
            <a:endParaRPr lang="en-US" sz="16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99192" y="2119424"/>
            <a:ext cx="113415" cy="113415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456660" y="2232839"/>
            <a:ext cx="88606" cy="357961"/>
          </a:xfrm>
          <a:prstGeom prst="line">
            <a:avLst/>
          </a:prstGeom>
          <a:ln w="38100">
            <a:solidFill>
              <a:srgbClr val="1B04C8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585365" y="1676400"/>
            <a:ext cx="105211" cy="459633"/>
          </a:xfrm>
          <a:prstGeom prst="straightConnector1">
            <a:avLst/>
          </a:prstGeom>
          <a:ln w="38100">
            <a:solidFill>
              <a:srgbClr val="1B04C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65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C5E82976-B384-4A29-BEBC-F406D6FB7829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74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12300" name="Picture 106" descr="bar1compact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10667"/>
          <a:stretch>
            <a:fillRect/>
          </a:stretch>
        </p:blipFill>
        <p:spPr bwMode="auto">
          <a:xfrm>
            <a:off x="142875" y="4502150"/>
            <a:ext cx="40306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0" name="Object 1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00475" y="446722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18" name="Sound Recorder Document" r:id="rId18" imgW="304520" imgH="304520" progId="SoundRec">
                  <p:embed/>
                </p:oleObj>
              </mc:Choice>
              <mc:Fallback>
                <p:oleObj name="Sound Recorder Document" r:id="rId18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475" y="446722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Rectangle 105"/>
          <p:cNvSpPr>
            <a:spLocks noChangeArrowheads="1"/>
          </p:cNvSpPr>
          <p:nvPr/>
        </p:nvSpPr>
        <p:spPr bwMode="auto">
          <a:xfrm>
            <a:off x="47625" y="876300"/>
            <a:ext cx="8782050" cy="2609850"/>
          </a:xfrm>
          <a:prstGeom prst="rect">
            <a:avLst/>
          </a:prstGeom>
          <a:solidFill>
            <a:srgbClr val="FFFF00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6089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Vowels and Music Examples</a:t>
            </a:r>
          </a:p>
        </p:txBody>
      </p:sp>
      <p:sp>
        <p:nvSpPr>
          <p:cNvPr id="123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762847"/>
            <a:ext cx="8197850" cy="96180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Left panel, Compact learning: most bases have significant energy in all frames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Right panel, Sparse learning: Fewer bases active within any frame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Decomposition into basic sounds is cleaner</a:t>
            </a:r>
          </a:p>
        </p:txBody>
      </p:sp>
      <p:pic>
        <p:nvPicPr>
          <p:cNvPr id="12304" name="Picture 15" descr="aeiou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6400" r="7986" b="10667"/>
          <a:stretch>
            <a:fillRect/>
          </a:stretch>
        </p:blipFill>
        <p:spPr bwMode="auto">
          <a:xfrm>
            <a:off x="79375" y="922338"/>
            <a:ext cx="372268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68" name="aeio170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aeiou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923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7" descr="decompaeiou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6400" r="7986" b="10667"/>
          <a:stretch>
            <a:fillRect/>
          </a:stretch>
        </p:blipFill>
        <p:spPr bwMode="auto">
          <a:xfrm>
            <a:off x="150813" y="1922463"/>
            <a:ext cx="4002087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71" name="aeio1707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aeiourec1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962150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72" name="aeio1708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aeiourec2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181225"/>
            <a:ext cx="13335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73" name="aeio1721.wav">
            <a:hlinkClick r:id="" action="ppaction://media"/>
          </p:cNvPr>
          <p:cNvPicPr>
            <a:picLocks noRot="1" noChangeAspect="1" noChangeArrowheads="1"/>
          </p:cNvPicPr>
          <p:nvPr>
            <a:wavAudioFile r:embed="rId5" name="aeiourec3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409825"/>
            <a:ext cx="13335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74" name="aeio1722.wav">
            <a:hlinkClick r:id="" action="ppaction://media"/>
          </p:cNvPr>
          <p:cNvPicPr>
            <a:picLocks noRot="1" noChangeAspect="1" noChangeArrowheads="1"/>
          </p:cNvPicPr>
          <p:nvPr>
            <a:wavAudioFile r:embed="rId6" name="aeiourec4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638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75" name="aeio1723.wav">
            <a:hlinkClick r:id="" action="ppaction://media"/>
          </p:cNvPr>
          <p:cNvPicPr>
            <a:picLocks noRot="1" noChangeAspect="1" noChangeArrowheads="1"/>
          </p:cNvPicPr>
          <p:nvPr>
            <a:wavAudioFile r:embed="rId7" name="aeiourec5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8384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76" name="aeio1737.wav">
            <a:hlinkClick r:id="" action="ppaction://media"/>
          </p:cNvPr>
          <p:cNvPicPr>
            <a:picLocks noRot="1" noChangeAspect="1" noChangeArrowheads="1"/>
          </p:cNvPicPr>
          <p:nvPr>
            <a:wavAudioFile r:embed="rId8" name="aeiourec6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0670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94" descr="aeiousparse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10667"/>
          <a:stretch>
            <a:fillRect/>
          </a:stretch>
        </p:blipFill>
        <p:spPr bwMode="auto">
          <a:xfrm>
            <a:off x="4371975" y="1922463"/>
            <a:ext cx="400367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48" name="aeio1738.wav">
            <a:hlinkClick r:id="" action="ppaction://media"/>
          </p:cNvPr>
          <p:cNvPicPr>
            <a:picLocks noRot="1" noChangeAspect="1" noChangeArrowheads="1"/>
          </p:cNvPicPr>
          <p:nvPr>
            <a:wavAudioFile r:embed="rId9" name="aeiousp1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1905000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49" name="aeio1739.wav">
            <a:hlinkClick r:id="" action="ppaction://media"/>
          </p:cNvPr>
          <p:cNvPicPr>
            <a:picLocks noRot="1" noChangeAspect="1" noChangeArrowheads="1"/>
          </p:cNvPicPr>
          <p:nvPr>
            <a:wavAudioFile r:embed="rId10" name="aeiousp2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143125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50" name="aeio1740.wav">
            <a:hlinkClick r:id="" action="ppaction://media"/>
          </p:cNvPr>
          <p:cNvPicPr>
            <a:picLocks noRot="1" noChangeAspect="1" noChangeArrowheads="1"/>
          </p:cNvPicPr>
          <p:nvPr>
            <a:wavAudioFile r:embed="rId11" name="aeiousp3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371725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51" name="aeio1752.wav">
            <a:hlinkClick r:id="" action="ppaction://media"/>
          </p:cNvPr>
          <p:cNvPicPr>
            <a:picLocks noRot="1" noChangeAspect="1" noChangeArrowheads="1"/>
          </p:cNvPicPr>
          <p:nvPr>
            <a:wavAudioFile r:embed="rId12" name="aeiousp4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581275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52" name="aeio1753.wav">
            <a:hlinkClick r:id="" action="ppaction://media"/>
          </p:cNvPr>
          <p:cNvPicPr>
            <a:picLocks noRot="1" noChangeAspect="1" noChangeArrowheads="1"/>
          </p:cNvPicPr>
          <p:nvPr>
            <a:wavAudioFile r:embed="rId13" name="aeiousp5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800350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53" name="aeio1754.wav">
            <a:hlinkClick r:id="" action="ppaction://media"/>
          </p:cNvPr>
          <p:cNvPicPr>
            <a:picLocks noRot="1" noChangeAspect="1" noChangeArrowheads="1"/>
          </p:cNvPicPr>
          <p:nvPr>
            <a:wavAudioFile r:embed="rId14" name="aeiousp6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038475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103" descr="bar1"/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6400" r="8000" b="10667"/>
          <a:stretch>
            <a:fillRect/>
          </a:stretch>
        </p:blipFill>
        <p:spPr bwMode="auto">
          <a:xfrm>
            <a:off x="195263" y="3568700"/>
            <a:ext cx="37131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1" name="Object 10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29050" y="356235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19" name="Sound Recorder Document" r:id="rId25" imgW="304520" imgH="304520" progId="SoundRec">
                  <p:embed/>
                </p:oleObj>
              </mc:Choice>
              <mc:Fallback>
                <p:oleObj name="Sound Recorder Document" r:id="rId25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0" y="356235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21" name="Picture 107" descr="bar1spar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10667"/>
          <a:stretch>
            <a:fillRect/>
          </a:stretch>
        </p:blipFill>
        <p:spPr bwMode="auto">
          <a:xfrm>
            <a:off x="4429125" y="4454525"/>
            <a:ext cx="4030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2" name="Object 10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444817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0" name="Sound Recorder Document" r:id="rId27" imgW="304520" imgH="304520" progId="SoundRec">
                  <p:embed/>
                </p:oleObj>
              </mc:Choice>
              <mc:Fallback>
                <p:oleObj name="Sound Recorder Document" r:id="rId27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44817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1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0000" y="473392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1" name="Sound Recorder Document" r:id="rId28" imgW="304520" imgH="304520" progId="SoundRec">
                  <p:embed/>
                </p:oleObj>
              </mc:Choice>
              <mc:Fallback>
                <p:oleObj name="Sound Recorder Document" r:id="rId28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73392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1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47244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2" name="Sound Recorder Document" r:id="rId29" imgW="304520" imgH="304520" progId="SoundRec">
                  <p:embed/>
                </p:oleObj>
              </mc:Choice>
              <mc:Fallback>
                <p:oleObj name="Sound Recorder Document" r:id="rId29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7244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1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9525" y="500062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3" name="Sound Recorder Document" r:id="rId30" imgW="304520" imgH="304520" progId="SoundRec">
                  <p:embed/>
                </p:oleObj>
              </mc:Choice>
              <mc:Fallback>
                <p:oleObj name="Sound Recorder Document" r:id="rId30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9525" y="500062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10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9525" y="528637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4" name="Sound Recorder Document" r:id="rId31" imgW="304520" imgH="304520" progId="SoundRec">
                  <p:embed/>
                </p:oleObj>
              </mc:Choice>
              <mc:Fallback>
                <p:oleObj name="Sound Recorder Document" r:id="rId31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9525" y="528637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7" name="Object 1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67675" y="501967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5" name="Sound Recorder Document" r:id="rId32" imgW="304520" imgH="304520" progId="SoundRec">
                  <p:embed/>
                </p:oleObj>
              </mc:Choice>
              <mc:Fallback>
                <p:oleObj name="Sound Recorder Document" r:id="rId32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7675" y="501967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" name="Object 1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67675" y="528637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26" name="Sound Recorder Document" r:id="rId33" imgW="304520" imgH="304520" progId="SoundRec">
                  <p:embed/>
                </p:oleObj>
              </mc:Choice>
              <mc:Fallback>
                <p:oleObj name="Sound Recorder Document" r:id="rId33" imgW="304520" imgH="304520" progId="SoundRe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7675" y="528637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995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5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" fill="hold"/>
                                        <p:tgtEl>
                                          <p:spTgt spid="945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45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64" fill="hold"/>
                                        <p:tgtEl>
                                          <p:spTgt spid="945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45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64" fill="hold"/>
                                        <p:tgtEl>
                                          <p:spTgt spid="945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45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64" fill="hold"/>
                                        <p:tgtEl>
                                          <p:spTgt spid="945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7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45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64" fill="hold"/>
                                        <p:tgtEl>
                                          <p:spTgt spid="945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45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64" fill="hold"/>
                                        <p:tgtEl>
                                          <p:spTgt spid="945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45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64" fill="hold"/>
                                        <p:tgtEl>
                                          <p:spTgt spid="945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17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68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71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72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73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7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7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17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5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64" fill="hold"/>
                                        <p:tgtEl>
                                          <p:spTgt spid="945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24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24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5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64" fill="hold"/>
                                        <p:tgtEl>
                                          <p:spTgt spid="945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24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24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5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464" fill="hold"/>
                                        <p:tgtEl>
                                          <p:spTgt spid="945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25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25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5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64" fill="hold"/>
                                        <p:tgtEl>
                                          <p:spTgt spid="945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251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25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45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464" fill="hold"/>
                                        <p:tgtEl>
                                          <p:spTgt spid="945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252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25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5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64" fill="hold"/>
                                        <p:tgtEl>
                                          <p:spTgt spid="945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253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525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16958" y="49608"/>
            <a:ext cx="9027042" cy="8382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Sparse 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Overcomplete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Bases: Separation</a:t>
            </a: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65200"/>
            <a:ext cx="8089900" cy="768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3000 bases for each of the speakers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speaker-to-speaker ratio typically doubles (in dB) w.r.t compact bases</a:t>
            </a:r>
          </a:p>
        </p:txBody>
      </p:sp>
      <p:pic>
        <p:nvPicPr>
          <p:cNvPr id="74757" name="Picture 4" descr="MLspkse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333" r="8000" b="5333"/>
          <a:stretch>
            <a:fillRect/>
          </a:stretch>
        </p:blipFill>
        <p:spPr bwMode="auto">
          <a:xfrm>
            <a:off x="3086100" y="1900238"/>
            <a:ext cx="537686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5mix176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2060575"/>
            <a:ext cx="23971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5_re176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2814638"/>
            <a:ext cx="2397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5_re176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358457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9" descr="sparsese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333" r="8000" b="10667"/>
          <a:stretch>
            <a:fillRect/>
          </a:stretch>
        </p:blipFill>
        <p:spPr bwMode="auto">
          <a:xfrm>
            <a:off x="3067050" y="4224338"/>
            <a:ext cx="53768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5_rs178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4479925"/>
            <a:ext cx="239712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5_rs1785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137150"/>
            <a:ext cx="2381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Text Box 8"/>
          <p:cNvSpPr txBox="1">
            <a:spLocks noChangeArrowheads="1"/>
          </p:cNvSpPr>
          <p:nvPr/>
        </p:nvSpPr>
        <p:spPr bwMode="auto">
          <a:xfrm>
            <a:off x="3511550" y="3175000"/>
            <a:ext cx="4629150" cy="45720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Panels 2 and 3: Regular learning</a:t>
            </a:r>
          </a:p>
        </p:txBody>
      </p:sp>
      <p:sp>
        <p:nvSpPr>
          <p:cNvPr id="74765" name="Text Box 12"/>
          <p:cNvSpPr txBox="1">
            <a:spLocks noChangeArrowheads="1"/>
          </p:cNvSpPr>
          <p:nvPr/>
        </p:nvSpPr>
        <p:spPr bwMode="auto">
          <a:xfrm>
            <a:off x="3549650" y="4714875"/>
            <a:ext cx="4525963" cy="4572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Panels 4 and 5: Sparse learning</a:t>
            </a:r>
          </a:p>
        </p:txBody>
      </p:sp>
      <p:pic>
        <p:nvPicPr>
          <p:cNvPr id="74766" name="Picture 14" descr="sparse-cod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95775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15" descr="compact-cod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6697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8" name="Text Box 26"/>
          <p:cNvSpPr txBox="1">
            <a:spLocks noChangeArrowheads="1"/>
          </p:cNvSpPr>
          <p:nvPr/>
        </p:nvSpPr>
        <p:spPr bwMode="auto">
          <a:xfrm>
            <a:off x="403225" y="2163763"/>
            <a:ext cx="2152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Regular bases</a:t>
            </a:r>
          </a:p>
        </p:txBody>
      </p:sp>
      <p:sp>
        <p:nvSpPr>
          <p:cNvPr id="74769" name="Text Box 27"/>
          <p:cNvSpPr txBox="1">
            <a:spLocks noChangeArrowheads="1"/>
          </p:cNvSpPr>
          <p:nvPr/>
        </p:nvSpPr>
        <p:spPr bwMode="auto">
          <a:xfrm>
            <a:off x="517525" y="4011613"/>
            <a:ext cx="204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Sparse bases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9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Sparseness: what do we learn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65200"/>
            <a:ext cx="8089900" cy="1512186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 solutions get more sparse, bases become more informative</a:t>
            </a:r>
          </a:p>
          <a:p>
            <a:pPr lvl="1" eaLnBrk="1" hangingPunct="1"/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the limit, each basis is a complete face by itself.</a:t>
            </a:r>
          </a:p>
          <a:p>
            <a:pPr lvl="1" eaLnBrk="1" hangingPunct="1"/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Mixture weights simply select face</a:t>
            </a:r>
          </a:p>
        </p:txBody>
      </p:sp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941638"/>
            <a:ext cx="625157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917575" y="2563813"/>
            <a:ext cx="204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Sparse bases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917575" y="6400800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Dense bases</a:t>
            </a:r>
            <a:endParaRPr lang="en-US" altLang="en-US" dirty="0"/>
          </a:p>
        </p:txBody>
      </p:sp>
      <p:sp>
        <p:nvSpPr>
          <p:cNvPr id="76808" name="Text Box 7"/>
          <p:cNvSpPr txBox="1">
            <a:spLocks noChangeArrowheads="1"/>
          </p:cNvSpPr>
          <p:nvPr/>
        </p:nvSpPr>
        <p:spPr bwMode="auto">
          <a:xfrm>
            <a:off x="5041900" y="2563813"/>
            <a:ext cx="241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“Dense” weights</a:t>
            </a:r>
            <a:endParaRPr lang="en-US" altLang="en-US" dirty="0"/>
          </a:p>
        </p:txBody>
      </p:sp>
      <p:sp>
        <p:nvSpPr>
          <p:cNvPr id="76809" name="Text Box 8"/>
          <p:cNvSpPr txBox="1">
            <a:spLocks noChangeArrowheads="1"/>
          </p:cNvSpPr>
          <p:nvPr/>
        </p:nvSpPr>
        <p:spPr bwMode="auto">
          <a:xfrm>
            <a:off x="5041900" y="6400800"/>
            <a:ext cx="2291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Sparse weights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917575" y="3296093"/>
            <a:ext cx="252006" cy="2881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41900" y="3296093"/>
            <a:ext cx="252006" cy="2881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61907" y="3583172"/>
            <a:ext cx="999460" cy="18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5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6816531F-3BAF-49A9-8AF5-DA7AB9678E00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77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Filling in missing information</a:t>
            </a:r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839788"/>
            <a:ext cx="842803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584700"/>
            <a:ext cx="8089900" cy="1930400"/>
          </a:xfrm>
          <a:noFill/>
        </p:spPr>
        <p:txBody>
          <a:bodyPr/>
          <a:lstStyle/>
          <a:p>
            <a:pPr eaLnBrk="1" hangingPunct="1"/>
            <a:r>
              <a:rPr lang="en-US" alt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19x19 pixel images (361 pixels)</a:t>
            </a:r>
          </a:p>
          <a:p>
            <a:pPr eaLnBrk="1" hangingPunct="1"/>
            <a:r>
              <a:rPr lang="en-US" alt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1000 bases trained from 2000 faces</a:t>
            </a:r>
          </a:p>
          <a:p>
            <a:pPr eaLnBrk="1" hangingPunct="1"/>
            <a:r>
              <a:rPr lang="en-US" alt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SNR of reconstruction from overcomplete basis set more than 10dB better than reconstruction from corresponding “compact” (regular) basis set</a:t>
            </a:r>
          </a:p>
        </p:txBody>
      </p:sp>
      <p:pic>
        <p:nvPicPr>
          <p:cNvPr id="7783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570288"/>
            <a:ext cx="262731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3385E0B3-6EF5-482D-AE64-8E9D0EA83A15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78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Sparse decomposition for classification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4003675"/>
            <a:ext cx="8642350" cy="2787650"/>
          </a:xfrm>
        </p:spPr>
        <p:txBody>
          <a:bodyPr/>
          <a:lstStyle/>
          <a:p>
            <a:pPr eaLnBrk="1" hangingPunct="1"/>
            <a:r>
              <a:rPr lang="en-US" altLang="en-US" sz="1800" smtClean="0"/>
              <a:t>Given a number of examples of handwritten instances of numbers “2” and “3”</a:t>
            </a:r>
          </a:p>
          <a:p>
            <a:pPr lvl="1" eaLnBrk="1" hangingPunct="1"/>
            <a:r>
              <a:rPr lang="en-US" altLang="en-US" sz="1600" smtClean="0"/>
              <a:t>Find bases for “2” and “3”</a:t>
            </a:r>
          </a:p>
          <a:p>
            <a:pPr lvl="4" eaLnBrk="1" hangingPunct="1"/>
            <a:endParaRPr lang="en-US" altLang="en-US" sz="1000" smtClean="0"/>
          </a:p>
          <a:p>
            <a:pPr eaLnBrk="1" hangingPunct="1"/>
            <a:r>
              <a:rPr lang="en-US" altLang="en-US" sz="1800" smtClean="0"/>
              <a:t>For any test instance, attempt to construct it using the bases for 2 and (separately) the bases for 3</a:t>
            </a:r>
          </a:p>
          <a:p>
            <a:pPr lvl="4" eaLnBrk="1" hangingPunct="1"/>
            <a:endParaRPr lang="en-US" altLang="en-US" sz="1000" smtClean="0"/>
          </a:p>
          <a:p>
            <a:pPr eaLnBrk="1" hangingPunct="1"/>
            <a:r>
              <a:rPr lang="en-US" altLang="en-US" sz="1800" smtClean="0"/>
              <a:t>The set whose bases result in the better reconstruction is selected</a:t>
            </a:r>
          </a:p>
          <a:p>
            <a:pPr lvl="4" eaLnBrk="1" hangingPunct="1"/>
            <a:endParaRPr lang="en-US" altLang="en-US" sz="1000" smtClean="0"/>
          </a:p>
          <a:p>
            <a:pPr eaLnBrk="1" hangingPunct="1"/>
            <a:r>
              <a:rPr lang="en-US" altLang="en-US" sz="1800" smtClean="0"/>
              <a:t>Accuracy improves with increasing sparsity</a:t>
            </a:r>
          </a:p>
        </p:txBody>
      </p:sp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2663"/>
            <a:ext cx="478472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489075"/>
            <a:ext cx="357822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697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Extending the model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19107"/>
            <a:ext cx="8229600" cy="2153092"/>
          </a:xfrm>
        </p:spPr>
        <p:txBody>
          <a:bodyPr/>
          <a:lstStyle/>
          <a:p>
            <a:r>
              <a:rPr lang="en-US" dirty="0" smtClean="0"/>
              <a:t>In reality our building blocks are not spectra</a:t>
            </a:r>
          </a:p>
          <a:p>
            <a:r>
              <a:rPr lang="en-US" dirty="0" smtClean="0"/>
              <a:t>They are spectral patterns!</a:t>
            </a:r>
          </a:p>
          <a:p>
            <a:pPr lvl="1"/>
            <a:r>
              <a:rPr lang="en-US" dirty="0" smtClean="0"/>
              <a:t>Which change with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pic>
        <p:nvPicPr>
          <p:cNvPr id="5" name="Picture 8" descr="pianochords"/>
          <p:cNvPicPr>
            <a:picLocks noChangeAspect="1" noChangeArrowheads="1"/>
          </p:cNvPicPr>
          <p:nvPr/>
        </p:nvPicPr>
        <p:blipFill>
          <a:blip r:embed="rId4"/>
          <a:srcRect l="8000" t="6400" r="8000" b="10667"/>
          <a:stretch>
            <a:fillRect/>
          </a:stretch>
        </p:blipFill>
        <p:spPr bwMode="auto">
          <a:xfrm>
            <a:off x="963613" y="1777282"/>
            <a:ext cx="71977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77150" y="184713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42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f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800" t="5333" r="8800" b="9600"/>
          <a:stretch>
            <a:fillRect/>
          </a:stretch>
        </p:blipFill>
        <p:spPr>
          <a:xfrm>
            <a:off x="859225" y="1379247"/>
            <a:ext cx="2085993" cy="584089"/>
          </a:xfrm>
          <a:noFill/>
        </p:spPr>
      </p:pic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property of spectrograms</a:t>
            </a:r>
          </a:p>
        </p:txBody>
      </p:sp>
      <p:pic>
        <p:nvPicPr>
          <p:cNvPr id="43" name="Picture 55" descr="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76" y="2434856"/>
            <a:ext cx="2569136" cy="1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 descr="f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800" t="5333" r="8800" b="9600"/>
          <a:stretch>
            <a:fillRect/>
          </a:stretch>
        </p:blipFill>
        <p:spPr>
          <a:xfrm>
            <a:off x="3942659" y="1379247"/>
            <a:ext cx="2085993" cy="584089"/>
          </a:xfrm>
          <a:noFill/>
        </p:spPr>
      </p:pic>
      <p:pic>
        <p:nvPicPr>
          <p:cNvPr id="45" name="Picture 55" descr="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210" y="2434856"/>
            <a:ext cx="2569136" cy="1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 descr="f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800" t="5333" r="8800" b="9600"/>
          <a:stretch>
            <a:fillRect/>
          </a:stretch>
        </p:blipFill>
        <p:spPr>
          <a:xfrm>
            <a:off x="6844313" y="1379247"/>
            <a:ext cx="2085993" cy="584089"/>
          </a:xfrm>
          <a:noFill/>
        </p:spPr>
      </p:pic>
      <p:pic>
        <p:nvPicPr>
          <p:cNvPr id="47" name="Picture 55" descr="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4864" y="2434856"/>
            <a:ext cx="2569136" cy="1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3242930" y="13822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242930" y="273256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209414" y="13822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=</a:t>
            </a:r>
            <a:endParaRPr lang="en-US" sz="3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209414" y="273256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=</a:t>
            </a:r>
            <a:endParaRPr lang="en-US" sz="3200" b="1" dirty="0"/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019106"/>
            <a:ext cx="8229600" cy="26368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The spectrogram of the sum of two signals is the sum of their spectrograms</a:t>
            </a:r>
          </a:p>
          <a:p>
            <a:pPr marL="669925" marR="0" lvl="1" indent="-325438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This is a property of the Fourier transform that is used to compute the columns of the spectrogram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The individual spectral vectors of the spectrograms add up</a:t>
            </a:r>
          </a:p>
          <a:p>
            <a:pPr marL="669925" marR="0" lvl="1" indent="-325438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Each column of the first spectrogram is added to the same column of the second</a:t>
            </a:r>
          </a:p>
          <a:p>
            <a:pPr marL="212725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Building blocks can be learned by using this property</a:t>
            </a:r>
          </a:p>
          <a:p>
            <a:pPr marL="669925" lvl="1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Learn the building blocks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of the “composed” signal by finding what vectors were added to produce it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spectral patches!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8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spectral patches!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At each time, they combine to compose a patch starting from that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Overlapping patches </a:t>
            </a:r>
            <a:r>
              <a:rPr lang="en-US" sz="3200" i="1" kern="0" dirty="0" smtClean="0">
                <a:latin typeface="Calibri" pitchFamily="34" charset="0"/>
                <a:cs typeface="Calibri" pitchFamily="34" charset="0"/>
              </a:rPr>
              <a:t>add</a:t>
            </a:r>
            <a:endParaRPr lang="en-US" sz="3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9255" y="1156145"/>
            <a:ext cx="5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11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0" y="17263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21</a:t>
            </a:r>
            <a:endParaRPr 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99255" y="231035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587841" y="290172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41</a:t>
            </a:r>
            <a:endParaRPr lang="en-US" baseline="-25000" dirty="0"/>
          </a:p>
        </p:txBody>
      </p:sp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82363" y="1364292"/>
            <a:ext cx="3530009" cy="12583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82363" y="1353659"/>
            <a:ext cx="170121" cy="125832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spectral patches!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At each time, they combine to compose a patch starting from that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Overlapping patches </a:t>
            </a:r>
            <a:r>
              <a:rPr lang="en-US" sz="3200" i="1" kern="0" dirty="0" smtClean="0">
                <a:latin typeface="Calibri" pitchFamily="34" charset="0"/>
                <a:cs typeface="Calibri" pitchFamily="34" charset="0"/>
              </a:rPr>
              <a:t>add</a:t>
            </a:r>
            <a:endParaRPr lang="en-US" sz="3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9255" y="115614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12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0" y="17263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22</a:t>
            </a:r>
            <a:endParaRPr 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99255" y="233162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32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587841" y="289109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42</a:t>
            </a:r>
            <a:endParaRPr lang="en-US" baseline="-25000" dirty="0"/>
          </a:p>
        </p:txBody>
      </p:sp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82363" y="1364292"/>
            <a:ext cx="3530009" cy="12583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82363" y="1353659"/>
            <a:ext cx="170121" cy="125832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149699" y="1367830"/>
            <a:ext cx="170121" cy="1258326"/>
          </a:xfrm>
          <a:prstGeom prst="rect">
            <a:avLst/>
          </a:prstGeom>
          <a:solidFill>
            <a:srgbClr val="3333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spectral patches!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At each time, they combine to compose a patch starting from that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Overlapping patches </a:t>
            </a:r>
            <a:r>
              <a:rPr lang="en-US" sz="3200" i="1" kern="0" dirty="0" smtClean="0">
                <a:latin typeface="Calibri" pitchFamily="34" charset="0"/>
                <a:cs typeface="Calibri" pitchFamily="34" charset="0"/>
              </a:rPr>
              <a:t>add</a:t>
            </a:r>
            <a:endParaRPr lang="en-US" sz="3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9255" y="115614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13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0" y="17263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23</a:t>
            </a:r>
            <a:endParaRPr 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99255" y="232098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33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587841" y="291236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43</a:t>
            </a:r>
            <a:endParaRPr lang="en-US" baseline="-25000" dirty="0"/>
          </a:p>
        </p:txBody>
      </p:sp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82363" y="1364292"/>
            <a:ext cx="3530009" cy="12583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82363" y="1353659"/>
            <a:ext cx="170121" cy="125832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149699" y="1367830"/>
            <a:ext cx="170121" cy="1258326"/>
          </a:xfrm>
          <a:prstGeom prst="rect">
            <a:avLst/>
          </a:prstGeom>
          <a:solidFill>
            <a:srgbClr val="3333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17035" y="1371368"/>
            <a:ext cx="170121" cy="1258326"/>
          </a:xfrm>
          <a:prstGeom prst="rect">
            <a:avLst/>
          </a:prstGeom>
          <a:solidFill>
            <a:srgbClr val="73C76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4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spectral patches!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At each time, they combine to compose a patch starting from that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Overlapping patches </a:t>
            </a:r>
            <a:r>
              <a:rPr lang="en-US" sz="3200" i="1" kern="0" dirty="0" smtClean="0">
                <a:latin typeface="Calibri" pitchFamily="34" charset="0"/>
                <a:cs typeface="Calibri" pitchFamily="34" charset="0"/>
              </a:rPr>
              <a:t>add</a:t>
            </a:r>
            <a:endParaRPr lang="en-US" sz="3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9255" y="115614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14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0" y="17263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24</a:t>
            </a:r>
            <a:endParaRPr 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99255" y="232098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34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587841" y="288046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44</a:t>
            </a:r>
            <a:endParaRPr lang="en-US" baseline="-25000" dirty="0"/>
          </a:p>
        </p:txBody>
      </p:sp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82363" y="1364292"/>
            <a:ext cx="3530009" cy="12583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82363" y="1353659"/>
            <a:ext cx="170121" cy="125832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149699" y="1367830"/>
            <a:ext cx="170121" cy="1258326"/>
          </a:xfrm>
          <a:prstGeom prst="rect">
            <a:avLst/>
          </a:prstGeom>
          <a:solidFill>
            <a:srgbClr val="3333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17035" y="1371368"/>
            <a:ext cx="170121" cy="1258326"/>
          </a:xfrm>
          <a:prstGeom prst="rect">
            <a:avLst/>
          </a:prstGeom>
          <a:solidFill>
            <a:srgbClr val="73C76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95004" y="1374906"/>
            <a:ext cx="170121" cy="125832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9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125436"/>
            <a:ext cx="8229600" cy="26368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The building blocks of sound are spectral patches!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At each time, they combine to compose a patch starting from that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Overlapping patches </a:t>
            </a:r>
            <a:r>
              <a:rPr lang="en-US" sz="3200" i="1" kern="0" dirty="0" smtClean="0">
                <a:latin typeface="Calibri" pitchFamily="34" charset="0"/>
                <a:cs typeface="Calibri" pitchFamily="34" charset="0"/>
              </a:rPr>
              <a:t>add</a:t>
            </a:r>
            <a:endParaRPr lang="en-US" sz="3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3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37" name="Straight Arrow Connector 36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Math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5730949"/>
            <a:ext cx="8229600" cy="103136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Each spectral frame has contributions from several previous shifts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892783"/>
              </p:ext>
            </p:extLst>
          </p:nvPr>
        </p:nvGraphicFramePr>
        <p:xfrm>
          <a:off x="287079" y="4204588"/>
          <a:ext cx="8819477" cy="60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71" name="Equation" r:id="rId6" imgW="5029200" imgH="342720" progId="Equation.3">
                  <p:embed/>
                </p:oleObj>
              </mc:Choice>
              <mc:Fallback>
                <p:oleObj name="Equation" r:id="rId6" imgW="502920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7079" y="4204588"/>
                        <a:ext cx="8819477" cy="601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289632"/>
              </p:ext>
            </p:extLst>
          </p:nvPr>
        </p:nvGraphicFramePr>
        <p:xfrm>
          <a:off x="3443288" y="4948238"/>
          <a:ext cx="2427287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72" name="Equation" r:id="rId8" imgW="1384200" imgH="342720" progId="Equation.3">
                  <p:embed/>
                </p:oleObj>
              </mc:Choice>
              <mc:Fallback>
                <p:oleObj name="Equation" r:id="rId8" imgW="138420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43288" y="4948238"/>
                        <a:ext cx="2427287" cy="6016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4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874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 Alternate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Repesentation</a:t>
            </a:r>
            <a:endParaRPr lang="en-US" sz="4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731486"/>
            <a:ext cx="8229600" cy="197766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B(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is a matrix composed of the 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sz="3200" kern="0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 columns of all bases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900" kern="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9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kern="0" dirty="0" err="1" smtClean="0">
                <a:latin typeface="Calibri" pitchFamily="34" charset="0"/>
                <a:cs typeface="Calibri" pitchFamily="34" charset="0"/>
              </a:rPr>
              <a:t>-th</a:t>
            </a:r>
            <a:r>
              <a:rPr lang="en-US" sz="2900" kern="0" dirty="0" smtClean="0">
                <a:latin typeface="Calibri" pitchFamily="34" charset="0"/>
                <a:cs typeface="Calibri" pitchFamily="34" charset="0"/>
              </a:rPr>
              <a:t> column represents the </a:t>
            </a:r>
            <a:r>
              <a:rPr lang="en-US" sz="2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kern="0" dirty="0" err="1">
                <a:latin typeface="Calibri" pitchFamily="34" charset="0"/>
                <a:cs typeface="Calibri" pitchFamily="34" charset="0"/>
              </a:rPr>
              <a:t>-th</a:t>
            </a:r>
            <a:r>
              <a:rPr lang="en-US" sz="2900" kern="0" dirty="0" smtClean="0">
                <a:latin typeface="Calibri" pitchFamily="34" charset="0"/>
                <a:cs typeface="Calibri" pitchFamily="34" charset="0"/>
              </a:rPr>
              <a:t> basis</a:t>
            </a:r>
          </a:p>
          <a:p>
            <a:pPr marL="342900" lvl="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W is a matrix whose </a:t>
            </a:r>
            <a:r>
              <a:rPr lang="en-US" sz="32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kern="0" dirty="0" err="1" smtClean="0">
                <a:latin typeface="Calibri" pitchFamily="34" charset="0"/>
                <a:cs typeface="Calibri" pitchFamily="34" charset="0"/>
              </a:rPr>
              <a:t>-th</a:t>
            </a: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 row is sequence of weights applied to the </a:t>
            </a:r>
            <a:r>
              <a:rPr lang="en-US" sz="32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kern="0" dirty="0" err="1" smtClean="0">
                <a:latin typeface="Calibri" pitchFamily="34" charset="0"/>
                <a:cs typeface="Calibri" pitchFamily="34" charset="0"/>
              </a:rPr>
              <a:t>-th</a:t>
            </a:r>
            <a:r>
              <a:rPr lang="en-US" sz="3200" kern="0" dirty="0" smtClean="0">
                <a:latin typeface="Calibri" pitchFamily="34" charset="0"/>
                <a:cs typeface="Calibri" pitchFamily="34" charset="0"/>
              </a:rPr>
              <a:t> basis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900" kern="0" dirty="0" smtClean="0">
                <a:latin typeface="Calibri" pitchFamily="34" charset="0"/>
                <a:cs typeface="Calibri" pitchFamily="34" charset="0"/>
              </a:rPr>
              <a:t>The superscript </a:t>
            </a:r>
            <a:r>
              <a:rPr lang="en-US" sz="2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900" kern="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represents a right shift by </a:t>
            </a:r>
            <a:r>
              <a:rPr lang="en-US" sz="2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9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  <p:pic>
        <p:nvPicPr>
          <p:cNvPr id="219140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/>
          <a:stretch/>
        </p:blipFill>
        <p:spPr bwMode="auto">
          <a:xfrm>
            <a:off x="963327" y="1950039"/>
            <a:ext cx="164592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9" r="-2775"/>
          <a:stretch/>
        </p:blipFill>
        <p:spPr bwMode="auto">
          <a:xfrm>
            <a:off x="1807552" y="1226286"/>
            <a:ext cx="9144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42522"/>
          <a:stretch/>
        </p:blipFill>
        <p:spPr bwMode="auto">
          <a:xfrm>
            <a:off x="1025953" y="2914799"/>
            <a:ext cx="13716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weetclipart.com/multisite/sweetclipart/files/musical_notes_set_bla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3" r="14395"/>
          <a:stretch/>
        </p:blipFill>
        <p:spPr bwMode="auto">
          <a:xfrm>
            <a:off x="1716112" y="3430619"/>
            <a:ext cx="182880" cy="2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993" y="3340536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1779" y="3117838"/>
            <a:ext cx="246235" cy="18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71467" t="6400" r="11459" b="10667"/>
          <a:stretch/>
        </p:blipFill>
        <p:spPr bwMode="auto">
          <a:xfrm>
            <a:off x="1241073" y="2505594"/>
            <a:ext cx="17862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52612" t="6400" r="30314" b="10667"/>
          <a:stretch/>
        </p:blipFill>
        <p:spPr bwMode="auto">
          <a:xfrm>
            <a:off x="1178014" y="1352251"/>
            <a:ext cx="15237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34824" t="6400" r="47034" b="10667"/>
          <a:stretch/>
        </p:blipFill>
        <p:spPr bwMode="auto">
          <a:xfrm>
            <a:off x="1968764" y="793451"/>
            <a:ext cx="12971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pianochords"/>
          <p:cNvPicPr>
            <a:picLocks noChangeAspect="1" noChangeArrowheads="1"/>
          </p:cNvPicPr>
          <p:nvPr/>
        </p:nvPicPr>
        <p:blipFill rotWithShape="1">
          <a:blip r:embed="rId4"/>
          <a:srcRect l="14918" t="6400" r="65874" b="10667"/>
          <a:stretch/>
        </p:blipFill>
        <p:spPr bwMode="auto">
          <a:xfrm>
            <a:off x="1924107" y="3086988"/>
            <a:ext cx="17437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C:\Users\bhiksha\doc\presentations\CMUsymposium.22jan10\polyaspecg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00" r="8000" b="7468"/>
          <a:stretch>
            <a:fillRect/>
          </a:stretch>
        </p:blipFill>
        <p:spPr bwMode="auto">
          <a:xfrm>
            <a:off x="4846637" y="1396191"/>
            <a:ext cx="3840163" cy="1293294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286000" y="1525477"/>
            <a:ext cx="2371060" cy="2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413320" y="2099635"/>
            <a:ext cx="31586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413321" y="2381693"/>
            <a:ext cx="3158679" cy="53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134632" y="2648246"/>
            <a:ext cx="2437368" cy="937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785334"/>
              </p:ext>
            </p:extLst>
          </p:nvPr>
        </p:nvGraphicFramePr>
        <p:xfrm>
          <a:off x="3909566" y="2817074"/>
          <a:ext cx="52101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43" name="Equation" r:id="rId6" imgW="2971800" imgH="342720" progId="Equation.3">
                  <p:embed/>
                </p:oleObj>
              </mc:Choice>
              <mc:Fallback>
                <p:oleObj name="Equation" r:id="rId6" imgW="2971800" imgH="3427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9566" y="2817074"/>
                        <a:ext cx="52101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197530"/>
              </p:ext>
            </p:extLst>
          </p:nvPr>
        </p:nvGraphicFramePr>
        <p:xfrm>
          <a:off x="4132263" y="4071458"/>
          <a:ext cx="1603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44" name="Equation" r:id="rId8" imgW="914400" imgH="368280" progId="Equation.3">
                  <p:embed/>
                </p:oleObj>
              </mc:Choice>
              <mc:Fallback>
                <p:oleObj name="Equation" r:id="rId8" imgW="9144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263" y="4071458"/>
                        <a:ext cx="1603375" cy="644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99320" y="3931837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endParaRPr lang="en-US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897716"/>
              </p:ext>
            </p:extLst>
          </p:nvPr>
        </p:nvGraphicFramePr>
        <p:xfrm>
          <a:off x="3565525" y="3414713"/>
          <a:ext cx="28495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45" name="Equation" r:id="rId10" imgW="1625400" imgH="342720" progId="Equation.3">
                  <p:embed/>
                </p:oleObj>
              </mc:Choice>
              <mc:Fallback>
                <p:oleObj name="Equation" r:id="rId10" imgW="16254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5525" y="3414713"/>
                        <a:ext cx="2849563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471530" y="3430619"/>
            <a:ext cx="3056861" cy="5834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Convolutive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NMF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8595"/>
            <a:ext cx="8229600" cy="234979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Simple learning rules for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Identical rules to estimate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given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Simply don’t update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Sparsity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be imposed on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 before if desired</a:t>
            </a:r>
            <a:endParaRPr lang="en-US" dirty="0">
              <a:latin typeface="Symbol" panose="05050102010706020507" pitchFamily="18" charset="2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070802"/>
              </p:ext>
            </p:extLst>
          </p:nvPr>
        </p:nvGraphicFramePr>
        <p:xfrm>
          <a:off x="1112838" y="1806575"/>
          <a:ext cx="241617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6" name="Equation" r:id="rId3" imgW="1269720" imgH="634680" progId="Equation.3">
                  <p:embed/>
                </p:oleObj>
              </mc:Choice>
              <mc:Fallback>
                <p:oleObj name="Equation" r:id="rId3" imgW="1269720" imgH="634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2838" y="1806575"/>
                        <a:ext cx="2416175" cy="12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101170"/>
              </p:ext>
            </p:extLst>
          </p:nvPr>
        </p:nvGraphicFramePr>
        <p:xfrm>
          <a:off x="4816548" y="1770841"/>
          <a:ext cx="2901950" cy="1281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7" name="Equation" r:id="rId5" imgW="1523880" imgH="672840" progId="Equation.3">
                  <p:embed/>
                </p:oleObj>
              </mc:Choice>
              <mc:Fallback>
                <p:oleObj name="Equation" r:id="rId5" imgW="152388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6548" y="1770841"/>
                        <a:ext cx="2901950" cy="1281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7166343" y="1839433"/>
            <a:ext cx="3827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75795" y="153389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4548" y="171073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8256" y="246564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142923"/>
              </p:ext>
            </p:extLst>
          </p:nvPr>
        </p:nvGraphicFramePr>
        <p:xfrm>
          <a:off x="3823919" y="1194908"/>
          <a:ext cx="1603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8" name="Equation" r:id="rId7" imgW="914400" imgH="368280" progId="Equation.3">
                  <p:embed/>
                </p:oleObj>
              </mc:Choice>
              <mc:Fallback>
                <p:oleObj name="Equation" r:id="rId7" imgW="914400" imgH="36828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919" y="1194908"/>
                        <a:ext cx="1603375" cy="644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37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15" descr="onetwose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5333" r="8000" b="9599"/>
          <a:stretch>
            <a:fillRect/>
          </a:stretch>
        </p:blipFill>
        <p:spPr bwMode="auto">
          <a:xfrm>
            <a:off x="2020888" y="4151313"/>
            <a:ext cx="67611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13" descr="onetw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6400" r="8000" b="10667"/>
          <a:stretch>
            <a:fillRect/>
          </a:stretch>
        </p:blipFill>
        <p:spPr bwMode="auto">
          <a:xfrm>
            <a:off x="296863" y="2789238"/>
            <a:ext cx="852328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Convolutive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29575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 Example: Two distinct sounds occurring with different repetition rates within a signal</a:t>
            </a:r>
          </a:p>
          <a:p>
            <a:pPr lvl="1" eaLnBrk="1" hangingPunct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sound has a time-varying spectral structure</a:t>
            </a:r>
          </a:p>
        </p:txBody>
      </p:sp>
      <p:pic>
        <p:nvPicPr>
          <p:cNvPr id="1076229" name="Embe187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27432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Text Box 6"/>
          <p:cNvSpPr txBox="1">
            <a:spLocks noChangeArrowheads="1"/>
          </p:cNvSpPr>
          <p:nvPr/>
        </p:nvSpPr>
        <p:spPr bwMode="auto">
          <a:xfrm>
            <a:off x="3257550" y="2428875"/>
            <a:ext cx="2170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r>
              <a:rPr lang="en-US" altLang="en-US" sz="1400" b="1">
                <a:solidFill>
                  <a:srgbClr val="424242"/>
                </a:solidFill>
                <a:ea typeface="MS PGothic" pitchFamily="34" charset="-128"/>
              </a:rPr>
              <a:t>INPUT SPECTROGRAM</a:t>
            </a:r>
            <a:endParaRPr lang="en-US" altLang="en-US" sz="1400" b="1">
              <a:solidFill>
                <a:srgbClr val="424242"/>
              </a:solidFill>
              <a:latin typeface="Helvetica" pitchFamily="34" charset="0"/>
              <a:ea typeface="MS PGothic" pitchFamily="34" charset="-128"/>
            </a:endParaRPr>
          </a:p>
        </p:txBody>
      </p:sp>
      <p:pic>
        <p:nvPicPr>
          <p:cNvPr id="1076233" name="Embe189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4229100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6234" name="Embe189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53816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16" descr="onepatc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6400" r="78400" b="10667"/>
          <a:stretch>
            <a:fillRect/>
          </a:stretch>
        </p:blipFill>
        <p:spPr bwMode="auto">
          <a:xfrm>
            <a:off x="263525" y="4229100"/>
            <a:ext cx="5953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17" descr="twopatch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6400" r="78400" b="10667"/>
          <a:stretch>
            <a:fillRect/>
          </a:stretch>
        </p:blipFill>
        <p:spPr bwMode="auto">
          <a:xfrm>
            <a:off x="1101725" y="4230688"/>
            <a:ext cx="59372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5" name="Text Box 18"/>
          <p:cNvSpPr txBox="1">
            <a:spLocks noChangeArrowheads="1"/>
          </p:cNvSpPr>
          <p:nvPr/>
        </p:nvSpPr>
        <p:spPr bwMode="auto">
          <a:xfrm>
            <a:off x="66675" y="6286500"/>
            <a:ext cx="1887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r>
              <a:rPr lang="en-US" altLang="en-US" sz="1400" b="1">
                <a:solidFill>
                  <a:srgbClr val="424242"/>
                </a:solidFill>
                <a:ea typeface="MS PGothic" pitchFamily="34" charset="-128"/>
              </a:rPr>
              <a:t>Discovered “patch” </a:t>
            </a:r>
            <a:br>
              <a:rPr lang="en-US" altLang="en-US" sz="1400" b="1">
                <a:solidFill>
                  <a:srgbClr val="424242"/>
                </a:solidFill>
                <a:ea typeface="MS PGothic" pitchFamily="34" charset="-128"/>
              </a:rPr>
            </a:br>
            <a:r>
              <a:rPr lang="en-US" altLang="en-US" sz="1400" b="1">
                <a:solidFill>
                  <a:srgbClr val="424242"/>
                </a:solidFill>
                <a:ea typeface="MS PGothic" pitchFamily="34" charset="-128"/>
              </a:rPr>
              <a:t>bases</a:t>
            </a:r>
            <a:endParaRPr lang="en-US" altLang="en-US" sz="1400" b="1">
              <a:solidFill>
                <a:srgbClr val="424242"/>
              </a:solidFill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85006" name="Text Box 19"/>
          <p:cNvSpPr txBox="1">
            <a:spLocks noChangeArrowheads="1"/>
          </p:cNvSpPr>
          <p:nvPr/>
        </p:nvSpPr>
        <p:spPr bwMode="auto">
          <a:xfrm>
            <a:off x="3543300" y="6340475"/>
            <a:ext cx="4284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424242"/>
                </a:solidFill>
                <a:ea typeface="MS PGothic" pitchFamily="34" charset="-128"/>
              </a:rPr>
              <a:t>Contribution of individual bases to the recording</a:t>
            </a:r>
            <a:endParaRPr lang="en-US" altLang="en-US" sz="1400" b="1" dirty="0">
              <a:solidFill>
                <a:srgbClr val="424242"/>
              </a:solidFill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7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6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1076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2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22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76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22" fill="hold"/>
                                        <p:tgtEl>
                                          <p:spTgt spid="1076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2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76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22" fill="hold"/>
                                        <p:tgtEl>
                                          <p:spTgt spid="1076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23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233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2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f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800" t="5333" r="8800" b="9600"/>
          <a:stretch>
            <a:fillRect/>
          </a:stretch>
        </p:blipFill>
        <p:spPr>
          <a:xfrm>
            <a:off x="859225" y="1379247"/>
            <a:ext cx="2085993" cy="584089"/>
          </a:xfrm>
          <a:noFill/>
        </p:spPr>
      </p:pic>
      <p:sp>
        <p:nvSpPr>
          <p:cNvPr id="4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794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Another property of spectrograms</a:t>
            </a:r>
          </a:p>
        </p:txBody>
      </p:sp>
      <p:pic>
        <p:nvPicPr>
          <p:cNvPr id="43" name="Picture 55" descr="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76" y="2434856"/>
            <a:ext cx="2569136" cy="1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 descr="f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800" t="5333" r="8800" b="9600"/>
          <a:stretch>
            <a:fillRect/>
          </a:stretch>
        </p:blipFill>
        <p:spPr>
          <a:xfrm>
            <a:off x="3942659" y="1379247"/>
            <a:ext cx="2085993" cy="584089"/>
          </a:xfrm>
          <a:noFill/>
        </p:spPr>
      </p:pic>
      <p:pic>
        <p:nvPicPr>
          <p:cNvPr id="45" name="Picture 55" descr="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210" y="2434856"/>
            <a:ext cx="2569136" cy="1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 descr="f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800" t="5333" r="8800" b="9600"/>
          <a:stretch>
            <a:fillRect/>
          </a:stretch>
        </p:blipFill>
        <p:spPr>
          <a:xfrm>
            <a:off x="6844313" y="1379247"/>
            <a:ext cx="2085993" cy="584089"/>
          </a:xfrm>
          <a:noFill/>
        </p:spPr>
      </p:pic>
      <p:pic>
        <p:nvPicPr>
          <p:cNvPr id="47" name="Picture 55" descr="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4864" y="2434856"/>
            <a:ext cx="2569136" cy="1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3242930" y="13822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242930" y="273256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209414" y="13822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=</a:t>
            </a:r>
            <a:endParaRPr lang="en-US" sz="3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209414" y="273256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=</a:t>
            </a:r>
            <a:endParaRPr lang="en-US" sz="3200" b="1" dirty="0"/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457200" y="4019106"/>
            <a:ext cx="8229600" cy="26368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We deal with the </a:t>
            </a:r>
            <a:r>
              <a:rPr lang="en-US" sz="3000" i="1" kern="0" dirty="0" smtClean="0">
                <a:latin typeface="Calibri" pitchFamily="34" charset="0"/>
                <a:cs typeface="Calibri" pitchFamily="34" charset="0"/>
              </a:rPr>
              <a:t>power </a:t>
            </a:r>
            <a:r>
              <a:rPr lang="en-US" sz="3000" kern="0" dirty="0" smtClean="0">
                <a:latin typeface="Calibri" pitchFamily="34" charset="0"/>
                <a:cs typeface="Calibri" pitchFamily="34" charset="0"/>
              </a:rPr>
              <a:t>in the signal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The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power in the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su</a:t>
            </a: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m of two signals is the sum of the powers in the individual signals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The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power of any frequency </a:t>
            </a:r>
            <a:r>
              <a:rPr lang="en-US" sz="2600" kern="0" dirty="0" smtClean="0">
                <a:latin typeface="Calibri" pitchFamily="34" charset="0"/>
                <a:cs typeface="Calibri" pitchFamily="34" charset="0"/>
              </a:rPr>
              <a:t>component in the sum 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at any time is the sum of the powers in the individual signals at that frequency and time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kern="0" baseline="0" dirty="0" smtClean="0">
                <a:latin typeface="Calibri" pitchFamily="34" charset="0"/>
                <a:cs typeface="Calibri" pitchFamily="34" charset="0"/>
              </a:rPr>
              <a:t>The power is strictly non-negative (real)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49608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Example applications: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Dereverberation</a:t>
            </a:r>
            <a:endParaRPr lang="en-US" sz="4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From 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Adrak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Panje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Babban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Khan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Treat the reverberated spectrogram as a composition of many shifted copies of a “clean” spectrogram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“Shift-invariant” analysis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NMF to estimate clean spectrogram</a:t>
            </a:r>
          </a:p>
        </p:txBody>
      </p:sp>
      <p:pic>
        <p:nvPicPr>
          <p:cNvPr id="93188" name="Picture 2" descr="C:\Users\bhiksha\doc\presentations\CMUsymposium.22jan10\reverb.jpg"/>
          <p:cNvPicPr>
            <a:picLocks noChangeAspect="1" noChangeArrowheads="1"/>
          </p:cNvPicPr>
          <p:nvPr/>
        </p:nvPicPr>
        <p:blipFill>
          <a:blip r:embed="rId6"/>
          <a:srcRect l="8000" t="5333" r="8000" b="7468"/>
          <a:stretch>
            <a:fillRect/>
          </a:stretch>
        </p:blipFill>
        <p:spPr bwMode="auto">
          <a:xfrm>
            <a:off x="960438" y="1044575"/>
            <a:ext cx="26733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ight Arrow 4"/>
          <p:cNvSpPr>
            <a:spLocks noChangeArrowheads="1"/>
          </p:cNvSpPr>
          <p:nvPr/>
        </p:nvSpPr>
        <p:spPr bwMode="auto">
          <a:xfrm>
            <a:off x="3775075" y="1860550"/>
            <a:ext cx="1466850" cy="382588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3190" name="Picture 2" descr="C:\Users\bhiksha\doc\presentations\CMUsymposium.22jan10\dereverb.jpg"/>
          <p:cNvPicPr>
            <a:picLocks noChangeAspect="1" noChangeArrowheads="1"/>
          </p:cNvPicPr>
          <p:nvPr/>
        </p:nvPicPr>
        <p:blipFill>
          <a:blip r:embed="rId7"/>
          <a:srcRect l="8000" t="6400" r="8800" b="7468"/>
          <a:stretch>
            <a:fillRect/>
          </a:stretch>
        </p:blipFill>
        <p:spPr bwMode="auto">
          <a:xfrm>
            <a:off x="5411788" y="1077913"/>
            <a:ext cx="266858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drakrev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643313" y="1139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drakderev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120063" y="1139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Pitch Tracking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0875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Left: A segment of a song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Right: Smoke on the water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“Impulse” distribution captures the “melody”!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219200"/>
            <a:ext cx="33147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1219200"/>
            <a:ext cx="33528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figure6-inpu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484563" y="13954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figure7-inpu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470775" y="1373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22240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Simultaneous pitch tracking on multiple instruments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Can be used to find the velocity of cars on the highway!!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“Pitch  track” of sound tracks Doppler shift (and velocity)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7425" y="990600"/>
            <a:ext cx="44688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figure9-inpu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673850" y="120284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9608"/>
            <a:ext cx="8229600" cy="83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Pitch Tracking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7DD0CF21-95F5-451A-98EA-B5E341BFA10B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499731" y="17726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2-D shift invariance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6013450"/>
            <a:ext cx="8274050" cy="596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Sparse decomposition employed in this example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Otherwise locations of faces (bottom right panel) are not precisely determined</a:t>
            </a:r>
          </a:p>
        </p:txBody>
      </p:sp>
      <p:pic>
        <p:nvPicPr>
          <p:cNvPr id="87045" name="Picture 4" descr="nconv_chorus_spar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4959" r="8614" b="4959"/>
          <a:stretch>
            <a:fillRect/>
          </a:stretch>
        </p:blipFill>
        <p:spPr>
          <a:xfrm>
            <a:off x="376238" y="841375"/>
            <a:ext cx="8229600" cy="5183188"/>
          </a:xfrm>
          <a:noFill/>
        </p:spPr>
      </p:pic>
    </p:spTree>
    <p:extLst>
      <p:ext uri="{BB962C8B-B14F-4D97-AF65-F5344CB8AC3E}">
        <p14:creationId xmlns:p14="http://schemas.microsoft.com/office/powerpoint/2010/main" val="392084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04FC4E63-D66E-4357-A7B8-5D44BC3DBA09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2-D shift 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invarince</a:t>
            </a:r>
            <a:endParaRPr lang="en-US" altLang="en-US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original figure has multiple handwritten renderings of three characters</a:t>
            </a:r>
          </a:p>
          <a:p>
            <a:pPr lvl="1" eaLnBrk="1" hangingPunct="1"/>
            <a:r>
              <a:rPr lang="en-US" altLang="en-US" smtClean="0"/>
              <a:t>In different colours</a:t>
            </a:r>
          </a:p>
          <a:p>
            <a:pPr eaLnBrk="1" hangingPunct="1"/>
            <a:r>
              <a:rPr lang="en-US" altLang="en-US" smtClean="0"/>
              <a:t>The algorithm learns the three characters and identifies their locations in the figure</a:t>
            </a:r>
          </a:p>
        </p:txBody>
      </p:sp>
      <p:pic>
        <p:nvPicPr>
          <p:cNvPr id="1080324" name="Picture 4" descr="letters"/>
          <p:cNvPicPr>
            <a:picLocks noChangeAspect="1" noChangeArrowheads="1"/>
          </p:cNvPicPr>
          <p:nvPr/>
        </p:nvPicPr>
        <p:blipFill>
          <a:blip r:embed="rId3"/>
          <a:srcRect l="37978" t="6084" r="34630" b="70105"/>
          <a:stretch>
            <a:fillRect/>
          </a:stretch>
        </p:blipFill>
        <p:spPr bwMode="auto">
          <a:xfrm>
            <a:off x="1412875" y="4371975"/>
            <a:ext cx="2174875" cy="154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80325" name="Picture 5" descr="letters"/>
          <p:cNvPicPr>
            <a:picLocks noChangeAspect="1" noChangeArrowheads="1"/>
          </p:cNvPicPr>
          <p:nvPr/>
        </p:nvPicPr>
        <p:blipFill>
          <a:blip r:embed="rId3"/>
          <a:srcRect l="7471" t="39925" r="72841" b="36882"/>
          <a:stretch>
            <a:fillRect/>
          </a:stretch>
        </p:blipFill>
        <p:spPr bwMode="auto">
          <a:xfrm>
            <a:off x="4911725" y="4114800"/>
            <a:ext cx="803275" cy="77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80326" name="Picture 6" descr="letters"/>
          <p:cNvPicPr>
            <a:picLocks noChangeAspect="1" noChangeArrowheads="1"/>
          </p:cNvPicPr>
          <p:nvPr/>
        </p:nvPicPr>
        <p:blipFill>
          <a:blip r:embed="rId3"/>
          <a:srcRect l="42024" t="39923" r="38599" b="36502"/>
          <a:stretch>
            <a:fillRect/>
          </a:stretch>
        </p:blipFill>
        <p:spPr bwMode="auto">
          <a:xfrm>
            <a:off x="6172200" y="4114800"/>
            <a:ext cx="790575" cy="78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80327" name="Picture 7" descr="letters"/>
          <p:cNvPicPr>
            <a:picLocks noChangeAspect="1" noChangeArrowheads="1"/>
          </p:cNvPicPr>
          <p:nvPr/>
        </p:nvPicPr>
        <p:blipFill>
          <a:blip r:embed="rId3"/>
          <a:srcRect l="76576" t="40305" r="4047" b="36502"/>
          <a:stretch>
            <a:fillRect/>
          </a:stretch>
        </p:blipFill>
        <p:spPr bwMode="auto">
          <a:xfrm>
            <a:off x="7327900" y="4114800"/>
            <a:ext cx="790575" cy="77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80328" name="Picture 8" descr="letters"/>
          <p:cNvPicPr>
            <a:picLocks noChangeAspect="1" noChangeArrowheads="1"/>
          </p:cNvPicPr>
          <p:nvPr/>
        </p:nvPicPr>
        <p:blipFill>
          <a:blip r:embed="rId3"/>
          <a:srcRect l="4669" t="73384" r="70039" b="2661"/>
          <a:stretch>
            <a:fillRect/>
          </a:stretch>
        </p:blipFill>
        <p:spPr bwMode="auto">
          <a:xfrm>
            <a:off x="4800600" y="5029200"/>
            <a:ext cx="1031875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80329" name="Picture 9" descr="letters"/>
          <p:cNvPicPr>
            <a:picLocks noChangeAspect="1" noChangeArrowheads="1"/>
          </p:cNvPicPr>
          <p:nvPr/>
        </p:nvPicPr>
        <p:blipFill>
          <a:blip r:embed="rId3"/>
          <a:srcRect l="38602" t="73384" r="35254" b="2661"/>
          <a:stretch>
            <a:fillRect/>
          </a:stretch>
        </p:blipFill>
        <p:spPr bwMode="auto">
          <a:xfrm>
            <a:off x="6032500" y="5029200"/>
            <a:ext cx="1054100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80330" name="Picture 10" descr="letters"/>
          <p:cNvPicPr>
            <a:picLocks noChangeAspect="1" noChangeArrowheads="1"/>
          </p:cNvPicPr>
          <p:nvPr/>
        </p:nvPicPr>
        <p:blipFill>
          <a:blip r:embed="rId3"/>
          <a:srcRect l="73462" t="73384" r="1324" b="2661"/>
          <a:stretch>
            <a:fillRect/>
          </a:stretch>
        </p:blipFill>
        <p:spPr bwMode="auto">
          <a:xfrm>
            <a:off x="7239000" y="5029200"/>
            <a:ext cx="1028700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8076" name="Text Box 11"/>
          <p:cNvSpPr txBox="1">
            <a:spLocks noChangeArrowheads="1"/>
          </p:cNvSpPr>
          <p:nvPr/>
        </p:nvSpPr>
        <p:spPr bwMode="auto">
          <a:xfrm>
            <a:off x="2060575" y="4041775"/>
            <a:ext cx="8032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r>
              <a:rPr lang="en-US" altLang="en-US" sz="1100" i="1">
                <a:solidFill>
                  <a:srgbClr val="0000CC"/>
                </a:solidFill>
                <a:ea typeface="MS PGothic" pitchFamily="34" charset="-128"/>
              </a:rPr>
              <a:t>Input data</a:t>
            </a:r>
          </a:p>
        </p:txBody>
      </p:sp>
      <p:sp>
        <p:nvSpPr>
          <p:cNvPr id="88077" name="Text Box 12"/>
          <p:cNvSpPr txBox="1">
            <a:spLocks noChangeArrowheads="1"/>
          </p:cNvSpPr>
          <p:nvPr/>
        </p:nvSpPr>
        <p:spPr bwMode="auto">
          <a:xfrm rot="-5400000">
            <a:off x="4183856" y="4306094"/>
            <a:ext cx="81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000" i="1">
                <a:solidFill>
                  <a:srgbClr val="0000CC"/>
                </a:solidFill>
                <a:ea typeface="MS PGothic" pitchFamily="34" charset="-128"/>
              </a:rPr>
              <a:t>Discovered</a:t>
            </a:r>
            <a:br>
              <a:rPr lang="en-US" altLang="en-US" sz="1000" i="1">
                <a:solidFill>
                  <a:srgbClr val="0000CC"/>
                </a:solidFill>
                <a:ea typeface="MS PGothic" pitchFamily="34" charset="-128"/>
              </a:rPr>
            </a:br>
            <a:r>
              <a:rPr lang="en-US" altLang="en-US" sz="1000" i="1">
                <a:solidFill>
                  <a:srgbClr val="0000CC"/>
                </a:solidFill>
                <a:ea typeface="MS PGothic" pitchFamily="34" charset="-128"/>
              </a:rPr>
              <a:t>Patches</a:t>
            </a:r>
          </a:p>
        </p:txBody>
      </p:sp>
      <p:sp>
        <p:nvSpPr>
          <p:cNvPr id="88078" name="Text Box 13"/>
          <p:cNvSpPr txBox="1">
            <a:spLocks noChangeArrowheads="1"/>
          </p:cNvSpPr>
          <p:nvPr/>
        </p:nvSpPr>
        <p:spPr bwMode="auto">
          <a:xfrm rot="-5400000">
            <a:off x="4246563" y="5254625"/>
            <a:ext cx="72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000" i="1">
                <a:solidFill>
                  <a:srgbClr val="0000CC"/>
                </a:solidFill>
                <a:ea typeface="MS PGothic" pitchFamily="34" charset="-128"/>
              </a:rPr>
              <a:t>Patch</a:t>
            </a:r>
            <a:br>
              <a:rPr lang="en-US" altLang="en-US" sz="1000" i="1">
                <a:solidFill>
                  <a:srgbClr val="0000CC"/>
                </a:solidFill>
                <a:ea typeface="MS PGothic" pitchFamily="34" charset="-128"/>
              </a:rPr>
            </a:br>
            <a:r>
              <a:rPr lang="en-US" altLang="en-US" sz="1000" i="1">
                <a:solidFill>
                  <a:srgbClr val="0000CC"/>
                </a:solidFill>
                <a:ea typeface="MS PGothic" pitchFamily="34" charset="-128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41586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1D7716FB-FD2A-4E76-8F2F-609F500E2E4B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95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Transform Invariance</a:t>
            </a: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08450"/>
            <a:ext cx="8280400" cy="2663825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 left: Original figure</a:t>
            </a:r>
          </a:p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Bottom left – the two bases discovered</a:t>
            </a:r>
          </a:p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Bottom right – </a:t>
            </a:r>
          </a:p>
          <a:p>
            <a:pPr lvl="1" eaLnBrk="1" hangingPunct="1"/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Left panel, positions of “a”</a:t>
            </a:r>
          </a:p>
          <a:p>
            <a:pPr lvl="1" eaLnBrk="1" hangingPunct="1"/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Right panel, positions of “l”</a:t>
            </a:r>
          </a:p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 right: estimated distribution underlying original figure</a:t>
            </a:r>
          </a:p>
        </p:txBody>
      </p:sp>
      <p:pic>
        <p:nvPicPr>
          <p:cNvPr id="89093" name="Picture 4" descr="trans_inv_letter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857" b="6857"/>
          <a:stretch>
            <a:fillRect/>
          </a:stretch>
        </p:blipFill>
        <p:spPr bwMode="auto">
          <a:xfrm>
            <a:off x="2319338" y="989013"/>
            <a:ext cx="4386262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1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24700" y="62611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fld id="{97D3B6E7-C2DA-467A-B252-5B94E30F1867}" type="slidenum">
              <a:rPr lang="en-US" altLang="en-US" sz="1400">
                <a:solidFill>
                  <a:srgbClr val="3333FF"/>
                </a:solidFill>
                <a:latin typeface="Times New Roman" pitchFamily="18" charset="0"/>
              </a:rPr>
              <a:pPr eaLnBrk="1" hangingPunct="1"/>
              <a:t>96</a:t>
            </a:fld>
            <a:endParaRPr lang="en-US" altLang="en-US" sz="14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Higher dimensional data</a:t>
            </a:r>
          </a:p>
        </p:txBody>
      </p:sp>
      <p:pic>
        <p:nvPicPr>
          <p:cNvPr id="901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423988"/>
            <a:ext cx="6323012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5905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Video example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29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Lessons learned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7804"/>
            <a:ext cx="8229600" cy="52648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Useful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compositional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model of data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Really effective when the data obey compositional rules..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889C1-CB6F-47FC-B810-9113078C16BA}" type="slidenum">
              <a:rPr lang="en-US" altLang="en-US" smtClean="0"/>
              <a:pPr>
                <a:defRPr/>
              </a:pPr>
              <a:t>97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41449</TotalTime>
  <Words>4202</Words>
  <Application>Microsoft Office PowerPoint</Application>
  <PresentationFormat>On-screen Show (4:3)</PresentationFormat>
  <Paragraphs>790</Paragraphs>
  <Slides>97</Slides>
  <Notes>13</Notes>
  <HiddenSlides>3</HiddenSlides>
  <MMClips>57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97</vt:i4>
      </vt:variant>
    </vt:vector>
  </HeadingPairs>
  <TitlesOfParts>
    <vt:vector size="101" baseType="lpstr">
      <vt:lpstr>Edge</vt:lpstr>
      <vt:lpstr>Office Theme</vt:lpstr>
      <vt:lpstr>Equation</vt:lpstr>
      <vt:lpstr>Sound Recorder Document</vt:lpstr>
      <vt:lpstr>Machine Learning for Signal Processing Non-negative Matrix Factorization</vt:lpstr>
      <vt:lpstr>The Engineer and the Musician</vt:lpstr>
      <vt:lpstr>The Engineer and the Musician</vt:lpstr>
      <vt:lpstr>The Prize</vt:lpstr>
      <vt:lpstr>The search for building blocks</vt:lpstr>
      <vt:lpstr>The properties of building blocks</vt:lpstr>
      <vt:lpstr>Looking for building blocks in sound</vt:lpstr>
      <vt:lpstr>A property of spectrograms</vt:lpstr>
      <vt:lpstr>Another property of spectrograms</vt:lpstr>
      <vt:lpstr>Why PCA and ICA won’t suffice</vt:lpstr>
      <vt:lpstr>Building Blocks of Sound</vt:lpstr>
      <vt:lpstr>Building Blocks of Sound</vt:lpstr>
      <vt:lpstr>Composing the Sound</vt:lpstr>
      <vt:lpstr>Building Blocks of Sound</vt:lpstr>
      <vt:lpstr>Building Blocks of Sound</vt:lpstr>
      <vt:lpstr>Building Blocks of Sound</vt:lpstr>
      <vt:lpstr>The Problem of Learning</vt:lpstr>
      <vt:lpstr>In Math</vt:lpstr>
      <vt:lpstr>Expressing a vector in terms of other vectors</vt:lpstr>
      <vt:lpstr>Expressing a vector in terms of other vectors</vt:lpstr>
      <vt:lpstr>Expressing a vector in terms of other vectors</vt:lpstr>
      <vt:lpstr>Power spectral vectors:  Requirements</vt:lpstr>
      <vt:lpstr>PowerPoint Presentation</vt:lpstr>
      <vt:lpstr>PowerPoint Presentation</vt:lpstr>
      <vt:lpstr>NMF</vt:lpstr>
      <vt:lpstr>Non-negative matrix factorization: Basics</vt:lpstr>
      <vt:lpstr>Interpreting non-negative factorization</vt:lpstr>
      <vt:lpstr>Interpreting non-negative factorization</vt:lpstr>
      <vt:lpstr>Interpreting non-negative factorization</vt:lpstr>
      <vt:lpstr>The NMF representation</vt:lpstr>
      <vt:lpstr>Data need not be non-negative</vt:lpstr>
      <vt:lpstr>NMF: Learning Bases</vt:lpstr>
      <vt:lpstr>NMF: Learning Bases</vt:lpstr>
      <vt:lpstr>NMF: Learning Bases</vt:lpstr>
      <vt:lpstr>NMF: Minimizing Divergence</vt:lpstr>
      <vt:lpstr>NMF: Minimizing Divergence</vt:lpstr>
      <vt:lpstr>NMF: Minimizing L2 Divergence</vt:lpstr>
      <vt:lpstr>NMF: Minimizing L2 Divergence</vt:lpstr>
      <vt:lpstr>NMF: Minimizing Divergence</vt:lpstr>
      <vt:lpstr>NMF: Minimizing KL Divergence</vt:lpstr>
      <vt:lpstr>NMF Estimation: Learning bases </vt:lpstr>
      <vt:lpstr>Reiterating</vt:lpstr>
      <vt:lpstr>PowerPoint Presentation</vt:lpstr>
      <vt:lpstr>Learning Building Blocks</vt:lpstr>
      <vt:lpstr>What about other data</vt:lpstr>
      <vt:lpstr>There is no “compactness”  constraint</vt:lpstr>
      <vt:lpstr>Representing Data using Known Bases</vt:lpstr>
      <vt:lpstr>What can we do knowing the building blocks</vt:lpstr>
      <vt:lpstr>Signal Separation</vt:lpstr>
      <vt:lpstr>Undoing a Jigsaw Puzzle</vt:lpstr>
      <vt:lpstr>Separating Sounds</vt:lpstr>
      <vt:lpstr>Separating Sounds</vt:lpstr>
      <vt:lpstr>Separating Sounds</vt:lpstr>
      <vt:lpstr>Separating Sounds</vt:lpstr>
      <vt:lpstr>Separating Sounds</vt:lpstr>
      <vt:lpstr>Separating Sounds</vt:lpstr>
      <vt:lpstr>Predicting Missing Data</vt:lpstr>
      <vt:lpstr>Filling in </vt:lpstr>
      <vt:lpstr>Learn building blocks</vt:lpstr>
      <vt:lpstr>Predict data</vt:lpstr>
      <vt:lpstr>Filling in : An example</vt:lpstr>
      <vt:lpstr>A more fun example</vt:lpstr>
      <vt:lpstr>A Natural Restriction</vt:lpstr>
      <vt:lpstr>Its an unnatural restriction</vt:lpstr>
      <vt:lpstr>Fixing the restriction: Updated model</vt:lpstr>
      <vt:lpstr>The Modified Model</vt:lpstr>
      <vt:lpstr>Imposing Sparsity</vt:lpstr>
      <vt:lpstr>Imposing Sparsity</vt:lpstr>
      <vt:lpstr>Update Rules</vt:lpstr>
      <vt:lpstr>Update Rules</vt:lpstr>
      <vt:lpstr>What about Overcompleteness?</vt:lpstr>
      <vt:lpstr>Sparsity: What do we learn</vt:lpstr>
      <vt:lpstr>Sparsity: What do we learn</vt:lpstr>
      <vt:lpstr>The Vowels and Music Examples</vt:lpstr>
      <vt:lpstr>Sparse Overcomplete Bases: Separation</vt:lpstr>
      <vt:lpstr>Sparseness: what do we learn</vt:lpstr>
      <vt:lpstr>Filling in missing information</vt:lpstr>
      <vt:lpstr>Sparse decomposition for classification</vt:lpstr>
      <vt:lpstr>Extending the model</vt:lpstr>
      <vt:lpstr>Convolutive NMF</vt:lpstr>
      <vt:lpstr>Convolutive NMF</vt:lpstr>
      <vt:lpstr>Convolutive NMF</vt:lpstr>
      <vt:lpstr>Convolutive NMF</vt:lpstr>
      <vt:lpstr>Convolutive NMF</vt:lpstr>
      <vt:lpstr>Convolutive NMF</vt:lpstr>
      <vt:lpstr>In Math</vt:lpstr>
      <vt:lpstr>An Alternate Repesentation</vt:lpstr>
      <vt:lpstr>Convolutive NMF</vt:lpstr>
      <vt:lpstr>The Convolutive Model</vt:lpstr>
      <vt:lpstr>Example applications: Dereverberation</vt:lpstr>
      <vt:lpstr>Pitch Tracking</vt:lpstr>
      <vt:lpstr>Pitch Tracking</vt:lpstr>
      <vt:lpstr>Example: 2-D shift invariance</vt:lpstr>
      <vt:lpstr>Example: 2-D shift invarince</vt:lpstr>
      <vt:lpstr>Example: Transform Invariance</vt:lpstr>
      <vt:lpstr>Example: Higher dimensional data</vt:lpstr>
      <vt:lpstr>Lessons learned</vt:lpstr>
    </vt:vector>
  </TitlesOfParts>
  <Company>CMU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Basics</dc:title>
  <dc:creator>Bhiksha Raj</dc:creator>
  <cp:lastModifiedBy>bhiksha</cp:lastModifiedBy>
  <cp:revision>351</cp:revision>
  <dcterms:created xsi:type="dcterms:W3CDTF">2009-06-18T09:28:00Z</dcterms:created>
  <dcterms:modified xsi:type="dcterms:W3CDTF">2015-03-17T19:02:00Z</dcterms:modified>
</cp:coreProperties>
</file>