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55"/>
  </p:notesMasterIdLst>
  <p:handoutMasterIdLst>
    <p:handoutMasterId r:id="rId156"/>
  </p:handoutMasterIdLst>
  <p:sldIdLst>
    <p:sldId id="890" r:id="rId2"/>
    <p:sldId id="596" r:id="rId3"/>
    <p:sldId id="597" r:id="rId4"/>
    <p:sldId id="835" r:id="rId5"/>
    <p:sldId id="637" r:id="rId6"/>
    <p:sldId id="801" r:id="rId7"/>
    <p:sldId id="898" r:id="rId8"/>
    <p:sldId id="899" r:id="rId9"/>
    <p:sldId id="802" r:id="rId10"/>
    <p:sldId id="803" r:id="rId11"/>
    <p:sldId id="804" r:id="rId12"/>
    <p:sldId id="805" r:id="rId13"/>
    <p:sldId id="806" r:id="rId14"/>
    <p:sldId id="807" r:id="rId15"/>
    <p:sldId id="808" r:id="rId16"/>
    <p:sldId id="809" r:id="rId17"/>
    <p:sldId id="810" r:id="rId18"/>
    <p:sldId id="811" r:id="rId19"/>
    <p:sldId id="812" r:id="rId20"/>
    <p:sldId id="901" r:id="rId21"/>
    <p:sldId id="904" r:id="rId22"/>
    <p:sldId id="902" r:id="rId23"/>
    <p:sldId id="887" r:id="rId24"/>
    <p:sldId id="813" r:id="rId25"/>
    <p:sldId id="903" r:id="rId26"/>
    <p:sldId id="814" r:id="rId27"/>
    <p:sldId id="815" r:id="rId28"/>
    <p:sldId id="950" r:id="rId29"/>
    <p:sldId id="644" r:id="rId30"/>
    <p:sldId id="645" r:id="rId31"/>
    <p:sldId id="646" r:id="rId32"/>
    <p:sldId id="905" r:id="rId33"/>
    <p:sldId id="747" r:id="rId34"/>
    <p:sldId id="748" r:id="rId35"/>
    <p:sldId id="908" r:id="rId36"/>
    <p:sldId id="909" r:id="rId37"/>
    <p:sldId id="910" r:id="rId38"/>
    <p:sldId id="911" r:id="rId39"/>
    <p:sldId id="749" r:id="rId40"/>
    <p:sldId id="888" r:id="rId41"/>
    <p:sldId id="647" r:id="rId42"/>
    <p:sldId id="751" r:id="rId43"/>
    <p:sldId id="752" r:id="rId44"/>
    <p:sldId id="818" r:id="rId45"/>
    <p:sldId id="819" r:id="rId46"/>
    <p:sldId id="820" r:id="rId47"/>
    <p:sldId id="951" r:id="rId48"/>
    <p:sldId id="952" r:id="rId49"/>
    <p:sldId id="953" r:id="rId50"/>
    <p:sldId id="954" r:id="rId51"/>
    <p:sldId id="955" r:id="rId52"/>
    <p:sldId id="956" r:id="rId53"/>
    <p:sldId id="957" r:id="rId54"/>
    <p:sldId id="958" r:id="rId55"/>
    <p:sldId id="959" r:id="rId56"/>
    <p:sldId id="960" r:id="rId57"/>
    <p:sldId id="961" r:id="rId58"/>
    <p:sldId id="962" r:id="rId59"/>
    <p:sldId id="939" r:id="rId60"/>
    <p:sldId id="676" r:id="rId61"/>
    <p:sldId id="963" r:id="rId62"/>
    <p:sldId id="964" r:id="rId63"/>
    <p:sldId id="965" r:id="rId64"/>
    <p:sldId id="966" r:id="rId65"/>
    <p:sldId id="967" r:id="rId66"/>
    <p:sldId id="968" r:id="rId67"/>
    <p:sldId id="969" r:id="rId68"/>
    <p:sldId id="842" r:id="rId69"/>
    <p:sldId id="843" r:id="rId70"/>
    <p:sldId id="844" r:id="rId71"/>
    <p:sldId id="970" r:id="rId72"/>
    <p:sldId id="845" r:id="rId73"/>
    <p:sldId id="846" r:id="rId74"/>
    <p:sldId id="847" r:id="rId75"/>
    <p:sldId id="972" r:id="rId76"/>
    <p:sldId id="973" r:id="rId77"/>
    <p:sldId id="974" r:id="rId78"/>
    <p:sldId id="848" r:id="rId79"/>
    <p:sldId id="975" r:id="rId80"/>
    <p:sldId id="849" r:id="rId81"/>
    <p:sldId id="850" r:id="rId82"/>
    <p:sldId id="851" r:id="rId83"/>
    <p:sldId id="852" r:id="rId84"/>
    <p:sldId id="853" r:id="rId85"/>
    <p:sldId id="854" r:id="rId86"/>
    <p:sldId id="855" r:id="rId87"/>
    <p:sldId id="856" r:id="rId88"/>
    <p:sldId id="978" r:id="rId89"/>
    <p:sldId id="857" r:id="rId90"/>
    <p:sldId id="979" r:id="rId91"/>
    <p:sldId id="858" r:id="rId92"/>
    <p:sldId id="859" r:id="rId93"/>
    <p:sldId id="860" r:id="rId94"/>
    <p:sldId id="861" r:id="rId95"/>
    <p:sldId id="862" r:id="rId96"/>
    <p:sldId id="863" r:id="rId97"/>
    <p:sldId id="976" r:id="rId98"/>
    <p:sldId id="977" r:id="rId99"/>
    <p:sldId id="864" r:id="rId100"/>
    <p:sldId id="865" r:id="rId101"/>
    <p:sldId id="866" r:id="rId102"/>
    <p:sldId id="867" r:id="rId103"/>
    <p:sldId id="868" r:id="rId104"/>
    <p:sldId id="869" r:id="rId105"/>
    <p:sldId id="870" r:id="rId106"/>
    <p:sldId id="871" r:id="rId107"/>
    <p:sldId id="872" r:id="rId108"/>
    <p:sldId id="873" r:id="rId109"/>
    <p:sldId id="874" r:id="rId110"/>
    <p:sldId id="875" r:id="rId111"/>
    <p:sldId id="876" r:id="rId112"/>
    <p:sldId id="877" r:id="rId113"/>
    <p:sldId id="878" r:id="rId114"/>
    <p:sldId id="879" r:id="rId115"/>
    <p:sldId id="769" r:id="rId116"/>
    <p:sldId id="770" r:id="rId117"/>
    <p:sldId id="723" r:id="rId118"/>
    <p:sldId id="772" r:id="rId119"/>
    <p:sldId id="771" r:id="rId120"/>
    <p:sldId id="774" r:id="rId121"/>
    <p:sldId id="889" r:id="rId122"/>
    <p:sldId id="773" r:id="rId123"/>
    <p:sldId id="776" r:id="rId124"/>
    <p:sldId id="777" r:id="rId125"/>
    <p:sldId id="778" r:id="rId126"/>
    <p:sldId id="880" r:id="rId127"/>
    <p:sldId id="780" r:id="rId128"/>
    <p:sldId id="781" r:id="rId129"/>
    <p:sldId id="782" r:id="rId130"/>
    <p:sldId id="784" r:id="rId131"/>
    <p:sldId id="783" r:id="rId132"/>
    <p:sldId id="881" r:id="rId133"/>
    <p:sldId id="882" r:id="rId134"/>
    <p:sldId id="883" r:id="rId135"/>
    <p:sldId id="884" r:id="rId136"/>
    <p:sldId id="785" r:id="rId137"/>
    <p:sldId id="945" r:id="rId138"/>
    <p:sldId id="787" r:id="rId139"/>
    <p:sldId id="789" r:id="rId140"/>
    <p:sldId id="790" r:id="rId141"/>
    <p:sldId id="788" r:id="rId142"/>
    <p:sldId id="791" r:id="rId143"/>
    <p:sldId id="739" r:id="rId144"/>
    <p:sldId id="740" r:id="rId145"/>
    <p:sldId id="742" r:id="rId146"/>
    <p:sldId id="743" r:id="rId147"/>
    <p:sldId id="744" r:id="rId148"/>
    <p:sldId id="745" r:id="rId149"/>
    <p:sldId id="746" r:id="rId150"/>
    <p:sldId id="946" r:id="rId151"/>
    <p:sldId id="947" r:id="rId152"/>
    <p:sldId id="949" r:id="rId153"/>
    <p:sldId id="948" r:id="rId154"/>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b="1"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b="1"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b="1"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b="1" kern="1200">
        <a:solidFill>
          <a:schemeClr val="tx1"/>
        </a:solidFill>
        <a:latin typeface="Times New Roman" charset="0"/>
        <a:ea typeface="ＭＳ Ｐゴシック" charset="0"/>
        <a:cs typeface="Arial" charset="0"/>
      </a:defRPr>
    </a:lvl5pPr>
    <a:lvl6pPr marL="2286000" algn="l" defTabSz="457200" rtl="0" eaLnBrk="1" latinLnBrk="0" hangingPunct="1">
      <a:defRPr b="1" kern="1200">
        <a:solidFill>
          <a:schemeClr val="tx1"/>
        </a:solidFill>
        <a:latin typeface="Times New Roman" charset="0"/>
        <a:ea typeface="ＭＳ Ｐゴシック" charset="0"/>
        <a:cs typeface="Arial" charset="0"/>
      </a:defRPr>
    </a:lvl6pPr>
    <a:lvl7pPr marL="2743200" algn="l" defTabSz="457200" rtl="0" eaLnBrk="1" latinLnBrk="0" hangingPunct="1">
      <a:defRPr b="1" kern="1200">
        <a:solidFill>
          <a:schemeClr val="tx1"/>
        </a:solidFill>
        <a:latin typeface="Times New Roman" charset="0"/>
        <a:ea typeface="ＭＳ Ｐゴシック" charset="0"/>
        <a:cs typeface="Arial" charset="0"/>
      </a:defRPr>
    </a:lvl7pPr>
    <a:lvl8pPr marL="3200400" algn="l" defTabSz="457200" rtl="0" eaLnBrk="1" latinLnBrk="0" hangingPunct="1">
      <a:defRPr b="1" kern="1200">
        <a:solidFill>
          <a:schemeClr val="tx1"/>
        </a:solidFill>
        <a:latin typeface="Times New Roman" charset="0"/>
        <a:ea typeface="ＭＳ Ｐゴシック" charset="0"/>
        <a:cs typeface="Arial" charset="0"/>
      </a:defRPr>
    </a:lvl8pPr>
    <a:lvl9pPr marL="3657600" algn="l" defTabSz="457200" rtl="0" eaLnBrk="1" latinLnBrk="0" hangingPunct="1">
      <a:defRPr b="1" kern="1200">
        <a:solidFill>
          <a:schemeClr val="tx1"/>
        </a:solidFill>
        <a:latin typeface="Times New Roman"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DB2C0"/>
    <a:srgbClr val="84EC82"/>
    <a:srgbClr val="84ED81"/>
    <a:srgbClr val="FBB1C1"/>
    <a:srgbClr val="3333FF"/>
    <a:srgbClr val="FFFF00"/>
    <a:srgbClr val="CCFF99"/>
    <a:srgbClr val="CCCCFF"/>
    <a:srgbClr val="FF0000"/>
    <a:srgbClr val="8282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2593" autoAdjust="0"/>
  </p:normalViewPr>
  <p:slideViewPr>
    <p:cSldViewPr snapToGrid="0">
      <p:cViewPr varScale="1">
        <p:scale>
          <a:sx n="71" d="100"/>
          <a:sy n="71" d="100"/>
        </p:scale>
        <p:origin x="-1188" y="-102"/>
      </p:cViewPr>
      <p:guideLst>
        <p:guide orient="horz" pos="2160"/>
        <p:guide pos="2880"/>
      </p:guideLst>
    </p:cSldViewPr>
  </p:slideViewPr>
  <p:outlineViewPr>
    <p:cViewPr>
      <p:scale>
        <a:sx n="33" d="100"/>
        <a:sy n="33" d="100"/>
      </p:scale>
      <p:origin x="0" y="125244"/>
    </p:cViewPr>
    <p:sldLst>
      <p:sld r:id="rId1" collapse="1"/>
    </p:sldLst>
  </p:outlineViewPr>
  <p:notesTextViewPr>
    <p:cViewPr>
      <p:scale>
        <a:sx n="100" d="100"/>
        <a:sy n="100" d="100"/>
      </p:scale>
      <p:origin x="0" y="0"/>
    </p:cViewPr>
  </p:notesTextViewPr>
  <p:sorterViewPr>
    <p:cViewPr>
      <p:scale>
        <a:sx n="66" d="100"/>
        <a:sy n="66" d="100"/>
      </p:scale>
      <p:origin x="0" y="19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atin typeface="Times New Roman" pitchFamily="18" charset="0"/>
                <a:ea typeface="+mn-ea"/>
                <a:cs typeface="Arial" pitchFamily="34"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F23E532-66A5-444B-B2C0-F6C508A91B13}" type="datetimeFigureOut">
              <a:rPr lang="en-US"/>
              <a:pPr/>
              <a:t>2/17/2015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smtClean="0">
                <a:latin typeface="Times New Roman" pitchFamily="18" charset="0"/>
                <a:ea typeface="+mn-ea"/>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F84D1C-6DEE-814F-BC59-2AC4781E9971}" type="slidenum">
              <a:rPr lang="en-US"/>
              <a:pPr/>
              <a:t>‹#›</a:t>
            </a:fld>
            <a:endParaRPr lang="en-US"/>
          </a:p>
        </p:txBody>
      </p:sp>
    </p:spTree>
    <p:extLst>
      <p:ext uri="{BB962C8B-B14F-4D97-AF65-F5344CB8AC3E}">
        <p14:creationId xmlns:p14="http://schemas.microsoft.com/office/powerpoint/2010/main" val="3627441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7300">
              <a:defRPr sz="1200" b="0">
                <a:latin typeface="Arial" charset="0"/>
                <a:ea typeface="+mn-ea"/>
                <a:cs typeface="Arial" charset="0"/>
              </a:defRPr>
            </a:lvl1pPr>
          </a:lstStyle>
          <a:p>
            <a:pPr>
              <a:defRPr/>
            </a:pPr>
            <a:endParaRPr lang="en-US"/>
          </a:p>
        </p:txBody>
      </p:sp>
      <p:sp>
        <p:nvSpPr>
          <p:cNvPr id="150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7300">
              <a:defRPr sz="1200" b="0">
                <a:latin typeface="Arial" charset="0"/>
                <a:ea typeface="+mn-ea"/>
                <a:cs typeface="Arial" charset="0"/>
              </a:defRPr>
            </a:lvl1pPr>
          </a:lstStyle>
          <a:p>
            <a:pPr>
              <a:defRPr/>
            </a:pPr>
            <a:endParaRPr lang="en-US"/>
          </a:p>
        </p:txBody>
      </p:sp>
      <p:sp>
        <p:nvSpPr>
          <p:cNvPr id="1474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0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7300">
              <a:defRPr sz="1200" b="0">
                <a:latin typeface="Arial" charset="0"/>
                <a:ea typeface="+mn-ea"/>
                <a:cs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defRPr sz="1200" b="0">
                <a:latin typeface="Arial" charset="0"/>
              </a:defRPr>
            </a:lvl1pPr>
          </a:lstStyle>
          <a:p>
            <a:fld id="{C3D0CEFA-194A-3847-BC43-B8923B9D5CD7}" type="slidenum">
              <a:rPr lang="en-US"/>
              <a:pPr/>
              <a:t>‹#›</a:t>
            </a:fld>
            <a:endParaRPr lang="en-US"/>
          </a:p>
        </p:txBody>
      </p:sp>
    </p:spTree>
    <p:extLst>
      <p:ext uri="{BB962C8B-B14F-4D97-AF65-F5344CB8AC3E}">
        <p14:creationId xmlns:p14="http://schemas.microsoft.com/office/powerpoint/2010/main" val="21593398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Sorry to</a:t>
            </a:r>
            <a:r>
              <a:rPr lang="en-US" baseline="0" dirty="0" smtClean="0"/>
              <a:t> say it</a:t>
            </a:r>
            <a:r>
              <a:rPr lang="fr-FR" baseline="0" dirty="0" smtClean="0"/>
              <a:t>’</a:t>
            </a:r>
            <a:r>
              <a:rPr lang="en-US" baseline="0" dirty="0" smtClean="0"/>
              <a:t>s a repeat of Tuesdays lecture. We had so many technical issues and delays that I only managed to cover about 30 minutes of the lecture. Since it didn’t make sense to present half a lecture and then have an ongoing </a:t>
            </a:r>
            <a:r>
              <a:rPr lang="en-US" baseline="0" dirty="0" err="1" smtClean="0"/>
              <a:t>mixup</a:t>
            </a:r>
            <a:r>
              <a:rPr lang="en-US" baseline="0" dirty="0" smtClean="0"/>
              <a:t> of lectures I’m going to be giving Tuesdays talk from the top. Hopefully without the issues we had last week. It should be better. You’re warmed up, I’m warmed up, even the freaking video conference has had a chance to work through its issues.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a:t>
            </a:fld>
            <a:endParaRPr lang="en-US"/>
          </a:p>
        </p:txBody>
      </p:sp>
    </p:spTree>
    <p:extLst>
      <p:ext uri="{BB962C8B-B14F-4D97-AF65-F5344CB8AC3E}">
        <p14:creationId xmlns:p14="http://schemas.microsoft.com/office/powerpoint/2010/main" val="185884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20</a:t>
            </a:fld>
            <a:endParaRPr lang="en-US"/>
          </a:p>
        </p:txBody>
      </p:sp>
    </p:spTree>
    <p:extLst>
      <p:ext uri="{BB962C8B-B14F-4D97-AF65-F5344CB8AC3E}">
        <p14:creationId xmlns:p14="http://schemas.microsoft.com/office/powerpoint/2010/main" val="100207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is an optimal fraction</a:t>
            </a:r>
            <a:r>
              <a:rPr lang="en-US" baseline="0" dirty="0" smtClean="0"/>
              <a:t> for each layer of the scale space pyramid. If I wanted fewer layers what should I do? Tradeoff between classification variance and search space!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21</a:t>
            </a:fld>
            <a:endParaRPr lang="en-US"/>
          </a:p>
        </p:txBody>
      </p:sp>
    </p:spTree>
    <p:extLst>
      <p:ext uri="{BB962C8B-B14F-4D97-AF65-F5344CB8AC3E}">
        <p14:creationId xmlns:p14="http://schemas.microsoft.com/office/powerpoint/2010/main" val="302861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noted…</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22</a:t>
            </a:fld>
            <a:endParaRPr lang="en-US"/>
          </a:p>
        </p:txBody>
      </p:sp>
    </p:spTree>
    <p:extLst>
      <p:ext uri="{BB962C8B-B14F-4D97-AF65-F5344CB8AC3E}">
        <p14:creationId xmlns:p14="http://schemas.microsoft.com/office/powerpoint/2010/main" val="378223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about how</a:t>
            </a:r>
            <a:r>
              <a:rPr lang="en-US" baseline="0" dirty="0" smtClean="0"/>
              <a:t> to determine what is a match between the face like pattern and the query patch. And you answered correctly that the dot product was an obvious choice. correlation</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23</a:t>
            </a:fld>
            <a:endParaRPr lang="en-US"/>
          </a:p>
        </p:txBody>
      </p:sp>
    </p:spTree>
    <p:extLst>
      <p:ext uri="{BB962C8B-B14F-4D97-AF65-F5344CB8AC3E}">
        <p14:creationId xmlns:p14="http://schemas.microsoft.com/office/powerpoint/2010/main" val="63770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HEQ</a:t>
            </a:r>
            <a:r>
              <a:rPr lang="en-US" baseline="0" dirty="0" smtClean="0"/>
              <a:t> may create noise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25</a:t>
            </a:fld>
            <a:endParaRPr lang="en-US"/>
          </a:p>
        </p:txBody>
      </p:sp>
    </p:spTree>
    <p:extLst>
      <p:ext uri="{BB962C8B-B14F-4D97-AF65-F5344CB8AC3E}">
        <p14:creationId xmlns:p14="http://schemas.microsoft.com/office/powerpoint/2010/main" val="43601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this is what you get. A kind of heat map where red here is showing areas of higher correlation between the principal </a:t>
            </a:r>
            <a:r>
              <a:rPr lang="en-US" baseline="0" dirty="0" err="1" smtClean="0"/>
              <a:t>eigenface</a:t>
            </a:r>
            <a:r>
              <a:rPr lang="en-US" baseline="0" dirty="0" smtClean="0"/>
              <a:t> and the query region. Because the principal </a:t>
            </a:r>
            <a:r>
              <a:rPr lang="en-US" baseline="0" dirty="0" err="1" smtClean="0"/>
              <a:t>eigenface</a:t>
            </a:r>
            <a:r>
              <a:rPr lang="en-US" baseline="0" dirty="0" smtClean="0"/>
              <a:t> is 100x100 you get this reduced map because it doesn’t make sense to compute the correlation beyond the border of the image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26</a:t>
            </a:fld>
            <a:endParaRPr lang="en-US"/>
          </a:p>
        </p:txBody>
      </p:sp>
    </p:spTree>
    <p:extLst>
      <p:ext uri="{BB962C8B-B14F-4D97-AF65-F5344CB8AC3E}">
        <p14:creationId xmlns:p14="http://schemas.microsoft.com/office/powerpoint/2010/main" val="163374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the</a:t>
            </a:r>
            <a:r>
              <a:rPr lang="en-US" baseline="0" dirty="0" smtClean="0"/>
              <a:t> regions with a face light up. But its not the best option, can get false alarms. </a:t>
            </a:r>
            <a:r>
              <a:rPr lang="en-US" baseline="0" dirty="0" err="1" smtClean="0"/>
              <a:t>Eg</a:t>
            </a:r>
            <a:r>
              <a:rPr lang="en-US" baseline="0" dirty="0" smtClean="0"/>
              <a:t>. The false alarms can have higher correlation than the real faces. </a:t>
            </a:r>
            <a:r>
              <a:rPr lang="en-US" dirty="0" smtClean="0"/>
              <a:t>Issues with finding maxima</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27</a:t>
            </a:fld>
            <a:endParaRPr lang="en-US"/>
          </a:p>
        </p:txBody>
      </p:sp>
    </p:spTree>
    <p:extLst>
      <p:ext uri="{BB962C8B-B14F-4D97-AF65-F5344CB8AC3E}">
        <p14:creationId xmlns:p14="http://schemas.microsoft.com/office/powerpoint/2010/main" val="1599133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 the</a:t>
            </a:r>
            <a:r>
              <a:rPr lang="en-US" baseline="0" dirty="0" smtClean="0"/>
              <a:t> regions with a face light up. But its not the best option, can get false alarms. </a:t>
            </a:r>
            <a:r>
              <a:rPr lang="en-US" baseline="0" dirty="0" err="1" smtClean="0"/>
              <a:t>Eg</a:t>
            </a:r>
            <a:r>
              <a:rPr lang="en-US" baseline="0" dirty="0" smtClean="0"/>
              <a:t>. The false alarms can have higher correlation than the real faces. </a:t>
            </a:r>
            <a:r>
              <a:rPr lang="en-US" dirty="0" smtClean="0"/>
              <a:t>Issues with finding maxima</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28</a:t>
            </a:fld>
            <a:endParaRPr lang="en-US"/>
          </a:p>
        </p:txBody>
      </p:sp>
    </p:spTree>
    <p:extLst>
      <p:ext uri="{BB962C8B-B14F-4D97-AF65-F5344CB8AC3E}">
        <p14:creationId xmlns:p14="http://schemas.microsoft.com/office/powerpoint/2010/main" val="1599133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fishbowl. Trained</a:t>
            </a:r>
            <a:r>
              <a:rPr lang="en-US" baseline="0" dirty="0" smtClean="0"/>
              <a:t> on faces but not faces to the exclusion of not-faces. Later we introduce the idea of training specifically for faces and against non-faces</a:t>
            </a:r>
            <a:endParaRPr lang="en-US" dirty="0" smtClean="0"/>
          </a:p>
        </p:txBody>
      </p:sp>
      <p:sp>
        <p:nvSpPr>
          <p:cNvPr id="4" name="Slide Number Placeholder 3"/>
          <p:cNvSpPr>
            <a:spLocks noGrp="1"/>
          </p:cNvSpPr>
          <p:nvPr>
            <p:ph type="sldNum" sz="quarter" idx="10"/>
          </p:nvPr>
        </p:nvSpPr>
        <p:spPr/>
        <p:txBody>
          <a:bodyPr/>
          <a:lstStyle/>
          <a:p>
            <a:fld id="{C3D0CEFA-194A-3847-BC43-B8923B9D5CD7}" type="slidenum">
              <a:rPr lang="en-US" smtClean="0"/>
              <a:pPr/>
              <a:t>29</a:t>
            </a:fld>
            <a:endParaRPr lang="en-US"/>
          </a:p>
        </p:txBody>
      </p:sp>
    </p:spTree>
    <p:extLst>
      <p:ext uri="{BB962C8B-B14F-4D97-AF65-F5344CB8AC3E}">
        <p14:creationId xmlns:p14="http://schemas.microsoft.com/office/powerpoint/2010/main" val="6936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Sliced models </a:t>
            </a:r>
            <a:r>
              <a:rPr lang="en-US" dirty="0" err="1" smtClean="0"/>
              <a:t>vs</a:t>
            </a:r>
            <a:r>
              <a:rPr lang="en-US" dirty="0" smtClean="0"/>
              <a:t> all-in-one</a:t>
            </a:r>
            <a:r>
              <a:rPr lang="en-US" baseline="0" dirty="0" smtClean="0"/>
              <a:t> rotation </a:t>
            </a:r>
            <a:r>
              <a:rPr lang="en-US" baseline="0" dirty="0" err="1" smtClean="0"/>
              <a:t>vs</a:t>
            </a:r>
            <a:r>
              <a:rPr lang="en-US" baseline="0" dirty="0" smtClean="0"/>
              <a:t> rotate images </a:t>
            </a:r>
            <a:r>
              <a:rPr lang="en-US" baseline="0" dirty="0" err="1" smtClean="0"/>
              <a:t>vs</a:t>
            </a:r>
            <a:r>
              <a:rPr lang="en-US" baseline="0" dirty="0" smtClean="0"/>
              <a:t> rotate bases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30</a:t>
            </a:fld>
            <a:endParaRPr lang="en-US"/>
          </a:p>
        </p:txBody>
      </p:sp>
    </p:spTree>
    <p:extLst>
      <p:ext uri="{BB962C8B-B14F-4D97-AF65-F5344CB8AC3E}">
        <p14:creationId xmlns:p14="http://schemas.microsoft.com/office/powerpoint/2010/main" val="23753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a:t>
            </a:r>
            <a:r>
              <a:rPr lang="en-US" dirty="0" err="1" smtClean="0"/>
              <a:t>Eigenfaces</a:t>
            </a:r>
            <a:r>
              <a:rPr lang="en-US" dirty="0" smtClean="0"/>
              <a:t>,</a:t>
            </a:r>
            <a:r>
              <a:rPr lang="en-US" baseline="0" dirty="0" smtClean="0"/>
              <a:t> an optimal basis for describing a set of faces. Why do they so many look like criminals? Noted the idea of a typical or “principal” </a:t>
            </a:r>
            <a:r>
              <a:rPr lang="en-US" baseline="0" dirty="0" err="1" smtClean="0"/>
              <a:t>eigen</a:t>
            </a:r>
            <a:r>
              <a:rPr lang="en-US" baseline="0" dirty="0" smtClean="0"/>
              <a:t> face.</a:t>
            </a:r>
          </a:p>
        </p:txBody>
      </p:sp>
      <p:sp>
        <p:nvSpPr>
          <p:cNvPr id="4" name="Slide Number Placeholder 3"/>
          <p:cNvSpPr>
            <a:spLocks noGrp="1"/>
          </p:cNvSpPr>
          <p:nvPr>
            <p:ph type="sldNum" sz="quarter" idx="10"/>
          </p:nvPr>
        </p:nvSpPr>
        <p:spPr/>
        <p:txBody>
          <a:bodyPr/>
          <a:lstStyle/>
          <a:p>
            <a:fld id="{C3D0CEFA-194A-3847-BC43-B8923B9D5CD7}" type="slidenum">
              <a:rPr lang="en-US" smtClean="0"/>
              <a:pPr/>
              <a:t>2</a:t>
            </a:fld>
            <a:endParaRPr lang="en-US"/>
          </a:p>
        </p:txBody>
      </p:sp>
    </p:spTree>
    <p:extLst>
      <p:ext uri="{BB962C8B-B14F-4D97-AF65-F5344CB8AC3E}">
        <p14:creationId xmlns:p14="http://schemas.microsoft.com/office/powerpoint/2010/main" val="170719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that</a:t>
            </a:r>
            <a:r>
              <a:rPr lang="en-US" baseline="0" dirty="0" smtClean="0"/>
              <a:t> was a toy example of how you might do it. How is it really done?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31</a:t>
            </a:fld>
            <a:endParaRPr lang="en-US"/>
          </a:p>
        </p:txBody>
      </p:sp>
    </p:spTree>
    <p:extLst>
      <p:ext uri="{BB962C8B-B14F-4D97-AF65-F5344CB8AC3E}">
        <p14:creationId xmlns:p14="http://schemas.microsoft.com/office/powerpoint/2010/main" val="147786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Overlaps, phoneme</a:t>
            </a:r>
            <a:r>
              <a:rPr lang="en-US" baseline="0" dirty="0" smtClean="0"/>
              <a:t> classification, </a:t>
            </a:r>
            <a:r>
              <a:rPr lang="en-US" baseline="0" dirty="0" err="1" smtClean="0"/>
              <a:t>vs</a:t>
            </a:r>
            <a:r>
              <a:rPr lang="en-US" baseline="0" dirty="0" smtClean="0"/>
              <a:t> emotive classification, </a:t>
            </a:r>
            <a:r>
              <a:rPr lang="en-US" baseline="0" dirty="0" err="1" smtClean="0"/>
              <a:t>vs</a:t>
            </a:r>
            <a:r>
              <a:rPr lang="en-US" baseline="0" dirty="0" smtClean="0"/>
              <a:t> accent classification</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34</a:t>
            </a:fld>
            <a:endParaRPr lang="en-US"/>
          </a:p>
        </p:txBody>
      </p:sp>
    </p:spTree>
    <p:extLst>
      <p:ext uri="{BB962C8B-B14F-4D97-AF65-F5344CB8AC3E}">
        <p14:creationId xmlns:p14="http://schemas.microsoft.com/office/powerpoint/2010/main" val="1475245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Overlaps, phoneme</a:t>
            </a:r>
            <a:r>
              <a:rPr lang="en-US" baseline="0" dirty="0" smtClean="0"/>
              <a:t> classification, </a:t>
            </a:r>
            <a:r>
              <a:rPr lang="en-US" baseline="0" dirty="0" err="1" smtClean="0"/>
              <a:t>vs</a:t>
            </a:r>
            <a:r>
              <a:rPr lang="en-US" baseline="0" dirty="0" smtClean="0"/>
              <a:t> emotive classification, </a:t>
            </a:r>
            <a:r>
              <a:rPr lang="en-US" baseline="0" dirty="0" err="1" smtClean="0"/>
              <a:t>vs</a:t>
            </a:r>
            <a:r>
              <a:rPr lang="en-US" baseline="0" dirty="0" smtClean="0"/>
              <a:t> accent classification</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35</a:t>
            </a:fld>
            <a:endParaRPr lang="en-US"/>
          </a:p>
        </p:txBody>
      </p:sp>
    </p:spTree>
    <p:extLst>
      <p:ext uri="{BB962C8B-B14F-4D97-AF65-F5344CB8AC3E}">
        <p14:creationId xmlns:p14="http://schemas.microsoft.com/office/powerpoint/2010/main" val="147524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aren’t pedestrians,</a:t>
            </a:r>
            <a:r>
              <a:rPr lang="en-US" baseline="0" dirty="0" smtClean="0"/>
              <a:t> but they militate against a good solution by making it harder. So we remove them – we don’t want to hit them anyway!</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36</a:t>
            </a:fld>
            <a:endParaRPr lang="en-US"/>
          </a:p>
        </p:txBody>
      </p:sp>
    </p:spTree>
    <p:extLst>
      <p:ext uri="{BB962C8B-B14F-4D97-AF65-F5344CB8AC3E}">
        <p14:creationId xmlns:p14="http://schemas.microsoft.com/office/powerpoint/2010/main" val="2465687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idea</a:t>
            </a:r>
            <a:r>
              <a:rPr lang="en-US" baseline="0" dirty="0" smtClean="0"/>
              <a:t> of boosting is to combine many simple binary classifiers into a single strong more complex classifier. The big contribution is that there aren’t any constraints on the weak learners. They really need only slightly better than random. </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41</a:t>
            </a:fld>
            <a:endParaRPr lang="en-US"/>
          </a:p>
        </p:txBody>
      </p:sp>
    </p:spTree>
    <p:extLst>
      <p:ext uri="{BB962C8B-B14F-4D97-AF65-F5344CB8AC3E}">
        <p14:creationId xmlns:p14="http://schemas.microsoft.com/office/powerpoint/2010/main" val="27285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for many problems its</a:t>
            </a:r>
            <a:r>
              <a:rPr lang="en-US" baseline="0" dirty="0" smtClean="0"/>
              <a:t> possible to come up with a lot of basic simple rules for classification. The trick that the world was waiting for was a good way of determining the weights. Because obviously for a large number of weak classifiers finding an optimal set of weights is a highly non-trivial problem. In fact its N-P hard. So only some kind of brute force approach would achieve true optimality.</a:t>
            </a:r>
            <a:endParaRPr lang="en-US" dirty="0" smtClean="0"/>
          </a:p>
          <a:p>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42</a:t>
            </a:fld>
            <a:endParaRPr lang="en-US"/>
          </a:p>
        </p:txBody>
      </p:sp>
    </p:spTree>
    <p:extLst>
      <p:ext uri="{BB962C8B-B14F-4D97-AF65-F5344CB8AC3E}">
        <p14:creationId xmlns:p14="http://schemas.microsoft.com/office/powerpoint/2010/main" val="1726183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in this example we have some rules which imply human classification and others implying chimp classifications. To each of these rules I can assign some kind of confidence (the alpha). Then at the end I’m able to sum up the confidences of the rules which imply </a:t>
            </a:r>
            <a:r>
              <a:rPr lang="en-US" baseline="0" dirty="0" err="1" smtClean="0"/>
              <a:t>chimpdom</a:t>
            </a:r>
            <a:r>
              <a:rPr lang="en-US" baseline="0" dirty="0" smtClean="0"/>
              <a:t> and compare these to the confidences assigned to the rules implying humanity. Then if the confidence is greater in favor of the chimpanzee classification then that becomes my classification and </a:t>
            </a:r>
            <a:r>
              <a:rPr lang="en-US" baseline="0" dirty="0" err="1" smtClean="0"/>
              <a:t>vica</a:t>
            </a:r>
            <a:r>
              <a:rPr lang="en-US" baseline="0" dirty="0" smtClean="0"/>
              <a:t>-versa. What is the notion of confidence itself? In the simplest form this is just “How accurate does this single classifier tend to be?” If it tends to be correct most often then this can be a reasonable confidence. So there are 2 aspects to it. I can look at each classifier in isolation … or I can look at the classifiers as part of the ensemble, the group of classifiers. If the problem I really want to solve is the ensemble then this is the N-P hard problem that we face. And as we so often find, when you have an N-P hard problem you can often compromise with a greedy algorithm. </a:t>
            </a:r>
            <a:r>
              <a:rPr lang="en-US" baseline="0" dirty="0" err="1" smtClean="0"/>
              <a:t>E.g</a:t>
            </a:r>
            <a:r>
              <a:rPr lang="en-US" baseline="0" dirty="0" smtClean="0"/>
              <a:t> packing bags.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43</a:t>
            </a:fld>
            <a:endParaRPr lang="en-US"/>
          </a:p>
        </p:txBody>
      </p:sp>
    </p:spTree>
    <p:extLst>
      <p:ext uri="{BB962C8B-B14F-4D97-AF65-F5344CB8AC3E}">
        <p14:creationId xmlns:p14="http://schemas.microsoft.com/office/powerpoint/2010/main" val="3117587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Freund’s initial intuition here. Is, gambler with many rules of thumb. For each set of races he asks his friend to indicate which rules of thumb to apply. And the intuition coming out of it was in how to select the best set of races to present to the friend in order to extract the various rules of thumb.</a:t>
            </a:r>
            <a:endParaRPr lang="en-US" dirty="0" smtClean="0"/>
          </a:p>
        </p:txBody>
      </p:sp>
      <p:sp>
        <p:nvSpPr>
          <p:cNvPr id="4" name="Slide Number Placeholder 3"/>
          <p:cNvSpPr>
            <a:spLocks noGrp="1"/>
          </p:cNvSpPr>
          <p:nvPr>
            <p:ph type="sldNum" sz="quarter" idx="10"/>
          </p:nvPr>
        </p:nvSpPr>
        <p:spPr/>
        <p:txBody>
          <a:bodyPr/>
          <a:lstStyle/>
          <a:p>
            <a:fld id="{C3D0CEFA-194A-3847-BC43-B8923B9D5CD7}" type="slidenum">
              <a:rPr lang="en-US" smtClean="0"/>
              <a:pPr/>
              <a:t>44</a:t>
            </a:fld>
            <a:endParaRPr lang="en-US"/>
          </a:p>
        </p:txBody>
      </p:sp>
    </p:spTree>
    <p:extLst>
      <p:ext uri="{BB962C8B-B14F-4D97-AF65-F5344CB8AC3E}">
        <p14:creationId xmlns:p14="http://schemas.microsoft.com/office/powerpoint/2010/main" val="435421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 of this is that we aren’t placing ANY constraints</a:t>
            </a:r>
            <a:r>
              <a:rPr lang="en-US" baseline="0" dirty="0" smtClean="0"/>
              <a:t> on the weak learner AT ALL!  It</a:t>
            </a:r>
            <a:r>
              <a:rPr lang="fr-FR" baseline="0" dirty="0" smtClean="0"/>
              <a:t>’</a:t>
            </a:r>
            <a:r>
              <a:rPr lang="en-US" baseline="0" dirty="0" smtClean="0"/>
              <a:t>s a meta algorithm.</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45</a:t>
            </a:fld>
            <a:endParaRPr lang="en-US"/>
          </a:p>
        </p:txBody>
      </p:sp>
    </p:spTree>
    <p:extLst>
      <p:ext uri="{BB962C8B-B14F-4D97-AF65-F5344CB8AC3E}">
        <p14:creationId xmlns:p14="http://schemas.microsoft.com/office/powerpoint/2010/main" val="2277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boosting is the broad set of algorithms which are</a:t>
            </a:r>
            <a:r>
              <a:rPr lang="en-US" baseline="0" dirty="0" smtClean="0"/>
              <a:t> formulated in this manner. We employ a set of weak learners and apply something analogous to a voting scheme and go with the majority. More classifiers – higher dependability. The issues we have to work through are. How to compute the weights? And How do we actually train the classifiers?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46</a:t>
            </a:fld>
            <a:endParaRPr lang="en-US"/>
          </a:p>
        </p:txBody>
      </p:sp>
    </p:spTree>
    <p:extLst>
      <p:ext uri="{BB962C8B-B14F-4D97-AF65-F5344CB8AC3E}">
        <p14:creationId xmlns:p14="http://schemas.microsoft.com/office/powerpoint/2010/main" val="302762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face can be approximated as a weighted sum of </a:t>
            </a:r>
            <a:r>
              <a:rPr lang="en-US" dirty="0" err="1" smtClean="0"/>
              <a:t>Eigenfaces</a:t>
            </a:r>
            <a:r>
              <a:rPr lang="en-US" dirty="0" smtClean="0"/>
              <a:t>. Weights can be negative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3</a:t>
            </a:fld>
            <a:endParaRPr lang="en-US"/>
          </a:p>
        </p:txBody>
      </p:sp>
    </p:spTree>
    <p:extLst>
      <p:ext uri="{BB962C8B-B14F-4D97-AF65-F5344CB8AC3E}">
        <p14:creationId xmlns:p14="http://schemas.microsoft.com/office/powerpoint/2010/main" val="3793622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this example –</a:t>
            </a:r>
            <a:r>
              <a:rPr lang="en-US" baseline="0" dirty="0" smtClean="0"/>
              <a:t> we have a basic representation of a binary classification problems. Red </a:t>
            </a:r>
            <a:r>
              <a:rPr lang="en-US" baseline="0" dirty="0" err="1" smtClean="0"/>
              <a:t>vs</a:t>
            </a:r>
            <a:r>
              <a:rPr lang="en-US" baseline="0" dirty="0" smtClean="0"/>
              <a:t> Blue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47</a:t>
            </a:fld>
            <a:endParaRPr lang="en-US"/>
          </a:p>
        </p:txBody>
      </p:sp>
    </p:spTree>
    <p:extLst>
      <p:ext uri="{BB962C8B-B14F-4D97-AF65-F5344CB8AC3E}">
        <p14:creationId xmlns:p14="http://schemas.microsoft.com/office/powerpoint/2010/main" val="2804096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suppose we have a set of weak learners which is a simple decision stump parallel to either of the 2 axes.</a:t>
            </a:r>
            <a:r>
              <a:rPr lang="en-US" baseline="0" dirty="0" smtClean="0"/>
              <a:t> So initially we simply choose the single strongest rule available.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48</a:t>
            </a:fld>
            <a:endParaRPr lang="en-US"/>
          </a:p>
        </p:txBody>
      </p:sp>
    </p:spTree>
    <p:extLst>
      <p:ext uri="{BB962C8B-B14F-4D97-AF65-F5344CB8AC3E}">
        <p14:creationId xmlns:p14="http://schemas.microsoft.com/office/powerpoint/2010/main" val="3036604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 makes some mistakes.</a:t>
            </a:r>
            <a:r>
              <a:rPr lang="en-US" baseline="0" dirty="0" smtClean="0"/>
              <a:t> So let’s suppose we look for a classifier that focuses on correcting these mistakes.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49</a:t>
            </a:fld>
            <a:endParaRPr lang="en-US"/>
          </a:p>
        </p:txBody>
      </p:sp>
    </p:spTree>
    <p:extLst>
      <p:ext uri="{BB962C8B-B14F-4D97-AF65-F5344CB8AC3E}">
        <p14:creationId xmlns:p14="http://schemas.microsoft.com/office/powerpoint/2010/main" val="2781699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2 weak</a:t>
            </a:r>
            <a:r>
              <a:rPr lang="en-US" baseline="0" dirty="0" smtClean="0"/>
              <a:t> classifiers become the second strong learner.</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51</a:t>
            </a:fld>
            <a:endParaRPr lang="en-US"/>
          </a:p>
        </p:txBody>
      </p:sp>
    </p:spTree>
    <p:extLst>
      <p:ext uri="{BB962C8B-B14F-4D97-AF65-F5344CB8AC3E}">
        <p14:creationId xmlns:p14="http://schemas.microsoft.com/office/powerpoint/2010/main" val="1919266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again this stronger rule ALSO makes some mistakes.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52</a:t>
            </a:fld>
            <a:endParaRPr lang="en-US"/>
          </a:p>
        </p:txBody>
      </p:sp>
    </p:spTree>
    <p:extLst>
      <p:ext uri="{BB962C8B-B14F-4D97-AF65-F5344CB8AC3E}">
        <p14:creationId xmlns:p14="http://schemas.microsoft.com/office/powerpoint/2010/main" val="2970906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pick a third focused</a:t>
            </a:r>
            <a:r>
              <a:rPr lang="en-US" baseline="0" dirty="0" smtClean="0"/>
              <a:t> on correcting these.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53</a:t>
            </a:fld>
            <a:endParaRPr lang="en-US"/>
          </a:p>
        </p:txBody>
      </p:sp>
    </p:spTree>
    <p:extLst>
      <p:ext uri="{BB962C8B-B14F-4D97-AF65-F5344CB8AC3E}">
        <p14:creationId xmlns:p14="http://schemas.microsoft.com/office/powerpoint/2010/main" val="2353021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54</a:t>
            </a:fld>
            <a:endParaRPr lang="en-US"/>
          </a:p>
        </p:txBody>
      </p:sp>
    </p:spTree>
    <p:extLst>
      <p:ext uri="{BB962C8B-B14F-4D97-AF65-F5344CB8AC3E}">
        <p14:creationId xmlns:p14="http://schemas.microsoft.com/office/powerpoint/2010/main" val="284505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low density regions</a:t>
            </a:r>
          </a:p>
          <a:p>
            <a:r>
              <a:rPr lang="en-US" dirty="0" smtClean="0"/>
              <a:t>All of the decision boundary edges are horizontal or vertical because</a:t>
            </a:r>
            <a:r>
              <a:rPr lang="en-US" baseline="0" dirty="0" smtClean="0"/>
              <a:t> this is a property of my available features.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57</a:t>
            </a:fld>
            <a:endParaRPr lang="en-US"/>
          </a:p>
        </p:txBody>
      </p:sp>
    </p:spTree>
    <p:extLst>
      <p:ext uri="{BB962C8B-B14F-4D97-AF65-F5344CB8AC3E}">
        <p14:creationId xmlns:p14="http://schemas.microsoft.com/office/powerpoint/2010/main" val="73270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overall picture here</a:t>
            </a:r>
            <a:r>
              <a:rPr lang="en-US" baseline="0" dirty="0" smtClean="0"/>
              <a:t> is one where the STRONG LEARNER continues to have lower and lower error. Meanwhile the Nth WEAK LEARNER is getting weaker because its having to focus on the samples which aren’t being correctly classified by the emerging strong classifier. And these samples are, by definition, really hard to classify.</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58</a:t>
            </a:fld>
            <a:endParaRPr lang="en-US"/>
          </a:p>
        </p:txBody>
      </p:sp>
    </p:spTree>
    <p:extLst>
      <p:ext uri="{BB962C8B-B14F-4D97-AF65-F5344CB8AC3E}">
        <p14:creationId xmlns:p14="http://schemas.microsoft.com/office/powerpoint/2010/main" val="120901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 the </a:t>
            </a:r>
            <a:r>
              <a:rPr lang="en-US" dirty="0" err="1" smtClean="0"/>
              <a:t>Adaboost</a:t>
            </a:r>
            <a:r>
              <a:rPr lang="en-US" dirty="0" smtClean="0"/>
              <a:t> algorithm. We’re not going through</a:t>
            </a:r>
            <a:r>
              <a:rPr lang="en-US" baseline="0" dirty="0" smtClean="0"/>
              <a:t> the details now but rather we’ll just go through it in an example. But the basic intuition as that in order to “focus” on the mistakes of the strong classification rule up to this point – we employ a weighting scheme. This works as follows.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60</a:t>
            </a:fld>
            <a:endParaRPr lang="en-US"/>
          </a:p>
        </p:txBody>
      </p:sp>
    </p:spTree>
    <p:extLst>
      <p:ext uri="{BB962C8B-B14F-4D97-AF65-F5344CB8AC3E}">
        <p14:creationId xmlns:p14="http://schemas.microsoft.com/office/powerpoint/2010/main" val="14026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we are going to explore</a:t>
            </a:r>
            <a:r>
              <a:rPr lang="en-US" baseline="0" dirty="0" smtClean="0"/>
              <a:t> some basic ideas about how you might go about finding faces in an image.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4</a:t>
            </a:fld>
            <a:endParaRPr lang="en-US"/>
          </a:p>
        </p:txBody>
      </p:sp>
    </p:spTree>
    <p:extLst>
      <p:ext uri="{BB962C8B-B14F-4D97-AF65-F5344CB8AC3E}">
        <p14:creationId xmlns:p14="http://schemas.microsoft.com/office/powerpoint/2010/main" val="23810753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2 face</a:t>
            </a:r>
            <a:r>
              <a:rPr lang="en-US" baseline="0" dirty="0" smtClean="0"/>
              <a:t> features – being or first and second </a:t>
            </a:r>
            <a:r>
              <a:rPr lang="en-US" baseline="0" dirty="0" err="1" smtClean="0"/>
              <a:t>eigenfaces</a:t>
            </a:r>
            <a:r>
              <a:rPr lang="en-US" baseline="0" dirty="0" smtClean="0"/>
              <a:t>. Each of these training instances can be approximated as a weighted sum of the </a:t>
            </a:r>
            <a:r>
              <a:rPr lang="en-US" baseline="0" dirty="0" err="1" smtClean="0"/>
              <a:t>Eigenfaces</a:t>
            </a:r>
            <a:r>
              <a:rPr lang="en-US" baseline="0" dirty="0" smtClean="0"/>
              <a:t>. These weights become our feature responses which </a:t>
            </a:r>
            <a:r>
              <a:rPr lang="en-US" baseline="0" dirty="0" err="1" smtClean="0"/>
              <a:t>Adaboost</a:t>
            </a:r>
            <a:r>
              <a:rPr lang="en-US" baseline="0" dirty="0" smtClean="0"/>
              <a:t> is going to work on. </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68</a:t>
            </a:fld>
            <a:endParaRPr lang="en-US"/>
          </a:p>
        </p:txBody>
      </p:sp>
    </p:spTree>
    <p:extLst>
      <p:ext uri="{BB962C8B-B14F-4D97-AF65-F5344CB8AC3E}">
        <p14:creationId xmlns:p14="http://schemas.microsoft.com/office/powerpoint/2010/main" val="983727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have a table of these weights, and a set of labels +1 &amp; -1 denoting</a:t>
            </a:r>
            <a:r>
              <a:rPr lang="en-US" baseline="0" dirty="0" smtClean="0"/>
              <a:t> their class.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69</a:t>
            </a:fld>
            <a:endParaRPr lang="en-US"/>
          </a:p>
        </p:txBody>
      </p:sp>
    </p:spTree>
    <p:extLst>
      <p:ext uri="{BB962C8B-B14F-4D97-AF65-F5344CB8AC3E}">
        <p14:creationId xmlns:p14="http://schemas.microsoft.com/office/powerpoint/2010/main" val="1710929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yellow</a:t>
            </a:r>
          </a:p>
        </p:txBody>
      </p:sp>
      <p:sp>
        <p:nvSpPr>
          <p:cNvPr id="4" name="Slide Number Placeholder 3"/>
          <p:cNvSpPr>
            <a:spLocks noGrp="1"/>
          </p:cNvSpPr>
          <p:nvPr>
            <p:ph type="sldNum" sz="quarter" idx="10"/>
          </p:nvPr>
        </p:nvSpPr>
        <p:spPr/>
        <p:txBody>
          <a:bodyPr/>
          <a:lstStyle/>
          <a:p>
            <a:fld id="{C3D0CEFA-194A-3847-BC43-B8923B9D5CD7}" type="slidenum">
              <a:rPr lang="en-US" smtClean="0"/>
              <a:pPr/>
              <a:t>70</a:t>
            </a:fld>
            <a:endParaRPr lang="en-US"/>
          </a:p>
        </p:txBody>
      </p:sp>
    </p:spTree>
    <p:extLst>
      <p:ext uri="{BB962C8B-B14F-4D97-AF65-F5344CB8AC3E}">
        <p14:creationId xmlns:p14="http://schemas.microsoft.com/office/powerpoint/2010/main" val="592584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72</a:t>
            </a:fld>
            <a:endParaRPr lang="en-US"/>
          </a:p>
        </p:txBody>
      </p:sp>
    </p:spTree>
    <p:extLst>
      <p:ext uri="{BB962C8B-B14F-4D97-AF65-F5344CB8AC3E}">
        <p14:creationId xmlns:p14="http://schemas.microsoft.com/office/powerpoint/2010/main" val="3278193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a:t>
            </a:r>
            <a:r>
              <a:rPr lang="en-US" baseline="0" dirty="0" smtClean="0"/>
              <a:t> I’ve written these numerical weights for the E1 </a:t>
            </a:r>
            <a:r>
              <a:rPr lang="en-US" baseline="0" dirty="0" err="1" smtClean="0"/>
              <a:t>Eigenface</a:t>
            </a:r>
            <a:r>
              <a:rPr lang="en-US" baseline="0" dirty="0" smtClean="0"/>
              <a:t> for each of the training instances. I’ve also sorted them according to their weight – lowest to highest. I’ve also written their weight 1/8 below them. The labels are indicated by the color. What I’m going to do is check a threshold against these values. In </a:t>
            </a:r>
            <a:r>
              <a:rPr lang="en-US" baseline="0" dirty="0" err="1" smtClean="0"/>
              <a:t>essensce</a:t>
            </a:r>
            <a:r>
              <a:rPr lang="en-US" baseline="0" dirty="0" smtClean="0"/>
              <a:t>, saying everything above this threshold is a face. Everything below it is not a face.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74</a:t>
            </a:fld>
            <a:endParaRPr lang="en-US"/>
          </a:p>
        </p:txBody>
      </p:sp>
    </p:spTree>
    <p:extLst>
      <p:ext uri="{BB962C8B-B14F-4D97-AF65-F5344CB8AC3E}">
        <p14:creationId xmlns:p14="http://schemas.microsoft.com/office/powerpoint/2010/main" val="898403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if I say everything above zero is a face. What do I get. </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75</a:t>
            </a:fld>
            <a:endParaRPr lang="en-US"/>
          </a:p>
        </p:txBody>
      </p:sp>
    </p:spTree>
    <p:extLst>
      <p:ext uri="{BB962C8B-B14F-4D97-AF65-F5344CB8AC3E}">
        <p14:creationId xmlns:p14="http://schemas.microsoft.com/office/powerpoint/2010/main" val="898403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E H and G are wrong. Alternatively, ….</a:t>
            </a:r>
            <a:endParaRPr lang="en-US" dirty="0" smtClean="0"/>
          </a:p>
          <a:p>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76</a:t>
            </a:fld>
            <a:endParaRPr lang="en-US"/>
          </a:p>
        </p:txBody>
      </p:sp>
    </p:spTree>
    <p:extLst>
      <p:ext uri="{BB962C8B-B14F-4D97-AF65-F5344CB8AC3E}">
        <p14:creationId xmlns:p14="http://schemas.microsoft.com/office/powerpoint/2010/main" val="898403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I reverse</a:t>
            </a:r>
            <a:r>
              <a:rPr lang="en-US" baseline="0" dirty="0" smtClean="0"/>
              <a:t> the threshold and say that everything below zero is a face than F A B C and D are wrong. 5 Errors.</a:t>
            </a:r>
            <a:endParaRPr lang="en-US" dirty="0" smtClean="0"/>
          </a:p>
          <a:p>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77</a:t>
            </a:fld>
            <a:endParaRPr lang="en-US"/>
          </a:p>
        </p:txBody>
      </p:sp>
    </p:spTree>
    <p:extLst>
      <p:ext uri="{BB962C8B-B14F-4D97-AF65-F5344CB8AC3E}">
        <p14:creationId xmlns:p14="http://schemas.microsoft.com/office/powerpoint/2010/main" val="898403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is just one threshold. We can</a:t>
            </a:r>
            <a:r>
              <a:rPr lang="en-US" baseline="0" dirty="0" smtClean="0"/>
              <a:t> try others.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78</a:t>
            </a:fld>
            <a:endParaRPr lang="en-US"/>
          </a:p>
        </p:txBody>
      </p:sp>
    </p:spTree>
    <p:extLst>
      <p:ext uri="{BB962C8B-B14F-4D97-AF65-F5344CB8AC3E}">
        <p14:creationId xmlns:p14="http://schemas.microsoft.com/office/powerpoint/2010/main" val="2695043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the best. Now I have a sign and a threshold</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84</a:t>
            </a:fld>
            <a:endParaRPr lang="en-US"/>
          </a:p>
        </p:txBody>
      </p:sp>
    </p:spTree>
    <p:extLst>
      <p:ext uri="{BB962C8B-B14F-4D97-AF65-F5344CB8AC3E}">
        <p14:creationId xmlns:p14="http://schemas.microsoft.com/office/powerpoint/2010/main" val="103694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have an image like this and we want to find a face. It makes sense that we’d simply</a:t>
            </a:r>
            <a:r>
              <a:rPr lang="en-US" baseline="0" dirty="0" smtClean="0"/>
              <a:t> look for face-like patterns in the image. How do you define face-like patterns? Well, one idea is to consider a typical face. Which you can come up with via the </a:t>
            </a:r>
            <a:r>
              <a:rPr lang="en-US" baseline="0" dirty="0" err="1" smtClean="0"/>
              <a:t>Eigenface</a:t>
            </a:r>
            <a:r>
              <a:rPr lang="en-US" baseline="0" dirty="0" smtClean="0"/>
              <a:t> method from last week.</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5</a:t>
            </a:fld>
            <a:endParaRPr lang="en-US"/>
          </a:p>
        </p:txBody>
      </p:sp>
    </p:spTree>
    <p:extLst>
      <p:ext uri="{BB962C8B-B14F-4D97-AF65-F5344CB8AC3E}">
        <p14:creationId xmlns:p14="http://schemas.microsoft.com/office/powerpoint/2010/main" val="29184933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trains the E1 classifier, but what about E2? </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85</a:t>
            </a:fld>
            <a:endParaRPr lang="en-US"/>
          </a:p>
        </p:txBody>
      </p:sp>
    </p:spTree>
    <p:extLst>
      <p:ext uri="{BB962C8B-B14F-4D97-AF65-F5344CB8AC3E}">
        <p14:creationId xmlns:p14="http://schemas.microsoft.com/office/powerpoint/2010/main" val="1297090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not 1/8 – duplicate</a:t>
            </a:r>
            <a:r>
              <a:rPr lang="en-US" baseline="0" dirty="0" smtClean="0"/>
              <a:t> value!!</a:t>
            </a:r>
          </a:p>
        </p:txBody>
      </p:sp>
      <p:sp>
        <p:nvSpPr>
          <p:cNvPr id="4" name="Slide Number Placeholder 3"/>
          <p:cNvSpPr>
            <a:spLocks noGrp="1"/>
          </p:cNvSpPr>
          <p:nvPr>
            <p:ph type="sldNum" sz="quarter" idx="10"/>
          </p:nvPr>
        </p:nvSpPr>
        <p:spPr/>
        <p:txBody>
          <a:bodyPr/>
          <a:lstStyle/>
          <a:p>
            <a:fld id="{C3D0CEFA-194A-3847-BC43-B8923B9D5CD7}" type="slidenum">
              <a:rPr lang="en-US" smtClean="0"/>
              <a:pPr/>
              <a:t>86</a:t>
            </a:fld>
            <a:endParaRPr lang="en-US"/>
          </a:p>
        </p:txBody>
      </p:sp>
    </p:spTree>
    <p:extLst>
      <p:ext uri="{BB962C8B-B14F-4D97-AF65-F5344CB8AC3E}">
        <p14:creationId xmlns:p14="http://schemas.microsoft.com/office/powerpoint/2010/main" val="617499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because here the threshold is between 0.4</a:t>
            </a:r>
            <a:r>
              <a:rPr lang="en-US" baseline="0" dirty="0" smtClean="0"/>
              <a:t> and 0.5 we set the threshold to 0.45</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87</a:t>
            </a:fld>
            <a:endParaRPr lang="en-US"/>
          </a:p>
        </p:txBody>
      </p:sp>
    </p:spTree>
    <p:extLst>
      <p:ext uri="{BB962C8B-B14F-4D97-AF65-F5344CB8AC3E}">
        <p14:creationId xmlns:p14="http://schemas.microsoft.com/office/powerpoint/2010/main" val="35827531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and 1. just the error</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89</a:t>
            </a:fld>
            <a:endParaRPr lang="en-US"/>
          </a:p>
        </p:txBody>
      </p:sp>
    </p:spTree>
    <p:extLst>
      <p:ext uri="{BB962C8B-B14F-4D97-AF65-F5344CB8AC3E}">
        <p14:creationId xmlns:p14="http://schemas.microsoft.com/office/powerpoint/2010/main" val="4097675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on the slide, EMPH AREA</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90</a:t>
            </a:fld>
            <a:endParaRPr lang="en-US"/>
          </a:p>
        </p:txBody>
      </p:sp>
    </p:spTree>
    <p:extLst>
      <p:ext uri="{BB962C8B-B14F-4D97-AF65-F5344CB8AC3E}">
        <p14:creationId xmlns:p14="http://schemas.microsoft.com/office/powerpoint/2010/main" val="994549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green point to 1/8</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91</a:t>
            </a:fld>
            <a:endParaRPr lang="en-US"/>
          </a:p>
        </p:txBody>
      </p:sp>
    </p:spTree>
    <p:extLst>
      <p:ext uri="{BB962C8B-B14F-4D97-AF65-F5344CB8AC3E}">
        <p14:creationId xmlns:p14="http://schemas.microsoft.com/office/powerpoint/2010/main" val="1830306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why!!! Draw on board. If</a:t>
            </a:r>
            <a:r>
              <a:rPr lang="en-US" baseline="0" dirty="0" smtClean="0"/>
              <a:t> completely perfect – inf. If completely random go to zero</a:t>
            </a:r>
            <a:endParaRPr lang="en-US" dirty="0" smtClean="0"/>
          </a:p>
        </p:txBody>
      </p:sp>
      <p:sp>
        <p:nvSpPr>
          <p:cNvPr id="4" name="Slide Number Placeholder 3"/>
          <p:cNvSpPr>
            <a:spLocks noGrp="1"/>
          </p:cNvSpPr>
          <p:nvPr>
            <p:ph type="sldNum" sz="quarter" idx="10"/>
          </p:nvPr>
        </p:nvSpPr>
        <p:spPr/>
        <p:txBody>
          <a:bodyPr/>
          <a:lstStyle/>
          <a:p>
            <a:fld id="{C3D0CEFA-194A-3847-BC43-B8923B9D5CD7}" type="slidenum">
              <a:rPr lang="en-US" smtClean="0"/>
              <a:pPr/>
              <a:t>92</a:t>
            </a:fld>
            <a:endParaRPr lang="en-US"/>
          </a:p>
        </p:txBody>
      </p:sp>
    </p:spTree>
    <p:extLst>
      <p:ext uri="{BB962C8B-B14F-4D97-AF65-F5344CB8AC3E}">
        <p14:creationId xmlns:p14="http://schemas.microsoft.com/office/powerpoint/2010/main" val="2499936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have the first iteration of my strong</a:t>
            </a:r>
            <a:r>
              <a:rPr lang="en-US" baseline="0" dirty="0" smtClean="0"/>
              <a:t> classifier. Its still quite weak now right?</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94</a:t>
            </a:fld>
            <a:endParaRPr lang="en-US"/>
          </a:p>
        </p:txBody>
      </p:sp>
    </p:spTree>
    <p:extLst>
      <p:ext uri="{BB962C8B-B14F-4D97-AF65-F5344CB8AC3E}">
        <p14:creationId xmlns:p14="http://schemas.microsoft.com/office/powerpoint/2010/main" val="3375886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on board. If correct it gets scaled down. If misclassified </a:t>
            </a:r>
            <a:r>
              <a:rPr lang="en-US" baseline="0" dirty="0" smtClean="0"/>
              <a:t>you’re </a:t>
            </a:r>
            <a:r>
              <a:rPr lang="en-US" baseline="0" dirty="0" err="1" smtClean="0"/>
              <a:t>gonna</a:t>
            </a:r>
            <a:r>
              <a:rPr lang="en-US" baseline="0" dirty="0" smtClean="0"/>
              <a:t> scale it up.</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95</a:t>
            </a:fld>
            <a:endParaRPr lang="en-US"/>
          </a:p>
        </p:txBody>
      </p:sp>
    </p:spTree>
    <p:extLst>
      <p:ext uri="{BB962C8B-B14F-4D97-AF65-F5344CB8AC3E}">
        <p14:creationId xmlns:p14="http://schemas.microsoft.com/office/powerpoint/2010/main" val="2780823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go. We multiply out the weights. And voila</a:t>
            </a:r>
            <a:r>
              <a:rPr lang="en-US" baseline="0" dirty="0" smtClean="0"/>
              <a:t> the incorrectly classified sample has much higher weight than those classified correctly</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96</a:t>
            </a:fld>
            <a:endParaRPr lang="en-US"/>
          </a:p>
        </p:txBody>
      </p:sp>
    </p:spTree>
    <p:extLst>
      <p:ext uri="{BB962C8B-B14F-4D97-AF65-F5344CB8AC3E}">
        <p14:creationId xmlns:p14="http://schemas.microsoft.com/office/powerpoint/2010/main" val="258223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discussed on Tuesday one of the first moves is to dispense with information that you don’t need. Such as color. And then deal with other issues such as the differences in scale, size of images etc.</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6</a:t>
            </a:fld>
            <a:endParaRPr lang="en-US"/>
          </a:p>
        </p:txBody>
      </p:sp>
    </p:spTree>
    <p:extLst>
      <p:ext uri="{BB962C8B-B14F-4D97-AF65-F5344CB8AC3E}">
        <p14:creationId xmlns:p14="http://schemas.microsoft.com/office/powerpoint/2010/main" val="35860996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a:t>
            </a:r>
            <a:r>
              <a:rPr lang="en-US" baseline="0" dirty="0" smtClean="0"/>
              <a:t> – THIS HAPPENED!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97</a:t>
            </a:fld>
            <a:endParaRPr lang="en-US"/>
          </a:p>
        </p:txBody>
      </p:sp>
    </p:spTree>
    <p:extLst>
      <p:ext uri="{BB962C8B-B14F-4D97-AF65-F5344CB8AC3E}">
        <p14:creationId xmlns:p14="http://schemas.microsoft.com/office/powerpoint/2010/main" val="3764065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 the normalization</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100</a:t>
            </a:fld>
            <a:endParaRPr lang="en-US"/>
          </a:p>
        </p:txBody>
      </p:sp>
    </p:spTree>
    <p:extLst>
      <p:ext uri="{BB962C8B-B14F-4D97-AF65-F5344CB8AC3E}">
        <p14:creationId xmlns:p14="http://schemas.microsoft.com/office/powerpoint/2010/main" val="886729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these become the new weights</a:t>
            </a:r>
          </a:p>
        </p:txBody>
      </p:sp>
      <p:sp>
        <p:nvSpPr>
          <p:cNvPr id="4" name="Slide Number Placeholder 3"/>
          <p:cNvSpPr>
            <a:spLocks noGrp="1"/>
          </p:cNvSpPr>
          <p:nvPr>
            <p:ph type="sldNum" sz="quarter" idx="10"/>
          </p:nvPr>
        </p:nvSpPr>
        <p:spPr/>
        <p:txBody>
          <a:bodyPr/>
          <a:lstStyle/>
          <a:p>
            <a:fld id="{C3D0CEFA-194A-3847-BC43-B8923B9D5CD7}" type="slidenum">
              <a:rPr lang="en-US" smtClean="0"/>
              <a:pPr/>
              <a:t>101</a:t>
            </a:fld>
            <a:endParaRPr lang="en-US"/>
          </a:p>
        </p:txBody>
      </p:sp>
    </p:spTree>
    <p:extLst>
      <p:ext uri="{BB962C8B-B14F-4D97-AF65-F5344CB8AC3E}">
        <p14:creationId xmlns:p14="http://schemas.microsoft.com/office/powerpoint/2010/main" val="914075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start again but NOTE THE NEW WEIGHTS. So its not the same as before. If I call everything this side</a:t>
            </a:r>
            <a:r>
              <a:rPr lang="en-US" baseline="0" dirty="0" smtClean="0"/>
              <a:t> a face then … its plus plus plus</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103</a:t>
            </a:fld>
            <a:endParaRPr lang="en-US"/>
          </a:p>
        </p:txBody>
      </p:sp>
    </p:spTree>
    <p:extLst>
      <p:ext uri="{BB962C8B-B14F-4D97-AF65-F5344CB8AC3E}">
        <p14:creationId xmlns:p14="http://schemas.microsoft.com/office/powerpoint/2010/main" val="38837669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 is the BIG item.</a:t>
            </a:r>
            <a:r>
              <a:rPr lang="en-US" baseline="0" dirty="0" smtClean="0"/>
              <a:t> They others have small weights. So E1 is able to classify it correctly with a cost of 0.074</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105</a:t>
            </a:fld>
            <a:endParaRPr lang="en-US"/>
          </a:p>
        </p:txBody>
      </p:sp>
    </p:spTree>
    <p:extLst>
      <p:ext uri="{BB962C8B-B14F-4D97-AF65-F5344CB8AC3E}">
        <p14:creationId xmlns:p14="http://schemas.microsoft.com/office/powerpoint/2010/main" val="14633354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the E2 classifier has A in a somewhat awkward position down there. So</a:t>
            </a:r>
            <a:r>
              <a:rPr lang="en-US" baseline="0" dirty="0" smtClean="0"/>
              <a:t> its optimal threshold and sign leave it with 0.148 error.</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106</a:t>
            </a:fld>
            <a:endParaRPr lang="en-US"/>
          </a:p>
        </p:txBody>
      </p:sp>
    </p:spTree>
    <p:extLst>
      <p:ext uri="{BB962C8B-B14F-4D97-AF65-F5344CB8AC3E}">
        <p14:creationId xmlns:p14="http://schemas.microsoft.com/office/powerpoint/2010/main" val="26929310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may be a surprise that</a:t>
            </a:r>
            <a:r>
              <a:rPr lang="en-US" baseline="0" dirty="0" smtClean="0"/>
              <a:t> the best classifier was based on the E1 </a:t>
            </a:r>
            <a:r>
              <a:rPr lang="en-US" baseline="0" dirty="0" err="1" smtClean="0"/>
              <a:t>eigenface</a:t>
            </a:r>
            <a:r>
              <a:rPr lang="en-US" baseline="0" dirty="0" smtClean="0"/>
              <a:t> a second time round. This is unusual but not impossible. Remember the decision stump my choose an alternative threshold AND polarity and the weights are now different! 1.26 confidence. Computed in the same way.</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107</a:t>
            </a:fld>
            <a:endParaRPr lang="en-US"/>
          </a:p>
        </p:txBody>
      </p:sp>
    </p:spTree>
    <p:extLst>
      <p:ext uri="{BB962C8B-B14F-4D97-AF65-F5344CB8AC3E}">
        <p14:creationId xmlns:p14="http://schemas.microsoft.com/office/powerpoint/2010/main" val="36114842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Open</a:t>
            </a:r>
            <a:r>
              <a:rPr lang="en-US" baseline="0" dirty="0" err="1" smtClean="0"/>
              <a:t>CV</a:t>
            </a:r>
            <a:r>
              <a:rPr lang="en-US" baseline="0" dirty="0" smtClean="0"/>
              <a:t> implementation that…  burning spoon…</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114</a:t>
            </a:fld>
            <a:endParaRPr lang="en-US"/>
          </a:p>
        </p:txBody>
      </p:sp>
    </p:spTree>
    <p:extLst>
      <p:ext uri="{BB962C8B-B14F-4D97-AF65-F5344CB8AC3E}">
        <p14:creationId xmlns:p14="http://schemas.microsoft.com/office/powerpoint/2010/main" val="2185712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anyone in Martial</a:t>
            </a:r>
            <a:r>
              <a:rPr lang="en-US" baseline="0" dirty="0" smtClean="0"/>
              <a:t> Hebert’s comp </a:t>
            </a:r>
            <a:r>
              <a:rPr lang="en-US" baseline="0" dirty="0" err="1" smtClean="0"/>
              <a:t>vis</a:t>
            </a:r>
            <a:r>
              <a:rPr lang="en-US" baseline="0" dirty="0" smtClean="0"/>
              <a:t> lecture yesterday on </a:t>
            </a:r>
            <a:r>
              <a:rPr lang="en-US" baseline="0" dirty="0" err="1" smtClean="0"/>
              <a:t>haar</a:t>
            </a:r>
            <a:r>
              <a:rPr lang="en-US" baseline="0" dirty="0" smtClean="0"/>
              <a:t> features. It just so happens that these are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116</a:t>
            </a:fld>
            <a:endParaRPr lang="en-US"/>
          </a:p>
        </p:txBody>
      </p:sp>
    </p:spTree>
    <p:extLst>
      <p:ext uri="{BB962C8B-B14F-4D97-AF65-F5344CB8AC3E}">
        <p14:creationId xmlns:p14="http://schemas.microsoft.com/office/powerpoint/2010/main" val="102264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84FB2056-82B7-7E47-8966-AF0C3E32DAF6}" type="slidenum">
              <a:rPr lang="en-US"/>
              <a:pPr/>
              <a:t>117</a:t>
            </a:fld>
            <a:endParaRPr lang="en-US"/>
          </a:p>
        </p:txBody>
      </p:sp>
      <p:sp>
        <p:nvSpPr>
          <p:cNvPr id="148483" name="Text Box 2"/>
          <p:cNvSpPr txBox="1">
            <a:spLocks noChangeArrowheads="1"/>
          </p:cNvSpPr>
          <p:nvPr/>
        </p:nvSpPr>
        <p:spPr bwMode="auto">
          <a:xfrm>
            <a:off x="1228725" y="727075"/>
            <a:ext cx="4857750" cy="3586163"/>
          </a:xfrm>
          <a:prstGeom prst="rect">
            <a:avLst/>
          </a:prstGeom>
          <a:solidFill>
            <a:srgbClr val="FFFFFF"/>
          </a:solidFill>
          <a:ln w="9360">
            <a:solidFill>
              <a:srgbClr val="000000"/>
            </a:solidFill>
            <a:miter lim="800000"/>
            <a:headEnd/>
            <a:tailEnd/>
          </a:ln>
        </p:spPr>
        <p:txBody>
          <a:bodyPr wrap="none" lIns="95079" tIns="47540" rIns="95079" bIns="47540" anchor="ct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endParaRPr lang="en-US" sz="1900">
              <a:latin typeface="Times New Roman" charset="0"/>
            </a:endParaRPr>
          </a:p>
        </p:txBody>
      </p:sp>
      <p:sp>
        <p:nvSpPr>
          <p:cNvPr id="148484" name="Rectangle 3"/>
          <p:cNvSpPr>
            <a:spLocks noGrp="1" noChangeArrowheads="1"/>
          </p:cNvSpPr>
          <p:nvPr>
            <p:ph type="body"/>
          </p:nvPr>
        </p:nvSpPr>
        <p:spPr>
          <a:xfrm>
            <a:off x="976313" y="4560888"/>
            <a:ext cx="535940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then</a:t>
            </a:r>
            <a:r>
              <a:rPr lang="en-US" baseline="0" dirty="0" smtClean="0"/>
              <a:t> first up we had the quite simple idea of the Sliding windows search. Which is your basic raster scan of the image.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8</a:t>
            </a:fld>
            <a:endParaRPr lang="en-US"/>
          </a:p>
        </p:txBody>
      </p:sp>
    </p:spTree>
    <p:extLst>
      <p:ext uri="{BB962C8B-B14F-4D97-AF65-F5344CB8AC3E}">
        <p14:creationId xmlns:p14="http://schemas.microsoft.com/office/powerpoint/2010/main" val="30247955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206C50B7-E83D-3746-8F94-166D3B4CAA38}" type="slidenum">
              <a:rPr lang="en-US"/>
              <a:pPr/>
              <a:t>120</a:t>
            </a:fld>
            <a:endParaRPr lang="en-US"/>
          </a:p>
        </p:txBody>
      </p:sp>
      <p:sp>
        <p:nvSpPr>
          <p:cNvPr id="149507" name="Text Box 2"/>
          <p:cNvSpPr txBox="1">
            <a:spLocks noChangeArrowheads="1"/>
          </p:cNvSpPr>
          <p:nvPr/>
        </p:nvSpPr>
        <p:spPr bwMode="auto">
          <a:xfrm>
            <a:off x="1228725" y="727075"/>
            <a:ext cx="4857750" cy="3586163"/>
          </a:xfrm>
          <a:prstGeom prst="rect">
            <a:avLst/>
          </a:prstGeom>
          <a:solidFill>
            <a:srgbClr val="FFFFFF"/>
          </a:solidFill>
          <a:ln w="9360">
            <a:solidFill>
              <a:srgbClr val="000000"/>
            </a:solidFill>
            <a:miter lim="800000"/>
            <a:headEnd/>
            <a:tailEnd/>
          </a:ln>
        </p:spPr>
        <p:txBody>
          <a:bodyPr wrap="none" lIns="95079" tIns="47540" rIns="95079" bIns="47540" anchor="ct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endParaRPr lang="en-US" sz="1900">
              <a:latin typeface="Times New Roman" charset="0"/>
            </a:endParaRPr>
          </a:p>
        </p:txBody>
      </p:sp>
      <p:sp>
        <p:nvSpPr>
          <p:cNvPr id="149508" name="Rectangle 3"/>
          <p:cNvSpPr>
            <a:spLocks noGrp="1" noChangeArrowheads="1"/>
          </p:cNvSpPr>
          <p:nvPr>
            <p:ph type="body"/>
          </p:nvPr>
        </p:nvSpPr>
        <p:spPr>
          <a:xfrm>
            <a:off x="976313" y="4560888"/>
            <a:ext cx="535940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CE8116D3-3A2A-204B-BFCD-CF2BC4C29F4F}" type="slidenum">
              <a:rPr lang="en-US"/>
              <a:pPr/>
              <a:t>121</a:t>
            </a:fld>
            <a:endParaRPr lang="en-US"/>
          </a:p>
        </p:txBody>
      </p:sp>
      <p:sp>
        <p:nvSpPr>
          <p:cNvPr id="150531" name="Text Box 2"/>
          <p:cNvSpPr txBox="1">
            <a:spLocks noChangeArrowheads="1"/>
          </p:cNvSpPr>
          <p:nvPr/>
        </p:nvSpPr>
        <p:spPr bwMode="auto">
          <a:xfrm>
            <a:off x="1228725" y="727075"/>
            <a:ext cx="4857750" cy="3586163"/>
          </a:xfrm>
          <a:prstGeom prst="rect">
            <a:avLst/>
          </a:prstGeom>
          <a:solidFill>
            <a:srgbClr val="FFFFFF"/>
          </a:solidFill>
          <a:ln w="9360">
            <a:solidFill>
              <a:srgbClr val="000000"/>
            </a:solidFill>
            <a:miter lim="800000"/>
            <a:headEnd/>
            <a:tailEnd/>
          </a:ln>
        </p:spPr>
        <p:txBody>
          <a:bodyPr wrap="none" lIns="95079" tIns="47540" rIns="95079" bIns="47540" anchor="ct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endParaRPr lang="en-US" sz="1900">
              <a:latin typeface="Times New Roman" charset="0"/>
            </a:endParaRPr>
          </a:p>
        </p:txBody>
      </p:sp>
      <p:sp>
        <p:nvSpPr>
          <p:cNvPr id="150532" name="Rectangle 3"/>
          <p:cNvSpPr>
            <a:spLocks noGrp="1" noChangeArrowheads="1"/>
          </p:cNvSpPr>
          <p:nvPr>
            <p:ph type="body"/>
          </p:nvPr>
        </p:nvSpPr>
        <p:spPr>
          <a:xfrm>
            <a:off x="976313" y="4560888"/>
            <a:ext cx="535940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r>
              <a:rPr lang="en-US" dirty="0" smtClean="0"/>
              <a:t>Draw on board</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really all</a:t>
            </a:r>
            <a:r>
              <a:rPr lang="en-US" baseline="0" dirty="0" smtClean="0"/>
              <a:t> used. Greedily selected from</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126</a:t>
            </a:fld>
            <a:endParaRPr lang="en-US"/>
          </a:p>
        </p:txBody>
      </p:sp>
    </p:spTree>
    <p:extLst>
      <p:ext uri="{BB962C8B-B14F-4D97-AF65-F5344CB8AC3E}">
        <p14:creationId xmlns:p14="http://schemas.microsoft.com/office/powerpoint/2010/main" val="7343371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Y or throw away the sign operator</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139</a:t>
            </a:fld>
            <a:endParaRPr lang="en-US"/>
          </a:p>
        </p:txBody>
      </p:sp>
    </p:spTree>
    <p:extLst>
      <p:ext uri="{BB962C8B-B14F-4D97-AF65-F5344CB8AC3E}">
        <p14:creationId xmlns:p14="http://schemas.microsoft.com/office/powerpoint/2010/main" val="24077579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5F7904A1-D9D9-3E4E-B2C7-211374591EAC}" type="slidenum">
              <a:rPr lang="en-US"/>
              <a:pPr/>
              <a:t>143</a:t>
            </a:fld>
            <a:endParaRPr lang="en-US"/>
          </a:p>
        </p:txBody>
      </p:sp>
      <p:sp>
        <p:nvSpPr>
          <p:cNvPr id="151555" name="Rectangle 2"/>
          <p:cNvSpPr>
            <a:spLocks noGrp="1" noRot="1" noChangeAspect="1" noChangeArrowheads="1" noTextEdit="1"/>
          </p:cNvSpPr>
          <p:nvPr>
            <p:ph type="sldImg"/>
          </p:nvPr>
        </p:nvSpPr>
        <p:spPr>
          <a:xfrm>
            <a:off x="1266825" y="727075"/>
            <a:ext cx="4776788" cy="3581400"/>
          </a:xfrm>
          <a:ln/>
        </p:spPr>
      </p:sp>
      <p:sp>
        <p:nvSpPr>
          <p:cNvPr id="151556" name="Rectangle 3"/>
          <p:cNvSpPr>
            <a:spLocks noGrp="1" noChangeArrowheads="1"/>
          </p:cNvSpPr>
          <p:nvPr>
            <p:ph type="body" idx="1"/>
          </p:nvPr>
        </p:nvSpPr>
        <p:spPr>
          <a:xfrm>
            <a:off x="976313" y="4560888"/>
            <a:ext cx="5357812"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C4F5BE3F-7EF5-0743-9782-7D26A255CDB2}" type="slidenum">
              <a:rPr lang="en-US"/>
              <a:pPr/>
              <a:t>144</a:t>
            </a:fld>
            <a:endParaRPr lang="en-US"/>
          </a:p>
        </p:txBody>
      </p:sp>
      <p:sp>
        <p:nvSpPr>
          <p:cNvPr id="152579" name="Rectangle 2"/>
          <p:cNvSpPr>
            <a:spLocks noGrp="1" noRot="1" noChangeAspect="1" noChangeArrowheads="1" noTextEdit="1"/>
          </p:cNvSpPr>
          <p:nvPr>
            <p:ph type="sldImg"/>
          </p:nvPr>
        </p:nvSpPr>
        <p:spPr>
          <a:xfrm>
            <a:off x="1266825" y="727075"/>
            <a:ext cx="4776788" cy="3581400"/>
          </a:xfrm>
          <a:ln/>
        </p:spPr>
      </p:sp>
      <p:sp>
        <p:nvSpPr>
          <p:cNvPr id="152580" name="Rectangle 3"/>
          <p:cNvSpPr>
            <a:spLocks noGrp="1" noChangeArrowheads="1"/>
          </p:cNvSpPr>
          <p:nvPr>
            <p:ph type="body" idx="1"/>
          </p:nvPr>
        </p:nvSpPr>
        <p:spPr>
          <a:xfrm>
            <a:off x="976313" y="4560888"/>
            <a:ext cx="5357812"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The cascade formulation really really SINGS</a:t>
            </a:r>
            <a:r>
              <a:rPr lang="en-US" baseline="0" dirty="0" smtClean="0"/>
              <a:t> together with Boosting. Why? Because its greedy. If you do the strongest features first – You can make good early decisions! If you have simple aka fast features you can make fast classifiers. This is harder to do with things like SVM and Neural networks.</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66E5C9F5-ECE8-6843-B902-7E44F6264579}" type="slidenum">
              <a:rPr lang="en-US"/>
              <a:pPr/>
              <a:t>145</a:t>
            </a:fld>
            <a:endParaRPr lang="en-US"/>
          </a:p>
        </p:txBody>
      </p:sp>
      <p:sp>
        <p:nvSpPr>
          <p:cNvPr id="153603" name="Rectangle 2"/>
          <p:cNvSpPr>
            <a:spLocks noGrp="1" noRot="1" noChangeAspect="1" noChangeArrowheads="1" noTextEdit="1"/>
          </p:cNvSpPr>
          <p:nvPr>
            <p:ph type="sldImg"/>
          </p:nvPr>
        </p:nvSpPr>
        <p:spPr>
          <a:xfrm>
            <a:off x="1266825" y="727075"/>
            <a:ext cx="4776788" cy="3581400"/>
          </a:xfrm>
          <a:ln/>
        </p:spPr>
      </p:sp>
      <p:sp>
        <p:nvSpPr>
          <p:cNvPr id="153604" name="Rectangle 3"/>
          <p:cNvSpPr>
            <a:spLocks noGrp="1" noChangeArrowheads="1"/>
          </p:cNvSpPr>
          <p:nvPr>
            <p:ph type="body" idx="1"/>
          </p:nvPr>
        </p:nvSpPr>
        <p:spPr>
          <a:xfrm>
            <a:off x="976313" y="4560888"/>
            <a:ext cx="5357812"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194D40EF-590E-B048-9997-28D5AAEA8FE9}" type="slidenum">
              <a:rPr lang="en-US"/>
              <a:pPr/>
              <a:t>146</a:t>
            </a:fld>
            <a:endParaRPr lang="en-US"/>
          </a:p>
        </p:txBody>
      </p:sp>
      <p:sp>
        <p:nvSpPr>
          <p:cNvPr id="154627" name="Text Box 2"/>
          <p:cNvSpPr txBox="1">
            <a:spLocks noChangeArrowheads="1"/>
          </p:cNvSpPr>
          <p:nvPr/>
        </p:nvSpPr>
        <p:spPr bwMode="auto">
          <a:xfrm>
            <a:off x="1227138" y="727075"/>
            <a:ext cx="4859337" cy="3584575"/>
          </a:xfrm>
          <a:prstGeom prst="rect">
            <a:avLst/>
          </a:prstGeom>
          <a:solidFill>
            <a:srgbClr val="FFFFFF"/>
          </a:solidFill>
          <a:ln w="9525">
            <a:solidFill>
              <a:srgbClr val="000000"/>
            </a:solidFill>
            <a:miter lim="800000"/>
            <a:headEnd/>
            <a:tailEnd/>
          </a:ln>
        </p:spPr>
        <p:txBody>
          <a:bodyPr wrap="none" lIns="95079" tIns="47540" rIns="95079" bIns="47540" anchor="ct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endParaRPr lang="en-US" sz="1900">
              <a:latin typeface="Times New Roman" charset="0"/>
            </a:endParaRPr>
          </a:p>
        </p:txBody>
      </p:sp>
      <p:sp>
        <p:nvSpPr>
          <p:cNvPr id="154628" name="Rectangle 3"/>
          <p:cNvSpPr>
            <a:spLocks noGrp="1" noChangeArrowheads="1"/>
          </p:cNvSpPr>
          <p:nvPr>
            <p:ph type="body"/>
          </p:nvPr>
        </p:nvSpPr>
        <p:spPr>
          <a:xfrm>
            <a:off x="976313" y="4560888"/>
            <a:ext cx="535940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E9F4FE6F-6211-B047-BDAB-B09224177653}" type="slidenum">
              <a:rPr lang="en-US"/>
              <a:pPr/>
              <a:t>147</a:t>
            </a:fld>
            <a:endParaRPr lang="en-US"/>
          </a:p>
        </p:txBody>
      </p:sp>
      <p:sp>
        <p:nvSpPr>
          <p:cNvPr id="155651" name="Text Box 2"/>
          <p:cNvSpPr txBox="1">
            <a:spLocks noChangeArrowheads="1"/>
          </p:cNvSpPr>
          <p:nvPr/>
        </p:nvSpPr>
        <p:spPr bwMode="auto">
          <a:xfrm>
            <a:off x="1227138" y="727075"/>
            <a:ext cx="4859337" cy="3584575"/>
          </a:xfrm>
          <a:prstGeom prst="rect">
            <a:avLst/>
          </a:prstGeom>
          <a:solidFill>
            <a:srgbClr val="FFFFFF"/>
          </a:solidFill>
          <a:ln w="9525">
            <a:solidFill>
              <a:srgbClr val="000000"/>
            </a:solidFill>
            <a:miter lim="800000"/>
            <a:headEnd/>
            <a:tailEnd/>
          </a:ln>
        </p:spPr>
        <p:txBody>
          <a:bodyPr wrap="none" lIns="95079" tIns="47540" rIns="95079" bIns="47540" anchor="ctr"/>
          <a:lstStyle>
            <a:lvl1pPr>
              <a:defRPr sz="1200">
                <a:solidFill>
                  <a:schemeClr val="tx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a:solidFill>
                  <a:schemeClr val="tx1"/>
                </a:solidFill>
                <a:latin typeface="Arial" charset="0"/>
                <a:ea typeface="Arial" charset="0"/>
                <a:cs typeface="Arial" charset="0"/>
              </a:defRPr>
            </a:lvl4pPr>
            <a:lvl5pPr marL="2057400" indent="-228600">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endParaRPr lang="en-US" sz="1900">
              <a:latin typeface="Times New Roman" charset="0"/>
            </a:endParaRPr>
          </a:p>
        </p:txBody>
      </p:sp>
      <p:sp>
        <p:nvSpPr>
          <p:cNvPr id="155652" name="Rectangle 3"/>
          <p:cNvSpPr>
            <a:spLocks noGrp="1" noChangeArrowheads="1"/>
          </p:cNvSpPr>
          <p:nvPr>
            <p:ph type="body"/>
          </p:nvPr>
        </p:nvSpPr>
        <p:spPr>
          <a:xfrm>
            <a:off x="976313" y="4560888"/>
            <a:ext cx="5359400"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pPr eaLnBrk="1" hangingPunct="1"/>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10120EAF-A184-ED40-8452-7B31E2D631AF}" type="slidenum">
              <a:rPr lang="en-US"/>
              <a:pPr/>
              <a:t>148</a:t>
            </a:fld>
            <a:endParaRPr lang="en-US"/>
          </a:p>
        </p:txBody>
      </p:sp>
      <p:sp>
        <p:nvSpPr>
          <p:cNvPr id="156675" name="Rectangle 2"/>
          <p:cNvSpPr>
            <a:spLocks noGrp="1" noRot="1" noChangeAspect="1" noChangeArrowheads="1" noTextEdit="1"/>
          </p:cNvSpPr>
          <p:nvPr>
            <p:ph type="sldImg"/>
          </p:nvPr>
        </p:nvSpPr>
        <p:spPr>
          <a:xfrm>
            <a:off x="1266825" y="727075"/>
            <a:ext cx="4776788" cy="3581400"/>
          </a:xfrm>
          <a:ln/>
        </p:spPr>
      </p:sp>
      <p:sp>
        <p:nvSpPr>
          <p:cNvPr id="156676" name="Rectangle 3"/>
          <p:cNvSpPr>
            <a:spLocks noGrp="1" noChangeArrowheads="1"/>
          </p:cNvSpPr>
          <p:nvPr>
            <p:ph type="body" idx="1"/>
          </p:nvPr>
        </p:nvSpPr>
        <p:spPr>
          <a:xfrm>
            <a:off x="976313" y="4560888"/>
            <a:ext cx="5357812"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literally you start at the top left of the image and go row by row over the image trying to find a match</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10</a:t>
            </a:fld>
            <a:endParaRPr lang="en-US"/>
          </a:p>
        </p:txBody>
      </p:sp>
    </p:spTree>
    <p:extLst>
      <p:ext uri="{BB962C8B-B14F-4D97-AF65-F5344CB8AC3E}">
        <p14:creationId xmlns:p14="http://schemas.microsoft.com/office/powerpoint/2010/main" val="39205570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1200">
                <a:solidFill>
                  <a:schemeClr val="tx1"/>
                </a:solidFill>
                <a:latin typeface="Arial" charset="0"/>
                <a:ea typeface="ＭＳ Ｐゴシック" charset="0"/>
                <a:cs typeface="Arial" charset="0"/>
              </a:defRPr>
            </a:lvl1pPr>
            <a:lvl2pPr marL="771525" indent="-296863" defTabSz="966788">
              <a:defRPr sz="1200">
                <a:solidFill>
                  <a:schemeClr val="tx1"/>
                </a:solidFill>
                <a:latin typeface="Arial" charset="0"/>
                <a:ea typeface="Arial" charset="0"/>
                <a:cs typeface="Arial" charset="0"/>
              </a:defRPr>
            </a:lvl2pPr>
            <a:lvl3pPr marL="1187450" indent="-236538" defTabSz="966788">
              <a:defRPr sz="1200">
                <a:solidFill>
                  <a:schemeClr val="tx1"/>
                </a:solidFill>
                <a:latin typeface="Arial" charset="0"/>
                <a:ea typeface="Arial" charset="0"/>
                <a:cs typeface="Arial" charset="0"/>
              </a:defRPr>
            </a:lvl3pPr>
            <a:lvl4pPr marL="1663700" indent="-236538" defTabSz="966788">
              <a:defRPr sz="1200">
                <a:solidFill>
                  <a:schemeClr val="tx1"/>
                </a:solidFill>
                <a:latin typeface="Arial" charset="0"/>
                <a:ea typeface="Arial" charset="0"/>
                <a:cs typeface="Arial" charset="0"/>
              </a:defRPr>
            </a:lvl4pPr>
            <a:lvl5pPr marL="2138363" indent="-236538" defTabSz="966788">
              <a:defRPr sz="1200">
                <a:solidFill>
                  <a:schemeClr val="tx1"/>
                </a:solidFill>
                <a:latin typeface="Arial" charset="0"/>
                <a:ea typeface="Arial" charset="0"/>
                <a:cs typeface="Arial" charset="0"/>
              </a:defRPr>
            </a:lvl5pPr>
            <a:lvl6pPr marL="25955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6pPr>
            <a:lvl7pPr marL="30527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7pPr>
            <a:lvl8pPr marL="35099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8pPr>
            <a:lvl9pPr marL="3967163" indent="-236538" defTabSz="966788" eaLnBrk="0" fontAlgn="base" hangingPunct="0">
              <a:spcBef>
                <a:spcPct val="30000"/>
              </a:spcBef>
              <a:spcAft>
                <a:spcPct val="0"/>
              </a:spcAft>
              <a:defRPr sz="1200">
                <a:solidFill>
                  <a:schemeClr val="tx1"/>
                </a:solidFill>
                <a:latin typeface="Arial" charset="0"/>
                <a:ea typeface="Arial" charset="0"/>
                <a:cs typeface="Arial" charset="0"/>
              </a:defRPr>
            </a:lvl9pPr>
          </a:lstStyle>
          <a:p>
            <a:fld id="{FA958CC9-D2F6-FA42-B25E-18FAAF86DED4}" type="slidenum">
              <a:rPr lang="en-US"/>
              <a:pPr/>
              <a:t>149</a:t>
            </a:fld>
            <a:endParaRPr lang="en-US"/>
          </a:p>
        </p:txBody>
      </p:sp>
      <p:sp>
        <p:nvSpPr>
          <p:cNvPr id="157699" name="Rectangle 2"/>
          <p:cNvSpPr>
            <a:spLocks noGrp="1" noRot="1" noChangeAspect="1" noChangeArrowheads="1" noTextEdit="1"/>
          </p:cNvSpPr>
          <p:nvPr>
            <p:ph type="sldImg"/>
          </p:nvPr>
        </p:nvSpPr>
        <p:spPr>
          <a:xfrm>
            <a:off x="1266825" y="727075"/>
            <a:ext cx="4776788" cy="3581400"/>
          </a:xfrm>
          <a:ln/>
        </p:spPr>
      </p:sp>
      <p:sp>
        <p:nvSpPr>
          <p:cNvPr id="157700" name="Rectangle 3"/>
          <p:cNvSpPr>
            <a:spLocks noGrp="1" noChangeArrowheads="1"/>
          </p:cNvSpPr>
          <p:nvPr>
            <p:ph type="body" idx="1"/>
          </p:nvPr>
        </p:nvSpPr>
        <p:spPr>
          <a:xfrm>
            <a:off x="976313" y="4560888"/>
            <a:ext cx="5357812"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do this the typical</a:t>
            </a:r>
            <a:r>
              <a:rPr lang="en-US" baseline="0" dirty="0" smtClean="0"/>
              <a:t> face will match some parts of the image quite well, while other portions of the image less well. And the hope is that this way you’ll find most of the face-like regions of the image…</a:t>
            </a:r>
            <a:endParaRPr lang="en-US" dirty="0"/>
          </a:p>
        </p:txBody>
      </p:sp>
      <p:sp>
        <p:nvSpPr>
          <p:cNvPr id="4" name="Slide Number Placeholder 3"/>
          <p:cNvSpPr>
            <a:spLocks noGrp="1"/>
          </p:cNvSpPr>
          <p:nvPr>
            <p:ph type="sldNum" sz="quarter" idx="10"/>
          </p:nvPr>
        </p:nvSpPr>
        <p:spPr/>
        <p:txBody>
          <a:bodyPr/>
          <a:lstStyle/>
          <a:p>
            <a:fld id="{C3D0CEFA-194A-3847-BC43-B8923B9D5CD7}" type="slidenum">
              <a:rPr lang="en-US" smtClean="0"/>
              <a:pPr/>
              <a:t>19</a:t>
            </a:fld>
            <a:endParaRPr lang="en-US"/>
          </a:p>
        </p:txBody>
      </p:sp>
    </p:spTree>
    <p:extLst>
      <p:ext uri="{BB962C8B-B14F-4D97-AF65-F5344CB8AC3E}">
        <p14:creationId xmlns:p14="http://schemas.microsoft.com/office/powerpoint/2010/main" val="360688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Times New Roman" pitchFamily="18" charset="0"/>
                <a:cs typeface="Arial" pitchFamily="34" charset="0"/>
              </a:defRPr>
            </a:lvl1pPr>
          </a:lstStyle>
          <a:p>
            <a:pPr>
              <a:defRPr/>
            </a:pPr>
            <a:fld id="{E6D1A9F2-5095-4206-9410-A50A37A795C4}"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240924EF-F04A-864F-AC80-5AA72AF5CA2C}" type="slidenum">
              <a:rPr lang="en-US"/>
              <a:pPr/>
              <a:t>‹#›</a:t>
            </a:fld>
            <a:endParaRPr lang="en-US"/>
          </a:p>
        </p:txBody>
      </p:sp>
    </p:spTree>
    <p:extLst>
      <p:ext uri="{BB962C8B-B14F-4D97-AF65-F5344CB8AC3E}">
        <p14:creationId xmlns:p14="http://schemas.microsoft.com/office/powerpoint/2010/main" val="427410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cs typeface="Arial" pitchFamily="34" charset="0"/>
              </a:defRPr>
            </a:lvl1pPr>
          </a:lstStyle>
          <a:p>
            <a:pPr>
              <a:defRPr/>
            </a:pPr>
            <a:fld id="{E8B4208F-4423-414F-9A18-F3F1C3A1431E}"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BED3BECC-3A48-474C-8D5A-5FA70D651D6E}" type="slidenum">
              <a:rPr lang="en-US"/>
              <a:pPr/>
              <a:t>‹#›</a:t>
            </a:fld>
            <a:endParaRPr lang="en-US"/>
          </a:p>
        </p:txBody>
      </p:sp>
    </p:spTree>
    <p:extLst>
      <p:ext uri="{BB962C8B-B14F-4D97-AF65-F5344CB8AC3E}">
        <p14:creationId xmlns:p14="http://schemas.microsoft.com/office/powerpoint/2010/main" val="277532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cs typeface="Arial" pitchFamily="34" charset="0"/>
              </a:defRPr>
            </a:lvl1pPr>
          </a:lstStyle>
          <a:p>
            <a:pPr>
              <a:defRPr/>
            </a:pPr>
            <a:fld id="{213B06A4-8ED4-4C59-88FF-30F3E2DA3EC9}"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5EC33D0C-1344-A841-8718-DA3ECEE29E48}" type="slidenum">
              <a:rPr lang="en-US"/>
              <a:pPr/>
              <a:t>‹#›</a:t>
            </a:fld>
            <a:endParaRPr lang="en-US"/>
          </a:p>
        </p:txBody>
      </p:sp>
    </p:spTree>
    <p:extLst>
      <p:ext uri="{BB962C8B-B14F-4D97-AF65-F5344CB8AC3E}">
        <p14:creationId xmlns:p14="http://schemas.microsoft.com/office/powerpoint/2010/main" val="135662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8229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10000"/>
            <a:ext cx="82296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solidFill>
                  <a:schemeClr val="tx1">
                    <a:tint val="75000"/>
                  </a:schemeClr>
                </a:solidFill>
                <a:latin typeface="Times New Roman" pitchFamily="18" charset="0"/>
                <a:cs typeface="Arial" pitchFamily="34" charset="0"/>
              </a:defRPr>
            </a:lvl1pPr>
          </a:lstStyle>
          <a:p>
            <a:pPr>
              <a:defRPr/>
            </a:pPr>
            <a:fld id="{B2D7A6E2-BC40-4313-B252-7E6CD51EBB2B}" type="datetime1">
              <a:rPr lang="en-US" altLang="en-US" smtClean="0"/>
              <a:t>2/17/2015</a:t>
            </a:fld>
            <a:endParaRPr lang="en-US" altLang="en-US" dirty="0"/>
          </a:p>
        </p:txBody>
      </p:sp>
      <p:sp>
        <p:nvSpPr>
          <p:cNvPr id="6" name="Rectangle 5"/>
          <p:cNvSpPr>
            <a:spLocks noGrp="1" noChangeArrowheads="1"/>
          </p:cNvSpPr>
          <p:nvPr>
            <p:ph type="ftr" sz="quarter" idx="11"/>
          </p:nvPr>
        </p:nvSpPr>
        <p:spPr/>
        <p:txBody>
          <a:bodyPr/>
          <a:lstStyle>
            <a:lvl1pPr>
              <a:defRPr>
                <a:solidFill>
                  <a:schemeClr val="tx1">
                    <a:tint val="75000"/>
                  </a:schemeClr>
                </a:solidFill>
                <a:latin typeface="Times New Roman" pitchFamily="18" charset="0"/>
                <a:cs typeface="Arial" pitchFamily="34" charset="0"/>
              </a:defRPr>
            </a:lvl1pPr>
          </a:lstStyle>
          <a:p>
            <a:pPr>
              <a:defRPr/>
            </a:pPr>
            <a:r>
              <a:rPr lang="en-US" altLang="en-US"/>
              <a:t>11755/18979</a:t>
            </a:r>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fld id="{33DFF532-18BF-9541-8B3C-5C8093252A9B}" type="slidenum">
              <a:rPr lang="en-US"/>
              <a:pPr/>
              <a:t>‹#›</a:t>
            </a:fld>
            <a:endParaRPr lang="en-US"/>
          </a:p>
        </p:txBody>
      </p:sp>
    </p:spTree>
    <p:extLst>
      <p:ext uri="{BB962C8B-B14F-4D97-AF65-F5344CB8AC3E}">
        <p14:creationId xmlns:p14="http://schemas.microsoft.com/office/powerpoint/2010/main" val="113026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482"/>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0">
                <a:latin typeface="+mj-lt"/>
                <a:cs typeface="Arial" pitchFamily="34" charset="0"/>
              </a:defRPr>
            </a:lvl1pPr>
          </a:lstStyle>
          <a:p>
            <a:pPr>
              <a:defRPr/>
            </a:pPr>
            <a:fld id="{A5071D04-0472-406C-8F16-EBCD64E6B05B}"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lvl1pPr>
              <a:defRPr b="0">
                <a:latin typeface="+mj-lt"/>
                <a:cs typeface="Arial" pitchFamily="34" charset="0"/>
              </a:defRPr>
            </a:lvl1pPr>
          </a:lstStyle>
          <a:p>
            <a:pPr>
              <a:defRPr/>
            </a:pPr>
            <a:r>
              <a:rPr lang="en-US" altLang="en-US"/>
              <a:t>11755/18979</a:t>
            </a:r>
          </a:p>
        </p:txBody>
      </p:sp>
      <p:sp>
        <p:nvSpPr>
          <p:cNvPr id="6" name="Slide Number Placeholder 5"/>
          <p:cNvSpPr>
            <a:spLocks noGrp="1"/>
          </p:cNvSpPr>
          <p:nvPr>
            <p:ph type="sldNum" sz="quarter" idx="12"/>
          </p:nvPr>
        </p:nvSpPr>
        <p:spPr/>
        <p:txBody>
          <a:bodyPr/>
          <a:lstStyle>
            <a:lvl1pPr>
              <a:defRPr>
                <a:latin typeface="Calibri" charset="0"/>
              </a:defRPr>
            </a:lvl1pPr>
          </a:lstStyle>
          <a:p>
            <a:fld id="{26FEBA59-11E7-074E-A47C-CE8E4A3CF4BB}" type="slidenum">
              <a:rPr lang="en-US"/>
              <a:pPr/>
              <a:t>‹#›</a:t>
            </a:fld>
            <a:endParaRPr lang="en-US"/>
          </a:p>
        </p:txBody>
      </p:sp>
    </p:spTree>
    <p:extLst>
      <p:ext uri="{BB962C8B-B14F-4D97-AF65-F5344CB8AC3E}">
        <p14:creationId xmlns:p14="http://schemas.microsoft.com/office/powerpoint/2010/main" val="29555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cs typeface="Arial" pitchFamily="34" charset="0"/>
              </a:defRPr>
            </a:lvl1pPr>
          </a:lstStyle>
          <a:p>
            <a:pPr>
              <a:defRPr/>
            </a:pPr>
            <a:fld id="{01A75729-2C25-4E1D-95FD-52E3275B4AD7}"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0231B043-4FF6-EF4E-B920-95B372D71DB7}" type="slidenum">
              <a:rPr lang="en-US"/>
              <a:pPr/>
              <a:t>‹#›</a:t>
            </a:fld>
            <a:endParaRPr lang="en-US"/>
          </a:p>
        </p:txBody>
      </p:sp>
    </p:spTree>
    <p:extLst>
      <p:ext uri="{BB962C8B-B14F-4D97-AF65-F5344CB8AC3E}">
        <p14:creationId xmlns:p14="http://schemas.microsoft.com/office/powerpoint/2010/main" val="273463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cs typeface="Arial" pitchFamily="34" charset="0"/>
              </a:defRPr>
            </a:lvl1pPr>
          </a:lstStyle>
          <a:p>
            <a:pPr>
              <a:defRPr/>
            </a:pPr>
            <a:fld id="{A2BF4441-A06E-403D-9F11-249D919A13BB}" type="datetime1">
              <a:rPr lang="en-US" altLang="en-US" smtClean="0"/>
              <a:t>2/17/2015</a:t>
            </a:fld>
            <a:endParaRPr lang="en-US" altLang="en-US" dirty="0"/>
          </a:p>
        </p:txBody>
      </p:sp>
      <p:sp>
        <p:nvSpPr>
          <p:cNvPr id="6" name="Footer Placeholder 5"/>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EB38A53B-09AF-7F43-9A28-77C177270058}" type="slidenum">
              <a:rPr lang="en-US"/>
              <a:pPr/>
              <a:t>‹#›</a:t>
            </a:fld>
            <a:endParaRPr lang="en-US"/>
          </a:p>
        </p:txBody>
      </p:sp>
    </p:spTree>
    <p:extLst>
      <p:ext uri="{BB962C8B-B14F-4D97-AF65-F5344CB8AC3E}">
        <p14:creationId xmlns:p14="http://schemas.microsoft.com/office/powerpoint/2010/main" val="30546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cs typeface="Arial" pitchFamily="34" charset="0"/>
              </a:defRPr>
            </a:lvl1pPr>
          </a:lstStyle>
          <a:p>
            <a:pPr>
              <a:defRPr/>
            </a:pPr>
            <a:fld id="{FA4C2845-12E3-4266-8EA6-5A1F6D056A8E}" type="datetime1">
              <a:rPr lang="en-US" altLang="en-US" smtClean="0"/>
              <a:t>2/17/2015</a:t>
            </a:fld>
            <a:endParaRPr lang="en-US" altLang="en-US" dirty="0"/>
          </a:p>
        </p:txBody>
      </p:sp>
      <p:sp>
        <p:nvSpPr>
          <p:cNvPr id="8" name="Footer Placeholder 7"/>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9" name="Slide Number Placeholder 8"/>
          <p:cNvSpPr>
            <a:spLocks noGrp="1"/>
          </p:cNvSpPr>
          <p:nvPr>
            <p:ph type="sldNum" sz="quarter" idx="12"/>
          </p:nvPr>
        </p:nvSpPr>
        <p:spPr/>
        <p:txBody>
          <a:bodyPr/>
          <a:lstStyle>
            <a:lvl1pPr>
              <a:defRPr>
                <a:latin typeface="Times New Roman" charset="0"/>
              </a:defRPr>
            </a:lvl1pPr>
          </a:lstStyle>
          <a:p>
            <a:fld id="{80C4DCCD-740A-B444-95CA-E91DAD44517A}" type="slidenum">
              <a:rPr lang="en-US"/>
              <a:pPr/>
              <a:t>‹#›</a:t>
            </a:fld>
            <a:endParaRPr lang="en-US"/>
          </a:p>
        </p:txBody>
      </p:sp>
    </p:spTree>
    <p:extLst>
      <p:ext uri="{BB962C8B-B14F-4D97-AF65-F5344CB8AC3E}">
        <p14:creationId xmlns:p14="http://schemas.microsoft.com/office/powerpoint/2010/main" val="227813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cs typeface="Arial" pitchFamily="34" charset="0"/>
              </a:defRPr>
            </a:lvl1pPr>
          </a:lstStyle>
          <a:p>
            <a:pPr>
              <a:defRPr/>
            </a:pPr>
            <a:fld id="{E19D7E53-1247-42F0-ACEC-B596AD87E24A}" type="datetime1">
              <a:rPr lang="en-US" altLang="en-US" smtClean="0"/>
              <a:t>2/17/2015</a:t>
            </a:fld>
            <a:endParaRPr lang="en-US" altLang="en-US" dirty="0"/>
          </a:p>
        </p:txBody>
      </p:sp>
      <p:sp>
        <p:nvSpPr>
          <p:cNvPr id="4" name="Footer Placeholder 3"/>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5" name="Slide Number Placeholder 4"/>
          <p:cNvSpPr>
            <a:spLocks noGrp="1"/>
          </p:cNvSpPr>
          <p:nvPr>
            <p:ph type="sldNum" sz="quarter" idx="12"/>
          </p:nvPr>
        </p:nvSpPr>
        <p:spPr/>
        <p:txBody>
          <a:bodyPr/>
          <a:lstStyle>
            <a:lvl1pPr>
              <a:defRPr>
                <a:latin typeface="Times New Roman" charset="0"/>
              </a:defRPr>
            </a:lvl1pPr>
          </a:lstStyle>
          <a:p>
            <a:fld id="{69770736-FB50-8841-8B4C-A3C2583C2F18}" type="slidenum">
              <a:rPr lang="en-US"/>
              <a:pPr/>
              <a:t>‹#›</a:t>
            </a:fld>
            <a:endParaRPr lang="en-US"/>
          </a:p>
        </p:txBody>
      </p:sp>
    </p:spTree>
    <p:extLst>
      <p:ext uri="{BB962C8B-B14F-4D97-AF65-F5344CB8AC3E}">
        <p14:creationId xmlns:p14="http://schemas.microsoft.com/office/powerpoint/2010/main" val="389996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pitchFamily="34" charset="0"/>
              </a:defRPr>
            </a:lvl1pPr>
          </a:lstStyle>
          <a:p>
            <a:pPr>
              <a:defRPr/>
            </a:pPr>
            <a:fld id="{4EC2DB5D-18DF-453D-978E-BA35D7E35832}" type="datetime1">
              <a:rPr lang="en-US" altLang="en-US" smtClean="0"/>
              <a:t>2/17/2015</a:t>
            </a:fld>
            <a:endParaRPr lang="en-US" altLang="en-US" dirty="0"/>
          </a:p>
        </p:txBody>
      </p:sp>
      <p:sp>
        <p:nvSpPr>
          <p:cNvPr id="3" name="Footer Placeholder 2"/>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4" name="Slide Number Placeholder 3"/>
          <p:cNvSpPr>
            <a:spLocks noGrp="1"/>
          </p:cNvSpPr>
          <p:nvPr>
            <p:ph type="sldNum" sz="quarter" idx="12"/>
          </p:nvPr>
        </p:nvSpPr>
        <p:spPr/>
        <p:txBody>
          <a:bodyPr/>
          <a:lstStyle>
            <a:lvl1pPr>
              <a:defRPr>
                <a:latin typeface="Times New Roman" charset="0"/>
              </a:defRPr>
            </a:lvl1pPr>
          </a:lstStyle>
          <a:p>
            <a:fld id="{43CDFC37-E92D-AB42-A115-25CC1F36A646}" type="slidenum">
              <a:rPr lang="en-US"/>
              <a:pPr/>
              <a:t>‹#›</a:t>
            </a:fld>
            <a:endParaRPr lang="en-US"/>
          </a:p>
        </p:txBody>
      </p:sp>
    </p:spTree>
    <p:extLst>
      <p:ext uri="{BB962C8B-B14F-4D97-AF65-F5344CB8AC3E}">
        <p14:creationId xmlns:p14="http://schemas.microsoft.com/office/powerpoint/2010/main" val="49419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cs typeface="Arial" pitchFamily="34" charset="0"/>
              </a:defRPr>
            </a:lvl1pPr>
          </a:lstStyle>
          <a:p>
            <a:pPr>
              <a:defRPr/>
            </a:pPr>
            <a:fld id="{E8744800-9488-4BC7-981C-2709B53B6DE3}" type="datetime1">
              <a:rPr lang="en-US" altLang="en-US" smtClean="0"/>
              <a:t>2/17/2015</a:t>
            </a:fld>
            <a:endParaRPr lang="en-US" altLang="en-US" dirty="0"/>
          </a:p>
        </p:txBody>
      </p:sp>
      <p:sp>
        <p:nvSpPr>
          <p:cNvPr id="6" name="Footer Placeholder 5"/>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70FB0E74-42A4-A644-AA47-5B149AB4265A}" type="slidenum">
              <a:rPr lang="en-US"/>
              <a:pPr/>
              <a:t>‹#›</a:t>
            </a:fld>
            <a:endParaRPr lang="en-US"/>
          </a:p>
        </p:txBody>
      </p:sp>
    </p:spTree>
    <p:extLst>
      <p:ext uri="{BB962C8B-B14F-4D97-AF65-F5344CB8AC3E}">
        <p14:creationId xmlns:p14="http://schemas.microsoft.com/office/powerpoint/2010/main" val="15265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cs typeface="Arial" pitchFamily="34" charset="0"/>
              </a:defRPr>
            </a:lvl1pPr>
          </a:lstStyle>
          <a:p>
            <a:pPr>
              <a:defRPr/>
            </a:pPr>
            <a:fld id="{A7A471E3-2964-4864-AEAD-0E90D479A089}" type="datetime1">
              <a:rPr lang="en-US" altLang="en-US" smtClean="0"/>
              <a:t>2/17/2015</a:t>
            </a:fld>
            <a:endParaRPr lang="en-US" altLang="en-US" dirty="0"/>
          </a:p>
        </p:txBody>
      </p:sp>
      <p:sp>
        <p:nvSpPr>
          <p:cNvPr id="6" name="Footer Placeholder 5"/>
          <p:cNvSpPr>
            <a:spLocks noGrp="1"/>
          </p:cNvSpPr>
          <p:nvPr>
            <p:ph type="ftr" sz="quarter" idx="11"/>
          </p:nvPr>
        </p:nvSpPr>
        <p:spPr/>
        <p:txBody>
          <a:bodyPr/>
          <a:lstStyle>
            <a:lvl1pPr>
              <a:defRPr>
                <a:latin typeface="Times New Roman" pitchFamily="18" charset="0"/>
                <a:cs typeface="Arial" pitchFamily="34" charset="0"/>
              </a:defRPr>
            </a:lvl1pPr>
          </a:lstStyle>
          <a:p>
            <a:pPr>
              <a:defRPr/>
            </a:pPr>
            <a:r>
              <a:rPr lang="en-US" altLang="en-US"/>
              <a:t>11755/18979</a:t>
            </a:r>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20B24A78-4D8B-7A45-A00F-A285868C9DD2}" type="slidenum">
              <a:rPr lang="en-US"/>
              <a:pPr/>
              <a:t>‹#›</a:t>
            </a:fld>
            <a:endParaRPr lang="en-US"/>
          </a:p>
        </p:txBody>
      </p:sp>
    </p:spTree>
    <p:extLst>
      <p:ext uri="{BB962C8B-B14F-4D97-AF65-F5344CB8AC3E}">
        <p14:creationId xmlns:p14="http://schemas.microsoft.com/office/powerpoint/2010/main" val="39275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666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ea typeface="+mn-ea"/>
                <a:cs typeface="Arial" charset="0"/>
              </a:defRPr>
            </a:lvl1pPr>
          </a:lstStyle>
          <a:p>
            <a:pPr>
              <a:defRPr/>
            </a:pPr>
            <a:fld id="{6697C433-059D-4117-A469-BC339AF4ACFF}" type="datetime1">
              <a:rPr lang="en-US" altLang="en-US" smtClean="0"/>
              <a:t>2/17/2015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Arial" charset="0"/>
                <a:ea typeface="+mn-ea"/>
                <a:cs typeface="Arial" charset="0"/>
              </a:defRPr>
            </a:lvl1pPr>
          </a:lstStyle>
          <a:p>
            <a:pPr>
              <a:defRPr/>
            </a:pPr>
            <a:r>
              <a:rPr lang="en-US" altLang="en-US"/>
              <a:t>11755/18979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Arial" charset="0"/>
              </a:defRPr>
            </a:lvl1pPr>
          </a:lstStyle>
          <a:p>
            <a:fld id="{3937739F-CE99-9F41-9903-B01328469ABA}" type="slidenum">
              <a:rPr lang="en-US"/>
              <a:pPr/>
              <a:t>‹#›</a:t>
            </a:fld>
            <a:endParaRPr lang="en-US"/>
          </a:p>
        </p:txBody>
      </p:sp>
      <p:pic>
        <p:nvPicPr>
          <p:cNvPr id="1031" name="Picture 2" descr="http://mlsp.cs.cmu.edu/images/logo-alt3.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451850" y="0"/>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p:txStyles>
    <p:titleStyle>
      <a:lvl1pPr algn="ctr" rtl="0" eaLnBrk="0" fontAlgn="base" hangingPunct="0">
        <a:spcBef>
          <a:spcPct val="0"/>
        </a:spcBef>
        <a:spcAft>
          <a:spcPct val="0"/>
        </a:spcAft>
        <a:defRPr sz="4400" b="1" kern="1200">
          <a:solidFill>
            <a:srgbClr val="3333CC"/>
          </a:solidFill>
          <a:latin typeface="+mj-lt"/>
          <a:ea typeface="ＭＳ Ｐゴシック" charset="0"/>
          <a:cs typeface="+mj-cs"/>
        </a:defRPr>
      </a:lvl1pPr>
      <a:lvl2pPr algn="ctr" rtl="0" eaLnBrk="0" fontAlgn="base" hangingPunct="0">
        <a:spcBef>
          <a:spcPct val="0"/>
        </a:spcBef>
        <a:spcAft>
          <a:spcPct val="0"/>
        </a:spcAft>
        <a:defRPr sz="4400" b="1">
          <a:solidFill>
            <a:srgbClr val="3333CC"/>
          </a:solidFill>
          <a:latin typeface="Calibri" pitchFamily="34" charset="0"/>
          <a:ea typeface="ＭＳ Ｐゴシック" charset="0"/>
        </a:defRPr>
      </a:lvl2pPr>
      <a:lvl3pPr algn="ctr" rtl="0" eaLnBrk="0" fontAlgn="base" hangingPunct="0">
        <a:spcBef>
          <a:spcPct val="0"/>
        </a:spcBef>
        <a:spcAft>
          <a:spcPct val="0"/>
        </a:spcAft>
        <a:defRPr sz="4400" b="1">
          <a:solidFill>
            <a:srgbClr val="3333CC"/>
          </a:solidFill>
          <a:latin typeface="Calibri" pitchFamily="34" charset="0"/>
          <a:ea typeface="ＭＳ Ｐゴシック" charset="0"/>
        </a:defRPr>
      </a:lvl3pPr>
      <a:lvl4pPr algn="ctr" rtl="0" eaLnBrk="0" fontAlgn="base" hangingPunct="0">
        <a:spcBef>
          <a:spcPct val="0"/>
        </a:spcBef>
        <a:spcAft>
          <a:spcPct val="0"/>
        </a:spcAft>
        <a:defRPr sz="4400" b="1">
          <a:solidFill>
            <a:srgbClr val="3333CC"/>
          </a:solidFill>
          <a:latin typeface="Calibri" pitchFamily="34" charset="0"/>
          <a:ea typeface="ＭＳ Ｐゴシック" charset="0"/>
        </a:defRPr>
      </a:lvl4pPr>
      <a:lvl5pPr algn="ctr" rtl="0" eaLnBrk="0" fontAlgn="base" hangingPunct="0">
        <a:spcBef>
          <a:spcPct val="0"/>
        </a:spcBef>
        <a:spcAft>
          <a:spcPct val="0"/>
        </a:spcAft>
        <a:defRPr sz="4400" b="1">
          <a:solidFill>
            <a:srgbClr val="3333CC"/>
          </a:solidFill>
          <a:latin typeface="Calibri" pitchFamily="34" charset="0"/>
          <a:ea typeface="ＭＳ Ｐゴシック" charset="0"/>
        </a:defRPr>
      </a:lvl5pPr>
      <a:lvl6pPr marL="457200" algn="ctr" rtl="0" fontAlgn="base">
        <a:spcBef>
          <a:spcPct val="0"/>
        </a:spcBef>
        <a:spcAft>
          <a:spcPct val="0"/>
        </a:spcAft>
        <a:defRPr sz="4400" b="1">
          <a:solidFill>
            <a:srgbClr val="3333CC"/>
          </a:solidFill>
          <a:latin typeface="Calibri" pitchFamily="34" charset="0"/>
        </a:defRPr>
      </a:lvl6pPr>
      <a:lvl7pPr marL="914400" algn="ctr" rtl="0" fontAlgn="base">
        <a:spcBef>
          <a:spcPct val="0"/>
        </a:spcBef>
        <a:spcAft>
          <a:spcPct val="0"/>
        </a:spcAft>
        <a:defRPr sz="4400" b="1">
          <a:solidFill>
            <a:srgbClr val="3333CC"/>
          </a:solidFill>
          <a:latin typeface="Calibri" pitchFamily="34" charset="0"/>
        </a:defRPr>
      </a:lvl7pPr>
      <a:lvl8pPr marL="1371600" algn="ctr" rtl="0" fontAlgn="base">
        <a:spcBef>
          <a:spcPct val="0"/>
        </a:spcBef>
        <a:spcAft>
          <a:spcPct val="0"/>
        </a:spcAft>
        <a:defRPr sz="4400" b="1">
          <a:solidFill>
            <a:srgbClr val="3333CC"/>
          </a:solidFill>
          <a:latin typeface="Calibri" pitchFamily="34" charset="0"/>
        </a:defRPr>
      </a:lvl8pPr>
      <a:lvl9pPr marL="1828800" algn="ctr" rtl="0" fontAlgn="base">
        <a:spcBef>
          <a:spcPct val="0"/>
        </a:spcBef>
        <a:spcAft>
          <a:spcPct val="0"/>
        </a:spcAft>
        <a:defRPr sz="4400" b="1">
          <a:solidFill>
            <a:srgbClr val="3333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0.wmf"/><Relationship Id="rId3" Type="http://schemas.openxmlformats.org/officeDocument/2006/relationships/notesSlide" Target="../notesSlides/notesSlide68.xml"/><Relationship Id="rId7" Type="http://schemas.openxmlformats.org/officeDocument/2006/relationships/image" Target="../media/image64.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1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26.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7.emf"/></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7.emf"/></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44.emf"/><Relationship Id="rId4" Type="http://schemas.openxmlformats.org/officeDocument/2006/relationships/image" Target="../media/image47.emf"/></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44.emf"/><Relationship Id="rId4" Type="http://schemas.openxmlformats.org/officeDocument/2006/relationships/image" Target="../media/image47.emf"/></Relationships>
</file>

<file path=ppt/slides/_rels/slide6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5.png"/><Relationship Id="rId9"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7.emf"/><Relationship Id="rId4" Type="http://schemas.openxmlformats.org/officeDocument/2006/relationships/image" Target="../media/image46.png"/></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US" dirty="0" smtClean="0">
                <a:ea typeface="+mj-ea"/>
              </a:rPr>
              <a:t>Machine Learning for Signal Processing</a:t>
            </a:r>
            <a:br>
              <a:rPr lang="en-US" dirty="0" smtClean="0">
                <a:ea typeface="+mj-ea"/>
              </a:rPr>
            </a:br>
            <a:r>
              <a:rPr lang="en-US" sz="4000" dirty="0" smtClean="0">
                <a:solidFill>
                  <a:srgbClr val="C00000"/>
                </a:solidFill>
                <a:ea typeface="+mj-ea"/>
              </a:rPr>
              <a:t>Detecting faces (&amp; other objects) in images</a:t>
            </a:r>
          </a:p>
        </p:txBody>
      </p:sp>
      <p:sp>
        <p:nvSpPr>
          <p:cNvPr id="58371" name="Rectangle 3"/>
          <p:cNvSpPr>
            <a:spLocks noGrp="1" noChangeArrowheads="1"/>
          </p:cNvSpPr>
          <p:nvPr>
            <p:ph type="subTitle" idx="1"/>
          </p:nvPr>
        </p:nvSpPr>
        <p:spPr>
          <a:xfrm>
            <a:off x="1371600" y="4030663"/>
            <a:ext cx="6400800" cy="1752600"/>
          </a:xfrm>
        </p:spPr>
        <p:txBody>
          <a:bodyPr rtlCol="0">
            <a:normAutofit/>
          </a:bodyPr>
          <a:lstStyle/>
          <a:p>
            <a:pPr eaLnBrk="1" fontAlgn="auto" hangingPunct="1">
              <a:spcAft>
                <a:spcPts val="0"/>
              </a:spcAft>
              <a:buFont typeface="Arial" pitchFamily="34" charset="0"/>
              <a:buNone/>
              <a:defRPr/>
            </a:pPr>
            <a:r>
              <a:rPr lang="en-US" dirty="0" smtClean="0">
                <a:ea typeface="+mn-ea"/>
              </a:rPr>
              <a:t>Class </a:t>
            </a:r>
            <a:r>
              <a:rPr lang="en-US" dirty="0" smtClean="0">
                <a:ea typeface="+mn-ea"/>
              </a:rPr>
              <a:t>7.  17 Feb 2015</a:t>
            </a:r>
            <a:endParaRPr lang="en-US" dirty="0" smtClean="0">
              <a:ea typeface="+mn-ea"/>
            </a:endParaRPr>
          </a:p>
          <a:p>
            <a:pPr eaLnBrk="1" fontAlgn="auto" hangingPunct="1">
              <a:spcAft>
                <a:spcPts val="0"/>
              </a:spcAft>
              <a:buFont typeface="Arial" pitchFamily="34" charset="0"/>
              <a:buNone/>
              <a:defRPr/>
            </a:pPr>
            <a:endParaRPr lang="en-US" dirty="0" smtClean="0">
              <a:ea typeface="+mn-ea"/>
            </a:endParaRPr>
          </a:p>
          <a:p>
            <a:pPr eaLnBrk="1" fontAlgn="auto" hangingPunct="1">
              <a:spcAft>
                <a:spcPts val="0"/>
              </a:spcAft>
              <a:buFont typeface="Arial" pitchFamily="34" charset="0"/>
              <a:buNone/>
              <a:defRPr/>
            </a:pPr>
            <a:r>
              <a:rPr lang="en-US" dirty="0" smtClean="0">
                <a:ea typeface="+mn-ea"/>
              </a:rPr>
              <a:t>Slides partially from </a:t>
            </a:r>
            <a:r>
              <a:rPr lang="en-US" dirty="0" smtClean="0">
                <a:ea typeface="+mn-ea"/>
              </a:rPr>
              <a:t>Gary Overett</a:t>
            </a:r>
          </a:p>
        </p:txBody>
      </p:sp>
      <p:sp>
        <p:nvSpPr>
          <p:cNvPr id="14340" name="Date Placeholder 6"/>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473E8418-2999-43FD-89AC-9CFEE4C469A6}" type="datetime1">
              <a:rPr lang="en-US" sz="1200" smtClean="0">
                <a:solidFill>
                  <a:srgbClr val="898989"/>
                </a:solidFill>
                <a:latin typeface="Times New Roman" charset="0"/>
                <a:cs typeface="Arial" charset="0"/>
              </a:rPr>
              <a:t>2/17/2015</a:t>
            </a:fld>
            <a:endParaRPr lang="en-US" sz="1200">
              <a:solidFill>
                <a:srgbClr val="898989"/>
              </a:solidFill>
              <a:latin typeface="Times New Roman" charset="0"/>
              <a:cs typeface="Arial" charset="0"/>
            </a:endParaRPr>
          </a:p>
        </p:txBody>
      </p:sp>
      <p:sp>
        <p:nvSpPr>
          <p:cNvPr id="14341"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200">
                <a:solidFill>
                  <a:srgbClr val="898989"/>
                </a:solidFill>
                <a:latin typeface="Times New Roman" charset="0"/>
                <a:cs typeface="Arial" charset="0"/>
              </a:rPr>
              <a:t>11755/18979</a:t>
            </a:r>
          </a:p>
        </p:txBody>
      </p:sp>
      <p:sp>
        <p:nvSpPr>
          <p:cNvPr id="143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fld id="{4669110B-CDA1-4E48-B479-1E24A2946D9F}" type="slidenum">
              <a:rPr lang="en-US" sz="1200">
                <a:solidFill>
                  <a:srgbClr val="898989"/>
                </a:solidFill>
                <a:latin typeface="Times New Roman" charset="0"/>
              </a:rPr>
              <a:pPr/>
              <a:t>1</a:t>
            </a:fld>
            <a:endParaRPr lang="en-US" sz="1200">
              <a:solidFill>
                <a:srgbClr val="898989"/>
              </a:solidFill>
              <a:latin typeface="Times New Roman" charset="0"/>
            </a:endParaRPr>
          </a:p>
        </p:txBody>
      </p:sp>
      <p:pic>
        <p:nvPicPr>
          <p:cNvPr id="14343" name="Picture 2" descr="http://mlsp.cs.cmu.edu/images/logo-alt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51850" y="0"/>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581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4579"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D8533B0D-F702-48F7-81C9-E89C209639E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FBAA56C-A380-1341-9B05-A42DFDAE86ED}" type="slidenum">
              <a:rPr lang="en-US" b="0">
                <a:solidFill>
                  <a:srgbClr val="898989"/>
                </a:solidFill>
                <a:latin typeface="Calibri" charset="0"/>
              </a:rPr>
              <a:pPr eaLnBrk="1" hangingPunct="1"/>
              <a:t>10</a:t>
            </a:fld>
            <a:endParaRPr lang="en-US" b="0">
              <a:solidFill>
                <a:srgbClr val="898989"/>
              </a:solidFill>
              <a:latin typeface="Calibri" charset="0"/>
            </a:endParaRPr>
          </a:p>
        </p:txBody>
      </p:sp>
      <p:pic>
        <p:nvPicPr>
          <p:cNvPr id="24583"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2405063" y="1281113"/>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Error</a:t>
            </a:r>
          </a:p>
        </p:txBody>
      </p:sp>
      <p:sp>
        <p:nvSpPr>
          <p:cNvPr id="119" name="Date Placeholder 118"/>
          <p:cNvSpPr>
            <a:spLocks noGrp="1"/>
          </p:cNvSpPr>
          <p:nvPr>
            <p:ph type="dt" sz="quarter" idx="10"/>
          </p:nvPr>
        </p:nvSpPr>
        <p:spPr/>
        <p:txBody>
          <a:bodyPr/>
          <a:lstStyle/>
          <a:p>
            <a:pPr>
              <a:defRPr/>
            </a:pPr>
            <a:fld id="{F6025F78-38BC-4E81-AEC6-C6017E25672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1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20" name="Slide Number Placeholder 11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0651CF9-7062-7D4E-B46D-BE1149F4A40D}" type="slidenum">
              <a:rPr lang="en-US" b="0">
                <a:solidFill>
                  <a:srgbClr val="898989"/>
                </a:solidFill>
                <a:latin typeface="Calibri" charset="0"/>
              </a:rPr>
              <a:pPr eaLnBrk="1" hangingPunct="1"/>
              <a:t>100</a:t>
            </a:fld>
            <a:endParaRPr lang="en-US" b="0">
              <a:solidFill>
                <a:srgbClr val="898989"/>
              </a:solidFill>
              <a:latin typeface="Calibri" charset="0"/>
            </a:endParaRPr>
          </a:p>
        </p:txBody>
      </p:sp>
      <p:sp>
        <p:nvSpPr>
          <p:cNvPr id="97286" name="Rectangle 99"/>
          <p:cNvSpPr>
            <a:spLocks noChangeArrowheads="1"/>
          </p:cNvSpPr>
          <p:nvPr/>
        </p:nvSpPr>
        <p:spPr bwMode="auto">
          <a:xfrm>
            <a:off x="511175" y="3067050"/>
            <a:ext cx="4581525" cy="214313"/>
          </a:xfrm>
          <a:prstGeom prst="rect">
            <a:avLst/>
          </a:prstGeom>
          <a:solidFill>
            <a:srgbClr val="FF9966"/>
          </a:solidFill>
          <a:ln w="9525">
            <a:solidFill>
              <a:schemeClr val="tx1"/>
            </a:solidFill>
            <a:miter lim="800000"/>
            <a:headEnd/>
            <a:tailEnd/>
          </a:ln>
        </p:spPr>
        <p:txBody>
          <a:bodyPr wrap="none" anchor="ctr"/>
          <a:lstStyle/>
          <a:p>
            <a:endParaRPr lang="en-US"/>
          </a:p>
        </p:txBody>
      </p:sp>
      <p:graphicFrame>
        <p:nvGraphicFramePr>
          <p:cNvPr id="946317" name="Group 141"/>
          <p:cNvGraphicFramePr>
            <a:graphicFrameLocks noGrp="1"/>
          </p:cNvGraphicFramePr>
          <p:nvPr/>
        </p:nvGraphicFramePr>
        <p:xfrm>
          <a:off x="493713" y="2827338"/>
          <a:ext cx="6927850" cy="2055816"/>
        </p:xfrm>
        <a:graphic>
          <a:graphicData uri="http://schemas.openxmlformats.org/drawingml/2006/table">
            <a:tbl>
              <a:tblPr/>
              <a:tblGrid>
                <a:gridCol w="866775"/>
                <a:gridCol w="866775"/>
                <a:gridCol w="869950"/>
                <a:gridCol w="866775"/>
                <a:gridCol w="1152525"/>
                <a:gridCol w="115252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  * 2.63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97369"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97370"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97371"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97372"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97373"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7374"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97375"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97376"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7377"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97378"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97379"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97380"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97381"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97382"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97383"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97384"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97385"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86"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87"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88"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89"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90"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91"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92"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7393" name="Line 94"/>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394" name="Text Box 95"/>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97395" name="Text Box 98"/>
          <p:cNvSpPr txBox="1">
            <a:spLocks noChangeArrowheads="1"/>
          </p:cNvSpPr>
          <p:nvPr/>
        </p:nvSpPr>
        <p:spPr bwMode="auto">
          <a:xfrm>
            <a:off x="5045075" y="1219200"/>
            <a:ext cx="3541713" cy="406400"/>
          </a:xfrm>
          <a:prstGeom prst="rect">
            <a:avLst/>
          </a:prstGeom>
          <a:solidFill>
            <a:srgbClr val="CCFF99"/>
          </a:solidFill>
          <a:ln w="9525">
            <a:solidFill>
              <a:srgbClr val="3333FF"/>
            </a:solidFill>
            <a:miter lim="800000"/>
            <a:headEnd/>
            <a:tailEnd/>
          </a:ln>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b="0" i="1">
                <a:solidFill>
                  <a:srgbClr val="0000CC"/>
                </a:solidFill>
                <a:latin typeface="Times New Roman" charset="0"/>
              </a:rPr>
              <a:t>D’ = D / sum(D)</a:t>
            </a:r>
            <a:endParaRPr lang="en-US" sz="1800" b="0">
              <a:solidFill>
                <a:srgbClr val="0000CC"/>
              </a:solidFill>
              <a:latin typeface="Times New Roman" charset="0"/>
            </a:endParaRPr>
          </a:p>
        </p:txBody>
      </p:sp>
      <p:sp>
        <p:nvSpPr>
          <p:cNvPr id="97396" name="Text Box 101"/>
          <p:cNvSpPr txBox="1">
            <a:spLocks noChangeArrowheads="1"/>
          </p:cNvSpPr>
          <p:nvPr/>
        </p:nvSpPr>
        <p:spPr bwMode="auto">
          <a:xfrm>
            <a:off x="436563" y="5110163"/>
            <a:ext cx="4978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Multiply the correctly classified instances by 0.38</a:t>
            </a:r>
          </a:p>
          <a:p>
            <a:r>
              <a:rPr lang="en-US" sz="1800">
                <a:latin typeface="+mn-lt"/>
              </a:rPr>
              <a:t>Multiply incorrectly classified instances by 2.63</a:t>
            </a:r>
          </a:p>
          <a:p>
            <a:r>
              <a:rPr lang="en-US" sz="1800">
                <a:latin typeface="+mn-lt"/>
              </a:rPr>
              <a:t>Normalize to sum to 1.0</a:t>
            </a:r>
          </a:p>
        </p:txBody>
      </p:sp>
      <p:sp>
        <p:nvSpPr>
          <p:cNvPr id="97397" name="AutoShape 121"/>
          <p:cNvSpPr>
            <a:spLocks noChangeArrowheads="1"/>
          </p:cNvSpPr>
          <p:nvPr/>
        </p:nvSpPr>
        <p:spPr bwMode="auto">
          <a:xfrm>
            <a:off x="5995988" y="3514725"/>
            <a:ext cx="295275" cy="73501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3"/>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Error</a:t>
            </a:r>
          </a:p>
        </p:txBody>
      </p:sp>
      <p:sp>
        <p:nvSpPr>
          <p:cNvPr id="98" name="Date Placeholder 97"/>
          <p:cNvSpPr>
            <a:spLocks noGrp="1"/>
          </p:cNvSpPr>
          <p:nvPr>
            <p:ph type="dt" sz="quarter" idx="10"/>
          </p:nvPr>
        </p:nvSpPr>
        <p:spPr/>
        <p:txBody>
          <a:bodyPr/>
          <a:lstStyle/>
          <a:p>
            <a:pPr>
              <a:defRPr/>
            </a:pPr>
            <a:fld id="{6ADF84CF-555B-49E3-AD33-F3EBBFDDB9A1}"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9" name="Slide Number Placeholder 9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DFFF688-C90F-C54F-870F-FA6445BA5141}" type="slidenum">
              <a:rPr lang="en-US" b="0">
                <a:solidFill>
                  <a:srgbClr val="898989"/>
                </a:solidFill>
                <a:latin typeface="Calibri" charset="0"/>
              </a:rPr>
              <a:pPr eaLnBrk="1" hangingPunct="1"/>
              <a:t>101</a:t>
            </a:fld>
            <a:endParaRPr lang="en-US" b="0">
              <a:solidFill>
                <a:srgbClr val="898989"/>
              </a:solidFill>
              <a:latin typeface="Calibri" charset="0"/>
            </a:endParaRPr>
          </a:p>
        </p:txBody>
      </p:sp>
      <p:sp>
        <p:nvSpPr>
          <p:cNvPr id="98310" name="Rectangle 2"/>
          <p:cNvSpPr>
            <a:spLocks noChangeArrowheads="1"/>
          </p:cNvSpPr>
          <p:nvPr/>
        </p:nvSpPr>
        <p:spPr bwMode="auto">
          <a:xfrm>
            <a:off x="511175" y="3067050"/>
            <a:ext cx="4581525" cy="214313"/>
          </a:xfrm>
          <a:prstGeom prst="rect">
            <a:avLst/>
          </a:prstGeom>
          <a:solidFill>
            <a:srgbClr val="FF9966"/>
          </a:solidFill>
          <a:ln w="9525">
            <a:solidFill>
              <a:schemeClr val="tx1"/>
            </a:solidFill>
            <a:miter lim="800000"/>
            <a:headEnd/>
            <a:tailEnd/>
          </a:ln>
        </p:spPr>
        <p:txBody>
          <a:bodyPr wrap="none" anchor="ctr"/>
          <a:lstStyle/>
          <a:p>
            <a:endParaRPr lang="en-US"/>
          </a:p>
        </p:txBody>
      </p:sp>
      <p:graphicFrame>
        <p:nvGraphicFramePr>
          <p:cNvPr id="949366" name="Group 118"/>
          <p:cNvGraphicFramePr>
            <a:graphicFrameLocks noGrp="1"/>
          </p:cNvGraphicFramePr>
          <p:nvPr/>
        </p:nvGraphicFramePr>
        <p:xfrm>
          <a:off x="493713" y="2827338"/>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98373" name="Rectangle 89"/>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98374" name="Rectangle 90"/>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98375" name="Rectangle 91"/>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98376" name="Rectangle 92"/>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98377" name="Rectangle 93"/>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8378" name="Rectangle 94"/>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98379" name="Rectangle 95"/>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98380" name="Rectangle 96"/>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8381" name="Text Box 97"/>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98382" name="Text Box 98"/>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98383" name="Text Box 99"/>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98384" name="Text Box 100"/>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98385" name="Text Box 101"/>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98386" name="Text Box 102"/>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98387" name="Text Box 103"/>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98388" name="Text Box 104"/>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98389" name="Text Box 105"/>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0" name="Text Box 106"/>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1" name="Text Box 107"/>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2" name="Text Box 108"/>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3" name="Text Box 109"/>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4" name="Text Box 110"/>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5" name="Text Box 111"/>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6" name="Text Box 112"/>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8397" name="Line 113"/>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98" name="Text Box 114"/>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98399" name="Text Box 115"/>
          <p:cNvSpPr txBox="1">
            <a:spLocks noChangeArrowheads="1"/>
          </p:cNvSpPr>
          <p:nvPr/>
        </p:nvSpPr>
        <p:spPr bwMode="auto">
          <a:xfrm>
            <a:off x="5045075" y="1219200"/>
            <a:ext cx="3541713" cy="406400"/>
          </a:xfrm>
          <a:prstGeom prst="rect">
            <a:avLst/>
          </a:prstGeom>
          <a:solidFill>
            <a:srgbClr val="CCFF99"/>
          </a:solidFill>
          <a:ln w="9525">
            <a:solidFill>
              <a:srgbClr val="3333FF"/>
            </a:solidFill>
            <a:miter lim="800000"/>
            <a:headEnd/>
            <a:tailEnd/>
          </a:ln>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b="0" i="1">
                <a:solidFill>
                  <a:srgbClr val="0000CC"/>
                </a:solidFill>
                <a:latin typeface="Times New Roman" charset="0"/>
              </a:rPr>
              <a:t>D’ = D / sum(D)</a:t>
            </a:r>
            <a:endParaRPr lang="en-US" sz="1800" b="0">
              <a:solidFill>
                <a:srgbClr val="0000CC"/>
              </a:solidFill>
              <a:latin typeface="Times New Roman" charset="0"/>
            </a:endParaRPr>
          </a:p>
        </p:txBody>
      </p:sp>
      <p:sp>
        <p:nvSpPr>
          <p:cNvPr id="98400" name="Text Box 116"/>
          <p:cNvSpPr txBox="1">
            <a:spLocks noChangeArrowheads="1"/>
          </p:cNvSpPr>
          <p:nvPr/>
        </p:nvSpPr>
        <p:spPr bwMode="auto">
          <a:xfrm>
            <a:off x="436563" y="5110163"/>
            <a:ext cx="4978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Multiply the correctly classified instances by 0.38</a:t>
            </a:r>
          </a:p>
          <a:p>
            <a:r>
              <a:rPr lang="en-US" sz="1800">
                <a:latin typeface="+mn-lt"/>
              </a:rPr>
              <a:t>Multiply incorrectly classified instances by 2.63</a:t>
            </a:r>
          </a:p>
          <a:p>
            <a:r>
              <a:rPr lang="en-US" sz="1800">
                <a:latin typeface="+mn-lt"/>
              </a:rPr>
              <a:t>Normalize to sum to 1.0</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244600" y="2016125"/>
            <a:ext cx="6908800" cy="5334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7765" name="Rectangle 4"/>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99332" name="Rectangle 3"/>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a:latin typeface="Calibri" charset="0"/>
              </a:rPr>
              <a:t>Initialize</a:t>
            </a:r>
            <a:r>
              <a:rPr lang="en-US" i="1">
                <a:latin typeface="Calibri" charset="0"/>
              </a:rPr>
              <a:t> </a:t>
            </a:r>
            <a:r>
              <a:rPr lang="en-US" i="1">
                <a:solidFill>
                  <a:srgbClr val="0000CC"/>
                </a:solidFill>
                <a:latin typeface="Calibri" charset="0"/>
              </a:rPr>
              <a:t>D</a:t>
            </a:r>
            <a:r>
              <a:rPr lang="en-US" baseline="-25000">
                <a:solidFill>
                  <a:srgbClr val="0000CC"/>
                </a:solidFill>
                <a:latin typeface="Calibri" charset="0"/>
              </a:rPr>
              <a:t>1</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 1/</a:t>
            </a:r>
            <a:r>
              <a:rPr lang="en-US" i="1">
                <a:solidFill>
                  <a:srgbClr val="0000CC"/>
                </a:solidFill>
                <a:latin typeface="Calibri" charset="0"/>
              </a:rPr>
              <a:t>N</a:t>
            </a:r>
          </a:p>
          <a:p>
            <a:pPr marL="234950" indent="-234950" eaLnBrk="1" hangingPunct="1">
              <a:lnSpc>
                <a:spcPct val="90000"/>
              </a:lnSpc>
            </a:pPr>
            <a:r>
              <a:rPr lang="en-US">
                <a:latin typeface="Calibri" charset="0"/>
              </a:rPr>
              <a:t>For </a:t>
            </a:r>
            <a:r>
              <a:rPr lang="en-US" i="1">
                <a:solidFill>
                  <a:srgbClr val="0000CC"/>
                </a:solidFill>
                <a:latin typeface="Calibri" charset="0"/>
              </a:rPr>
              <a:t>t</a:t>
            </a:r>
            <a:r>
              <a:rPr lang="en-US">
                <a:solidFill>
                  <a:srgbClr val="0000CC"/>
                </a:solidFill>
                <a:latin typeface="Calibri" charset="0"/>
              </a:rPr>
              <a:t> = 1, …, T</a:t>
            </a:r>
          </a:p>
          <a:p>
            <a:pPr lvl="1" eaLnBrk="1" hangingPunct="1">
              <a:lnSpc>
                <a:spcPct val="90000"/>
              </a:lnSpc>
            </a:pPr>
            <a:r>
              <a:rPr lang="en-US">
                <a:latin typeface="Calibri" charset="0"/>
              </a:rPr>
              <a:t>Train a weak classifier </a:t>
            </a:r>
            <a:r>
              <a:rPr lang="en-US" i="1">
                <a:solidFill>
                  <a:srgbClr val="0000CC"/>
                </a:solidFill>
                <a:latin typeface="Calibri" charset="0"/>
              </a:rPr>
              <a:t>h</a:t>
            </a:r>
            <a:r>
              <a:rPr lang="en-US" i="1" baseline="-25000">
                <a:solidFill>
                  <a:srgbClr val="0000CC"/>
                </a:solidFill>
                <a:latin typeface="Calibri" charset="0"/>
              </a:rPr>
              <a:t>t</a:t>
            </a:r>
            <a:r>
              <a:rPr lang="en-US">
                <a:latin typeface="Calibri" charset="0"/>
              </a:rPr>
              <a:t> using distribution </a:t>
            </a:r>
            <a:r>
              <a:rPr lang="en-US" i="1">
                <a:solidFill>
                  <a:srgbClr val="0000CC"/>
                </a:solidFill>
                <a:latin typeface="Calibri" charset="0"/>
              </a:rPr>
              <a:t>D</a:t>
            </a:r>
            <a:r>
              <a:rPr lang="en-US" i="1" baseline="-25000">
                <a:solidFill>
                  <a:srgbClr val="0000CC"/>
                </a:solidFill>
                <a:latin typeface="Calibri" charset="0"/>
              </a:rPr>
              <a:t>t</a:t>
            </a:r>
            <a:endParaRPr lang="en-US" i="1">
              <a:solidFill>
                <a:srgbClr val="0000CC"/>
              </a:solidFill>
              <a:latin typeface="Calibri" charset="0"/>
            </a:endParaRPr>
          </a:p>
          <a:p>
            <a:pPr lvl="1" eaLnBrk="1" hangingPunct="1">
              <a:lnSpc>
                <a:spcPct val="90000"/>
              </a:lnSpc>
            </a:pPr>
            <a:r>
              <a:rPr lang="en-US">
                <a:latin typeface="Calibri" charset="0"/>
              </a:rPr>
              <a:t>Compute total error on training data</a:t>
            </a:r>
          </a:p>
          <a:p>
            <a:pPr lvl="2" eaLnBrk="1" hangingPunct="1">
              <a:lnSpc>
                <a:spcPct val="90000"/>
              </a:lnSpc>
            </a:pP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 = Average {½ (1 – </a:t>
            </a:r>
            <a:r>
              <a:rPr lang="en-US" i="1">
                <a:solidFill>
                  <a:srgbClr val="0000CC"/>
                </a:solidFill>
                <a:latin typeface="Calibri" charset="0"/>
              </a:rPr>
              <a:t>y</a:t>
            </a:r>
            <a:r>
              <a:rPr lang="en-US" i="1" baseline="-25000">
                <a:solidFill>
                  <a:srgbClr val="0000CC"/>
                </a:solidFill>
                <a:latin typeface="Calibri" charset="0"/>
              </a:rPr>
              <a:t>i</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a:t>
            </a:r>
          </a:p>
          <a:p>
            <a:pPr lvl="1" eaLnBrk="1" hangingPunct="1">
              <a:lnSpc>
                <a:spcPct val="90000"/>
              </a:lnSpc>
            </a:pPr>
            <a:r>
              <a:rPr lang="en-US">
                <a:latin typeface="Calibri" charset="0"/>
              </a:rPr>
              <a:t>Set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 ½ ln (</a:t>
            </a:r>
            <a:r>
              <a:rPr lang="en-US">
                <a:solidFill>
                  <a:srgbClr val="0000CC"/>
                </a:solidFill>
                <a:latin typeface="Symbol" charset="0"/>
              </a:rPr>
              <a:t>e</a:t>
            </a:r>
            <a:r>
              <a:rPr lang="en-US" i="1" baseline="-25000">
                <a:solidFill>
                  <a:srgbClr val="0000CC"/>
                </a:solidFill>
                <a:latin typeface="Calibri" charset="0"/>
              </a:rPr>
              <a:t>t </a:t>
            </a:r>
            <a:r>
              <a:rPr lang="en-US">
                <a:solidFill>
                  <a:srgbClr val="0000CC"/>
                </a:solidFill>
                <a:latin typeface="Calibri" charset="0"/>
              </a:rPr>
              <a:t>/(1 – </a:t>
            </a: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a:t>
            </a:r>
          </a:p>
          <a:p>
            <a:pPr lvl="1" eaLnBrk="1" hangingPunct="1">
              <a:lnSpc>
                <a:spcPct val="90000"/>
              </a:lnSpc>
            </a:pPr>
            <a:r>
              <a:rPr lang="en-US">
                <a:latin typeface="Calibri" charset="0"/>
              </a:rPr>
              <a:t>For </a:t>
            </a:r>
            <a:r>
              <a:rPr lang="en-US" i="1">
                <a:solidFill>
                  <a:srgbClr val="0000CC"/>
                </a:solidFill>
                <a:latin typeface="Calibri" charset="0"/>
              </a:rPr>
              <a:t>i</a:t>
            </a:r>
            <a:r>
              <a:rPr lang="en-US">
                <a:solidFill>
                  <a:srgbClr val="0000CC"/>
                </a:solidFill>
                <a:latin typeface="Calibri" charset="0"/>
              </a:rPr>
              <a:t> = 1… N </a:t>
            </a:r>
          </a:p>
          <a:p>
            <a:pPr lvl="2" eaLnBrk="1" hangingPunct="1">
              <a:lnSpc>
                <a:spcPct val="90000"/>
              </a:lnSpc>
            </a:pPr>
            <a:r>
              <a:rPr lang="en-US">
                <a:latin typeface="Calibri" charset="0"/>
              </a:rPr>
              <a:t>set </a:t>
            </a:r>
            <a:r>
              <a:rPr lang="en-US" i="1">
                <a:solidFill>
                  <a:srgbClr val="0000CC"/>
                </a:solidFill>
                <a:latin typeface="Calibri" charset="0"/>
              </a:rPr>
              <a:t>D</a:t>
            </a:r>
            <a:r>
              <a:rPr lang="en-US" i="1" baseline="-25000">
                <a:solidFill>
                  <a:srgbClr val="0000CC"/>
                </a:solidFill>
                <a:latin typeface="Calibri" charset="0"/>
              </a:rPr>
              <a:t>t</a:t>
            </a:r>
            <a:r>
              <a:rPr lang="en-US" baseline="-25000">
                <a:solidFill>
                  <a:srgbClr val="0000CC"/>
                </a:solidFill>
                <a:latin typeface="Calibri" charset="0"/>
              </a:rPr>
              <a:t>+1</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 </a:t>
            </a:r>
            <a:r>
              <a:rPr lang="en-US" i="1">
                <a:solidFill>
                  <a:srgbClr val="0000CC"/>
                </a:solidFill>
                <a:latin typeface="Calibri" charset="0"/>
              </a:rPr>
              <a:t>D</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exp(-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a:t>
            </a:r>
            <a:r>
              <a:rPr lang="en-US" i="1">
                <a:solidFill>
                  <a:srgbClr val="0000CC"/>
                </a:solidFill>
                <a:latin typeface="Calibri" charset="0"/>
              </a:rPr>
              <a:t>y</a:t>
            </a:r>
            <a:r>
              <a:rPr lang="en-US" i="1" baseline="-25000">
                <a:solidFill>
                  <a:srgbClr val="0000CC"/>
                </a:solidFill>
                <a:latin typeface="Calibri" charset="0"/>
              </a:rPr>
              <a:t>i</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a:t>
            </a:r>
          </a:p>
          <a:p>
            <a:pPr lvl="1" eaLnBrk="1" hangingPunct="1">
              <a:lnSpc>
                <a:spcPct val="90000"/>
              </a:lnSpc>
            </a:pPr>
            <a:r>
              <a:rPr lang="en-US">
                <a:latin typeface="Calibri" charset="0"/>
              </a:rPr>
              <a:t>Normalize </a:t>
            </a:r>
            <a:r>
              <a:rPr lang="en-US" i="1">
                <a:solidFill>
                  <a:srgbClr val="0000CC"/>
                </a:solidFill>
                <a:latin typeface="Calibri" charset="0"/>
              </a:rPr>
              <a:t>D</a:t>
            </a:r>
            <a:r>
              <a:rPr lang="en-US" i="1" baseline="-25000">
                <a:solidFill>
                  <a:srgbClr val="0000CC"/>
                </a:solidFill>
                <a:latin typeface="Calibri" charset="0"/>
              </a:rPr>
              <a:t>t</a:t>
            </a:r>
            <a:r>
              <a:rPr lang="en-US" baseline="-25000">
                <a:solidFill>
                  <a:srgbClr val="0000CC"/>
                </a:solidFill>
                <a:latin typeface="Calibri" charset="0"/>
              </a:rPr>
              <a:t>+1 </a:t>
            </a:r>
            <a:r>
              <a:rPr lang="en-US">
                <a:latin typeface="Calibri" charset="0"/>
              </a:rPr>
              <a:t>to make it a distribution</a:t>
            </a:r>
          </a:p>
          <a:p>
            <a:pPr marL="234950" indent="-234950" eaLnBrk="1" hangingPunct="1">
              <a:lnSpc>
                <a:spcPct val="90000"/>
              </a:lnSpc>
            </a:pPr>
            <a:r>
              <a:rPr lang="en-US">
                <a:latin typeface="Calibri" charset="0"/>
              </a:rPr>
              <a:t>The final classifier is</a:t>
            </a:r>
          </a:p>
          <a:p>
            <a:pPr lvl="1" eaLnBrk="1" hangingPunct="1">
              <a:lnSpc>
                <a:spcPct val="90000"/>
              </a:lnSpc>
            </a:pPr>
            <a:r>
              <a:rPr lang="en-US" i="1">
                <a:solidFill>
                  <a:srgbClr val="0000CC"/>
                </a:solidFill>
                <a:latin typeface="Calibri" charset="0"/>
              </a:rPr>
              <a:t>H</a:t>
            </a:r>
            <a:r>
              <a:rPr lang="en-US">
                <a:solidFill>
                  <a:srgbClr val="0000CC"/>
                </a:solidFill>
                <a:latin typeface="Calibri" charset="0"/>
              </a:rPr>
              <a:t>(</a:t>
            </a:r>
            <a:r>
              <a:rPr lang="en-US" i="1">
                <a:solidFill>
                  <a:srgbClr val="0000CC"/>
                </a:solidFill>
                <a:latin typeface="Calibri" charset="0"/>
              </a:rPr>
              <a:t>x</a:t>
            </a:r>
            <a:r>
              <a:rPr lang="en-US">
                <a:solidFill>
                  <a:srgbClr val="0000CC"/>
                </a:solidFill>
                <a:latin typeface="Calibri" charset="0"/>
              </a:rPr>
              <a:t>) = sign(</a:t>
            </a:r>
            <a:r>
              <a:rPr lang="en-US">
                <a:solidFill>
                  <a:srgbClr val="0000CC"/>
                </a:solidFill>
                <a:latin typeface="Symbol" charset="0"/>
              </a:rPr>
              <a:t>S</a:t>
            </a:r>
            <a:r>
              <a:rPr lang="en-US" i="1" baseline="-25000">
                <a:solidFill>
                  <a:srgbClr val="0000CC"/>
                </a:solidFill>
                <a:latin typeface="Calibri" charset="0"/>
              </a:rPr>
              <a:t>t</a:t>
            </a:r>
            <a:r>
              <a:rPr lang="en-US">
                <a:solidFill>
                  <a:srgbClr val="0000CC"/>
                </a:solidFill>
                <a:latin typeface="Calibri" charset="0"/>
              </a:rPr>
              <a:t>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a:solidFill>
                  <a:srgbClr val="0000CC"/>
                </a:solidFill>
                <a:latin typeface="Calibri" charset="0"/>
              </a:rPr>
              <a:t>))</a:t>
            </a:r>
          </a:p>
          <a:p>
            <a:pPr lvl="1" eaLnBrk="1" hangingPunct="1">
              <a:lnSpc>
                <a:spcPct val="90000"/>
              </a:lnSpc>
            </a:pPr>
            <a:endParaRPr lang="en-US">
              <a:latin typeface="Calibri" charset="0"/>
            </a:endParaRPr>
          </a:p>
          <a:p>
            <a:pPr marL="234950" indent="-234950" eaLnBrk="1" hangingPunct="1">
              <a:lnSpc>
                <a:spcPct val="90000"/>
              </a:lnSpc>
              <a:buFont typeface="Wingdings" charset="0"/>
              <a:buNone/>
            </a:pPr>
            <a:endParaRPr lang="en-US">
              <a:latin typeface="Calibri" charset="0"/>
            </a:endParaRPr>
          </a:p>
        </p:txBody>
      </p:sp>
      <p:sp>
        <p:nvSpPr>
          <p:cNvPr id="7" name="Date Placeholder 6"/>
          <p:cNvSpPr>
            <a:spLocks noGrp="1"/>
          </p:cNvSpPr>
          <p:nvPr>
            <p:ph type="dt" sz="quarter" idx="10"/>
          </p:nvPr>
        </p:nvSpPr>
        <p:spPr/>
        <p:txBody>
          <a:bodyPr/>
          <a:lstStyle/>
          <a:p>
            <a:pPr>
              <a:defRPr/>
            </a:pPr>
            <a:fld id="{68F3FB0B-41B5-477A-AEE5-942E31C9D49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809A09C-B854-3743-8E84-668400EDFD62}" type="slidenum">
              <a:rPr lang="en-US" b="0">
                <a:solidFill>
                  <a:srgbClr val="898989"/>
                </a:solidFill>
                <a:latin typeface="Calibri" charset="0"/>
              </a:rPr>
              <a:pPr eaLnBrk="1" hangingPunct="1"/>
              <a:t>102</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E1 classifier</a:t>
            </a:r>
          </a:p>
        </p:txBody>
      </p:sp>
      <p:sp>
        <p:nvSpPr>
          <p:cNvPr id="97" name="Date Placeholder 96"/>
          <p:cNvSpPr>
            <a:spLocks noGrp="1"/>
          </p:cNvSpPr>
          <p:nvPr>
            <p:ph type="dt" sz="quarter" idx="10"/>
          </p:nvPr>
        </p:nvSpPr>
        <p:spPr/>
        <p:txBody>
          <a:bodyPr/>
          <a:lstStyle/>
          <a:p>
            <a:pPr>
              <a:defRPr/>
            </a:pPr>
            <a:fld id="{6E1D6C4B-2B61-4DB3-8B42-2BFB3EF431E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F12B46C-14B6-9949-ADF8-9E27C2C5986A}" type="slidenum">
              <a:rPr lang="en-US" b="0">
                <a:solidFill>
                  <a:srgbClr val="898989"/>
                </a:solidFill>
                <a:latin typeface="Calibri" charset="0"/>
              </a:rPr>
              <a:pPr eaLnBrk="1" hangingPunct="1"/>
              <a:t>103</a:t>
            </a:fld>
            <a:endParaRPr lang="en-US" b="0">
              <a:solidFill>
                <a:srgbClr val="898989"/>
              </a:solidFill>
              <a:latin typeface="Calibri" charset="0"/>
            </a:endParaRPr>
          </a:p>
        </p:txBody>
      </p:sp>
      <p:graphicFrame>
        <p:nvGraphicFramePr>
          <p:cNvPr id="951393" name="Group 97"/>
          <p:cNvGraphicFramePr>
            <a:graphicFrameLocks noGrp="1"/>
          </p:cNvGraphicFramePr>
          <p:nvPr/>
        </p:nvGraphicFramePr>
        <p:xfrm>
          <a:off x="1730375" y="3840163"/>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00420" name="Rectangle 69"/>
          <p:cNvSpPr>
            <a:spLocks noChangeArrowheads="1"/>
          </p:cNvSpPr>
          <p:nvPr/>
        </p:nvSpPr>
        <p:spPr bwMode="auto">
          <a:xfrm>
            <a:off x="2525713"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0421" name="Rectangle 70"/>
          <p:cNvSpPr>
            <a:spLocks noChangeArrowheads="1"/>
          </p:cNvSpPr>
          <p:nvPr/>
        </p:nvSpPr>
        <p:spPr bwMode="auto">
          <a:xfrm>
            <a:off x="34956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0422" name="Rectangle 71"/>
          <p:cNvSpPr>
            <a:spLocks noChangeArrowheads="1"/>
          </p:cNvSpPr>
          <p:nvPr/>
        </p:nvSpPr>
        <p:spPr bwMode="auto">
          <a:xfrm>
            <a:off x="39909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0423" name="Rectangle 72"/>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0424" name="Rectangle 73"/>
          <p:cNvSpPr>
            <a:spLocks noChangeArrowheads="1"/>
          </p:cNvSpPr>
          <p:nvPr/>
        </p:nvSpPr>
        <p:spPr bwMode="auto">
          <a:xfrm>
            <a:off x="1550988"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0425" name="Rectangle 74"/>
          <p:cNvSpPr>
            <a:spLocks noChangeArrowheads="1"/>
          </p:cNvSpPr>
          <p:nvPr/>
        </p:nvSpPr>
        <p:spPr bwMode="auto">
          <a:xfrm>
            <a:off x="1054100"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0426" name="Rectangle 75"/>
          <p:cNvSpPr>
            <a:spLocks noChangeArrowheads="1"/>
          </p:cNvSpPr>
          <p:nvPr/>
        </p:nvSpPr>
        <p:spPr bwMode="auto">
          <a:xfrm>
            <a:off x="30146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0427" name="Rectangle 76"/>
          <p:cNvSpPr>
            <a:spLocks noChangeArrowheads="1"/>
          </p:cNvSpPr>
          <p:nvPr/>
        </p:nvSpPr>
        <p:spPr bwMode="auto">
          <a:xfrm>
            <a:off x="20383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0428" name="Text Box 77"/>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0429" name="Text Box 78"/>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0430" name="Text Box 79"/>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0431" name="Text Box 80"/>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0432" name="Text Box 81"/>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0433" name="Text Box 82"/>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0434" name="Text Box 83"/>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0435" name="Text Box 84"/>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0436" name="Text Box 85"/>
          <p:cNvSpPr txBox="1">
            <a:spLocks noChangeArrowheads="1"/>
          </p:cNvSpPr>
          <p:nvPr/>
        </p:nvSpPr>
        <p:spPr bwMode="auto">
          <a:xfrm>
            <a:off x="8985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37" name="Text Box 86"/>
          <p:cNvSpPr txBox="1">
            <a:spLocks noChangeArrowheads="1"/>
          </p:cNvSpPr>
          <p:nvPr/>
        </p:nvSpPr>
        <p:spPr bwMode="auto">
          <a:xfrm>
            <a:off x="14017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38" name="Text Box 87"/>
          <p:cNvSpPr txBox="1">
            <a:spLocks noChangeArrowheads="1"/>
          </p:cNvSpPr>
          <p:nvPr/>
        </p:nvSpPr>
        <p:spPr bwMode="auto">
          <a:xfrm>
            <a:off x="19081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39" name="Text Box 88"/>
          <p:cNvSpPr txBox="1">
            <a:spLocks noChangeArrowheads="1"/>
          </p:cNvSpPr>
          <p:nvPr/>
        </p:nvSpPr>
        <p:spPr bwMode="auto">
          <a:xfrm>
            <a:off x="2432050"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0440" name="Text Box 89"/>
          <p:cNvSpPr txBox="1">
            <a:spLocks noChangeArrowheads="1"/>
          </p:cNvSpPr>
          <p:nvPr/>
        </p:nvSpPr>
        <p:spPr bwMode="auto">
          <a:xfrm>
            <a:off x="287178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41" name="Text Box 90"/>
          <p:cNvSpPr txBox="1">
            <a:spLocks noChangeArrowheads="1"/>
          </p:cNvSpPr>
          <p:nvPr/>
        </p:nvSpPr>
        <p:spPr bwMode="auto">
          <a:xfrm>
            <a:off x="33528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42" name="Text Box 91"/>
          <p:cNvSpPr txBox="1">
            <a:spLocks noChangeArrowheads="1"/>
          </p:cNvSpPr>
          <p:nvPr/>
        </p:nvSpPr>
        <p:spPr bwMode="auto">
          <a:xfrm>
            <a:off x="38560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43" name="Text Box 92"/>
          <p:cNvSpPr txBox="1">
            <a:spLocks noChangeArrowheads="1"/>
          </p:cNvSpPr>
          <p:nvPr/>
        </p:nvSpPr>
        <p:spPr bwMode="auto">
          <a:xfrm>
            <a:off x="43259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0444" name="Line 93"/>
          <p:cNvSpPr>
            <a:spLocks noChangeShapeType="1"/>
          </p:cNvSpPr>
          <p:nvPr/>
        </p:nvSpPr>
        <p:spPr bwMode="auto">
          <a:xfrm flipV="1">
            <a:off x="1482725"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445" name="Text Box 94"/>
          <p:cNvSpPr txBox="1">
            <a:spLocks noChangeArrowheads="1"/>
          </p:cNvSpPr>
          <p:nvPr/>
        </p:nvSpPr>
        <p:spPr bwMode="auto">
          <a:xfrm>
            <a:off x="92075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0446" name="Text Box 98"/>
          <p:cNvSpPr txBox="1">
            <a:spLocks noChangeArrowheads="1"/>
          </p:cNvSpPr>
          <p:nvPr/>
        </p:nvSpPr>
        <p:spPr bwMode="auto">
          <a:xfrm>
            <a:off x="5130800"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100447" name="Text Box 99"/>
          <p:cNvSpPr txBox="1">
            <a:spLocks noChangeArrowheads="1"/>
          </p:cNvSpPr>
          <p:nvPr/>
        </p:nvSpPr>
        <p:spPr bwMode="auto">
          <a:xfrm>
            <a:off x="628650" y="2754313"/>
            <a:ext cx="2382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0.222</a:t>
            </a:r>
            <a:br>
              <a:rPr lang="en-US" sz="1800">
                <a:latin typeface="+mn-lt"/>
              </a:rPr>
            </a:br>
            <a:r>
              <a:rPr lang="en-US" sz="1800">
                <a:latin typeface="+mn-lt"/>
              </a:rPr>
              <a:t>Sign = -1, error = 0.778</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E1 classifier</a:t>
            </a:r>
          </a:p>
        </p:txBody>
      </p:sp>
      <p:sp>
        <p:nvSpPr>
          <p:cNvPr id="98" name="Date Placeholder 97"/>
          <p:cNvSpPr>
            <a:spLocks noGrp="1"/>
          </p:cNvSpPr>
          <p:nvPr>
            <p:ph type="dt" sz="quarter" idx="10"/>
          </p:nvPr>
        </p:nvSpPr>
        <p:spPr/>
        <p:txBody>
          <a:bodyPr/>
          <a:lstStyle/>
          <a:p>
            <a:pPr>
              <a:defRPr/>
            </a:pPr>
            <a:fld id="{1AE5DEBC-B755-4139-9BF4-F601AD3794C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9" name="Slide Number Placeholder 9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96B8E6B-8448-B84B-B03F-09A3C172B3C9}" type="slidenum">
              <a:rPr lang="en-US" b="0">
                <a:solidFill>
                  <a:srgbClr val="898989"/>
                </a:solidFill>
                <a:latin typeface="Calibri" charset="0"/>
              </a:rPr>
              <a:pPr eaLnBrk="1" hangingPunct="1"/>
              <a:t>104</a:t>
            </a:fld>
            <a:endParaRPr lang="en-US" b="0">
              <a:solidFill>
                <a:srgbClr val="898989"/>
              </a:solidFill>
              <a:latin typeface="Calibri" charset="0"/>
            </a:endParaRPr>
          </a:p>
        </p:txBody>
      </p:sp>
      <p:sp>
        <p:nvSpPr>
          <p:cNvPr id="101382" name="Rectangle 68"/>
          <p:cNvSpPr>
            <a:spLocks noChangeArrowheads="1"/>
          </p:cNvSpPr>
          <p:nvPr/>
        </p:nvSpPr>
        <p:spPr bwMode="auto">
          <a:xfrm>
            <a:off x="2525713"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1383" name="Rectangle 69"/>
          <p:cNvSpPr>
            <a:spLocks noChangeArrowheads="1"/>
          </p:cNvSpPr>
          <p:nvPr/>
        </p:nvSpPr>
        <p:spPr bwMode="auto">
          <a:xfrm>
            <a:off x="34956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1384" name="Rectangle 70"/>
          <p:cNvSpPr>
            <a:spLocks noChangeArrowheads="1"/>
          </p:cNvSpPr>
          <p:nvPr/>
        </p:nvSpPr>
        <p:spPr bwMode="auto">
          <a:xfrm>
            <a:off x="39909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1385"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1386" name="Rectangle 72"/>
          <p:cNvSpPr>
            <a:spLocks noChangeArrowheads="1"/>
          </p:cNvSpPr>
          <p:nvPr/>
        </p:nvSpPr>
        <p:spPr bwMode="auto">
          <a:xfrm>
            <a:off x="1550988"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1387" name="Rectangle 73"/>
          <p:cNvSpPr>
            <a:spLocks noChangeArrowheads="1"/>
          </p:cNvSpPr>
          <p:nvPr/>
        </p:nvSpPr>
        <p:spPr bwMode="auto">
          <a:xfrm>
            <a:off x="1054100"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1388" name="Rectangle 74"/>
          <p:cNvSpPr>
            <a:spLocks noChangeArrowheads="1"/>
          </p:cNvSpPr>
          <p:nvPr/>
        </p:nvSpPr>
        <p:spPr bwMode="auto">
          <a:xfrm>
            <a:off x="30146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1389" name="Rectangle 75"/>
          <p:cNvSpPr>
            <a:spLocks noChangeArrowheads="1"/>
          </p:cNvSpPr>
          <p:nvPr/>
        </p:nvSpPr>
        <p:spPr bwMode="auto">
          <a:xfrm>
            <a:off x="20383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1390" name="Text Box 76"/>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1391" name="Text Box 77"/>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1392" name="Text Box 78"/>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1393" name="Text Box 7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1394" name="Text Box 80"/>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1395" name="Text Box 81"/>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1396" name="Text Box 82"/>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1397"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1398" name="Text Box 84"/>
          <p:cNvSpPr txBox="1">
            <a:spLocks noChangeArrowheads="1"/>
          </p:cNvSpPr>
          <p:nvPr/>
        </p:nvSpPr>
        <p:spPr bwMode="auto">
          <a:xfrm>
            <a:off x="8985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1399" name="Text Box 85"/>
          <p:cNvSpPr txBox="1">
            <a:spLocks noChangeArrowheads="1"/>
          </p:cNvSpPr>
          <p:nvPr/>
        </p:nvSpPr>
        <p:spPr bwMode="auto">
          <a:xfrm>
            <a:off x="14017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1400" name="Text Box 86"/>
          <p:cNvSpPr txBox="1">
            <a:spLocks noChangeArrowheads="1"/>
          </p:cNvSpPr>
          <p:nvPr/>
        </p:nvSpPr>
        <p:spPr bwMode="auto">
          <a:xfrm>
            <a:off x="19081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1401" name="Text Box 89"/>
          <p:cNvSpPr txBox="1">
            <a:spLocks noChangeArrowheads="1"/>
          </p:cNvSpPr>
          <p:nvPr/>
        </p:nvSpPr>
        <p:spPr bwMode="auto">
          <a:xfrm>
            <a:off x="33528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1402" name="Text Box 90"/>
          <p:cNvSpPr txBox="1">
            <a:spLocks noChangeArrowheads="1"/>
          </p:cNvSpPr>
          <p:nvPr/>
        </p:nvSpPr>
        <p:spPr bwMode="auto">
          <a:xfrm>
            <a:off x="38560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1403" name="Text Box 91"/>
          <p:cNvSpPr txBox="1">
            <a:spLocks noChangeArrowheads="1"/>
          </p:cNvSpPr>
          <p:nvPr/>
        </p:nvSpPr>
        <p:spPr bwMode="auto">
          <a:xfrm>
            <a:off x="43259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1404" name="Line 92"/>
          <p:cNvSpPr>
            <a:spLocks noChangeShapeType="1"/>
          </p:cNvSpPr>
          <p:nvPr/>
        </p:nvSpPr>
        <p:spPr bwMode="auto">
          <a:xfrm flipV="1">
            <a:off x="19685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405" name="Text Box 93"/>
          <p:cNvSpPr txBox="1">
            <a:spLocks noChangeArrowheads="1"/>
          </p:cNvSpPr>
          <p:nvPr/>
        </p:nvSpPr>
        <p:spPr bwMode="auto">
          <a:xfrm>
            <a:off x="14065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1406" name="Text Box 94"/>
          <p:cNvSpPr txBox="1">
            <a:spLocks noChangeArrowheads="1"/>
          </p:cNvSpPr>
          <p:nvPr/>
        </p:nvSpPr>
        <p:spPr bwMode="auto">
          <a:xfrm>
            <a:off x="5130800"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101407" name="Text Box 95"/>
          <p:cNvSpPr txBox="1">
            <a:spLocks noChangeArrowheads="1"/>
          </p:cNvSpPr>
          <p:nvPr/>
        </p:nvSpPr>
        <p:spPr bwMode="auto">
          <a:xfrm>
            <a:off x="1114425" y="2754313"/>
            <a:ext cx="2382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0.148</a:t>
            </a:r>
            <a:br>
              <a:rPr lang="en-US" sz="1800">
                <a:latin typeface="+mn-lt"/>
              </a:rPr>
            </a:br>
            <a:r>
              <a:rPr lang="en-US" sz="1800">
                <a:latin typeface="+mn-lt"/>
              </a:rPr>
              <a:t>Sign = -1, error = 0.852</a:t>
            </a:r>
          </a:p>
        </p:txBody>
      </p:sp>
      <p:sp>
        <p:nvSpPr>
          <p:cNvPr id="101408" name="Line 96"/>
          <p:cNvSpPr>
            <a:spLocks noChangeShapeType="1"/>
          </p:cNvSpPr>
          <p:nvPr/>
        </p:nvSpPr>
        <p:spPr bwMode="auto">
          <a:xfrm>
            <a:off x="2627313" y="2501900"/>
            <a:ext cx="1657350"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01409" name="Text Box 97"/>
          <p:cNvSpPr txBox="1">
            <a:spLocks noChangeArrowheads="1"/>
          </p:cNvSpPr>
          <p:nvPr/>
        </p:nvSpPr>
        <p:spPr bwMode="auto">
          <a:xfrm>
            <a:off x="2432050"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1410" name="Text Box 98"/>
          <p:cNvSpPr txBox="1">
            <a:spLocks noChangeArrowheads="1"/>
          </p:cNvSpPr>
          <p:nvPr/>
        </p:nvSpPr>
        <p:spPr bwMode="auto">
          <a:xfrm>
            <a:off x="287178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graphicFrame>
        <p:nvGraphicFramePr>
          <p:cNvPr id="36" name="Group 97"/>
          <p:cNvGraphicFramePr>
            <a:graphicFrameLocks noGrp="1"/>
          </p:cNvGraphicFramePr>
          <p:nvPr/>
        </p:nvGraphicFramePr>
        <p:xfrm>
          <a:off x="1730375" y="3840163"/>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E1 classifier</a:t>
            </a:r>
          </a:p>
        </p:txBody>
      </p:sp>
      <p:sp>
        <p:nvSpPr>
          <p:cNvPr id="97" name="Date Placeholder 96"/>
          <p:cNvSpPr>
            <a:spLocks noGrp="1"/>
          </p:cNvSpPr>
          <p:nvPr>
            <p:ph type="dt" sz="quarter" idx="10"/>
          </p:nvPr>
        </p:nvSpPr>
        <p:spPr/>
        <p:txBody>
          <a:bodyPr/>
          <a:lstStyle/>
          <a:p>
            <a:pPr>
              <a:defRPr/>
            </a:pPr>
            <a:fld id="{13987173-5674-4AE5-AD3C-F0D2A86E4D3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2281E6A-25B8-6341-9B9A-ABD57A5A018E}" type="slidenum">
              <a:rPr lang="en-US" b="0">
                <a:solidFill>
                  <a:srgbClr val="898989"/>
                </a:solidFill>
                <a:latin typeface="Calibri" charset="0"/>
              </a:rPr>
              <a:pPr eaLnBrk="1" hangingPunct="1"/>
              <a:t>105</a:t>
            </a:fld>
            <a:endParaRPr lang="en-US" b="0">
              <a:solidFill>
                <a:srgbClr val="898989"/>
              </a:solidFill>
              <a:latin typeface="Calibri" charset="0"/>
            </a:endParaRPr>
          </a:p>
        </p:txBody>
      </p:sp>
      <p:sp>
        <p:nvSpPr>
          <p:cNvPr id="102406" name="Rectangle 68"/>
          <p:cNvSpPr>
            <a:spLocks noChangeArrowheads="1"/>
          </p:cNvSpPr>
          <p:nvPr/>
        </p:nvSpPr>
        <p:spPr bwMode="auto">
          <a:xfrm>
            <a:off x="2525713"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2407" name="Rectangle 69"/>
          <p:cNvSpPr>
            <a:spLocks noChangeArrowheads="1"/>
          </p:cNvSpPr>
          <p:nvPr/>
        </p:nvSpPr>
        <p:spPr bwMode="auto">
          <a:xfrm>
            <a:off x="34956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2408" name="Rectangle 70"/>
          <p:cNvSpPr>
            <a:spLocks noChangeArrowheads="1"/>
          </p:cNvSpPr>
          <p:nvPr/>
        </p:nvSpPr>
        <p:spPr bwMode="auto">
          <a:xfrm>
            <a:off x="39909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2409"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2410" name="Rectangle 72"/>
          <p:cNvSpPr>
            <a:spLocks noChangeArrowheads="1"/>
          </p:cNvSpPr>
          <p:nvPr/>
        </p:nvSpPr>
        <p:spPr bwMode="auto">
          <a:xfrm>
            <a:off x="1550988"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2411" name="Rectangle 73"/>
          <p:cNvSpPr>
            <a:spLocks noChangeArrowheads="1"/>
          </p:cNvSpPr>
          <p:nvPr/>
        </p:nvSpPr>
        <p:spPr bwMode="auto">
          <a:xfrm>
            <a:off x="1054100"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2412" name="Rectangle 74"/>
          <p:cNvSpPr>
            <a:spLocks noChangeArrowheads="1"/>
          </p:cNvSpPr>
          <p:nvPr/>
        </p:nvSpPr>
        <p:spPr bwMode="auto">
          <a:xfrm>
            <a:off x="30146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2413" name="Rectangle 75"/>
          <p:cNvSpPr>
            <a:spLocks noChangeArrowheads="1"/>
          </p:cNvSpPr>
          <p:nvPr/>
        </p:nvSpPr>
        <p:spPr bwMode="auto">
          <a:xfrm>
            <a:off x="20383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2414" name="Text Box 76"/>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2415" name="Text Box 77"/>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2416" name="Text Box 78"/>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2417" name="Text Box 7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2418" name="Text Box 80"/>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2419" name="Text Box 81"/>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2420" name="Text Box 82"/>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2421"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2422" name="Text Box 84"/>
          <p:cNvSpPr txBox="1">
            <a:spLocks noChangeArrowheads="1"/>
          </p:cNvSpPr>
          <p:nvPr/>
        </p:nvSpPr>
        <p:spPr bwMode="auto">
          <a:xfrm>
            <a:off x="8985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2423" name="Text Box 85"/>
          <p:cNvSpPr txBox="1">
            <a:spLocks noChangeArrowheads="1"/>
          </p:cNvSpPr>
          <p:nvPr/>
        </p:nvSpPr>
        <p:spPr bwMode="auto">
          <a:xfrm>
            <a:off x="14017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2424" name="Text Box 86"/>
          <p:cNvSpPr txBox="1">
            <a:spLocks noChangeArrowheads="1"/>
          </p:cNvSpPr>
          <p:nvPr/>
        </p:nvSpPr>
        <p:spPr bwMode="auto">
          <a:xfrm>
            <a:off x="19081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2425" name="Text Box 89"/>
          <p:cNvSpPr txBox="1">
            <a:spLocks noChangeArrowheads="1"/>
          </p:cNvSpPr>
          <p:nvPr/>
        </p:nvSpPr>
        <p:spPr bwMode="auto">
          <a:xfrm>
            <a:off x="33528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2426" name="Text Box 90"/>
          <p:cNvSpPr txBox="1">
            <a:spLocks noChangeArrowheads="1"/>
          </p:cNvSpPr>
          <p:nvPr/>
        </p:nvSpPr>
        <p:spPr bwMode="auto">
          <a:xfrm>
            <a:off x="38560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2427" name="Text Box 91"/>
          <p:cNvSpPr txBox="1">
            <a:spLocks noChangeArrowheads="1"/>
          </p:cNvSpPr>
          <p:nvPr/>
        </p:nvSpPr>
        <p:spPr bwMode="auto">
          <a:xfrm>
            <a:off x="43259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2428" name="Line 92"/>
          <p:cNvSpPr>
            <a:spLocks noChangeShapeType="1"/>
          </p:cNvSpPr>
          <p:nvPr/>
        </p:nvSpPr>
        <p:spPr bwMode="auto">
          <a:xfrm flipV="1">
            <a:off x="24638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29" name="Text Box 93"/>
          <p:cNvSpPr txBox="1">
            <a:spLocks noChangeArrowheads="1"/>
          </p:cNvSpPr>
          <p:nvPr/>
        </p:nvSpPr>
        <p:spPr bwMode="auto">
          <a:xfrm>
            <a:off x="1960563"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2430" name="Text Box 94"/>
          <p:cNvSpPr txBox="1">
            <a:spLocks noChangeArrowheads="1"/>
          </p:cNvSpPr>
          <p:nvPr/>
        </p:nvSpPr>
        <p:spPr bwMode="auto">
          <a:xfrm>
            <a:off x="5130800"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102431" name="Text Box 95"/>
          <p:cNvSpPr txBox="1">
            <a:spLocks noChangeArrowheads="1"/>
          </p:cNvSpPr>
          <p:nvPr/>
        </p:nvSpPr>
        <p:spPr bwMode="auto">
          <a:xfrm>
            <a:off x="1668463" y="2754313"/>
            <a:ext cx="23821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0.074</a:t>
            </a:r>
          </a:p>
        </p:txBody>
      </p:sp>
      <p:sp>
        <p:nvSpPr>
          <p:cNvPr id="102432" name="Text Box 97"/>
          <p:cNvSpPr txBox="1">
            <a:spLocks noChangeArrowheads="1"/>
          </p:cNvSpPr>
          <p:nvPr/>
        </p:nvSpPr>
        <p:spPr bwMode="auto">
          <a:xfrm>
            <a:off x="2432050"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2433" name="Text Box 98"/>
          <p:cNvSpPr txBox="1">
            <a:spLocks noChangeArrowheads="1"/>
          </p:cNvSpPr>
          <p:nvPr/>
        </p:nvSpPr>
        <p:spPr bwMode="auto">
          <a:xfrm>
            <a:off x="287178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graphicFrame>
        <p:nvGraphicFramePr>
          <p:cNvPr id="35" name="Group 97"/>
          <p:cNvGraphicFramePr>
            <a:graphicFrameLocks noGrp="1"/>
          </p:cNvGraphicFramePr>
          <p:nvPr/>
        </p:nvGraphicFramePr>
        <p:xfrm>
          <a:off x="1730375" y="3840163"/>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E2 classifier</a:t>
            </a:r>
          </a:p>
        </p:txBody>
      </p:sp>
      <p:sp>
        <p:nvSpPr>
          <p:cNvPr id="97" name="Date Placeholder 96"/>
          <p:cNvSpPr>
            <a:spLocks noGrp="1"/>
          </p:cNvSpPr>
          <p:nvPr>
            <p:ph type="dt" sz="quarter" idx="10"/>
          </p:nvPr>
        </p:nvSpPr>
        <p:spPr/>
        <p:txBody>
          <a:bodyPr/>
          <a:lstStyle/>
          <a:p>
            <a:pPr>
              <a:defRPr/>
            </a:pPr>
            <a:fld id="{FD5EA27B-BC89-4DCE-B6BB-352421730D4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9E8AA49-AD19-6E46-A071-9799CD9B0239}" type="slidenum">
              <a:rPr lang="en-US" b="0">
                <a:solidFill>
                  <a:srgbClr val="898989"/>
                </a:solidFill>
                <a:latin typeface="Calibri" charset="0"/>
              </a:rPr>
              <a:pPr eaLnBrk="1" hangingPunct="1"/>
              <a:t>106</a:t>
            </a:fld>
            <a:endParaRPr lang="en-US" b="0">
              <a:solidFill>
                <a:srgbClr val="898989"/>
              </a:solidFill>
              <a:latin typeface="Calibri" charset="0"/>
            </a:endParaRPr>
          </a:p>
        </p:txBody>
      </p:sp>
      <p:sp>
        <p:nvSpPr>
          <p:cNvPr id="103430" name="Rectangle 68"/>
          <p:cNvSpPr>
            <a:spLocks noChangeArrowheads="1"/>
          </p:cNvSpPr>
          <p:nvPr/>
        </p:nvSpPr>
        <p:spPr bwMode="auto">
          <a:xfrm>
            <a:off x="2525713"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3431" name="Rectangle 69"/>
          <p:cNvSpPr>
            <a:spLocks noChangeArrowheads="1"/>
          </p:cNvSpPr>
          <p:nvPr/>
        </p:nvSpPr>
        <p:spPr bwMode="auto">
          <a:xfrm>
            <a:off x="34956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-0.1</a:t>
            </a:r>
          </a:p>
        </p:txBody>
      </p:sp>
      <p:sp>
        <p:nvSpPr>
          <p:cNvPr id="103432" name="Rectangle 70"/>
          <p:cNvSpPr>
            <a:spLocks noChangeArrowheads="1"/>
          </p:cNvSpPr>
          <p:nvPr/>
        </p:nvSpPr>
        <p:spPr bwMode="auto">
          <a:xfrm>
            <a:off x="39909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3433" name="Rectangle 71"/>
          <p:cNvSpPr>
            <a:spLocks noChangeArrowheads="1"/>
          </p:cNvSpPr>
          <p:nvPr/>
        </p:nvSpPr>
        <p:spPr bwMode="auto">
          <a:xfrm>
            <a:off x="44624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3434" name="Rectangle 72"/>
          <p:cNvSpPr>
            <a:spLocks noChangeArrowheads="1"/>
          </p:cNvSpPr>
          <p:nvPr/>
        </p:nvSpPr>
        <p:spPr bwMode="auto">
          <a:xfrm>
            <a:off x="1550988" y="1468438"/>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3435" name="Rectangle 73"/>
          <p:cNvSpPr>
            <a:spLocks noChangeArrowheads="1"/>
          </p:cNvSpPr>
          <p:nvPr/>
        </p:nvSpPr>
        <p:spPr bwMode="auto">
          <a:xfrm>
            <a:off x="1054100"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-0.9</a:t>
            </a:r>
          </a:p>
        </p:txBody>
      </p:sp>
      <p:sp>
        <p:nvSpPr>
          <p:cNvPr id="103436" name="Rectangle 74"/>
          <p:cNvSpPr>
            <a:spLocks noChangeArrowheads="1"/>
          </p:cNvSpPr>
          <p:nvPr/>
        </p:nvSpPr>
        <p:spPr bwMode="auto">
          <a:xfrm>
            <a:off x="30146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-0.1</a:t>
            </a:r>
          </a:p>
        </p:txBody>
      </p:sp>
      <p:sp>
        <p:nvSpPr>
          <p:cNvPr id="103437" name="Rectangle 75"/>
          <p:cNvSpPr>
            <a:spLocks noChangeArrowheads="1"/>
          </p:cNvSpPr>
          <p:nvPr/>
        </p:nvSpPr>
        <p:spPr bwMode="auto">
          <a:xfrm>
            <a:off x="20383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3438" name="Text Box 76"/>
          <p:cNvSpPr txBox="1">
            <a:spLocks noChangeArrowheads="1"/>
          </p:cNvSpPr>
          <p:nvPr/>
        </p:nvSpPr>
        <p:spPr bwMode="auto">
          <a:xfrm>
            <a:off x="10414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3439" name="Text Box 77"/>
          <p:cNvSpPr txBox="1">
            <a:spLocks noChangeArrowheads="1"/>
          </p:cNvSpPr>
          <p:nvPr/>
        </p:nvSpPr>
        <p:spPr bwMode="auto">
          <a:xfrm>
            <a:off x="156368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3440" name="Text Box 78"/>
          <p:cNvSpPr txBox="1">
            <a:spLocks noChangeArrowheads="1"/>
          </p:cNvSpPr>
          <p:nvPr/>
        </p:nvSpPr>
        <p:spPr bwMode="auto">
          <a:xfrm>
            <a:off x="204152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3441" name="Text Box 7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3442" name="Text Box 80"/>
          <p:cNvSpPr txBox="1">
            <a:spLocks noChangeArrowheads="1"/>
          </p:cNvSpPr>
          <p:nvPr/>
        </p:nvSpPr>
        <p:spPr bwMode="auto">
          <a:xfrm>
            <a:off x="302577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3443" name="Text Box 81"/>
          <p:cNvSpPr txBox="1">
            <a:spLocks noChangeArrowheads="1"/>
          </p:cNvSpPr>
          <p:nvPr/>
        </p:nvSpPr>
        <p:spPr bwMode="auto">
          <a:xfrm>
            <a:off x="34671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3444" name="Text Box 82"/>
          <p:cNvSpPr txBox="1">
            <a:spLocks noChangeArrowheads="1"/>
          </p:cNvSpPr>
          <p:nvPr/>
        </p:nvSpPr>
        <p:spPr bwMode="auto">
          <a:xfrm>
            <a:off x="399891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3445" name="Text Box 83"/>
          <p:cNvSpPr txBox="1">
            <a:spLocks noChangeArrowheads="1"/>
          </p:cNvSpPr>
          <p:nvPr/>
        </p:nvSpPr>
        <p:spPr bwMode="auto">
          <a:xfrm>
            <a:off x="4468813"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3446" name="Text Box 84"/>
          <p:cNvSpPr txBox="1">
            <a:spLocks noChangeArrowheads="1"/>
          </p:cNvSpPr>
          <p:nvPr/>
        </p:nvSpPr>
        <p:spPr bwMode="auto">
          <a:xfrm>
            <a:off x="8985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47" name="Text Box 85"/>
          <p:cNvSpPr txBox="1">
            <a:spLocks noChangeArrowheads="1"/>
          </p:cNvSpPr>
          <p:nvPr/>
        </p:nvSpPr>
        <p:spPr bwMode="auto">
          <a:xfrm>
            <a:off x="1449388"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3448" name="Text Box 86"/>
          <p:cNvSpPr txBox="1">
            <a:spLocks noChangeArrowheads="1"/>
          </p:cNvSpPr>
          <p:nvPr/>
        </p:nvSpPr>
        <p:spPr bwMode="auto">
          <a:xfrm>
            <a:off x="19081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49" name="Text Box 87"/>
          <p:cNvSpPr txBox="1">
            <a:spLocks noChangeArrowheads="1"/>
          </p:cNvSpPr>
          <p:nvPr/>
        </p:nvSpPr>
        <p:spPr bwMode="auto">
          <a:xfrm>
            <a:off x="23844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50" name="Text Box 88"/>
          <p:cNvSpPr txBox="1">
            <a:spLocks noChangeArrowheads="1"/>
          </p:cNvSpPr>
          <p:nvPr/>
        </p:nvSpPr>
        <p:spPr bwMode="auto">
          <a:xfrm>
            <a:off x="28479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51" name="Text Box 89"/>
          <p:cNvSpPr txBox="1">
            <a:spLocks noChangeArrowheads="1"/>
          </p:cNvSpPr>
          <p:nvPr/>
        </p:nvSpPr>
        <p:spPr bwMode="auto">
          <a:xfrm>
            <a:off x="33528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52" name="Text Box 90"/>
          <p:cNvSpPr txBox="1">
            <a:spLocks noChangeArrowheads="1"/>
          </p:cNvSpPr>
          <p:nvPr/>
        </p:nvSpPr>
        <p:spPr bwMode="auto">
          <a:xfrm>
            <a:off x="38560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53" name="Text Box 91"/>
          <p:cNvSpPr txBox="1">
            <a:spLocks noChangeArrowheads="1"/>
          </p:cNvSpPr>
          <p:nvPr/>
        </p:nvSpPr>
        <p:spPr bwMode="auto">
          <a:xfrm>
            <a:off x="43259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3454" name="Line 92"/>
          <p:cNvSpPr>
            <a:spLocks noChangeShapeType="1"/>
          </p:cNvSpPr>
          <p:nvPr/>
        </p:nvSpPr>
        <p:spPr bwMode="auto">
          <a:xfrm flipV="1">
            <a:off x="3925888"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5" name="Text Box 93"/>
          <p:cNvSpPr txBox="1">
            <a:spLocks noChangeArrowheads="1"/>
          </p:cNvSpPr>
          <p:nvPr/>
        </p:nvSpPr>
        <p:spPr bwMode="auto">
          <a:xfrm>
            <a:off x="336550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3456" name="Text Box 94"/>
          <p:cNvSpPr txBox="1">
            <a:spLocks noChangeArrowheads="1"/>
          </p:cNvSpPr>
          <p:nvPr/>
        </p:nvSpPr>
        <p:spPr bwMode="auto">
          <a:xfrm>
            <a:off x="5130800" y="658813"/>
            <a:ext cx="3705225" cy="14747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FF0000"/>
                </a:solidFill>
                <a:latin typeface="Comic Sans MS" charset="0"/>
                <a:cs typeface="Arial Unicode MS" charset="0"/>
              </a:rPr>
              <a:t>Classifier based on E2:</a:t>
            </a:r>
            <a:br>
              <a:rPr lang="en-US" sz="1800">
                <a:solidFill>
                  <a:srgbClr val="FF0000"/>
                </a:solidFill>
                <a:latin typeface="Comic Sans MS" charset="0"/>
                <a:cs typeface="Arial Unicode MS" charset="0"/>
              </a:rPr>
            </a:br>
            <a:r>
              <a:rPr lang="en-US" sz="1800">
                <a:solidFill>
                  <a:srgbClr val="FF0000"/>
                </a:solidFill>
                <a:latin typeface="Comic Sans MS" charset="0"/>
                <a:cs typeface="Arial Unicode MS" charset="0"/>
              </a:rPr>
              <a:t>if ( sign*wt(E2) &gt; thresh) &gt; 0) </a:t>
            </a:r>
          </a:p>
          <a:p>
            <a:r>
              <a:rPr lang="en-US" sz="1800">
                <a:solidFill>
                  <a:srgbClr val="FF0000"/>
                </a:solidFill>
                <a:latin typeface="Comic Sans MS" charset="0"/>
                <a:cs typeface="Arial Unicode MS" charset="0"/>
              </a:rPr>
              <a:t>    face = true</a:t>
            </a:r>
          </a:p>
          <a:p>
            <a:endParaRPr lang="en-US" sz="1800">
              <a:solidFill>
                <a:srgbClr val="FF0000"/>
              </a:solidFill>
              <a:latin typeface="Comic Sans MS" charset="0"/>
              <a:cs typeface="Arial Unicode MS" charset="0"/>
            </a:endParaRPr>
          </a:p>
          <a:p>
            <a:r>
              <a:rPr lang="en-US" sz="1800">
                <a:solidFill>
                  <a:srgbClr val="FF0000"/>
                </a:solidFill>
                <a:latin typeface="Comic Sans MS" charset="0"/>
                <a:cs typeface="Arial Unicode MS" charset="0"/>
              </a:rPr>
              <a:t>sign = +1 or -1</a:t>
            </a:r>
          </a:p>
        </p:txBody>
      </p:sp>
      <p:sp>
        <p:nvSpPr>
          <p:cNvPr id="103457" name="Text Box 95"/>
          <p:cNvSpPr txBox="1">
            <a:spLocks noChangeArrowheads="1"/>
          </p:cNvSpPr>
          <p:nvPr/>
        </p:nvSpPr>
        <p:spPr bwMode="auto">
          <a:xfrm>
            <a:off x="2705100" y="2784475"/>
            <a:ext cx="2339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0.148</a:t>
            </a:r>
          </a:p>
        </p:txBody>
      </p:sp>
      <p:graphicFrame>
        <p:nvGraphicFramePr>
          <p:cNvPr id="35" name="Group 97"/>
          <p:cNvGraphicFramePr>
            <a:graphicFrameLocks noGrp="1"/>
          </p:cNvGraphicFramePr>
          <p:nvPr/>
        </p:nvGraphicFramePr>
        <p:xfrm>
          <a:off x="1730375" y="3840163"/>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Classifier</a:t>
            </a:r>
          </a:p>
        </p:txBody>
      </p:sp>
      <p:sp>
        <p:nvSpPr>
          <p:cNvPr id="98" name="Date Placeholder 97"/>
          <p:cNvSpPr>
            <a:spLocks noGrp="1"/>
          </p:cNvSpPr>
          <p:nvPr>
            <p:ph type="dt" sz="quarter" idx="10"/>
          </p:nvPr>
        </p:nvSpPr>
        <p:spPr/>
        <p:txBody>
          <a:bodyPr/>
          <a:lstStyle/>
          <a:p>
            <a:pPr>
              <a:defRPr/>
            </a:pPr>
            <a:fld id="{C847052A-97EB-4609-A78B-AB02EA952DC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9" name="Slide Number Placeholder 9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CF62019-E8C5-054C-80C4-D95A1B1DDA85}" type="slidenum">
              <a:rPr lang="en-US" b="0">
                <a:solidFill>
                  <a:srgbClr val="898989"/>
                </a:solidFill>
                <a:latin typeface="Calibri" charset="0"/>
              </a:rPr>
              <a:pPr eaLnBrk="1" hangingPunct="1"/>
              <a:t>107</a:t>
            </a:fld>
            <a:endParaRPr lang="en-US" b="0">
              <a:solidFill>
                <a:srgbClr val="898989"/>
              </a:solidFill>
              <a:latin typeface="Calibri" charset="0"/>
            </a:endParaRPr>
          </a:p>
        </p:txBody>
      </p:sp>
      <p:sp>
        <p:nvSpPr>
          <p:cNvPr id="104454" name="Rectangle 68"/>
          <p:cNvSpPr>
            <a:spLocks noChangeArrowheads="1"/>
          </p:cNvSpPr>
          <p:nvPr/>
        </p:nvSpPr>
        <p:spPr bwMode="auto">
          <a:xfrm>
            <a:off x="2516188" y="1470025"/>
            <a:ext cx="368300"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4455" name="Rectangle 69"/>
          <p:cNvSpPr>
            <a:spLocks noChangeArrowheads="1"/>
          </p:cNvSpPr>
          <p:nvPr/>
        </p:nvSpPr>
        <p:spPr bwMode="auto">
          <a:xfrm>
            <a:off x="3486150" y="1470025"/>
            <a:ext cx="358775"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4456" name="Rectangle 70"/>
          <p:cNvSpPr>
            <a:spLocks noChangeArrowheads="1"/>
          </p:cNvSpPr>
          <p:nvPr/>
        </p:nvSpPr>
        <p:spPr bwMode="auto">
          <a:xfrm>
            <a:off x="3981450" y="1470025"/>
            <a:ext cx="358775"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4457" name="Rectangle 71"/>
          <p:cNvSpPr>
            <a:spLocks noChangeArrowheads="1"/>
          </p:cNvSpPr>
          <p:nvPr/>
        </p:nvSpPr>
        <p:spPr bwMode="auto">
          <a:xfrm>
            <a:off x="4452938" y="1470025"/>
            <a:ext cx="358775"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4458" name="Rectangle 72"/>
          <p:cNvSpPr>
            <a:spLocks noChangeArrowheads="1"/>
          </p:cNvSpPr>
          <p:nvPr/>
        </p:nvSpPr>
        <p:spPr bwMode="auto">
          <a:xfrm>
            <a:off x="1541463" y="1468438"/>
            <a:ext cx="358775" cy="293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4459" name="Rectangle 73"/>
          <p:cNvSpPr>
            <a:spLocks noChangeArrowheads="1"/>
          </p:cNvSpPr>
          <p:nvPr/>
        </p:nvSpPr>
        <p:spPr bwMode="auto">
          <a:xfrm>
            <a:off x="1044575" y="1468438"/>
            <a:ext cx="358775" cy="293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4460" name="Rectangle 74"/>
          <p:cNvSpPr>
            <a:spLocks noChangeArrowheads="1"/>
          </p:cNvSpPr>
          <p:nvPr/>
        </p:nvSpPr>
        <p:spPr bwMode="auto">
          <a:xfrm>
            <a:off x="3005138" y="1470025"/>
            <a:ext cx="358775" cy="2936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4461" name="Rectangle 75"/>
          <p:cNvSpPr>
            <a:spLocks noChangeArrowheads="1"/>
          </p:cNvSpPr>
          <p:nvPr/>
        </p:nvSpPr>
        <p:spPr bwMode="auto">
          <a:xfrm>
            <a:off x="2028825" y="1470025"/>
            <a:ext cx="358775" cy="2936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4462" name="Text Box 76"/>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4463" name="Text Box 77"/>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4464" name="Text Box 78"/>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4465" name="Text Box 7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4466" name="Text Box 80"/>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4467" name="Text Box 81"/>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4468" name="Text Box 82"/>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4469"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4470" name="Text Box 84"/>
          <p:cNvSpPr txBox="1">
            <a:spLocks noChangeArrowheads="1"/>
          </p:cNvSpPr>
          <p:nvPr/>
        </p:nvSpPr>
        <p:spPr bwMode="auto">
          <a:xfrm>
            <a:off x="8810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71" name="Text Box 85"/>
          <p:cNvSpPr txBox="1">
            <a:spLocks noChangeArrowheads="1"/>
          </p:cNvSpPr>
          <p:nvPr/>
        </p:nvSpPr>
        <p:spPr bwMode="auto">
          <a:xfrm>
            <a:off x="13843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72" name="Text Box 86"/>
          <p:cNvSpPr txBox="1">
            <a:spLocks noChangeArrowheads="1"/>
          </p:cNvSpPr>
          <p:nvPr/>
        </p:nvSpPr>
        <p:spPr bwMode="auto">
          <a:xfrm>
            <a:off x="189071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73" name="Text Box 87"/>
          <p:cNvSpPr txBox="1">
            <a:spLocks noChangeArrowheads="1"/>
          </p:cNvSpPr>
          <p:nvPr/>
        </p:nvSpPr>
        <p:spPr bwMode="auto">
          <a:xfrm>
            <a:off x="33353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74" name="Text Box 88"/>
          <p:cNvSpPr txBox="1">
            <a:spLocks noChangeArrowheads="1"/>
          </p:cNvSpPr>
          <p:nvPr/>
        </p:nvSpPr>
        <p:spPr bwMode="auto">
          <a:xfrm>
            <a:off x="38385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75" name="Text Box 89"/>
          <p:cNvSpPr txBox="1">
            <a:spLocks noChangeArrowheads="1"/>
          </p:cNvSpPr>
          <p:nvPr/>
        </p:nvSpPr>
        <p:spPr bwMode="auto">
          <a:xfrm>
            <a:off x="43084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76" name="Line 90"/>
          <p:cNvSpPr>
            <a:spLocks noChangeShapeType="1"/>
          </p:cNvSpPr>
          <p:nvPr/>
        </p:nvSpPr>
        <p:spPr bwMode="auto">
          <a:xfrm flipV="1">
            <a:off x="24638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77" name="Text Box 91"/>
          <p:cNvSpPr txBox="1">
            <a:spLocks noChangeArrowheads="1"/>
          </p:cNvSpPr>
          <p:nvPr/>
        </p:nvSpPr>
        <p:spPr bwMode="auto">
          <a:xfrm>
            <a:off x="1960563"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4478" name="Text Box 92"/>
          <p:cNvSpPr txBox="1">
            <a:spLocks noChangeArrowheads="1"/>
          </p:cNvSpPr>
          <p:nvPr/>
        </p:nvSpPr>
        <p:spPr bwMode="auto">
          <a:xfrm>
            <a:off x="5119688" y="942975"/>
            <a:ext cx="3598862" cy="650875"/>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(wt(E1) &gt; 0.45) face = true</a:t>
            </a:r>
          </a:p>
        </p:txBody>
      </p:sp>
      <p:sp>
        <p:nvSpPr>
          <p:cNvPr id="104479" name="Text Box 93"/>
          <p:cNvSpPr txBox="1">
            <a:spLocks noChangeArrowheads="1"/>
          </p:cNvSpPr>
          <p:nvPr/>
        </p:nvSpPr>
        <p:spPr bwMode="auto">
          <a:xfrm>
            <a:off x="1395413" y="2754313"/>
            <a:ext cx="238219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0.074</a:t>
            </a:r>
          </a:p>
        </p:txBody>
      </p:sp>
      <p:sp>
        <p:nvSpPr>
          <p:cNvPr id="104480" name="Text Box 94"/>
          <p:cNvSpPr txBox="1">
            <a:spLocks noChangeArrowheads="1"/>
          </p:cNvSpPr>
          <p:nvPr/>
        </p:nvSpPr>
        <p:spPr bwMode="auto">
          <a:xfrm>
            <a:off x="2417763"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4481" name="Text Box 95"/>
          <p:cNvSpPr txBox="1">
            <a:spLocks noChangeArrowheads="1"/>
          </p:cNvSpPr>
          <p:nvPr/>
        </p:nvSpPr>
        <p:spPr bwMode="auto">
          <a:xfrm>
            <a:off x="28543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4482" name="Text Box 96"/>
          <p:cNvSpPr txBox="1">
            <a:spLocks noChangeArrowheads="1"/>
          </p:cNvSpPr>
          <p:nvPr/>
        </p:nvSpPr>
        <p:spPr bwMode="auto">
          <a:xfrm>
            <a:off x="5045075" y="2127250"/>
            <a:ext cx="3943350" cy="650875"/>
          </a:xfrm>
          <a:prstGeom prst="rect">
            <a:avLst/>
          </a:prstGeom>
          <a:solidFill>
            <a:srgbClr val="CCFF99"/>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Alpha = 0.5ln((1-0.074) / 0.074)</a:t>
            </a:r>
          </a:p>
          <a:p>
            <a:r>
              <a:rPr lang="en-US" sz="1800">
                <a:solidFill>
                  <a:srgbClr val="3333FF"/>
                </a:solidFill>
                <a:latin typeface="Comic Sans MS" charset="0"/>
                <a:cs typeface="Arial Unicode MS" charset="0"/>
              </a:rPr>
              <a:t>       = 1.26 </a:t>
            </a:r>
          </a:p>
        </p:txBody>
      </p:sp>
      <p:graphicFrame>
        <p:nvGraphicFramePr>
          <p:cNvPr id="36" name="Group 97"/>
          <p:cNvGraphicFramePr>
            <a:graphicFrameLocks noGrp="1"/>
          </p:cNvGraphicFramePr>
          <p:nvPr/>
        </p:nvGraphicFramePr>
        <p:xfrm>
          <a:off x="1730375" y="3840163"/>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Boosted Classifier Thus Far</a:t>
            </a:r>
          </a:p>
        </p:txBody>
      </p:sp>
      <p:sp>
        <p:nvSpPr>
          <p:cNvPr id="36" name="Date Placeholder 35"/>
          <p:cNvSpPr>
            <a:spLocks noGrp="1"/>
          </p:cNvSpPr>
          <p:nvPr>
            <p:ph type="dt" sz="quarter" idx="10"/>
          </p:nvPr>
        </p:nvSpPr>
        <p:spPr/>
        <p:txBody>
          <a:bodyPr/>
          <a:lstStyle/>
          <a:p>
            <a:pPr>
              <a:defRPr/>
            </a:pPr>
            <a:fld id="{0A7CB7BC-A9F3-45FE-9851-10DBFCB5505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3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37" name="Slide Number Placeholder 3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93D1407-5E9C-1F4A-8AA4-EEE10F061F88}" type="slidenum">
              <a:rPr lang="en-US" b="0">
                <a:solidFill>
                  <a:srgbClr val="898989"/>
                </a:solidFill>
                <a:latin typeface="Calibri" charset="0"/>
              </a:rPr>
              <a:pPr eaLnBrk="1" hangingPunct="1"/>
              <a:t>108</a:t>
            </a:fld>
            <a:endParaRPr lang="en-US" b="0">
              <a:solidFill>
                <a:srgbClr val="898989"/>
              </a:solidFill>
              <a:latin typeface="Calibri" charset="0"/>
            </a:endParaRPr>
          </a:p>
        </p:txBody>
      </p:sp>
      <p:sp>
        <p:nvSpPr>
          <p:cNvPr id="105478" name="Text Box 33"/>
          <p:cNvSpPr txBox="1">
            <a:spLocks noChangeArrowheads="1"/>
          </p:cNvSpPr>
          <p:nvPr/>
        </p:nvSpPr>
        <p:spPr bwMode="auto">
          <a:xfrm>
            <a:off x="4486275" y="2319338"/>
            <a:ext cx="3884613" cy="376237"/>
          </a:xfrm>
          <a:prstGeom prst="rect">
            <a:avLst/>
          </a:prstGeom>
          <a:solidFill>
            <a:srgbClr val="CCCCFF"/>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h1(X) = wt(E1) &gt; 0.45 ? +1 : -1</a:t>
            </a:r>
          </a:p>
        </p:txBody>
      </p:sp>
      <p:sp>
        <p:nvSpPr>
          <p:cNvPr id="105479" name="Text Box 34"/>
          <p:cNvSpPr txBox="1">
            <a:spLocks noChangeArrowheads="1"/>
          </p:cNvSpPr>
          <p:nvPr/>
        </p:nvSpPr>
        <p:spPr bwMode="auto">
          <a:xfrm>
            <a:off x="4486275" y="3000375"/>
            <a:ext cx="3884613" cy="376238"/>
          </a:xfrm>
          <a:prstGeom prst="rect">
            <a:avLst/>
          </a:prstGeom>
          <a:solidFill>
            <a:srgbClr val="CCCCFF"/>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h2(X) = wt(E1) &gt; 0.25 ? +1 : -1</a:t>
            </a:r>
          </a:p>
        </p:txBody>
      </p:sp>
      <p:sp>
        <p:nvSpPr>
          <p:cNvPr id="105480" name="Text Box 35"/>
          <p:cNvSpPr txBox="1">
            <a:spLocks noChangeArrowheads="1"/>
          </p:cNvSpPr>
          <p:nvPr/>
        </p:nvSpPr>
        <p:spPr bwMode="auto">
          <a:xfrm>
            <a:off x="1835150" y="4137025"/>
            <a:ext cx="4838700" cy="376238"/>
          </a:xfrm>
          <a:prstGeom prst="rect">
            <a:avLst/>
          </a:prstGeom>
          <a:solidFill>
            <a:srgbClr val="FFFF00"/>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H(X) = sign(0.97 * h1(X) + 1.26 * h2(X))</a:t>
            </a:r>
          </a:p>
        </p:txBody>
      </p:sp>
      <p:sp>
        <p:nvSpPr>
          <p:cNvPr id="105481" name="Rectangle 38"/>
          <p:cNvSpPr>
            <a:spLocks noChangeArrowheads="1"/>
          </p:cNvSpPr>
          <p:nvPr/>
        </p:nvSpPr>
        <p:spPr bwMode="auto">
          <a:xfrm>
            <a:off x="2516188" y="1470025"/>
            <a:ext cx="368300"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5482" name="Rectangle 39"/>
          <p:cNvSpPr>
            <a:spLocks noChangeArrowheads="1"/>
          </p:cNvSpPr>
          <p:nvPr/>
        </p:nvSpPr>
        <p:spPr bwMode="auto">
          <a:xfrm>
            <a:off x="3486150" y="1470025"/>
            <a:ext cx="358775"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5483" name="Rectangle 40"/>
          <p:cNvSpPr>
            <a:spLocks noChangeArrowheads="1"/>
          </p:cNvSpPr>
          <p:nvPr/>
        </p:nvSpPr>
        <p:spPr bwMode="auto">
          <a:xfrm>
            <a:off x="3981450" y="1470025"/>
            <a:ext cx="358775"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5484" name="Rectangle 41"/>
          <p:cNvSpPr>
            <a:spLocks noChangeArrowheads="1"/>
          </p:cNvSpPr>
          <p:nvPr/>
        </p:nvSpPr>
        <p:spPr bwMode="auto">
          <a:xfrm>
            <a:off x="4452938" y="1470025"/>
            <a:ext cx="358775" cy="293688"/>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5485" name="Rectangle 42"/>
          <p:cNvSpPr>
            <a:spLocks noChangeArrowheads="1"/>
          </p:cNvSpPr>
          <p:nvPr/>
        </p:nvSpPr>
        <p:spPr bwMode="auto">
          <a:xfrm>
            <a:off x="1541463" y="1468438"/>
            <a:ext cx="358775" cy="293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5486" name="Rectangle 43"/>
          <p:cNvSpPr>
            <a:spLocks noChangeArrowheads="1"/>
          </p:cNvSpPr>
          <p:nvPr/>
        </p:nvSpPr>
        <p:spPr bwMode="auto">
          <a:xfrm>
            <a:off x="1044575" y="1468438"/>
            <a:ext cx="358775" cy="2936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5487" name="Rectangle 44"/>
          <p:cNvSpPr>
            <a:spLocks noChangeArrowheads="1"/>
          </p:cNvSpPr>
          <p:nvPr/>
        </p:nvSpPr>
        <p:spPr bwMode="auto">
          <a:xfrm>
            <a:off x="3005138" y="1470025"/>
            <a:ext cx="358775" cy="2936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5488" name="Rectangle 45"/>
          <p:cNvSpPr>
            <a:spLocks noChangeArrowheads="1"/>
          </p:cNvSpPr>
          <p:nvPr/>
        </p:nvSpPr>
        <p:spPr bwMode="auto">
          <a:xfrm>
            <a:off x="2028825" y="1470025"/>
            <a:ext cx="358775" cy="2936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5489" name="Text Box 46"/>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5490" name="Text Box 47"/>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5491" name="Text Box 48"/>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5492" name="Text Box 4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5493" name="Text Box 50"/>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5494" name="Text Box 51"/>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5495" name="Text Box 52"/>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5496" name="Text Box 5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5497" name="Text Box 54"/>
          <p:cNvSpPr txBox="1">
            <a:spLocks noChangeArrowheads="1"/>
          </p:cNvSpPr>
          <p:nvPr/>
        </p:nvSpPr>
        <p:spPr bwMode="auto">
          <a:xfrm>
            <a:off x="8810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498" name="Text Box 55"/>
          <p:cNvSpPr txBox="1">
            <a:spLocks noChangeArrowheads="1"/>
          </p:cNvSpPr>
          <p:nvPr/>
        </p:nvSpPr>
        <p:spPr bwMode="auto">
          <a:xfrm>
            <a:off x="13843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499" name="Text Box 56"/>
          <p:cNvSpPr txBox="1">
            <a:spLocks noChangeArrowheads="1"/>
          </p:cNvSpPr>
          <p:nvPr/>
        </p:nvSpPr>
        <p:spPr bwMode="auto">
          <a:xfrm>
            <a:off x="189071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500" name="Text Box 57"/>
          <p:cNvSpPr txBox="1">
            <a:spLocks noChangeArrowheads="1"/>
          </p:cNvSpPr>
          <p:nvPr/>
        </p:nvSpPr>
        <p:spPr bwMode="auto">
          <a:xfrm>
            <a:off x="33353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501" name="Text Box 58"/>
          <p:cNvSpPr txBox="1">
            <a:spLocks noChangeArrowheads="1"/>
          </p:cNvSpPr>
          <p:nvPr/>
        </p:nvSpPr>
        <p:spPr bwMode="auto">
          <a:xfrm>
            <a:off x="38385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502" name="Text Box 59"/>
          <p:cNvSpPr txBox="1">
            <a:spLocks noChangeArrowheads="1"/>
          </p:cNvSpPr>
          <p:nvPr/>
        </p:nvSpPr>
        <p:spPr bwMode="auto">
          <a:xfrm>
            <a:off x="43084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503" name="Line 60"/>
          <p:cNvSpPr>
            <a:spLocks noChangeShapeType="1"/>
          </p:cNvSpPr>
          <p:nvPr/>
        </p:nvSpPr>
        <p:spPr bwMode="auto">
          <a:xfrm flipV="1">
            <a:off x="24638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04" name="Text Box 61"/>
          <p:cNvSpPr txBox="1">
            <a:spLocks noChangeArrowheads="1"/>
          </p:cNvSpPr>
          <p:nvPr/>
        </p:nvSpPr>
        <p:spPr bwMode="auto">
          <a:xfrm>
            <a:off x="1960563"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5505" name="Text Box 63"/>
          <p:cNvSpPr txBox="1">
            <a:spLocks noChangeArrowheads="1"/>
          </p:cNvSpPr>
          <p:nvPr/>
        </p:nvSpPr>
        <p:spPr bwMode="auto">
          <a:xfrm>
            <a:off x="2417763"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5506" name="Text Box 64"/>
          <p:cNvSpPr txBox="1">
            <a:spLocks noChangeArrowheads="1"/>
          </p:cNvSpPr>
          <p:nvPr/>
        </p:nvSpPr>
        <p:spPr bwMode="auto">
          <a:xfrm>
            <a:off x="28543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5507" name="Line 65"/>
          <p:cNvSpPr>
            <a:spLocks noChangeShapeType="1"/>
          </p:cNvSpPr>
          <p:nvPr/>
        </p:nvSpPr>
        <p:spPr bwMode="auto">
          <a:xfrm flipV="1">
            <a:off x="3414713" y="1792288"/>
            <a:ext cx="0" cy="1016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508" name="Text Box 66"/>
          <p:cNvSpPr txBox="1">
            <a:spLocks noChangeArrowheads="1"/>
          </p:cNvSpPr>
          <p:nvPr/>
        </p:nvSpPr>
        <p:spPr bwMode="auto">
          <a:xfrm>
            <a:off x="2887663" y="2808288"/>
            <a:ext cx="11207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Reweighting the Data</a:t>
            </a:r>
          </a:p>
        </p:txBody>
      </p:sp>
      <p:sp>
        <p:nvSpPr>
          <p:cNvPr id="109" name="Date Placeholder 108"/>
          <p:cNvSpPr>
            <a:spLocks noGrp="1"/>
          </p:cNvSpPr>
          <p:nvPr>
            <p:ph type="dt" sz="quarter" idx="10"/>
          </p:nvPr>
        </p:nvSpPr>
        <p:spPr/>
        <p:txBody>
          <a:bodyPr/>
          <a:lstStyle/>
          <a:p>
            <a:pPr>
              <a:defRPr/>
            </a:pPr>
            <a:fld id="{C67FB807-F28F-4F4C-8BE1-9AD186FA120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0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10" name="Slide Number Placeholder 10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C25A2F9-944A-414C-82EA-495BF0F50395}" type="slidenum">
              <a:rPr lang="en-US" b="0">
                <a:solidFill>
                  <a:srgbClr val="898989"/>
                </a:solidFill>
                <a:latin typeface="Calibri" charset="0"/>
              </a:rPr>
              <a:pPr eaLnBrk="1" hangingPunct="1"/>
              <a:t>109</a:t>
            </a:fld>
            <a:endParaRPr lang="en-US" b="0">
              <a:solidFill>
                <a:srgbClr val="898989"/>
              </a:solidFill>
              <a:latin typeface="Calibri" charset="0"/>
            </a:endParaRPr>
          </a:p>
        </p:txBody>
      </p:sp>
      <p:graphicFrame>
        <p:nvGraphicFramePr>
          <p:cNvPr id="962702" name="Group 142"/>
          <p:cNvGraphicFramePr>
            <a:graphicFrameLocks noGrp="1"/>
          </p:cNvGraphicFramePr>
          <p:nvPr/>
        </p:nvGraphicFramePr>
        <p:xfrm>
          <a:off x="1730375" y="3840163"/>
          <a:ext cx="5775325" cy="2055816"/>
        </p:xfrm>
        <a:graphic>
          <a:graphicData uri="http://schemas.openxmlformats.org/drawingml/2006/table">
            <a:tbl>
              <a:tblPr/>
              <a:tblGrid>
                <a:gridCol w="866775"/>
                <a:gridCol w="866775"/>
                <a:gridCol w="869950"/>
                <a:gridCol w="866775"/>
                <a:gridCol w="115252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0.48*0.28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0.32</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0.074*3.5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06574" name="Rectangle 68"/>
          <p:cNvSpPr>
            <a:spLocks noChangeArrowheads="1"/>
          </p:cNvSpPr>
          <p:nvPr/>
        </p:nvSpPr>
        <p:spPr bwMode="auto">
          <a:xfrm>
            <a:off x="2525713"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6575" name="Rectangle 69"/>
          <p:cNvSpPr>
            <a:spLocks noChangeArrowheads="1"/>
          </p:cNvSpPr>
          <p:nvPr/>
        </p:nvSpPr>
        <p:spPr bwMode="auto">
          <a:xfrm>
            <a:off x="34956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6576" name="Rectangle 70"/>
          <p:cNvSpPr>
            <a:spLocks noChangeArrowheads="1"/>
          </p:cNvSpPr>
          <p:nvPr/>
        </p:nvSpPr>
        <p:spPr bwMode="auto">
          <a:xfrm>
            <a:off x="39909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6577"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6578" name="Rectangle 72"/>
          <p:cNvSpPr>
            <a:spLocks noChangeArrowheads="1"/>
          </p:cNvSpPr>
          <p:nvPr/>
        </p:nvSpPr>
        <p:spPr bwMode="auto">
          <a:xfrm>
            <a:off x="1550988"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6579" name="Rectangle 73"/>
          <p:cNvSpPr>
            <a:spLocks noChangeArrowheads="1"/>
          </p:cNvSpPr>
          <p:nvPr/>
        </p:nvSpPr>
        <p:spPr bwMode="auto">
          <a:xfrm>
            <a:off x="1054100"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6580" name="Rectangle 74"/>
          <p:cNvSpPr>
            <a:spLocks noChangeArrowheads="1"/>
          </p:cNvSpPr>
          <p:nvPr/>
        </p:nvSpPr>
        <p:spPr bwMode="auto">
          <a:xfrm>
            <a:off x="30146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6581" name="Rectangle 75"/>
          <p:cNvSpPr>
            <a:spLocks noChangeArrowheads="1"/>
          </p:cNvSpPr>
          <p:nvPr/>
        </p:nvSpPr>
        <p:spPr bwMode="auto">
          <a:xfrm>
            <a:off x="20383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6582" name="Text Box 76"/>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6583" name="Text Box 77"/>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6584" name="Text Box 78"/>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6585" name="Text Box 7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6586" name="Text Box 80"/>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6587" name="Text Box 81"/>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6588" name="Text Box 82"/>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6589"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6590" name="Text Box 84"/>
          <p:cNvSpPr txBox="1">
            <a:spLocks noChangeArrowheads="1"/>
          </p:cNvSpPr>
          <p:nvPr/>
        </p:nvSpPr>
        <p:spPr bwMode="auto">
          <a:xfrm>
            <a:off x="8985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591" name="Text Box 85"/>
          <p:cNvSpPr txBox="1">
            <a:spLocks noChangeArrowheads="1"/>
          </p:cNvSpPr>
          <p:nvPr/>
        </p:nvSpPr>
        <p:spPr bwMode="auto">
          <a:xfrm>
            <a:off x="14017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592" name="Text Box 86"/>
          <p:cNvSpPr txBox="1">
            <a:spLocks noChangeArrowheads="1"/>
          </p:cNvSpPr>
          <p:nvPr/>
        </p:nvSpPr>
        <p:spPr bwMode="auto">
          <a:xfrm>
            <a:off x="19081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593" name="Text Box 87"/>
          <p:cNvSpPr txBox="1">
            <a:spLocks noChangeArrowheads="1"/>
          </p:cNvSpPr>
          <p:nvPr/>
        </p:nvSpPr>
        <p:spPr bwMode="auto">
          <a:xfrm>
            <a:off x="33528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594" name="Text Box 88"/>
          <p:cNvSpPr txBox="1">
            <a:spLocks noChangeArrowheads="1"/>
          </p:cNvSpPr>
          <p:nvPr/>
        </p:nvSpPr>
        <p:spPr bwMode="auto">
          <a:xfrm>
            <a:off x="38560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595" name="Text Box 89"/>
          <p:cNvSpPr txBox="1">
            <a:spLocks noChangeArrowheads="1"/>
          </p:cNvSpPr>
          <p:nvPr/>
        </p:nvSpPr>
        <p:spPr bwMode="auto">
          <a:xfrm>
            <a:off x="43259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596" name="Line 90"/>
          <p:cNvSpPr>
            <a:spLocks noChangeShapeType="1"/>
          </p:cNvSpPr>
          <p:nvPr/>
        </p:nvSpPr>
        <p:spPr bwMode="auto">
          <a:xfrm flipV="1">
            <a:off x="2452688"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97" name="Text Box 91"/>
          <p:cNvSpPr txBox="1">
            <a:spLocks noChangeArrowheads="1"/>
          </p:cNvSpPr>
          <p:nvPr/>
        </p:nvSpPr>
        <p:spPr bwMode="auto">
          <a:xfrm>
            <a:off x="194945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6598" name="Text Box 93"/>
          <p:cNvSpPr txBox="1">
            <a:spLocks noChangeArrowheads="1"/>
          </p:cNvSpPr>
          <p:nvPr/>
        </p:nvSpPr>
        <p:spPr bwMode="auto">
          <a:xfrm>
            <a:off x="1395413" y="2754313"/>
            <a:ext cx="238219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0.074</a:t>
            </a:r>
          </a:p>
        </p:txBody>
      </p:sp>
      <p:sp>
        <p:nvSpPr>
          <p:cNvPr id="106599" name="Text Box 94"/>
          <p:cNvSpPr txBox="1">
            <a:spLocks noChangeArrowheads="1"/>
          </p:cNvSpPr>
          <p:nvPr/>
        </p:nvSpPr>
        <p:spPr bwMode="auto">
          <a:xfrm>
            <a:off x="2432050"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6600" name="Text Box 95"/>
          <p:cNvSpPr txBox="1">
            <a:spLocks noChangeArrowheads="1"/>
          </p:cNvSpPr>
          <p:nvPr/>
        </p:nvSpPr>
        <p:spPr bwMode="auto">
          <a:xfrm>
            <a:off x="287178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6601" name="Text Box 96"/>
          <p:cNvSpPr txBox="1">
            <a:spLocks noChangeArrowheads="1"/>
          </p:cNvSpPr>
          <p:nvPr/>
        </p:nvSpPr>
        <p:spPr bwMode="auto">
          <a:xfrm>
            <a:off x="5045075" y="2127250"/>
            <a:ext cx="3900488" cy="646113"/>
          </a:xfrm>
          <a:prstGeom prst="rect">
            <a:avLst/>
          </a:prstGeom>
          <a:solidFill>
            <a:srgbClr val="CCFF99"/>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Exp(alpha) = exp(1.26) = 3.5</a:t>
            </a:r>
          </a:p>
          <a:p>
            <a:r>
              <a:rPr lang="en-US" sz="1800">
                <a:solidFill>
                  <a:srgbClr val="3333FF"/>
                </a:solidFill>
                <a:latin typeface="Comic Sans MS" charset="0"/>
                <a:cs typeface="Arial Unicode MS" charset="0"/>
              </a:rPr>
              <a:t>Exp(-alpha) = exp(-1.26) = 0.28</a:t>
            </a:r>
          </a:p>
        </p:txBody>
      </p:sp>
      <p:sp>
        <p:nvSpPr>
          <p:cNvPr id="106602" name="Text Box 137"/>
          <p:cNvSpPr txBox="1">
            <a:spLocks noChangeArrowheads="1"/>
          </p:cNvSpPr>
          <p:nvPr/>
        </p:nvSpPr>
        <p:spPr bwMode="auto">
          <a:xfrm>
            <a:off x="5668963" y="6202363"/>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RENORMALIZE</a:t>
            </a:r>
          </a:p>
        </p:txBody>
      </p:sp>
      <p:sp>
        <p:nvSpPr>
          <p:cNvPr id="106603" name="AutoShape 138"/>
          <p:cNvSpPr>
            <a:spLocks noChangeArrowheads="1"/>
          </p:cNvSpPr>
          <p:nvPr/>
        </p:nvSpPr>
        <p:spPr bwMode="auto">
          <a:xfrm>
            <a:off x="6188075" y="5922963"/>
            <a:ext cx="334963" cy="28416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5603"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DC4408E7-3861-4163-8003-29E63F598D6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72842B9-CD4C-CE4C-834B-81597F85AAB0}" type="slidenum">
              <a:rPr lang="en-US" b="0">
                <a:solidFill>
                  <a:srgbClr val="898989"/>
                </a:solidFill>
                <a:latin typeface="Calibri" charset="0"/>
              </a:rPr>
              <a:pPr eaLnBrk="1" hangingPunct="1"/>
              <a:t>11</a:t>
            </a:fld>
            <a:endParaRPr lang="en-US" b="0">
              <a:solidFill>
                <a:srgbClr val="898989"/>
              </a:solidFill>
              <a:latin typeface="Calibri" charset="0"/>
            </a:endParaRPr>
          </a:p>
        </p:txBody>
      </p:sp>
      <p:pic>
        <p:nvPicPr>
          <p:cNvPr id="25607"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500313" y="1281113"/>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Reweighting the Data</a:t>
            </a:r>
          </a:p>
        </p:txBody>
      </p:sp>
      <p:sp>
        <p:nvSpPr>
          <p:cNvPr id="109" name="Date Placeholder 108"/>
          <p:cNvSpPr>
            <a:spLocks noGrp="1"/>
          </p:cNvSpPr>
          <p:nvPr>
            <p:ph type="dt" sz="quarter" idx="10"/>
          </p:nvPr>
        </p:nvSpPr>
        <p:spPr/>
        <p:txBody>
          <a:bodyPr/>
          <a:lstStyle/>
          <a:p>
            <a:pPr>
              <a:defRPr/>
            </a:pPr>
            <a:fld id="{9A9012D4-5965-4DBD-87DE-205DAAA4976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0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10" name="Slide Number Placeholder 10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0417FD2-8DDA-F74C-B94F-6F7D374EF9ED}" type="slidenum">
              <a:rPr lang="en-US" b="0">
                <a:solidFill>
                  <a:srgbClr val="898989"/>
                </a:solidFill>
                <a:latin typeface="Calibri" charset="0"/>
              </a:rPr>
              <a:pPr eaLnBrk="1" hangingPunct="1"/>
              <a:t>110</a:t>
            </a:fld>
            <a:endParaRPr lang="en-US" b="0">
              <a:solidFill>
                <a:srgbClr val="898989"/>
              </a:solidFill>
              <a:latin typeface="Calibri" charset="0"/>
            </a:endParaRPr>
          </a:p>
        </p:txBody>
      </p:sp>
      <p:sp>
        <p:nvSpPr>
          <p:cNvPr id="107526" name="Rectangle 78"/>
          <p:cNvSpPr>
            <a:spLocks noChangeArrowheads="1"/>
          </p:cNvSpPr>
          <p:nvPr/>
        </p:nvSpPr>
        <p:spPr bwMode="auto">
          <a:xfrm>
            <a:off x="2525713"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107527" name="Rectangle 79"/>
          <p:cNvSpPr>
            <a:spLocks noChangeArrowheads="1"/>
          </p:cNvSpPr>
          <p:nvPr/>
        </p:nvSpPr>
        <p:spPr bwMode="auto">
          <a:xfrm>
            <a:off x="34956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107528" name="Rectangle 80"/>
          <p:cNvSpPr>
            <a:spLocks noChangeArrowheads="1"/>
          </p:cNvSpPr>
          <p:nvPr/>
        </p:nvSpPr>
        <p:spPr bwMode="auto">
          <a:xfrm>
            <a:off x="39909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107529" name="Rectangle 8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107530" name="Rectangle 82"/>
          <p:cNvSpPr>
            <a:spLocks noChangeArrowheads="1"/>
          </p:cNvSpPr>
          <p:nvPr/>
        </p:nvSpPr>
        <p:spPr bwMode="auto">
          <a:xfrm>
            <a:off x="1550988"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7531" name="Rectangle 83"/>
          <p:cNvSpPr>
            <a:spLocks noChangeArrowheads="1"/>
          </p:cNvSpPr>
          <p:nvPr/>
        </p:nvSpPr>
        <p:spPr bwMode="auto">
          <a:xfrm>
            <a:off x="1054100"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107532" name="Rectangle 84"/>
          <p:cNvSpPr>
            <a:spLocks noChangeArrowheads="1"/>
          </p:cNvSpPr>
          <p:nvPr/>
        </p:nvSpPr>
        <p:spPr bwMode="auto">
          <a:xfrm>
            <a:off x="30146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107533" name="Rectangle 85"/>
          <p:cNvSpPr>
            <a:spLocks noChangeArrowheads="1"/>
          </p:cNvSpPr>
          <p:nvPr/>
        </p:nvSpPr>
        <p:spPr bwMode="auto">
          <a:xfrm>
            <a:off x="20383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107534" name="Text Box 86"/>
          <p:cNvSpPr txBox="1">
            <a:spLocks noChangeArrowheads="1"/>
          </p:cNvSpPr>
          <p:nvPr/>
        </p:nvSpPr>
        <p:spPr bwMode="auto">
          <a:xfrm>
            <a:off x="1041400"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107535" name="Text Box 87"/>
          <p:cNvSpPr txBox="1">
            <a:spLocks noChangeArrowheads="1"/>
          </p:cNvSpPr>
          <p:nvPr/>
        </p:nvSpPr>
        <p:spPr bwMode="auto">
          <a:xfrm>
            <a:off x="156368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107536" name="Text Box 88"/>
          <p:cNvSpPr txBox="1">
            <a:spLocks noChangeArrowheads="1"/>
          </p:cNvSpPr>
          <p:nvPr/>
        </p:nvSpPr>
        <p:spPr bwMode="auto">
          <a:xfrm>
            <a:off x="20415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107537" name="Text Box 89"/>
          <p:cNvSpPr txBox="1">
            <a:spLocks noChangeArrowheads="1"/>
          </p:cNvSpPr>
          <p:nvPr/>
        </p:nvSpPr>
        <p:spPr bwMode="auto">
          <a:xfrm>
            <a:off x="254635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107538" name="Text Box 90"/>
          <p:cNvSpPr txBox="1">
            <a:spLocks noChangeArrowheads="1"/>
          </p:cNvSpPr>
          <p:nvPr/>
        </p:nvSpPr>
        <p:spPr bwMode="auto">
          <a:xfrm>
            <a:off x="302577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107539" name="Text Box 91"/>
          <p:cNvSpPr txBox="1">
            <a:spLocks noChangeArrowheads="1"/>
          </p:cNvSpPr>
          <p:nvPr/>
        </p:nvSpPr>
        <p:spPr bwMode="auto">
          <a:xfrm>
            <a:off x="346710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107540" name="Text Box 92"/>
          <p:cNvSpPr txBox="1">
            <a:spLocks noChangeArrowheads="1"/>
          </p:cNvSpPr>
          <p:nvPr/>
        </p:nvSpPr>
        <p:spPr bwMode="auto">
          <a:xfrm>
            <a:off x="39989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107541" name="Text Box 9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107542" name="Text Box 94"/>
          <p:cNvSpPr txBox="1">
            <a:spLocks noChangeArrowheads="1"/>
          </p:cNvSpPr>
          <p:nvPr/>
        </p:nvSpPr>
        <p:spPr bwMode="auto">
          <a:xfrm>
            <a:off x="89852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43" name="Text Box 95"/>
          <p:cNvSpPr txBox="1">
            <a:spLocks noChangeArrowheads="1"/>
          </p:cNvSpPr>
          <p:nvPr/>
        </p:nvSpPr>
        <p:spPr bwMode="auto">
          <a:xfrm>
            <a:off x="1401763"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44" name="Text Box 96"/>
          <p:cNvSpPr txBox="1">
            <a:spLocks noChangeArrowheads="1"/>
          </p:cNvSpPr>
          <p:nvPr/>
        </p:nvSpPr>
        <p:spPr bwMode="auto">
          <a:xfrm>
            <a:off x="1908175"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45" name="Text Box 97"/>
          <p:cNvSpPr txBox="1">
            <a:spLocks noChangeArrowheads="1"/>
          </p:cNvSpPr>
          <p:nvPr/>
        </p:nvSpPr>
        <p:spPr bwMode="auto">
          <a:xfrm>
            <a:off x="3352800"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46" name="Text Box 98"/>
          <p:cNvSpPr txBox="1">
            <a:spLocks noChangeArrowheads="1"/>
          </p:cNvSpPr>
          <p:nvPr/>
        </p:nvSpPr>
        <p:spPr bwMode="auto">
          <a:xfrm>
            <a:off x="38560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47" name="Text Box 99"/>
          <p:cNvSpPr txBox="1">
            <a:spLocks noChangeArrowheads="1"/>
          </p:cNvSpPr>
          <p:nvPr/>
        </p:nvSpPr>
        <p:spPr bwMode="auto">
          <a:xfrm>
            <a:off x="432593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48" name="Line 100"/>
          <p:cNvSpPr>
            <a:spLocks noChangeShapeType="1"/>
          </p:cNvSpPr>
          <p:nvPr/>
        </p:nvSpPr>
        <p:spPr bwMode="auto">
          <a:xfrm flipV="1">
            <a:off x="2452688"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7549" name="Text Box 101"/>
          <p:cNvSpPr txBox="1">
            <a:spLocks noChangeArrowheads="1"/>
          </p:cNvSpPr>
          <p:nvPr/>
        </p:nvSpPr>
        <p:spPr bwMode="auto">
          <a:xfrm>
            <a:off x="194945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107550" name="Text Box 102"/>
          <p:cNvSpPr txBox="1">
            <a:spLocks noChangeArrowheads="1"/>
          </p:cNvSpPr>
          <p:nvPr/>
        </p:nvSpPr>
        <p:spPr bwMode="auto">
          <a:xfrm>
            <a:off x="1395413" y="2754313"/>
            <a:ext cx="238219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0.074</a:t>
            </a:r>
          </a:p>
        </p:txBody>
      </p:sp>
      <p:sp>
        <p:nvSpPr>
          <p:cNvPr id="107551" name="Text Box 103"/>
          <p:cNvSpPr txBox="1">
            <a:spLocks noChangeArrowheads="1"/>
          </p:cNvSpPr>
          <p:nvPr/>
        </p:nvSpPr>
        <p:spPr bwMode="auto">
          <a:xfrm>
            <a:off x="2432050" y="1784350"/>
            <a:ext cx="469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.48</a:t>
            </a:r>
          </a:p>
        </p:txBody>
      </p:sp>
      <p:sp>
        <p:nvSpPr>
          <p:cNvPr id="107552" name="Text Box 104"/>
          <p:cNvSpPr txBox="1">
            <a:spLocks noChangeArrowheads="1"/>
          </p:cNvSpPr>
          <p:nvPr/>
        </p:nvSpPr>
        <p:spPr bwMode="auto">
          <a:xfrm>
            <a:off x="2871788" y="178435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.074</a:t>
            </a:r>
          </a:p>
        </p:txBody>
      </p:sp>
      <p:sp>
        <p:nvSpPr>
          <p:cNvPr id="107553" name="Text Box 106"/>
          <p:cNvSpPr txBox="1">
            <a:spLocks noChangeArrowheads="1"/>
          </p:cNvSpPr>
          <p:nvPr/>
        </p:nvSpPr>
        <p:spPr bwMode="auto">
          <a:xfrm>
            <a:off x="5668963" y="6202363"/>
            <a:ext cx="193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RENORMALIZE</a:t>
            </a:r>
          </a:p>
        </p:txBody>
      </p:sp>
      <p:sp>
        <p:nvSpPr>
          <p:cNvPr id="107554" name="AutoShape 107"/>
          <p:cNvSpPr>
            <a:spLocks noChangeArrowheads="1"/>
          </p:cNvSpPr>
          <p:nvPr/>
        </p:nvSpPr>
        <p:spPr bwMode="auto">
          <a:xfrm>
            <a:off x="6188075" y="5922963"/>
            <a:ext cx="334963" cy="284162"/>
          </a:xfrm>
          <a:prstGeom prst="up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07555" name="Text Box 108"/>
          <p:cNvSpPr txBox="1">
            <a:spLocks noChangeArrowheads="1"/>
          </p:cNvSpPr>
          <p:nvPr/>
        </p:nvSpPr>
        <p:spPr bwMode="auto">
          <a:xfrm>
            <a:off x="5310188" y="1079500"/>
            <a:ext cx="347980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NOTE: THE WEIGHT OF “G”</a:t>
            </a:r>
            <a:br>
              <a:rPr lang="en-US" sz="1800">
                <a:latin typeface="Times New Roman" charset="0"/>
              </a:rPr>
            </a:br>
            <a:r>
              <a:rPr lang="en-US" sz="1800">
                <a:latin typeface="Times New Roman" charset="0"/>
              </a:rPr>
              <a:t>WHICH WAS MISCLASSIFIED</a:t>
            </a:r>
            <a:br>
              <a:rPr lang="en-US" sz="1800">
                <a:latin typeface="Times New Roman" charset="0"/>
              </a:rPr>
            </a:br>
            <a:r>
              <a:rPr lang="en-US" sz="1800">
                <a:latin typeface="Times New Roman" charset="0"/>
              </a:rPr>
              <a:t>BY THE SECOND CLASSIFIER</a:t>
            </a:r>
            <a:br>
              <a:rPr lang="en-US" sz="1800">
                <a:latin typeface="Times New Roman" charset="0"/>
              </a:rPr>
            </a:br>
            <a:r>
              <a:rPr lang="en-US" sz="1800">
                <a:latin typeface="Times New Roman" charset="0"/>
              </a:rPr>
              <a:t>IS NOW SUDDENLY HIGH</a:t>
            </a:r>
          </a:p>
        </p:txBody>
      </p:sp>
      <p:graphicFrame>
        <p:nvGraphicFramePr>
          <p:cNvPr id="111" name="Group 142"/>
          <p:cNvGraphicFramePr>
            <a:graphicFrameLocks noGrp="1"/>
          </p:cNvGraphicFramePr>
          <p:nvPr/>
        </p:nvGraphicFramePr>
        <p:xfrm>
          <a:off x="1730375" y="3840163"/>
          <a:ext cx="5775325" cy="2055816"/>
        </p:xfrm>
        <a:graphic>
          <a:graphicData uri="http://schemas.openxmlformats.org/drawingml/2006/table">
            <a:tbl>
              <a:tblPr/>
              <a:tblGrid>
                <a:gridCol w="866775"/>
                <a:gridCol w="866775"/>
                <a:gridCol w="869950"/>
                <a:gridCol w="866775"/>
                <a:gridCol w="115252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0.48*0.28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0.32</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0.074*3.5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0.074*0.28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AdaBoost</a:t>
            </a:r>
          </a:p>
        </p:txBody>
      </p:sp>
      <p:sp>
        <p:nvSpPr>
          <p:cNvPr id="108547" name="Rectangle 3"/>
          <p:cNvSpPr>
            <a:spLocks noGrp="1" noChangeArrowheads="1"/>
          </p:cNvSpPr>
          <p:nvPr>
            <p:ph idx="1"/>
          </p:nvPr>
        </p:nvSpPr>
        <p:spPr>
          <a:xfrm>
            <a:off x="457200" y="1231900"/>
            <a:ext cx="8229600" cy="4894263"/>
          </a:xfrm>
        </p:spPr>
        <p:txBody>
          <a:bodyPr/>
          <a:lstStyle/>
          <a:p>
            <a:pPr eaLnBrk="1" hangingPunct="1"/>
            <a:r>
              <a:rPr lang="en-US" sz="2800">
                <a:latin typeface="Calibri" charset="0"/>
              </a:rPr>
              <a:t>In this example both of our first two classifiers were based on E1</a:t>
            </a:r>
          </a:p>
          <a:p>
            <a:pPr lvl="1" eaLnBrk="1" hangingPunct="1"/>
            <a:r>
              <a:rPr lang="en-US" sz="2400">
                <a:latin typeface="Calibri" charset="0"/>
              </a:rPr>
              <a:t>Additional classifiers may switch to E2</a:t>
            </a:r>
          </a:p>
          <a:p>
            <a:pPr eaLnBrk="1" hangingPunct="1"/>
            <a:r>
              <a:rPr lang="en-US" sz="2800">
                <a:latin typeface="Calibri" charset="0"/>
              </a:rPr>
              <a:t>In general, the reweighting of the data will result in a different feature being picked for each classifier</a:t>
            </a:r>
          </a:p>
          <a:p>
            <a:pPr eaLnBrk="1" hangingPunct="1"/>
            <a:endParaRPr lang="en-US" sz="2600">
              <a:latin typeface="Calibri" charset="0"/>
            </a:endParaRPr>
          </a:p>
          <a:p>
            <a:pPr eaLnBrk="1" hangingPunct="1"/>
            <a:r>
              <a:rPr lang="en-US" sz="2800">
                <a:latin typeface="Calibri" charset="0"/>
              </a:rPr>
              <a:t>This also automatically gives us a </a:t>
            </a:r>
            <a:r>
              <a:rPr lang="en-US" sz="2800" i="1">
                <a:latin typeface="Calibri" charset="0"/>
              </a:rPr>
              <a:t>feature selection </a:t>
            </a:r>
            <a:r>
              <a:rPr lang="en-US" sz="2800">
                <a:latin typeface="Calibri" charset="0"/>
              </a:rPr>
              <a:t>strategy</a:t>
            </a:r>
          </a:p>
          <a:p>
            <a:pPr lvl="1" eaLnBrk="1" hangingPunct="1"/>
            <a:r>
              <a:rPr lang="en-US" sz="2400">
                <a:latin typeface="Calibri" charset="0"/>
              </a:rPr>
              <a:t>In this data the wt(E1) is the most important feature</a:t>
            </a:r>
          </a:p>
          <a:p>
            <a:pPr eaLnBrk="1" hangingPunct="1"/>
            <a:endParaRPr lang="en-US" sz="2600">
              <a:latin typeface="Calibri" charset="0"/>
            </a:endParaRPr>
          </a:p>
        </p:txBody>
      </p:sp>
      <p:sp>
        <p:nvSpPr>
          <p:cNvPr id="6" name="Date Placeholder 5"/>
          <p:cNvSpPr>
            <a:spLocks noGrp="1"/>
          </p:cNvSpPr>
          <p:nvPr>
            <p:ph type="dt" sz="quarter" idx="10"/>
          </p:nvPr>
        </p:nvSpPr>
        <p:spPr/>
        <p:txBody>
          <a:bodyPr/>
          <a:lstStyle/>
          <a:p>
            <a:pPr>
              <a:defRPr/>
            </a:pPr>
            <a:fld id="{6FEF4061-7776-4232-AF4F-0E66DD7787F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6AB25510-15DA-8A40-86BD-B937B6B03758}" type="slidenum">
              <a:rPr lang="en-US" b="0">
                <a:solidFill>
                  <a:srgbClr val="898989"/>
                </a:solidFill>
                <a:latin typeface="Calibri" charset="0"/>
              </a:rPr>
              <a:pPr eaLnBrk="1" hangingPunct="1"/>
              <a:t>111</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AdaBoost</a:t>
            </a:r>
          </a:p>
        </p:txBody>
      </p:sp>
      <p:sp>
        <p:nvSpPr>
          <p:cNvPr id="109571" name="Rectangle 3"/>
          <p:cNvSpPr>
            <a:spLocks noGrp="1" noChangeArrowheads="1"/>
          </p:cNvSpPr>
          <p:nvPr>
            <p:ph idx="1"/>
          </p:nvPr>
        </p:nvSpPr>
        <p:spPr>
          <a:xfrm>
            <a:off x="457200" y="1292225"/>
            <a:ext cx="8229600" cy="4833938"/>
          </a:xfrm>
        </p:spPr>
        <p:txBody>
          <a:bodyPr/>
          <a:lstStyle/>
          <a:p>
            <a:pPr eaLnBrk="1" hangingPunct="1"/>
            <a:r>
              <a:rPr lang="en-US" sz="2500">
                <a:latin typeface="Calibri" charset="0"/>
              </a:rPr>
              <a:t>NOT required to go with the best classifier so far</a:t>
            </a:r>
          </a:p>
          <a:p>
            <a:pPr eaLnBrk="1" hangingPunct="1"/>
            <a:r>
              <a:rPr lang="en-US" sz="2500">
                <a:latin typeface="Calibri" charset="0"/>
              </a:rPr>
              <a:t>For instance, for our second classifier, we might use the best E2 classifier, even though its worse than the E1 classifier</a:t>
            </a:r>
          </a:p>
          <a:p>
            <a:pPr lvl="1" eaLnBrk="1" hangingPunct="1"/>
            <a:r>
              <a:rPr lang="en-US" sz="2400">
                <a:latin typeface="Calibri" charset="0"/>
              </a:rPr>
              <a:t>So long as its right more than 50% of the time</a:t>
            </a:r>
            <a:endParaRPr lang="en-US" sz="2100">
              <a:latin typeface="Calibri" charset="0"/>
            </a:endParaRPr>
          </a:p>
          <a:p>
            <a:pPr eaLnBrk="1" hangingPunct="1"/>
            <a:endParaRPr lang="en-US" sz="2500">
              <a:latin typeface="Calibri" charset="0"/>
            </a:endParaRPr>
          </a:p>
          <a:p>
            <a:pPr eaLnBrk="1" hangingPunct="1"/>
            <a:r>
              <a:rPr lang="en-US" sz="2500">
                <a:latin typeface="Calibri" charset="0"/>
              </a:rPr>
              <a:t>We can </a:t>
            </a:r>
            <a:r>
              <a:rPr lang="en-US" sz="2500" i="1">
                <a:latin typeface="Calibri" charset="0"/>
              </a:rPr>
              <a:t>continue </a:t>
            </a:r>
            <a:r>
              <a:rPr lang="en-US" sz="2500">
                <a:latin typeface="Calibri" charset="0"/>
              </a:rPr>
              <a:t>to add classifiers even after we get 100% classification of the training data</a:t>
            </a:r>
          </a:p>
          <a:p>
            <a:pPr lvl="1" eaLnBrk="1" hangingPunct="1"/>
            <a:r>
              <a:rPr lang="en-US" sz="2400">
                <a:latin typeface="Calibri" charset="0"/>
              </a:rPr>
              <a:t>Because the weights of the data keep changing</a:t>
            </a:r>
          </a:p>
          <a:p>
            <a:pPr lvl="1" eaLnBrk="1" hangingPunct="1"/>
            <a:r>
              <a:rPr lang="en-US" sz="2400">
                <a:latin typeface="Calibri" charset="0"/>
              </a:rPr>
              <a:t>Adding new classifiers beyond this point is often a good thing to do</a:t>
            </a:r>
          </a:p>
        </p:txBody>
      </p:sp>
      <p:sp>
        <p:nvSpPr>
          <p:cNvPr id="6" name="Date Placeholder 5"/>
          <p:cNvSpPr>
            <a:spLocks noGrp="1"/>
          </p:cNvSpPr>
          <p:nvPr>
            <p:ph type="dt" sz="quarter" idx="10"/>
          </p:nvPr>
        </p:nvSpPr>
        <p:spPr/>
        <p:txBody>
          <a:bodyPr/>
          <a:lstStyle/>
          <a:p>
            <a:pPr>
              <a:defRPr/>
            </a:pPr>
            <a:fld id="{570C9DCA-3365-4A1D-8CE5-4EF8F20D175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AB772FA-8206-1445-8885-E5AF1025CBE7}" type="slidenum">
              <a:rPr lang="en-US" b="0">
                <a:solidFill>
                  <a:srgbClr val="898989"/>
                </a:solidFill>
                <a:latin typeface="Calibri" charset="0"/>
              </a:rPr>
              <a:pPr eaLnBrk="1" hangingPunct="1"/>
              <a:t>112</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ADA Boost</a:t>
            </a:r>
          </a:p>
        </p:txBody>
      </p:sp>
      <p:sp>
        <p:nvSpPr>
          <p:cNvPr id="129028" name="Rectangle 3"/>
          <p:cNvSpPr>
            <a:spLocks noGrp="1" noChangeArrowheads="1"/>
          </p:cNvSpPr>
          <p:nvPr>
            <p:ph idx="1"/>
          </p:nvPr>
        </p:nvSpPr>
        <p:spPr>
          <a:xfrm>
            <a:off x="322729" y="2889250"/>
            <a:ext cx="8431306" cy="3282950"/>
          </a:xfrm>
        </p:spPr>
        <p:txBody>
          <a:bodyPr rtlCol="0">
            <a:normAutofit fontScale="92500" lnSpcReduction="10000"/>
          </a:bodyPr>
          <a:lstStyle/>
          <a:p>
            <a:pPr eaLnBrk="1" fontAlgn="auto" hangingPunct="1">
              <a:lnSpc>
                <a:spcPct val="110000"/>
              </a:lnSpc>
              <a:spcAft>
                <a:spcPts val="0"/>
              </a:spcAft>
              <a:buFont typeface="Arial" pitchFamily="34" charset="0"/>
              <a:buChar char="•"/>
              <a:defRPr/>
            </a:pPr>
            <a:r>
              <a:rPr lang="en-US" altLang="en-US" dirty="0" smtClean="0">
                <a:ea typeface="+mn-ea"/>
              </a:rPr>
              <a:t>The final classifier is</a:t>
            </a:r>
          </a:p>
          <a:p>
            <a:pPr lvl="1" eaLnBrk="1" fontAlgn="auto" hangingPunct="1">
              <a:lnSpc>
                <a:spcPct val="110000"/>
              </a:lnSpc>
              <a:spcAft>
                <a:spcPts val="0"/>
              </a:spcAft>
              <a:buFont typeface="Arial" pitchFamily="34" charset="0"/>
              <a:buChar char="–"/>
              <a:defRPr/>
            </a:pPr>
            <a:r>
              <a:rPr lang="en-US" altLang="en-US" i="1" dirty="0" smtClean="0">
                <a:solidFill>
                  <a:srgbClr val="0000CC"/>
                </a:solidFill>
                <a:ea typeface="+mn-ea"/>
              </a:rPr>
              <a:t>H</a:t>
            </a:r>
            <a:r>
              <a:rPr lang="en-US" altLang="en-US" dirty="0" smtClean="0">
                <a:solidFill>
                  <a:srgbClr val="0000CC"/>
                </a:solidFill>
                <a:ea typeface="+mn-ea"/>
              </a:rPr>
              <a:t>(</a:t>
            </a:r>
            <a:r>
              <a:rPr lang="en-US" altLang="en-US" i="1" dirty="0" smtClean="0">
                <a:solidFill>
                  <a:srgbClr val="0000CC"/>
                </a:solidFill>
                <a:ea typeface="+mn-ea"/>
              </a:rPr>
              <a:t>x</a:t>
            </a:r>
            <a:r>
              <a:rPr lang="en-US" altLang="en-US" dirty="0" smtClean="0">
                <a:solidFill>
                  <a:srgbClr val="0000CC"/>
                </a:solidFill>
                <a:ea typeface="+mn-ea"/>
              </a:rPr>
              <a:t>) = sign(</a:t>
            </a:r>
            <a:r>
              <a:rPr lang="en-US" altLang="en-US" dirty="0" smtClean="0">
                <a:solidFill>
                  <a:srgbClr val="0000CC"/>
                </a:solidFill>
                <a:latin typeface="Symbol" pitchFamily="18" charset="2"/>
                <a:ea typeface="+mn-ea"/>
              </a:rPr>
              <a:t>S</a:t>
            </a:r>
            <a:r>
              <a:rPr lang="en-US" altLang="en-US" i="1" baseline="-25000" dirty="0" smtClean="0">
                <a:solidFill>
                  <a:srgbClr val="0000CC"/>
                </a:solidFill>
                <a:ea typeface="+mn-ea"/>
              </a:rPr>
              <a:t>t</a:t>
            </a:r>
            <a:r>
              <a:rPr lang="en-US" altLang="en-US" dirty="0" smtClean="0">
                <a:solidFill>
                  <a:srgbClr val="0000CC"/>
                </a:solidFill>
                <a:ea typeface="+mn-ea"/>
              </a:rPr>
              <a:t> </a:t>
            </a:r>
            <a:r>
              <a:rPr lang="en-US" altLang="en-US" dirty="0" smtClean="0">
                <a:solidFill>
                  <a:srgbClr val="0000CC"/>
                </a:solidFill>
                <a:latin typeface="Symbol" pitchFamily="18" charset="2"/>
                <a:ea typeface="+mn-ea"/>
              </a:rPr>
              <a:t>a</a:t>
            </a:r>
            <a:r>
              <a:rPr lang="en-US" altLang="en-US" i="1" baseline="-25000" dirty="0" smtClean="0">
                <a:solidFill>
                  <a:srgbClr val="0000CC"/>
                </a:solidFill>
                <a:ea typeface="+mn-ea"/>
              </a:rPr>
              <a:t>t</a:t>
            </a:r>
            <a:r>
              <a:rPr lang="en-US" altLang="en-US" dirty="0" smtClean="0">
                <a:solidFill>
                  <a:srgbClr val="0000CC"/>
                </a:solidFill>
                <a:ea typeface="+mn-ea"/>
              </a:rPr>
              <a:t> </a:t>
            </a:r>
            <a:r>
              <a:rPr lang="en-US" altLang="en-US" i="1" dirty="0" err="1" smtClean="0">
                <a:solidFill>
                  <a:srgbClr val="0000CC"/>
                </a:solidFill>
                <a:ea typeface="+mn-ea"/>
              </a:rPr>
              <a:t>h</a:t>
            </a:r>
            <a:r>
              <a:rPr lang="en-US" altLang="en-US" i="1" baseline="-25000" dirty="0" err="1" smtClean="0">
                <a:solidFill>
                  <a:srgbClr val="0000CC"/>
                </a:solidFill>
                <a:ea typeface="+mn-ea"/>
              </a:rPr>
              <a:t>t</a:t>
            </a:r>
            <a:r>
              <a:rPr lang="en-US" altLang="en-US" dirty="0" smtClean="0">
                <a:solidFill>
                  <a:srgbClr val="0000CC"/>
                </a:solidFill>
                <a:ea typeface="+mn-ea"/>
              </a:rPr>
              <a:t>(</a:t>
            </a:r>
            <a:r>
              <a:rPr lang="en-US" altLang="en-US" i="1" dirty="0" smtClean="0">
                <a:solidFill>
                  <a:srgbClr val="0000CC"/>
                </a:solidFill>
                <a:ea typeface="+mn-ea"/>
              </a:rPr>
              <a:t>x</a:t>
            </a:r>
            <a:r>
              <a:rPr lang="en-US" altLang="en-US" dirty="0" smtClean="0">
                <a:solidFill>
                  <a:srgbClr val="0000CC"/>
                </a:solidFill>
                <a:ea typeface="+mn-ea"/>
              </a:rPr>
              <a:t>))</a:t>
            </a:r>
          </a:p>
          <a:p>
            <a:pPr eaLnBrk="1" fontAlgn="auto" hangingPunct="1">
              <a:lnSpc>
                <a:spcPct val="110000"/>
              </a:lnSpc>
              <a:spcAft>
                <a:spcPts val="0"/>
              </a:spcAft>
              <a:buFont typeface="Arial" pitchFamily="34" charset="0"/>
              <a:buChar char="•"/>
              <a:defRPr/>
            </a:pPr>
            <a:endParaRPr lang="en-US" altLang="en-US" dirty="0" smtClean="0">
              <a:ea typeface="+mn-ea"/>
            </a:endParaRPr>
          </a:p>
          <a:p>
            <a:pPr eaLnBrk="1" fontAlgn="auto" hangingPunct="1">
              <a:lnSpc>
                <a:spcPct val="110000"/>
              </a:lnSpc>
              <a:spcAft>
                <a:spcPts val="0"/>
              </a:spcAft>
              <a:buFont typeface="Arial" pitchFamily="34" charset="0"/>
              <a:buChar char="•"/>
              <a:defRPr/>
            </a:pPr>
            <a:r>
              <a:rPr lang="en-US" altLang="en-US" dirty="0" smtClean="0">
                <a:ea typeface="+mn-ea"/>
              </a:rPr>
              <a:t>The output is 1 if the total weight of all weak learners that classify </a:t>
            </a:r>
            <a:r>
              <a:rPr lang="en-US" altLang="en-US" i="1" dirty="0" smtClean="0">
                <a:ea typeface="+mn-ea"/>
              </a:rPr>
              <a:t>x </a:t>
            </a:r>
            <a:r>
              <a:rPr lang="en-US" altLang="en-US" dirty="0" smtClean="0">
                <a:ea typeface="+mn-ea"/>
              </a:rPr>
              <a:t>as 1 is greater than the total weight of all weak learners that classify it as -1</a:t>
            </a:r>
          </a:p>
        </p:txBody>
      </p:sp>
      <p:sp>
        <p:nvSpPr>
          <p:cNvPr id="12" name="Date Placeholder 11"/>
          <p:cNvSpPr>
            <a:spLocks noGrp="1"/>
          </p:cNvSpPr>
          <p:nvPr>
            <p:ph type="dt" sz="quarter" idx="10"/>
          </p:nvPr>
        </p:nvSpPr>
        <p:spPr/>
        <p:txBody>
          <a:bodyPr/>
          <a:lstStyle/>
          <a:p>
            <a:pPr>
              <a:defRPr/>
            </a:pPr>
            <a:fld id="{4E4F326B-02C8-457C-9797-2EC372BC334F}"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1"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3" name="Slide Number Placeholder 12"/>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5EA7A34-2A83-6749-BED7-7461814F3316}" type="slidenum">
              <a:rPr lang="en-US" b="0">
                <a:solidFill>
                  <a:srgbClr val="898989"/>
                </a:solidFill>
                <a:latin typeface="Calibri" charset="0"/>
              </a:rPr>
              <a:pPr eaLnBrk="1" hangingPunct="1"/>
              <a:t>113</a:t>
            </a:fld>
            <a:endParaRPr lang="en-US" b="0">
              <a:solidFill>
                <a:srgbClr val="898989"/>
              </a:solidFill>
              <a:latin typeface="Calibri" charset="0"/>
            </a:endParaRPr>
          </a:p>
        </p:txBody>
      </p:sp>
      <p:pic>
        <p:nvPicPr>
          <p:cNvPr id="110599" name="Picture 4" descr="histnormeigface2"/>
          <p:cNvPicPr>
            <a:picLocks noChangeAspect="1" noChangeArrowheads="1"/>
          </p:cNvPicPr>
          <p:nvPr/>
        </p:nvPicPr>
        <p:blipFill>
          <a:blip r:embed="rId2" cstate="email">
            <a:extLst>
              <a:ext uri="{28A0092B-C50C-407E-A947-70E740481C1C}">
                <a14:useLocalDpi xmlns:a14="http://schemas.microsoft.com/office/drawing/2010/main" val="0"/>
              </a:ext>
            </a:extLst>
          </a:blip>
          <a:srcRect l="12502" r="12502"/>
          <a:stretch>
            <a:fillRect/>
          </a:stretch>
        </p:blipFill>
        <p:spPr bwMode="auto">
          <a:xfrm>
            <a:off x="6904038" y="1168400"/>
            <a:ext cx="14335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12502" r="12502"/>
          <a:stretch>
            <a:fillRect/>
          </a:stretch>
        </p:blipFill>
        <p:spPr bwMode="auto">
          <a:xfrm>
            <a:off x="4622800" y="1141413"/>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1" name="Text Box 6"/>
          <p:cNvSpPr txBox="1">
            <a:spLocks noChangeArrowheads="1"/>
          </p:cNvSpPr>
          <p:nvPr/>
        </p:nvSpPr>
        <p:spPr bwMode="auto">
          <a:xfrm>
            <a:off x="4351338" y="1985963"/>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r>
              <a:rPr lang="en-US" sz="1800" baseline="-25000">
                <a:latin typeface="1" charset="0"/>
              </a:rPr>
              <a:t>1</a:t>
            </a:r>
          </a:p>
        </p:txBody>
      </p:sp>
      <p:sp>
        <p:nvSpPr>
          <p:cNvPr id="110602" name="Text Box 7"/>
          <p:cNvSpPr txBox="1">
            <a:spLocks noChangeArrowheads="1"/>
          </p:cNvSpPr>
          <p:nvPr/>
        </p:nvSpPr>
        <p:spPr bwMode="auto">
          <a:xfrm>
            <a:off x="6543675" y="197485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r>
              <a:rPr lang="en-US" sz="1800" baseline="-25000">
                <a:latin typeface="1" charset="0"/>
              </a:rPr>
              <a:t>2</a:t>
            </a:r>
          </a:p>
        </p:txBody>
      </p:sp>
      <p:sp>
        <p:nvSpPr>
          <p:cNvPr id="110603" name="Text Box 8"/>
          <p:cNvSpPr txBox="1">
            <a:spLocks noChangeArrowheads="1"/>
          </p:cNvSpPr>
          <p:nvPr/>
        </p:nvSpPr>
        <p:spPr bwMode="auto">
          <a:xfrm>
            <a:off x="2003425" y="1195388"/>
            <a:ext cx="178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0.4 E1 - 0.4 E2</a:t>
            </a:r>
          </a:p>
        </p:txBody>
      </p:sp>
      <p:pic>
        <p:nvPicPr>
          <p:cNvPr id="110604" name="Picture 9" descr="dome"/>
          <p:cNvPicPr>
            <a:picLocks noChangeAspect="1" noChangeArrowheads="1"/>
          </p:cNvPicPr>
          <p:nvPr/>
        </p:nvPicPr>
        <p:blipFill>
          <a:blip r:embed="rId4">
            <a:extLst>
              <a:ext uri="{28A0092B-C50C-407E-A947-70E740481C1C}">
                <a14:useLocalDpi xmlns:a14="http://schemas.microsoft.com/office/drawing/2010/main" val="0"/>
              </a:ext>
            </a:extLst>
          </a:blip>
          <a:srcRect l="40005" t="40005" r="40005" b="40005"/>
          <a:stretch>
            <a:fillRect/>
          </a:stretch>
        </p:blipFill>
        <p:spPr bwMode="auto">
          <a:xfrm>
            <a:off x="1598613" y="1203325"/>
            <a:ext cx="458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Boosting and Face Detection</a:t>
            </a:r>
          </a:p>
        </p:txBody>
      </p:sp>
      <p:sp>
        <p:nvSpPr>
          <p:cNvPr id="111619" name="Rectangle 3"/>
          <p:cNvSpPr>
            <a:spLocks noGrp="1" noChangeArrowheads="1"/>
          </p:cNvSpPr>
          <p:nvPr>
            <p:ph idx="1"/>
          </p:nvPr>
        </p:nvSpPr>
        <p:spPr/>
        <p:txBody>
          <a:bodyPr/>
          <a:lstStyle/>
          <a:p>
            <a:pPr eaLnBrk="1" hangingPunct="1"/>
            <a:r>
              <a:rPr lang="en-US" dirty="0">
                <a:latin typeface="Calibri" charset="0"/>
              </a:rPr>
              <a:t>Boosting is the basis of one of the most popular methods for face detection:  The Viola-Jones algorithm</a:t>
            </a:r>
          </a:p>
          <a:p>
            <a:pPr lvl="1" eaLnBrk="1" hangingPunct="1"/>
            <a:r>
              <a:rPr lang="en-US" dirty="0">
                <a:latin typeface="Calibri" charset="0"/>
              </a:rPr>
              <a:t>Current methods use other classifiers like SVMs, but </a:t>
            </a:r>
            <a:r>
              <a:rPr lang="en-US" dirty="0" err="1" smtClean="0">
                <a:latin typeface="Calibri" charset="0"/>
              </a:rPr>
              <a:t>Adaboost</a:t>
            </a:r>
            <a:r>
              <a:rPr lang="en-US" dirty="0" smtClean="0">
                <a:latin typeface="Calibri" charset="0"/>
              </a:rPr>
              <a:t> </a:t>
            </a:r>
            <a:r>
              <a:rPr lang="en-US" dirty="0">
                <a:latin typeface="Calibri" charset="0"/>
              </a:rPr>
              <a:t>classifiers remain easy to implement and popular</a:t>
            </a:r>
          </a:p>
          <a:p>
            <a:pPr lvl="1" eaLnBrk="1" hangingPunct="1"/>
            <a:r>
              <a:rPr lang="en-US" dirty="0" err="1">
                <a:latin typeface="Calibri" charset="0"/>
              </a:rPr>
              <a:t>OpenCV</a:t>
            </a:r>
            <a:r>
              <a:rPr lang="en-US" dirty="0">
                <a:latin typeface="Calibri" charset="0"/>
              </a:rPr>
              <a:t> implements Viola Jones..</a:t>
            </a:r>
          </a:p>
        </p:txBody>
      </p:sp>
      <p:sp>
        <p:nvSpPr>
          <p:cNvPr id="6" name="Date Placeholder 5"/>
          <p:cNvSpPr>
            <a:spLocks noGrp="1"/>
          </p:cNvSpPr>
          <p:nvPr>
            <p:ph type="dt" sz="quarter" idx="10"/>
          </p:nvPr>
        </p:nvSpPr>
        <p:spPr/>
        <p:txBody>
          <a:bodyPr/>
          <a:lstStyle/>
          <a:p>
            <a:pPr>
              <a:defRPr/>
            </a:pPr>
            <a:fld id="{71A10B15-3B17-4215-8734-97680FE36DC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309F72F-3557-DB4C-8BB4-B1AA9562B304}" type="slidenum">
              <a:rPr lang="en-US" b="0">
                <a:solidFill>
                  <a:srgbClr val="898989"/>
                </a:solidFill>
                <a:latin typeface="Calibri" charset="0"/>
              </a:rPr>
              <a:pPr eaLnBrk="1" hangingPunct="1"/>
              <a:t>114</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The problem of face detection</a:t>
            </a:r>
          </a:p>
        </p:txBody>
      </p:sp>
      <p:sp>
        <p:nvSpPr>
          <p:cNvPr id="112643" name="Rectangle 3"/>
          <p:cNvSpPr>
            <a:spLocks noGrp="1" noChangeArrowheads="1"/>
          </p:cNvSpPr>
          <p:nvPr>
            <p:ph idx="1"/>
          </p:nvPr>
        </p:nvSpPr>
        <p:spPr>
          <a:xfrm>
            <a:off x="457200" y="1292225"/>
            <a:ext cx="8229600" cy="4833938"/>
          </a:xfrm>
        </p:spPr>
        <p:txBody>
          <a:bodyPr/>
          <a:lstStyle/>
          <a:p>
            <a:pPr eaLnBrk="1" hangingPunct="1"/>
            <a:r>
              <a:rPr lang="en-US" sz="2600">
                <a:latin typeface="Calibri" charset="0"/>
              </a:rPr>
              <a:t>1. Defining Features</a:t>
            </a:r>
          </a:p>
          <a:p>
            <a:pPr lvl="1" eaLnBrk="1" hangingPunct="1"/>
            <a:r>
              <a:rPr lang="en-US" sz="2200">
                <a:latin typeface="Calibri" charset="0"/>
              </a:rPr>
              <a:t>Should we be searching for noses, eyes, eyebrows etc.?</a:t>
            </a:r>
          </a:p>
          <a:p>
            <a:pPr lvl="2" eaLnBrk="1" hangingPunct="1"/>
            <a:r>
              <a:rPr lang="en-US" sz="2000">
                <a:latin typeface="Calibri" charset="0"/>
              </a:rPr>
              <a:t>Nice, but expensive</a:t>
            </a:r>
          </a:p>
          <a:p>
            <a:pPr lvl="1" eaLnBrk="1" hangingPunct="1"/>
            <a:r>
              <a:rPr lang="en-US" sz="2200">
                <a:latin typeface="Calibri" charset="0"/>
              </a:rPr>
              <a:t>Or something simpler</a:t>
            </a:r>
          </a:p>
          <a:p>
            <a:pPr lvl="4" eaLnBrk="1" hangingPunct="1"/>
            <a:endParaRPr lang="en-US" sz="1800">
              <a:latin typeface="Calibri" charset="0"/>
            </a:endParaRPr>
          </a:p>
          <a:p>
            <a:pPr eaLnBrk="1" hangingPunct="1"/>
            <a:r>
              <a:rPr lang="en-US" sz="2600">
                <a:latin typeface="Calibri" charset="0"/>
              </a:rPr>
              <a:t>2. Selecting Features</a:t>
            </a:r>
          </a:p>
          <a:p>
            <a:pPr lvl="1" eaLnBrk="1" hangingPunct="1"/>
            <a:r>
              <a:rPr lang="en-US" sz="2200">
                <a:latin typeface="Calibri" charset="0"/>
              </a:rPr>
              <a:t>Of all the possible features we can think of, which ones make sense</a:t>
            </a:r>
          </a:p>
          <a:p>
            <a:pPr lvl="4" eaLnBrk="1" hangingPunct="1"/>
            <a:endParaRPr lang="en-US" sz="1800">
              <a:latin typeface="Calibri" charset="0"/>
            </a:endParaRPr>
          </a:p>
          <a:p>
            <a:pPr eaLnBrk="1" hangingPunct="1"/>
            <a:r>
              <a:rPr lang="en-US" sz="2600">
                <a:latin typeface="Calibri" charset="0"/>
              </a:rPr>
              <a:t>3. Classification: Combining evidence</a:t>
            </a:r>
          </a:p>
          <a:p>
            <a:pPr lvl="1" eaLnBrk="1" hangingPunct="1"/>
            <a:r>
              <a:rPr lang="en-US" sz="2200">
                <a:latin typeface="Calibri" charset="0"/>
              </a:rPr>
              <a:t>How does one combine the evidence from the different features?</a:t>
            </a:r>
          </a:p>
          <a:p>
            <a:pPr lvl="1" eaLnBrk="1" hangingPunct="1"/>
            <a:endParaRPr lang="en-US" sz="2200">
              <a:latin typeface="Calibri" charset="0"/>
            </a:endParaRPr>
          </a:p>
        </p:txBody>
      </p:sp>
      <p:sp>
        <p:nvSpPr>
          <p:cNvPr id="6" name="Date Placeholder 5"/>
          <p:cNvSpPr>
            <a:spLocks noGrp="1"/>
          </p:cNvSpPr>
          <p:nvPr>
            <p:ph type="dt" sz="quarter" idx="10"/>
          </p:nvPr>
        </p:nvSpPr>
        <p:spPr/>
        <p:txBody>
          <a:bodyPr/>
          <a:lstStyle/>
          <a:p>
            <a:pPr>
              <a:defRPr/>
            </a:pPr>
            <a:fld id="{BCEAC69A-1626-4B05-BA07-BFCFC10E673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D58052E-F0B7-2E4F-A283-37482760BF2F}" type="slidenum">
              <a:rPr lang="en-US" b="0">
                <a:solidFill>
                  <a:srgbClr val="898989"/>
                </a:solidFill>
                <a:latin typeface="Calibri" charset="0"/>
              </a:rPr>
              <a:pPr eaLnBrk="1" hangingPunct="1"/>
              <a:t>115</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Features: The Viola Jones Method</a:t>
            </a:r>
          </a:p>
        </p:txBody>
      </p:sp>
      <p:sp>
        <p:nvSpPr>
          <p:cNvPr id="113667" name="Rectangle 3"/>
          <p:cNvSpPr>
            <a:spLocks noGrp="1" noChangeArrowheads="1"/>
          </p:cNvSpPr>
          <p:nvPr>
            <p:ph idx="1"/>
          </p:nvPr>
        </p:nvSpPr>
        <p:spPr>
          <a:xfrm>
            <a:off x="457200" y="3252788"/>
            <a:ext cx="8229600" cy="3333750"/>
          </a:xfrm>
        </p:spPr>
        <p:txBody>
          <a:bodyPr/>
          <a:lstStyle/>
          <a:p>
            <a:pPr eaLnBrk="1" hangingPunct="1"/>
            <a:r>
              <a:rPr lang="en-US" sz="2100">
                <a:latin typeface="Calibri" charset="0"/>
              </a:rPr>
              <a:t>Integral Features!!</a:t>
            </a:r>
          </a:p>
          <a:p>
            <a:pPr lvl="1" eaLnBrk="1" hangingPunct="1"/>
            <a:r>
              <a:rPr lang="en-US" sz="2000">
                <a:latin typeface="Calibri" charset="0"/>
              </a:rPr>
              <a:t>Like the Checkerboard</a:t>
            </a:r>
          </a:p>
          <a:p>
            <a:pPr eaLnBrk="1" hangingPunct="1"/>
            <a:r>
              <a:rPr lang="en-US" sz="2100">
                <a:latin typeface="Calibri" charset="0"/>
              </a:rPr>
              <a:t>The same principle as we used to decompose images in terms of checkerboards:</a:t>
            </a:r>
          </a:p>
          <a:p>
            <a:pPr lvl="1" eaLnBrk="1" hangingPunct="1"/>
            <a:r>
              <a:rPr lang="en-US" sz="2000">
                <a:latin typeface="Calibri" charset="0"/>
              </a:rPr>
              <a:t>The image of any object has changes at various scales</a:t>
            </a:r>
          </a:p>
          <a:p>
            <a:pPr lvl="1" eaLnBrk="1" hangingPunct="1"/>
            <a:r>
              <a:rPr lang="en-US" sz="2000">
                <a:latin typeface="Calibri" charset="0"/>
              </a:rPr>
              <a:t>These can be represented coarsely by a checkerboard pattern</a:t>
            </a:r>
          </a:p>
          <a:p>
            <a:pPr eaLnBrk="1" hangingPunct="1"/>
            <a:r>
              <a:rPr lang="en-US" sz="2100">
                <a:latin typeface="Calibri" charset="0"/>
              </a:rPr>
              <a:t>The checkerboard patterns must however now be </a:t>
            </a:r>
            <a:r>
              <a:rPr lang="en-US" sz="2100" i="1">
                <a:latin typeface="Calibri" charset="0"/>
              </a:rPr>
              <a:t>localized</a:t>
            </a:r>
          </a:p>
          <a:p>
            <a:pPr lvl="1" eaLnBrk="1" hangingPunct="1"/>
            <a:r>
              <a:rPr lang="en-US" sz="2000">
                <a:latin typeface="Calibri" charset="0"/>
              </a:rPr>
              <a:t>Stay within the region of the face</a:t>
            </a:r>
          </a:p>
        </p:txBody>
      </p:sp>
      <p:sp>
        <p:nvSpPr>
          <p:cNvPr id="26" name="Date Placeholder 25"/>
          <p:cNvSpPr>
            <a:spLocks noGrp="1"/>
          </p:cNvSpPr>
          <p:nvPr>
            <p:ph type="dt" sz="quarter" idx="10"/>
          </p:nvPr>
        </p:nvSpPr>
        <p:spPr/>
        <p:txBody>
          <a:bodyPr/>
          <a:lstStyle/>
          <a:p>
            <a:pPr>
              <a:defRPr/>
            </a:pPr>
            <a:fld id="{D5CDDDF6-4AE9-46F4-8FEC-AAE9F48CA180}"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2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7" name="Slide Number Placeholder 2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8545CCC5-65EE-2E43-91C3-41C4A34AC013}" type="slidenum">
              <a:rPr lang="en-US" b="0">
                <a:solidFill>
                  <a:srgbClr val="898989"/>
                </a:solidFill>
                <a:latin typeface="Calibri" charset="0"/>
              </a:rPr>
              <a:pPr eaLnBrk="1" hangingPunct="1"/>
              <a:t>116</a:t>
            </a:fld>
            <a:endParaRPr lang="en-US" b="0">
              <a:solidFill>
                <a:srgbClr val="898989"/>
              </a:solidFill>
              <a:latin typeface="Calibri" charset="0"/>
            </a:endParaRPr>
          </a:p>
        </p:txBody>
      </p:sp>
      <p:sp>
        <p:nvSpPr>
          <p:cNvPr id="113671" name="Oval 21"/>
          <p:cNvSpPr>
            <a:spLocks noChangeArrowheads="1"/>
          </p:cNvSpPr>
          <p:nvPr/>
        </p:nvSpPr>
        <p:spPr bwMode="auto">
          <a:xfrm>
            <a:off x="3541713" y="2263775"/>
            <a:ext cx="403225" cy="5000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672" name="Oval 22"/>
          <p:cNvSpPr>
            <a:spLocks noChangeArrowheads="1"/>
          </p:cNvSpPr>
          <p:nvPr/>
        </p:nvSpPr>
        <p:spPr bwMode="auto">
          <a:xfrm>
            <a:off x="4456113" y="2263775"/>
            <a:ext cx="403225" cy="5000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3673" name="Oval 23"/>
          <p:cNvSpPr>
            <a:spLocks noChangeArrowheads="1"/>
          </p:cNvSpPr>
          <p:nvPr/>
        </p:nvSpPr>
        <p:spPr bwMode="auto">
          <a:xfrm>
            <a:off x="5434013" y="2263775"/>
            <a:ext cx="403225" cy="500063"/>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13674" name="Picture 4" descr="tele1kchecker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88200" y="2165350"/>
            <a:ext cx="14922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5" name="Picture 5" descr="checkerfas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05200" y="1073150"/>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6" name="Picture 6" descr="blank"/>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67000" y="1079500"/>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7" name="Picture 7" descr="telescop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9600" y="1066800"/>
            <a:ext cx="1362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8" name="Picture 8" descr="checkerboard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43400" y="1084263"/>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9" name="Picture 9" descr="checkerboard3"/>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257800" y="1055688"/>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0" name="Picture 10" descr="checkerboard4"/>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248400" y="1055688"/>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81" name="Picture 11" descr="checkerboard5"/>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315200" y="1049338"/>
            <a:ext cx="914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2" name="Text Box 12"/>
          <p:cNvSpPr txBox="1">
            <a:spLocks noChangeArrowheads="1"/>
          </p:cNvSpPr>
          <p:nvPr/>
        </p:nvSpPr>
        <p:spPr bwMode="auto">
          <a:xfrm>
            <a:off x="2895600" y="17526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Garamond" charset="0"/>
              </a:rPr>
              <a:t>B</a:t>
            </a:r>
            <a:r>
              <a:rPr lang="en-US" sz="1800" b="0" baseline="-25000">
                <a:latin typeface="Garamond" charset="0"/>
              </a:rPr>
              <a:t>1</a:t>
            </a:r>
          </a:p>
        </p:txBody>
      </p:sp>
      <p:sp>
        <p:nvSpPr>
          <p:cNvPr id="113683" name="Text Box 13"/>
          <p:cNvSpPr txBox="1">
            <a:spLocks noChangeArrowheads="1"/>
          </p:cNvSpPr>
          <p:nvPr/>
        </p:nvSpPr>
        <p:spPr bwMode="auto">
          <a:xfrm>
            <a:off x="3733800" y="17526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Garamond" charset="0"/>
              </a:rPr>
              <a:t>B</a:t>
            </a:r>
            <a:r>
              <a:rPr lang="en-US" sz="1800" b="0" baseline="-25000">
                <a:latin typeface="Garamond" charset="0"/>
              </a:rPr>
              <a:t>2</a:t>
            </a:r>
          </a:p>
        </p:txBody>
      </p:sp>
      <p:sp>
        <p:nvSpPr>
          <p:cNvPr id="113684" name="Text Box 14"/>
          <p:cNvSpPr txBox="1">
            <a:spLocks noChangeArrowheads="1"/>
          </p:cNvSpPr>
          <p:nvPr/>
        </p:nvSpPr>
        <p:spPr bwMode="auto">
          <a:xfrm>
            <a:off x="4572000" y="17526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Garamond" charset="0"/>
              </a:rPr>
              <a:t>B</a:t>
            </a:r>
            <a:r>
              <a:rPr lang="en-US" sz="1800" b="0" baseline="-25000">
                <a:latin typeface="Garamond" charset="0"/>
              </a:rPr>
              <a:t>3</a:t>
            </a:r>
          </a:p>
        </p:txBody>
      </p:sp>
      <p:sp>
        <p:nvSpPr>
          <p:cNvPr id="113685" name="Text Box 15"/>
          <p:cNvSpPr txBox="1">
            <a:spLocks noChangeArrowheads="1"/>
          </p:cNvSpPr>
          <p:nvPr/>
        </p:nvSpPr>
        <p:spPr bwMode="auto">
          <a:xfrm>
            <a:off x="5546725" y="17526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Garamond" charset="0"/>
              </a:rPr>
              <a:t>B</a:t>
            </a:r>
            <a:r>
              <a:rPr lang="en-US" sz="1800" b="0" baseline="-25000">
                <a:latin typeface="Garamond" charset="0"/>
              </a:rPr>
              <a:t>4</a:t>
            </a:r>
          </a:p>
        </p:txBody>
      </p:sp>
      <p:sp>
        <p:nvSpPr>
          <p:cNvPr id="113686" name="Text Box 16"/>
          <p:cNvSpPr txBox="1">
            <a:spLocks noChangeArrowheads="1"/>
          </p:cNvSpPr>
          <p:nvPr/>
        </p:nvSpPr>
        <p:spPr bwMode="auto">
          <a:xfrm>
            <a:off x="6629400" y="17526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Garamond" charset="0"/>
              </a:rPr>
              <a:t>B</a:t>
            </a:r>
            <a:r>
              <a:rPr lang="en-US" sz="1800" b="0" baseline="-25000">
                <a:latin typeface="Garamond" charset="0"/>
              </a:rPr>
              <a:t>5</a:t>
            </a:r>
          </a:p>
        </p:txBody>
      </p:sp>
      <p:sp>
        <p:nvSpPr>
          <p:cNvPr id="113687" name="Text Box 17"/>
          <p:cNvSpPr txBox="1">
            <a:spLocks noChangeArrowheads="1"/>
          </p:cNvSpPr>
          <p:nvPr/>
        </p:nvSpPr>
        <p:spPr bwMode="auto">
          <a:xfrm>
            <a:off x="7604125" y="1752600"/>
            <a:ext cx="396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Garamond" charset="0"/>
              </a:rPr>
              <a:t>B</a:t>
            </a:r>
            <a:r>
              <a:rPr lang="en-US" sz="1800" b="0" baseline="-25000">
                <a:latin typeface="Garamond" charset="0"/>
              </a:rPr>
              <a:t>6</a:t>
            </a:r>
          </a:p>
        </p:txBody>
      </p:sp>
      <p:sp>
        <p:nvSpPr>
          <p:cNvPr id="113688" name="Oval 18"/>
          <p:cNvSpPr>
            <a:spLocks noChangeArrowheads="1"/>
          </p:cNvSpPr>
          <p:nvPr/>
        </p:nvSpPr>
        <p:spPr bwMode="auto">
          <a:xfrm>
            <a:off x="8305800" y="1371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13689" name="Oval 19"/>
          <p:cNvSpPr>
            <a:spLocks noChangeArrowheads="1"/>
          </p:cNvSpPr>
          <p:nvPr/>
        </p:nvSpPr>
        <p:spPr bwMode="auto">
          <a:xfrm>
            <a:off x="8534400" y="1371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graphicFrame>
        <p:nvGraphicFramePr>
          <p:cNvPr id="113690" name="Object 20"/>
          <p:cNvGraphicFramePr>
            <a:graphicFrameLocks noChangeAspect="1"/>
          </p:cNvGraphicFramePr>
          <p:nvPr/>
        </p:nvGraphicFramePr>
        <p:xfrm>
          <a:off x="2398713" y="2254250"/>
          <a:ext cx="4265612" cy="485775"/>
        </p:xfrm>
        <a:graphic>
          <a:graphicData uri="http://schemas.openxmlformats.org/presentationml/2006/ole">
            <mc:AlternateContent xmlns:mc="http://schemas.openxmlformats.org/markup-compatibility/2006">
              <mc:Choice xmlns:v="urn:schemas-microsoft-com:vml" Requires="v">
                <p:oleObj spid="_x0000_s113726" name="Equation" r:id="rId12" imgW="1561422" imgH="177723" progId="Equation.3">
                  <p:embed/>
                </p:oleObj>
              </mc:Choice>
              <mc:Fallback>
                <p:oleObj name="Equation" r:id="rId12" imgW="1561422" imgH="177723"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8713" y="2254250"/>
                        <a:ext cx="4265612"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304800"/>
            <a:ext cx="8234363" cy="844550"/>
          </a:xfrm>
        </p:spPr>
        <p:txBody>
          <a:bodyPr lIns="90360" tIns="44280" rIns="90360" bIns="4428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Calibri" charset="0"/>
              </a:rPr>
              <a:t>Features</a:t>
            </a:r>
          </a:p>
        </p:txBody>
      </p:sp>
      <p:sp>
        <p:nvSpPr>
          <p:cNvPr id="114691" name="Rectangle 3"/>
          <p:cNvSpPr>
            <a:spLocks noGrp="1" noChangeArrowheads="1"/>
          </p:cNvSpPr>
          <p:nvPr>
            <p:ph idx="1"/>
          </p:nvPr>
        </p:nvSpPr>
        <p:spPr>
          <a:xfrm>
            <a:off x="457200" y="1295400"/>
            <a:ext cx="8234363" cy="2244725"/>
          </a:xfrm>
        </p:spPr>
        <p:txBody>
          <a:bodyPr lIns="90360" tIns="44280" rIns="90360" bIns="44280"/>
          <a:lstStyle/>
          <a:p>
            <a:pPr marL="338138" indent="-338138" defTabSz="457200"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500">
                <a:latin typeface="Calibri" charset="0"/>
              </a:rPr>
              <a:t>Checkerboard Patterns to represent facial features</a:t>
            </a:r>
          </a:p>
          <a:p>
            <a:pPr marL="738188" lvl="1" indent="-280988" defTabSz="457200"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latin typeface="Calibri" charset="0"/>
              </a:rPr>
              <a:t>The white areas are subtracted from the black ones.</a:t>
            </a:r>
          </a:p>
          <a:p>
            <a:pPr marL="738188" lvl="1" indent="-280988" defTabSz="457200"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a:latin typeface="Calibri" charset="0"/>
              </a:rPr>
              <a:t>Each checkerboard explains a </a:t>
            </a:r>
            <a:r>
              <a:rPr lang="en-GB" sz="2400" i="1">
                <a:latin typeface="Calibri" charset="0"/>
              </a:rPr>
              <a:t>localized </a:t>
            </a:r>
            <a:r>
              <a:rPr lang="en-GB" sz="2400">
                <a:latin typeface="Calibri" charset="0"/>
              </a:rPr>
              <a:t>portion of the image</a:t>
            </a:r>
            <a:r>
              <a:rPr lang="en-GB" sz="2000">
                <a:latin typeface="Calibri" charset="0"/>
              </a:rPr>
              <a:t> </a:t>
            </a:r>
          </a:p>
          <a:p>
            <a:pPr marL="338138" indent="-338138" defTabSz="457200"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100">
                <a:latin typeface="Calibri" charset="0"/>
              </a:rPr>
              <a:t>Four types of checkerboard patterns (only)</a:t>
            </a:r>
          </a:p>
        </p:txBody>
      </p:sp>
      <p:sp>
        <p:nvSpPr>
          <p:cNvPr id="6" name="Date Placeholder 5"/>
          <p:cNvSpPr>
            <a:spLocks noGrp="1"/>
          </p:cNvSpPr>
          <p:nvPr>
            <p:ph type="dt" sz="quarter" idx="10"/>
          </p:nvPr>
        </p:nvSpPr>
        <p:spPr/>
        <p:txBody>
          <a:bodyPr/>
          <a:lstStyle/>
          <a:p>
            <a:pPr>
              <a:defRPr/>
            </a:pPr>
            <a:fld id="{E21B2DDA-54F5-48FD-A664-6649E97637F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8" name="Footer Placeholder 7"/>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7815496-96C3-A649-8006-6F256EC95FC7}" type="slidenum">
              <a:rPr lang="en-US" b="0">
                <a:solidFill>
                  <a:srgbClr val="898989"/>
                </a:solidFill>
                <a:latin typeface="Calibri" charset="0"/>
              </a:rPr>
              <a:pPr eaLnBrk="1" hangingPunct="1"/>
              <a:t>117</a:t>
            </a:fld>
            <a:endParaRPr lang="en-US" b="0">
              <a:solidFill>
                <a:srgbClr val="898989"/>
              </a:solidFill>
              <a:latin typeface="Calibri" charset="0"/>
            </a:endParaRPr>
          </a:p>
        </p:txBody>
      </p:sp>
      <p:pic>
        <p:nvPicPr>
          <p:cNvPr id="11469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3843338"/>
            <a:ext cx="35814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46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38538"/>
            <a:ext cx="35814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a:xfrm>
            <a:off x="457200" y="58738"/>
            <a:ext cx="8229600" cy="1143000"/>
          </a:xfrm>
        </p:spPr>
        <p:txBody>
          <a:bodyPr rtlCol="0">
            <a:normAutofit fontScale="90000"/>
          </a:bodyPr>
          <a:lstStyle/>
          <a:p>
            <a:pPr eaLnBrk="1" fontAlgn="auto" hangingPunct="1">
              <a:spcAft>
                <a:spcPts val="0"/>
              </a:spcAft>
              <a:defRPr/>
            </a:pPr>
            <a:r>
              <a:rPr lang="en-US" altLang="en-US" sz="3800" smtClean="0">
                <a:ea typeface="+mj-ea"/>
              </a:rPr>
              <a:t>Explaining a portion of the face with a checker..</a:t>
            </a:r>
          </a:p>
        </p:txBody>
      </p:sp>
      <p:sp>
        <p:nvSpPr>
          <p:cNvPr id="115715" name="Rectangle 3"/>
          <p:cNvSpPr>
            <a:spLocks noGrp="1" noChangeArrowheads="1"/>
          </p:cNvSpPr>
          <p:nvPr>
            <p:ph idx="1"/>
          </p:nvPr>
        </p:nvSpPr>
        <p:spPr>
          <a:xfrm>
            <a:off x="457200" y="3857625"/>
            <a:ext cx="8229600" cy="2397125"/>
          </a:xfrm>
        </p:spPr>
        <p:txBody>
          <a:bodyPr/>
          <a:lstStyle/>
          <a:p>
            <a:pPr eaLnBrk="1" hangingPunct="1"/>
            <a:r>
              <a:rPr lang="en-US" sz="2400">
                <a:latin typeface="Calibri" charset="0"/>
              </a:rPr>
              <a:t>How much is the difference in average intensity of the image in the black and white regions</a:t>
            </a:r>
          </a:p>
          <a:p>
            <a:pPr lvl="1" eaLnBrk="1" hangingPunct="1"/>
            <a:r>
              <a:rPr lang="en-US" sz="2000">
                <a:latin typeface="Calibri" charset="0"/>
              </a:rPr>
              <a:t>Sum(pixel values in white region) – Sum(pixel values in black region)</a:t>
            </a:r>
          </a:p>
          <a:p>
            <a:pPr eaLnBrk="1" hangingPunct="1"/>
            <a:r>
              <a:rPr lang="en-US" sz="2400">
                <a:latin typeface="Calibri" charset="0"/>
              </a:rPr>
              <a:t>This is actually the dot product of the region of the face covered by the rectangle and the checkered pattern itself</a:t>
            </a:r>
          </a:p>
          <a:p>
            <a:pPr lvl="1" eaLnBrk="1" hangingPunct="1"/>
            <a:r>
              <a:rPr lang="en-US" sz="2000">
                <a:latin typeface="Calibri" charset="0"/>
              </a:rPr>
              <a:t>White = 1, Black = -1</a:t>
            </a:r>
          </a:p>
        </p:txBody>
      </p:sp>
      <p:sp>
        <p:nvSpPr>
          <p:cNvPr id="8" name="Date Placeholder 7"/>
          <p:cNvSpPr>
            <a:spLocks noGrp="1"/>
          </p:cNvSpPr>
          <p:nvPr>
            <p:ph type="dt" sz="quarter" idx="10"/>
          </p:nvPr>
        </p:nvSpPr>
        <p:spPr/>
        <p:txBody>
          <a:bodyPr/>
          <a:lstStyle/>
          <a:p>
            <a:pPr>
              <a:defRPr/>
            </a:pPr>
            <a:fld id="{376936E1-A215-4D53-B1BE-427478303AC8}"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2A73A16-4A9E-214A-AA91-9A5F37931E53}" type="slidenum">
              <a:rPr lang="en-US" b="0">
                <a:solidFill>
                  <a:srgbClr val="898989"/>
                </a:solidFill>
                <a:latin typeface="Calibri" charset="0"/>
              </a:rPr>
              <a:pPr eaLnBrk="1" hangingPunct="1"/>
              <a:t>118</a:t>
            </a:fld>
            <a:endParaRPr lang="en-US" b="0">
              <a:solidFill>
                <a:srgbClr val="898989"/>
              </a:solidFill>
              <a:latin typeface="Calibri" charset="0"/>
            </a:endParaRPr>
          </a:p>
        </p:txBody>
      </p:sp>
      <p:pic>
        <p:nvPicPr>
          <p:cNvPr id="115719"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89213" y="1450975"/>
            <a:ext cx="35814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5720" name="Rectangle 5"/>
          <p:cNvSpPr>
            <a:spLocks noChangeArrowheads="1"/>
          </p:cNvSpPr>
          <p:nvPr/>
        </p:nvSpPr>
        <p:spPr bwMode="auto">
          <a:xfrm>
            <a:off x="4997450" y="1339850"/>
            <a:ext cx="1446213" cy="2306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“Integral” features</a:t>
            </a:r>
          </a:p>
        </p:txBody>
      </p:sp>
      <p:sp>
        <p:nvSpPr>
          <p:cNvPr id="116739" name="Rectangle 3"/>
          <p:cNvSpPr>
            <a:spLocks noGrp="1" noChangeArrowheads="1"/>
          </p:cNvSpPr>
          <p:nvPr>
            <p:ph idx="1"/>
          </p:nvPr>
        </p:nvSpPr>
        <p:spPr>
          <a:xfrm>
            <a:off x="457200" y="3687763"/>
            <a:ext cx="8229600" cy="2782887"/>
          </a:xfrm>
        </p:spPr>
        <p:txBody>
          <a:bodyPr/>
          <a:lstStyle/>
          <a:p>
            <a:pPr eaLnBrk="1" hangingPunct="1"/>
            <a:r>
              <a:rPr lang="en-US" sz="2200">
                <a:latin typeface="Calibri" charset="0"/>
              </a:rPr>
              <a:t>Each checkerboard has the following characteristics</a:t>
            </a:r>
          </a:p>
          <a:p>
            <a:pPr lvl="1" eaLnBrk="1" hangingPunct="1"/>
            <a:r>
              <a:rPr lang="en-US" sz="2000">
                <a:latin typeface="Calibri" charset="0"/>
              </a:rPr>
              <a:t>Length</a:t>
            </a:r>
          </a:p>
          <a:p>
            <a:pPr lvl="1" eaLnBrk="1" hangingPunct="1"/>
            <a:r>
              <a:rPr lang="en-US" sz="2000">
                <a:latin typeface="Calibri" charset="0"/>
              </a:rPr>
              <a:t>Width</a:t>
            </a:r>
          </a:p>
          <a:p>
            <a:pPr lvl="1" eaLnBrk="1" hangingPunct="1"/>
            <a:r>
              <a:rPr lang="en-US" sz="2000">
                <a:latin typeface="Calibri" charset="0"/>
              </a:rPr>
              <a:t>Type</a:t>
            </a:r>
          </a:p>
          <a:p>
            <a:pPr lvl="2" eaLnBrk="1" hangingPunct="1"/>
            <a:r>
              <a:rPr lang="en-US" sz="1800">
                <a:latin typeface="Calibri" charset="0"/>
              </a:rPr>
              <a:t>Specifies the number and arrangement of bands</a:t>
            </a:r>
          </a:p>
          <a:p>
            <a:pPr lvl="4" eaLnBrk="1" hangingPunct="1"/>
            <a:endParaRPr lang="en-US" sz="1600">
              <a:latin typeface="Calibri" charset="0"/>
            </a:endParaRPr>
          </a:p>
          <a:p>
            <a:pPr eaLnBrk="1" hangingPunct="1"/>
            <a:r>
              <a:rPr lang="en-US" sz="2000">
                <a:latin typeface="Calibri" charset="0"/>
              </a:rPr>
              <a:t>The four checkerboards above are the four used by Viola and Jones</a:t>
            </a:r>
          </a:p>
        </p:txBody>
      </p:sp>
      <p:sp>
        <p:nvSpPr>
          <p:cNvPr id="7" name="Date Placeholder 6"/>
          <p:cNvSpPr>
            <a:spLocks noGrp="1"/>
          </p:cNvSpPr>
          <p:nvPr>
            <p:ph type="dt" sz="quarter" idx="10"/>
          </p:nvPr>
        </p:nvSpPr>
        <p:spPr/>
        <p:txBody>
          <a:bodyPr/>
          <a:lstStyle/>
          <a:p>
            <a:pPr>
              <a:defRPr/>
            </a:pPr>
            <a:fld id="{60ACB3A1-F176-4B3E-AFBA-0DD4E16CB3F6}"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84BA012-4201-DA4C-BFE9-9ECB80F86D61}" type="slidenum">
              <a:rPr lang="en-US" b="0">
                <a:solidFill>
                  <a:srgbClr val="898989"/>
                </a:solidFill>
                <a:latin typeface="Calibri" charset="0"/>
              </a:rPr>
              <a:pPr eaLnBrk="1" hangingPunct="1"/>
              <a:t>119</a:t>
            </a:fld>
            <a:endParaRPr lang="en-US" b="0">
              <a:solidFill>
                <a:srgbClr val="898989"/>
              </a:solidFill>
              <a:latin typeface="Calibri" charset="0"/>
            </a:endParaRPr>
          </a:p>
        </p:txBody>
      </p:sp>
      <p:pic>
        <p:nvPicPr>
          <p:cNvPr id="1167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999249"/>
            <a:ext cx="35814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6627"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45A1E02E-5067-4F62-AE54-E4C77DA0BB1F}"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07459CE-AF5C-5C46-AF73-273618DCB709}" type="slidenum">
              <a:rPr lang="en-US" b="0">
                <a:solidFill>
                  <a:srgbClr val="898989"/>
                </a:solidFill>
                <a:latin typeface="Calibri" charset="0"/>
              </a:rPr>
              <a:pPr eaLnBrk="1" hangingPunct="1"/>
              <a:t>12</a:t>
            </a:fld>
            <a:endParaRPr lang="en-US" b="0">
              <a:solidFill>
                <a:srgbClr val="898989"/>
              </a:solidFill>
              <a:latin typeface="Calibri" charset="0"/>
            </a:endParaRPr>
          </a:p>
        </p:txBody>
      </p:sp>
      <p:pic>
        <p:nvPicPr>
          <p:cNvPr id="26631"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6"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584450" y="1281113"/>
            <a:ext cx="1103313"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04800"/>
            <a:ext cx="8234363" cy="844550"/>
          </a:xfrm>
        </p:spPr>
        <p:txBody>
          <a:bodyPr lIns="90360" tIns="44280" rIns="90360" bIns="4428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Calibri" charset="0"/>
              </a:rPr>
              <a:t>Integral images</a:t>
            </a:r>
          </a:p>
        </p:txBody>
      </p:sp>
      <p:sp>
        <p:nvSpPr>
          <p:cNvPr id="117763" name="Rectangle 3"/>
          <p:cNvSpPr>
            <a:spLocks noGrp="1" noChangeArrowheads="1"/>
          </p:cNvSpPr>
          <p:nvPr>
            <p:ph idx="1"/>
          </p:nvPr>
        </p:nvSpPr>
        <p:spPr>
          <a:xfrm>
            <a:off x="457200" y="1295400"/>
            <a:ext cx="8234363" cy="4881563"/>
          </a:xfrm>
        </p:spPr>
        <p:txBody>
          <a:bodyPr lIns="90360" tIns="44280" rIns="90360" bIns="44280"/>
          <a:lstStyle/>
          <a:p>
            <a:pPr marL="338138" indent="-338138" defTabSz="457200" eaLnBrk="1" hangingPunct="1">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500">
                <a:latin typeface="Calibri" charset="0"/>
              </a:rPr>
              <a:t>Summed area tables</a:t>
            </a: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spcBef>
                <a:spcPts val="500"/>
              </a:spcBef>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500">
              <a:latin typeface="Calibri" charset="0"/>
            </a:endParaRPr>
          </a:p>
          <a:p>
            <a:pPr marL="338138" indent="-338138" defTabSz="457200" eaLnBrk="1" hangingPunct="1">
              <a:lnSpc>
                <a:spcPct val="8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100">
                <a:latin typeface="Calibri" charset="0"/>
              </a:rPr>
              <a:t>For each pixel store the sum of ALL pixels to the left of and above it.</a:t>
            </a:r>
          </a:p>
          <a:p>
            <a:pPr marL="338138" indent="-338138" defTabSz="457200" eaLnBrk="1" hangingPunct="1">
              <a:lnSpc>
                <a:spcPct val="80000"/>
              </a:lnSpc>
              <a:buFont typeface="Wingdings"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100">
                <a:latin typeface="Calibri" charset="0"/>
              </a:rPr>
              <a:t/>
            </a:r>
            <a:br>
              <a:rPr lang="en-GB" sz="2100">
                <a:latin typeface="Calibri" charset="0"/>
              </a:rPr>
            </a:br>
            <a:r>
              <a:rPr lang="en-GB" sz="2100">
                <a:latin typeface="Calibri" charset="0"/>
              </a:rPr>
              <a:t> </a:t>
            </a:r>
          </a:p>
        </p:txBody>
      </p:sp>
      <p:sp>
        <p:nvSpPr>
          <p:cNvPr id="5" name="Date Placeholder 4"/>
          <p:cNvSpPr>
            <a:spLocks noGrp="1"/>
          </p:cNvSpPr>
          <p:nvPr>
            <p:ph type="dt" sz="quarter" idx="10"/>
          </p:nvPr>
        </p:nvSpPr>
        <p:spPr/>
        <p:txBody>
          <a:bodyPr/>
          <a:lstStyle/>
          <a:p>
            <a:pPr>
              <a:defRPr/>
            </a:pPr>
            <a:fld id="{906E099C-4201-4A02-A3F5-F24205DE867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6" name="Slide Number Placeholder 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80E43ED-F2B6-E847-ADF8-0DAFAA4711DF}" type="slidenum">
              <a:rPr lang="en-US" b="0">
                <a:solidFill>
                  <a:srgbClr val="898989"/>
                </a:solidFill>
                <a:latin typeface="Calibri" charset="0"/>
              </a:rPr>
              <a:pPr eaLnBrk="1" hangingPunct="1"/>
              <a:t>120</a:t>
            </a:fld>
            <a:endParaRPr lang="en-US" b="0">
              <a:solidFill>
                <a:srgbClr val="898989"/>
              </a:solidFill>
              <a:latin typeface="Calibri" charset="0"/>
            </a:endParaRPr>
          </a:p>
        </p:txBody>
      </p:sp>
      <p:pic>
        <p:nvPicPr>
          <p:cNvPr id="11776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9088" y="1751013"/>
            <a:ext cx="331311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304800"/>
            <a:ext cx="8234363" cy="844550"/>
          </a:xfrm>
        </p:spPr>
        <p:txBody>
          <a:bodyPr lIns="90360" tIns="44280" rIns="90360" bIns="4428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atin typeface="Calibri" charset="0"/>
              </a:rPr>
              <a:t>Fast Computation of Pixel Sums</a:t>
            </a:r>
          </a:p>
        </p:txBody>
      </p:sp>
      <p:sp>
        <p:nvSpPr>
          <p:cNvPr id="115715" name="Rectangle 3"/>
          <p:cNvSpPr>
            <a:spLocks noGrp="1" noChangeArrowheads="1"/>
          </p:cNvSpPr>
          <p:nvPr>
            <p:ph idx="1"/>
          </p:nvPr>
        </p:nvSpPr>
        <p:spPr>
          <a:xfrm>
            <a:off x="457200" y="4022725"/>
            <a:ext cx="8467725" cy="2511425"/>
          </a:xfrm>
        </p:spPr>
        <p:txBody>
          <a:bodyPr lIns="90360" tIns="44280" rIns="90360" bIns="44280">
            <a:normAutofit/>
          </a:bodyPr>
          <a:lstStyle/>
          <a:p>
            <a:pPr marL="338138"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a:latin typeface="Calibri" charset="0"/>
              </a:rPr>
              <a:t>To compute the sum of the pixels within “D”:</a:t>
            </a:r>
          </a:p>
          <a:p>
            <a:pPr marL="738188" lvl="1"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700">
                <a:latin typeface="Calibri" charset="0"/>
              </a:rPr>
              <a:t>Pixelsum(1) = Area(A)</a:t>
            </a:r>
          </a:p>
          <a:p>
            <a:pPr marL="738188" lvl="1"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700">
                <a:latin typeface="Calibri" charset="0"/>
              </a:rPr>
              <a:t>Pixelsum(2) = Area(A) + Area(B)</a:t>
            </a:r>
          </a:p>
          <a:p>
            <a:pPr marL="738188" lvl="1"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700">
                <a:latin typeface="Calibri" charset="0"/>
              </a:rPr>
              <a:t>Pixelsum(3) = Area(A) + Area(C)</a:t>
            </a:r>
          </a:p>
          <a:p>
            <a:pPr marL="738188" lvl="1"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700">
                <a:latin typeface="Calibri" charset="0"/>
              </a:rPr>
              <a:t>Pixelsum(4) = Area(A)+Area(B)+Area(C) +Area(D)</a:t>
            </a:r>
          </a:p>
          <a:p>
            <a:pPr marL="338138"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a:latin typeface="Calibri" charset="0"/>
            </a:endParaRPr>
          </a:p>
          <a:p>
            <a:pPr marL="338138" indent="-338138" defTabSz="45720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a:latin typeface="Calibri" charset="0"/>
              </a:rPr>
              <a:t>Area(D) = Pixelsum(4) – Pixelsum(2) – Pixelsum(3) + Pixelsum(1)</a:t>
            </a:r>
          </a:p>
        </p:txBody>
      </p:sp>
      <p:sp>
        <p:nvSpPr>
          <p:cNvPr id="5" name="Date Placeholder 4"/>
          <p:cNvSpPr>
            <a:spLocks noGrp="1"/>
          </p:cNvSpPr>
          <p:nvPr>
            <p:ph type="dt" sz="quarter" idx="10"/>
          </p:nvPr>
        </p:nvSpPr>
        <p:spPr/>
        <p:txBody>
          <a:bodyPr/>
          <a:lstStyle/>
          <a:p>
            <a:pPr>
              <a:defRPr/>
            </a:pPr>
            <a:fld id="{DD88D252-85DF-4CF8-8AFB-3AACE1D2B7B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6" name="Slide Number Placeholder 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B1BD642-80DC-564E-83EB-51084ED8292F}" type="slidenum">
              <a:rPr lang="en-US" b="0">
                <a:solidFill>
                  <a:srgbClr val="898989"/>
                </a:solidFill>
                <a:latin typeface="Calibri" charset="0"/>
              </a:rPr>
              <a:pPr eaLnBrk="1" hangingPunct="1"/>
              <a:t>121</a:t>
            </a:fld>
            <a:endParaRPr lang="en-US" b="0">
              <a:solidFill>
                <a:srgbClr val="898989"/>
              </a:solidFill>
              <a:latin typeface="Calibri" charset="0"/>
            </a:endParaRPr>
          </a:p>
        </p:txBody>
      </p:sp>
      <p:sp>
        <p:nvSpPr>
          <p:cNvPr id="2" name="Rectangle 1"/>
          <p:cNvSpPr/>
          <p:nvPr/>
        </p:nvSpPr>
        <p:spPr>
          <a:xfrm>
            <a:off x="2352675" y="1328738"/>
            <a:ext cx="4449763" cy="2693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2352675" y="1328738"/>
            <a:ext cx="2828925" cy="1901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a:endCxn id="3" idx="3"/>
          </p:cNvCxnSpPr>
          <p:nvPr/>
        </p:nvCxnSpPr>
        <p:spPr>
          <a:xfrm>
            <a:off x="2352675" y="2279650"/>
            <a:ext cx="28289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 idx="0"/>
            <a:endCxn id="3" idx="2"/>
          </p:cNvCxnSpPr>
          <p:nvPr/>
        </p:nvCxnSpPr>
        <p:spPr>
          <a:xfrm>
            <a:off x="3767138" y="1328738"/>
            <a:ext cx="0" cy="1901825"/>
          </a:xfrm>
          <a:prstGeom prst="line">
            <a:avLst/>
          </a:prstGeom>
          <a:ln w="19050">
            <a:solidFill>
              <a:srgbClr val="3333FF"/>
            </a:solidFill>
          </a:ln>
        </p:spPr>
        <p:style>
          <a:lnRef idx="1">
            <a:schemeClr val="accent1"/>
          </a:lnRef>
          <a:fillRef idx="0">
            <a:schemeClr val="accent1"/>
          </a:fillRef>
          <a:effectRef idx="0">
            <a:schemeClr val="accent1"/>
          </a:effectRef>
          <a:fontRef idx="minor">
            <a:schemeClr val="tx1"/>
          </a:fontRef>
        </p:style>
      </p:cxnSp>
      <p:sp>
        <p:nvSpPr>
          <p:cNvPr id="118795" name="TextBox 10"/>
          <p:cNvSpPr txBox="1">
            <a:spLocks noChangeArrowheads="1"/>
          </p:cNvSpPr>
          <p:nvPr/>
        </p:nvSpPr>
        <p:spPr bwMode="auto">
          <a:xfrm>
            <a:off x="3467100" y="19113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a:t>1</a:t>
            </a:r>
          </a:p>
        </p:txBody>
      </p:sp>
      <p:sp>
        <p:nvSpPr>
          <p:cNvPr id="118796" name="TextBox 14"/>
          <p:cNvSpPr txBox="1">
            <a:spLocks noChangeArrowheads="1"/>
          </p:cNvSpPr>
          <p:nvPr/>
        </p:nvSpPr>
        <p:spPr bwMode="auto">
          <a:xfrm>
            <a:off x="4873625" y="1911350"/>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a:t>2</a:t>
            </a:r>
          </a:p>
        </p:txBody>
      </p:sp>
      <p:sp>
        <p:nvSpPr>
          <p:cNvPr id="118797" name="TextBox 15"/>
          <p:cNvSpPr txBox="1">
            <a:spLocks noChangeArrowheads="1"/>
          </p:cNvSpPr>
          <p:nvPr/>
        </p:nvSpPr>
        <p:spPr bwMode="auto">
          <a:xfrm>
            <a:off x="3500438" y="3230563"/>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a:t>3</a:t>
            </a:r>
          </a:p>
        </p:txBody>
      </p:sp>
      <p:sp>
        <p:nvSpPr>
          <p:cNvPr id="118798" name="TextBox 16"/>
          <p:cNvSpPr txBox="1">
            <a:spLocks noChangeArrowheads="1"/>
          </p:cNvSpPr>
          <p:nvPr/>
        </p:nvSpPr>
        <p:spPr bwMode="auto">
          <a:xfrm>
            <a:off x="5143500" y="31718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a:t>4</a:t>
            </a:r>
          </a:p>
        </p:txBody>
      </p:sp>
      <p:sp>
        <p:nvSpPr>
          <p:cNvPr id="118799" name="TextBox 11"/>
          <p:cNvSpPr txBox="1">
            <a:spLocks noChangeArrowheads="1"/>
          </p:cNvSpPr>
          <p:nvPr/>
        </p:nvSpPr>
        <p:spPr bwMode="auto">
          <a:xfrm>
            <a:off x="2706688" y="1449388"/>
            <a:ext cx="51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sz="3600"/>
              <a:t>A</a:t>
            </a:r>
          </a:p>
        </p:txBody>
      </p:sp>
      <p:sp>
        <p:nvSpPr>
          <p:cNvPr id="118800" name="TextBox 18"/>
          <p:cNvSpPr txBox="1">
            <a:spLocks noChangeArrowheads="1"/>
          </p:cNvSpPr>
          <p:nvPr/>
        </p:nvSpPr>
        <p:spPr bwMode="auto">
          <a:xfrm>
            <a:off x="4059238" y="1449388"/>
            <a:ext cx="493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sz="3600"/>
              <a:t>B</a:t>
            </a:r>
          </a:p>
        </p:txBody>
      </p:sp>
      <p:sp>
        <p:nvSpPr>
          <p:cNvPr id="118801" name="TextBox 19"/>
          <p:cNvSpPr txBox="1">
            <a:spLocks noChangeArrowheads="1"/>
          </p:cNvSpPr>
          <p:nvPr/>
        </p:nvSpPr>
        <p:spPr bwMode="auto">
          <a:xfrm>
            <a:off x="2800350" y="2352675"/>
            <a:ext cx="519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sz="3600"/>
              <a:t>C</a:t>
            </a:r>
          </a:p>
        </p:txBody>
      </p:sp>
      <p:sp>
        <p:nvSpPr>
          <p:cNvPr id="118802" name="TextBox 20"/>
          <p:cNvSpPr txBox="1">
            <a:spLocks noChangeArrowheads="1"/>
          </p:cNvSpPr>
          <p:nvPr/>
        </p:nvSpPr>
        <p:spPr bwMode="auto">
          <a:xfrm>
            <a:off x="4062413" y="2352675"/>
            <a:ext cx="519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r>
              <a:rPr lang="en-US" sz="3600"/>
              <a:t>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idx="1"/>
          </p:nvPr>
        </p:nvSpPr>
        <p:spPr>
          <a:xfrm>
            <a:off x="457200" y="3643313"/>
            <a:ext cx="8229600" cy="2806700"/>
          </a:xfrm>
        </p:spPr>
        <p:txBody>
          <a:bodyPr/>
          <a:lstStyle/>
          <a:p>
            <a:pPr eaLnBrk="1" hangingPunct="1"/>
            <a:r>
              <a:rPr lang="en-US" sz="2100">
                <a:latin typeface="Calibri" charset="0"/>
              </a:rPr>
              <a:t>Store pixel table for every pixel in the image</a:t>
            </a:r>
          </a:p>
          <a:p>
            <a:pPr lvl="1" eaLnBrk="1" hangingPunct="1"/>
            <a:r>
              <a:rPr lang="en-US" sz="2000">
                <a:latin typeface="Calibri" charset="0"/>
              </a:rPr>
              <a:t>The sum of all pixel values to the left of and above the pixel</a:t>
            </a:r>
          </a:p>
          <a:p>
            <a:pPr eaLnBrk="1" hangingPunct="1"/>
            <a:r>
              <a:rPr lang="en-US" sz="2100">
                <a:latin typeface="Calibri" charset="0"/>
              </a:rPr>
              <a:t>Let A, B, C, D, E, F be the pixel table values at the locations shown</a:t>
            </a:r>
          </a:p>
          <a:p>
            <a:pPr lvl="1" eaLnBrk="1" hangingPunct="1"/>
            <a:r>
              <a:rPr lang="en-US" sz="2000">
                <a:latin typeface="Calibri" charset="0"/>
              </a:rPr>
              <a:t>Total pixel value of black area = D + A – B – C</a:t>
            </a:r>
          </a:p>
          <a:p>
            <a:pPr lvl="1" eaLnBrk="1" hangingPunct="1"/>
            <a:r>
              <a:rPr lang="en-US" sz="2000">
                <a:latin typeface="Calibri" charset="0"/>
              </a:rPr>
              <a:t>Total pixel value of white area = F + C – D – E</a:t>
            </a:r>
          </a:p>
          <a:p>
            <a:pPr lvl="1" eaLnBrk="1" hangingPunct="1"/>
            <a:r>
              <a:rPr lang="en-US" sz="2000">
                <a:latin typeface="Calibri" charset="0"/>
              </a:rPr>
              <a:t>Feature value = (F + C – D – E) – (D + A – B – C) </a:t>
            </a:r>
          </a:p>
        </p:txBody>
      </p:sp>
      <p:sp>
        <p:nvSpPr>
          <p:cNvPr id="28" name="Date Placeholder 27"/>
          <p:cNvSpPr>
            <a:spLocks noGrp="1"/>
          </p:cNvSpPr>
          <p:nvPr>
            <p:ph type="dt" sz="quarter" idx="10"/>
          </p:nvPr>
        </p:nvSpPr>
        <p:spPr/>
        <p:txBody>
          <a:bodyPr/>
          <a:lstStyle/>
          <a:p>
            <a:pPr>
              <a:defRPr/>
            </a:pPr>
            <a:fld id="{E138ECEF-E8D2-4D06-82A9-7B008639AB98}"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2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9" name="Slide Number Placeholder 2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CB685DA-D735-9F48-9A8D-949ADF5B69EE}" type="slidenum">
              <a:rPr lang="en-US" b="0">
                <a:solidFill>
                  <a:srgbClr val="898989"/>
                </a:solidFill>
                <a:latin typeface="Calibri" charset="0"/>
              </a:rPr>
              <a:pPr eaLnBrk="1" hangingPunct="1"/>
              <a:t>122</a:t>
            </a:fld>
            <a:endParaRPr lang="en-US" b="0">
              <a:solidFill>
                <a:srgbClr val="898989"/>
              </a:solidFill>
              <a:latin typeface="Calibri" charset="0"/>
            </a:endParaRPr>
          </a:p>
        </p:txBody>
      </p:sp>
      <p:pic>
        <p:nvPicPr>
          <p:cNvPr id="1198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0"/>
            <a:ext cx="60261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9815" name="Rectangle 5"/>
          <p:cNvSpPr>
            <a:spLocks noChangeArrowheads="1"/>
          </p:cNvSpPr>
          <p:nvPr/>
        </p:nvSpPr>
        <p:spPr bwMode="auto">
          <a:xfrm>
            <a:off x="5113338" y="0"/>
            <a:ext cx="2138362" cy="3582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16" name="Rectangle 6"/>
          <p:cNvSpPr>
            <a:spLocks noChangeArrowheads="1"/>
          </p:cNvSpPr>
          <p:nvPr/>
        </p:nvSpPr>
        <p:spPr bwMode="auto">
          <a:xfrm>
            <a:off x="2593975" y="0"/>
            <a:ext cx="2978150" cy="170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17" name="Text Box 7"/>
          <p:cNvSpPr txBox="1">
            <a:spLocks noChangeArrowheads="1"/>
          </p:cNvSpPr>
          <p:nvPr/>
        </p:nvSpPr>
        <p:spPr bwMode="auto">
          <a:xfrm>
            <a:off x="3594100" y="1327150"/>
            <a:ext cx="358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Arial" charset="0"/>
              </a:rPr>
              <a:t>A</a:t>
            </a:r>
          </a:p>
        </p:txBody>
      </p:sp>
      <p:sp>
        <p:nvSpPr>
          <p:cNvPr id="119818" name="Text Box 8"/>
          <p:cNvSpPr txBox="1">
            <a:spLocks noChangeArrowheads="1"/>
          </p:cNvSpPr>
          <p:nvPr/>
        </p:nvSpPr>
        <p:spPr bwMode="auto">
          <a:xfrm>
            <a:off x="4232275" y="1327150"/>
            <a:ext cx="358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Arial" charset="0"/>
              </a:rPr>
              <a:t>B</a:t>
            </a:r>
          </a:p>
        </p:txBody>
      </p:sp>
      <p:sp>
        <p:nvSpPr>
          <p:cNvPr id="119819" name="Text Box 9"/>
          <p:cNvSpPr txBox="1">
            <a:spLocks noChangeArrowheads="1"/>
          </p:cNvSpPr>
          <p:nvPr/>
        </p:nvSpPr>
        <p:spPr bwMode="auto">
          <a:xfrm>
            <a:off x="5060950" y="1965325"/>
            <a:ext cx="358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Arial" charset="0"/>
              </a:rPr>
              <a:t>D</a:t>
            </a:r>
          </a:p>
        </p:txBody>
      </p:sp>
      <p:sp>
        <p:nvSpPr>
          <p:cNvPr id="119820" name="Text Box 12"/>
          <p:cNvSpPr txBox="1">
            <a:spLocks noChangeArrowheads="1"/>
          </p:cNvSpPr>
          <p:nvPr/>
        </p:nvSpPr>
        <p:spPr bwMode="auto">
          <a:xfrm>
            <a:off x="5102225" y="2474913"/>
            <a:ext cx="3333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Arial" charset="0"/>
              </a:rPr>
              <a:t>F</a:t>
            </a:r>
          </a:p>
        </p:txBody>
      </p:sp>
      <p:sp>
        <p:nvSpPr>
          <p:cNvPr id="119821" name="Rectangle 13"/>
          <p:cNvSpPr>
            <a:spLocks noChangeArrowheads="1"/>
          </p:cNvSpPr>
          <p:nvPr/>
        </p:nvSpPr>
        <p:spPr bwMode="auto">
          <a:xfrm>
            <a:off x="881063" y="1382713"/>
            <a:ext cx="2138362" cy="220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822" name="Text Box 14"/>
          <p:cNvSpPr txBox="1">
            <a:spLocks noChangeArrowheads="1"/>
          </p:cNvSpPr>
          <p:nvPr/>
        </p:nvSpPr>
        <p:spPr bwMode="auto">
          <a:xfrm>
            <a:off x="2690813" y="2189163"/>
            <a:ext cx="3587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Arial" charset="0"/>
              </a:rPr>
              <a:t>C</a:t>
            </a:r>
          </a:p>
        </p:txBody>
      </p:sp>
      <p:sp>
        <p:nvSpPr>
          <p:cNvPr id="119823" name="Text Box 11"/>
          <p:cNvSpPr txBox="1">
            <a:spLocks noChangeArrowheads="1"/>
          </p:cNvSpPr>
          <p:nvPr/>
        </p:nvSpPr>
        <p:spPr bwMode="auto">
          <a:xfrm>
            <a:off x="2719388" y="2763838"/>
            <a:ext cx="346075" cy="376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Arial" charset="0"/>
              </a:rPr>
              <a:t>E</a:t>
            </a:r>
          </a:p>
        </p:txBody>
      </p:sp>
      <p:sp>
        <p:nvSpPr>
          <p:cNvPr id="119824" name="Line 15"/>
          <p:cNvSpPr>
            <a:spLocks noChangeShapeType="1"/>
          </p:cNvSpPr>
          <p:nvPr/>
        </p:nvSpPr>
        <p:spPr bwMode="auto">
          <a:xfrm flipH="1">
            <a:off x="3562350" y="1690688"/>
            <a:ext cx="201613" cy="3508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25" name="Oval 16"/>
          <p:cNvSpPr>
            <a:spLocks noChangeArrowheads="1"/>
          </p:cNvSpPr>
          <p:nvPr/>
        </p:nvSpPr>
        <p:spPr bwMode="auto">
          <a:xfrm>
            <a:off x="3457575" y="2085975"/>
            <a:ext cx="95250" cy="952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826" name="Oval 17"/>
          <p:cNvSpPr>
            <a:spLocks noChangeArrowheads="1"/>
          </p:cNvSpPr>
          <p:nvPr/>
        </p:nvSpPr>
        <p:spPr bwMode="auto">
          <a:xfrm>
            <a:off x="4468813" y="2085975"/>
            <a:ext cx="95250" cy="952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827" name="Oval 18"/>
          <p:cNvSpPr>
            <a:spLocks noChangeArrowheads="1"/>
          </p:cNvSpPr>
          <p:nvPr/>
        </p:nvSpPr>
        <p:spPr bwMode="auto">
          <a:xfrm>
            <a:off x="3457575" y="2287588"/>
            <a:ext cx="95250" cy="952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828" name="Oval 19"/>
          <p:cNvSpPr>
            <a:spLocks noChangeArrowheads="1"/>
          </p:cNvSpPr>
          <p:nvPr/>
        </p:nvSpPr>
        <p:spPr bwMode="auto">
          <a:xfrm>
            <a:off x="4468813" y="2287588"/>
            <a:ext cx="95250" cy="952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829" name="Oval 20"/>
          <p:cNvSpPr>
            <a:spLocks noChangeArrowheads="1"/>
          </p:cNvSpPr>
          <p:nvPr/>
        </p:nvSpPr>
        <p:spPr bwMode="auto">
          <a:xfrm>
            <a:off x="3457575" y="2468563"/>
            <a:ext cx="95250" cy="952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830" name="Oval 21"/>
          <p:cNvSpPr>
            <a:spLocks noChangeArrowheads="1"/>
          </p:cNvSpPr>
          <p:nvPr/>
        </p:nvSpPr>
        <p:spPr bwMode="auto">
          <a:xfrm>
            <a:off x="4468813" y="2468563"/>
            <a:ext cx="95250" cy="952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19831" name="Line 22"/>
          <p:cNvSpPr>
            <a:spLocks noChangeShapeType="1"/>
          </p:cNvSpPr>
          <p:nvPr/>
        </p:nvSpPr>
        <p:spPr bwMode="auto">
          <a:xfrm flipV="1">
            <a:off x="3051175" y="2328863"/>
            <a:ext cx="373063" cy="206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32" name="Line 23"/>
          <p:cNvSpPr>
            <a:spLocks noChangeShapeType="1"/>
          </p:cNvSpPr>
          <p:nvPr/>
        </p:nvSpPr>
        <p:spPr bwMode="auto">
          <a:xfrm flipH="1">
            <a:off x="4572000" y="2168525"/>
            <a:ext cx="477838" cy="1492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33" name="Line 24"/>
          <p:cNvSpPr>
            <a:spLocks noChangeShapeType="1"/>
          </p:cNvSpPr>
          <p:nvPr/>
        </p:nvSpPr>
        <p:spPr bwMode="auto">
          <a:xfrm>
            <a:off x="4370388" y="1690688"/>
            <a:ext cx="106362" cy="3619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34" name="Line 25"/>
          <p:cNvSpPr>
            <a:spLocks noChangeShapeType="1"/>
          </p:cNvSpPr>
          <p:nvPr/>
        </p:nvSpPr>
        <p:spPr bwMode="auto">
          <a:xfrm flipV="1">
            <a:off x="3051175" y="2562225"/>
            <a:ext cx="393700" cy="2984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9835" name="Line 26"/>
          <p:cNvSpPr>
            <a:spLocks noChangeShapeType="1"/>
          </p:cNvSpPr>
          <p:nvPr/>
        </p:nvSpPr>
        <p:spPr bwMode="auto">
          <a:xfrm flipH="1" flipV="1">
            <a:off x="4560888" y="2551113"/>
            <a:ext cx="542925" cy="968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3" name="Rectangle 2"/>
          <p:cNvSpPr>
            <a:spLocks noGrp="1" noChangeArrowheads="1"/>
          </p:cNvSpPr>
          <p:nvPr>
            <p:ph type="title"/>
          </p:nvPr>
        </p:nvSpPr>
        <p:spPr>
          <a:xfrm>
            <a:off x="457200" y="58738"/>
            <a:ext cx="8229600" cy="1143000"/>
          </a:xfrm>
        </p:spPr>
        <p:txBody>
          <a:bodyPr rtlCol="0">
            <a:normAutofit fontScale="90000"/>
          </a:bodyPr>
          <a:lstStyle/>
          <a:p>
            <a:pPr eaLnBrk="1" fontAlgn="auto" hangingPunct="1">
              <a:spcAft>
                <a:spcPts val="0"/>
              </a:spcAft>
              <a:defRPr/>
            </a:pPr>
            <a:r>
              <a:rPr lang="en-US" altLang="en-US" dirty="0" smtClean="0">
                <a:ea typeface="+mj-ea"/>
              </a:rPr>
              <a:t>A Fast Way to Compute the Feature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How many features?</a:t>
            </a:r>
          </a:p>
        </p:txBody>
      </p:sp>
      <p:sp>
        <p:nvSpPr>
          <p:cNvPr id="120835" name="Rectangle 3"/>
          <p:cNvSpPr>
            <a:spLocks noGrp="1" noChangeArrowheads="1"/>
          </p:cNvSpPr>
          <p:nvPr>
            <p:ph idx="1"/>
          </p:nvPr>
        </p:nvSpPr>
        <p:spPr>
          <a:xfrm>
            <a:off x="457200" y="3590925"/>
            <a:ext cx="8229600" cy="3151188"/>
          </a:xfrm>
        </p:spPr>
        <p:txBody>
          <a:bodyPr/>
          <a:lstStyle/>
          <a:p>
            <a:pPr eaLnBrk="1" hangingPunct="1"/>
            <a:r>
              <a:rPr lang="en-US" sz="2400">
                <a:latin typeface="Calibri" charset="0"/>
              </a:rPr>
              <a:t>Each checker board of width P and height H can start at any of (N-P)(M-H) pixels</a:t>
            </a:r>
          </a:p>
          <a:p>
            <a:pPr lvl="1" eaLnBrk="1" hangingPunct="1"/>
            <a:endParaRPr lang="en-US" sz="2000">
              <a:latin typeface="Calibri" charset="0"/>
            </a:endParaRPr>
          </a:p>
          <a:p>
            <a:pPr eaLnBrk="1" hangingPunct="1"/>
            <a:r>
              <a:rPr lang="en-US" sz="2400">
                <a:latin typeface="Calibri" charset="0"/>
              </a:rPr>
              <a:t>(M-H)*(N-P) possible starting locations</a:t>
            </a:r>
          </a:p>
          <a:p>
            <a:pPr lvl="1" eaLnBrk="1" hangingPunct="1"/>
            <a:r>
              <a:rPr lang="en-US" sz="2000">
                <a:latin typeface="Calibri" charset="0"/>
              </a:rPr>
              <a:t>Each is a unique checker feature</a:t>
            </a:r>
          </a:p>
          <a:p>
            <a:pPr lvl="2" eaLnBrk="1" hangingPunct="1"/>
            <a:r>
              <a:rPr lang="en-US" sz="1800">
                <a:latin typeface="Calibri" charset="0"/>
              </a:rPr>
              <a:t>E.g. at one location it may measure the forehead, at another the chin</a:t>
            </a:r>
          </a:p>
        </p:txBody>
      </p:sp>
      <p:sp>
        <p:nvSpPr>
          <p:cNvPr id="57" name="Slide Number Placeholder 5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8165912E-64A6-214A-8E73-CA3B58E0FC8C}" type="slidenum">
              <a:rPr lang="en-US" b="0">
                <a:solidFill>
                  <a:srgbClr val="898989"/>
                </a:solidFill>
                <a:latin typeface="Calibri" charset="0"/>
              </a:rPr>
              <a:pPr eaLnBrk="1" hangingPunct="1"/>
              <a:t>123</a:t>
            </a:fld>
            <a:endParaRPr lang="en-US" b="0">
              <a:solidFill>
                <a:srgbClr val="898989"/>
              </a:solidFill>
              <a:latin typeface="Calibri" charset="0"/>
            </a:endParaRPr>
          </a:p>
        </p:txBody>
      </p:sp>
      <p:grpSp>
        <p:nvGrpSpPr>
          <p:cNvPr id="120837" name="Group 16"/>
          <p:cNvGrpSpPr>
            <a:grpSpLocks/>
          </p:cNvGrpSpPr>
          <p:nvPr/>
        </p:nvGrpSpPr>
        <p:grpSpPr bwMode="auto">
          <a:xfrm>
            <a:off x="717550" y="1106488"/>
            <a:ext cx="4232275" cy="1196975"/>
            <a:chOff x="522" y="697"/>
            <a:chExt cx="4073" cy="1152"/>
          </a:xfrm>
        </p:grpSpPr>
        <p:sp>
          <p:nvSpPr>
            <p:cNvPr id="120875" name="Rectangle 4"/>
            <p:cNvSpPr>
              <a:spLocks noChangeArrowheads="1"/>
            </p:cNvSpPr>
            <p:nvPr/>
          </p:nvSpPr>
          <p:spPr bwMode="auto">
            <a:xfrm>
              <a:off x="522" y="703"/>
              <a:ext cx="1260" cy="1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76" name="Group 7"/>
            <p:cNvGrpSpPr>
              <a:grpSpLocks/>
            </p:cNvGrpSpPr>
            <p:nvPr/>
          </p:nvGrpSpPr>
          <p:grpSpPr bwMode="auto">
            <a:xfrm>
              <a:off x="522" y="697"/>
              <a:ext cx="570" cy="388"/>
              <a:chOff x="2692" y="985"/>
              <a:chExt cx="570" cy="388"/>
            </a:xfrm>
          </p:grpSpPr>
          <p:sp>
            <p:nvSpPr>
              <p:cNvPr id="120885" name="Rectangle 5"/>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6" name="Rectangle 6"/>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77" name="Rectangle 8"/>
            <p:cNvSpPr>
              <a:spLocks noChangeArrowheads="1"/>
            </p:cNvSpPr>
            <p:nvPr/>
          </p:nvSpPr>
          <p:spPr bwMode="auto">
            <a:xfrm>
              <a:off x="1922" y="703"/>
              <a:ext cx="1260" cy="1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78" name="Group 9"/>
            <p:cNvGrpSpPr>
              <a:grpSpLocks/>
            </p:cNvGrpSpPr>
            <p:nvPr/>
          </p:nvGrpSpPr>
          <p:grpSpPr bwMode="auto">
            <a:xfrm>
              <a:off x="1964" y="697"/>
              <a:ext cx="570" cy="388"/>
              <a:chOff x="2692" y="985"/>
              <a:chExt cx="570" cy="388"/>
            </a:xfrm>
          </p:grpSpPr>
          <p:sp>
            <p:nvSpPr>
              <p:cNvPr id="120883" name="Rectangle 10"/>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4" name="Rectangle 11"/>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79" name="Rectangle 12"/>
            <p:cNvSpPr>
              <a:spLocks noChangeArrowheads="1"/>
            </p:cNvSpPr>
            <p:nvPr/>
          </p:nvSpPr>
          <p:spPr bwMode="auto">
            <a:xfrm>
              <a:off x="3335" y="703"/>
              <a:ext cx="1260" cy="1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80" name="Group 13"/>
            <p:cNvGrpSpPr>
              <a:grpSpLocks/>
            </p:cNvGrpSpPr>
            <p:nvPr/>
          </p:nvGrpSpPr>
          <p:grpSpPr bwMode="auto">
            <a:xfrm>
              <a:off x="3398" y="697"/>
              <a:ext cx="570" cy="388"/>
              <a:chOff x="2692" y="985"/>
              <a:chExt cx="570" cy="388"/>
            </a:xfrm>
          </p:grpSpPr>
          <p:sp>
            <p:nvSpPr>
              <p:cNvPr id="120881" name="Rectangle 14"/>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82" name="Rectangle 15"/>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sp>
        <p:nvSpPr>
          <p:cNvPr id="120838" name="Rectangle 18"/>
          <p:cNvSpPr>
            <a:spLocks noChangeArrowheads="1"/>
          </p:cNvSpPr>
          <p:nvPr/>
        </p:nvSpPr>
        <p:spPr bwMode="auto">
          <a:xfrm>
            <a:off x="5045075" y="1112838"/>
            <a:ext cx="1309688"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39" name="Group 19"/>
          <p:cNvGrpSpPr>
            <a:grpSpLocks/>
          </p:cNvGrpSpPr>
          <p:nvPr/>
        </p:nvGrpSpPr>
        <p:grpSpPr bwMode="auto">
          <a:xfrm>
            <a:off x="5167313" y="1106488"/>
            <a:ext cx="592137" cy="403225"/>
            <a:chOff x="2692" y="985"/>
            <a:chExt cx="570" cy="388"/>
          </a:xfrm>
        </p:grpSpPr>
        <p:sp>
          <p:nvSpPr>
            <p:cNvPr id="120873" name="Rectangle 20"/>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4" name="Rectangle 21"/>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40" name="Rectangle 22"/>
          <p:cNvSpPr>
            <a:spLocks noChangeArrowheads="1"/>
          </p:cNvSpPr>
          <p:nvPr/>
        </p:nvSpPr>
        <p:spPr bwMode="auto">
          <a:xfrm>
            <a:off x="6499225" y="1112838"/>
            <a:ext cx="1309688"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41" name="Group 23"/>
          <p:cNvGrpSpPr>
            <a:grpSpLocks/>
          </p:cNvGrpSpPr>
          <p:nvPr/>
        </p:nvGrpSpPr>
        <p:grpSpPr bwMode="auto">
          <a:xfrm>
            <a:off x="6710363" y="1106488"/>
            <a:ext cx="592137" cy="403225"/>
            <a:chOff x="2692" y="985"/>
            <a:chExt cx="570" cy="388"/>
          </a:xfrm>
        </p:grpSpPr>
        <p:sp>
          <p:nvSpPr>
            <p:cNvPr id="120871" name="Rectangle 24"/>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2" name="Rectangle 25"/>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42" name="Oval 31"/>
          <p:cNvSpPr>
            <a:spLocks noChangeArrowheads="1"/>
          </p:cNvSpPr>
          <p:nvPr/>
        </p:nvSpPr>
        <p:spPr bwMode="auto">
          <a:xfrm>
            <a:off x="8039100" y="1606550"/>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0843" name="Oval 32"/>
          <p:cNvSpPr>
            <a:spLocks noChangeArrowheads="1"/>
          </p:cNvSpPr>
          <p:nvPr/>
        </p:nvSpPr>
        <p:spPr bwMode="auto">
          <a:xfrm>
            <a:off x="8315325" y="1606550"/>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0844" name="Oval 33"/>
          <p:cNvSpPr>
            <a:spLocks noChangeArrowheads="1"/>
          </p:cNvSpPr>
          <p:nvPr/>
        </p:nvSpPr>
        <p:spPr bwMode="auto">
          <a:xfrm>
            <a:off x="8591550" y="1606550"/>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0845" name="Rectangle 35"/>
          <p:cNvSpPr>
            <a:spLocks noChangeArrowheads="1"/>
          </p:cNvSpPr>
          <p:nvPr/>
        </p:nvSpPr>
        <p:spPr bwMode="auto">
          <a:xfrm>
            <a:off x="717550" y="2387600"/>
            <a:ext cx="1309688"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46" name="Group 36"/>
          <p:cNvGrpSpPr>
            <a:grpSpLocks/>
          </p:cNvGrpSpPr>
          <p:nvPr/>
        </p:nvGrpSpPr>
        <p:grpSpPr bwMode="auto">
          <a:xfrm>
            <a:off x="717550" y="2436813"/>
            <a:ext cx="592138" cy="403225"/>
            <a:chOff x="2692" y="985"/>
            <a:chExt cx="570" cy="388"/>
          </a:xfrm>
        </p:grpSpPr>
        <p:sp>
          <p:nvSpPr>
            <p:cNvPr id="120869" name="Rectangle 37"/>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70" name="Rectangle 38"/>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47" name="Rectangle 39"/>
          <p:cNvSpPr>
            <a:spLocks noChangeArrowheads="1"/>
          </p:cNvSpPr>
          <p:nvPr/>
        </p:nvSpPr>
        <p:spPr bwMode="auto">
          <a:xfrm>
            <a:off x="2171700" y="2387600"/>
            <a:ext cx="1309688"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48" name="Group 40"/>
          <p:cNvGrpSpPr>
            <a:grpSpLocks/>
          </p:cNvGrpSpPr>
          <p:nvPr/>
        </p:nvGrpSpPr>
        <p:grpSpPr bwMode="auto">
          <a:xfrm>
            <a:off x="2216150" y="2436813"/>
            <a:ext cx="592138" cy="403225"/>
            <a:chOff x="2692" y="985"/>
            <a:chExt cx="570" cy="388"/>
          </a:xfrm>
        </p:grpSpPr>
        <p:sp>
          <p:nvSpPr>
            <p:cNvPr id="120867" name="Rectangle 41"/>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68" name="Rectangle 42"/>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49" name="Rectangle 43"/>
          <p:cNvSpPr>
            <a:spLocks noChangeArrowheads="1"/>
          </p:cNvSpPr>
          <p:nvPr/>
        </p:nvSpPr>
        <p:spPr bwMode="auto">
          <a:xfrm>
            <a:off x="3640138" y="2387600"/>
            <a:ext cx="1309687"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50" name="Group 44"/>
          <p:cNvGrpSpPr>
            <a:grpSpLocks/>
          </p:cNvGrpSpPr>
          <p:nvPr/>
        </p:nvGrpSpPr>
        <p:grpSpPr bwMode="auto">
          <a:xfrm>
            <a:off x="3705225" y="2436813"/>
            <a:ext cx="593725" cy="403225"/>
            <a:chOff x="2692" y="985"/>
            <a:chExt cx="570" cy="388"/>
          </a:xfrm>
        </p:grpSpPr>
        <p:sp>
          <p:nvSpPr>
            <p:cNvPr id="120865" name="Rectangle 45"/>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66" name="Rectangle 46"/>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51" name="Rectangle 47"/>
          <p:cNvSpPr>
            <a:spLocks noChangeArrowheads="1"/>
          </p:cNvSpPr>
          <p:nvPr/>
        </p:nvSpPr>
        <p:spPr bwMode="auto">
          <a:xfrm>
            <a:off x="5045075" y="2387600"/>
            <a:ext cx="1309688"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52" name="Group 48"/>
          <p:cNvGrpSpPr>
            <a:grpSpLocks/>
          </p:cNvGrpSpPr>
          <p:nvPr/>
        </p:nvGrpSpPr>
        <p:grpSpPr bwMode="auto">
          <a:xfrm>
            <a:off x="5167313" y="2436813"/>
            <a:ext cx="592137" cy="403225"/>
            <a:chOff x="2692" y="985"/>
            <a:chExt cx="570" cy="388"/>
          </a:xfrm>
        </p:grpSpPr>
        <p:sp>
          <p:nvSpPr>
            <p:cNvPr id="120863" name="Rectangle 49"/>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64" name="Rectangle 50"/>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53" name="Rectangle 51"/>
          <p:cNvSpPr>
            <a:spLocks noChangeArrowheads="1"/>
          </p:cNvSpPr>
          <p:nvPr/>
        </p:nvSpPr>
        <p:spPr bwMode="auto">
          <a:xfrm>
            <a:off x="6499225" y="2387600"/>
            <a:ext cx="1309688" cy="1190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0854" name="Group 52"/>
          <p:cNvGrpSpPr>
            <a:grpSpLocks/>
          </p:cNvGrpSpPr>
          <p:nvPr/>
        </p:nvGrpSpPr>
        <p:grpSpPr bwMode="auto">
          <a:xfrm>
            <a:off x="6732588" y="2436813"/>
            <a:ext cx="592137" cy="403225"/>
            <a:chOff x="2692" y="985"/>
            <a:chExt cx="570" cy="388"/>
          </a:xfrm>
        </p:grpSpPr>
        <p:sp>
          <p:nvSpPr>
            <p:cNvPr id="120861" name="Rectangle 53"/>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862" name="Rectangle 54"/>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0855" name="Oval 55"/>
          <p:cNvSpPr>
            <a:spLocks noChangeArrowheads="1"/>
          </p:cNvSpPr>
          <p:nvPr/>
        </p:nvSpPr>
        <p:spPr bwMode="auto">
          <a:xfrm>
            <a:off x="8039100" y="2881313"/>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0856" name="Oval 56"/>
          <p:cNvSpPr>
            <a:spLocks noChangeArrowheads="1"/>
          </p:cNvSpPr>
          <p:nvPr/>
        </p:nvSpPr>
        <p:spPr bwMode="auto">
          <a:xfrm>
            <a:off x="8315325" y="2881313"/>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0857" name="Oval 57"/>
          <p:cNvSpPr>
            <a:spLocks noChangeArrowheads="1"/>
          </p:cNvSpPr>
          <p:nvPr/>
        </p:nvSpPr>
        <p:spPr bwMode="auto">
          <a:xfrm>
            <a:off x="8591550" y="2881313"/>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0858" name="Text Box 58"/>
          <p:cNvSpPr txBox="1">
            <a:spLocks noChangeArrowheads="1"/>
          </p:cNvSpPr>
          <p:nvPr/>
        </p:nvSpPr>
        <p:spPr bwMode="auto">
          <a:xfrm>
            <a:off x="2820988" y="1858963"/>
            <a:ext cx="66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Arial" charset="0"/>
              </a:rPr>
              <a:t>MxN</a:t>
            </a:r>
          </a:p>
        </p:txBody>
      </p:sp>
      <p:sp>
        <p:nvSpPr>
          <p:cNvPr id="120859" name="Text Box 59"/>
          <p:cNvSpPr txBox="1">
            <a:spLocks noChangeArrowheads="1"/>
          </p:cNvSpPr>
          <p:nvPr/>
        </p:nvSpPr>
        <p:spPr bwMode="auto">
          <a:xfrm>
            <a:off x="1120775" y="173196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Arial" charset="0"/>
              </a:rPr>
              <a:t>PxH</a:t>
            </a:r>
          </a:p>
        </p:txBody>
      </p:sp>
      <p:sp>
        <p:nvSpPr>
          <p:cNvPr id="120860" name="Line 60"/>
          <p:cNvSpPr>
            <a:spLocks noChangeShapeType="1"/>
          </p:cNvSpPr>
          <p:nvPr/>
        </p:nvSpPr>
        <p:spPr bwMode="auto">
          <a:xfrm flipH="1" flipV="1">
            <a:off x="1158875" y="1530350"/>
            <a:ext cx="106363" cy="1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Date Placeholder 1"/>
          <p:cNvSpPr>
            <a:spLocks noGrp="1"/>
          </p:cNvSpPr>
          <p:nvPr>
            <p:ph type="dt" sz="half" idx="10"/>
          </p:nvPr>
        </p:nvSpPr>
        <p:spPr/>
        <p:txBody>
          <a:bodyPr/>
          <a:lstStyle/>
          <a:p>
            <a:pPr>
              <a:defRPr/>
            </a:pPr>
            <a:fld id="{2D76C63D-FAB9-40E9-9624-D501CABAE0F6}" type="datetime1">
              <a:rPr lang="en-US" altLang="en-US" smtClean="0"/>
              <a:t>2/17/2015</a:t>
            </a:fld>
            <a:endParaRPr lang="en-US" altLang="en-US" dirty="0"/>
          </a:p>
        </p:txBody>
      </p:sp>
      <p:sp>
        <p:nvSpPr>
          <p:cNvPr id="3" name="Footer Placeholder 2"/>
          <p:cNvSpPr>
            <a:spLocks noGrp="1"/>
          </p:cNvSpPr>
          <p:nvPr>
            <p:ph type="ftr" sz="quarter" idx="11"/>
          </p:nvPr>
        </p:nvSpPr>
        <p:spPr/>
        <p:txBody>
          <a:bodyPr/>
          <a:lstStyle/>
          <a:p>
            <a:pPr>
              <a:defRPr/>
            </a:pPr>
            <a:r>
              <a:rPr lang="en-US" altLang="en-US" smtClean="0"/>
              <a:t>11755/18979</a:t>
            </a:r>
            <a:endParaRPr lang="en-US" alt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How many features</a:t>
            </a:r>
          </a:p>
        </p:txBody>
      </p:sp>
      <p:sp>
        <p:nvSpPr>
          <p:cNvPr id="121859" name="Rectangle 3"/>
          <p:cNvSpPr>
            <a:spLocks noGrp="1" noChangeArrowheads="1"/>
          </p:cNvSpPr>
          <p:nvPr>
            <p:ph idx="1"/>
          </p:nvPr>
        </p:nvSpPr>
        <p:spPr>
          <a:xfrm>
            <a:off x="457200" y="3187700"/>
            <a:ext cx="8229600" cy="3346450"/>
          </a:xfrm>
        </p:spPr>
        <p:txBody>
          <a:bodyPr/>
          <a:lstStyle/>
          <a:p>
            <a:pPr eaLnBrk="1" hangingPunct="1"/>
            <a:r>
              <a:rPr lang="en-US" sz="2100">
                <a:latin typeface="Calibri" charset="0"/>
              </a:rPr>
              <a:t>Each feature can have many sizes</a:t>
            </a:r>
          </a:p>
          <a:p>
            <a:pPr lvl="1" eaLnBrk="1" hangingPunct="1"/>
            <a:r>
              <a:rPr lang="en-US" sz="2000">
                <a:latin typeface="Calibri" charset="0"/>
              </a:rPr>
              <a:t>Width from (min) to (max) pixels</a:t>
            </a:r>
          </a:p>
          <a:p>
            <a:pPr lvl="1" eaLnBrk="1" hangingPunct="1"/>
            <a:r>
              <a:rPr lang="en-US" sz="2000">
                <a:latin typeface="Calibri" charset="0"/>
              </a:rPr>
              <a:t>Height from (min ht) to (max ht) pixels</a:t>
            </a:r>
          </a:p>
          <a:p>
            <a:pPr eaLnBrk="1" hangingPunct="1"/>
            <a:r>
              <a:rPr lang="en-US" sz="2100">
                <a:latin typeface="Calibri" charset="0"/>
              </a:rPr>
              <a:t>At each size, there can be many starting locations</a:t>
            </a:r>
          </a:p>
          <a:p>
            <a:pPr lvl="1" eaLnBrk="1" hangingPunct="1"/>
            <a:r>
              <a:rPr lang="en-US" sz="2000">
                <a:latin typeface="Calibri" charset="0"/>
              </a:rPr>
              <a:t>Total number of possible checkerboards of one type:  </a:t>
            </a:r>
            <a:br>
              <a:rPr lang="en-US" sz="2000">
                <a:latin typeface="Calibri" charset="0"/>
              </a:rPr>
            </a:br>
            <a:r>
              <a:rPr lang="en-US" sz="2000">
                <a:latin typeface="Calibri" charset="0"/>
              </a:rPr>
              <a:t>	No. of possible sizes x No. of possible locations </a:t>
            </a:r>
          </a:p>
          <a:p>
            <a:pPr eaLnBrk="1" hangingPunct="1"/>
            <a:r>
              <a:rPr lang="en-US" sz="2100">
                <a:latin typeface="Calibri" charset="0"/>
              </a:rPr>
              <a:t>There are four types of checkerboards</a:t>
            </a:r>
          </a:p>
          <a:p>
            <a:pPr lvl="1" eaLnBrk="1" hangingPunct="1"/>
            <a:r>
              <a:rPr lang="en-US" sz="2000">
                <a:latin typeface="Calibri" charset="0"/>
              </a:rPr>
              <a:t>Total no. of possible checkerboards:   VERY VERY LARGE!</a:t>
            </a:r>
          </a:p>
        </p:txBody>
      </p:sp>
      <p:sp>
        <p:nvSpPr>
          <p:cNvPr id="36" name="Date Placeholder 35"/>
          <p:cNvSpPr>
            <a:spLocks noGrp="1"/>
          </p:cNvSpPr>
          <p:nvPr>
            <p:ph type="dt" sz="quarter" idx="10"/>
          </p:nvPr>
        </p:nvSpPr>
        <p:spPr/>
        <p:txBody>
          <a:bodyPr/>
          <a:lstStyle/>
          <a:p>
            <a:pPr>
              <a:defRPr/>
            </a:pPr>
            <a:fld id="{4E3895B3-1754-4E22-A998-AF36E709C6D7}"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3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37" name="Slide Number Placeholder 3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6DF9317-775B-6F41-885B-D5FCA9623EAF}" type="slidenum">
              <a:rPr lang="en-US" b="0">
                <a:solidFill>
                  <a:srgbClr val="898989"/>
                </a:solidFill>
                <a:latin typeface="Calibri" charset="0"/>
              </a:rPr>
              <a:pPr eaLnBrk="1" hangingPunct="1"/>
              <a:t>124</a:t>
            </a:fld>
            <a:endParaRPr lang="en-US" b="0">
              <a:solidFill>
                <a:srgbClr val="898989"/>
              </a:solidFill>
              <a:latin typeface="Calibri" charset="0"/>
            </a:endParaRPr>
          </a:p>
        </p:txBody>
      </p:sp>
      <p:grpSp>
        <p:nvGrpSpPr>
          <p:cNvPr id="121863" name="Group 4"/>
          <p:cNvGrpSpPr>
            <a:grpSpLocks/>
          </p:cNvGrpSpPr>
          <p:nvPr/>
        </p:nvGrpSpPr>
        <p:grpSpPr bwMode="auto">
          <a:xfrm>
            <a:off x="2468563" y="1109663"/>
            <a:ext cx="592137" cy="403225"/>
            <a:chOff x="2692" y="985"/>
            <a:chExt cx="570" cy="388"/>
          </a:xfrm>
        </p:grpSpPr>
        <p:sp>
          <p:nvSpPr>
            <p:cNvPr id="121891" name="Rectangle 5"/>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2" name="Rectangle 6"/>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64" name="Group 7"/>
          <p:cNvGrpSpPr>
            <a:grpSpLocks/>
          </p:cNvGrpSpPr>
          <p:nvPr/>
        </p:nvGrpSpPr>
        <p:grpSpPr bwMode="auto">
          <a:xfrm>
            <a:off x="3298825" y="1109663"/>
            <a:ext cx="687388" cy="403225"/>
            <a:chOff x="2692" y="985"/>
            <a:chExt cx="570" cy="388"/>
          </a:xfrm>
        </p:grpSpPr>
        <p:sp>
          <p:nvSpPr>
            <p:cNvPr id="121889" name="Rectangle 8"/>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90" name="Rectangle 9"/>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65" name="Group 10"/>
          <p:cNvGrpSpPr>
            <a:grpSpLocks/>
          </p:cNvGrpSpPr>
          <p:nvPr/>
        </p:nvGrpSpPr>
        <p:grpSpPr bwMode="auto">
          <a:xfrm>
            <a:off x="4106863" y="1109663"/>
            <a:ext cx="931862" cy="403225"/>
            <a:chOff x="2692" y="985"/>
            <a:chExt cx="570" cy="388"/>
          </a:xfrm>
        </p:grpSpPr>
        <p:sp>
          <p:nvSpPr>
            <p:cNvPr id="121887" name="Rectangle 11"/>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8" name="Rectangle 12"/>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66" name="Group 13"/>
          <p:cNvGrpSpPr>
            <a:grpSpLocks/>
          </p:cNvGrpSpPr>
          <p:nvPr/>
        </p:nvGrpSpPr>
        <p:grpSpPr bwMode="auto">
          <a:xfrm>
            <a:off x="5233988" y="1109663"/>
            <a:ext cx="1133475" cy="403225"/>
            <a:chOff x="2692" y="985"/>
            <a:chExt cx="570" cy="388"/>
          </a:xfrm>
        </p:grpSpPr>
        <p:sp>
          <p:nvSpPr>
            <p:cNvPr id="121885" name="Rectangle 14"/>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6" name="Rectangle 15"/>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67" name="Group 16"/>
          <p:cNvGrpSpPr>
            <a:grpSpLocks/>
          </p:cNvGrpSpPr>
          <p:nvPr/>
        </p:nvGrpSpPr>
        <p:grpSpPr bwMode="auto">
          <a:xfrm>
            <a:off x="2468563" y="1662113"/>
            <a:ext cx="592137" cy="509587"/>
            <a:chOff x="2692" y="985"/>
            <a:chExt cx="570" cy="388"/>
          </a:xfrm>
        </p:grpSpPr>
        <p:sp>
          <p:nvSpPr>
            <p:cNvPr id="121883" name="Rectangle 17"/>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4" name="Rectangle 18"/>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68" name="Group 19"/>
          <p:cNvGrpSpPr>
            <a:grpSpLocks/>
          </p:cNvGrpSpPr>
          <p:nvPr/>
        </p:nvGrpSpPr>
        <p:grpSpPr bwMode="auto">
          <a:xfrm>
            <a:off x="2468563" y="2246313"/>
            <a:ext cx="592137" cy="711200"/>
            <a:chOff x="2692" y="985"/>
            <a:chExt cx="570" cy="388"/>
          </a:xfrm>
        </p:grpSpPr>
        <p:sp>
          <p:nvSpPr>
            <p:cNvPr id="121881" name="Rectangle 20"/>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2" name="Rectangle 21"/>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69" name="Group 22"/>
          <p:cNvGrpSpPr>
            <a:grpSpLocks/>
          </p:cNvGrpSpPr>
          <p:nvPr/>
        </p:nvGrpSpPr>
        <p:grpSpPr bwMode="auto">
          <a:xfrm>
            <a:off x="3298825" y="1662113"/>
            <a:ext cx="687388" cy="465137"/>
            <a:chOff x="2692" y="985"/>
            <a:chExt cx="570" cy="388"/>
          </a:xfrm>
        </p:grpSpPr>
        <p:sp>
          <p:nvSpPr>
            <p:cNvPr id="121879" name="Rectangle 23"/>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80" name="Rectangle 24"/>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21870" name="Group 25"/>
          <p:cNvGrpSpPr>
            <a:grpSpLocks/>
          </p:cNvGrpSpPr>
          <p:nvPr/>
        </p:nvGrpSpPr>
        <p:grpSpPr bwMode="auto">
          <a:xfrm>
            <a:off x="3298825" y="2257425"/>
            <a:ext cx="687388" cy="698500"/>
            <a:chOff x="2692" y="985"/>
            <a:chExt cx="570" cy="388"/>
          </a:xfrm>
        </p:grpSpPr>
        <p:sp>
          <p:nvSpPr>
            <p:cNvPr id="121877" name="Rectangle 26"/>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878" name="Rectangle 27"/>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1871" name="Oval 28"/>
          <p:cNvSpPr>
            <a:spLocks noChangeArrowheads="1"/>
          </p:cNvSpPr>
          <p:nvPr/>
        </p:nvSpPr>
        <p:spPr bwMode="auto">
          <a:xfrm>
            <a:off x="4891088" y="185578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1872" name="Oval 29"/>
          <p:cNvSpPr>
            <a:spLocks noChangeArrowheads="1"/>
          </p:cNvSpPr>
          <p:nvPr/>
        </p:nvSpPr>
        <p:spPr bwMode="auto">
          <a:xfrm>
            <a:off x="5167313" y="185578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1873" name="Oval 30"/>
          <p:cNvSpPr>
            <a:spLocks noChangeArrowheads="1"/>
          </p:cNvSpPr>
          <p:nvPr/>
        </p:nvSpPr>
        <p:spPr bwMode="auto">
          <a:xfrm>
            <a:off x="5443538" y="1855788"/>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1874" name="Oval 31"/>
          <p:cNvSpPr>
            <a:spLocks noChangeArrowheads="1"/>
          </p:cNvSpPr>
          <p:nvPr/>
        </p:nvSpPr>
        <p:spPr bwMode="auto">
          <a:xfrm>
            <a:off x="4879975" y="245427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1875" name="Oval 32"/>
          <p:cNvSpPr>
            <a:spLocks noChangeArrowheads="1"/>
          </p:cNvSpPr>
          <p:nvPr/>
        </p:nvSpPr>
        <p:spPr bwMode="auto">
          <a:xfrm>
            <a:off x="5156200" y="245427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
        <p:nvSpPr>
          <p:cNvPr id="121876" name="Oval 33"/>
          <p:cNvSpPr>
            <a:spLocks noChangeArrowheads="1"/>
          </p:cNvSpPr>
          <p:nvPr/>
        </p:nvSpPr>
        <p:spPr bwMode="auto">
          <a:xfrm>
            <a:off x="5432425" y="2454275"/>
            <a:ext cx="88900" cy="889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Learning:  No. of features</a:t>
            </a:r>
          </a:p>
        </p:txBody>
      </p:sp>
      <p:sp>
        <p:nvSpPr>
          <p:cNvPr id="122883" name="Rectangle 3"/>
          <p:cNvSpPr>
            <a:spLocks noGrp="1" noChangeArrowheads="1"/>
          </p:cNvSpPr>
          <p:nvPr>
            <p:ph idx="1"/>
          </p:nvPr>
        </p:nvSpPr>
        <p:spPr>
          <a:xfrm>
            <a:off x="457200" y="1328738"/>
            <a:ext cx="8229600" cy="4797425"/>
          </a:xfrm>
        </p:spPr>
        <p:txBody>
          <a:bodyPr/>
          <a:lstStyle/>
          <a:p>
            <a:pPr eaLnBrk="1" hangingPunct="1"/>
            <a:r>
              <a:rPr lang="en-US">
                <a:latin typeface="Calibri" charset="0"/>
              </a:rPr>
              <a:t>Analysis performed on images of 24x24 pixels only</a:t>
            </a:r>
          </a:p>
          <a:p>
            <a:pPr lvl="1" eaLnBrk="1" hangingPunct="1"/>
            <a:r>
              <a:rPr lang="en-US">
                <a:latin typeface="Calibri" charset="0"/>
              </a:rPr>
              <a:t>Reduces the no. of possible features to about 180000</a:t>
            </a:r>
          </a:p>
          <a:p>
            <a:pPr eaLnBrk="1" hangingPunct="1"/>
            <a:r>
              <a:rPr lang="en-US">
                <a:latin typeface="Calibri" charset="0"/>
              </a:rPr>
              <a:t>Restrict checkerboard size</a:t>
            </a:r>
          </a:p>
          <a:p>
            <a:pPr lvl="1" eaLnBrk="1" hangingPunct="1"/>
            <a:r>
              <a:rPr lang="en-US">
                <a:latin typeface="Calibri" charset="0"/>
              </a:rPr>
              <a:t>Minimum of 8 pixels wide</a:t>
            </a:r>
          </a:p>
          <a:p>
            <a:pPr lvl="1" eaLnBrk="1" hangingPunct="1"/>
            <a:r>
              <a:rPr lang="en-US">
                <a:latin typeface="Calibri" charset="0"/>
              </a:rPr>
              <a:t>Minimum of 8 pixels high</a:t>
            </a:r>
          </a:p>
          <a:p>
            <a:pPr lvl="2" eaLnBrk="1" hangingPunct="1"/>
            <a:r>
              <a:rPr lang="en-US">
                <a:latin typeface="Calibri" charset="0"/>
              </a:rPr>
              <a:t>Other limits, e.g. 4 pixels may be used too</a:t>
            </a:r>
          </a:p>
          <a:p>
            <a:pPr lvl="1" eaLnBrk="1" hangingPunct="1"/>
            <a:r>
              <a:rPr lang="en-US">
                <a:latin typeface="Calibri" charset="0"/>
              </a:rPr>
              <a:t>Reduces no. of checkerboards to about 50000</a:t>
            </a:r>
          </a:p>
        </p:txBody>
      </p:sp>
      <p:sp>
        <p:nvSpPr>
          <p:cNvPr id="6" name="Date Placeholder 5"/>
          <p:cNvSpPr>
            <a:spLocks noGrp="1"/>
          </p:cNvSpPr>
          <p:nvPr>
            <p:ph type="dt" sz="quarter" idx="10"/>
          </p:nvPr>
        </p:nvSpPr>
        <p:spPr/>
        <p:txBody>
          <a:bodyPr/>
          <a:lstStyle/>
          <a:p>
            <a:pPr>
              <a:defRPr/>
            </a:pPr>
            <a:fld id="{A2476E3F-6AA6-4C83-B35E-034DA529284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8BF44CD-D1B8-8741-A203-5D5BA641F3B6}" type="slidenum">
              <a:rPr lang="en-US" b="0">
                <a:solidFill>
                  <a:srgbClr val="898989"/>
                </a:solidFill>
                <a:latin typeface="Calibri" charset="0"/>
              </a:rPr>
              <a:pPr eaLnBrk="1" hangingPunct="1"/>
              <a:t>125</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No. of features</a:t>
            </a:r>
          </a:p>
        </p:txBody>
      </p:sp>
      <p:sp>
        <p:nvSpPr>
          <p:cNvPr id="123907" name="Rectangle 3"/>
          <p:cNvSpPr>
            <a:spLocks noGrp="1" noChangeArrowheads="1"/>
          </p:cNvSpPr>
          <p:nvPr>
            <p:ph idx="1"/>
          </p:nvPr>
        </p:nvSpPr>
        <p:spPr>
          <a:xfrm>
            <a:off x="457200" y="3836988"/>
            <a:ext cx="8229600" cy="2514600"/>
          </a:xfrm>
        </p:spPr>
        <p:txBody>
          <a:bodyPr/>
          <a:lstStyle/>
          <a:p>
            <a:pPr eaLnBrk="1" hangingPunct="1"/>
            <a:r>
              <a:rPr lang="en-US" sz="2400">
                <a:latin typeface="Calibri" charset="0"/>
              </a:rPr>
              <a:t>Each possible checkerboard gives us one feature</a:t>
            </a:r>
          </a:p>
          <a:p>
            <a:pPr eaLnBrk="1" hangingPunct="1"/>
            <a:r>
              <a:rPr lang="en-US" sz="2400">
                <a:latin typeface="Calibri" charset="0"/>
              </a:rPr>
              <a:t>A total of up to 180000 features derived from a 24x24 image!</a:t>
            </a:r>
          </a:p>
          <a:p>
            <a:pPr eaLnBrk="1" hangingPunct="1"/>
            <a:r>
              <a:rPr lang="en-US" sz="2400">
                <a:latin typeface="Calibri" charset="0"/>
              </a:rPr>
              <a:t>Every 24x24 image is now represented by a set of 180000 numbers</a:t>
            </a:r>
          </a:p>
          <a:p>
            <a:pPr lvl="1" eaLnBrk="1" hangingPunct="1"/>
            <a:r>
              <a:rPr lang="en-US" sz="2000">
                <a:latin typeface="Calibri" charset="0"/>
              </a:rPr>
              <a:t>This is the set of features we will use for classifying if it is a face or not!</a:t>
            </a:r>
          </a:p>
        </p:txBody>
      </p:sp>
      <p:sp>
        <p:nvSpPr>
          <p:cNvPr id="64" name="Date Placeholder 63"/>
          <p:cNvSpPr>
            <a:spLocks noGrp="1"/>
          </p:cNvSpPr>
          <p:nvPr>
            <p:ph type="dt" sz="quarter" idx="10"/>
          </p:nvPr>
        </p:nvSpPr>
        <p:spPr/>
        <p:txBody>
          <a:bodyPr/>
          <a:lstStyle/>
          <a:p>
            <a:pPr>
              <a:defRPr/>
            </a:pPr>
            <a:fld id="{736F4CC2-3E5C-4727-A73D-63079FE8A4C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3"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65" name="Slide Number Placeholder 64"/>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69FC336-4286-414C-AB3D-CF47B9F0EEEC}" type="slidenum">
              <a:rPr lang="en-US" b="0">
                <a:solidFill>
                  <a:srgbClr val="898989"/>
                </a:solidFill>
                <a:latin typeface="Calibri" charset="0"/>
              </a:rPr>
              <a:pPr eaLnBrk="1" hangingPunct="1"/>
              <a:t>126</a:t>
            </a:fld>
            <a:endParaRPr lang="en-US" b="0">
              <a:solidFill>
                <a:srgbClr val="898989"/>
              </a:solidFill>
              <a:latin typeface="Calibri" charset="0"/>
            </a:endParaRPr>
          </a:p>
        </p:txBody>
      </p:sp>
      <p:sp>
        <p:nvSpPr>
          <p:cNvPr id="121863" name="Rectangle 67"/>
          <p:cNvSpPr>
            <a:spLocks noChangeArrowheads="1"/>
          </p:cNvSpPr>
          <p:nvPr/>
        </p:nvSpPr>
        <p:spPr bwMode="auto">
          <a:xfrm>
            <a:off x="2295525" y="1322388"/>
            <a:ext cx="447675" cy="457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endParaRPr lang="en-US" altLang="en-US" sz="1800" smtClean="0">
              <a:latin typeface="Times New Roman" pitchFamily="18" charset="0"/>
              <a:ea typeface="+mn-ea"/>
              <a:cs typeface="Arial" pitchFamily="34" charset="0"/>
            </a:endParaRPr>
          </a:p>
        </p:txBody>
      </p:sp>
      <p:pic>
        <p:nvPicPr>
          <p:cNvPr id="123912" name="Picture 5" descr="dome"/>
          <p:cNvPicPr>
            <a:picLocks noChangeAspect="1" noChangeArrowheads="1"/>
          </p:cNvPicPr>
          <p:nvPr/>
        </p:nvPicPr>
        <p:blipFill>
          <a:blip r:embed="rId3">
            <a:extLst>
              <a:ext uri="{28A0092B-C50C-407E-A947-70E740481C1C}">
                <a14:useLocalDpi xmlns:a14="http://schemas.microsoft.com/office/drawing/2010/main" val="0"/>
              </a:ext>
            </a:extLst>
          </a:blip>
          <a:srcRect l="40005" t="40005" r="40005" b="40005"/>
          <a:stretch>
            <a:fillRect/>
          </a:stretch>
        </p:blipFill>
        <p:spPr bwMode="auto">
          <a:xfrm>
            <a:off x="1593850" y="2501900"/>
            <a:ext cx="45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97759" name="Group 63"/>
          <p:cNvGraphicFramePr>
            <a:graphicFrameLocks noGrp="1"/>
          </p:cNvGraphicFramePr>
          <p:nvPr/>
        </p:nvGraphicFramePr>
        <p:xfrm>
          <a:off x="1341438" y="1843088"/>
          <a:ext cx="6329362" cy="1724025"/>
        </p:xfrm>
        <a:graphic>
          <a:graphicData uri="http://schemas.openxmlformats.org/drawingml/2006/table">
            <a:tbl>
              <a:tblPr/>
              <a:tblGrid>
                <a:gridCol w="904875"/>
                <a:gridCol w="690562"/>
                <a:gridCol w="619125"/>
                <a:gridCol w="588963"/>
                <a:gridCol w="579437"/>
                <a:gridCol w="741363"/>
                <a:gridCol w="2205037"/>
              </a:tblGrid>
              <a:tr h="5746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endParaRPr kumimoji="0" lang="en-US" sz="2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F1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F2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F3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F4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F180000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endParaRPr kumimoji="0" lang="en-US" sz="2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endParaRPr kumimoji="0" lang="en-US" sz="2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947" name="Picture 40" descr="histeqdface2"/>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1633538" y="3060700"/>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48" name="Group 64"/>
          <p:cNvGrpSpPr>
            <a:grpSpLocks/>
          </p:cNvGrpSpPr>
          <p:nvPr/>
        </p:nvGrpSpPr>
        <p:grpSpPr bwMode="auto">
          <a:xfrm>
            <a:off x="2293938" y="1338263"/>
            <a:ext cx="219075" cy="149225"/>
            <a:chOff x="2692" y="985"/>
            <a:chExt cx="570" cy="388"/>
          </a:xfrm>
        </p:grpSpPr>
        <p:sp>
          <p:nvSpPr>
            <p:cNvPr id="123967" name="Rectangle 65"/>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8" name="Rectangle 66"/>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1901" name="Rectangle 68"/>
          <p:cNvSpPr>
            <a:spLocks noChangeArrowheads="1"/>
          </p:cNvSpPr>
          <p:nvPr/>
        </p:nvSpPr>
        <p:spPr bwMode="auto">
          <a:xfrm>
            <a:off x="2995613" y="1322388"/>
            <a:ext cx="447675" cy="457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endParaRPr lang="en-US" altLang="en-US" sz="1800" smtClean="0">
              <a:latin typeface="Times New Roman" pitchFamily="18" charset="0"/>
              <a:ea typeface="+mn-ea"/>
              <a:cs typeface="Arial" pitchFamily="34" charset="0"/>
            </a:endParaRPr>
          </a:p>
        </p:txBody>
      </p:sp>
      <p:grpSp>
        <p:nvGrpSpPr>
          <p:cNvPr id="123950" name="Group 69"/>
          <p:cNvGrpSpPr>
            <a:grpSpLocks/>
          </p:cNvGrpSpPr>
          <p:nvPr/>
        </p:nvGrpSpPr>
        <p:grpSpPr bwMode="auto">
          <a:xfrm>
            <a:off x="3051175" y="1338263"/>
            <a:ext cx="219075" cy="149225"/>
            <a:chOff x="2692" y="985"/>
            <a:chExt cx="570" cy="388"/>
          </a:xfrm>
        </p:grpSpPr>
        <p:sp>
          <p:nvSpPr>
            <p:cNvPr id="123965" name="Rectangle 70"/>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6" name="Rectangle 71"/>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1903" name="Rectangle 72"/>
          <p:cNvSpPr>
            <a:spLocks noChangeArrowheads="1"/>
          </p:cNvSpPr>
          <p:nvPr/>
        </p:nvSpPr>
        <p:spPr bwMode="auto">
          <a:xfrm>
            <a:off x="3594100" y="1322388"/>
            <a:ext cx="447675" cy="457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endParaRPr lang="en-US" altLang="en-US" sz="1800" smtClean="0">
              <a:latin typeface="Times New Roman" pitchFamily="18" charset="0"/>
              <a:ea typeface="+mn-ea"/>
              <a:cs typeface="Arial" pitchFamily="34" charset="0"/>
            </a:endParaRPr>
          </a:p>
        </p:txBody>
      </p:sp>
      <p:grpSp>
        <p:nvGrpSpPr>
          <p:cNvPr id="123952" name="Group 73"/>
          <p:cNvGrpSpPr>
            <a:grpSpLocks/>
          </p:cNvGrpSpPr>
          <p:nvPr/>
        </p:nvGrpSpPr>
        <p:grpSpPr bwMode="auto">
          <a:xfrm>
            <a:off x="3716338" y="1338263"/>
            <a:ext cx="219075" cy="149225"/>
            <a:chOff x="2692" y="985"/>
            <a:chExt cx="570" cy="388"/>
          </a:xfrm>
        </p:grpSpPr>
        <p:sp>
          <p:nvSpPr>
            <p:cNvPr id="123963" name="Rectangle 74"/>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4" name="Rectangle 75"/>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1905" name="Rectangle 76"/>
          <p:cNvSpPr>
            <a:spLocks noChangeArrowheads="1"/>
          </p:cNvSpPr>
          <p:nvPr/>
        </p:nvSpPr>
        <p:spPr bwMode="auto">
          <a:xfrm>
            <a:off x="4175125" y="1322388"/>
            <a:ext cx="447675" cy="457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endParaRPr lang="en-US" altLang="en-US" sz="1800" smtClean="0">
              <a:latin typeface="Times New Roman" pitchFamily="18" charset="0"/>
              <a:ea typeface="+mn-ea"/>
              <a:cs typeface="Arial" pitchFamily="34" charset="0"/>
            </a:endParaRPr>
          </a:p>
        </p:txBody>
      </p:sp>
      <p:grpSp>
        <p:nvGrpSpPr>
          <p:cNvPr id="123954" name="Group 77"/>
          <p:cNvGrpSpPr>
            <a:grpSpLocks/>
          </p:cNvGrpSpPr>
          <p:nvPr/>
        </p:nvGrpSpPr>
        <p:grpSpPr bwMode="auto">
          <a:xfrm>
            <a:off x="4213225" y="1439863"/>
            <a:ext cx="219075" cy="149225"/>
            <a:chOff x="2692" y="985"/>
            <a:chExt cx="570" cy="388"/>
          </a:xfrm>
        </p:grpSpPr>
        <p:sp>
          <p:nvSpPr>
            <p:cNvPr id="123961" name="Rectangle 78"/>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62" name="Rectangle 79"/>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21907" name="Rectangle 80"/>
          <p:cNvSpPr>
            <a:spLocks noChangeArrowheads="1"/>
          </p:cNvSpPr>
          <p:nvPr/>
        </p:nvSpPr>
        <p:spPr bwMode="auto">
          <a:xfrm>
            <a:off x="6015038" y="1322388"/>
            <a:ext cx="447675" cy="457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defRPr/>
            </a:pPr>
            <a:endParaRPr lang="en-US" altLang="en-US" sz="1800" smtClean="0">
              <a:latin typeface="Times New Roman" pitchFamily="18" charset="0"/>
              <a:ea typeface="+mn-ea"/>
              <a:cs typeface="Arial" pitchFamily="34" charset="0"/>
            </a:endParaRPr>
          </a:p>
        </p:txBody>
      </p:sp>
      <p:grpSp>
        <p:nvGrpSpPr>
          <p:cNvPr id="123956" name="Group 86"/>
          <p:cNvGrpSpPr>
            <a:grpSpLocks/>
          </p:cNvGrpSpPr>
          <p:nvPr/>
        </p:nvGrpSpPr>
        <p:grpSpPr bwMode="auto">
          <a:xfrm>
            <a:off x="6242050" y="1546225"/>
            <a:ext cx="219075" cy="212725"/>
            <a:chOff x="525" y="851"/>
            <a:chExt cx="230" cy="224"/>
          </a:xfrm>
        </p:grpSpPr>
        <p:sp>
          <p:nvSpPr>
            <p:cNvPr id="123957" name="Rectangle 81"/>
            <p:cNvSpPr>
              <a:spLocks noChangeArrowheads="1"/>
            </p:cNvSpPr>
            <p:nvPr/>
          </p:nvSpPr>
          <p:spPr bwMode="auto">
            <a:xfrm>
              <a:off x="525" y="851"/>
              <a:ext cx="115"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3958" name="Rectangle 83"/>
            <p:cNvSpPr>
              <a:spLocks noChangeArrowheads="1"/>
            </p:cNvSpPr>
            <p:nvPr/>
          </p:nvSpPr>
          <p:spPr bwMode="auto">
            <a:xfrm>
              <a:off x="640" y="851"/>
              <a:ext cx="115" cy="1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3959" name="Rectangle 84"/>
            <p:cNvSpPr>
              <a:spLocks noChangeArrowheads="1"/>
            </p:cNvSpPr>
            <p:nvPr/>
          </p:nvSpPr>
          <p:spPr bwMode="auto">
            <a:xfrm>
              <a:off x="525" y="960"/>
              <a:ext cx="115" cy="11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23960" name="Rectangle 85"/>
            <p:cNvSpPr>
              <a:spLocks noChangeArrowheads="1"/>
            </p:cNvSpPr>
            <p:nvPr/>
          </p:nvSpPr>
          <p:spPr bwMode="auto">
            <a:xfrm>
              <a:off x="640" y="960"/>
              <a:ext cx="115" cy="115"/>
            </a:xfrm>
            <a:prstGeom prst="rect">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The Classifier</a:t>
            </a:r>
          </a:p>
        </p:txBody>
      </p:sp>
      <p:sp>
        <p:nvSpPr>
          <p:cNvPr id="124931" name="Rectangle 3"/>
          <p:cNvSpPr>
            <a:spLocks noGrp="1" noChangeArrowheads="1"/>
          </p:cNvSpPr>
          <p:nvPr>
            <p:ph idx="1"/>
          </p:nvPr>
        </p:nvSpPr>
        <p:spPr>
          <a:xfrm>
            <a:off x="457200" y="1206500"/>
            <a:ext cx="8229600" cy="4919663"/>
          </a:xfrm>
        </p:spPr>
        <p:txBody>
          <a:bodyPr/>
          <a:lstStyle/>
          <a:p>
            <a:pPr eaLnBrk="1" hangingPunct="1"/>
            <a:r>
              <a:rPr lang="en-US" sz="2600">
                <a:latin typeface="Calibri" charset="0"/>
              </a:rPr>
              <a:t>The Viola-Jones algorithm uses a simple Boosting based classifier</a:t>
            </a:r>
          </a:p>
          <a:p>
            <a:pPr eaLnBrk="1" hangingPunct="1"/>
            <a:r>
              <a:rPr lang="en-US" sz="2600">
                <a:latin typeface="Calibri" charset="0"/>
              </a:rPr>
              <a:t>Each “weak learner” is a simple threshold</a:t>
            </a:r>
          </a:p>
          <a:p>
            <a:pPr eaLnBrk="1" hangingPunct="1"/>
            <a:r>
              <a:rPr lang="en-US" sz="2600">
                <a:latin typeface="Calibri" charset="0"/>
              </a:rPr>
              <a:t>At each stage find the best feature to classify the data with</a:t>
            </a:r>
          </a:p>
          <a:p>
            <a:pPr lvl="1" eaLnBrk="1" hangingPunct="1"/>
            <a:r>
              <a:rPr lang="en-US" sz="2200">
                <a:latin typeface="Calibri" charset="0"/>
              </a:rPr>
              <a:t>I.e the feature that gives us the best classification of all the training data</a:t>
            </a:r>
          </a:p>
          <a:p>
            <a:pPr lvl="2" eaLnBrk="1" hangingPunct="1"/>
            <a:r>
              <a:rPr lang="en-US" sz="2000">
                <a:latin typeface="Calibri" charset="0"/>
              </a:rPr>
              <a:t>Training data includes many examples of faces and non-face images</a:t>
            </a:r>
          </a:p>
          <a:p>
            <a:pPr lvl="1" eaLnBrk="1" hangingPunct="1"/>
            <a:r>
              <a:rPr lang="en-US" sz="2200">
                <a:latin typeface="Calibri" charset="0"/>
              </a:rPr>
              <a:t>The classification rule is of the kind</a:t>
            </a:r>
          </a:p>
          <a:p>
            <a:pPr lvl="2" eaLnBrk="1" hangingPunct="1"/>
            <a:r>
              <a:rPr lang="en-US" sz="2000">
                <a:latin typeface="Calibri" charset="0"/>
              </a:rPr>
              <a:t>If feature &gt; threshold, face  (or if feature &lt; threshold, face)</a:t>
            </a:r>
          </a:p>
          <a:p>
            <a:pPr lvl="2" eaLnBrk="1" hangingPunct="1"/>
            <a:r>
              <a:rPr lang="en-US" sz="2000">
                <a:latin typeface="Calibri" charset="0"/>
              </a:rPr>
              <a:t>The optimal value of “threshold” must also be determined.</a:t>
            </a:r>
          </a:p>
        </p:txBody>
      </p:sp>
      <p:sp>
        <p:nvSpPr>
          <p:cNvPr id="6" name="Date Placeholder 5"/>
          <p:cNvSpPr>
            <a:spLocks noGrp="1"/>
          </p:cNvSpPr>
          <p:nvPr>
            <p:ph type="dt" sz="quarter" idx="10"/>
          </p:nvPr>
        </p:nvSpPr>
        <p:spPr/>
        <p:txBody>
          <a:bodyPr/>
          <a:lstStyle/>
          <a:p>
            <a:pPr>
              <a:defRPr/>
            </a:pPr>
            <a:fld id="{AB464D07-A5C0-47F5-8A86-DABFDB55FBA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8C01AE9-5240-914B-A2A4-2A94A226F3CD}" type="slidenum">
              <a:rPr lang="en-US" b="0">
                <a:solidFill>
                  <a:srgbClr val="898989"/>
                </a:solidFill>
                <a:latin typeface="Calibri" charset="0"/>
              </a:rPr>
              <a:pPr eaLnBrk="1" hangingPunct="1"/>
              <a:t>127</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The Weak Learner</a:t>
            </a:r>
          </a:p>
        </p:txBody>
      </p:sp>
      <p:sp>
        <p:nvSpPr>
          <p:cNvPr id="125955" name="Rectangle 3"/>
          <p:cNvSpPr>
            <a:spLocks noGrp="1" noChangeArrowheads="1"/>
          </p:cNvSpPr>
          <p:nvPr>
            <p:ph idx="1"/>
          </p:nvPr>
        </p:nvSpPr>
        <p:spPr>
          <a:xfrm>
            <a:off x="457200" y="1158875"/>
            <a:ext cx="8229600" cy="4967288"/>
          </a:xfrm>
        </p:spPr>
        <p:txBody>
          <a:bodyPr/>
          <a:lstStyle/>
          <a:p>
            <a:pPr eaLnBrk="1" hangingPunct="1"/>
            <a:r>
              <a:rPr lang="en-US" sz="2800">
                <a:latin typeface="Calibri" charset="0"/>
              </a:rPr>
              <a:t>Training (for each weak learner):</a:t>
            </a:r>
          </a:p>
          <a:p>
            <a:pPr lvl="1" eaLnBrk="1" hangingPunct="1"/>
            <a:r>
              <a:rPr lang="en-US" sz="2400">
                <a:latin typeface="Calibri" charset="0"/>
              </a:rPr>
              <a:t>For each feature f (of all 180000 features)</a:t>
            </a:r>
          </a:p>
          <a:p>
            <a:pPr lvl="2" eaLnBrk="1" hangingPunct="1"/>
            <a:r>
              <a:rPr lang="en-US" sz="2000">
                <a:latin typeface="Calibri" charset="0"/>
              </a:rPr>
              <a:t>Find a threshold </a:t>
            </a:r>
            <a:r>
              <a:rPr lang="en-US" sz="2000">
                <a:latin typeface="Symbol" charset="0"/>
              </a:rPr>
              <a:t>q(</a:t>
            </a:r>
            <a:r>
              <a:rPr lang="en-US" sz="2000">
                <a:latin typeface="Times New Roman" charset="0"/>
              </a:rPr>
              <a:t>f</a:t>
            </a:r>
            <a:r>
              <a:rPr lang="en-US" sz="2000">
                <a:latin typeface="Symbol" charset="0"/>
              </a:rPr>
              <a:t>)</a:t>
            </a:r>
            <a:r>
              <a:rPr lang="en-US" sz="2000">
                <a:latin typeface="Calibri" charset="0"/>
              </a:rPr>
              <a:t> and polarity </a:t>
            </a:r>
            <a:r>
              <a:rPr lang="en-US" sz="2000" i="1">
                <a:latin typeface="Calibri" charset="0"/>
              </a:rPr>
              <a:t>p</a:t>
            </a:r>
            <a:r>
              <a:rPr lang="en-US" sz="2000">
                <a:latin typeface="Calibri" charset="0"/>
              </a:rPr>
              <a:t>(f)</a:t>
            </a:r>
            <a:r>
              <a:rPr lang="en-US" sz="2000" i="1">
                <a:latin typeface="Calibri" charset="0"/>
              </a:rPr>
              <a:t> </a:t>
            </a:r>
            <a:r>
              <a:rPr lang="en-US" sz="2000">
                <a:latin typeface="Calibri" charset="0"/>
              </a:rPr>
              <a:t>(</a:t>
            </a:r>
            <a:r>
              <a:rPr lang="en-US" sz="2000" i="1">
                <a:latin typeface="Calibri" charset="0"/>
              </a:rPr>
              <a:t>p</a:t>
            </a:r>
            <a:r>
              <a:rPr lang="en-US" sz="2000">
                <a:latin typeface="Calibri" charset="0"/>
              </a:rPr>
              <a:t>(f)</a:t>
            </a:r>
            <a:r>
              <a:rPr lang="en-US" sz="2000" i="1">
                <a:latin typeface="Calibri" charset="0"/>
              </a:rPr>
              <a:t> = -1 or p</a:t>
            </a:r>
            <a:r>
              <a:rPr lang="en-US" sz="2000">
                <a:latin typeface="Calibri" charset="0"/>
              </a:rPr>
              <a:t>(f)</a:t>
            </a:r>
            <a:r>
              <a:rPr lang="en-US" sz="2000" i="1">
                <a:latin typeface="Calibri" charset="0"/>
              </a:rPr>
              <a:t> = 1</a:t>
            </a:r>
            <a:r>
              <a:rPr lang="en-US" sz="2000">
                <a:latin typeface="Calibri" charset="0"/>
              </a:rPr>
              <a:t>)</a:t>
            </a:r>
            <a:r>
              <a:rPr lang="en-US" sz="2000" i="1">
                <a:latin typeface="Calibri" charset="0"/>
              </a:rPr>
              <a:t> </a:t>
            </a:r>
            <a:r>
              <a:rPr lang="en-US" sz="2000">
                <a:latin typeface="Calibri" charset="0"/>
              </a:rPr>
              <a:t>such that (f &gt; </a:t>
            </a:r>
            <a:r>
              <a:rPr lang="en-US" sz="2000" i="1">
                <a:latin typeface="Calibri" charset="0"/>
              </a:rPr>
              <a:t>p</a:t>
            </a:r>
            <a:r>
              <a:rPr lang="en-US" sz="2000">
                <a:latin typeface="Calibri" charset="0"/>
              </a:rPr>
              <a:t>(f)</a:t>
            </a:r>
            <a:r>
              <a:rPr lang="en-US" sz="2000" i="1">
                <a:latin typeface="Calibri" charset="0"/>
              </a:rPr>
              <a:t> </a:t>
            </a:r>
            <a:r>
              <a:rPr lang="en-US" sz="2000">
                <a:latin typeface="Symbol" charset="0"/>
              </a:rPr>
              <a:t>q(</a:t>
            </a:r>
            <a:r>
              <a:rPr lang="en-US" sz="2000">
                <a:latin typeface="Times New Roman" charset="0"/>
              </a:rPr>
              <a:t>f</a:t>
            </a:r>
            <a:r>
              <a:rPr lang="en-US" sz="2000">
                <a:latin typeface="Symbol" charset="0"/>
              </a:rPr>
              <a:t>)</a:t>
            </a:r>
            <a:r>
              <a:rPr lang="en-US" sz="2000">
                <a:latin typeface="Calibri" charset="0"/>
              </a:rPr>
              <a:t>) performs the best classification of faces</a:t>
            </a:r>
          </a:p>
          <a:p>
            <a:pPr lvl="3" eaLnBrk="1" hangingPunct="1"/>
            <a:r>
              <a:rPr lang="en-US" sz="1800">
                <a:latin typeface="Calibri" charset="0"/>
              </a:rPr>
              <a:t>Lowest overall error in classifying all training data</a:t>
            </a:r>
          </a:p>
          <a:p>
            <a:pPr lvl="4" eaLnBrk="1" hangingPunct="1"/>
            <a:r>
              <a:rPr lang="en-US" sz="1600">
                <a:latin typeface="Calibri" charset="0"/>
              </a:rPr>
              <a:t>Error counted over </a:t>
            </a:r>
            <a:r>
              <a:rPr lang="en-US" sz="1600" i="1">
                <a:latin typeface="Calibri" charset="0"/>
              </a:rPr>
              <a:t>weighted </a:t>
            </a:r>
            <a:r>
              <a:rPr lang="en-US" sz="1600">
                <a:latin typeface="Calibri" charset="0"/>
              </a:rPr>
              <a:t>samples</a:t>
            </a:r>
          </a:p>
          <a:p>
            <a:pPr lvl="2" eaLnBrk="1" hangingPunct="1"/>
            <a:r>
              <a:rPr lang="en-US" sz="2000">
                <a:latin typeface="Calibri" charset="0"/>
              </a:rPr>
              <a:t>Let the optimal overall error for f be error(f)</a:t>
            </a:r>
          </a:p>
          <a:p>
            <a:pPr lvl="1" eaLnBrk="1" hangingPunct="1"/>
            <a:r>
              <a:rPr lang="en-US" sz="2400">
                <a:latin typeface="Calibri" charset="0"/>
              </a:rPr>
              <a:t>Find the feature f’ such that error(f’) is lowest</a:t>
            </a:r>
          </a:p>
          <a:p>
            <a:pPr lvl="1" eaLnBrk="1" hangingPunct="1"/>
            <a:r>
              <a:rPr lang="en-US" sz="2400">
                <a:latin typeface="Calibri" charset="0"/>
              </a:rPr>
              <a:t>The weak learner is the test (f’ &gt; </a:t>
            </a:r>
            <a:r>
              <a:rPr lang="en-US" sz="2400" i="1">
                <a:latin typeface="Calibri" charset="0"/>
              </a:rPr>
              <a:t>p</a:t>
            </a:r>
            <a:r>
              <a:rPr lang="en-US" sz="2400">
                <a:latin typeface="Calibri" charset="0"/>
              </a:rPr>
              <a:t>(f’) </a:t>
            </a:r>
            <a:r>
              <a:rPr lang="en-US" sz="2400">
                <a:latin typeface="Symbol" charset="0"/>
              </a:rPr>
              <a:t>q(</a:t>
            </a:r>
            <a:r>
              <a:rPr lang="en-US" sz="2400">
                <a:latin typeface="Times New Roman" charset="0"/>
              </a:rPr>
              <a:t>f’</a:t>
            </a:r>
            <a:r>
              <a:rPr lang="en-US" sz="2400">
                <a:latin typeface="Symbol" charset="0"/>
              </a:rPr>
              <a:t>)) =&gt; </a:t>
            </a:r>
            <a:r>
              <a:rPr lang="en-US" sz="2400">
                <a:latin typeface="Calibri" charset="0"/>
              </a:rPr>
              <a:t>face</a:t>
            </a:r>
          </a:p>
          <a:p>
            <a:pPr lvl="1" eaLnBrk="1" hangingPunct="1"/>
            <a:endParaRPr lang="en-US" sz="2000">
              <a:latin typeface="Calibri" charset="0"/>
            </a:endParaRPr>
          </a:p>
          <a:p>
            <a:pPr eaLnBrk="1" hangingPunct="1"/>
            <a:r>
              <a:rPr lang="en-US" sz="2800">
                <a:latin typeface="Calibri" charset="0"/>
              </a:rPr>
              <a:t>Note that the procedure for learning weak learners also identifies the most useful features for face recognition</a:t>
            </a:r>
          </a:p>
        </p:txBody>
      </p:sp>
      <p:sp>
        <p:nvSpPr>
          <p:cNvPr id="6" name="Date Placeholder 5"/>
          <p:cNvSpPr>
            <a:spLocks noGrp="1"/>
          </p:cNvSpPr>
          <p:nvPr>
            <p:ph type="dt" sz="quarter" idx="10"/>
          </p:nvPr>
        </p:nvSpPr>
        <p:spPr/>
        <p:txBody>
          <a:bodyPr/>
          <a:lstStyle/>
          <a:p>
            <a:pPr>
              <a:defRPr/>
            </a:pPr>
            <a:fld id="{C774DC49-21D0-4C11-BF16-F290142A78F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F28A301-995A-4B4C-9575-A3FEA55FE462}" type="slidenum">
              <a:rPr lang="en-US" b="0">
                <a:solidFill>
                  <a:srgbClr val="898989"/>
                </a:solidFill>
                <a:latin typeface="Calibri" charset="0"/>
              </a:rPr>
              <a:pPr eaLnBrk="1" hangingPunct="1"/>
              <a:t>128</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The Viola Jones Classifier</a:t>
            </a:r>
          </a:p>
        </p:txBody>
      </p:sp>
      <p:sp>
        <p:nvSpPr>
          <p:cNvPr id="126979" name="Rectangle 3"/>
          <p:cNvSpPr>
            <a:spLocks noGrp="1" noChangeArrowheads="1"/>
          </p:cNvSpPr>
          <p:nvPr>
            <p:ph idx="1"/>
          </p:nvPr>
        </p:nvSpPr>
        <p:spPr>
          <a:xfrm>
            <a:off x="457200" y="987425"/>
            <a:ext cx="8229600" cy="5546725"/>
          </a:xfrm>
        </p:spPr>
        <p:txBody>
          <a:bodyPr/>
          <a:lstStyle/>
          <a:p>
            <a:pPr eaLnBrk="1" hangingPunct="1"/>
            <a:r>
              <a:rPr lang="en-US">
                <a:latin typeface="Calibri" charset="0"/>
              </a:rPr>
              <a:t>A boosted threshold-based classifier</a:t>
            </a:r>
          </a:p>
          <a:p>
            <a:pPr eaLnBrk="1" hangingPunct="1"/>
            <a:r>
              <a:rPr lang="en-US">
                <a:latin typeface="Calibri" charset="0"/>
              </a:rPr>
              <a:t>First weak learner:  Find the best feature, and its optimal threshold</a:t>
            </a:r>
          </a:p>
          <a:p>
            <a:pPr lvl="1" eaLnBrk="1" hangingPunct="1"/>
            <a:r>
              <a:rPr lang="en-US">
                <a:latin typeface="Calibri" charset="0"/>
              </a:rPr>
              <a:t>Second weak learner: Find the best feature, for the weighted training data, and its threshold (weighting from one weak learner)</a:t>
            </a:r>
          </a:p>
          <a:p>
            <a:pPr lvl="2" eaLnBrk="1" hangingPunct="1"/>
            <a:r>
              <a:rPr lang="en-US">
                <a:latin typeface="Calibri" charset="0"/>
              </a:rPr>
              <a:t>Third weak learner: Find the best feature for the weighted data and its optimal threshold (weighting from two weak learners)</a:t>
            </a:r>
          </a:p>
          <a:p>
            <a:pPr lvl="3" eaLnBrk="1" hangingPunct="1"/>
            <a:r>
              <a:rPr lang="en-US">
                <a:latin typeface="Calibri" charset="0"/>
              </a:rPr>
              <a:t>Fourth weak learner: Find the best feature for the weighted data and its optimal threhsold (weighting from three weak learners)</a:t>
            </a:r>
          </a:p>
          <a:p>
            <a:pPr lvl="4" eaLnBrk="1" hangingPunct="1"/>
            <a:r>
              <a:rPr lang="en-US">
                <a:latin typeface="Calibri" charset="0"/>
              </a:rPr>
              <a:t>..</a:t>
            </a:r>
          </a:p>
        </p:txBody>
      </p:sp>
      <p:sp>
        <p:nvSpPr>
          <p:cNvPr id="6" name="Date Placeholder 5"/>
          <p:cNvSpPr>
            <a:spLocks noGrp="1"/>
          </p:cNvSpPr>
          <p:nvPr>
            <p:ph type="dt" sz="quarter" idx="10"/>
          </p:nvPr>
        </p:nvSpPr>
        <p:spPr/>
        <p:txBody>
          <a:bodyPr/>
          <a:lstStyle/>
          <a:p>
            <a:pPr>
              <a:defRPr/>
            </a:pPr>
            <a:fld id="{7C284537-CD89-4B96-B0CD-1D619805BA98}"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A0593DF-695B-1047-ABFF-493DD16B28F0}" type="slidenum">
              <a:rPr lang="en-US" b="0">
                <a:solidFill>
                  <a:srgbClr val="898989"/>
                </a:solidFill>
                <a:latin typeface="Calibri" charset="0"/>
              </a:rPr>
              <a:pPr eaLnBrk="1" hangingPunct="1"/>
              <a:t>129</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7651"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FE89A46A-E827-4FA6-ADF8-5BFF28C552B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83397EE3-A95D-A74C-BCCA-0F1E913349A4}" type="slidenum">
              <a:rPr lang="en-US" b="0">
                <a:solidFill>
                  <a:srgbClr val="898989"/>
                </a:solidFill>
                <a:latin typeface="Calibri" charset="0"/>
              </a:rPr>
              <a:pPr eaLnBrk="1" hangingPunct="1"/>
              <a:t>13</a:t>
            </a:fld>
            <a:endParaRPr lang="en-US" b="0">
              <a:solidFill>
                <a:srgbClr val="898989"/>
              </a:solidFill>
              <a:latin typeface="Calibri" charset="0"/>
            </a:endParaRPr>
          </a:p>
        </p:txBody>
      </p:sp>
      <p:pic>
        <p:nvPicPr>
          <p:cNvPr id="27655"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640013" y="1281113"/>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To Train</a:t>
            </a:r>
          </a:p>
        </p:txBody>
      </p:sp>
      <p:sp>
        <p:nvSpPr>
          <p:cNvPr id="145412" name="Rectangle 3"/>
          <p:cNvSpPr>
            <a:spLocks noGrp="1" noChangeArrowheads="1"/>
          </p:cNvSpPr>
          <p:nvPr>
            <p:ph idx="1"/>
          </p:nvPr>
        </p:nvSpPr>
        <p:spPr>
          <a:xfrm>
            <a:off x="457200" y="1243013"/>
            <a:ext cx="8229600" cy="4883150"/>
          </a:xfrm>
        </p:spPr>
        <p:txBody>
          <a:bodyPr>
            <a:normAutofit/>
          </a:bodyPr>
          <a:lstStyle/>
          <a:p>
            <a:pPr eaLnBrk="1" hangingPunct="1">
              <a:lnSpc>
                <a:spcPct val="80000"/>
              </a:lnSpc>
            </a:pPr>
            <a:r>
              <a:rPr lang="en-US" dirty="0">
                <a:latin typeface="Calibri" charset="0"/>
              </a:rPr>
              <a:t>Collect a large number of </a:t>
            </a:r>
            <a:r>
              <a:rPr lang="en-US" dirty="0" smtClean="0">
                <a:latin typeface="Calibri" charset="0"/>
              </a:rPr>
              <a:t>facial </a:t>
            </a:r>
            <a:r>
              <a:rPr lang="en-US" dirty="0">
                <a:latin typeface="Calibri" charset="0"/>
              </a:rPr>
              <a:t>images</a:t>
            </a:r>
          </a:p>
          <a:p>
            <a:pPr lvl="1" eaLnBrk="1" hangingPunct="1">
              <a:lnSpc>
                <a:spcPct val="80000"/>
              </a:lnSpc>
            </a:pPr>
            <a:r>
              <a:rPr lang="en-US" dirty="0">
                <a:latin typeface="Calibri" charset="0"/>
              </a:rPr>
              <a:t>Resize all of them to 24x24</a:t>
            </a:r>
          </a:p>
          <a:p>
            <a:pPr lvl="1" eaLnBrk="1" hangingPunct="1">
              <a:lnSpc>
                <a:spcPct val="80000"/>
              </a:lnSpc>
            </a:pPr>
            <a:r>
              <a:rPr lang="en-US" dirty="0">
                <a:latin typeface="Calibri" charset="0"/>
              </a:rPr>
              <a:t>These are our “face” training set</a:t>
            </a:r>
          </a:p>
          <a:p>
            <a:pPr lvl="4" eaLnBrk="1" hangingPunct="1">
              <a:lnSpc>
                <a:spcPct val="80000"/>
              </a:lnSpc>
            </a:pPr>
            <a:endParaRPr lang="en-US" dirty="0">
              <a:latin typeface="Calibri" charset="0"/>
            </a:endParaRPr>
          </a:p>
          <a:p>
            <a:pPr eaLnBrk="1" hangingPunct="1">
              <a:lnSpc>
                <a:spcPct val="80000"/>
              </a:lnSpc>
            </a:pPr>
            <a:r>
              <a:rPr lang="en-US" dirty="0">
                <a:latin typeface="Calibri" charset="0"/>
              </a:rPr>
              <a:t>Collect a much much much larger set of 24x24 non-face images of all kinds</a:t>
            </a:r>
          </a:p>
          <a:p>
            <a:pPr lvl="1" eaLnBrk="1" hangingPunct="1">
              <a:lnSpc>
                <a:spcPct val="80000"/>
              </a:lnSpc>
            </a:pPr>
            <a:r>
              <a:rPr lang="en-US" dirty="0">
                <a:latin typeface="Calibri" charset="0"/>
              </a:rPr>
              <a:t>Each of them </a:t>
            </a:r>
            <a:r>
              <a:rPr lang="en-US" dirty="0" smtClean="0">
                <a:latin typeface="Calibri" charset="0"/>
              </a:rPr>
              <a:t>is</a:t>
            </a:r>
            <a:endParaRPr lang="en-US" dirty="0">
              <a:latin typeface="Calibri" charset="0"/>
            </a:endParaRPr>
          </a:p>
          <a:p>
            <a:pPr lvl="1" eaLnBrk="1" hangingPunct="1">
              <a:lnSpc>
                <a:spcPct val="80000"/>
              </a:lnSpc>
            </a:pPr>
            <a:r>
              <a:rPr lang="en-US" dirty="0">
                <a:latin typeface="Calibri" charset="0"/>
              </a:rPr>
              <a:t>These are our “non-face” training set</a:t>
            </a:r>
          </a:p>
          <a:p>
            <a:pPr lvl="4" eaLnBrk="1" hangingPunct="1">
              <a:lnSpc>
                <a:spcPct val="80000"/>
              </a:lnSpc>
            </a:pPr>
            <a:endParaRPr lang="en-US" dirty="0">
              <a:latin typeface="Calibri" charset="0"/>
            </a:endParaRPr>
          </a:p>
          <a:p>
            <a:pPr eaLnBrk="1" hangingPunct="1">
              <a:lnSpc>
                <a:spcPct val="80000"/>
              </a:lnSpc>
            </a:pPr>
            <a:r>
              <a:rPr lang="en-US" dirty="0">
                <a:latin typeface="Calibri" charset="0"/>
              </a:rPr>
              <a:t>Train a boosted classifier</a:t>
            </a:r>
          </a:p>
        </p:txBody>
      </p:sp>
      <p:sp>
        <p:nvSpPr>
          <p:cNvPr id="6" name="Date Placeholder 5"/>
          <p:cNvSpPr>
            <a:spLocks noGrp="1"/>
          </p:cNvSpPr>
          <p:nvPr>
            <p:ph type="dt" sz="quarter" idx="10"/>
          </p:nvPr>
        </p:nvSpPr>
        <p:spPr/>
        <p:txBody>
          <a:bodyPr/>
          <a:lstStyle/>
          <a:p>
            <a:pPr>
              <a:defRPr/>
            </a:pPr>
            <a:fld id="{3CEDF900-F1B4-4DDE-BAFD-590362D27F6F}"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30996A4-516C-854C-ABF0-91064C715949}" type="slidenum">
              <a:rPr lang="en-US" b="0">
                <a:solidFill>
                  <a:srgbClr val="898989"/>
                </a:solidFill>
                <a:latin typeface="Calibri" charset="0"/>
              </a:rPr>
              <a:pPr eaLnBrk="1" hangingPunct="1"/>
              <a:t>130</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58738"/>
            <a:ext cx="8229600" cy="808579"/>
          </a:xfrm>
        </p:spPr>
        <p:txBody>
          <a:bodyPr/>
          <a:lstStyle/>
          <a:p>
            <a:pPr eaLnBrk="1" hangingPunct="1"/>
            <a:r>
              <a:rPr lang="en-US" dirty="0">
                <a:latin typeface="Calibri" charset="0"/>
              </a:rPr>
              <a:t>The Viola Jones Classifier</a:t>
            </a:r>
          </a:p>
        </p:txBody>
      </p:sp>
      <p:sp>
        <p:nvSpPr>
          <p:cNvPr id="129027" name="Rectangle 3"/>
          <p:cNvSpPr>
            <a:spLocks noGrp="1" noChangeArrowheads="1"/>
          </p:cNvSpPr>
          <p:nvPr>
            <p:ph idx="1"/>
          </p:nvPr>
        </p:nvSpPr>
        <p:spPr>
          <a:xfrm>
            <a:off x="457200" y="2762250"/>
            <a:ext cx="8229600" cy="3552825"/>
          </a:xfrm>
        </p:spPr>
        <p:txBody>
          <a:bodyPr/>
          <a:lstStyle/>
          <a:p>
            <a:pPr eaLnBrk="1" hangingPunct="1">
              <a:lnSpc>
                <a:spcPct val="80000"/>
              </a:lnSpc>
            </a:pPr>
            <a:r>
              <a:rPr lang="en-US" sz="2400">
                <a:latin typeface="Calibri" charset="0"/>
              </a:rPr>
              <a:t>During tests:</a:t>
            </a:r>
          </a:p>
          <a:p>
            <a:pPr lvl="1" eaLnBrk="1" hangingPunct="1">
              <a:lnSpc>
                <a:spcPct val="80000"/>
              </a:lnSpc>
            </a:pPr>
            <a:r>
              <a:rPr lang="en-US" sz="2000">
                <a:latin typeface="Calibri" charset="0"/>
              </a:rPr>
              <a:t>Given any new 24x24 image</a:t>
            </a:r>
          </a:p>
          <a:p>
            <a:pPr lvl="2" eaLnBrk="1" hangingPunct="1">
              <a:lnSpc>
                <a:spcPct val="80000"/>
              </a:lnSpc>
            </a:pPr>
            <a:r>
              <a:rPr lang="en-US" sz="1800">
                <a:latin typeface="Calibri" charset="0"/>
              </a:rPr>
              <a:t>R =  </a:t>
            </a:r>
            <a:r>
              <a:rPr lang="en-US" sz="1800">
                <a:latin typeface="Symbol" charset="0"/>
              </a:rPr>
              <a:t>S</a:t>
            </a:r>
            <a:r>
              <a:rPr lang="en-US" sz="1800" baseline="-25000">
                <a:latin typeface="Calibri" charset="0"/>
              </a:rPr>
              <a:t>f</a:t>
            </a:r>
            <a:r>
              <a:rPr lang="en-US" sz="1800">
                <a:latin typeface="Calibri" charset="0"/>
              </a:rPr>
              <a:t> </a:t>
            </a:r>
            <a:r>
              <a:rPr lang="en-US" sz="1800">
                <a:latin typeface="Symbol" charset="0"/>
              </a:rPr>
              <a:t>a</a:t>
            </a:r>
            <a:r>
              <a:rPr lang="en-US" sz="1800" baseline="-25000">
                <a:latin typeface="Calibri" charset="0"/>
              </a:rPr>
              <a:t>f</a:t>
            </a:r>
            <a:r>
              <a:rPr lang="en-US" sz="1800">
                <a:latin typeface="Calibri" charset="0"/>
              </a:rPr>
              <a:t> (f &gt; p</a:t>
            </a:r>
            <a:r>
              <a:rPr lang="en-US" sz="1800" baseline="-25000">
                <a:latin typeface="Calibri" charset="0"/>
              </a:rPr>
              <a:t>f</a:t>
            </a:r>
            <a:r>
              <a:rPr lang="en-US" sz="1800">
                <a:latin typeface="Calibri" charset="0"/>
              </a:rPr>
              <a:t> </a:t>
            </a:r>
            <a:r>
              <a:rPr lang="en-US" sz="1800">
                <a:latin typeface="Symbol" charset="0"/>
              </a:rPr>
              <a:t>q</a:t>
            </a:r>
            <a:r>
              <a:rPr lang="en-US" sz="1800">
                <a:latin typeface="Calibri" charset="0"/>
              </a:rPr>
              <a:t>(f))</a:t>
            </a:r>
          </a:p>
          <a:p>
            <a:pPr lvl="2" eaLnBrk="1" hangingPunct="1">
              <a:lnSpc>
                <a:spcPct val="80000"/>
              </a:lnSpc>
            </a:pPr>
            <a:r>
              <a:rPr lang="en-US" sz="1800">
                <a:latin typeface="Calibri" charset="0"/>
              </a:rPr>
              <a:t>Only a small number of features (f &lt; 100) typically used</a:t>
            </a:r>
          </a:p>
          <a:p>
            <a:pPr lvl="2" eaLnBrk="1" hangingPunct="1">
              <a:lnSpc>
                <a:spcPct val="80000"/>
              </a:lnSpc>
            </a:pPr>
            <a:endParaRPr lang="en-US" sz="1800">
              <a:latin typeface="Calibri" charset="0"/>
            </a:endParaRPr>
          </a:p>
          <a:p>
            <a:pPr eaLnBrk="1" hangingPunct="1">
              <a:lnSpc>
                <a:spcPct val="80000"/>
              </a:lnSpc>
            </a:pPr>
            <a:r>
              <a:rPr lang="en-US" sz="2400">
                <a:latin typeface="Calibri" charset="0"/>
              </a:rPr>
              <a:t>Problems:</a:t>
            </a:r>
          </a:p>
          <a:p>
            <a:pPr lvl="1" eaLnBrk="1" hangingPunct="1">
              <a:lnSpc>
                <a:spcPct val="80000"/>
              </a:lnSpc>
            </a:pPr>
            <a:r>
              <a:rPr lang="en-US" sz="2000">
                <a:latin typeface="Calibri" charset="0"/>
              </a:rPr>
              <a:t>Only classifies 24 x 24 images entirely as faces or non-faces</a:t>
            </a:r>
          </a:p>
          <a:p>
            <a:pPr lvl="2" eaLnBrk="1" hangingPunct="1">
              <a:lnSpc>
                <a:spcPct val="80000"/>
              </a:lnSpc>
            </a:pPr>
            <a:r>
              <a:rPr lang="en-US" sz="1800">
                <a:latin typeface="Calibri" charset="0"/>
              </a:rPr>
              <a:t>Pictures are typically much larger</a:t>
            </a:r>
          </a:p>
          <a:p>
            <a:pPr lvl="2" eaLnBrk="1" hangingPunct="1">
              <a:lnSpc>
                <a:spcPct val="80000"/>
              </a:lnSpc>
            </a:pPr>
            <a:r>
              <a:rPr lang="en-US" sz="1800">
                <a:latin typeface="Calibri" charset="0"/>
              </a:rPr>
              <a:t>They may contain many faces</a:t>
            </a:r>
          </a:p>
          <a:p>
            <a:pPr lvl="2" eaLnBrk="1" hangingPunct="1">
              <a:lnSpc>
                <a:spcPct val="80000"/>
              </a:lnSpc>
            </a:pPr>
            <a:r>
              <a:rPr lang="en-US" sz="1800">
                <a:latin typeface="Calibri" charset="0"/>
              </a:rPr>
              <a:t>Faces in pictures can be much larger or smaller</a:t>
            </a:r>
          </a:p>
          <a:p>
            <a:pPr lvl="1" eaLnBrk="1" hangingPunct="1">
              <a:lnSpc>
                <a:spcPct val="80000"/>
              </a:lnSpc>
            </a:pPr>
            <a:r>
              <a:rPr lang="en-US" sz="2000">
                <a:latin typeface="Calibri" charset="0"/>
              </a:rPr>
              <a:t>Not accurate enough</a:t>
            </a:r>
          </a:p>
        </p:txBody>
      </p:sp>
      <p:sp>
        <p:nvSpPr>
          <p:cNvPr id="7" name="Date Placeholder 6"/>
          <p:cNvSpPr>
            <a:spLocks noGrp="1"/>
          </p:cNvSpPr>
          <p:nvPr>
            <p:ph type="dt" sz="quarter" idx="10"/>
          </p:nvPr>
        </p:nvSpPr>
        <p:spPr/>
        <p:txBody>
          <a:bodyPr/>
          <a:lstStyle/>
          <a:p>
            <a:pPr>
              <a:defRPr/>
            </a:pPr>
            <a:fld id="{F7689CDC-E77A-428B-A866-619C9F3E232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68798F9D-30B9-6E4A-B31F-6F3910459FA6}" type="slidenum">
              <a:rPr lang="en-US" b="0">
                <a:solidFill>
                  <a:srgbClr val="898989"/>
                </a:solidFill>
                <a:latin typeface="Calibri" charset="0"/>
              </a:rPr>
              <a:pPr eaLnBrk="1" hangingPunct="1"/>
              <a:t>131</a:t>
            </a:fld>
            <a:endParaRPr lang="en-US" b="0">
              <a:solidFill>
                <a:srgbClr val="898989"/>
              </a:solidFill>
              <a:latin typeface="Calibri" charset="0"/>
            </a:endParaRPr>
          </a:p>
        </p:txBody>
      </p:sp>
      <p:pic>
        <p:nvPicPr>
          <p:cNvPr id="129031" name="Picture 4" descr="judyba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81700" y="939363"/>
            <a:ext cx="2768600" cy="2636837"/>
          </a:xfrm>
          <a:prstGeom prst="rect">
            <a:avLst/>
          </a:prstGeom>
          <a:noFill/>
          <a:ln w="38100">
            <a:solidFill>
              <a:schemeClr val="tx1"/>
            </a:solidFill>
            <a:miter lim="800000"/>
            <a:headEnd/>
            <a:tailEnd/>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Multiple faces in the picture</a:t>
            </a:r>
          </a:p>
        </p:txBody>
      </p:sp>
      <p:sp>
        <p:nvSpPr>
          <p:cNvPr id="130051" name="Rectangle 3"/>
          <p:cNvSpPr>
            <a:spLocks noGrp="1" noChangeArrowheads="1"/>
          </p:cNvSpPr>
          <p:nvPr>
            <p:ph idx="1"/>
          </p:nvPr>
        </p:nvSpPr>
        <p:spPr>
          <a:xfrm>
            <a:off x="457200" y="3422650"/>
            <a:ext cx="8229600" cy="2749550"/>
          </a:xfrm>
        </p:spPr>
        <p:txBody>
          <a:bodyPr/>
          <a:lstStyle/>
          <a:p>
            <a:pPr eaLnBrk="1" hangingPunct="1">
              <a:lnSpc>
                <a:spcPct val="90000"/>
              </a:lnSpc>
            </a:pPr>
            <a:r>
              <a:rPr lang="en-US" sz="2100">
                <a:latin typeface="Calibri" charset="0"/>
              </a:rPr>
              <a:t>Scan the image</a:t>
            </a:r>
          </a:p>
          <a:p>
            <a:pPr lvl="1" eaLnBrk="1" hangingPunct="1">
              <a:lnSpc>
                <a:spcPct val="90000"/>
              </a:lnSpc>
            </a:pPr>
            <a:r>
              <a:rPr lang="en-US" sz="2000">
                <a:latin typeface="Calibri" charset="0"/>
              </a:rPr>
              <a:t>Classify each 24x24 rectangle from the photo</a:t>
            </a:r>
          </a:p>
          <a:p>
            <a:pPr lvl="1" eaLnBrk="1" hangingPunct="1">
              <a:lnSpc>
                <a:spcPct val="90000"/>
              </a:lnSpc>
            </a:pPr>
            <a:r>
              <a:rPr lang="en-US" sz="2000">
                <a:latin typeface="Calibri" charset="0"/>
              </a:rPr>
              <a:t>All rectangles that get classified as having a face indicate the location of a face</a:t>
            </a:r>
          </a:p>
          <a:p>
            <a:pPr eaLnBrk="1" hangingPunct="1">
              <a:lnSpc>
                <a:spcPct val="90000"/>
              </a:lnSpc>
            </a:pPr>
            <a:r>
              <a:rPr lang="en-US" sz="2100">
                <a:latin typeface="Calibri" charset="0"/>
              </a:rPr>
              <a:t>For an NxM picture, we will perform (N-24)*(M-24) classifications</a:t>
            </a:r>
          </a:p>
          <a:p>
            <a:pPr eaLnBrk="1" hangingPunct="1">
              <a:lnSpc>
                <a:spcPct val="90000"/>
              </a:lnSpc>
            </a:pPr>
            <a:r>
              <a:rPr lang="en-US" sz="2100">
                <a:latin typeface="Calibri" charset="0"/>
              </a:rPr>
              <a:t>If overlapping 24x24 rectangles are found to have faces, merge them</a:t>
            </a:r>
          </a:p>
        </p:txBody>
      </p:sp>
      <p:sp>
        <p:nvSpPr>
          <p:cNvPr id="8" name="Date Placeholder 7"/>
          <p:cNvSpPr>
            <a:spLocks noGrp="1"/>
          </p:cNvSpPr>
          <p:nvPr>
            <p:ph type="dt" sz="quarter" idx="10"/>
          </p:nvPr>
        </p:nvSpPr>
        <p:spPr/>
        <p:txBody>
          <a:bodyPr/>
          <a:lstStyle/>
          <a:p>
            <a:pPr>
              <a:defRPr/>
            </a:pPr>
            <a:fld id="{AD47DF90-8B69-4C30-9A15-D09AAE21BA28}"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1217016-F7F2-A94B-8FED-4F5A462D8249}" type="slidenum">
              <a:rPr lang="en-US" b="0">
                <a:solidFill>
                  <a:srgbClr val="898989"/>
                </a:solidFill>
                <a:latin typeface="Calibri" charset="0"/>
              </a:rPr>
              <a:pPr eaLnBrk="1" hangingPunct="1"/>
              <a:t>132</a:t>
            </a:fld>
            <a:endParaRPr lang="en-US" b="0">
              <a:solidFill>
                <a:srgbClr val="898989"/>
              </a:solidFill>
              <a:latin typeface="Calibri" charset="0"/>
            </a:endParaRPr>
          </a:p>
        </p:txBody>
      </p:sp>
      <p:pic>
        <p:nvPicPr>
          <p:cNvPr id="130055"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Rectangle 5"/>
          <p:cNvSpPr>
            <a:spLocks noChangeArrowheads="1"/>
          </p:cNvSpPr>
          <p:nvPr/>
        </p:nvSpPr>
        <p:spPr bwMode="auto">
          <a:xfrm>
            <a:off x="2387600" y="965200"/>
            <a:ext cx="752475" cy="752475"/>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Multiple faces in the picture</a:t>
            </a:r>
          </a:p>
        </p:txBody>
      </p:sp>
      <p:sp>
        <p:nvSpPr>
          <p:cNvPr id="131075" name="Rectangle 3"/>
          <p:cNvSpPr>
            <a:spLocks noGrp="1" noChangeArrowheads="1"/>
          </p:cNvSpPr>
          <p:nvPr>
            <p:ph idx="1"/>
          </p:nvPr>
        </p:nvSpPr>
        <p:spPr>
          <a:xfrm>
            <a:off x="457200" y="3422650"/>
            <a:ext cx="8229600" cy="2749550"/>
          </a:xfrm>
        </p:spPr>
        <p:txBody>
          <a:bodyPr/>
          <a:lstStyle/>
          <a:p>
            <a:pPr eaLnBrk="1" hangingPunct="1">
              <a:lnSpc>
                <a:spcPct val="90000"/>
              </a:lnSpc>
            </a:pPr>
            <a:r>
              <a:rPr lang="en-US" sz="2100">
                <a:latin typeface="Calibri" charset="0"/>
              </a:rPr>
              <a:t>Scan the image</a:t>
            </a:r>
          </a:p>
          <a:p>
            <a:pPr lvl="1" eaLnBrk="1" hangingPunct="1">
              <a:lnSpc>
                <a:spcPct val="90000"/>
              </a:lnSpc>
            </a:pPr>
            <a:r>
              <a:rPr lang="en-US" sz="2000">
                <a:latin typeface="Calibri" charset="0"/>
              </a:rPr>
              <a:t>Classify each 24x24 rectangle from the photo</a:t>
            </a:r>
          </a:p>
          <a:p>
            <a:pPr lvl="1" eaLnBrk="1" hangingPunct="1">
              <a:lnSpc>
                <a:spcPct val="90000"/>
              </a:lnSpc>
            </a:pPr>
            <a:r>
              <a:rPr lang="en-US" sz="2000">
                <a:latin typeface="Calibri" charset="0"/>
              </a:rPr>
              <a:t>All rectangles that get classified as having a face indicate the location of a face</a:t>
            </a:r>
          </a:p>
          <a:p>
            <a:pPr eaLnBrk="1" hangingPunct="1">
              <a:lnSpc>
                <a:spcPct val="90000"/>
              </a:lnSpc>
            </a:pPr>
            <a:r>
              <a:rPr lang="en-US" sz="2100">
                <a:latin typeface="Calibri" charset="0"/>
              </a:rPr>
              <a:t>For an NxM picture, we will perform (N-24)*(M-24) classifications</a:t>
            </a:r>
          </a:p>
          <a:p>
            <a:pPr eaLnBrk="1" hangingPunct="1">
              <a:lnSpc>
                <a:spcPct val="90000"/>
              </a:lnSpc>
            </a:pPr>
            <a:r>
              <a:rPr lang="en-US" sz="2100">
                <a:latin typeface="Calibri" charset="0"/>
              </a:rPr>
              <a:t>If overlapping 24x24 rectangles are found to have faces, merge them</a:t>
            </a:r>
          </a:p>
        </p:txBody>
      </p:sp>
      <p:sp>
        <p:nvSpPr>
          <p:cNvPr id="8" name="Date Placeholder 7"/>
          <p:cNvSpPr>
            <a:spLocks noGrp="1"/>
          </p:cNvSpPr>
          <p:nvPr>
            <p:ph type="dt" sz="quarter" idx="10"/>
          </p:nvPr>
        </p:nvSpPr>
        <p:spPr/>
        <p:txBody>
          <a:bodyPr/>
          <a:lstStyle/>
          <a:p>
            <a:pPr>
              <a:defRPr/>
            </a:pPr>
            <a:fld id="{FD20D3B3-6708-46AE-AAE2-7455A64837C8}"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EDE672D-5F4A-5444-B055-D72A03434F67}" type="slidenum">
              <a:rPr lang="en-US" b="0">
                <a:solidFill>
                  <a:srgbClr val="898989"/>
                </a:solidFill>
                <a:latin typeface="Calibri" charset="0"/>
              </a:rPr>
              <a:pPr eaLnBrk="1" hangingPunct="1"/>
              <a:t>133</a:t>
            </a:fld>
            <a:endParaRPr lang="en-US" b="0">
              <a:solidFill>
                <a:srgbClr val="898989"/>
              </a:solidFill>
              <a:latin typeface="Calibri" charset="0"/>
            </a:endParaRPr>
          </a:p>
        </p:txBody>
      </p:sp>
      <p:pic>
        <p:nvPicPr>
          <p:cNvPr id="131079"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0" name="Rectangle 6"/>
          <p:cNvSpPr>
            <a:spLocks noChangeArrowheads="1"/>
          </p:cNvSpPr>
          <p:nvPr/>
        </p:nvSpPr>
        <p:spPr bwMode="auto">
          <a:xfrm>
            <a:off x="2519363" y="965200"/>
            <a:ext cx="752475" cy="752475"/>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Multiple faces in the picture</a:t>
            </a:r>
          </a:p>
        </p:txBody>
      </p:sp>
      <p:sp>
        <p:nvSpPr>
          <p:cNvPr id="132099" name="Rectangle 3"/>
          <p:cNvSpPr>
            <a:spLocks noGrp="1" noChangeArrowheads="1"/>
          </p:cNvSpPr>
          <p:nvPr>
            <p:ph idx="1"/>
          </p:nvPr>
        </p:nvSpPr>
        <p:spPr>
          <a:xfrm>
            <a:off x="457200" y="3422650"/>
            <a:ext cx="8229600" cy="2749550"/>
          </a:xfrm>
        </p:spPr>
        <p:txBody>
          <a:bodyPr/>
          <a:lstStyle/>
          <a:p>
            <a:pPr eaLnBrk="1" hangingPunct="1">
              <a:lnSpc>
                <a:spcPct val="90000"/>
              </a:lnSpc>
            </a:pPr>
            <a:r>
              <a:rPr lang="en-US" sz="2100">
                <a:latin typeface="Calibri" charset="0"/>
              </a:rPr>
              <a:t>Scan the image</a:t>
            </a:r>
          </a:p>
          <a:p>
            <a:pPr lvl="1" eaLnBrk="1" hangingPunct="1">
              <a:lnSpc>
                <a:spcPct val="90000"/>
              </a:lnSpc>
            </a:pPr>
            <a:r>
              <a:rPr lang="en-US" sz="2000">
                <a:latin typeface="Calibri" charset="0"/>
              </a:rPr>
              <a:t>Classify each 24x24 rectangle from the photo</a:t>
            </a:r>
          </a:p>
          <a:p>
            <a:pPr lvl="1" eaLnBrk="1" hangingPunct="1">
              <a:lnSpc>
                <a:spcPct val="90000"/>
              </a:lnSpc>
            </a:pPr>
            <a:r>
              <a:rPr lang="en-US" sz="2000">
                <a:latin typeface="Calibri" charset="0"/>
              </a:rPr>
              <a:t>All rectangles that get classified as having a face indicate the location of a face</a:t>
            </a:r>
          </a:p>
          <a:p>
            <a:pPr eaLnBrk="1" hangingPunct="1">
              <a:lnSpc>
                <a:spcPct val="90000"/>
              </a:lnSpc>
            </a:pPr>
            <a:r>
              <a:rPr lang="en-US" sz="2100">
                <a:latin typeface="Calibri" charset="0"/>
              </a:rPr>
              <a:t>For an NxM picture, we will perform (N-24)*(M-24) classifications</a:t>
            </a:r>
          </a:p>
          <a:p>
            <a:pPr eaLnBrk="1" hangingPunct="1">
              <a:lnSpc>
                <a:spcPct val="90000"/>
              </a:lnSpc>
            </a:pPr>
            <a:r>
              <a:rPr lang="en-US" sz="2100">
                <a:latin typeface="Calibri" charset="0"/>
              </a:rPr>
              <a:t>If overlapping 24x24 rectangles are found to have faces, merge them</a:t>
            </a:r>
          </a:p>
        </p:txBody>
      </p:sp>
      <p:sp>
        <p:nvSpPr>
          <p:cNvPr id="8" name="Date Placeholder 7"/>
          <p:cNvSpPr>
            <a:spLocks noGrp="1"/>
          </p:cNvSpPr>
          <p:nvPr>
            <p:ph type="dt" sz="quarter" idx="10"/>
          </p:nvPr>
        </p:nvSpPr>
        <p:spPr/>
        <p:txBody>
          <a:bodyPr/>
          <a:lstStyle/>
          <a:p>
            <a:pPr>
              <a:defRPr/>
            </a:pPr>
            <a:fld id="{81BE3B69-4D75-491C-B254-ABD42E7B07FF}"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1F613E9-A722-4449-B47A-886C43B2AD1C}" type="slidenum">
              <a:rPr lang="en-US" b="0">
                <a:solidFill>
                  <a:srgbClr val="898989"/>
                </a:solidFill>
                <a:latin typeface="Calibri" charset="0"/>
              </a:rPr>
              <a:pPr eaLnBrk="1" hangingPunct="1"/>
              <a:t>134</a:t>
            </a:fld>
            <a:endParaRPr lang="en-US" b="0">
              <a:solidFill>
                <a:srgbClr val="898989"/>
              </a:solidFill>
              <a:latin typeface="Calibri" charset="0"/>
            </a:endParaRPr>
          </a:p>
        </p:txBody>
      </p:sp>
      <p:pic>
        <p:nvPicPr>
          <p:cNvPr id="132103"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4" name="Rectangle 5"/>
          <p:cNvSpPr>
            <a:spLocks noChangeArrowheads="1"/>
          </p:cNvSpPr>
          <p:nvPr/>
        </p:nvSpPr>
        <p:spPr bwMode="auto">
          <a:xfrm>
            <a:off x="2681288" y="965200"/>
            <a:ext cx="752475" cy="752475"/>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Multiple faces in the picture</a:t>
            </a:r>
          </a:p>
        </p:txBody>
      </p:sp>
      <p:sp>
        <p:nvSpPr>
          <p:cNvPr id="133123" name="Rectangle 3"/>
          <p:cNvSpPr>
            <a:spLocks noGrp="1" noChangeArrowheads="1"/>
          </p:cNvSpPr>
          <p:nvPr>
            <p:ph idx="1"/>
          </p:nvPr>
        </p:nvSpPr>
        <p:spPr>
          <a:xfrm>
            <a:off x="457200" y="3422650"/>
            <a:ext cx="8229600" cy="2749550"/>
          </a:xfrm>
        </p:spPr>
        <p:txBody>
          <a:bodyPr/>
          <a:lstStyle/>
          <a:p>
            <a:pPr eaLnBrk="1" hangingPunct="1">
              <a:lnSpc>
                <a:spcPct val="90000"/>
              </a:lnSpc>
            </a:pPr>
            <a:r>
              <a:rPr lang="en-US" sz="2100">
                <a:latin typeface="Calibri" charset="0"/>
              </a:rPr>
              <a:t>Scan the image</a:t>
            </a:r>
          </a:p>
          <a:p>
            <a:pPr lvl="1" eaLnBrk="1" hangingPunct="1">
              <a:lnSpc>
                <a:spcPct val="90000"/>
              </a:lnSpc>
            </a:pPr>
            <a:r>
              <a:rPr lang="en-US" sz="2000">
                <a:latin typeface="Calibri" charset="0"/>
              </a:rPr>
              <a:t>Classify each 24x24 rectangle from the photo</a:t>
            </a:r>
          </a:p>
          <a:p>
            <a:pPr lvl="1" eaLnBrk="1" hangingPunct="1">
              <a:lnSpc>
                <a:spcPct val="90000"/>
              </a:lnSpc>
            </a:pPr>
            <a:r>
              <a:rPr lang="en-US" sz="2000">
                <a:latin typeface="Calibri" charset="0"/>
              </a:rPr>
              <a:t>All rectangles that get classified as having a face indicate the location of a face</a:t>
            </a:r>
          </a:p>
          <a:p>
            <a:pPr eaLnBrk="1" hangingPunct="1">
              <a:lnSpc>
                <a:spcPct val="90000"/>
              </a:lnSpc>
            </a:pPr>
            <a:r>
              <a:rPr lang="en-US" sz="2100">
                <a:latin typeface="Calibri" charset="0"/>
              </a:rPr>
              <a:t>For an NxM picture, we will perform (N-24)*(M-24) classifications</a:t>
            </a:r>
          </a:p>
          <a:p>
            <a:pPr eaLnBrk="1" hangingPunct="1">
              <a:lnSpc>
                <a:spcPct val="90000"/>
              </a:lnSpc>
            </a:pPr>
            <a:r>
              <a:rPr lang="en-US" sz="2100">
                <a:latin typeface="Calibri" charset="0"/>
              </a:rPr>
              <a:t>If overlapping 24x24 rectangles are found to have faces, merge them</a:t>
            </a:r>
          </a:p>
        </p:txBody>
      </p:sp>
      <p:sp>
        <p:nvSpPr>
          <p:cNvPr id="8" name="Date Placeholder 7"/>
          <p:cNvSpPr>
            <a:spLocks noGrp="1"/>
          </p:cNvSpPr>
          <p:nvPr>
            <p:ph type="dt" sz="quarter" idx="10"/>
          </p:nvPr>
        </p:nvSpPr>
        <p:spPr/>
        <p:txBody>
          <a:bodyPr/>
          <a:lstStyle/>
          <a:p>
            <a:pPr>
              <a:defRPr/>
            </a:pPr>
            <a:fld id="{33ABDD74-6680-40FA-B8A8-766F6DD99B1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23BA57AB-9446-B54B-9C5C-1FD05D68E2E0}" type="slidenum">
              <a:rPr lang="en-US" b="0">
                <a:solidFill>
                  <a:srgbClr val="898989"/>
                </a:solidFill>
                <a:latin typeface="Calibri" charset="0"/>
              </a:rPr>
              <a:pPr eaLnBrk="1" hangingPunct="1"/>
              <a:t>135</a:t>
            </a:fld>
            <a:endParaRPr lang="en-US" b="0">
              <a:solidFill>
                <a:srgbClr val="898989"/>
              </a:solidFill>
              <a:latin typeface="Calibri" charset="0"/>
            </a:endParaRPr>
          </a:p>
        </p:txBody>
      </p:sp>
      <p:pic>
        <p:nvPicPr>
          <p:cNvPr id="133127"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Rectangle 5"/>
          <p:cNvSpPr>
            <a:spLocks noChangeArrowheads="1"/>
          </p:cNvSpPr>
          <p:nvPr/>
        </p:nvSpPr>
        <p:spPr bwMode="auto">
          <a:xfrm>
            <a:off x="2786063" y="965200"/>
            <a:ext cx="752475" cy="752475"/>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Picture size solution</a:t>
            </a:r>
          </a:p>
        </p:txBody>
      </p:sp>
      <p:sp>
        <p:nvSpPr>
          <p:cNvPr id="134147" name="Rectangle 3"/>
          <p:cNvSpPr>
            <a:spLocks noGrp="1" noChangeArrowheads="1"/>
          </p:cNvSpPr>
          <p:nvPr>
            <p:ph idx="1"/>
          </p:nvPr>
        </p:nvSpPr>
        <p:spPr>
          <a:xfrm>
            <a:off x="457200" y="1177925"/>
            <a:ext cx="4200525" cy="4994275"/>
          </a:xfrm>
        </p:spPr>
        <p:txBody>
          <a:bodyPr/>
          <a:lstStyle/>
          <a:p>
            <a:pPr eaLnBrk="1" hangingPunct="1">
              <a:lnSpc>
                <a:spcPct val="90000"/>
              </a:lnSpc>
            </a:pPr>
            <a:r>
              <a:rPr lang="en-US">
                <a:latin typeface="Calibri" charset="0"/>
              </a:rPr>
              <a:t>We already have a classifier</a:t>
            </a:r>
          </a:p>
          <a:p>
            <a:pPr lvl="1" eaLnBrk="1" hangingPunct="1">
              <a:lnSpc>
                <a:spcPct val="90000"/>
              </a:lnSpc>
            </a:pPr>
            <a:r>
              <a:rPr lang="en-US">
                <a:latin typeface="Calibri" charset="0"/>
              </a:rPr>
              <a:t>That uses weak learners</a:t>
            </a:r>
          </a:p>
          <a:p>
            <a:pPr eaLnBrk="1" hangingPunct="1">
              <a:lnSpc>
                <a:spcPct val="90000"/>
              </a:lnSpc>
            </a:pPr>
            <a:r>
              <a:rPr lang="en-US" i="1">
                <a:latin typeface="Calibri" charset="0"/>
              </a:rPr>
              <a:t>Scale each classifier</a:t>
            </a:r>
          </a:p>
          <a:p>
            <a:pPr lvl="1" eaLnBrk="1" hangingPunct="1">
              <a:lnSpc>
                <a:spcPct val="90000"/>
              </a:lnSpc>
            </a:pPr>
            <a:r>
              <a:rPr lang="en-US">
                <a:latin typeface="Calibri" charset="0"/>
              </a:rPr>
              <a:t>Every weak learner</a:t>
            </a:r>
          </a:p>
          <a:p>
            <a:pPr lvl="1" eaLnBrk="1" hangingPunct="1">
              <a:lnSpc>
                <a:spcPct val="90000"/>
              </a:lnSpc>
            </a:pPr>
            <a:r>
              <a:rPr lang="en-US">
                <a:latin typeface="Calibri" charset="0"/>
              </a:rPr>
              <a:t>Scale its size up by factor </a:t>
            </a:r>
            <a:r>
              <a:rPr lang="en-US">
                <a:latin typeface="Symbol" charset="0"/>
              </a:rPr>
              <a:t>a</a:t>
            </a:r>
            <a:r>
              <a:rPr lang="en-US">
                <a:latin typeface="Calibri" charset="0"/>
              </a:rPr>
              <a:t>. Scale the threshold up to </a:t>
            </a:r>
            <a:r>
              <a:rPr lang="en-US">
                <a:latin typeface="Symbol" charset="0"/>
              </a:rPr>
              <a:t>aq</a:t>
            </a:r>
            <a:r>
              <a:rPr lang="en-US">
                <a:latin typeface="Calibri" charset="0"/>
              </a:rPr>
              <a:t>.</a:t>
            </a:r>
          </a:p>
          <a:p>
            <a:pPr lvl="1" eaLnBrk="1" hangingPunct="1">
              <a:lnSpc>
                <a:spcPct val="90000"/>
              </a:lnSpc>
            </a:pPr>
            <a:r>
              <a:rPr lang="en-US">
                <a:latin typeface="Calibri" charset="0"/>
              </a:rPr>
              <a:t>Do this for many scaling factors</a:t>
            </a:r>
          </a:p>
          <a:p>
            <a:pPr lvl="1" eaLnBrk="1" hangingPunct="1">
              <a:lnSpc>
                <a:spcPct val="90000"/>
              </a:lnSpc>
            </a:pPr>
            <a:endParaRPr lang="en-US">
              <a:latin typeface="Calibri" charset="0"/>
            </a:endParaRPr>
          </a:p>
          <a:p>
            <a:pPr eaLnBrk="1" hangingPunct="1">
              <a:lnSpc>
                <a:spcPct val="90000"/>
              </a:lnSpc>
            </a:pPr>
            <a:endParaRPr lang="en-US">
              <a:latin typeface="Calibri" charset="0"/>
            </a:endParaRPr>
          </a:p>
        </p:txBody>
      </p:sp>
      <p:sp>
        <p:nvSpPr>
          <p:cNvPr id="20" name="Date Placeholder 19"/>
          <p:cNvSpPr>
            <a:spLocks noGrp="1"/>
          </p:cNvSpPr>
          <p:nvPr>
            <p:ph type="dt" sz="quarter" idx="10"/>
          </p:nvPr>
        </p:nvSpPr>
        <p:spPr/>
        <p:txBody>
          <a:bodyPr/>
          <a:lstStyle/>
          <a:p>
            <a:pPr>
              <a:defRPr/>
            </a:pPr>
            <a:fld id="{5A3C1323-8FF5-4645-B273-C7A151696277}"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9"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1" name="Slide Number Placeholder 20"/>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3E72F74-01D3-8048-965E-4C01751DA477}" type="slidenum">
              <a:rPr lang="en-US" b="0">
                <a:solidFill>
                  <a:srgbClr val="898989"/>
                </a:solidFill>
                <a:latin typeface="Calibri" charset="0"/>
              </a:rPr>
              <a:pPr eaLnBrk="1" hangingPunct="1"/>
              <a:t>136</a:t>
            </a:fld>
            <a:endParaRPr lang="en-US" b="0">
              <a:solidFill>
                <a:srgbClr val="898989"/>
              </a:solidFill>
              <a:latin typeface="Calibri" charset="0"/>
            </a:endParaRPr>
          </a:p>
        </p:txBody>
      </p:sp>
      <p:grpSp>
        <p:nvGrpSpPr>
          <p:cNvPr id="134151" name="Group 4"/>
          <p:cNvGrpSpPr>
            <a:grpSpLocks/>
          </p:cNvGrpSpPr>
          <p:nvPr/>
        </p:nvGrpSpPr>
        <p:grpSpPr bwMode="auto">
          <a:xfrm>
            <a:off x="6286500" y="1109663"/>
            <a:ext cx="1133475" cy="403225"/>
            <a:chOff x="2692" y="985"/>
            <a:chExt cx="570" cy="388"/>
          </a:xfrm>
        </p:grpSpPr>
        <p:sp>
          <p:nvSpPr>
            <p:cNvPr id="134163" name="Rectangle 5"/>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4" name="Rectangle 6"/>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34152" name="Group 7"/>
          <p:cNvGrpSpPr>
            <a:grpSpLocks/>
          </p:cNvGrpSpPr>
          <p:nvPr/>
        </p:nvGrpSpPr>
        <p:grpSpPr bwMode="auto">
          <a:xfrm>
            <a:off x="5965825" y="2906713"/>
            <a:ext cx="2236788" cy="795337"/>
            <a:chOff x="2692" y="985"/>
            <a:chExt cx="570" cy="388"/>
          </a:xfrm>
        </p:grpSpPr>
        <p:sp>
          <p:nvSpPr>
            <p:cNvPr id="134161" name="Rectangle 8"/>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2" name="Rectangle 9"/>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34153" name="AutoShape 10"/>
          <p:cNvSpPr>
            <a:spLocks noChangeArrowheads="1"/>
          </p:cNvSpPr>
          <p:nvPr/>
        </p:nvSpPr>
        <p:spPr bwMode="auto">
          <a:xfrm>
            <a:off x="6643688" y="1925638"/>
            <a:ext cx="617537" cy="6064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34154" name="Text Box 11"/>
          <p:cNvSpPr txBox="1">
            <a:spLocks noChangeArrowheads="1"/>
          </p:cNvSpPr>
          <p:nvPr/>
        </p:nvSpPr>
        <p:spPr bwMode="auto">
          <a:xfrm>
            <a:off x="7573963" y="18811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2x</a:t>
            </a:r>
          </a:p>
        </p:txBody>
      </p:sp>
      <p:sp>
        <p:nvSpPr>
          <p:cNvPr id="134155" name="Text Box 12"/>
          <p:cNvSpPr txBox="1">
            <a:spLocks noChangeArrowheads="1"/>
          </p:cNvSpPr>
          <p:nvPr/>
        </p:nvSpPr>
        <p:spPr bwMode="auto">
          <a:xfrm>
            <a:off x="8104188" y="1089025"/>
            <a:ext cx="493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 </a:t>
            </a:r>
            <a:r>
              <a:rPr lang="en-US" sz="1800">
                <a:latin typeface="Symbol" charset="0"/>
              </a:rPr>
              <a:t>q</a:t>
            </a:r>
          </a:p>
        </p:txBody>
      </p:sp>
      <p:sp>
        <p:nvSpPr>
          <p:cNvPr id="134156" name="Text Box 13"/>
          <p:cNvSpPr txBox="1">
            <a:spLocks noChangeArrowheads="1"/>
          </p:cNvSpPr>
          <p:nvPr/>
        </p:nvSpPr>
        <p:spPr bwMode="auto">
          <a:xfrm>
            <a:off x="8170863" y="3024188"/>
            <a:ext cx="60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 2</a:t>
            </a:r>
            <a:r>
              <a:rPr lang="en-US" sz="1800">
                <a:latin typeface="Symbol" charset="0"/>
              </a:rPr>
              <a:t>q</a:t>
            </a:r>
          </a:p>
        </p:txBody>
      </p:sp>
      <p:sp>
        <p:nvSpPr>
          <p:cNvPr id="134157" name="AutoShape 14"/>
          <p:cNvSpPr>
            <a:spLocks noChangeArrowheads="1"/>
          </p:cNvSpPr>
          <p:nvPr/>
        </p:nvSpPr>
        <p:spPr bwMode="auto">
          <a:xfrm>
            <a:off x="8372475" y="1447800"/>
            <a:ext cx="96838" cy="1520825"/>
          </a:xfrm>
          <a:prstGeom prst="downArrow">
            <a:avLst>
              <a:gd name="adj1" fmla="val 50000"/>
              <a:gd name="adj2" fmla="val 392621"/>
            </a:avLst>
          </a:prstGeom>
          <a:solidFill>
            <a:schemeClr val="accent1"/>
          </a:solidFill>
          <a:ln w="9525">
            <a:solidFill>
              <a:schemeClr val="tx1"/>
            </a:solidFill>
            <a:miter lim="800000"/>
            <a:headEnd/>
            <a:tailEnd/>
          </a:ln>
        </p:spPr>
        <p:txBody>
          <a:bodyPr wrap="none" anchor="ctr"/>
          <a:lstStyle/>
          <a:p>
            <a:endParaRPr lang="en-US"/>
          </a:p>
        </p:txBody>
      </p:sp>
      <p:pic>
        <p:nvPicPr>
          <p:cNvPr id="134158" name="Picture 15" descr="judyba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00725" y="3990975"/>
            <a:ext cx="2768600" cy="2636838"/>
          </a:xfrm>
          <a:prstGeom prst="rect">
            <a:avLst/>
          </a:prstGeom>
          <a:noFill/>
          <a:ln w="38100">
            <a:solidFill>
              <a:schemeClr val="tx1"/>
            </a:solidFill>
            <a:miter lim="800000"/>
            <a:headEnd/>
            <a:tailEnd/>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34159" name="Freeform 16"/>
          <p:cNvSpPr>
            <a:spLocks/>
          </p:cNvSpPr>
          <p:nvPr/>
        </p:nvSpPr>
        <p:spPr bwMode="auto">
          <a:xfrm>
            <a:off x="7464425" y="1457325"/>
            <a:ext cx="946150" cy="3689350"/>
          </a:xfrm>
          <a:custGeom>
            <a:avLst/>
            <a:gdLst>
              <a:gd name="T0" fmla="*/ 0 w 596"/>
              <a:gd name="T1" fmla="*/ 0 h 2324"/>
              <a:gd name="T2" fmla="*/ 2147483647 w 596"/>
              <a:gd name="T3" fmla="*/ 2147483647 h 2324"/>
              <a:gd name="T4" fmla="*/ 2147483647 w 596"/>
              <a:gd name="T5" fmla="*/ 2147483647 h 2324"/>
              <a:gd name="T6" fmla="*/ 0 60000 65536"/>
              <a:gd name="T7" fmla="*/ 0 60000 65536"/>
              <a:gd name="T8" fmla="*/ 0 60000 65536"/>
              <a:gd name="T9" fmla="*/ 0 w 596"/>
              <a:gd name="T10" fmla="*/ 0 h 2324"/>
              <a:gd name="T11" fmla="*/ 596 w 596"/>
              <a:gd name="T12" fmla="*/ 2324 h 2324"/>
            </a:gdLst>
            <a:ahLst/>
            <a:cxnLst>
              <a:cxn ang="T6">
                <a:pos x="T0" y="T1"/>
              </a:cxn>
              <a:cxn ang="T7">
                <a:pos x="T2" y="T3"/>
              </a:cxn>
              <a:cxn ang="T8">
                <a:pos x="T4" y="T5"/>
              </a:cxn>
            </a:cxnLst>
            <a:rect l="T9" t="T10" r="T11" b="T12"/>
            <a:pathLst>
              <a:path w="596" h="2324">
                <a:moveTo>
                  <a:pt x="0" y="0"/>
                </a:moveTo>
                <a:cubicBezTo>
                  <a:pt x="251" y="349"/>
                  <a:pt x="502" y="698"/>
                  <a:pt x="549" y="1085"/>
                </a:cubicBezTo>
                <a:cubicBezTo>
                  <a:pt x="596" y="1472"/>
                  <a:pt x="438" y="1898"/>
                  <a:pt x="281" y="2324"/>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60" name="Freeform 17"/>
          <p:cNvSpPr>
            <a:spLocks/>
          </p:cNvSpPr>
          <p:nvPr/>
        </p:nvSpPr>
        <p:spPr bwMode="auto">
          <a:xfrm>
            <a:off x="5378450" y="3179763"/>
            <a:ext cx="884238" cy="1647825"/>
          </a:xfrm>
          <a:custGeom>
            <a:avLst/>
            <a:gdLst>
              <a:gd name="T0" fmla="*/ 2147483647 w 557"/>
              <a:gd name="T1" fmla="*/ 0 h 1038"/>
              <a:gd name="T2" fmla="*/ 2147483647 w 557"/>
              <a:gd name="T3" fmla="*/ 2147483647 h 1038"/>
              <a:gd name="T4" fmla="*/ 2147483647 w 557"/>
              <a:gd name="T5" fmla="*/ 2147483647 h 1038"/>
              <a:gd name="T6" fmla="*/ 0 60000 65536"/>
              <a:gd name="T7" fmla="*/ 0 60000 65536"/>
              <a:gd name="T8" fmla="*/ 0 60000 65536"/>
              <a:gd name="T9" fmla="*/ 0 w 557"/>
              <a:gd name="T10" fmla="*/ 0 h 1038"/>
              <a:gd name="T11" fmla="*/ 557 w 557"/>
              <a:gd name="T12" fmla="*/ 1038 h 1038"/>
            </a:gdLst>
            <a:ahLst/>
            <a:cxnLst>
              <a:cxn ang="T6">
                <a:pos x="T0" y="T1"/>
              </a:cxn>
              <a:cxn ang="T7">
                <a:pos x="T2" y="T3"/>
              </a:cxn>
              <a:cxn ang="T8">
                <a:pos x="T4" y="T5"/>
              </a:cxn>
            </a:cxnLst>
            <a:rect l="T9" t="T10" r="T11" b="T12"/>
            <a:pathLst>
              <a:path w="557" h="1038">
                <a:moveTo>
                  <a:pt x="349" y="0"/>
                </a:moveTo>
                <a:cubicBezTo>
                  <a:pt x="174" y="164"/>
                  <a:pt x="0" y="329"/>
                  <a:pt x="35" y="502"/>
                </a:cubicBezTo>
                <a:cubicBezTo>
                  <a:pt x="70" y="675"/>
                  <a:pt x="313" y="856"/>
                  <a:pt x="557" y="1038"/>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Picture size solution</a:t>
            </a:r>
          </a:p>
        </p:txBody>
      </p:sp>
      <p:sp>
        <p:nvSpPr>
          <p:cNvPr id="134147" name="Rectangle 3"/>
          <p:cNvSpPr>
            <a:spLocks noGrp="1" noChangeArrowheads="1"/>
          </p:cNvSpPr>
          <p:nvPr>
            <p:ph idx="1"/>
          </p:nvPr>
        </p:nvSpPr>
        <p:spPr>
          <a:xfrm>
            <a:off x="457200" y="1177925"/>
            <a:ext cx="4200525" cy="4994275"/>
          </a:xfrm>
        </p:spPr>
        <p:txBody>
          <a:bodyPr/>
          <a:lstStyle/>
          <a:p>
            <a:pPr eaLnBrk="1" hangingPunct="1">
              <a:lnSpc>
                <a:spcPct val="90000"/>
              </a:lnSpc>
            </a:pPr>
            <a:r>
              <a:rPr lang="en-US">
                <a:latin typeface="Calibri" charset="0"/>
              </a:rPr>
              <a:t>We already have a classifier</a:t>
            </a:r>
          </a:p>
          <a:p>
            <a:pPr lvl="1" eaLnBrk="1" hangingPunct="1">
              <a:lnSpc>
                <a:spcPct val="90000"/>
              </a:lnSpc>
            </a:pPr>
            <a:r>
              <a:rPr lang="en-US">
                <a:latin typeface="Calibri" charset="0"/>
              </a:rPr>
              <a:t>That uses weak learners</a:t>
            </a:r>
          </a:p>
          <a:p>
            <a:pPr eaLnBrk="1" hangingPunct="1">
              <a:lnSpc>
                <a:spcPct val="90000"/>
              </a:lnSpc>
            </a:pPr>
            <a:r>
              <a:rPr lang="en-US" i="1">
                <a:latin typeface="Calibri" charset="0"/>
              </a:rPr>
              <a:t>Scale each classifier</a:t>
            </a:r>
          </a:p>
          <a:p>
            <a:pPr lvl="1" eaLnBrk="1" hangingPunct="1">
              <a:lnSpc>
                <a:spcPct val="90000"/>
              </a:lnSpc>
            </a:pPr>
            <a:r>
              <a:rPr lang="en-US">
                <a:latin typeface="Calibri" charset="0"/>
              </a:rPr>
              <a:t>Every weak learner</a:t>
            </a:r>
          </a:p>
          <a:p>
            <a:pPr lvl="1" eaLnBrk="1" hangingPunct="1">
              <a:lnSpc>
                <a:spcPct val="90000"/>
              </a:lnSpc>
            </a:pPr>
            <a:r>
              <a:rPr lang="en-US">
                <a:latin typeface="Calibri" charset="0"/>
              </a:rPr>
              <a:t>Scale its size up by factor </a:t>
            </a:r>
            <a:r>
              <a:rPr lang="en-US">
                <a:latin typeface="Symbol" charset="0"/>
              </a:rPr>
              <a:t>a</a:t>
            </a:r>
            <a:r>
              <a:rPr lang="en-US">
                <a:latin typeface="Calibri" charset="0"/>
              </a:rPr>
              <a:t>. Scale the threshold up to </a:t>
            </a:r>
            <a:r>
              <a:rPr lang="en-US">
                <a:latin typeface="Symbol" charset="0"/>
              </a:rPr>
              <a:t>aq</a:t>
            </a:r>
            <a:r>
              <a:rPr lang="en-US">
                <a:latin typeface="Calibri" charset="0"/>
              </a:rPr>
              <a:t>.</a:t>
            </a:r>
          </a:p>
          <a:p>
            <a:pPr lvl="1" eaLnBrk="1" hangingPunct="1">
              <a:lnSpc>
                <a:spcPct val="90000"/>
              </a:lnSpc>
            </a:pPr>
            <a:r>
              <a:rPr lang="en-US">
                <a:latin typeface="Calibri" charset="0"/>
              </a:rPr>
              <a:t>Do this for many scaling factors</a:t>
            </a:r>
          </a:p>
          <a:p>
            <a:pPr lvl="1" eaLnBrk="1" hangingPunct="1">
              <a:lnSpc>
                <a:spcPct val="90000"/>
              </a:lnSpc>
            </a:pPr>
            <a:endParaRPr lang="en-US">
              <a:latin typeface="Calibri" charset="0"/>
            </a:endParaRPr>
          </a:p>
          <a:p>
            <a:pPr eaLnBrk="1" hangingPunct="1">
              <a:lnSpc>
                <a:spcPct val="90000"/>
              </a:lnSpc>
            </a:pPr>
            <a:endParaRPr lang="en-US">
              <a:latin typeface="Calibri" charset="0"/>
            </a:endParaRPr>
          </a:p>
        </p:txBody>
      </p:sp>
      <p:sp>
        <p:nvSpPr>
          <p:cNvPr id="20" name="Date Placeholder 19"/>
          <p:cNvSpPr>
            <a:spLocks noGrp="1"/>
          </p:cNvSpPr>
          <p:nvPr>
            <p:ph type="dt" sz="quarter" idx="10"/>
          </p:nvPr>
        </p:nvSpPr>
        <p:spPr/>
        <p:txBody>
          <a:bodyPr/>
          <a:lstStyle/>
          <a:p>
            <a:pPr>
              <a:defRPr/>
            </a:pPr>
            <a:fld id="{C8430C12-7E7B-4F35-A53F-D9266B310C9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9"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1" name="Slide Number Placeholder 20"/>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3E72F74-01D3-8048-965E-4C01751DA477}" type="slidenum">
              <a:rPr lang="en-US" b="0">
                <a:solidFill>
                  <a:srgbClr val="898989"/>
                </a:solidFill>
                <a:latin typeface="Calibri" charset="0"/>
              </a:rPr>
              <a:pPr eaLnBrk="1" hangingPunct="1"/>
              <a:t>137</a:t>
            </a:fld>
            <a:endParaRPr lang="en-US" b="0">
              <a:solidFill>
                <a:srgbClr val="898989"/>
              </a:solidFill>
              <a:latin typeface="Calibri" charset="0"/>
            </a:endParaRPr>
          </a:p>
        </p:txBody>
      </p:sp>
      <p:grpSp>
        <p:nvGrpSpPr>
          <p:cNvPr id="134151" name="Group 4"/>
          <p:cNvGrpSpPr>
            <a:grpSpLocks/>
          </p:cNvGrpSpPr>
          <p:nvPr/>
        </p:nvGrpSpPr>
        <p:grpSpPr bwMode="auto">
          <a:xfrm>
            <a:off x="6286500" y="1109663"/>
            <a:ext cx="1133475" cy="403225"/>
            <a:chOff x="2692" y="985"/>
            <a:chExt cx="570" cy="388"/>
          </a:xfrm>
        </p:grpSpPr>
        <p:sp>
          <p:nvSpPr>
            <p:cNvPr id="134163" name="Rectangle 5"/>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4" name="Rectangle 6"/>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134152" name="Group 7"/>
          <p:cNvGrpSpPr>
            <a:grpSpLocks/>
          </p:cNvGrpSpPr>
          <p:nvPr/>
        </p:nvGrpSpPr>
        <p:grpSpPr bwMode="auto">
          <a:xfrm>
            <a:off x="5965825" y="2906713"/>
            <a:ext cx="2236788" cy="795337"/>
            <a:chOff x="2692" y="985"/>
            <a:chExt cx="570" cy="388"/>
          </a:xfrm>
        </p:grpSpPr>
        <p:sp>
          <p:nvSpPr>
            <p:cNvPr id="134161" name="Rectangle 8"/>
            <p:cNvSpPr>
              <a:spLocks noChangeArrowheads="1"/>
            </p:cNvSpPr>
            <p:nvPr/>
          </p:nvSpPr>
          <p:spPr bwMode="auto">
            <a:xfrm>
              <a:off x="2692" y="985"/>
              <a:ext cx="570" cy="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2" name="Rectangle 9"/>
            <p:cNvSpPr>
              <a:spLocks noChangeArrowheads="1"/>
            </p:cNvSpPr>
            <p:nvPr/>
          </p:nvSpPr>
          <p:spPr bwMode="auto">
            <a:xfrm>
              <a:off x="2692" y="1179"/>
              <a:ext cx="570" cy="194"/>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134153" name="AutoShape 10"/>
          <p:cNvSpPr>
            <a:spLocks noChangeArrowheads="1"/>
          </p:cNvSpPr>
          <p:nvPr/>
        </p:nvSpPr>
        <p:spPr bwMode="auto">
          <a:xfrm>
            <a:off x="6643688" y="1925638"/>
            <a:ext cx="617537" cy="6064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34154" name="Text Box 11"/>
          <p:cNvSpPr txBox="1">
            <a:spLocks noChangeArrowheads="1"/>
          </p:cNvSpPr>
          <p:nvPr/>
        </p:nvSpPr>
        <p:spPr bwMode="auto">
          <a:xfrm>
            <a:off x="7573963" y="18811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2x</a:t>
            </a:r>
          </a:p>
        </p:txBody>
      </p:sp>
      <p:sp>
        <p:nvSpPr>
          <p:cNvPr id="134155" name="Text Box 12"/>
          <p:cNvSpPr txBox="1">
            <a:spLocks noChangeArrowheads="1"/>
          </p:cNvSpPr>
          <p:nvPr/>
        </p:nvSpPr>
        <p:spPr bwMode="auto">
          <a:xfrm>
            <a:off x="8104188" y="1089025"/>
            <a:ext cx="493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 </a:t>
            </a:r>
            <a:r>
              <a:rPr lang="en-US" sz="1800">
                <a:latin typeface="Symbol" charset="0"/>
              </a:rPr>
              <a:t>q</a:t>
            </a:r>
          </a:p>
        </p:txBody>
      </p:sp>
      <p:sp>
        <p:nvSpPr>
          <p:cNvPr id="134156" name="Text Box 13"/>
          <p:cNvSpPr txBox="1">
            <a:spLocks noChangeArrowheads="1"/>
          </p:cNvSpPr>
          <p:nvPr/>
        </p:nvSpPr>
        <p:spPr bwMode="auto">
          <a:xfrm>
            <a:off x="8170863" y="3024188"/>
            <a:ext cx="608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 2</a:t>
            </a:r>
            <a:r>
              <a:rPr lang="en-US" sz="1800">
                <a:latin typeface="Symbol" charset="0"/>
              </a:rPr>
              <a:t>q</a:t>
            </a:r>
          </a:p>
        </p:txBody>
      </p:sp>
      <p:sp>
        <p:nvSpPr>
          <p:cNvPr id="134157" name="AutoShape 14"/>
          <p:cNvSpPr>
            <a:spLocks noChangeArrowheads="1"/>
          </p:cNvSpPr>
          <p:nvPr/>
        </p:nvSpPr>
        <p:spPr bwMode="auto">
          <a:xfrm>
            <a:off x="8372475" y="1447800"/>
            <a:ext cx="96838" cy="1520825"/>
          </a:xfrm>
          <a:prstGeom prst="downArrow">
            <a:avLst>
              <a:gd name="adj1" fmla="val 50000"/>
              <a:gd name="adj2" fmla="val 392621"/>
            </a:avLst>
          </a:prstGeom>
          <a:solidFill>
            <a:schemeClr val="accent1"/>
          </a:solidFill>
          <a:ln w="9525">
            <a:solidFill>
              <a:schemeClr val="tx1"/>
            </a:solidFill>
            <a:miter lim="800000"/>
            <a:headEnd/>
            <a:tailEnd/>
          </a:ln>
        </p:spPr>
        <p:txBody>
          <a:bodyPr wrap="none" anchor="ctr"/>
          <a:lstStyle/>
          <a:p>
            <a:endParaRPr lang="en-US"/>
          </a:p>
        </p:txBody>
      </p:sp>
      <p:pic>
        <p:nvPicPr>
          <p:cNvPr id="134158" name="Picture 15" descr="judyba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00725" y="3990975"/>
            <a:ext cx="2768600" cy="2636838"/>
          </a:xfrm>
          <a:prstGeom prst="rect">
            <a:avLst/>
          </a:prstGeom>
          <a:noFill/>
          <a:ln w="38100">
            <a:solidFill>
              <a:schemeClr val="tx1"/>
            </a:solidFill>
            <a:miter lim="800000"/>
            <a:headEnd/>
            <a:tailEnd/>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34159" name="Freeform 16"/>
          <p:cNvSpPr>
            <a:spLocks/>
          </p:cNvSpPr>
          <p:nvPr/>
        </p:nvSpPr>
        <p:spPr bwMode="auto">
          <a:xfrm>
            <a:off x="7464425" y="1457325"/>
            <a:ext cx="946150" cy="3689350"/>
          </a:xfrm>
          <a:custGeom>
            <a:avLst/>
            <a:gdLst>
              <a:gd name="T0" fmla="*/ 0 w 596"/>
              <a:gd name="T1" fmla="*/ 0 h 2324"/>
              <a:gd name="T2" fmla="*/ 2147483647 w 596"/>
              <a:gd name="T3" fmla="*/ 2147483647 h 2324"/>
              <a:gd name="T4" fmla="*/ 2147483647 w 596"/>
              <a:gd name="T5" fmla="*/ 2147483647 h 2324"/>
              <a:gd name="T6" fmla="*/ 0 60000 65536"/>
              <a:gd name="T7" fmla="*/ 0 60000 65536"/>
              <a:gd name="T8" fmla="*/ 0 60000 65536"/>
              <a:gd name="T9" fmla="*/ 0 w 596"/>
              <a:gd name="T10" fmla="*/ 0 h 2324"/>
              <a:gd name="T11" fmla="*/ 596 w 596"/>
              <a:gd name="T12" fmla="*/ 2324 h 2324"/>
            </a:gdLst>
            <a:ahLst/>
            <a:cxnLst>
              <a:cxn ang="T6">
                <a:pos x="T0" y="T1"/>
              </a:cxn>
              <a:cxn ang="T7">
                <a:pos x="T2" y="T3"/>
              </a:cxn>
              <a:cxn ang="T8">
                <a:pos x="T4" y="T5"/>
              </a:cxn>
            </a:cxnLst>
            <a:rect l="T9" t="T10" r="T11" b="T12"/>
            <a:pathLst>
              <a:path w="596" h="2324">
                <a:moveTo>
                  <a:pt x="0" y="0"/>
                </a:moveTo>
                <a:cubicBezTo>
                  <a:pt x="251" y="349"/>
                  <a:pt x="502" y="698"/>
                  <a:pt x="549" y="1085"/>
                </a:cubicBezTo>
                <a:cubicBezTo>
                  <a:pt x="596" y="1472"/>
                  <a:pt x="438" y="1898"/>
                  <a:pt x="281" y="2324"/>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160" name="Freeform 17"/>
          <p:cNvSpPr>
            <a:spLocks/>
          </p:cNvSpPr>
          <p:nvPr/>
        </p:nvSpPr>
        <p:spPr bwMode="auto">
          <a:xfrm>
            <a:off x="5378450" y="3179763"/>
            <a:ext cx="884238" cy="1647825"/>
          </a:xfrm>
          <a:custGeom>
            <a:avLst/>
            <a:gdLst>
              <a:gd name="T0" fmla="*/ 2147483647 w 557"/>
              <a:gd name="T1" fmla="*/ 0 h 1038"/>
              <a:gd name="T2" fmla="*/ 2147483647 w 557"/>
              <a:gd name="T3" fmla="*/ 2147483647 h 1038"/>
              <a:gd name="T4" fmla="*/ 2147483647 w 557"/>
              <a:gd name="T5" fmla="*/ 2147483647 h 1038"/>
              <a:gd name="T6" fmla="*/ 0 60000 65536"/>
              <a:gd name="T7" fmla="*/ 0 60000 65536"/>
              <a:gd name="T8" fmla="*/ 0 60000 65536"/>
              <a:gd name="T9" fmla="*/ 0 w 557"/>
              <a:gd name="T10" fmla="*/ 0 h 1038"/>
              <a:gd name="T11" fmla="*/ 557 w 557"/>
              <a:gd name="T12" fmla="*/ 1038 h 1038"/>
            </a:gdLst>
            <a:ahLst/>
            <a:cxnLst>
              <a:cxn ang="T6">
                <a:pos x="T0" y="T1"/>
              </a:cxn>
              <a:cxn ang="T7">
                <a:pos x="T2" y="T3"/>
              </a:cxn>
              <a:cxn ang="T8">
                <a:pos x="T4" y="T5"/>
              </a:cxn>
            </a:cxnLst>
            <a:rect l="T9" t="T10" r="T11" b="T12"/>
            <a:pathLst>
              <a:path w="557" h="1038">
                <a:moveTo>
                  <a:pt x="349" y="0"/>
                </a:moveTo>
                <a:cubicBezTo>
                  <a:pt x="174" y="164"/>
                  <a:pt x="0" y="329"/>
                  <a:pt x="35" y="502"/>
                </a:cubicBezTo>
                <a:cubicBezTo>
                  <a:pt x="70" y="675"/>
                  <a:pt x="313" y="856"/>
                  <a:pt x="557" y="1038"/>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Multiply 1"/>
          <p:cNvSpPr/>
          <p:nvPr/>
        </p:nvSpPr>
        <p:spPr>
          <a:xfrm>
            <a:off x="242455" y="369454"/>
            <a:ext cx="9282545" cy="6592454"/>
          </a:xfrm>
          <a:prstGeom prst="mathMultiply">
            <a:avLst/>
          </a:prstGeom>
          <a:gradFill flip="none" rotWithShape="1">
            <a:gsLst>
              <a:gs pos="0">
                <a:schemeClr val="accent1">
                  <a:shade val="51000"/>
                  <a:satMod val="130000"/>
                  <a:alpha val="33000"/>
                </a:schemeClr>
              </a:gs>
              <a:gs pos="80000">
                <a:schemeClr val="accent1">
                  <a:shade val="93000"/>
                  <a:satMod val="130000"/>
                  <a:alpha val="33000"/>
                </a:schemeClr>
              </a:gs>
              <a:gs pos="100000">
                <a:schemeClr val="accent1">
                  <a:shade val="94000"/>
                  <a:satMod val="135000"/>
                  <a:alpha val="3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398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Overall solution</a:t>
            </a:r>
          </a:p>
        </p:txBody>
      </p:sp>
      <p:sp>
        <p:nvSpPr>
          <p:cNvPr id="135171" name="Rectangle 3"/>
          <p:cNvSpPr>
            <a:spLocks noGrp="1" noChangeArrowheads="1"/>
          </p:cNvSpPr>
          <p:nvPr>
            <p:ph idx="1"/>
          </p:nvPr>
        </p:nvSpPr>
        <p:spPr>
          <a:xfrm>
            <a:off x="457200" y="3878263"/>
            <a:ext cx="8229600" cy="2293937"/>
          </a:xfrm>
        </p:spPr>
        <p:txBody>
          <a:bodyPr/>
          <a:lstStyle/>
          <a:p>
            <a:pPr eaLnBrk="1" hangingPunct="1">
              <a:lnSpc>
                <a:spcPct val="80000"/>
              </a:lnSpc>
            </a:pPr>
            <a:r>
              <a:rPr lang="en-US" sz="2600">
                <a:latin typeface="Calibri" charset="0"/>
              </a:rPr>
              <a:t>Scan the picture with classifiers of size 24x24</a:t>
            </a:r>
          </a:p>
          <a:p>
            <a:pPr eaLnBrk="1" hangingPunct="1">
              <a:lnSpc>
                <a:spcPct val="80000"/>
              </a:lnSpc>
            </a:pPr>
            <a:r>
              <a:rPr lang="en-US" sz="2600">
                <a:latin typeface="Calibri" charset="0"/>
              </a:rPr>
              <a:t>Scale the classifier to 26x26 and scan</a:t>
            </a:r>
          </a:p>
          <a:p>
            <a:pPr eaLnBrk="1" hangingPunct="1">
              <a:lnSpc>
                <a:spcPct val="80000"/>
              </a:lnSpc>
            </a:pPr>
            <a:r>
              <a:rPr lang="en-US" sz="2600">
                <a:latin typeface="Calibri" charset="0"/>
              </a:rPr>
              <a:t>Scale to 28x28 and scan etc.</a:t>
            </a:r>
          </a:p>
          <a:p>
            <a:pPr lvl="4" eaLnBrk="1" hangingPunct="1">
              <a:lnSpc>
                <a:spcPct val="80000"/>
              </a:lnSpc>
            </a:pPr>
            <a:endParaRPr lang="en-US" sz="1800">
              <a:latin typeface="Calibri" charset="0"/>
            </a:endParaRPr>
          </a:p>
          <a:p>
            <a:pPr eaLnBrk="1" hangingPunct="1">
              <a:lnSpc>
                <a:spcPct val="80000"/>
              </a:lnSpc>
            </a:pPr>
            <a:r>
              <a:rPr lang="en-US" sz="2600">
                <a:latin typeface="Calibri" charset="0"/>
              </a:rPr>
              <a:t>Faces of different sizes will be found at different scales</a:t>
            </a:r>
          </a:p>
        </p:txBody>
      </p:sp>
      <p:sp>
        <p:nvSpPr>
          <p:cNvPr id="7" name="Date Placeholder 6"/>
          <p:cNvSpPr>
            <a:spLocks noGrp="1"/>
          </p:cNvSpPr>
          <p:nvPr>
            <p:ph type="dt" sz="quarter" idx="10"/>
          </p:nvPr>
        </p:nvSpPr>
        <p:spPr/>
        <p:txBody>
          <a:bodyPr/>
          <a:lstStyle/>
          <a:p>
            <a:pPr>
              <a:defRPr/>
            </a:pPr>
            <a:fld id="{F26EAC48-79A4-4C65-B7D5-E6A459FD1267}"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764D643-58F7-B74C-92FA-C05692EA8E02}" type="slidenum">
              <a:rPr lang="en-US" b="0">
                <a:solidFill>
                  <a:srgbClr val="898989"/>
                </a:solidFill>
                <a:latin typeface="Calibri" charset="0"/>
              </a:rPr>
              <a:pPr eaLnBrk="1" hangingPunct="1"/>
              <a:t>138</a:t>
            </a:fld>
            <a:endParaRPr lang="en-US" b="0">
              <a:solidFill>
                <a:srgbClr val="898989"/>
              </a:solidFill>
              <a:latin typeface="Calibri" charset="0"/>
            </a:endParaRPr>
          </a:p>
        </p:txBody>
      </p:sp>
      <p:pic>
        <p:nvPicPr>
          <p:cNvPr id="135175" name="Picture 4" descr="judyba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33750" y="1035050"/>
            <a:ext cx="2768600" cy="2636838"/>
          </a:xfrm>
          <a:prstGeom prst="rect">
            <a:avLst/>
          </a:prstGeom>
          <a:noFill/>
          <a:ln w="38100">
            <a:solidFill>
              <a:schemeClr val="tx1"/>
            </a:solidFill>
            <a:miter lim="800000"/>
            <a:headEnd/>
            <a:tailEnd/>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58738"/>
            <a:ext cx="8229600" cy="1143000"/>
          </a:xfrm>
        </p:spPr>
        <p:txBody>
          <a:bodyPr/>
          <a:lstStyle/>
          <a:p>
            <a:pPr eaLnBrk="1" hangingPunct="1"/>
            <a:r>
              <a:rPr lang="en-US" dirty="0">
                <a:latin typeface="Calibri" charset="0"/>
              </a:rPr>
              <a:t>False Rejection vs. False </a:t>
            </a:r>
            <a:r>
              <a:rPr lang="en-US" dirty="0" smtClean="0">
                <a:latin typeface="Calibri" charset="0"/>
              </a:rPr>
              <a:t>Detection</a:t>
            </a:r>
            <a:endParaRPr lang="en-US" dirty="0">
              <a:latin typeface="Calibri" charset="0"/>
            </a:endParaRPr>
          </a:p>
        </p:txBody>
      </p:sp>
      <p:sp>
        <p:nvSpPr>
          <p:cNvPr id="136195" name="Rectangle 3"/>
          <p:cNvSpPr>
            <a:spLocks noGrp="1" noChangeArrowheads="1"/>
          </p:cNvSpPr>
          <p:nvPr>
            <p:ph idx="1"/>
          </p:nvPr>
        </p:nvSpPr>
        <p:spPr>
          <a:xfrm>
            <a:off x="457200" y="1279525"/>
            <a:ext cx="8229600" cy="4846638"/>
          </a:xfrm>
        </p:spPr>
        <p:txBody>
          <a:bodyPr/>
          <a:lstStyle/>
          <a:p>
            <a:pPr eaLnBrk="1" hangingPunct="1"/>
            <a:r>
              <a:rPr lang="en-US" sz="2100">
                <a:latin typeface="Calibri" charset="0"/>
              </a:rPr>
              <a:t>False Rejection: There’s a face in the image, but the classifier misses it</a:t>
            </a:r>
          </a:p>
          <a:p>
            <a:pPr lvl="1" eaLnBrk="1" hangingPunct="1"/>
            <a:r>
              <a:rPr lang="en-US" sz="2000">
                <a:latin typeface="Calibri" charset="0"/>
              </a:rPr>
              <a:t>Rejects the hypothesis that there’s a face</a:t>
            </a:r>
          </a:p>
          <a:p>
            <a:pPr eaLnBrk="1" hangingPunct="1"/>
            <a:r>
              <a:rPr lang="en-US" sz="2100">
                <a:latin typeface="Calibri" charset="0"/>
              </a:rPr>
              <a:t>False detection: Recognizes a face when there is none.</a:t>
            </a:r>
          </a:p>
          <a:p>
            <a:pPr lvl="4" eaLnBrk="1" hangingPunct="1"/>
            <a:endParaRPr lang="en-US" sz="1600">
              <a:latin typeface="Calibri" charset="0"/>
            </a:endParaRPr>
          </a:p>
          <a:p>
            <a:pPr eaLnBrk="1" hangingPunct="1"/>
            <a:r>
              <a:rPr lang="en-US" sz="2100">
                <a:latin typeface="Calibri" charset="0"/>
              </a:rPr>
              <a:t>Classifier: </a:t>
            </a:r>
          </a:p>
          <a:p>
            <a:pPr lvl="1" eaLnBrk="1" hangingPunct="1"/>
            <a:r>
              <a:rPr lang="en-US" sz="2000">
                <a:latin typeface="Calibri" charset="0"/>
              </a:rPr>
              <a:t>Standard boosted classifier: </a:t>
            </a:r>
            <a:r>
              <a:rPr lang="en-US" sz="2000" i="1">
                <a:solidFill>
                  <a:srgbClr val="0000CC"/>
                </a:solidFill>
                <a:latin typeface="Calibri" charset="0"/>
              </a:rPr>
              <a:t>H</a:t>
            </a:r>
            <a:r>
              <a:rPr lang="en-US" sz="2000">
                <a:solidFill>
                  <a:srgbClr val="0000CC"/>
                </a:solidFill>
                <a:latin typeface="Calibri" charset="0"/>
              </a:rPr>
              <a:t>(</a:t>
            </a:r>
            <a:r>
              <a:rPr lang="en-US" sz="2000" i="1">
                <a:solidFill>
                  <a:srgbClr val="0000CC"/>
                </a:solidFill>
                <a:latin typeface="Calibri" charset="0"/>
              </a:rPr>
              <a:t>x</a:t>
            </a:r>
            <a:r>
              <a:rPr lang="en-US" sz="2000">
                <a:solidFill>
                  <a:srgbClr val="0000CC"/>
                </a:solidFill>
                <a:latin typeface="Calibri" charset="0"/>
              </a:rPr>
              <a:t>) = sign(</a:t>
            </a:r>
            <a:r>
              <a:rPr lang="en-US" sz="2000">
                <a:solidFill>
                  <a:srgbClr val="0000CC"/>
                </a:solidFill>
                <a:latin typeface="Symbol" charset="0"/>
              </a:rPr>
              <a:t>S</a:t>
            </a:r>
            <a:r>
              <a:rPr lang="en-US" sz="2000" i="1" baseline="-25000">
                <a:solidFill>
                  <a:srgbClr val="0000CC"/>
                </a:solidFill>
                <a:latin typeface="Calibri" charset="0"/>
              </a:rPr>
              <a:t>t</a:t>
            </a:r>
            <a:r>
              <a:rPr lang="en-US" sz="2000">
                <a:solidFill>
                  <a:srgbClr val="0000CC"/>
                </a:solidFill>
                <a:latin typeface="Calibri" charset="0"/>
              </a:rPr>
              <a:t> </a:t>
            </a:r>
            <a:r>
              <a:rPr lang="en-US" sz="2000">
                <a:solidFill>
                  <a:srgbClr val="0000CC"/>
                </a:solidFill>
                <a:latin typeface="Symbol" charset="0"/>
              </a:rPr>
              <a:t>a</a:t>
            </a:r>
            <a:r>
              <a:rPr lang="en-US" sz="2000" i="1" baseline="-25000">
                <a:solidFill>
                  <a:srgbClr val="0000CC"/>
                </a:solidFill>
                <a:latin typeface="Calibri" charset="0"/>
              </a:rPr>
              <a:t>t</a:t>
            </a:r>
            <a:r>
              <a:rPr lang="en-US" sz="2000">
                <a:solidFill>
                  <a:srgbClr val="0000CC"/>
                </a:solidFill>
                <a:latin typeface="Calibri" charset="0"/>
              </a:rPr>
              <a:t> </a:t>
            </a:r>
            <a:r>
              <a:rPr lang="en-US" sz="2000" i="1">
                <a:solidFill>
                  <a:srgbClr val="0000CC"/>
                </a:solidFill>
                <a:latin typeface="Calibri" charset="0"/>
              </a:rPr>
              <a:t>h</a:t>
            </a:r>
            <a:r>
              <a:rPr lang="en-US" sz="2000" i="1" baseline="-25000">
                <a:solidFill>
                  <a:srgbClr val="0000CC"/>
                </a:solidFill>
                <a:latin typeface="Calibri" charset="0"/>
              </a:rPr>
              <a:t>t</a:t>
            </a:r>
            <a:r>
              <a:rPr lang="en-US" sz="2000">
                <a:solidFill>
                  <a:srgbClr val="0000CC"/>
                </a:solidFill>
                <a:latin typeface="Calibri" charset="0"/>
              </a:rPr>
              <a:t>(</a:t>
            </a:r>
            <a:r>
              <a:rPr lang="en-US" sz="2000" i="1">
                <a:solidFill>
                  <a:srgbClr val="0000CC"/>
                </a:solidFill>
                <a:latin typeface="Calibri" charset="0"/>
              </a:rPr>
              <a:t>x</a:t>
            </a:r>
            <a:r>
              <a:rPr lang="en-US" sz="2000">
                <a:solidFill>
                  <a:srgbClr val="0000CC"/>
                </a:solidFill>
                <a:latin typeface="Calibri" charset="0"/>
              </a:rPr>
              <a:t>))</a:t>
            </a:r>
          </a:p>
          <a:p>
            <a:pPr lvl="1" eaLnBrk="1" hangingPunct="1"/>
            <a:r>
              <a:rPr lang="en-US" sz="2000">
                <a:latin typeface="Calibri" charset="0"/>
              </a:rPr>
              <a:t>Modified classifier </a:t>
            </a:r>
            <a:r>
              <a:rPr lang="en-US" sz="2000" i="1">
                <a:solidFill>
                  <a:srgbClr val="0000CC"/>
                </a:solidFill>
                <a:latin typeface="Calibri" charset="0"/>
              </a:rPr>
              <a:t>H</a:t>
            </a:r>
            <a:r>
              <a:rPr lang="en-US" sz="2000">
                <a:solidFill>
                  <a:srgbClr val="0000CC"/>
                </a:solidFill>
                <a:latin typeface="Calibri" charset="0"/>
              </a:rPr>
              <a:t>(</a:t>
            </a:r>
            <a:r>
              <a:rPr lang="en-US" sz="2000" i="1">
                <a:solidFill>
                  <a:srgbClr val="0000CC"/>
                </a:solidFill>
                <a:latin typeface="Calibri" charset="0"/>
              </a:rPr>
              <a:t>x</a:t>
            </a:r>
            <a:r>
              <a:rPr lang="en-US" sz="2000">
                <a:solidFill>
                  <a:srgbClr val="0000CC"/>
                </a:solidFill>
                <a:latin typeface="Calibri" charset="0"/>
              </a:rPr>
              <a:t>) = sign(</a:t>
            </a:r>
            <a:r>
              <a:rPr lang="en-US" sz="2000">
                <a:solidFill>
                  <a:srgbClr val="0000CC"/>
                </a:solidFill>
                <a:latin typeface="Symbol" charset="0"/>
              </a:rPr>
              <a:t>S</a:t>
            </a:r>
            <a:r>
              <a:rPr lang="en-US" sz="2000" i="1" baseline="-25000">
                <a:solidFill>
                  <a:srgbClr val="0000CC"/>
                </a:solidFill>
                <a:latin typeface="Calibri" charset="0"/>
              </a:rPr>
              <a:t>t</a:t>
            </a:r>
            <a:r>
              <a:rPr lang="en-US" sz="2000">
                <a:solidFill>
                  <a:srgbClr val="0000CC"/>
                </a:solidFill>
                <a:latin typeface="Calibri" charset="0"/>
              </a:rPr>
              <a:t> </a:t>
            </a:r>
            <a:r>
              <a:rPr lang="en-US" sz="2000">
                <a:solidFill>
                  <a:srgbClr val="0000CC"/>
                </a:solidFill>
                <a:latin typeface="Symbol" charset="0"/>
              </a:rPr>
              <a:t>a</a:t>
            </a:r>
            <a:r>
              <a:rPr lang="en-US" sz="2000" i="1" baseline="-25000">
                <a:solidFill>
                  <a:srgbClr val="0000CC"/>
                </a:solidFill>
                <a:latin typeface="Calibri" charset="0"/>
              </a:rPr>
              <a:t>t</a:t>
            </a:r>
            <a:r>
              <a:rPr lang="en-US" sz="2000">
                <a:solidFill>
                  <a:srgbClr val="0000CC"/>
                </a:solidFill>
                <a:latin typeface="Calibri" charset="0"/>
              </a:rPr>
              <a:t> </a:t>
            </a:r>
            <a:r>
              <a:rPr lang="en-US" sz="2000" i="1">
                <a:solidFill>
                  <a:srgbClr val="0000CC"/>
                </a:solidFill>
                <a:latin typeface="Calibri" charset="0"/>
              </a:rPr>
              <a:t>h</a:t>
            </a:r>
            <a:r>
              <a:rPr lang="en-US" sz="2000" i="1" baseline="-25000">
                <a:solidFill>
                  <a:srgbClr val="0000CC"/>
                </a:solidFill>
                <a:latin typeface="Calibri" charset="0"/>
              </a:rPr>
              <a:t>t</a:t>
            </a:r>
            <a:r>
              <a:rPr lang="en-US" sz="2000">
                <a:solidFill>
                  <a:srgbClr val="0000CC"/>
                </a:solidFill>
                <a:latin typeface="Calibri" charset="0"/>
              </a:rPr>
              <a:t>(</a:t>
            </a:r>
            <a:r>
              <a:rPr lang="en-US" sz="2000" i="1">
                <a:solidFill>
                  <a:srgbClr val="0000CC"/>
                </a:solidFill>
                <a:latin typeface="Calibri" charset="0"/>
              </a:rPr>
              <a:t>x</a:t>
            </a:r>
            <a:r>
              <a:rPr lang="en-US" sz="2000">
                <a:solidFill>
                  <a:srgbClr val="0000CC"/>
                </a:solidFill>
                <a:latin typeface="Calibri" charset="0"/>
              </a:rPr>
              <a:t>) + Y)</a:t>
            </a:r>
          </a:p>
          <a:p>
            <a:pPr lvl="2" eaLnBrk="1" hangingPunct="1"/>
            <a:r>
              <a:rPr lang="en-US" sz="1800">
                <a:solidFill>
                  <a:srgbClr val="0000CC"/>
                </a:solidFill>
                <a:latin typeface="Symbol" charset="0"/>
              </a:rPr>
              <a:t>S</a:t>
            </a:r>
            <a:r>
              <a:rPr lang="en-US" sz="1800" i="1" baseline="-25000">
                <a:solidFill>
                  <a:srgbClr val="0000CC"/>
                </a:solidFill>
                <a:latin typeface="Calibri" charset="0"/>
              </a:rPr>
              <a:t>t</a:t>
            </a:r>
            <a:r>
              <a:rPr lang="en-US" sz="1800">
                <a:solidFill>
                  <a:srgbClr val="0000CC"/>
                </a:solidFill>
                <a:latin typeface="Calibri" charset="0"/>
              </a:rPr>
              <a:t> </a:t>
            </a:r>
            <a:r>
              <a:rPr lang="en-US" sz="1800">
                <a:solidFill>
                  <a:srgbClr val="0000CC"/>
                </a:solidFill>
                <a:latin typeface="Symbol" charset="0"/>
              </a:rPr>
              <a:t>a</a:t>
            </a:r>
            <a:r>
              <a:rPr lang="en-US" sz="1800" i="1" baseline="-25000">
                <a:solidFill>
                  <a:srgbClr val="0000CC"/>
                </a:solidFill>
                <a:latin typeface="Calibri" charset="0"/>
              </a:rPr>
              <a:t>t</a:t>
            </a:r>
            <a:r>
              <a:rPr lang="en-US" sz="1800">
                <a:solidFill>
                  <a:srgbClr val="0000CC"/>
                </a:solidFill>
                <a:latin typeface="Calibri" charset="0"/>
              </a:rPr>
              <a:t> </a:t>
            </a:r>
            <a:r>
              <a:rPr lang="en-US" sz="1800" i="1">
                <a:solidFill>
                  <a:srgbClr val="0000CC"/>
                </a:solidFill>
                <a:latin typeface="Calibri" charset="0"/>
              </a:rPr>
              <a:t>h</a:t>
            </a:r>
            <a:r>
              <a:rPr lang="en-US" sz="1800" i="1" baseline="-25000">
                <a:solidFill>
                  <a:srgbClr val="0000CC"/>
                </a:solidFill>
                <a:latin typeface="Calibri" charset="0"/>
              </a:rPr>
              <a:t>t</a:t>
            </a:r>
            <a:r>
              <a:rPr lang="en-US" sz="1800">
                <a:solidFill>
                  <a:srgbClr val="0000CC"/>
                </a:solidFill>
                <a:latin typeface="Calibri" charset="0"/>
              </a:rPr>
              <a:t>(</a:t>
            </a:r>
            <a:r>
              <a:rPr lang="en-US" sz="1800" i="1">
                <a:solidFill>
                  <a:srgbClr val="0000CC"/>
                </a:solidFill>
                <a:latin typeface="Calibri" charset="0"/>
              </a:rPr>
              <a:t>x</a:t>
            </a:r>
            <a:r>
              <a:rPr lang="en-US" sz="1800">
                <a:solidFill>
                  <a:srgbClr val="0000CC"/>
                </a:solidFill>
                <a:latin typeface="Calibri" charset="0"/>
              </a:rPr>
              <a:t>) is a measure of certainty</a:t>
            </a:r>
          </a:p>
          <a:p>
            <a:pPr lvl="3" eaLnBrk="1" hangingPunct="1"/>
            <a:r>
              <a:rPr lang="en-US" sz="1600">
                <a:solidFill>
                  <a:srgbClr val="0000CC"/>
                </a:solidFill>
                <a:latin typeface="Calibri" charset="0"/>
              </a:rPr>
              <a:t>The higher it is, the more certain we are that we found a face</a:t>
            </a:r>
          </a:p>
          <a:p>
            <a:pPr lvl="2" eaLnBrk="1" hangingPunct="1"/>
            <a:r>
              <a:rPr lang="en-US" sz="1800">
                <a:solidFill>
                  <a:srgbClr val="0000CC"/>
                </a:solidFill>
                <a:latin typeface="Calibri" charset="0"/>
              </a:rPr>
              <a:t>If Y is large, then we assume the presence of a face even when we are not sure</a:t>
            </a:r>
          </a:p>
          <a:p>
            <a:pPr lvl="1" eaLnBrk="1" hangingPunct="1"/>
            <a:r>
              <a:rPr lang="en-US" sz="2000">
                <a:solidFill>
                  <a:srgbClr val="0000CC"/>
                </a:solidFill>
                <a:latin typeface="Calibri" charset="0"/>
              </a:rPr>
              <a:t>By increasing Y, we can reduce false rejection, while increasing false detection</a:t>
            </a:r>
          </a:p>
          <a:p>
            <a:pPr lvl="1" eaLnBrk="1" hangingPunct="1">
              <a:lnSpc>
                <a:spcPct val="90000"/>
              </a:lnSpc>
            </a:pPr>
            <a:endParaRPr lang="en-US" sz="2000">
              <a:latin typeface="Calibri" charset="0"/>
            </a:endParaRPr>
          </a:p>
        </p:txBody>
      </p:sp>
      <p:sp>
        <p:nvSpPr>
          <p:cNvPr id="6" name="Date Placeholder 5"/>
          <p:cNvSpPr>
            <a:spLocks noGrp="1"/>
          </p:cNvSpPr>
          <p:nvPr>
            <p:ph type="dt" sz="quarter" idx="10"/>
          </p:nvPr>
        </p:nvSpPr>
        <p:spPr/>
        <p:txBody>
          <a:bodyPr/>
          <a:lstStyle/>
          <a:p>
            <a:pPr>
              <a:defRPr/>
            </a:pPr>
            <a:fld id="{349A4D85-20EC-4340-83DD-3A8EAD1293D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FB21B11-8059-DB41-B4A7-E57D36B2DE36}" type="slidenum">
              <a:rPr lang="en-US" b="0">
                <a:solidFill>
                  <a:srgbClr val="898989"/>
                </a:solidFill>
                <a:latin typeface="Calibri" charset="0"/>
              </a:rPr>
              <a:pPr eaLnBrk="1" hangingPunct="1"/>
              <a:t>139</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8675"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C430739B-9AD0-46A6-9283-B0DB274D3D7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81B5DF2-02C9-AD47-A98E-4B9A4C058330}" type="slidenum">
              <a:rPr lang="en-US" b="0">
                <a:solidFill>
                  <a:srgbClr val="898989"/>
                </a:solidFill>
                <a:latin typeface="Calibri" charset="0"/>
              </a:rPr>
              <a:pPr eaLnBrk="1" hangingPunct="1"/>
              <a:t>14</a:t>
            </a:fld>
            <a:endParaRPr lang="en-US" b="0">
              <a:solidFill>
                <a:srgbClr val="898989"/>
              </a:solidFill>
              <a:latin typeface="Calibri" charset="0"/>
            </a:endParaRPr>
          </a:p>
        </p:txBody>
      </p:sp>
      <p:pic>
        <p:nvPicPr>
          <p:cNvPr id="28679"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673350" y="1281113"/>
            <a:ext cx="1103313"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title"/>
          </p:nvPr>
        </p:nvSpPr>
        <p:spPr/>
        <p:txBody>
          <a:bodyPr/>
          <a:lstStyle/>
          <a:p>
            <a:pPr eaLnBrk="1" hangingPunct="1"/>
            <a:r>
              <a:rPr lang="en-US">
                <a:latin typeface="Calibri" charset="0"/>
              </a:rPr>
              <a:t>ROC</a:t>
            </a:r>
          </a:p>
        </p:txBody>
      </p:sp>
      <p:sp>
        <p:nvSpPr>
          <p:cNvPr id="137219" name="Rectangle 6"/>
          <p:cNvSpPr>
            <a:spLocks noGrp="1" noChangeArrowheads="1"/>
          </p:cNvSpPr>
          <p:nvPr>
            <p:ph type="body" sz="half" idx="2"/>
          </p:nvPr>
        </p:nvSpPr>
        <p:spPr/>
        <p:txBody>
          <a:bodyPr/>
          <a:lstStyle/>
          <a:p>
            <a:pPr eaLnBrk="1" hangingPunct="1"/>
            <a:r>
              <a:rPr lang="en-US" sz="2600">
                <a:latin typeface="Calibri" charset="0"/>
              </a:rPr>
              <a:t>Ideally false rejection will be 0%, false detection will also be 0%</a:t>
            </a:r>
          </a:p>
          <a:p>
            <a:pPr eaLnBrk="1" hangingPunct="1"/>
            <a:r>
              <a:rPr lang="en-US" sz="2600">
                <a:latin typeface="Calibri" charset="0"/>
              </a:rPr>
              <a:t>As Y increaases, we reject faces less and less</a:t>
            </a:r>
          </a:p>
          <a:p>
            <a:pPr lvl="1" eaLnBrk="1" hangingPunct="1"/>
            <a:r>
              <a:rPr lang="en-US" sz="2200">
                <a:latin typeface="Calibri" charset="0"/>
              </a:rPr>
              <a:t>But accept increasing amounts of garbage as faces</a:t>
            </a:r>
          </a:p>
          <a:p>
            <a:pPr eaLnBrk="1" hangingPunct="1"/>
            <a:r>
              <a:rPr lang="en-US" sz="2600">
                <a:latin typeface="Calibri" charset="0"/>
              </a:rPr>
              <a:t>Can set Y so that we rarely miss a face</a:t>
            </a:r>
          </a:p>
        </p:txBody>
      </p:sp>
      <p:sp>
        <p:nvSpPr>
          <p:cNvPr id="25" name="Date Placeholder 24"/>
          <p:cNvSpPr>
            <a:spLocks noGrp="1"/>
          </p:cNvSpPr>
          <p:nvPr>
            <p:ph type="dt" sz="quarter" idx="10"/>
          </p:nvPr>
        </p:nvSpPr>
        <p:spPr/>
        <p:txBody>
          <a:bodyPr/>
          <a:lstStyle/>
          <a:p>
            <a:pPr>
              <a:defRPr/>
            </a:pPr>
            <a:fld id="{175B1615-86F7-4E80-ADE6-ACEA082E1710}" type="datetime1">
              <a:rPr lang="en-US" altLang="en-US" smtClean="0"/>
              <a:t>2/17/2015</a:t>
            </a:fld>
            <a:endParaRPr lang="en-US" altLang="en-US"/>
          </a:p>
        </p:txBody>
      </p:sp>
      <p:sp>
        <p:nvSpPr>
          <p:cNvPr id="24" name="Footer Placeholder 5"/>
          <p:cNvSpPr>
            <a:spLocks noGrp="1"/>
          </p:cNvSpPr>
          <p:nvPr>
            <p:ph type="ftr" sz="quarter" idx="11"/>
          </p:nvPr>
        </p:nvSpPr>
        <p:spPr/>
        <p:txBody>
          <a:bodyPr/>
          <a:lstStyle/>
          <a:p>
            <a:pPr>
              <a:defRPr/>
            </a:pPr>
            <a:r>
              <a:rPr lang="en-US" altLang="en-US"/>
              <a:t>11755/18979</a:t>
            </a:r>
          </a:p>
        </p:txBody>
      </p:sp>
      <p:sp>
        <p:nvSpPr>
          <p:cNvPr id="26" name="Slide Number Placeholder 2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6052E6F-8B44-CC49-A99D-B06590684FE2}" type="slidenum">
              <a:rPr lang="en-US" b="0">
                <a:solidFill>
                  <a:srgbClr val="898989"/>
                </a:solidFill>
              </a:rPr>
              <a:pPr eaLnBrk="1" hangingPunct="1"/>
              <a:t>140</a:t>
            </a:fld>
            <a:endParaRPr lang="en-US" b="0">
              <a:solidFill>
                <a:srgbClr val="898989"/>
              </a:solidFill>
            </a:endParaRPr>
          </a:p>
        </p:txBody>
      </p:sp>
      <p:sp>
        <p:nvSpPr>
          <p:cNvPr id="137223" name="Rectangle 26"/>
          <p:cNvSpPr>
            <a:spLocks noChangeArrowheads="1"/>
          </p:cNvSpPr>
          <p:nvPr/>
        </p:nvSpPr>
        <p:spPr bwMode="auto">
          <a:xfrm>
            <a:off x="3648075" y="1860550"/>
            <a:ext cx="180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0">
                <a:solidFill>
                  <a:srgbClr val="000000"/>
                </a:solidFill>
              </a:rPr>
              <a:t>vs</a:t>
            </a:r>
            <a:endParaRPr lang="en-US" sz="3200" b="0"/>
          </a:p>
        </p:txBody>
      </p:sp>
      <p:sp>
        <p:nvSpPr>
          <p:cNvPr id="137224" name="Rectangle 27"/>
          <p:cNvSpPr>
            <a:spLocks noChangeArrowheads="1"/>
          </p:cNvSpPr>
          <p:nvPr/>
        </p:nvSpPr>
        <p:spPr bwMode="auto">
          <a:xfrm>
            <a:off x="3754438" y="1860550"/>
            <a:ext cx="487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0">
                <a:solidFill>
                  <a:srgbClr val="000000"/>
                </a:solidFill>
              </a:rPr>
              <a:t> false </a:t>
            </a:r>
            <a:endParaRPr lang="en-US" sz="3200" b="0"/>
          </a:p>
        </p:txBody>
      </p:sp>
      <p:sp>
        <p:nvSpPr>
          <p:cNvPr id="137225" name="Rectangle 28"/>
          <p:cNvSpPr>
            <a:spLocks noChangeArrowheads="1"/>
          </p:cNvSpPr>
          <p:nvPr/>
        </p:nvSpPr>
        <p:spPr bwMode="auto">
          <a:xfrm>
            <a:off x="4152900" y="1860550"/>
            <a:ext cx="344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0">
                <a:solidFill>
                  <a:srgbClr val="000000"/>
                </a:solidFill>
              </a:rPr>
              <a:t>neg </a:t>
            </a:r>
            <a:endParaRPr lang="en-US" sz="3200" b="0"/>
          </a:p>
        </p:txBody>
      </p:sp>
      <p:sp>
        <p:nvSpPr>
          <p:cNvPr id="137226" name="Rectangle 29"/>
          <p:cNvSpPr>
            <a:spLocks noChangeArrowheads="1"/>
          </p:cNvSpPr>
          <p:nvPr/>
        </p:nvSpPr>
        <p:spPr bwMode="auto">
          <a:xfrm>
            <a:off x="4335463" y="1860550"/>
            <a:ext cx="1171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b="0">
                <a:solidFill>
                  <a:srgbClr val="000000"/>
                </a:solidFill>
              </a:rPr>
              <a:t>determined by</a:t>
            </a:r>
            <a:endParaRPr lang="en-US" sz="3200" b="0"/>
          </a:p>
        </p:txBody>
      </p:sp>
      <p:sp>
        <p:nvSpPr>
          <p:cNvPr id="137227" name="Rectangle 30"/>
          <p:cNvSpPr>
            <a:spLocks noChangeArrowheads="1"/>
          </p:cNvSpPr>
          <p:nvPr/>
        </p:nvSpPr>
        <p:spPr bwMode="auto">
          <a:xfrm>
            <a:off x="3297238" y="1420813"/>
            <a:ext cx="2414587" cy="233521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28" name="Rectangle 31"/>
          <p:cNvSpPr>
            <a:spLocks noChangeArrowheads="1"/>
          </p:cNvSpPr>
          <p:nvPr/>
        </p:nvSpPr>
        <p:spPr bwMode="auto">
          <a:xfrm>
            <a:off x="3255963" y="1379538"/>
            <a:ext cx="2406650" cy="2327275"/>
          </a:xfrm>
          <a:prstGeom prst="rect">
            <a:avLst/>
          </a:prstGeom>
          <a:solidFill>
            <a:srgbClr val="FFFFFF"/>
          </a:solidFill>
          <a:ln w="9525">
            <a:solidFill>
              <a:srgbClr val="0000CC"/>
            </a:solidFill>
            <a:miter lim="800000"/>
            <a:headEnd/>
            <a:tailEnd/>
          </a:ln>
        </p:spPr>
        <p:txBody>
          <a:bodyPr/>
          <a:lstStyle/>
          <a:p>
            <a:endParaRPr lang="en-US"/>
          </a:p>
        </p:txBody>
      </p:sp>
      <p:sp>
        <p:nvSpPr>
          <p:cNvPr id="137229" name="Rectangle 32"/>
          <p:cNvSpPr>
            <a:spLocks noChangeArrowheads="1"/>
          </p:cNvSpPr>
          <p:nvPr/>
        </p:nvSpPr>
        <p:spPr bwMode="auto">
          <a:xfrm>
            <a:off x="3776663" y="1860550"/>
            <a:ext cx="1844675" cy="1725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30" name="Rectangle 33"/>
          <p:cNvSpPr>
            <a:spLocks noChangeArrowheads="1"/>
          </p:cNvSpPr>
          <p:nvPr/>
        </p:nvSpPr>
        <p:spPr bwMode="auto">
          <a:xfrm>
            <a:off x="4278313" y="1420813"/>
            <a:ext cx="6826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31" name="Rectangle 34"/>
          <p:cNvSpPr>
            <a:spLocks noChangeArrowheads="1"/>
          </p:cNvSpPr>
          <p:nvPr/>
        </p:nvSpPr>
        <p:spPr bwMode="auto">
          <a:xfrm>
            <a:off x="4106863" y="1449388"/>
            <a:ext cx="10874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0">
                <a:solidFill>
                  <a:srgbClr val="000000"/>
                </a:solidFill>
              </a:rPr>
              <a:t>% False detection</a:t>
            </a:r>
            <a:endParaRPr lang="en-US" sz="3200" b="0"/>
          </a:p>
        </p:txBody>
      </p:sp>
      <p:sp>
        <p:nvSpPr>
          <p:cNvPr id="137232" name="Rectangle 35"/>
          <p:cNvSpPr>
            <a:spLocks noChangeArrowheads="1"/>
          </p:cNvSpPr>
          <p:nvPr/>
        </p:nvSpPr>
        <p:spPr bwMode="auto">
          <a:xfrm rot="-5400000">
            <a:off x="2914650" y="2660651"/>
            <a:ext cx="998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0">
                <a:solidFill>
                  <a:srgbClr val="000000"/>
                </a:solidFill>
              </a:rPr>
              <a:t>%False Rejectin</a:t>
            </a:r>
            <a:endParaRPr lang="en-US" sz="3200" b="0"/>
          </a:p>
        </p:txBody>
      </p:sp>
      <p:sp>
        <p:nvSpPr>
          <p:cNvPr id="137233" name="Rectangle 36"/>
          <p:cNvSpPr>
            <a:spLocks noChangeArrowheads="1"/>
          </p:cNvSpPr>
          <p:nvPr/>
        </p:nvSpPr>
        <p:spPr bwMode="auto">
          <a:xfrm>
            <a:off x="4468813" y="2460625"/>
            <a:ext cx="101600"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34" name="Rectangle 37"/>
          <p:cNvSpPr>
            <a:spLocks noChangeArrowheads="1"/>
          </p:cNvSpPr>
          <p:nvPr/>
        </p:nvSpPr>
        <p:spPr bwMode="auto">
          <a:xfrm>
            <a:off x="3776663" y="1658938"/>
            <a:ext cx="181451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235" name="Rectangle 38"/>
          <p:cNvSpPr>
            <a:spLocks noChangeArrowheads="1"/>
          </p:cNvSpPr>
          <p:nvPr/>
        </p:nvSpPr>
        <p:spPr bwMode="auto">
          <a:xfrm>
            <a:off x="3748088" y="1690688"/>
            <a:ext cx="1562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0">
                <a:solidFill>
                  <a:srgbClr val="000000"/>
                </a:solidFill>
              </a:rPr>
              <a:t>0                                       </a:t>
            </a:r>
            <a:endParaRPr lang="en-US" sz="3200" b="0"/>
          </a:p>
        </p:txBody>
      </p:sp>
      <p:sp>
        <p:nvSpPr>
          <p:cNvPr id="137236" name="Rectangle 39"/>
          <p:cNvSpPr>
            <a:spLocks noChangeArrowheads="1"/>
          </p:cNvSpPr>
          <p:nvPr/>
        </p:nvSpPr>
        <p:spPr bwMode="auto">
          <a:xfrm>
            <a:off x="5186363" y="1690688"/>
            <a:ext cx="190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0">
                <a:solidFill>
                  <a:srgbClr val="000000"/>
                </a:solidFill>
              </a:rPr>
              <a:t>     </a:t>
            </a:r>
            <a:endParaRPr lang="en-US" sz="3200" b="0"/>
          </a:p>
        </p:txBody>
      </p:sp>
      <p:sp>
        <p:nvSpPr>
          <p:cNvPr id="137237" name="Rectangle 40"/>
          <p:cNvSpPr>
            <a:spLocks noChangeArrowheads="1"/>
          </p:cNvSpPr>
          <p:nvPr/>
        </p:nvSpPr>
        <p:spPr bwMode="auto">
          <a:xfrm>
            <a:off x="5327650" y="169068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0">
                <a:solidFill>
                  <a:srgbClr val="000000"/>
                </a:solidFill>
              </a:rPr>
              <a:t> 100</a:t>
            </a:r>
            <a:endParaRPr lang="en-US" sz="3200" b="0"/>
          </a:p>
        </p:txBody>
      </p:sp>
      <p:sp>
        <p:nvSpPr>
          <p:cNvPr id="137238" name="Rectangle 41"/>
          <p:cNvSpPr>
            <a:spLocks noChangeArrowheads="1"/>
          </p:cNvSpPr>
          <p:nvPr/>
        </p:nvSpPr>
        <p:spPr bwMode="auto">
          <a:xfrm rot="-5400000">
            <a:off x="2751932" y="2601118"/>
            <a:ext cx="1828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200" b="0">
                <a:solidFill>
                  <a:srgbClr val="000000"/>
                </a:solidFill>
              </a:rPr>
              <a:t>0                                        100</a:t>
            </a:r>
            <a:endParaRPr lang="en-US" sz="3200" b="0"/>
          </a:p>
        </p:txBody>
      </p:sp>
      <p:sp>
        <p:nvSpPr>
          <p:cNvPr id="809003" name="Freeform 43"/>
          <p:cNvSpPr>
            <a:spLocks/>
          </p:cNvSpPr>
          <p:nvPr/>
        </p:nvSpPr>
        <p:spPr bwMode="auto">
          <a:xfrm flipV="1">
            <a:off x="3868738" y="1830388"/>
            <a:ext cx="1763712" cy="1682750"/>
          </a:xfrm>
          <a:custGeom>
            <a:avLst/>
            <a:gdLst>
              <a:gd name="T0" fmla="*/ 0 w 1056"/>
              <a:gd name="T1" fmla="*/ 2147483647 h 1008"/>
              <a:gd name="T2" fmla="*/ 2147483647 w 1056"/>
              <a:gd name="T3" fmla="*/ 2147483647 h 1008"/>
              <a:gd name="T4" fmla="*/ 2147483647 w 1056"/>
              <a:gd name="T5" fmla="*/ 2147483647 h 1008"/>
              <a:gd name="T6" fmla="*/ 2147483647 w 1056"/>
              <a:gd name="T7" fmla="*/ 2147483647 h 1008"/>
              <a:gd name="T8" fmla="*/ 2147483647 w 1056"/>
              <a:gd name="T9" fmla="*/ 0 h 1008"/>
              <a:gd name="T10" fmla="*/ 0 60000 65536"/>
              <a:gd name="T11" fmla="*/ 0 60000 65536"/>
              <a:gd name="T12" fmla="*/ 0 60000 65536"/>
              <a:gd name="T13" fmla="*/ 0 60000 65536"/>
              <a:gd name="T14" fmla="*/ 0 60000 65536"/>
              <a:gd name="T15" fmla="*/ 0 w 1056"/>
              <a:gd name="T16" fmla="*/ 0 h 1008"/>
              <a:gd name="T17" fmla="*/ 1056 w 1056"/>
              <a:gd name="T18" fmla="*/ 1008 h 1008"/>
            </a:gdLst>
            <a:ahLst/>
            <a:cxnLst>
              <a:cxn ang="T10">
                <a:pos x="T0" y="T1"/>
              </a:cxn>
              <a:cxn ang="T11">
                <a:pos x="T2" y="T3"/>
              </a:cxn>
              <a:cxn ang="T12">
                <a:pos x="T4" y="T5"/>
              </a:cxn>
              <a:cxn ang="T13">
                <a:pos x="T6" y="T7"/>
              </a:cxn>
              <a:cxn ang="T14">
                <a:pos x="T8" y="T9"/>
              </a:cxn>
            </a:cxnLst>
            <a:rect l="T15" t="T16" r="T17" b="T18"/>
            <a:pathLst>
              <a:path w="1056" h="1008">
                <a:moveTo>
                  <a:pt x="0" y="1008"/>
                </a:moveTo>
                <a:cubicBezTo>
                  <a:pt x="0" y="832"/>
                  <a:pt x="0" y="656"/>
                  <a:pt x="48" y="528"/>
                </a:cubicBezTo>
                <a:cubicBezTo>
                  <a:pt x="96" y="400"/>
                  <a:pt x="192" y="320"/>
                  <a:pt x="288" y="240"/>
                </a:cubicBezTo>
                <a:cubicBezTo>
                  <a:pt x="384" y="160"/>
                  <a:pt x="496" y="88"/>
                  <a:pt x="624" y="48"/>
                </a:cubicBezTo>
                <a:cubicBezTo>
                  <a:pt x="752" y="8"/>
                  <a:pt x="904" y="4"/>
                  <a:pt x="1056"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37240" name="Freeform 48"/>
          <p:cNvSpPr>
            <a:spLocks/>
          </p:cNvSpPr>
          <p:nvPr/>
        </p:nvSpPr>
        <p:spPr bwMode="auto">
          <a:xfrm>
            <a:off x="4167188" y="2200275"/>
            <a:ext cx="712787" cy="873125"/>
          </a:xfrm>
          <a:custGeom>
            <a:avLst/>
            <a:gdLst>
              <a:gd name="T0" fmla="*/ 0 w 449"/>
              <a:gd name="T1" fmla="*/ 0 h 550"/>
              <a:gd name="T2" fmla="*/ 2147483647 w 449"/>
              <a:gd name="T3" fmla="*/ 2147483647 h 550"/>
              <a:gd name="T4" fmla="*/ 2147483647 w 449"/>
              <a:gd name="T5" fmla="*/ 2147483647 h 550"/>
              <a:gd name="T6" fmla="*/ 0 60000 65536"/>
              <a:gd name="T7" fmla="*/ 0 60000 65536"/>
              <a:gd name="T8" fmla="*/ 0 60000 65536"/>
              <a:gd name="T9" fmla="*/ 0 w 449"/>
              <a:gd name="T10" fmla="*/ 0 h 550"/>
              <a:gd name="T11" fmla="*/ 449 w 449"/>
              <a:gd name="T12" fmla="*/ 550 h 550"/>
            </a:gdLst>
            <a:ahLst/>
            <a:cxnLst>
              <a:cxn ang="T6">
                <a:pos x="T0" y="T1"/>
              </a:cxn>
              <a:cxn ang="T7">
                <a:pos x="T2" y="T3"/>
              </a:cxn>
              <a:cxn ang="T8">
                <a:pos x="T4" y="T5"/>
              </a:cxn>
            </a:cxnLst>
            <a:rect l="T9" t="T10" r="T11" b="T12"/>
            <a:pathLst>
              <a:path w="449" h="550">
                <a:moveTo>
                  <a:pt x="0" y="0"/>
                </a:moveTo>
                <a:cubicBezTo>
                  <a:pt x="13" y="108"/>
                  <a:pt x="26" y="217"/>
                  <a:pt x="101" y="309"/>
                </a:cubicBezTo>
                <a:cubicBezTo>
                  <a:pt x="176" y="401"/>
                  <a:pt x="312" y="475"/>
                  <a:pt x="449" y="55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7241" name="Text Box 49"/>
          <p:cNvSpPr txBox="1">
            <a:spLocks noChangeArrowheads="1"/>
          </p:cNvSpPr>
          <p:nvPr/>
        </p:nvSpPr>
        <p:spPr bwMode="auto">
          <a:xfrm>
            <a:off x="4140200" y="205105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As Y increases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a:xfrm>
            <a:off x="457200" y="58738"/>
            <a:ext cx="8229600" cy="1143000"/>
          </a:xfrm>
        </p:spPr>
        <p:txBody>
          <a:bodyPr rtlCol="0">
            <a:normAutofit fontScale="90000"/>
          </a:bodyPr>
          <a:lstStyle/>
          <a:p>
            <a:pPr eaLnBrk="1" fontAlgn="auto" hangingPunct="1">
              <a:spcAft>
                <a:spcPts val="0"/>
              </a:spcAft>
              <a:defRPr/>
            </a:pPr>
            <a:r>
              <a:rPr lang="en-US" altLang="en-US" sz="3800" smtClean="0">
                <a:ea typeface="+mj-ea"/>
              </a:rPr>
              <a:t>Problem: Not accurate enough, too slow</a:t>
            </a:r>
          </a:p>
        </p:txBody>
      </p:sp>
      <p:sp>
        <p:nvSpPr>
          <p:cNvPr id="155652" name="Rectangle 3"/>
          <p:cNvSpPr>
            <a:spLocks noGrp="1" noChangeArrowheads="1"/>
          </p:cNvSpPr>
          <p:nvPr>
            <p:ph idx="1"/>
          </p:nvPr>
        </p:nvSpPr>
        <p:spPr>
          <a:xfrm>
            <a:off x="457200" y="3422650"/>
            <a:ext cx="8229600" cy="2728913"/>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altLang="en-US" smtClean="0">
                <a:ea typeface="+mn-ea"/>
              </a:rPr>
              <a:t>If we set Y high enough, we will never miss a face</a:t>
            </a:r>
          </a:p>
          <a:p>
            <a:pPr lvl="1" eaLnBrk="1" fontAlgn="auto" hangingPunct="1">
              <a:lnSpc>
                <a:spcPct val="90000"/>
              </a:lnSpc>
              <a:spcAft>
                <a:spcPts val="0"/>
              </a:spcAft>
              <a:buFont typeface="Arial" pitchFamily="34" charset="0"/>
              <a:buChar char="–"/>
              <a:defRPr/>
            </a:pPr>
            <a:r>
              <a:rPr lang="en-US" altLang="en-US" smtClean="0">
                <a:ea typeface="+mn-ea"/>
              </a:rPr>
              <a:t>But will classify a lot of junk as faces</a:t>
            </a:r>
          </a:p>
          <a:p>
            <a:pPr eaLnBrk="1" fontAlgn="auto" hangingPunct="1">
              <a:lnSpc>
                <a:spcPct val="90000"/>
              </a:lnSpc>
              <a:spcAft>
                <a:spcPts val="0"/>
              </a:spcAft>
              <a:buFont typeface="Arial" pitchFamily="34" charset="0"/>
              <a:buChar char="•"/>
              <a:defRPr/>
            </a:pPr>
            <a:r>
              <a:rPr lang="en-US" altLang="en-US" smtClean="0">
                <a:ea typeface="+mn-ea"/>
              </a:rPr>
              <a:t>Solution:  Classify the output of the first classifier with a second classifier</a:t>
            </a:r>
          </a:p>
          <a:p>
            <a:pPr lvl="1" eaLnBrk="1" fontAlgn="auto" hangingPunct="1">
              <a:lnSpc>
                <a:spcPct val="90000"/>
              </a:lnSpc>
              <a:spcAft>
                <a:spcPts val="0"/>
              </a:spcAft>
              <a:buFont typeface="Arial" pitchFamily="34" charset="0"/>
              <a:buChar char="–"/>
              <a:defRPr/>
            </a:pPr>
            <a:r>
              <a:rPr lang="en-US" altLang="en-US" smtClean="0">
                <a:ea typeface="+mn-ea"/>
              </a:rPr>
              <a:t>And so on.</a:t>
            </a:r>
          </a:p>
        </p:txBody>
      </p:sp>
      <p:sp>
        <p:nvSpPr>
          <p:cNvPr id="15" name="Date Placeholder 14"/>
          <p:cNvSpPr>
            <a:spLocks noGrp="1"/>
          </p:cNvSpPr>
          <p:nvPr>
            <p:ph type="dt" sz="quarter" idx="10"/>
          </p:nvPr>
        </p:nvSpPr>
        <p:spPr/>
        <p:txBody>
          <a:bodyPr/>
          <a:lstStyle/>
          <a:p>
            <a:pPr>
              <a:defRPr/>
            </a:pPr>
            <a:fld id="{CD201984-B950-407F-BC62-566C28DB8BB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4"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6" name="Slide Number Placeholder 1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6D93944-D8F4-4448-8400-D8E42CE7CF51}" type="slidenum">
              <a:rPr lang="en-US" b="0">
                <a:solidFill>
                  <a:srgbClr val="898989"/>
                </a:solidFill>
                <a:latin typeface="Calibri" charset="0"/>
              </a:rPr>
              <a:pPr eaLnBrk="1" hangingPunct="1"/>
              <a:t>141</a:t>
            </a:fld>
            <a:endParaRPr lang="en-US" b="0">
              <a:solidFill>
                <a:srgbClr val="898989"/>
              </a:solidFill>
              <a:latin typeface="Calibri" charset="0"/>
            </a:endParaRPr>
          </a:p>
        </p:txBody>
      </p:sp>
      <p:sp>
        <p:nvSpPr>
          <p:cNvPr id="138247" name="Rectangle 5"/>
          <p:cNvSpPr>
            <a:spLocks noChangeArrowheads="1"/>
          </p:cNvSpPr>
          <p:nvPr/>
        </p:nvSpPr>
        <p:spPr bwMode="auto">
          <a:xfrm>
            <a:off x="2424113" y="1701800"/>
            <a:ext cx="1263650" cy="61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Classifier 1</a:t>
            </a:r>
          </a:p>
        </p:txBody>
      </p:sp>
      <p:sp>
        <p:nvSpPr>
          <p:cNvPr id="138248" name="Line 7"/>
          <p:cNvSpPr>
            <a:spLocks noChangeShapeType="1"/>
          </p:cNvSpPr>
          <p:nvPr/>
        </p:nvSpPr>
        <p:spPr bwMode="auto">
          <a:xfrm>
            <a:off x="1330325" y="2030413"/>
            <a:ext cx="1085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49" name="Text Box 8"/>
          <p:cNvSpPr txBox="1">
            <a:spLocks noChangeArrowheads="1"/>
          </p:cNvSpPr>
          <p:nvPr/>
        </p:nvSpPr>
        <p:spPr bwMode="auto">
          <a:xfrm>
            <a:off x="2465388" y="2551113"/>
            <a:ext cx="1190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pPr>
            <a:r>
              <a:rPr lang="en-US" sz="1800" b="0">
                <a:latin typeface="Times New Roman" charset="0"/>
              </a:rPr>
              <a:t>Not a face</a:t>
            </a:r>
          </a:p>
        </p:txBody>
      </p:sp>
      <p:sp>
        <p:nvSpPr>
          <p:cNvPr id="138250" name="Line 9"/>
          <p:cNvSpPr>
            <a:spLocks noChangeShapeType="1"/>
          </p:cNvSpPr>
          <p:nvPr/>
        </p:nvSpPr>
        <p:spPr bwMode="auto">
          <a:xfrm>
            <a:off x="3030538" y="2306638"/>
            <a:ext cx="0" cy="298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1" name="Line 10"/>
          <p:cNvSpPr>
            <a:spLocks noChangeShapeType="1"/>
          </p:cNvSpPr>
          <p:nvPr/>
        </p:nvSpPr>
        <p:spPr bwMode="auto">
          <a:xfrm>
            <a:off x="3668713" y="1987550"/>
            <a:ext cx="935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2" name="Rectangle 11"/>
          <p:cNvSpPr>
            <a:spLocks noChangeArrowheads="1"/>
          </p:cNvSpPr>
          <p:nvPr/>
        </p:nvSpPr>
        <p:spPr bwMode="auto">
          <a:xfrm>
            <a:off x="4592638" y="1701800"/>
            <a:ext cx="1263650" cy="615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Classifier 2</a:t>
            </a:r>
          </a:p>
        </p:txBody>
      </p:sp>
      <p:sp>
        <p:nvSpPr>
          <p:cNvPr id="138253" name="Text Box 12"/>
          <p:cNvSpPr txBox="1">
            <a:spLocks noChangeArrowheads="1"/>
          </p:cNvSpPr>
          <p:nvPr/>
        </p:nvSpPr>
        <p:spPr bwMode="auto">
          <a:xfrm>
            <a:off x="4633913" y="2551113"/>
            <a:ext cx="1190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ct val="50000"/>
              </a:spcBef>
            </a:pPr>
            <a:r>
              <a:rPr lang="en-US" sz="1800" b="0">
                <a:latin typeface="Times New Roman" charset="0"/>
              </a:rPr>
              <a:t>Not a face</a:t>
            </a:r>
          </a:p>
        </p:txBody>
      </p:sp>
      <p:sp>
        <p:nvSpPr>
          <p:cNvPr id="138254" name="Line 13"/>
          <p:cNvSpPr>
            <a:spLocks noChangeShapeType="1"/>
          </p:cNvSpPr>
          <p:nvPr/>
        </p:nvSpPr>
        <p:spPr bwMode="auto">
          <a:xfrm>
            <a:off x="5199063" y="2306638"/>
            <a:ext cx="0" cy="298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5" name="Line 14"/>
          <p:cNvSpPr>
            <a:spLocks noChangeShapeType="1"/>
          </p:cNvSpPr>
          <p:nvPr/>
        </p:nvSpPr>
        <p:spPr bwMode="auto">
          <a:xfrm>
            <a:off x="5837238" y="1987550"/>
            <a:ext cx="935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a:xfrm>
            <a:off x="457200" y="58738"/>
            <a:ext cx="8229600" cy="1143000"/>
          </a:xfrm>
        </p:spPr>
        <p:txBody>
          <a:bodyPr rtlCol="0">
            <a:normAutofit fontScale="90000"/>
          </a:bodyPr>
          <a:lstStyle/>
          <a:p>
            <a:pPr eaLnBrk="1" fontAlgn="auto" hangingPunct="1">
              <a:spcAft>
                <a:spcPts val="0"/>
              </a:spcAft>
              <a:defRPr/>
            </a:pPr>
            <a:r>
              <a:rPr lang="en-US" altLang="en-US" sz="3800" smtClean="0">
                <a:ea typeface="+mj-ea"/>
              </a:rPr>
              <a:t>Problem: Not accurate enough, too slow</a:t>
            </a:r>
          </a:p>
        </p:txBody>
      </p:sp>
      <p:sp>
        <p:nvSpPr>
          <p:cNvPr id="156676" name="Rectangle 3"/>
          <p:cNvSpPr>
            <a:spLocks noGrp="1" noChangeArrowheads="1"/>
          </p:cNvSpPr>
          <p:nvPr>
            <p:ph idx="1"/>
          </p:nvPr>
        </p:nvSpPr>
        <p:spPr>
          <a:xfrm>
            <a:off x="457200" y="3422650"/>
            <a:ext cx="8229600" cy="2728913"/>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altLang="en-US" smtClean="0">
                <a:ea typeface="+mn-ea"/>
              </a:rPr>
              <a:t>If we set Y high enough, we will never miss a face</a:t>
            </a:r>
          </a:p>
          <a:p>
            <a:pPr lvl="1" eaLnBrk="1" fontAlgn="auto" hangingPunct="1">
              <a:lnSpc>
                <a:spcPct val="90000"/>
              </a:lnSpc>
              <a:spcAft>
                <a:spcPts val="0"/>
              </a:spcAft>
              <a:buFont typeface="Arial" pitchFamily="34" charset="0"/>
              <a:buChar char="–"/>
              <a:defRPr/>
            </a:pPr>
            <a:r>
              <a:rPr lang="en-US" altLang="en-US" smtClean="0">
                <a:ea typeface="+mn-ea"/>
              </a:rPr>
              <a:t>But will classify a lot of junk as faces</a:t>
            </a:r>
          </a:p>
          <a:p>
            <a:pPr eaLnBrk="1" fontAlgn="auto" hangingPunct="1">
              <a:lnSpc>
                <a:spcPct val="90000"/>
              </a:lnSpc>
              <a:spcAft>
                <a:spcPts val="0"/>
              </a:spcAft>
              <a:buFont typeface="Arial" pitchFamily="34" charset="0"/>
              <a:buChar char="•"/>
              <a:defRPr/>
            </a:pPr>
            <a:r>
              <a:rPr lang="en-US" altLang="en-US" smtClean="0">
                <a:ea typeface="+mn-ea"/>
              </a:rPr>
              <a:t>Solution:  Classify the output of the first classifier with a second classifier</a:t>
            </a:r>
          </a:p>
          <a:p>
            <a:pPr lvl="1" eaLnBrk="1" fontAlgn="auto" hangingPunct="1">
              <a:lnSpc>
                <a:spcPct val="90000"/>
              </a:lnSpc>
              <a:spcAft>
                <a:spcPts val="0"/>
              </a:spcAft>
              <a:buFont typeface="Arial" pitchFamily="34" charset="0"/>
              <a:buChar char="–"/>
              <a:defRPr/>
            </a:pPr>
            <a:r>
              <a:rPr lang="en-US" altLang="en-US" smtClean="0">
                <a:ea typeface="+mn-ea"/>
              </a:rPr>
              <a:t>And so on.</a:t>
            </a:r>
          </a:p>
        </p:txBody>
      </p:sp>
      <p:sp>
        <p:nvSpPr>
          <p:cNvPr id="7" name="Date Placeholder 6"/>
          <p:cNvSpPr>
            <a:spLocks noGrp="1"/>
          </p:cNvSpPr>
          <p:nvPr>
            <p:ph type="dt" sz="quarter" idx="10"/>
          </p:nvPr>
        </p:nvSpPr>
        <p:spPr/>
        <p:txBody>
          <a:bodyPr/>
          <a:lstStyle/>
          <a:p>
            <a:pPr>
              <a:defRPr/>
            </a:pPr>
            <a:fld id="{BD4CF49E-8B36-4196-8550-BAD11965A41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a:xfrm>
            <a:off x="3054350" y="6356350"/>
            <a:ext cx="2895600" cy="365125"/>
          </a:xfrm>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C9AB030-500F-504D-A81E-E1EFB63131DC}" type="slidenum">
              <a:rPr lang="en-US" b="0">
                <a:solidFill>
                  <a:srgbClr val="898989"/>
                </a:solidFill>
                <a:latin typeface="Calibri" charset="0"/>
              </a:rPr>
              <a:pPr eaLnBrk="1" hangingPunct="1"/>
              <a:t>142</a:t>
            </a:fld>
            <a:endParaRPr lang="en-US" b="0">
              <a:solidFill>
                <a:srgbClr val="898989"/>
              </a:solidFill>
              <a:latin typeface="Calibri" charset="0"/>
            </a:endParaRPr>
          </a:p>
        </p:txBody>
      </p:sp>
      <p:pic>
        <p:nvPicPr>
          <p:cNvPr id="139271"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78050" y="811213"/>
            <a:ext cx="4648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mtClean="0">
                <a:ea typeface="+mj-ea"/>
              </a:rPr>
              <a:t>Useful Features Learned by Boosting</a:t>
            </a:r>
          </a:p>
        </p:txBody>
      </p:sp>
      <p:sp>
        <p:nvSpPr>
          <p:cNvPr id="6" name="Date Placeholder 5"/>
          <p:cNvSpPr>
            <a:spLocks noGrp="1"/>
          </p:cNvSpPr>
          <p:nvPr>
            <p:ph type="dt" sz="quarter" idx="10"/>
          </p:nvPr>
        </p:nvSpPr>
        <p:spPr/>
        <p:txBody>
          <a:bodyPr/>
          <a:lstStyle/>
          <a:p>
            <a:pPr>
              <a:defRPr/>
            </a:pPr>
            <a:fld id="{D61A41E0-84B1-4BA8-AE54-D2B19C3801B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3"/>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2E00716B-72B1-5641-A3E1-FF3042376B1C}" type="slidenum">
              <a:rPr lang="en-US" b="0">
                <a:solidFill>
                  <a:srgbClr val="898989"/>
                </a:solidFill>
              </a:rPr>
              <a:pPr eaLnBrk="1" hangingPunct="1"/>
              <a:t>143</a:t>
            </a:fld>
            <a:endParaRPr lang="en-US" b="0">
              <a:solidFill>
                <a:srgbClr val="898989"/>
              </a:solidFill>
            </a:endParaRPr>
          </a:p>
        </p:txBody>
      </p:sp>
      <p:pic>
        <p:nvPicPr>
          <p:cNvPr id="1402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51816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atin typeface="Calibri" charset="0"/>
              </a:rPr>
              <a:t>A Cascade of Classifiers</a:t>
            </a:r>
          </a:p>
        </p:txBody>
      </p:sp>
      <p:sp>
        <p:nvSpPr>
          <p:cNvPr id="6" name="Date Placeholder 5"/>
          <p:cNvSpPr>
            <a:spLocks noGrp="1"/>
          </p:cNvSpPr>
          <p:nvPr>
            <p:ph type="dt" sz="quarter" idx="10"/>
          </p:nvPr>
        </p:nvSpPr>
        <p:spPr/>
        <p:txBody>
          <a:bodyPr/>
          <a:lstStyle/>
          <a:p>
            <a:pPr>
              <a:defRPr/>
            </a:pPr>
            <a:fld id="{4DEC69DF-FB2A-4A51-81CF-29172879EA9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3"/>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E348F2A-3545-3646-B546-5E3ECEA3D927}" type="slidenum">
              <a:rPr lang="en-US" b="0">
                <a:solidFill>
                  <a:srgbClr val="898989"/>
                </a:solidFill>
              </a:rPr>
              <a:pPr eaLnBrk="1" hangingPunct="1"/>
              <a:t>144</a:t>
            </a:fld>
            <a:endParaRPr lang="en-US" b="0">
              <a:solidFill>
                <a:srgbClr val="898989"/>
              </a:solidFill>
            </a:endParaRPr>
          </a:p>
        </p:txBody>
      </p:sp>
      <p:pic>
        <p:nvPicPr>
          <p:cNvPr id="141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1617663"/>
            <a:ext cx="6359525"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Detection in Real Images</a:t>
            </a:r>
          </a:p>
        </p:txBody>
      </p:sp>
      <p:sp>
        <p:nvSpPr>
          <p:cNvPr id="159748"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Arial" pitchFamily="34" charset="0"/>
              <a:buChar char="•"/>
              <a:defRPr/>
            </a:pPr>
            <a:r>
              <a:rPr lang="en-US" altLang="en-US" sz="2100" smtClean="0">
                <a:ea typeface="+mn-ea"/>
              </a:rPr>
              <a:t>Basic classifier operates on 24 x 24 subwindows</a:t>
            </a:r>
          </a:p>
          <a:p>
            <a:pPr eaLnBrk="1" fontAlgn="auto" hangingPunct="1">
              <a:lnSpc>
                <a:spcPct val="90000"/>
              </a:lnSpc>
              <a:spcAft>
                <a:spcPts val="0"/>
              </a:spcAft>
              <a:buFont typeface="Arial" pitchFamily="34" charset="0"/>
              <a:buChar char="•"/>
              <a:defRPr/>
            </a:pPr>
            <a:endParaRPr lang="en-US" altLang="en-US" sz="2100" smtClean="0">
              <a:ea typeface="+mn-ea"/>
            </a:endParaRPr>
          </a:p>
          <a:p>
            <a:pPr eaLnBrk="1" fontAlgn="auto" hangingPunct="1">
              <a:lnSpc>
                <a:spcPct val="90000"/>
              </a:lnSpc>
              <a:spcAft>
                <a:spcPts val="0"/>
              </a:spcAft>
              <a:buFont typeface="Arial" pitchFamily="34" charset="0"/>
              <a:buChar char="•"/>
              <a:defRPr/>
            </a:pPr>
            <a:r>
              <a:rPr lang="en-US" altLang="en-US" sz="2100" smtClean="0">
                <a:ea typeface="+mn-ea"/>
              </a:rPr>
              <a:t>Scaling:</a:t>
            </a:r>
          </a:p>
          <a:p>
            <a:pPr lvl="1" eaLnBrk="1" fontAlgn="auto" hangingPunct="1">
              <a:lnSpc>
                <a:spcPct val="90000"/>
              </a:lnSpc>
              <a:spcAft>
                <a:spcPts val="0"/>
              </a:spcAft>
              <a:buFont typeface="Arial" pitchFamily="34" charset="0"/>
              <a:buChar char="–"/>
              <a:defRPr/>
            </a:pPr>
            <a:r>
              <a:rPr lang="en-US" altLang="en-US" sz="2000" smtClean="0">
                <a:ea typeface="+mn-ea"/>
              </a:rPr>
              <a:t>Scale the detector (rather than the images)</a:t>
            </a:r>
          </a:p>
          <a:p>
            <a:pPr lvl="1" eaLnBrk="1" fontAlgn="auto" hangingPunct="1">
              <a:lnSpc>
                <a:spcPct val="90000"/>
              </a:lnSpc>
              <a:spcAft>
                <a:spcPts val="0"/>
              </a:spcAft>
              <a:buFont typeface="Arial" pitchFamily="34" charset="0"/>
              <a:buChar char="–"/>
              <a:defRPr/>
            </a:pPr>
            <a:r>
              <a:rPr lang="en-US" altLang="en-US" sz="2000" smtClean="0">
                <a:ea typeface="+mn-ea"/>
              </a:rPr>
              <a:t>Features can easily be evaluated at any scale</a:t>
            </a:r>
          </a:p>
          <a:p>
            <a:pPr lvl="1" eaLnBrk="1" fontAlgn="auto" hangingPunct="1">
              <a:lnSpc>
                <a:spcPct val="90000"/>
              </a:lnSpc>
              <a:spcAft>
                <a:spcPts val="0"/>
              </a:spcAft>
              <a:buFont typeface="Arial" pitchFamily="34" charset="0"/>
              <a:buChar char="–"/>
              <a:defRPr/>
            </a:pPr>
            <a:r>
              <a:rPr lang="en-US" altLang="en-US" sz="2000" smtClean="0">
                <a:ea typeface="+mn-ea"/>
              </a:rPr>
              <a:t>Scale by factors of 1.25</a:t>
            </a:r>
          </a:p>
          <a:p>
            <a:pPr lvl="1" eaLnBrk="1" fontAlgn="auto" hangingPunct="1">
              <a:lnSpc>
                <a:spcPct val="90000"/>
              </a:lnSpc>
              <a:spcAft>
                <a:spcPts val="0"/>
              </a:spcAft>
              <a:buFont typeface="Arial" pitchFamily="34" charset="0"/>
              <a:buChar char="–"/>
              <a:defRPr/>
            </a:pPr>
            <a:endParaRPr lang="en-US" altLang="en-US" sz="2000" smtClean="0">
              <a:ea typeface="+mn-ea"/>
            </a:endParaRPr>
          </a:p>
          <a:p>
            <a:pPr eaLnBrk="1" fontAlgn="auto" hangingPunct="1">
              <a:lnSpc>
                <a:spcPct val="90000"/>
              </a:lnSpc>
              <a:spcAft>
                <a:spcPts val="0"/>
              </a:spcAft>
              <a:buFont typeface="Arial" pitchFamily="34" charset="0"/>
              <a:buChar char="•"/>
              <a:defRPr/>
            </a:pPr>
            <a:r>
              <a:rPr lang="en-US" altLang="en-US" sz="2100" smtClean="0">
                <a:ea typeface="+mn-ea"/>
              </a:rPr>
              <a:t>Location:</a:t>
            </a:r>
          </a:p>
          <a:p>
            <a:pPr lvl="1" eaLnBrk="1" fontAlgn="auto" hangingPunct="1">
              <a:lnSpc>
                <a:spcPct val="90000"/>
              </a:lnSpc>
              <a:spcAft>
                <a:spcPts val="0"/>
              </a:spcAft>
              <a:buFont typeface="Arial" pitchFamily="34" charset="0"/>
              <a:buChar char="–"/>
              <a:defRPr/>
            </a:pPr>
            <a:r>
              <a:rPr lang="en-US" altLang="en-US" sz="2000" smtClean="0">
                <a:ea typeface="+mn-ea"/>
              </a:rPr>
              <a:t>Move detector around the image (e.g., 1 pixel increments)</a:t>
            </a:r>
          </a:p>
          <a:p>
            <a:pPr lvl="1" eaLnBrk="1" fontAlgn="auto" hangingPunct="1">
              <a:lnSpc>
                <a:spcPct val="90000"/>
              </a:lnSpc>
              <a:spcAft>
                <a:spcPts val="0"/>
              </a:spcAft>
              <a:buFont typeface="Arial" pitchFamily="34" charset="0"/>
              <a:buChar char="–"/>
              <a:defRPr/>
            </a:pPr>
            <a:endParaRPr lang="en-US" altLang="en-US" sz="2000" smtClean="0">
              <a:ea typeface="+mn-ea"/>
            </a:endParaRPr>
          </a:p>
          <a:p>
            <a:pPr eaLnBrk="1" fontAlgn="auto" hangingPunct="1">
              <a:lnSpc>
                <a:spcPct val="90000"/>
              </a:lnSpc>
              <a:spcAft>
                <a:spcPts val="0"/>
              </a:spcAft>
              <a:buFont typeface="Arial" pitchFamily="34" charset="0"/>
              <a:buChar char="•"/>
              <a:defRPr/>
            </a:pPr>
            <a:r>
              <a:rPr lang="en-US" altLang="en-US" sz="2100" smtClean="0">
                <a:ea typeface="+mn-ea"/>
              </a:rPr>
              <a:t>Final Detections</a:t>
            </a:r>
          </a:p>
          <a:p>
            <a:pPr lvl="1" eaLnBrk="1" fontAlgn="auto" hangingPunct="1">
              <a:lnSpc>
                <a:spcPct val="90000"/>
              </a:lnSpc>
              <a:spcAft>
                <a:spcPts val="0"/>
              </a:spcAft>
              <a:buFont typeface="Arial" pitchFamily="34" charset="0"/>
              <a:buChar char="–"/>
              <a:defRPr/>
            </a:pPr>
            <a:r>
              <a:rPr lang="en-US" altLang="en-US" sz="2000" smtClean="0">
                <a:ea typeface="+mn-ea"/>
              </a:rPr>
              <a:t>A real face may result in multiple nearby detections  </a:t>
            </a:r>
          </a:p>
          <a:p>
            <a:pPr lvl="1" eaLnBrk="1" fontAlgn="auto" hangingPunct="1">
              <a:lnSpc>
                <a:spcPct val="90000"/>
              </a:lnSpc>
              <a:spcAft>
                <a:spcPts val="0"/>
              </a:spcAft>
              <a:buFont typeface="Arial" pitchFamily="34" charset="0"/>
              <a:buChar char="–"/>
              <a:defRPr/>
            </a:pPr>
            <a:r>
              <a:rPr lang="en-US" altLang="en-US" sz="2000" smtClean="0">
                <a:ea typeface="+mn-ea"/>
              </a:rPr>
              <a:t>Postprocess detected subwindows to combine overlapping detections into a single detection</a:t>
            </a:r>
          </a:p>
        </p:txBody>
      </p:sp>
      <p:sp>
        <p:nvSpPr>
          <p:cNvPr id="6" name="Date Placeholder 5"/>
          <p:cNvSpPr>
            <a:spLocks noGrp="1"/>
          </p:cNvSpPr>
          <p:nvPr>
            <p:ph type="dt" sz="quarter" idx="10"/>
          </p:nvPr>
        </p:nvSpPr>
        <p:spPr/>
        <p:txBody>
          <a:bodyPr/>
          <a:lstStyle/>
          <a:p>
            <a:pPr>
              <a:defRPr/>
            </a:pPr>
            <a:fld id="{B5E41030-E473-4AC5-A32B-6958AC07B3D7}"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BDF549D-9329-EB4C-A19B-C8C7A44162B1}" type="slidenum">
              <a:rPr lang="en-US" b="0">
                <a:solidFill>
                  <a:srgbClr val="898989"/>
                </a:solidFill>
                <a:latin typeface="Calibri" charset="0"/>
              </a:rPr>
              <a:pPr eaLnBrk="1" hangingPunct="1"/>
              <a:t>145</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121520"/>
            <a:ext cx="8232775" cy="719137"/>
          </a:xfrm>
        </p:spPr>
        <p:txBody>
          <a:bodyPr lIns="0" tIns="0" rIns="0" bIns="0" rtlCol="0">
            <a:normAutofit fontScale="90000"/>
          </a:bodyPr>
          <a:lstStyle/>
          <a:p>
            <a:pPr defTabSz="457200" eaLnBrk="1" fontAlgn="auto" hangingPunct="1">
              <a:lnSpc>
                <a:spcPct val="124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dirty="0" smtClean="0">
                <a:ea typeface="+mj-ea"/>
              </a:rPr>
              <a:t>Training</a:t>
            </a:r>
          </a:p>
        </p:txBody>
      </p:sp>
      <p:sp>
        <p:nvSpPr>
          <p:cNvPr id="143363" name="Rectangle 3"/>
          <p:cNvSpPr>
            <a:spLocks noGrp="1" noChangeArrowheads="1"/>
          </p:cNvSpPr>
          <p:nvPr>
            <p:ph idx="1"/>
          </p:nvPr>
        </p:nvSpPr>
        <p:spPr>
          <a:xfrm>
            <a:off x="457200" y="984250"/>
            <a:ext cx="8232775" cy="881063"/>
          </a:xfrm>
        </p:spPr>
        <p:txBody>
          <a:bodyPr lIns="0" tIns="0" rIns="0" bIns="0"/>
          <a:lstStyle/>
          <a:p>
            <a:pPr marL="338138" indent="-338138" defTabSz="457200" eaLnBrk="1" hangingPunct="1">
              <a:lnSpc>
                <a:spcPct val="124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100" dirty="0">
                <a:latin typeface="Calibri" charset="0"/>
              </a:rPr>
              <a:t>In paper, 24x24 images of faces and non faces (positive and negative examples).</a:t>
            </a:r>
          </a:p>
        </p:txBody>
      </p:sp>
      <p:sp>
        <p:nvSpPr>
          <p:cNvPr id="5" name="Date Placeholder 4"/>
          <p:cNvSpPr>
            <a:spLocks noGrp="1"/>
          </p:cNvSpPr>
          <p:nvPr>
            <p:ph type="dt" sz="quarter" idx="10"/>
          </p:nvPr>
        </p:nvSpPr>
        <p:spPr/>
        <p:txBody>
          <a:bodyPr/>
          <a:lstStyle/>
          <a:p>
            <a:pPr>
              <a:defRPr/>
            </a:pPr>
            <a:fld id="{FE497638-A248-4008-BDC8-42DC82FCDE9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6"/>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6" name="Slide Number Placeholder 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841A17E-5B46-F743-8FC0-327AD2A01723}" type="slidenum">
              <a:rPr lang="en-US" b="0">
                <a:solidFill>
                  <a:srgbClr val="898989"/>
                </a:solidFill>
                <a:latin typeface="Calibri" charset="0"/>
              </a:rPr>
              <a:pPr eaLnBrk="1" hangingPunct="1"/>
              <a:t>146</a:t>
            </a:fld>
            <a:endParaRPr lang="en-US" b="0">
              <a:solidFill>
                <a:srgbClr val="898989"/>
              </a:solidFill>
              <a:latin typeface="Calibri" charset="0"/>
            </a:endParaRPr>
          </a:p>
        </p:txBody>
      </p:sp>
      <p:pic>
        <p:nvPicPr>
          <p:cNvPr id="14336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0" y="1828800"/>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234677"/>
            <a:ext cx="8232775" cy="719137"/>
          </a:xfrm>
        </p:spPr>
        <p:txBody>
          <a:bodyPr lIns="0" tIns="0" rIns="0" bIns="0" rtlCol="0">
            <a:normAutofit fontScale="90000"/>
          </a:bodyPr>
          <a:lstStyle/>
          <a:p>
            <a:pPr defTabSz="457200" eaLnBrk="1" fontAlgn="auto" hangingPunct="1">
              <a:lnSpc>
                <a:spcPct val="124000"/>
              </a:lnSpc>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3800" dirty="0" smtClean="0">
                <a:ea typeface="+mj-ea"/>
              </a:rPr>
              <a:t>Sample results using the Viola-Jones Detector</a:t>
            </a:r>
          </a:p>
        </p:txBody>
      </p:sp>
      <p:sp>
        <p:nvSpPr>
          <p:cNvPr id="144387" name="Rectangle 3"/>
          <p:cNvSpPr>
            <a:spLocks noGrp="1" noChangeArrowheads="1"/>
          </p:cNvSpPr>
          <p:nvPr>
            <p:ph idx="1"/>
          </p:nvPr>
        </p:nvSpPr>
        <p:spPr>
          <a:xfrm>
            <a:off x="457200" y="1163364"/>
            <a:ext cx="8232775" cy="4794250"/>
          </a:xfrm>
        </p:spPr>
        <p:txBody>
          <a:bodyPr lIns="0" tIns="0" rIns="0" bIns="0"/>
          <a:lstStyle/>
          <a:p>
            <a:pPr marL="338138" indent="-338138" defTabSz="457200" eaLnBrk="1" hangingPunct="1">
              <a:lnSpc>
                <a:spcPct val="124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atin typeface="Calibri" charset="0"/>
              </a:rPr>
              <a:t>Notice detection at multiple scales </a:t>
            </a:r>
          </a:p>
        </p:txBody>
      </p:sp>
      <p:sp>
        <p:nvSpPr>
          <p:cNvPr id="6" name="Date Placeholder 5"/>
          <p:cNvSpPr>
            <a:spLocks noGrp="1"/>
          </p:cNvSpPr>
          <p:nvPr>
            <p:ph type="dt" sz="quarter" idx="10"/>
          </p:nvPr>
        </p:nvSpPr>
        <p:spPr/>
        <p:txBody>
          <a:bodyPr/>
          <a:lstStyle/>
          <a:p>
            <a:pPr>
              <a:defRPr/>
            </a:pPr>
            <a:fld id="{1D7A5743-ABB7-41D0-B24C-D0EFF2A535D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8" name="Footer Placeholder 7"/>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E9A9617-8A50-FA41-B157-74446CC85B06}" type="slidenum">
              <a:rPr lang="en-US" b="0">
                <a:solidFill>
                  <a:srgbClr val="898989"/>
                </a:solidFill>
                <a:latin typeface="Calibri" charset="0"/>
              </a:rPr>
              <a:pPr eaLnBrk="1" hangingPunct="1"/>
              <a:t>147</a:t>
            </a:fld>
            <a:endParaRPr lang="en-US" b="0">
              <a:solidFill>
                <a:srgbClr val="898989"/>
              </a:solidFill>
              <a:latin typeface="Calibri" charset="0"/>
            </a:endParaRPr>
          </a:p>
        </p:txBody>
      </p:sp>
      <p:pic>
        <p:nvPicPr>
          <p:cNvPr id="14439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514600"/>
            <a:ext cx="2743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4392"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57600" y="1819275"/>
            <a:ext cx="50292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66688"/>
            <a:ext cx="8229600" cy="650676"/>
          </a:xfrm>
        </p:spPr>
        <p:txBody>
          <a:bodyPr/>
          <a:lstStyle/>
          <a:p>
            <a:pPr eaLnBrk="1" hangingPunct="1"/>
            <a:r>
              <a:rPr lang="en-US" dirty="0">
                <a:latin typeface="Calibri" charset="0"/>
              </a:rPr>
              <a:t>More Detection Examples</a:t>
            </a:r>
          </a:p>
        </p:txBody>
      </p:sp>
      <p:sp>
        <p:nvSpPr>
          <p:cNvPr id="6" name="Date Placeholder 5"/>
          <p:cNvSpPr>
            <a:spLocks noGrp="1"/>
          </p:cNvSpPr>
          <p:nvPr>
            <p:ph type="dt" sz="quarter" idx="10"/>
          </p:nvPr>
        </p:nvSpPr>
        <p:spPr/>
        <p:txBody>
          <a:bodyPr/>
          <a:lstStyle/>
          <a:p>
            <a:pPr>
              <a:defRPr/>
            </a:pPr>
            <a:fld id="{D2DF6A00-C719-4E5B-8C03-4E73D0774930}"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3"/>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23C260F-B05E-B444-BDC1-0F329C440A52}" type="slidenum">
              <a:rPr lang="en-US" b="0">
                <a:solidFill>
                  <a:srgbClr val="898989"/>
                </a:solidFill>
              </a:rPr>
              <a:pPr eaLnBrk="1" hangingPunct="1"/>
              <a:t>148</a:t>
            </a:fld>
            <a:endParaRPr lang="en-US" b="0">
              <a:solidFill>
                <a:srgbClr val="898989"/>
              </a:solidFill>
            </a:endParaRPr>
          </a:p>
        </p:txBody>
      </p:sp>
      <p:pic>
        <p:nvPicPr>
          <p:cNvPr id="145414" name="Picture 3"/>
          <p:cNvPicPr>
            <a:picLocks noChangeAspect="1" noChangeArrowheads="1"/>
          </p:cNvPicPr>
          <p:nvPr/>
        </p:nvPicPr>
        <p:blipFill>
          <a:blip r:embed="rId3">
            <a:extLst>
              <a:ext uri="{28A0092B-C50C-407E-A947-70E740481C1C}">
                <a14:useLocalDpi xmlns:a14="http://schemas.microsoft.com/office/drawing/2010/main" val="0"/>
              </a:ext>
            </a:extLst>
          </a:blip>
          <a:srcRect l="4716" r="4716"/>
          <a:stretch>
            <a:fillRect/>
          </a:stretch>
        </p:blipFill>
        <p:spPr bwMode="auto">
          <a:xfrm>
            <a:off x="152400" y="1101725"/>
            <a:ext cx="8778875"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Practical implementation</a:t>
            </a:r>
          </a:p>
        </p:txBody>
      </p:sp>
      <p:sp>
        <p:nvSpPr>
          <p:cNvPr id="146435" name="Rectangle 3"/>
          <p:cNvSpPr>
            <a:spLocks noGrp="1" noChangeArrowheads="1"/>
          </p:cNvSpPr>
          <p:nvPr>
            <p:ph idx="1"/>
          </p:nvPr>
        </p:nvSpPr>
        <p:spPr/>
        <p:txBody>
          <a:bodyPr/>
          <a:lstStyle/>
          <a:p>
            <a:pPr eaLnBrk="1" hangingPunct="1"/>
            <a:r>
              <a:rPr lang="en-US" sz="2600">
                <a:latin typeface="Calibri" charset="0"/>
              </a:rPr>
              <a:t>Details discussed in Viola-Jones paper</a:t>
            </a:r>
          </a:p>
          <a:p>
            <a:pPr eaLnBrk="1" hangingPunct="1"/>
            <a:endParaRPr lang="en-US" sz="2600">
              <a:latin typeface="Calibri" charset="0"/>
            </a:endParaRPr>
          </a:p>
          <a:p>
            <a:pPr eaLnBrk="1" hangingPunct="1"/>
            <a:r>
              <a:rPr lang="en-US" sz="2600">
                <a:latin typeface="Calibri" charset="0"/>
              </a:rPr>
              <a:t>Training time = weeks  (with 5k faces and 9.5k non-faces)</a:t>
            </a:r>
          </a:p>
          <a:p>
            <a:pPr eaLnBrk="1" hangingPunct="1"/>
            <a:endParaRPr lang="en-US" sz="2600">
              <a:latin typeface="Calibri" charset="0"/>
            </a:endParaRPr>
          </a:p>
          <a:p>
            <a:pPr eaLnBrk="1" hangingPunct="1"/>
            <a:r>
              <a:rPr lang="en-US" sz="2600">
                <a:latin typeface="Calibri" charset="0"/>
              </a:rPr>
              <a:t>Final detector has 38 layers in the cascade, 6060 features</a:t>
            </a:r>
          </a:p>
          <a:p>
            <a:pPr eaLnBrk="1" hangingPunct="1"/>
            <a:endParaRPr lang="en-US" sz="2600">
              <a:latin typeface="Calibri" charset="0"/>
            </a:endParaRPr>
          </a:p>
          <a:p>
            <a:pPr eaLnBrk="1" hangingPunct="1"/>
            <a:r>
              <a:rPr lang="en-US" sz="2600">
                <a:latin typeface="Calibri" charset="0"/>
              </a:rPr>
              <a:t>700 Mhz processor:</a:t>
            </a:r>
          </a:p>
          <a:p>
            <a:pPr lvl="1" eaLnBrk="1" hangingPunct="1"/>
            <a:r>
              <a:rPr lang="en-US" sz="2200">
                <a:latin typeface="Calibri" charset="0"/>
              </a:rPr>
              <a:t>Can process a 384 x 288 image in 0.067 seconds (in 2003 when paper was written)</a:t>
            </a:r>
          </a:p>
        </p:txBody>
      </p:sp>
      <p:sp>
        <p:nvSpPr>
          <p:cNvPr id="6" name="Date Placeholder 5"/>
          <p:cNvSpPr>
            <a:spLocks noGrp="1"/>
          </p:cNvSpPr>
          <p:nvPr>
            <p:ph type="dt" sz="quarter" idx="10"/>
          </p:nvPr>
        </p:nvSpPr>
        <p:spPr/>
        <p:txBody>
          <a:bodyPr/>
          <a:lstStyle/>
          <a:p>
            <a:pPr>
              <a:defRPr/>
            </a:pPr>
            <a:fld id="{065F5DAD-5D9C-4289-B778-C3810EC2569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EE5611B-A131-2B4E-887E-272E394012D8}" type="slidenum">
              <a:rPr lang="en-US" b="0">
                <a:solidFill>
                  <a:srgbClr val="898989"/>
                </a:solidFill>
                <a:latin typeface="Calibri" charset="0"/>
              </a:rPr>
              <a:pPr eaLnBrk="1" hangingPunct="1"/>
              <a:t>149</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9699"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B26BA7FE-358E-44E5-9BB8-38CC49858B4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C4C9482-B965-6241-8321-70FA8F3F644D}" type="slidenum">
              <a:rPr lang="en-US" b="0">
                <a:solidFill>
                  <a:srgbClr val="898989"/>
                </a:solidFill>
                <a:latin typeface="Calibri" charset="0"/>
              </a:rPr>
              <a:pPr eaLnBrk="1" hangingPunct="1"/>
              <a:t>15</a:t>
            </a:fld>
            <a:endParaRPr lang="en-US" b="0">
              <a:solidFill>
                <a:srgbClr val="898989"/>
              </a:solidFill>
              <a:latin typeface="Calibri" charset="0"/>
            </a:endParaRPr>
          </a:p>
        </p:txBody>
      </p:sp>
      <p:pic>
        <p:nvPicPr>
          <p:cNvPr id="29703"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706688" y="1281113"/>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Window/Background Issues</a:t>
            </a:r>
            <a:endParaRPr lang="en-US" dirty="0"/>
          </a:p>
        </p:txBody>
      </p:sp>
      <p:sp>
        <p:nvSpPr>
          <p:cNvPr id="4" name="Date Placeholder 3"/>
          <p:cNvSpPr>
            <a:spLocks noGrp="1"/>
          </p:cNvSpPr>
          <p:nvPr>
            <p:ph type="dt" sz="half" idx="10"/>
          </p:nvPr>
        </p:nvSpPr>
        <p:spPr/>
        <p:txBody>
          <a:bodyPr/>
          <a:lstStyle/>
          <a:p>
            <a:pPr>
              <a:defRPr/>
            </a:pPr>
            <a:fld id="{74B0B1DA-52F6-4EBD-AF04-E2FF30CDF0AF}"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150</a:t>
            </a:fld>
            <a:endParaRPr lang="en-US"/>
          </a:p>
        </p:txBody>
      </p:sp>
      <p:pic>
        <p:nvPicPr>
          <p:cNvPr id="10" name="Picture 9" descr="bgimportance.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6454" y="1363068"/>
            <a:ext cx="5696272" cy="4617478"/>
          </a:xfrm>
          <a:prstGeom prst="rect">
            <a:avLst/>
          </a:prstGeom>
        </p:spPr>
      </p:pic>
    </p:spTree>
    <p:extLst>
      <p:ext uri="{BB962C8B-B14F-4D97-AF65-F5344CB8AC3E}">
        <p14:creationId xmlns:p14="http://schemas.microsoft.com/office/powerpoint/2010/main" val="363416998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Window/Background Issues</a:t>
            </a:r>
            <a:endParaRPr lang="en-US" dirty="0"/>
          </a:p>
        </p:txBody>
      </p:sp>
      <p:sp>
        <p:nvSpPr>
          <p:cNvPr id="4" name="Date Placeholder 3"/>
          <p:cNvSpPr>
            <a:spLocks noGrp="1"/>
          </p:cNvSpPr>
          <p:nvPr>
            <p:ph type="dt" sz="half" idx="10"/>
          </p:nvPr>
        </p:nvSpPr>
        <p:spPr/>
        <p:txBody>
          <a:bodyPr/>
          <a:lstStyle/>
          <a:p>
            <a:pPr>
              <a:defRPr/>
            </a:pPr>
            <a:fld id="{4D16D13C-D4C1-4C4F-85C3-882B04A4E1F5}"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151</a:t>
            </a:fld>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02021" y="2089727"/>
            <a:ext cx="4387341" cy="3324821"/>
          </a:xfrm>
          <a:prstGeom prst="rect">
            <a:avLst/>
          </a:prstGeom>
        </p:spPr>
      </p:pic>
    </p:spTree>
    <p:extLst>
      <p:ext uri="{BB962C8B-B14F-4D97-AF65-F5344CB8AC3E}">
        <p14:creationId xmlns:p14="http://schemas.microsoft.com/office/powerpoint/2010/main" val="11806923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Window/Background Issues</a:t>
            </a:r>
            <a:endParaRPr lang="en-US" dirty="0"/>
          </a:p>
        </p:txBody>
      </p:sp>
      <p:sp>
        <p:nvSpPr>
          <p:cNvPr id="4" name="Date Placeholder 3"/>
          <p:cNvSpPr>
            <a:spLocks noGrp="1"/>
          </p:cNvSpPr>
          <p:nvPr>
            <p:ph type="dt" sz="half" idx="10"/>
          </p:nvPr>
        </p:nvSpPr>
        <p:spPr/>
        <p:txBody>
          <a:bodyPr/>
          <a:lstStyle/>
          <a:p>
            <a:pPr>
              <a:defRPr/>
            </a:pPr>
            <a:fld id="{D4A8064B-13BE-4EA3-B7CB-30D60572278F}"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152</a:t>
            </a:fld>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926" y="2124366"/>
            <a:ext cx="7309584" cy="3024908"/>
          </a:xfrm>
          <a:prstGeom prst="rect">
            <a:avLst/>
          </a:prstGeom>
        </p:spPr>
      </p:pic>
    </p:spTree>
    <p:extLst>
      <p:ext uri="{BB962C8B-B14F-4D97-AF65-F5344CB8AC3E}">
        <p14:creationId xmlns:p14="http://schemas.microsoft.com/office/powerpoint/2010/main" val="110621324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a:t>
            </a:r>
            <a:endParaRPr lang="en-US" dirty="0"/>
          </a:p>
        </p:txBody>
      </p:sp>
      <p:sp>
        <p:nvSpPr>
          <p:cNvPr id="3" name="Content Placeholder 2"/>
          <p:cNvSpPr>
            <a:spLocks noGrp="1"/>
          </p:cNvSpPr>
          <p:nvPr>
            <p:ph idx="1"/>
          </p:nvPr>
        </p:nvSpPr>
        <p:spPr/>
        <p:txBody>
          <a:bodyPr/>
          <a:lstStyle/>
          <a:p>
            <a:r>
              <a:rPr lang="en-US" dirty="0" err="1" smtClean="0"/>
              <a:t>EigenFace</a:t>
            </a:r>
            <a:r>
              <a:rPr lang="en-US" dirty="0" smtClean="0"/>
              <a:t> feature</a:t>
            </a:r>
          </a:p>
          <a:p>
            <a:r>
              <a:rPr lang="en-US" dirty="0" smtClean="0"/>
              <a:t>Sliding windows &amp; scale-space pyramid</a:t>
            </a:r>
          </a:p>
          <a:p>
            <a:r>
              <a:rPr lang="en-US" dirty="0" smtClean="0"/>
              <a:t>Boosting an ensemble of weak classifiers</a:t>
            </a:r>
          </a:p>
          <a:p>
            <a:r>
              <a:rPr lang="en-US" dirty="0" smtClean="0"/>
              <a:t>Integral Image / </a:t>
            </a:r>
            <a:r>
              <a:rPr lang="en-US" dirty="0" err="1" smtClean="0"/>
              <a:t>Haar</a:t>
            </a:r>
            <a:r>
              <a:rPr lang="en-US" dirty="0" smtClean="0"/>
              <a:t> Features</a:t>
            </a:r>
          </a:p>
          <a:p>
            <a:r>
              <a:rPr lang="en-US" dirty="0" smtClean="0"/>
              <a:t>Cascaded Strong Classifiers</a:t>
            </a:r>
            <a:endParaRPr lang="en-US" dirty="0"/>
          </a:p>
        </p:txBody>
      </p:sp>
      <p:sp>
        <p:nvSpPr>
          <p:cNvPr id="4" name="Date Placeholder 3"/>
          <p:cNvSpPr>
            <a:spLocks noGrp="1"/>
          </p:cNvSpPr>
          <p:nvPr>
            <p:ph type="dt" sz="half" idx="10"/>
          </p:nvPr>
        </p:nvSpPr>
        <p:spPr/>
        <p:txBody>
          <a:bodyPr/>
          <a:lstStyle/>
          <a:p>
            <a:pPr>
              <a:defRPr/>
            </a:pPr>
            <a:fld id="{02772891-BA00-4853-AE03-1762261D2311}"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153</a:t>
            </a:fld>
            <a:endParaRPr lang="en-US"/>
          </a:p>
        </p:txBody>
      </p:sp>
    </p:spTree>
    <p:extLst>
      <p:ext uri="{BB962C8B-B14F-4D97-AF65-F5344CB8AC3E}">
        <p14:creationId xmlns:p14="http://schemas.microsoft.com/office/powerpoint/2010/main" val="404238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30723"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4113606D-24CC-406E-AD51-1D535C654AC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CB51038-F9B8-2A4F-BB51-D0121C02CE90}" type="slidenum">
              <a:rPr lang="en-US" b="0">
                <a:solidFill>
                  <a:srgbClr val="898989"/>
                </a:solidFill>
                <a:latin typeface="Calibri" charset="0"/>
              </a:rPr>
              <a:pPr eaLnBrk="1" hangingPunct="1"/>
              <a:t>16</a:t>
            </a:fld>
            <a:endParaRPr lang="en-US" b="0">
              <a:solidFill>
                <a:srgbClr val="898989"/>
              </a:solidFill>
              <a:latin typeface="Calibri" charset="0"/>
            </a:endParaRPr>
          </a:p>
        </p:txBody>
      </p:sp>
      <p:pic>
        <p:nvPicPr>
          <p:cNvPr id="30727"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408238" y="1314450"/>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31747"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DA1AABFD-1243-4742-B057-73881E97FBE6}"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B0B9E5F-F9B4-9844-9BC4-CF0F0F603D7C}" type="slidenum">
              <a:rPr lang="en-US" b="0">
                <a:solidFill>
                  <a:srgbClr val="898989"/>
                </a:solidFill>
                <a:latin typeface="Calibri" charset="0"/>
              </a:rPr>
              <a:pPr eaLnBrk="1" hangingPunct="1"/>
              <a:t>17</a:t>
            </a:fld>
            <a:endParaRPr lang="en-US" b="0">
              <a:solidFill>
                <a:srgbClr val="898989"/>
              </a:solidFill>
              <a:latin typeface="Calibri" charset="0"/>
            </a:endParaRPr>
          </a:p>
        </p:txBody>
      </p:sp>
      <p:pic>
        <p:nvPicPr>
          <p:cNvPr id="31751"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408238" y="1347788"/>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32771"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Try to “match” the typical face to each location in the picture</a:t>
            </a:r>
          </a:p>
        </p:txBody>
      </p:sp>
      <p:sp>
        <p:nvSpPr>
          <p:cNvPr id="8" name="Date Placeholder 7"/>
          <p:cNvSpPr>
            <a:spLocks noGrp="1"/>
          </p:cNvSpPr>
          <p:nvPr>
            <p:ph type="dt" sz="quarter" idx="10"/>
          </p:nvPr>
        </p:nvSpPr>
        <p:spPr/>
        <p:txBody>
          <a:bodyPr/>
          <a:lstStyle/>
          <a:p>
            <a:pPr>
              <a:defRPr/>
            </a:pPr>
            <a:fld id="{EEE14AB5-095C-4ED6-B085-83E26CB7FFD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3128961-0DEC-C649-B24B-20DE5EA14654}" type="slidenum">
              <a:rPr lang="en-US" b="0">
                <a:solidFill>
                  <a:srgbClr val="898989"/>
                </a:solidFill>
                <a:latin typeface="Calibri" charset="0"/>
              </a:rPr>
              <a:pPr eaLnBrk="1" hangingPunct="1"/>
              <a:t>18</a:t>
            </a:fld>
            <a:endParaRPr lang="en-US" b="0">
              <a:solidFill>
                <a:srgbClr val="898989"/>
              </a:solidFill>
              <a:latin typeface="Calibri" charset="0"/>
            </a:endParaRPr>
          </a:p>
        </p:txBody>
      </p:sp>
      <p:pic>
        <p:nvPicPr>
          <p:cNvPr id="32775"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408238" y="1381125"/>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55300" name="Rectangle 3"/>
          <p:cNvSpPr>
            <a:spLocks noGrp="1" noChangeArrowheads="1"/>
          </p:cNvSpPr>
          <p:nvPr>
            <p:ph idx="1"/>
          </p:nvPr>
        </p:nvSpPr>
        <p:spPr>
          <a:xfrm>
            <a:off x="457200" y="3376613"/>
            <a:ext cx="8229600" cy="2889250"/>
          </a:xfrm>
        </p:spPr>
        <p:txBody>
          <a:bodyPr>
            <a:normAutofit/>
          </a:bodyPr>
          <a:lstStyle/>
          <a:p>
            <a:pPr eaLnBrk="1" hangingPunct="1"/>
            <a:r>
              <a:rPr lang="en-US" sz="3000" dirty="0">
                <a:latin typeface="Calibri" charset="0"/>
              </a:rPr>
              <a:t>Try to “match” the typical face to each location in the picture</a:t>
            </a:r>
          </a:p>
          <a:p>
            <a:pPr lvl="3" eaLnBrk="1" hangingPunct="1"/>
            <a:endParaRPr lang="en-US" sz="1900" dirty="0">
              <a:latin typeface="Calibri" charset="0"/>
            </a:endParaRPr>
          </a:p>
          <a:p>
            <a:pPr eaLnBrk="1" hangingPunct="1"/>
            <a:r>
              <a:rPr lang="en-US" sz="3000" dirty="0">
                <a:latin typeface="Calibri" charset="0"/>
              </a:rPr>
              <a:t>The “typical face” will explain some spots on the image much better than others</a:t>
            </a:r>
          </a:p>
          <a:p>
            <a:pPr lvl="1" eaLnBrk="1" hangingPunct="1"/>
            <a:r>
              <a:rPr lang="en-US" sz="2600" dirty="0">
                <a:latin typeface="Calibri" charset="0"/>
              </a:rPr>
              <a:t>These are the spots at which we probably have a face!</a:t>
            </a:r>
          </a:p>
        </p:txBody>
      </p:sp>
      <p:sp>
        <p:nvSpPr>
          <p:cNvPr id="10" name="Date Placeholder 9"/>
          <p:cNvSpPr>
            <a:spLocks noGrp="1"/>
          </p:cNvSpPr>
          <p:nvPr>
            <p:ph type="dt" sz="quarter" idx="10"/>
          </p:nvPr>
        </p:nvSpPr>
        <p:spPr/>
        <p:txBody>
          <a:bodyPr/>
          <a:lstStyle/>
          <a:p>
            <a:pPr>
              <a:defRPr/>
            </a:pPr>
            <a:fld id="{99DA3480-F8F8-4059-B839-972F378C391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1" name="Slide Number Placeholder 10"/>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E6AD33E-C84C-B14A-AB36-7D1C224264F6}" type="slidenum">
              <a:rPr lang="en-US" b="0">
                <a:solidFill>
                  <a:srgbClr val="898989"/>
                </a:solidFill>
                <a:latin typeface="Calibri" charset="0"/>
              </a:rPr>
              <a:pPr eaLnBrk="1" hangingPunct="1"/>
              <a:t>19</a:t>
            </a:fld>
            <a:endParaRPr lang="en-US" b="0">
              <a:solidFill>
                <a:srgbClr val="898989"/>
              </a:solidFill>
              <a:latin typeface="Calibri" charset="0"/>
            </a:endParaRPr>
          </a:p>
        </p:txBody>
      </p:sp>
      <p:pic>
        <p:nvPicPr>
          <p:cNvPr id="33799"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5"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2505075" y="1784350"/>
            <a:ext cx="1103313"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3801" name="Picture 6"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3441700" y="1668463"/>
            <a:ext cx="1103313"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3802" name="Picture 7"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4408488" y="1466850"/>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166688"/>
            <a:ext cx="8229600" cy="519112"/>
          </a:xfrm>
        </p:spPr>
        <p:txBody>
          <a:bodyPr rtlCol="0">
            <a:normAutofit fontScale="90000"/>
          </a:bodyPr>
          <a:lstStyle/>
          <a:p>
            <a:pPr eaLnBrk="1" fontAlgn="auto" hangingPunct="1">
              <a:spcAft>
                <a:spcPts val="0"/>
              </a:spcAft>
              <a:defRPr/>
            </a:pPr>
            <a:r>
              <a:rPr lang="en-US" altLang="en-US" dirty="0" smtClean="0">
                <a:ea typeface="+mj-ea"/>
              </a:rPr>
              <a:t>Last Lecture: How to describe a face</a:t>
            </a:r>
          </a:p>
        </p:txBody>
      </p:sp>
      <p:sp>
        <p:nvSpPr>
          <p:cNvPr id="16387" name="Rectangle 3"/>
          <p:cNvSpPr>
            <a:spLocks noGrp="1" noChangeArrowheads="1"/>
          </p:cNvSpPr>
          <p:nvPr>
            <p:ph idx="1"/>
          </p:nvPr>
        </p:nvSpPr>
        <p:spPr>
          <a:xfrm>
            <a:off x="457200" y="3352800"/>
            <a:ext cx="8229600" cy="3200400"/>
          </a:xfrm>
        </p:spPr>
        <p:txBody>
          <a:bodyPr/>
          <a:lstStyle/>
          <a:p>
            <a:pPr eaLnBrk="1" hangingPunct="1"/>
            <a:r>
              <a:rPr lang="en-US" sz="2800">
                <a:latin typeface="Calibri" charset="0"/>
              </a:rPr>
              <a:t>A “typical face” that captures the essence of “facehood”..</a:t>
            </a:r>
          </a:p>
          <a:p>
            <a:pPr eaLnBrk="1" hangingPunct="1"/>
            <a:r>
              <a:rPr lang="en-US" sz="2800">
                <a:latin typeface="Calibri" charset="0"/>
              </a:rPr>
              <a:t>The principal Eigen face..</a:t>
            </a:r>
          </a:p>
        </p:txBody>
      </p:sp>
      <p:sp>
        <p:nvSpPr>
          <p:cNvPr id="17" name="Date Placeholder 16"/>
          <p:cNvSpPr>
            <a:spLocks noGrp="1"/>
          </p:cNvSpPr>
          <p:nvPr>
            <p:ph type="dt" sz="quarter" idx="10"/>
          </p:nvPr>
        </p:nvSpPr>
        <p:spPr/>
        <p:txBody>
          <a:bodyPr/>
          <a:lstStyle/>
          <a:p>
            <a:pPr>
              <a:defRPr/>
            </a:pPr>
            <a:fld id="{372C2393-F5D4-417E-BBE0-D7A568CBA2F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8" name="Slide Number Placeholder 1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B46CE9D-D7EE-7D43-8485-D5F7BB282047}" type="slidenum">
              <a:rPr lang="en-US" b="0">
                <a:solidFill>
                  <a:srgbClr val="898989"/>
                </a:solidFill>
                <a:latin typeface="Calibri" charset="0"/>
              </a:rPr>
              <a:pPr eaLnBrk="1" hangingPunct="1"/>
              <a:t>2</a:t>
            </a:fld>
            <a:endParaRPr lang="en-US" b="0">
              <a:solidFill>
                <a:srgbClr val="898989"/>
              </a:solidFill>
              <a:latin typeface="Calibri" charset="0"/>
            </a:endParaRPr>
          </a:p>
        </p:txBody>
      </p:sp>
      <p:pic>
        <p:nvPicPr>
          <p:cNvPr id="16391" name="Picture 4" descr="face13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990600"/>
            <a:ext cx="106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subject0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1200" y="990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subject0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subject0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81200"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Pash_1HB0_00S0ed40sz_100le30_3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05200" y="990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9" descr="Brl1_1HB0_00S0ed40sz_100le30_3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505200" y="2133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0" descr="Tuz1_1oHB0_00S0ed40sz_100le30_30"/>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876800" y="990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1" descr="Tish1_1HB0_00S0ed40sz_100le30_30"/>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876800" y="213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3" descr="firsteigenface"/>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019800" y="9144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14"/>
          <p:cNvSpPr txBox="1">
            <a:spLocks noChangeArrowheads="1"/>
          </p:cNvSpPr>
          <p:nvPr/>
        </p:nvSpPr>
        <p:spPr bwMode="auto">
          <a:xfrm>
            <a:off x="6553200" y="685800"/>
            <a:ext cx="178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b="0">
                <a:latin typeface="Arial" charset="0"/>
              </a:rPr>
              <a:t>The typical face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82"/>
            <a:ext cx="8229600" cy="2390406"/>
          </a:xfrm>
        </p:spPr>
        <p:txBody>
          <a:bodyPr/>
          <a:lstStyle/>
          <a:p>
            <a:r>
              <a:rPr lang="en-US" dirty="0" smtClean="0"/>
              <a:t>Sliding windows solves only the issue of location – what about scale?</a:t>
            </a:r>
            <a:endParaRPr lang="en-US" dirty="0"/>
          </a:p>
        </p:txBody>
      </p:sp>
      <p:sp>
        <p:nvSpPr>
          <p:cNvPr id="4" name="Date Placeholder 3"/>
          <p:cNvSpPr>
            <a:spLocks noGrp="1"/>
          </p:cNvSpPr>
          <p:nvPr>
            <p:ph type="dt" sz="half" idx="10"/>
          </p:nvPr>
        </p:nvSpPr>
        <p:spPr/>
        <p:txBody>
          <a:bodyPr/>
          <a:lstStyle/>
          <a:p>
            <a:pPr>
              <a:defRPr/>
            </a:pPr>
            <a:fld id="{FC4FD23C-CD0F-4B32-B8FB-15586590FEA8}"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20</a:t>
            </a:fld>
            <a:endParaRPr lang="en-US"/>
          </a:p>
        </p:txBody>
      </p:sp>
      <p:pic>
        <p:nvPicPr>
          <p:cNvPr id="9" name="Picture 4" descr="judyba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04177" y="2846757"/>
            <a:ext cx="2768600" cy="2636837"/>
          </a:xfrm>
          <a:prstGeom prst="rect">
            <a:avLst/>
          </a:prstGeom>
          <a:noFill/>
          <a:ln w="38100">
            <a:solidFill>
              <a:schemeClr val="tx1"/>
            </a:solidFill>
            <a:miter lim="800000"/>
            <a:headEnd/>
            <a:tailEnd/>
          </a:ln>
          <a:effectLst>
            <a:outerShdw blurRad="63500" dist="107763"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10" name="Rectangle 3"/>
          <p:cNvSpPr>
            <a:spLocks noGrp="1" noChangeArrowheads="1"/>
          </p:cNvSpPr>
          <p:nvPr>
            <p:ph idx="1"/>
          </p:nvPr>
        </p:nvSpPr>
        <p:spPr>
          <a:xfrm>
            <a:off x="322336" y="2657380"/>
            <a:ext cx="5544209" cy="3096484"/>
          </a:xfrm>
        </p:spPr>
        <p:txBody>
          <a:bodyPr>
            <a:normAutofit/>
          </a:bodyPr>
          <a:lstStyle/>
          <a:p>
            <a:pPr eaLnBrk="1" hangingPunct="1"/>
            <a:r>
              <a:rPr lang="en-US" sz="2600" dirty="0" smtClean="0">
                <a:latin typeface="Calibri" charset="0"/>
              </a:rPr>
              <a:t>Not all faces are the same size</a:t>
            </a:r>
          </a:p>
          <a:p>
            <a:pPr eaLnBrk="1" hangingPunct="1"/>
            <a:r>
              <a:rPr lang="en-US" sz="2600" dirty="0" smtClean="0">
                <a:latin typeface="Calibri" charset="0"/>
              </a:rPr>
              <a:t>Some people have bigger faces</a:t>
            </a:r>
          </a:p>
          <a:p>
            <a:pPr eaLnBrk="1" hangingPunct="1"/>
            <a:r>
              <a:rPr lang="en-US" sz="2600" dirty="0" smtClean="0">
                <a:latin typeface="Calibri" charset="0"/>
              </a:rPr>
              <a:t>The size of the face on the image changes with perspective</a:t>
            </a:r>
          </a:p>
          <a:p>
            <a:pPr eaLnBrk="1" hangingPunct="1"/>
            <a:r>
              <a:rPr lang="en-US" sz="2600" dirty="0" smtClean="0">
                <a:latin typeface="Calibri" charset="0"/>
              </a:rPr>
              <a:t>Our “typical face” only represents one of these sizes</a:t>
            </a:r>
          </a:p>
          <a:p>
            <a:pPr eaLnBrk="1" hangingPunct="1"/>
            <a:endParaRPr lang="en-US" sz="2600" dirty="0">
              <a:latin typeface="Calibri" charset="0"/>
            </a:endParaRPr>
          </a:p>
        </p:txBody>
      </p:sp>
    </p:spTree>
    <p:extLst>
      <p:ext uri="{BB962C8B-B14F-4D97-AF65-F5344CB8AC3E}">
        <p14:creationId xmlns:p14="http://schemas.microsoft.com/office/powerpoint/2010/main" val="173988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82"/>
            <a:ext cx="8229600" cy="704245"/>
          </a:xfrm>
        </p:spPr>
        <p:txBody>
          <a:bodyPr/>
          <a:lstStyle/>
          <a:p>
            <a:r>
              <a:rPr lang="en-US" dirty="0" smtClean="0"/>
              <a:t>Scale-Space Pyramid</a:t>
            </a:r>
            <a:endParaRPr lang="en-US" dirty="0"/>
          </a:p>
        </p:txBody>
      </p:sp>
      <p:sp>
        <p:nvSpPr>
          <p:cNvPr id="4" name="Date Placeholder 3"/>
          <p:cNvSpPr>
            <a:spLocks noGrp="1"/>
          </p:cNvSpPr>
          <p:nvPr>
            <p:ph type="dt" sz="half" idx="10"/>
          </p:nvPr>
        </p:nvSpPr>
        <p:spPr/>
        <p:txBody>
          <a:bodyPr/>
          <a:lstStyle/>
          <a:p>
            <a:pPr>
              <a:defRPr/>
            </a:pPr>
            <a:fld id="{AE358E71-6C5A-436A-BAAE-7F449C76AF6F}"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21</a:t>
            </a:fld>
            <a:endParaRPr lang="en-US"/>
          </a:p>
        </p:txBody>
      </p:sp>
      <p:pic>
        <p:nvPicPr>
          <p:cNvPr id="7" name="Picture 6" descr="Screen Shot 2014-09-19 at 6.00.57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8847" y="779008"/>
            <a:ext cx="6951357" cy="5643840"/>
          </a:xfrm>
          <a:prstGeom prst="rect">
            <a:avLst/>
          </a:prstGeom>
        </p:spPr>
      </p:pic>
    </p:spTree>
    <p:extLst>
      <p:ext uri="{BB962C8B-B14F-4D97-AF65-F5344CB8AC3E}">
        <p14:creationId xmlns:p14="http://schemas.microsoft.com/office/powerpoint/2010/main" val="3446528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concerns</a:t>
            </a:r>
            <a:endParaRPr lang="en-US" dirty="0"/>
          </a:p>
        </p:txBody>
      </p:sp>
      <p:sp>
        <p:nvSpPr>
          <p:cNvPr id="3" name="Content Placeholder 2"/>
          <p:cNvSpPr>
            <a:spLocks noGrp="1"/>
          </p:cNvSpPr>
          <p:nvPr>
            <p:ph idx="1"/>
          </p:nvPr>
        </p:nvSpPr>
        <p:spPr/>
        <p:txBody>
          <a:bodyPr/>
          <a:lstStyle/>
          <a:p>
            <a:r>
              <a:rPr lang="en-US" dirty="0" smtClean="0"/>
              <a:t>Sliding windows AND Scale-space pyramid may yield million’s of ‘windows’ to investigate!</a:t>
            </a:r>
          </a:p>
          <a:p>
            <a:r>
              <a:rPr lang="en-US" dirty="0" smtClean="0"/>
              <a:t>Especially for small objects in large images</a:t>
            </a:r>
          </a:p>
        </p:txBody>
      </p:sp>
      <p:sp>
        <p:nvSpPr>
          <p:cNvPr id="4" name="Date Placeholder 3"/>
          <p:cNvSpPr>
            <a:spLocks noGrp="1"/>
          </p:cNvSpPr>
          <p:nvPr>
            <p:ph type="dt" sz="half" idx="10"/>
          </p:nvPr>
        </p:nvSpPr>
        <p:spPr/>
        <p:txBody>
          <a:bodyPr/>
          <a:lstStyle/>
          <a:p>
            <a:pPr>
              <a:defRPr/>
            </a:pPr>
            <a:fld id="{D54A1C03-3FC4-400F-A048-F6C3A0EFCDD0}"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22</a:t>
            </a:fld>
            <a:endParaRPr lang="en-US"/>
          </a:p>
        </p:txBody>
      </p:sp>
    </p:spTree>
    <p:extLst>
      <p:ext uri="{BB962C8B-B14F-4D97-AF65-F5344CB8AC3E}">
        <p14:creationId xmlns:p14="http://schemas.microsoft.com/office/powerpoint/2010/main" val="842491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How to “match”</a:t>
            </a:r>
          </a:p>
        </p:txBody>
      </p:sp>
      <p:sp>
        <p:nvSpPr>
          <p:cNvPr id="34819" name="Rectangle 3"/>
          <p:cNvSpPr>
            <a:spLocks noGrp="1" noChangeArrowheads="1"/>
          </p:cNvSpPr>
          <p:nvPr>
            <p:ph idx="1"/>
          </p:nvPr>
        </p:nvSpPr>
        <p:spPr>
          <a:xfrm>
            <a:off x="457200" y="3189288"/>
            <a:ext cx="8229600" cy="3281362"/>
          </a:xfrm>
        </p:spPr>
        <p:txBody>
          <a:bodyPr/>
          <a:lstStyle/>
          <a:p>
            <a:pPr eaLnBrk="1" hangingPunct="1">
              <a:lnSpc>
                <a:spcPct val="110000"/>
              </a:lnSpc>
            </a:pPr>
            <a:r>
              <a:rPr lang="en-US" sz="2100">
                <a:latin typeface="Calibri" charset="0"/>
              </a:rPr>
              <a:t>What exactly is the “match”</a:t>
            </a:r>
          </a:p>
          <a:p>
            <a:pPr lvl="1" eaLnBrk="1" hangingPunct="1">
              <a:lnSpc>
                <a:spcPct val="110000"/>
              </a:lnSpc>
            </a:pPr>
            <a:r>
              <a:rPr lang="en-US" sz="2000">
                <a:latin typeface="Calibri" charset="0"/>
              </a:rPr>
              <a:t>What is the match “score”</a:t>
            </a:r>
          </a:p>
        </p:txBody>
      </p:sp>
      <p:sp>
        <p:nvSpPr>
          <p:cNvPr id="8" name="Date Placeholder 7"/>
          <p:cNvSpPr>
            <a:spLocks noGrp="1"/>
          </p:cNvSpPr>
          <p:nvPr>
            <p:ph type="dt" sz="quarter" idx="10"/>
          </p:nvPr>
        </p:nvSpPr>
        <p:spPr/>
        <p:txBody>
          <a:bodyPr/>
          <a:lstStyle/>
          <a:p>
            <a:pPr>
              <a:defRPr/>
            </a:pPr>
            <a:fld id="{D38C00A0-EC09-49D8-B571-763D481BFBE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BFDD8A1-5068-9140-A068-E2B7656AE9BC}" type="slidenum">
              <a:rPr lang="en-US" b="0">
                <a:solidFill>
                  <a:srgbClr val="898989"/>
                </a:solidFill>
                <a:latin typeface="Calibri" charset="0"/>
              </a:rPr>
              <a:pPr eaLnBrk="1" hangingPunct="1"/>
              <a:t>23</a:t>
            </a:fld>
            <a:endParaRPr lang="en-US" b="0">
              <a:solidFill>
                <a:srgbClr val="898989"/>
              </a:solidFill>
              <a:latin typeface="Calibri" charset="0"/>
            </a:endParaRPr>
          </a:p>
        </p:txBody>
      </p:sp>
      <p:pic>
        <p:nvPicPr>
          <p:cNvPr id="34823"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5"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2408238" y="1081088"/>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How to “match”</a:t>
            </a:r>
          </a:p>
        </p:txBody>
      </p:sp>
      <p:sp>
        <p:nvSpPr>
          <p:cNvPr id="56324" name="Rectangle 3"/>
          <p:cNvSpPr>
            <a:spLocks noGrp="1" noChangeArrowheads="1"/>
          </p:cNvSpPr>
          <p:nvPr>
            <p:ph idx="1"/>
          </p:nvPr>
        </p:nvSpPr>
        <p:spPr>
          <a:xfrm>
            <a:off x="457200" y="3189288"/>
            <a:ext cx="8229600" cy="3281362"/>
          </a:xfrm>
        </p:spPr>
        <p:txBody>
          <a:bodyPr>
            <a:normAutofit/>
          </a:bodyPr>
          <a:lstStyle/>
          <a:p>
            <a:pPr eaLnBrk="1" hangingPunct="1"/>
            <a:r>
              <a:rPr lang="en-US" sz="2100">
                <a:latin typeface="Calibri" charset="0"/>
              </a:rPr>
              <a:t>What exactly is the “match”</a:t>
            </a:r>
          </a:p>
          <a:p>
            <a:pPr lvl="1" eaLnBrk="1" hangingPunct="1"/>
            <a:r>
              <a:rPr lang="en-US" sz="2000">
                <a:latin typeface="Calibri" charset="0"/>
              </a:rPr>
              <a:t>What is the match “score”</a:t>
            </a:r>
          </a:p>
          <a:p>
            <a:pPr eaLnBrk="1" hangingPunct="1"/>
            <a:r>
              <a:rPr lang="en-US" sz="2100">
                <a:latin typeface="Calibri" charset="0"/>
              </a:rPr>
              <a:t>The DOT Product</a:t>
            </a:r>
          </a:p>
          <a:p>
            <a:pPr lvl="1" eaLnBrk="1" hangingPunct="1"/>
            <a:r>
              <a:rPr lang="en-US" sz="2000">
                <a:latin typeface="Calibri" charset="0"/>
              </a:rPr>
              <a:t>Express the typical face as a vector</a:t>
            </a:r>
          </a:p>
          <a:p>
            <a:pPr lvl="1" eaLnBrk="1" hangingPunct="1"/>
            <a:r>
              <a:rPr lang="en-US" sz="2000">
                <a:latin typeface="Calibri" charset="0"/>
              </a:rPr>
              <a:t>Express the region of the image being evaluated as a vector</a:t>
            </a:r>
          </a:p>
          <a:p>
            <a:pPr lvl="2" eaLnBrk="1" hangingPunct="1"/>
            <a:r>
              <a:rPr lang="en-US" sz="1800">
                <a:latin typeface="Calibri" charset="0"/>
              </a:rPr>
              <a:t>But first histogram equalize the region</a:t>
            </a:r>
          </a:p>
          <a:p>
            <a:pPr lvl="3" eaLnBrk="1" hangingPunct="1"/>
            <a:r>
              <a:rPr lang="en-US" sz="1600">
                <a:latin typeface="Calibri" charset="0"/>
              </a:rPr>
              <a:t>Just the section being evaluated, without considering the rest of the image</a:t>
            </a:r>
          </a:p>
          <a:p>
            <a:pPr lvl="1" eaLnBrk="1" hangingPunct="1"/>
            <a:r>
              <a:rPr lang="en-US" sz="2000">
                <a:latin typeface="Calibri" charset="0"/>
              </a:rPr>
              <a:t>Compute the dot product of the typical face vector and the “region” vector</a:t>
            </a:r>
          </a:p>
        </p:txBody>
      </p:sp>
      <p:sp>
        <p:nvSpPr>
          <p:cNvPr id="8" name="Date Placeholder 7"/>
          <p:cNvSpPr>
            <a:spLocks noGrp="1"/>
          </p:cNvSpPr>
          <p:nvPr>
            <p:ph type="dt" sz="quarter" idx="10"/>
          </p:nvPr>
        </p:nvSpPr>
        <p:spPr/>
        <p:txBody>
          <a:bodyPr/>
          <a:lstStyle/>
          <a:p>
            <a:pPr>
              <a:defRPr/>
            </a:pPr>
            <a:fld id="{AB32F826-924B-4B82-ABC1-0AFD851628CF}"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C94063F-7FE1-AF42-B612-F2CBCB99BD1C}" type="slidenum">
              <a:rPr lang="en-US" b="0">
                <a:solidFill>
                  <a:srgbClr val="898989"/>
                </a:solidFill>
                <a:latin typeface="Calibri" charset="0"/>
              </a:rPr>
              <a:pPr eaLnBrk="1" hangingPunct="1"/>
              <a:t>24</a:t>
            </a:fld>
            <a:endParaRPr lang="en-US" b="0">
              <a:solidFill>
                <a:srgbClr val="898989"/>
              </a:solidFill>
              <a:latin typeface="Calibri" charset="0"/>
            </a:endParaRPr>
          </a:p>
        </p:txBody>
      </p:sp>
      <p:pic>
        <p:nvPicPr>
          <p:cNvPr id="35847"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408238" y="1081088"/>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How to “match”</a:t>
            </a:r>
          </a:p>
        </p:txBody>
      </p:sp>
      <p:sp>
        <p:nvSpPr>
          <p:cNvPr id="56324" name="Rectangle 3"/>
          <p:cNvSpPr>
            <a:spLocks noGrp="1" noChangeArrowheads="1"/>
          </p:cNvSpPr>
          <p:nvPr>
            <p:ph idx="1"/>
          </p:nvPr>
        </p:nvSpPr>
        <p:spPr>
          <a:xfrm>
            <a:off x="457200" y="3189288"/>
            <a:ext cx="8229600" cy="3281362"/>
          </a:xfrm>
        </p:spPr>
        <p:txBody>
          <a:bodyPr>
            <a:normAutofit/>
          </a:bodyPr>
          <a:lstStyle/>
          <a:p>
            <a:pPr eaLnBrk="1" hangingPunct="1"/>
            <a:r>
              <a:rPr lang="en-US" sz="2100" dirty="0">
                <a:latin typeface="Calibri" charset="0"/>
              </a:rPr>
              <a:t>What exactly is the “match”</a:t>
            </a:r>
          </a:p>
          <a:p>
            <a:pPr lvl="1" eaLnBrk="1" hangingPunct="1"/>
            <a:r>
              <a:rPr lang="en-US" sz="2000" dirty="0">
                <a:latin typeface="Calibri" charset="0"/>
              </a:rPr>
              <a:t>What is the match “score”</a:t>
            </a:r>
          </a:p>
          <a:p>
            <a:pPr eaLnBrk="1" hangingPunct="1"/>
            <a:r>
              <a:rPr lang="en-US" sz="2100" dirty="0">
                <a:latin typeface="Calibri" charset="0"/>
              </a:rPr>
              <a:t>The DOT Product</a:t>
            </a:r>
          </a:p>
          <a:p>
            <a:pPr lvl="1" eaLnBrk="1" hangingPunct="1"/>
            <a:r>
              <a:rPr lang="en-US" sz="2000" dirty="0">
                <a:latin typeface="Calibri" charset="0"/>
              </a:rPr>
              <a:t>Express the typical face as a vector</a:t>
            </a:r>
          </a:p>
          <a:p>
            <a:pPr lvl="1" eaLnBrk="1" hangingPunct="1"/>
            <a:r>
              <a:rPr lang="en-US" sz="2000" dirty="0">
                <a:latin typeface="Calibri" charset="0"/>
              </a:rPr>
              <a:t>Express the region of the image being evaluated as a vector</a:t>
            </a:r>
          </a:p>
          <a:p>
            <a:pPr lvl="2" eaLnBrk="1" hangingPunct="1"/>
            <a:r>
              <a:rPr lang="en-US" sz="1800" dirty="0">
                <a:latin typeface="Calibri" charset="0"/>
              </a:rPr>
              <a:t>But first histogram equalize the region</a:t>
            </a:r>
          </a:p>
          <a:p>
            <a:pPr lvl="3" eaLnBrk="1" hangingPunct="1"/>
            <a:r>
              <a:rPr lang="en-US" sz="1600" dirty="0">
                <a:latin typeface="Calibri" charset="0"/>
              </a:rPr>
              <a:t>Just the section being evaluated, without considering the rest of the image</a:t>
            </a:r>
          </a:p>
          <a:p>
            <a:pPr lvl="1" eaLnBrk="1" hangingPunct="1"/>
            <a:r>
              <a:rPr lang="en-US" sz="2000" dirty="0">
                <a:latin typeface="Calibri" charset="0"/>
              </a:rPr>
              <a:t>Compute the dot product of the typical face vector and the “region” vector</a:t>
            </a:r>
          </a:p>
        </p:txBody>
      </p:sp>
      <p:sp>
        <p:nvSpPr>
          <p:cNvPr id="8" name="Date Placeholder 7"/>
          <p:cNvSpPr>
            <a:spLocks noGrp="1"/>
          </p:cNvSpPr>
          <p:nvPr>
            <p:ph type="dt" sz="quarter" idx="10"/>
          </p:nvPr>
        </p:nvSpPr>
        <p:spPr/>
        <p:txBody>
          <a:bodyPr/>
          <a:lstStyle/>
          <a:p>
            <a:pPr>
              <a:defRPr/>
            </a:pPr>
            <a:fld id="{7E9D929B-8929-48E5-8241-565F0378FAF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C94063F-7FE1-AF42-B612-F2CBCB99BD1C}" type="slidenum">
              <a:rPr lang="en-US" b="0">
                <a:solidFill>
                  <a:srgbClr val="898989"/>
                </a:solidFill>
                <a:latin typeface="Calibri" charset="0"/>
              </a:rPr>
              <a:pPr eaLnBrk="1" hangingPunct="1"/>
              <a:t>25</a:t>
            </a:fld>
            <a:endParaRPr lang="en-US" b="0">
              <a:solidFill>
                <a:srgbClr val="898989"/>
              </a:solidFill>
              <a:latin typeface="Calibri" charset="0"/>
            </a:endParaRPr>
          </a:p>
        </p:txBody>
      </p:sp>
      <p:pic>
        <p:nvPicPr>
          <p:cNvPr id="35847"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2387600"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5"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21252" t="6667" r="17502" b="10001"/>
          <a:stretch>
            <a:fillRect/>
          </a:stretch>
        </p:blipFill>
        <p:spPr bwMode="auto">
          <a:xfrm>
            <a:off x="2408238" y="1081088"/>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Left Arrow 1"/>
          <p:cNvSpPr/>
          <p:nvPr/>
        </p:nvSpPr>
        <p:spPr>
          <a:xfrm rot="18996268">
            <a:off x="5137388" y="4374347"/>
            <a:ext cx="1699480" cy="67492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713962" y="3001623"/>
            <a:ext cx="1820585" cy="1077218"/>
          </a:xfrm>
          <a:prstGeom prst="rect">
            <a:avLst/>
          </a:prstGeom>
          <a:noFill/>
        </p:spPr>
        <p:txBody>
          <a:bodyPr wrap="square" rtlCol="0">
            <a:spAutoFit/>
          </a:bodyPr>
          <a:lstStyle/>
          <a:p>
            <a:r>
              <a:rPr lang="en-US" sz="3200" b="0" dirty="0" smtClean="0">
                <a:solidFill>
                  <a:srgbClr val="FF0000"/>
                </a:solidFill>
                <a:latin typeface="Arial"/>
                <a:cs typeface="Arial"/>
              </a:rPr>
              <a:t>I hate this! </a:t>
            </a:r>
            <a:r>
              <a:rPr lang="en-US" sz="3200" b="0" dirty="0" smtClean="0">
                <a:solidFill>
                  <a:srgbClr val="FF0000"/>
                </a:solidFill>
                <a:latin typeface="Arial"/>
                <a:cs typeface="Arial"/>
                <a:sym typeface="Wingdings"/>
              </a:rPr>
              <a:t></a:t>
            </a:r>
            <a:endParaRPr lang="en-US" sz="3200" b="0" dirty="0">
              <a:solidFill>
                <a:srgbClr val="FF0000"/>
              </a:solidFill>
              <a:latin typeface="Arial"/>
              <a:cs typeface="Arial"/>
            </a:endParaRPr>
          </a:p>
        </p:txBody>
      </p:sp>
    </p:spTree>
    <p:extLst>
      <p:ext uri="{BB962C8B-B14F-4D97-AF65-F5344CB8AC3E}">
        <p14:creationId xmlns:p14="http://schemas.microsoft.com/office/powerpoint/2010/main" val="1003411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What do we get</a:t>
            </a:r>
          </a:p>
        </p:txBody>
      </p:sp>
      <p:sp>
        <p:nvSpPr>
          <p:cNvPr id="36867" name="Rectangle 3"/>
          <p:cNvSpPr>
            <a:spLocks noGrp="1" noChangeArrowheads="1"/>
          </p:cNvSpPr>
          <p:nvPr>
            <p:ph idx="1"/>
          </p:nvPr>
        </p:nvSpPr>
        <p:spPr>
          <a:xfrm>
            <a:off x="457200" y="3071813"/>
            <a:ext cx="8229600" cy="3100387"/>
          </a:xfrm>
        </p:spPr>
        <p:txBody>
          <a:bodyPr/>
          <a:lstStyle/>
          <a:p>
            <a:pPr eaLnBrk="1" hangingPunct="1"/>
            <a:r>
              <a:rPr lang="en-US" dirty="0">
                <a:latin typeface="Calibri" charset="0"/>
              </a:rPr>
              <a:t>The right panel shows the dot product </a:t>
            </a:r>
            <a:r>
              <a:rPr lang="en-US" dirty="0" smtClean="0">
                <a:latin typeface="Calibri" charset="0"/>
              </a:rPr>
              <a:t>at </a:t>
            </a:r>
            <a:r>
              <a:rPr lang="en-US" dirty="0">
                <a:latin typeface="Calibri" charset="0"/>
              </a:rPr>
              <a:t>various </a:t>
            </a:r>
            <a:r>
              <a:rPr lang="en-US" dirty="0" smtClean="0">
                <a:latin typeface="Calibri" charset="0"/>
              </a:rPr>
              <a:t>locations</a:t>
            </a:r>
            <a:endParaRPr lang="en-US" dirty="0">
              <a:latin typeface="Calibri" charset="0"/>
            </a:endParaRPr>
          </a:p>
          <a:p>
            <a:pPr lvl="1" eaLnBrk="1" hangingPunct="1"/>
            <a:r>
              <a:rPr lang="en-US" dirty="0">
                <a:latin typeface="Calibri" charset="0"/>
              </a:rPr>
              <a:t>Redder is higher</a:t>
            </a:r>
          </a:p>
          <a:p>
            <a:pPr lvl="2" eaLnBrk="1" hangingPunct="1"/>
            <a:r>
              <a:rPr lang="en-US" dirty="0">
                <a:latin typeface="Calibri" charset="0"/>
              </a:rPr>
              <a:t>The locations of peaks indicate locations of faces!</a:t>
            </a:r>
          </a:p>
        </p:txBody>
      </p:sp>
      <p:sp>
        <p:nvSpPr>
          <p:cNvPr id="12" name="Date Placeholder 11"/>
          <p:cNvSpPr>
            <a:spLocks noGrp="1"/>
          </p:cNvSpPr>
          <p:nvPr>
            <p:ph type="dt" sz="quarter" idx="10"/>
          </p:nvPr>
        </p:nvSpPr>
        <p:spPr/>
        <p:txBody>
          <a:bodyPr/>
          <a:lstStyle/>
          <a:p>
            <a:pPr>
              <a:defRPr/>
            </a:pPr>
            <a:fld id="{E6903DA3-E4B6-4A6C-85A8-47BB20C0D2C1}"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1"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3" name="Slide Number Placeholder 12"/>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03B8CCA-DACE-1C47-90B6-66BDCC45D5CF}" type="slidenum">
              <a:rPr lang="en-US" b="0">
                <a:solidFill>
                  <a:srgbClr val="898989"/>
                </a:solidFill>
                <a:latin typeface="Calibri" charset="0"/>
              </a:rPr>
              <a:pPr eaLnBrk="1" hangingPunct="1"/>
              <a:t>26</a:t>
            </a:fld>
            <a:endParaRPr lang="en-US" b="0">
              <a:solidFill>
                <a:srgbClr val="898989"/>
              </a:solidFill>
              <a:latin typeface="Calibri" charset="0"/>
            </a:endParaRPr>
          </a:p>
        </p:txBody>
      </p:sp>
      <p:pic>
        <p:nvPicPr>
          <p:cNvPr id="36871"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569913"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6" descr="foundfaces"/>
          <p:cNvPicPr>
            <a:picLocks noChangeAspect="1" noChangeArrowheads="1"/>
          </p:cNvPicPr>
          <p:nvPr/>
        </p:nvPicPr>
        <p:blipFill>
          <a:blip r:embed="rId4" cstate="email">
            <a:extLst>
              <a:ext uri="{28A0092B-C50C-407E-A947-70E740481C1C}">
                <a14:useLocalDpi xmlns:a14="http://schemas.microsoft.com/office/drawing/2010/main" val="0"/>
              </a:ext>
            </a:extLst>
          </a:blip>
          <a:srcRect l="12502" t="6667" r="13751" b="11667"/>
          <a:stretch>
            <a:fillRect/>
          </a:stretch>
        </p:blipFill>
        <p:spPr bwMode="auto">
          <a:xfrm>
            <a:off x="4665663" y="1014413"/>
            <a:ext cx="31400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Oval 7"/>
          <p:cNvSpPr>
            <a:spLocks noChangeArrowheads="1"/>
          </p:cNvSpPr>
          <p:nvPr/>
        </p:nvSpPr>
        <p:spPr bwMode="auto">
          <a:xfrm>
            <a:off x="4413250" y="12763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4" name="Oval 8"/>
          <p:cNvSpPr>
            <a:spLocks noChangeArrowheads="1"/>
          </p:cNvSpPr>
          <p:nvPr/>
        </p:nvSpPr>
        <p:spPr bwMode="auto">
          <a:xfrm>
            <a:off x="5295900" y="12763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5" name="Oval 9"/>
          <p:cNvSpPr>
            <a:spLocks noChangeArrowheads="1"/>
          </p:cNvSpPr>
          <p:nvPr/>
        </p:nvSpPr>
        <p:spPr bwMode="auto">
          <a:xfrm>
            <a:off x="4806950" y="8191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6" name="Oval 10"/>
          <p:cNvSpPr>
            <a:spLocks noChangeArrowheads="1"/>
          </p:cNvSpPr>
          <p:nvPr/>
        </p:nvSpPr>
        <p:spPr bwMode="auto">
          <a:xfrm>
            <a:off x="6135688" y="1116013"/>
            <a:ext cx="987425" cy="5730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What do we get</a:t>
            </a:r>
          </a:p>
        </p:txBody>
      </p:sp>
      <p:sp>
        <p:nvSpPr>
          <p:cNvPr id="37891" name="Rectangle 3"/>
          <p:cNvSpPr>
            <a:spLocks noGrp="1" noChangeArrowheads="1"/>
          </p:cNvSpPr>
          <p:nvPr>
            <p:ph idx="1"/>
          </p:nvPr>
        </p:nvSpPr>
        <p:spPr>
          <a:xfrm>
            <a:off x="457200" y="3071813"/>
            <a:ext cx="8229600" cy="3590925"/>
          </a:xfrm>
        </p:spPr>
        <p:txBody>
          <a:bodyPr/>
          <a:lstStyle/>
          <a:p>
            <a:pPr eaLnBrk="1" hangingPunct="1">
              <a:lnSpc>
                <a:spcPct val="90000"/>
              </a:lnSpc>
            </a:pPr>
            <a:r>
              <a:rPr lang="en-US" sz="2600" dirty="0">
                <a:latin typeface="Calibri" charset="0"/>
              </a:rPr>
              <a:t>The right panel shows the dot product </a:t>
            </a:r>
            <a:r>
              <a:rPr lang="en-US" sz="2600" dirty="0" smtClean="0">
                <a:latin typeface="Calibri" charset="0"/>
              </a:rPr>
              <a:t>at </a:t>
            </a:r>
            <a:r>
              <a:rPr lang="en-US" sz="2600" dirty="0">
                <a:latin typeface="Calibri" charset="0"/>
              </a:rPr>
              <a:t>various </a:t>
            </a:r>
            <a:r>
              <a:rPr lang="en-US" sz="2600" dirty="0" smtClean="0">
                <a:latin typeface="Calibri" charset="0"/>
              </a:rPr>
              <a:t>locations</a:t>
            </a:r>
            <a:endParaRPr lang="en-US" sz="2600" dirty="0">
              <a:latin typeface="Calibri" charset="0"/>
            </a:endParaRPr>
          </a:p>
          <a:p>
            <a:pPr lvl="1" eaLnBrk="1" hangingPunct="1">
              <a:lnSpc>
                <a:spcPct val="90000"/>
              </a:lnSpc>
            </a:pPr>
            <a:r>
              <a:rPr lang="en-US" sz="2200" dirty="0">
                <a:latin typeface="Calibri" charset="0"/>
              </a:rPr>
              <a:t>Redder is higher</a:t>
            </a:r>
          </a:p>
          <a:p>
            <a:pPr lvl="2" eaLnBrk="1" hangingPunct="1">
              <a:lnSpc>
                <a:spcPct val="90000"/>
              </a:lnSpc>
            </a:pPr>
            <a:r>
              <a:rPr lang="en-US" sz="2000" dirty="0">
                <a:latin typeface="Calibri" charset="0"/>
              </a:rPr>
              <a:t>The locations of peaks indicate locations of faces!</a:t>
            </a:r>
          </a:p>
          <a:p>
            <a:pPr eaLnBrk="1" hangingPunct="1">
              <a:lnSpc>
                <a:spcPct val="90000"/>
              </a:lnSpc>
            </a:pPr>
            <a:r>
              <a:rPr lang="en-US" sz="2600" dirty="0">
                <a:latin typeface="Calibri" charset="0"/>
              </a:rPr>
              <a:t>Correctly detects all three faces</a:t>
            </a:r>
          </a:p>
          <a:p>
            <a:pPr lvl="1" eaLnBrk="1" hangingPunct="1">
              <a:lnSpc>
                <a:spcPct val="90000"/>
              </a:lnSpc>
            </a:pPr>
            <a:r>
              <a:rPr lang="en-US" sz="2200" dirty="0">
                <a:latin typeface="Calibri" charset="0"/>
              </a:rPr>
              <a:t>Likes George’s face most</a:t>
            </a:r>
          </a:p>
          <a:p>
            <a:pPr lvl="2" eaLnBrk="1" hangingPunct="1">
              <a:lnSpc>
                <a:spcPct val="90000"/>
              </a:lnSpc>
            </a:pPr>
            <a:r>
              <a:rPr lang="en-US" sz="2000" dirty="0">
                <a:latin typeface="Calibri" charset="0"/>
              </a:rPr>
              <a:t>He looks most like the typical face</a:t>
            </a:r>
          </a:p>
          <a:p>
            <a:pPr eaLnBrk="1" hangingPunct="1">
              <a:lnSpc>
                <a:spcPct val="90000"/>
              </a:lnSpc>
            </a:pPr>
            <a:r>
              <a:rPr lang="en-US" sz="2600" dirty="0">
                <a:latin typeface="Calibri" charset="0"/>
              </a:rPr>
              <a:t>Also finds a face where there is none!</a:t>
            </a:r>
          </a:p>
          <a:p>
            <a:pPr lvl="1" eaLnBrk="1" hangingPunct="1">
              <a:lnSpc>
                <a:spcPct val="90000"/>
              </a:lnSpc>
            </a:pPr>
            <a:r>
              <a:rPr lang="en-US" sz="2200" dirty="0">
                <a:latin typeface="Calibri" charset="0"/>
              </a:rPr>
              <a:t>A false alarm</a:t>
            </a:r>
          </a:p>
        </p:txBody>
      </p:sp>
      <p:sp>
        <p:nvSpPr>
          <p:cNvPr id="16" name="Date Placeholder 15"/>
          <p:cNvSpPr>
            <a:spLocks noGrp="1"/>
          </p:cNvSpPr>
          <p:nvPr>
            <p:ph type="dt" sz="quarter" idx="10"/>
          </p:nvPr>
        </p:nvSpPr>
        <p:spPr/>
        <p:txBody>
          <a:bodyPr/>
          <a:lstStyle/>
          <a:p>
            <a:pPr>
              <a:defRPr/>
            </a:pPr>
            <a:fld id="{08C56D08-961A-4DCD-A8C2-B4F8110E889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7" name="Slide Number Placeholder 1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771D058-BEE6-A34C-996F-C51AE6052839}" type="slidenum">
              <a:rPr lang="en-US" b="0">
                <a:solidFill>
                  <a:srgbClr val="898989"/>
                </a:solidFill>
                <a:latin typeface="Calibri" charset="0"/>
              </a:rPr>
              <a:pPr eaLnBrk="1" hangingPunct="1"/>
              <a:t>27</a:t>
            </a:fld>
            <a:endParaRPr lang="en-US" b="0">
              <a:solidFill>
                <a:srgbClr val="898989"/>
              </a:solidFill>
              <a:latin typeface="Calibri" charset="0"/>
            </a:endParaRPr>
          </a:p>
        </p:txBody>
      </p:sp>
      <p:pic>
        <p:nvPicPr>
          <p:cNvPr id="37895"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569913"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5" descr="foundfaces"/>
          <p:cNvPicPr>
            <a:picLocks noChangeAspect="1" noChangeArrowheads="1"/>
          </p:cNvPicPr>
          <p:nvPr/>
        </p:nvPicPr>
        <p:blipFill>
          <a:blip r:embed="rId4" cstate="email">
            <a:extLst>
              <a:ext uri="{28A0092B-C50C-407E-A947-70E740481C1C}">
                <a14:useLocalDpi xmlns:a14="http://schemas.microsoft.com/office/drawing/2010/main" val="0"/>
              </a:ext>
            </a:extLst>
          </a:blip>
          <a:srcRect l="12502" t="6667" r="13751" b="11667"/>
          <a:stretch>
            <a:fillRect/>
          </a:stretch>
        </p:blipFill>
        <p:spPr bwMode="auto">
          <a:xfrm>
            <a:off x="4665663" y="1014413"/>
            <a:ext cx="31400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Oval 6"/>
          <p:cNvSpPr>
            <a:spLocks noChangeArrowheads="1"/>
          </p:cNvSpPr>
          <p:nvPr/>
        </p:nvSpPr>
        <p:spPr bwMode="auto">
          <a:xfrm>
            <a:off x="4413250" y="12763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Oval 7"/>
          <p:cNvSpPr>
            <a:spLocks noChangeArrowheads="1"/>
          </p:cNvSpPr>
          <p:nvPr/>
        </p:nvSpPr>
        <p:spPr bwMode="auto">
          <a:xfrm>
            <a:off x="5295900" y="12763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9" name="Oval 8"/>
          <p:cNvSpPr>
            <a:spLocks noChangeArrowheads="1"/>
          </p:cNvSpPr>
          <p:nvPr/>
        </p:nvSpPr>
        <p:spPr bwMode="auto">
          <a:xfrm>
            <a:off x="4806950" y="8191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0" name="Oval 9"/>
          <p:cNvSpPr>
            <a:spLocks noChangeArrowheads="1"/>
          </p:cNvSpPr>
          <p:nvPr/>
        </p:nvSpPr>
        <p:spPr bwMode="auto">
          <a:xfrm>
            <a:off x="6135688" y="1116013"/>
            <a:ext cx="987425" cy="5730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1" name="Rectangle 10"/>
          <p:cNvSpPr>
            <a:spLocks noChangeArrowheads="1"/>
          </p:cNvSpPr>
          <p:nvPr/>
        </p:nvSpPr>
        <p:spPr bwMode="auto">
          <a:xfrm>
            <a:off x="688975" y="1584325"/>
            <a:ext cx="1020763" cy="10207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2" name="Rectangle 11"/>
          <p:cNvSpPr>
            <a:spLocks noChangeArrowheads="1"/>
          </p:cNvSpPr>
          <p:nvPr/>
        </p:nvSpPr>
        <p:spPr bwMode="auto">
          <a:xfrm>
            <a:off x="1549400" y="1468438"/>
            <a:ext cx="1020763" cy="1020762"/>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3" name="Rectangle 12"/>
          <p:cNvSpPr>
            <a:spLocks noChangeArrowheads="1"/>
          </p:cNvSpPr>
          <p:nvPr/>
        </p:nvSpPr>
        <p:spPr bwMode="auto">
          <a:xfrm>
            <a:off x="2624138" y="1233488"/>
            <a:ext cx="1020762" cy="1020762"/>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4" name="Rectangle 13"/>
          <p:cNvSpPr>
            <a:spLocks noChangeArrowheads="1"/>
          </p:cNvSpPr>
          <p:nvPr/>
        </p:nvSpPr>
        <p:spPr bwMode="auto">
          <a:xfrm>
            <a:off x="1039813" y="936625"/>
            <a:ext cx="1020762" cy="1020763"/>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What do we get</a:t>
            </a:r>
          </a:p>
        </p:txBody>
      </p:sp>
      <p:sp>
        <p:nvSpPr>
          <p:cNvPr id="37891" name="Rectangle 3"/>
          <p:cNvSpPr>
            <a:spLocks noGrp="1" noChangeArrowheads="1"/>
          </p:cNvSpPr>
          <p:nvPr>
            <p:ph idx="1"/>
          </p:nvPr>
        </p:nvSpPr>
        <p:spPr>
          <a:xfrm>
            <a:off x="457200" y="3071813"/>
            <a:ext cx="8229600" cy="3590925"/>
          </a:xfrm>
        </p:spPr>
        <p:txBody>
          <a:bodyPr/>
          <a:lstStyle/>
          <a:p>
            <a:pPr eaLnBrk="1" hangingPunct="1">
              <a:lnSpc>
                <a:spcPct val="90000"/>
              </a:lnSpc>
            </a:pPr>
            <a:r>
              <a:rPr lang="en-US" sz="2600" dirty="0">
                <a:latin typeface="Calibri" charset="0"/>
              </a:rPr>
              <a:t>The right panel shows the dot product </a:t>
            </a:r>
            <a:r>
              <a:rPr lang="en-US" sz="2600" dirty="0" smtClean="0">
                <a:latin typeface="Calibri" charset="0"/>
              </a:rPr>
              <a:t>at </a:t>
            </a:r>
            <a:r>
              <a:rPr lang="en-US" sz="2600" dirty="0">
                <a:latin typeface="Calibri" charset="0"/>
              </a:rPr>
              <a:t>various </a:t>
            </a:r>
            <a:r>
              <a:rPr lang="en-US" sz="2600" dirty="0" smtClean="0">
                <a:latin typeface="Calibri" charset="0"/>
              </a:rPr>
              <a:t>locations</a:t>
            </a:r>
            <a:endParaRPr lang="en-US" sz="2600" dirty="0">
              <a:latin typeface="Calibri" charset="0"/>
            </a:endParaRPr>
          </a:p>
          <a:p>
            <a:pPr lvl="1" eaLnBrk="1" hangingPunct="1">
              <a:lnSpc>
                <a:spcPct val="90000"/>
              </a:lnSpc>
            </a:pPr>
            <a:r>
              <a:rPr lang="en-US" sz="2200" dirty="0">
                <a:latin typeface="Calibri" charset="0"/>
              </a:rPr>
              <a:t>Redder is higher</a:t>
            </a:r>
          </a:p>
          <a:p>
            <a:pPr lvl="2" eaLnBrk="1" hangingPunct="1">
              <a:lnSpc>
                <a:spcPct val="90000"/>
              </a:lnSpc>
            </a:pPr>
            <a:r>
              <a:rPr lang="en-US" sz="2000" dirty="0">
                <a:latin typeface="Calibri" charset="0"/>
              </a:rPr>
              <a:t>The locations of peaks indicate locations of faces!</a:t>
            </a:r>
          </a:p>
          <a:p>
            <a:pPr eaLnBrk="1" hangingPunct="1">
              <a:lnSpc>
                <a:spcPct val="90000"/>
              </a:lnSpc>
            </a:pPr>
            <a:r>
              <a:rPr lang="en-US" sz="2600" dirty="0">
                <a:latin typeface="Calibri" charset="0"/>
              </a:rPr>
              <a:t>Correctly detects all three faces</a:t>
            </a:r>
          </a:p>
          <a:p>
            <a:pPr lvl="1" eaLnBrk="1" hangingPunct="1">
              <a:lnSpc>
                <a:spcPct val="90000"/>
              </a:lnSpc>
            </a:pPr>
            <a:r>
              <a:rPr lang="en-US" sz="2200" dirty="0">
                <a:latin typeface="Calibri" charset="0"/>
              </a:rPr>
              <a:t>Likes George’s face most</a:t>
            </a:r>
          </a:p>
          <a:p>
            <a:pPr lvl="2" eaLnBrk="1" hangingPunct="1">
              <a:lnSpc>
                <a:spcPct val="90000"/>
              </a:lnSpc>
            </a:pPr>
            <a:r>
              <a:rPr lang="en-US" sz="2000" dirty="0">
                <a:latin typeface="Calibri" charset="0"/>
              </a:rPr>
              <a:t>He looks most like the typical face</a:t>
            </a:r>
          </a:p>
          <a:p>
            <a:pPr eaLnBrk="1" hangingPunct="1">
              <a:lnSpc>
                <a:spcPct val="90000"/>
              </a:lnSpc>
            </a:pPr>
            <a:r>
              <a:rPr lang="en-US" sz="2600" dirty="0">
                <a:latin typeface="Calibri" charset="0"/>
              </a:rPr>
              <a:t>Also finds a face where there is none!</a:t>
            </a:r>
          </a:p>
          <a:p>
            <a:pPr lvl="1" eaLnBrk="1" hangingPunct="1">
              <a:lnSpc>
                <a:spcPct val="90000"/>
              </a:lnSpc>
            </a:pPr>
            <a:r>
              <a:rPr lang="en-US" sz="2200" dirty="0">
                <a:latin typeface="Calibri" charset="0"/>
              </a:rPr>
              <a:t>A false alarm</a:t>
            </a:r>
          </a:p>
        </p:txBody>
      </p:sp>
      <p:sp>
        <p:nvSpPr>
          <p:cNvPr id="16" name="Date Placeholder 15"/>
          <p:cNvSpPr>
            <a:spLocks noGrp="1"/>
          </p:cNvSpPr>
          <p:nvPr>
            <p:ph type="dt" sz="quarter" idx="10"/>
          </p:nvPr>
        </p:nvSpPr>
        <p:spPr/>
        <p:txBody>
          <a:bodyPr/>
          <a:lstStyle/>
          <a:p>
            <a:pPr>
              <a:defRPr/>
            </a:pPr>
            <a:fld id="{3B6F726C-50AA-40E8-9947-C9CE7654C121}"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7" name="Slide Number Placeholder 1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771D058-BEE6-A34C-996F-C51AE6052839}" type="slidenum">
              <a:rPr lang="en-US" b="0">
                <a:solidFill>
                  <a:srgbClr val="898989"/>
                </a:solidFill>
                <a:latin typeface="Calibri" charset="0"/>
              </a:rPr>
              <a:pPr eaLnBrk="1" hangingPunct="1"/>
              <a:t>28</a:t>
            </a:fld>
            <a:endParaRPr lang="en-US" b="0">
              <a:solidFill>
                <a:srgbClr val="898989"/>
              </a:solidFill>
              <a:latin typeface="Calibri" charset="0"/>
            </a:endParaRPr>
          </a:p>
        </p:txBody>
      </p:sp>
      <p:pic>
        <p:nvPicPr>
          <p:cNvPr id="37895" name="Picture 4"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569913" y="944563"/>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5" descr="foundfaces"/>
          <p:cNvPicPr>
            <a:picLocks noChangeAspect="1" noChangeArrowheads="1"/>
          </p:cNvPicPr>
          <p:nvPr/>
        </p:nvPicPr>
        <p:blipFill>
          <a:blip r:embed="rId4" cstate="email">
            <a:extLst>
              <a:ext uri="{28A0092B-C50C-407E-A947-70E740481C1C}">
                <a14:useLocalDpi xmlns:a14="http://schemas.microsoft.com/office/drawing/2010/main" val="0"/>
              </a:ext>
            </a:extLst>
          </a:blip>
          <a:srcRect l="12502" t="6667" r="13751" b="11667"/>
          <a:stretch>
            <a:fillRect/>
          </a:stretch>
        </p:blipFill>
        <p:spPr bwMode="auto">
          <a:xfrm>
            <a:off x="4665663" y="1014413"/>
            <a:ext cx="31400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Oval 6"/>
          <p:cNvSpPr>
            <a:spLocks noChangeArrowheads="1"/>
          </p:cNvSpPr>
          <p:nvPr/>
        </p:nvSpPr>
        <p:spPr bwMode="auto">
          <a:xfrm>
            <a:off x="4413250" y="12763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Oval 7"/>
          <p:cNvSpPr>
            <a:spLocks noChangeArrowheads="1"/>
          </p:cNvSpPr>
          <p:nvPr/>
        </p:nvSpPr>
        <p:spPr bwMode="auto">
          <a:xfrm>
            <a:off x="5295900" y="12763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9" name="Oval 8"/>
          <p:cNvSpPr>
            <a:spLocks noChangeArrowheads="1"/>
          </p:cNvSpPr>
          <p:nvPr/>
        </p:nvSpPr>
        <p:spPr bwMode="auto">
          <a:xfrm>
            <a:off x="4806950" y="819150"/>
            <a:ext cx="987425" cy="5730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0" name="Oval 9"/>
          <p:cNvSpPr>
            <a:spLocks noChangeArrowheads="1"/>
          </p:cNvSpPr>
          <p:nvPr/>
        </p:nvSpPr>
        <p:spPr bwMode="auto">
          <a:xfrm>
            <a:off x="6135688" y="1116013"/>
            <a:ext cx="987425" cy="5730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1" name="Rectangle 10"/>
          <p:cNvSpPr>
            <a:spLocks noChangeArrowheads="1"/>
          </p:cNvSpPr>
          <p:nvPr/>
        </p:nvSpPr>
        <p:spPr bwMode="auto">
          <a:xfrm>
            <a:off x="688975" y="1584325"/>
            <a:ext cx="1020763" cy="10207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2" name="Rectangle 11"/>
          <p:cNvSpPr>
            <a:spLocks noChangeArrowheads="1"/>
          </p:cNvSpPr>
          <p:nvPr/>
        </p:nvSpPr>
        <p:spPr bwMode="auto">
          <a:xfrm>
            <a:off x="1549400" y="1468438"/>
            <a:ext cx="1020763" cy="1020762"/>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3" name="Rectangle 12"/>
          <p:cNvSpPr>
            <a:spLocks noChangeArrowheads="1"/>
          </p:cNvSpPr>
          <p:nvPr/>
        </p:nvSpPr>
        <p:spPr bwMode="auto">
          <a:xfrm>
            <a:off x="2624138" y="1233488"/>
            <a:ext cx="1020762" cy="1020762"/>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4" name="Rectangle 13"/>
          <p:cNvSpPr>
            <a:spLocks noChangeArrowheads="1"/>
          </p:cNvSpPr>
          <p:nvPr/>
        </p:nvSpPr>
        <p:spPr bwMode="auto">
          <a:xfrm>
            <a:off x="1039813" y="936625"/>
            <a:ext cx="1020762" cy="1020763"/>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8" name="Group 17"/>
          <p:cNvGrpSpPr/>
          <p:nvPr/>
        </p:nvGrpSpPr>
        <p:grpSpPr>
          <a:xfrm>
            <a:off x="5259661" y="6113482"/>
            <a:ext cx="3094136" cy="608295"/>
            <a:chOff x="285750" y="2239963"/>
            <a:chExt cx="8742363" cy="1470025"/>
          </a:xfrm>
        </p:grpSpPr>
        <p:pic>
          <p:nvPicPr>
            <p:cNvPr id="19" name="Picture 3" descr="C:\Users\bhiksha\doc\Courses\mlsp\fall2009\Face\NeuroFaceDemo\yalefaces\fish.png"/>
            <p:cNvPicPr>
              <a:picLocks noChangeAspect="1" noChangeArrowheads="1"/>
            </p:cNvPicPr>
            <p:nvPr/>
          </p:nvPicPr>
          <p:blipFill>
            <a:blip r:embed="rId5" cstate="email">
              <a:extLst>
                <a:ext uri="{28A0092B-C50C-407E-A947-70E740481C1C}">
                  <a14:useLocalDpi xmlns:a14="http://schemas.microsoft.com/office/drawing/2010/main" val="0"/>
                </a:ext>
              </a:extLst>
            </a:blip>
            <a:srcRect l="12045" t="6432" r="8780" b="10228"/>
            <a:stretch>
              <a:fillRect/>
            </a:stretch>
          </p:blipFill>
          <p:spPr bwMode="auto">
            <a:xfrm>
              <a:off x="285750" y="2338388"/>
              <a:ext cx="17383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C:\Users\bhiksha\doc\Courses\mlsp\fall2009\Face\NeuroFaceDemo\yalefaces\fish1basis.png"/>
            <p:cNvPicPr>
              <a:picLocks noChangeAspect="1" noChangeArrowheads="1"/>
            </p:cNvPicPr>
            <p:nvPr/>
          </p:nvPicPr>
          <p:blipFill>
            <a:blip r:embed="rId6" cstate="email">
              <a:extLst>
                <a:ext uri="{28A0092B-C50C-407E-A947-70E740481C1C}">
                  <a14:useLocalDpi xmlns:a14="http://schemas.microsoft.com/office/drawing/2010/main" val="0"/>
                </a:ext>
              </a:extLst>
            </a:blip>
            <a:srcRect l="15019" t="4648" r="9975" b="12012"/>
            <a:stretch>
              <a:fillRect/>
            </a:stretch>
          </p:blipFill>
          <p:spPr bwMode="auto">
            <a:xfrm>
              <a:off x="2146300" y="2268538"/>
              <a:ext cx="16462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C:\Users\bhiksha\doc\Courses\mlsp\fall2009\Face\NeuroFaceDemo\yalefaces\fish10basis.png"/>
            <p:cNvPicPr>
              <a:picLocks noChangeAspect="1" noChangeArrowheads="1"/>
            </p:cNvPicPr>
            <p:nvPr/>
          </p:nvPicPr>
          <p:blipFill>
            <a:blip r:embed="rId7" cstate="email">
              <a:extLst>
                <a:ext uri="{28A0092B-C50C-407E-A947-70E740481C1C}">
                  <a14:useLocalDpi xmlns:a14="http://schemas.microsoft.com/office/drawing/2010/main" val="0"/>
                </a:ext>
              </a:extLst>
            </a:blip>
            <a:srcRect l="13876" t="5865" r="11116" b="10794"/>
            <a:stretch>
              <a:fillRect/>
            </a:stretch>
          </p:blipFill>
          <p:spPr bwMode="auto">
            <a:xfrm>
              <a:off x="3886200" y="2268538"/>
              <a:ext cx="1644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C:\Users\bhiksha\doc\Courses\mlsp\fall2009\Face\NeuroFaceDemo\yalefaces\fish30basis.png"/>
            <p:cNvPicPr>
              <a:picLocks noChangeAspect="1" noChangeArrowheads="1"/>
            </p:cNvPicPr>
            <p:nvPr/>
          </p:nvPicPr>
          <p:blipFill>
            <a:blip r:embed="rId8" cstate="email">
              <a:extLst>
                <a:ext uri="{28A0092B-C50C-407E-A947-70E740481C1C}">
                  <a14:useLocalDpi xmlns:a14="http://schemas.microsoft.com/office/drawing/2010/main" val="0"/>
                </a:ext>
              </a:extLst>
            </a:blip>
            <a:srcRect l="15079" t="6096" r="9917" b="10564"/>
            <a:stretch>
              <a:fillRect/>
            </a:stretch>
          </p:blipFill>
          <p:spPr bwMode="auto">
            <a:xfrm>
              <a:off x="5626100" y="2268538"/>
              <a:ext cx="16462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C:\Users\bhiksha\doc\Courses\mlsp\fall2009\Face\NeuroFaceDemo\yalefaces\fish100basis.png"/>
            <p:cNvPicPr>
              <a:picLocks noChangeAspect="1" noChangeArrowheads="1"/>
            </p:cNvPicPr>
            <p:nvPr/>
          </p:nvPicPr>
          <p:blipFill>
            <a:blip r:embed="rId9" cstate="email">
              <a:extLst>
                <a:ext uri="{28A0092B-C50C-407E-A947-70E740481C1C}">
                  <a14:useLocalDpi xmlns:a14="http://schemas.microsoft.com/office/drawing/2010/main" val="0"/>
                </a:ext>
              </a:extLst>
            </a:blip>
            <a:srcRect l="15524" t="4939" r="9470" b="11720"/>
            <a:stretch>
              <a:fillRect/>
            </a:stretch>
          </p:blipFill>
          <p:spPr bwMode="auto">
            <a:xfrm>
              <a:off x="7383463" y="2239963"/>
              <a:ext cx="1644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4751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457200" y="215900"/>
            <a:ext cx="8229600" cy="519113"/>
          </a:xfrm>
        </p:spPr>
        <p:txBody>
          <a:bodyPr rtlCol="0">
            <a:normAutofit fontScale="90000"/>
          </a:bodyPr>
          <a:lstStyle/>
          <a:p>
            <a:pPr eaLnBrk="1" fontAlgn="auto" hangingPunct="1">
              <a:spcAft>
                <a:spcPts val="0"/>
              </a:spcAft>
              <a:defRPr/>
            </a:pPr>
            <a:r>
              <a:rPr lang="en-US" altLang="en-US" sz="3800" dirty="0" smtClean="0">
                <a:ea typeface="+mj-ea"/>
              </a:rPr>
              <a:t>Location – Scale – What about Rotation?</a:t>
            </a:r>
          </a:p>
        </p:txBody>
      </p:sp>
      <p:sp>
        <p:nvSpPr>
          <p:cNvPr id="38915" name="Rectangle 3"/>
          <p:cNvSpPr>
            <a:spLocks noGrp="1" noChangeArrowheads="1"/>
          </p:cNvSpPr>
          <p:nvPr>
            <p:ph idx="1"/>
          </p:nvPr>
        </p:nvSpPr>
        <p:spPr>
          <a:xfrm>
            <a:off x="457200" y="1295400"/>
            <a:ext cx="3611171" cy="4876800"/>
          </a:xfrm>
        </p:spPr>
        <p:txBody>
          <a:bodyPr/>
          <a:lstStyle/>
          <a:p>
            <a:pPr lvl="4" eaLnBrk="1" hangingPunct="1">
              <a:lnSpc>
                <a:spcPct val="90000"/>
              </a:lnSpc>
            </a:pPr>
            <a:endParaRPr lang="en-US" sz="1800" dirty="0">
              <a:latin typeface="Calibri" charset="0"/>
            </a:endParaRPr>
          </a:p>
          <a:p>
            <a:pPr eaLnBrk="1" hangingPunct="1">
              <a:lnSpc>
                <a:spcPct val="90000"/>
              </a:lnSpc>
            </a:pPr>
            <a:r>
              <a:rPr lang="en-US" sz="2600" dirty="0" smtClean="0">
                <a:latin typeface="Calibri" charset="0"/>
              </a:rPr>
              <a:t>The head need not always be upright!</a:t>
            </a:r>
            <a:endParaRPr lang="en-US" sz="2200" dirty="0">
              <a:latin typeface="Calibri" charset="0"/>
            </a:endParaRPr>
          </a:p>
          <a:p>
            <a:pPr lvl="2" eaLnBrk="1" hangingPunct="1">
              <a:lnSpc>
                <a:spcPct val="90000"/>
              </a:lnSpc>
            </a:pPr>
            <a:r>
              <a:rPr lang="en-US" sz="2000" dirty="0">
                <a:latin typeface="Calibri" charset="0"/>
              </a:rPr>
              <a:t>Our typical face image was upright</a:t>
            </a:r>
          </a:p>
        </p:txBody>
      </p:sp>
      <p:sp>
        <p:nvSpPr>
          <p:cNvPr id="9" name="Date Placeholder 8"/>
          <p:cNvSpPr>
            <a:spLocks noGrp="1"/>
          </p:cNvSpPr>
          <p:nvPr>
            <p:ph type="dt" sz="quarter" idx="10"/>
          </p:nvPr>
        </p:nvSpPr>
        <p:spPr/>
        <p:txBody>
          <a:bodyPr/>
          <a:lstStyle/>
          <a:p>
            <a:pPr>
              <a:defRPr/>
            </a:pPr>
            <a:fld id="{011A18D9-4B2F-4E04-B407-58CD5ABE1226}"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0" name="Slide Number Placeholder 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6777407-D82F-C14D-A6FF-B01E548BF944}" type="slidenum">
              <a:rPr lang="en-US" b="0">
                <a:solidFill>
                  <a:srgbClr val="898989"/>
                </a:solidFill>
                <a:latin typeface="Calibri" charset="0"/>
              </a:rPr>
              <a:pPr eaLnBrk="1" hangingPunct="1"/>
              <a:t>29</a:t>
            </a:fld>
            <a:endParaRPr lang="en-US" b="0">
              <a:solidFill>
                <a:srgbClr val="898989"/>
              </a:solidFill>
              <a:latin typeface="Calibri" charset="0"/>
            </a:endParaRPr>
          </a:p>
        </p:txBody>
      </p:sp>
      <p:pic>
        <p:nvPicPr>
          <p:cNvPr id="38920" name="Picture 6" descr="seinfeld_group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698" y="1004505"/>
            <a:ext cx="4656145" cy="350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Oval 7"/>
          <p:cNvSpPr>
            <a:spLocks noChangeArrowheads="1"/>
          </p:cNvSpPr>
          <p:nvPr/>
        </p:nvSpPr>
        <p:spPr bwMode="auto">
          <a:xfrm>
            <a:off x="6847111" y="1213974"/>
            <a:ext cx="765175" cy="68525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3175"/>
            <a:ext cx="8229600" cy="1143000"/>
          </a:xfrm>
        </p:spPr>
        <p:txBody>
          <a:bodyPr rtlCol="0">
            <a:normAutofit fontScale="90000"/>
          </a:bodyPr>
          <a:lstStyle/>
          <a:p>
            <a:pPr eaLnBrk="1" fontAlgn="auto" hangingPunct="1">
              <a:spcAft>
                <a:spcPts val="0"/>
              </a:spcAft>
              <a:defRPr/>
            </a:pPr>
            <a:r>
              <a:rPr lang="en-US" altLang="en-US" sz="3800" dirty="0" smtClean="0">
                <a:ea typeface="+mj-ea"/>
              </a:rPr>
              <a:t>A collection of least squares typical faces</a:t>
            </a:r>
          </a:p>
        </p:txBody>
      </p:sp>
      <p:sp>
        <p:nvSpPr>
          <p:cNvPr id="16388" name="Rectangle 3"/>
          <p:cNvSpPr>
            <a:spLocks noGrp="1" noChangeArrowheads="1"/>
          </p:cNvSpPr>
          <p:nvPr>
            <p:ph idx="1"/>
          </p:nvPr>
        </p:nvSpPr>
        <p:spPr>
          <a:xfrm>
            <a:off x="457200" y="3305175"/>
            <a:ext cx="8229600" cy="3248025"/>
          </a:xfrm>
        </p:spPr>
        <p:txBody>
          <a:bodyPr>
            <a:normAutofit/>
          </a:bodyPr>
          <a:lstStyle/>
          <a:p>
            <a:pPr eaLnBrk="1" hangingPunct="1"/>
            <a:r>
              <a:rPr lang="en-US" sz="2400">
                <a:latin typeface="Calibri" charset="0"/>
              </a:rPr>
              <a:t>Extension:  Many Eigenfaces</a:t>
            </a:r>
          </a:p>
          <a:p>
            <a:pPr eaLnBrk="1" hangingPunct="1"/>
            <a:r>
              <a:rPr lang="en-US" sz="2400">
                <a:latin typeface="Calibri" charset="0"/>
              </a:rPr>
              <a:t>Approximate </a:t>
            </a:r>
            <a:r>
              <a:rPr lang="en-US" sz="2400" b="1">
                <a:latin typeface="Calibri" charset="0"/>
              </a:rPr>
              <a:t>every </a:t>
            </a:r>
            <a:r>
              <a:rPr lang="en-US" sz="2400">
                <a:latin typeface="Calibri" charset="0"/>
              </a:rPr>
              <a:t>face f as </a:t>
            </a:r>
            <a:r>
              <a:rPr lang="en-US" sz="2400">
                <a:latin typeface="Garamond" charset="0"/>
              </a:rPr>
              <a:t>f = w</a:t>
            </a:r>
            <a:r>
              <a:rPr lang="en-US" sz="2400" baseline="-25000">
                <a:latin typeface="Garamond" charset="0"/>
              </a:rPr>
              <a:t>f,1</a:t>
            </a:r>
            <a:r>
              <a:rPr lang="en-US" sz="2400">
                <a:latin typeface="Garamond" charset="0"/>
              </a:rPr>
              <a:t> V</a:t>
            </a:r>
            <a:r>
              <a:rPr lang="en-US" sz="2400" baseline="-25000">
                <a:latin typeface="Garamond" charset="0"/>
              </a:rPr>
              <a:t>1</a:t>
            </a:r>
            <a:r>
              <a:rPr lang="en-US" sz="2400">
                <a:latin typeface="Garamond" charset="0"/>
              </a:rPr>
              <a:t>+ w</a:t>
            </a:r>
            <a:r>
              <a:rPr lang="en-US" sz="2400" baseline="-25000">
                <a:latin typeface="Garamond" charset="0"/>
              </a:rPr>
              <a:t>f,2</a:t>
            </a:r>
            <a:r>
              <a:rPr lang="en-US" sz="2400">
                <a:latin typeface="Garamond" charset="0"/>
              </a:rPr>
              <a:t> V</a:t>
            </a:r>
            <a:r>
              <a:rPr lang="en-US" sz="2400" baseline="-25000">
                <a:latin typeface="Garamond" charset="0"/>
              </a:rPr>
              <a:t>2</a:t>
            </a:r>
            <a:r>
              <a:rPr lang="en-US" sz="2400">
                <a:latin typeface="Garamond" charset="0"/>
              </a:rPr>
              <a:t> +.. + w</a:t>
            </a:r>
            <a:r>
              <a:rPr lang="en-US" sz="2400" baseline="-25000">
                <a:latin typeface="Garamond" charset="0"/>
              </a:rPr>
              <a:t>f,k</a:t>
            </a:r>
            <a:r>
              <a:rPr lang="en-US" sz="2400">
                <a:latin typeface="Garamond" charset="0"/>
              </a:rPr>
              <a:t> V</a:t>
            </a:r>
            <a:r>
              <a:rPr lang="en-US" sz="2400" baseline="-25000">
                <a:latin typeface="Garamond" charset="0"/>
              </a:rPr>
              <a:t>k</a:t>
            </a:r>
            <a:r>
              <a:rPr lang="en-US" sz="2400">
                <a:latin typeface="Garamond" charset="0"/>
              </a:rPr>
              <a:t> </a:t>
            </a:r>
            <a:endParaRPr lang="en-US" sz="2400">
              <a:latin typeface="Calibri" charset="0"/>
            </a:endParaRPr>
          </a:p>
          <a:p>
            <a:pPr lvl="1" eaLnBrk="1" hangingPunct="1"/>
            <a:r>
              <a:rPr lang="en-US" sz="2000">
                <a:latin typeface="Garamond" charset="0"/>
              </a:rPr>
              <a:t>V</a:t>
            </a:r>
            <a:r>
              <a:rPr lang="en-US" sz="2000" baseline="-25000">
                <a:latin typeface="Garamond" charset="0"/>
              </a:rPr>
              <a:t>2</a:t>
            </a:r>
            <a:r>
              <a:rPr lang="en-US" sz="2000">
                <a:latin typeface="Calibri" charset="0"/>
              </a:rPr>
              <a:t> is used to “correct” errors resulting from using only </a:t>
            </a:r>
            <a:r>
              <a:rPr lang="en-US" sz="2000">
                <a:latin typeface="Garamond" charset="0"/>
              </a:rPr>
              <a:t>V</a:t>
            </a:r>
            <a:r>
              <a:rPr lang="en-US" sz="2000" baseline="-25000">
                <a:latin typeface="Garamond" charset="0"/>
              </a:rPr>
              <a:t>1</a:t>
            </a:r>
            <a:endParaRPr lang="en-US" sz="2000">
              <a:latin typeface="Calibri" charset="0"/>
            </a:endParaRPr>
          </a:p>
          <a:p>
            <a:pPr lvl="1" eaLnBrk="1" hangingPunct="1"/>
            <a:r>
              <a:rPr lang="en-US" sz="2000">
                <a:latin typeface="Garamond" charset="0"/>
              </a:rPr>
              <a:t>V</a:t>
            </a:r>
            <a:r>
              <a:rPr lang="en-US" sz="2000" baseline="-25000">
                <a:latin typeface="Garamond" charset="0"/>
              </a:rPr>
              <a:t>3</a:t>
            </a:r>
            <a:r>
              <a:rPr lang="en-US" sz="2000">
                <a:latin typeface="Calibri" charset="0"/>
              </a:rPr>
              <a:t> corrects errors remaining after correction with </a:t>
            </a:r>
            <a:r>
              <a:rPr lang="en-US" sz="2000">
                <a:latin typeface="Garamond" charset="0"/>
              </a:rPr>
              <a:t>V</a:t>
            </a:r>
            <a:r>
              <a:rPr lang="en-US" sz="2000" baseline="-25000">
                <a:latin typeface="Garamond" charset="0"/>
              </a:rPr>
              <a:t>2</a:t>
            </a:r>
            <a:endParaRPr lang="en-US" sz="2000">
              <a:latin typeface="Calibri" charset="0"/>
            </a:endParaRPr>
          </a:p>
          <a:p>
            <a:pPr lvl="1" eaLnBrk="1" hangingPunct="1"/>
            <a:r>
              <a:rPr lang="en-US" sz="2000">
                <a:latin typeface="Calibri" charset="0"/>
              </a:rPr>
              <a:t>And so on..</a:t>
            </a:r>
          </a:p>
          <a:p>
            <a:pPr lvl="1" eaLnBrk="1" hangingPunct="1"/>
            <a:endParaRPr lang="en-US" sz="2000">
              <a:latin typeface="Calibri" charset="0"/>
            </a:endParaRPr>
          </a:p>
          <a:p>
            <a:pPr eaLnBrk="1" hangingPunct="1"/>
            <a:r>
              <a:rPr lang="en-US" sz="1900">
                <a:latin typeface="Garamond" charset="0"/>
              </a:rPr>
              <a:t>V = [V</a:t>
            </a:r>
            <a:r>
              <a:rPr lang="en-US" sz="1900" baseline="-25000">
                <a:latin typeface="Garamond" charset="0"/>
              </a:rPr>
              <a:t>1</a:t>
            </a:r>
            <a:r>
              <a:rPr lang="en-US" sz="1900">
                <a:latin typeface="Garamond" charset="0"/>
              </a:rPr>
              <a:t> V</a:t>
            </a:r>
            <a:r>
              <a:rPr lang="en-US" sz="1900" baseline="-25000">
                <a:latin typeface="Garamond" charset="0"/>
              </a:rPr>
              <a:t>2</a:t>
            </a:r>
            <a:r>
              <a:rPr lang="en-US" sz="1900">
                <a:latin typeface="Garamond" charset="0"/>
              </a:rPr>
              <a:t> V</a:t>
            </a:r>
            <a:r>
              <a:rPr lang="en-US" sz="1900" baseline="-25000">
                <a:latin typeface="Garamond" charset="0"/>
              </a:rPr>
              <a:t>3</a:t>
            </a:r>
            <a:r>
              <a:rPr lang="en-US" sz="1900">
                <a:latin typeface="Garamond" charset="0"/>
              </a:rPr>
              <a:t>] </a:t>
            </a:r>
            <a:r>
              <a:rPr lang="en-US" sz="1900">
                <a:latin typeface="Calibri" charset="0"/>
              </a:rPr>
              <a:t>can be computed through Eigen analysis</a:t>
            </a:r>
            <a:endParaRPr lang="en-US" sz="1900">
              <a:latin typeface="Garamond" charset="0"/>
            </a:endParaRPr>
          </a:p>
        </p:txBody>
      </p:sp>
      <p:sp>
        <p:nvSpPr>
          <p:cNvPr id="20" name="Date Placeholder 19"/>
          <p:cNvSpPr>
            <a:spLocks noGrp="1"/>
          </p:cNvSpPr>
          <p:nvPr>
            <p:ph type="dt" sz="quarter" idx="10"/>
          </p:nvPr>
        </p:nvSpPr>
        <p:spPr/>
        <p:txBody>
          <a:bodyPr/>
          <a:lstStyle/>
          <a:p>
            <a:pPr>
              <a:defRPr/>
            </a:pPr>
            <a:fld id="{8DD261B2-7303-402A-95E3-245CF3F73D9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9"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1" name="Slide Number Placeholder 20"/>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8187CA1-B874-F841-9835-37A08F6E5B95}" type="slidenum">
              <a:rPr lang="en-US" b="0">
                <a:solidFill>
                  <a:srgbClr val="898989"/>
                </a:solidFill>
                <a:latin typeface="Calibri" charset="0"/>
              </a:rPr>
              <a:pPr eaLnBrk="1" hangingPunct="1"/>
              <a:t>3</a:t>
            </a:fld>
            <a:endParaRPr lang="en-US" b="0">
              <a:solidFill>
                <a:srgbClr val="898989"/>
              </a:solidFill>
              <a:latin typeface="Calibri" charset="0"/>
            </a:endParaRPr>
          </a:p>
        </p:txBody>
      </p:sp>
      <p:pic>
        <p:nvPicPr>
          <p:cNvPr id="17415" name="Picture 4" descr="face13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990600"/>
            <a:ext cx="106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subject0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1600" y="990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descr="subject0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subject0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95400"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8" descr="Pash_1HB0_00S0ed40sz_100le30_3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09800" y="990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9" descr="Brl1_1HB0_00S0ed40sz_100le30_3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209800" y="2133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0" descr="Tuz1_1oHB0_00S0ed40sz_100le30_30"/>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124200" y="990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1" descr="Tish1_1HB0_00S0ed40sz_100le30_30"/>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24200" y="213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2" descr="firsteigenface"/>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191000" y="1371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3" descr="secondeigenface"/>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486400" y="1371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4" descr="thirdeigenface"/>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858000" y="137160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Oval 15"/>
          <p:cNvSpPr>
            <a:spLocks noChangeArrowheads="1"/>
          </p:cNvSpPr>
          <p:nvPr/>
        </p:nvSpPr>
        <p:spPr bwMode="auto">
          <a:xfrm>
            <a:off x="81534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17427" name="Oval 16"/>
          <p:cNvSpPr>
            <a:spLocks noChangeArrowheads="1"/>
          </p:cNvSpPr>
          <p:nvPr/>
        </p:nvSpPr>
        <p:spPr bwMode="auto">
          <a:xfrm>
            <a:off x="83058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68338" y="76200"/>
            <a:ext cx="8229600" cy="838200"/>
          </a:xfrm>
        </p:spPr>
        <p:txBody>
          <a:bodyPr/>
          <a:lstStyle/>
          <a:p>
            <a:pPr eaLnBrk="1" hangingPunct="1"/>
            <a:r>
              <a:rPr lang="en-US">
                <a:latin typeface="Calibri" charset="0"/>
              </a:rPr>
              <a:t>Solution</a:t>
            </a:r>
          </a:p>
        </p:txBody>
      </p:sp>
      <p:sp>
        <p:nvSpPr>
          <p:cNvPr id="39939" name="Rectangle 3"/>
          <p:cNvSpPr>
            <a:spLocks noGrp="1" noChangeArrowheads="1"/>
          </p:cNvSpPr>
          <p:nvPr>
            <p:ph idx="1"/>
          </p:nvPr>
        </p:nvSpPr>
        <p:spPr>
          <a:xfrm>
            <a:off x="457200" y="2890838"/>
            <a:ext cx="8229600" cy="3281362"/>
          </a:xfrm>
        </p:spPr>
        <p:txBody>
          <a:bodyPr/>
          <a:lstStyle/>
          <a:p>
            <a:pPr eaLnBrk="1" hangingPunct="1">
              <a:lnSpc>
                <a:spcPct val="80000"/>
              </a:lnSpc>
            </a:pPr>
            <a:r>
              <a:rPr lang="en-US" sz="2600">
                <a:latin typeface="Calibri" charset="0"/>
              </a:rPr>
              <a:t>Create many “typical faces”</a:t>
            </a:r>
          </a:p>
          <a:p>
            <a:pPr lvl="1" eaLnBrk="1" hangingPunct="1">
              <a:lnSpc>
                <a:spcPct val="80000"/>
              </a:lnSpc>
            </a:pPr>
            <a:r>
              <a:rPr lang="en-US" sz="2200">
                <a:latin typeface="Calibri" charset="0"/>
              </a:rPr>
              <a:t>One for each scaling factor</a:t>
            </a:r>
          </a:p>
          <a:p>
            <a:pPr lvl="1" eaLnBrk="1" hangingPunct="1">
              <a:lnSpc>
                <a:spcPct val="80000"/>
              </a:lnSpc>
            </a:pPr>
            <a:r>
              <a:rPr lang="en-US" sz="2200">
                <a:latin typeface="Calibri" charset="0"/>
              </a:rPr>
              <a:t>One for each rotation</a:t>
            </a:r>
          </a:p>
          <a:p>
            <a:pPr lvl="2" eaLnBrk="1" hangingPunct="1">
              <a:lnSpc>
                <a:spcPct val="80000"/>
              </a:lnSpc>
            </a:pPr>
            <a:r>
              <a:rPr lang="en-US" sz="2000">
                <a:latin typeface="Calibri" charset="0"/>
              </a:rPr>
              <a:t>How will we do this?</a:t>
            </a:r>
          </a:p>
          <a:p>
            <a:pPr eaLnBrk="1" hangingPunct="1">
              <a:lnSpc>
                <a:spcPct val="80000"/>
              </a:lnSpc>
            </a:pPr>
            <a:r>
              <a:rPr lang="en-US" sz="2600">
                <a:latin typeface="Calibri" charset="0"/>
              </a:rPr>
              <a:t>Match them all</a:t>
            </a:r>
          </a:p>
          <a:p>
            <a:pPr lvl="4" eaLnBrk="1" hangingPunct="1">
              <a:lnSpc>
                <a:spcPct val="80000"/>
              </a:lnSpc>
            </a:pPr>
            <a:endParaRPr lang="en-US" sz="1800">
              <a:latin typeface="Calibri" charset="0"/>
            </a:endParaRPr>
          </a:p>
          <a:p>
            <a:pPr eaLnBrk="1" hangingPunct="1">
              <a:lnSpc>
                <a:spcPct val="80000"/>
              </a:lnSpc>
            </a:pPr>
            <a:r>
              <a:rPr lang="en-US" sz="2600">
                <a:latin typeface="Calibri" charset="0"/>
              </a:rPr>
              <a:t>Does this work</a:t>
            </a:r>
          </a:p>
          <a:p>
            <a:pPr lvl="1" eaLnBrk="1" hangingPunct="1">
              <a:lnSpc>
                <a:spcPct val="80000"/>
              </a:lnSpc>
            </a:pPr>
            <a:r>
              <a:rPr lang="en-US" sz="2200">
                <a:latin typeface="Calibri" charset="0"/>
              </a:rPr>
              <a:t>Kind of .. Not well enough at all</a:t>
            </a:r>
          </a:p>
          <a:p>
            <a:pPr lvl="1" eaLnBrk="1" hangingPunct="1">
              <a:lnSpc>
                <a:spcPct val="80000"/>
              </a:lnSpc>
            </a:pPr>
            <a:r>
              <a:rPr lang="en-US" sz="2200">
                <a:latin typeface="Calibri" charset="0"/>
              </a:rPr>
              <a:t>We need more sophisticated models</a:t>
            </a:r>
          </a:p>
        </p:txBody>
      </p:sp>
      <p:sp>
        <p:nvSpPr>
          <p:cNvPr id="19" name="Date Placeholder 18"/>
          <p:cNvSpPr>
            <a:spLocks noGrp="1"/>
          </p:cNvSpPr>
          <p:nvPr>
            <p:ph type="dt" sz="quarter" idx="10"/>
          </p:nvPr>
        </p:nvSpPr>
        <p:spPr/>
        <p:txBody>
          <a:bodyPr/>
          <a:lstStyle/>
          <a:p>
            <a:pPr>
              <a:defRPr/>
            </a:pPr>
            <a:fld id="{0A04B859-554F-429F-85D0-C4E61BD7F37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0" name="Slide Number Placeholder 1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F38704A-C1D1-7D44-AB76-064EE2AA12C1}" type="slidenum">
              <a:rPr lang="en-US" b="0">
                <a:solidFill>
                  <a:srgbClr val="898989"/>
                </a:solidFill>
                <a:latin typeface="Calibri" charset="0"/>
              </a:rPr>
              <a:pPr eaLnBrk="1" hangingPunct="1"/>
              <a:t>30</a:t>
            </a:fld>
            <a:endParaRPr lang="en-US" b="0">
              <a:solidFill>
                <a:srgbClr val="898989"/>
              </a:solidFill>
              <a:latin typeface="Calibri" charset="0"/>
            </a:endParaRPr>
          </a:p>
        </p:txBody>
      </p:sp>
      <p:pic>
        <p:nvPicPr>
          <p:cNvPr id="39943" name="Picture 4"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642938" y="984250"/>
            <a:ext cx="749300" cy="763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4" name="Picture 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1641475" y="963613"/>
            <a:ext cx="893763" cy="911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5" name="Picture 6"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2725738" y="963613"/>
            <a:ext cx="989012" cy="1006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6" name="Picture 7"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a:off x="3929063" y="952500"/>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7" name="Picture 8"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804209">
            <a:off x="5321300" y="1006475"/>
            <a:ext cx="749300" cy="763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8" name="Picture 9"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1535861">
            <a:off x="6183313" y="1016000"/>
            <a:ext cx="749300" cy="763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9" name="Picture 10"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837405">
            <a:off x="7181850" y="1047750"/>
            <a:ext cx="749300" cy="763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50" name="Picture 11"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1740387">
            <a:off x="8010525" y="1165225"/>
            <a:ext cx="749300" cy="7635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51" name="Picture 12"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1520209">
            <a:off x="5534025" y="2251075"/>
            <a:ext cx="989013" cy="1006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52" name="Picture 13"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196020">
            <a:off x="6883400" y="2165350"/>
            <a:ext cx="989013" cy="1006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53" name="Picture 14"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1839814">
            <a:off x="5789613" y="3641725"/>
            <a:ext cx="1103312"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54" name="Picture 15"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21252" t="6667" r="17502" b="10001"/>
          <a:stretch>
            <a:fillRect/>
          </a:stretch>
        </p:blipFill>
        <p:spPr bwMode="auto">
          <a:xfrm rot="615459">
            <a:off x="7086600" y="3600450"/>
            <a:ext cx="1103313"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55" name="Picture 16"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17502" t="10001" r="21252" b="6667"/>
          <a:stretch>
            <a:fillRect/>
          </a:stretch>
        </p:blipFill>
        <p:spPr bwMode="auto">
          <a:xfrm>
            <a:off x="6556375" y="4951413"/>
            <a:ext cx="1103313" cy="11239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346075" y="34925"/>
            <a:ext cx="8794750" cy="838200"/>
          </a:xfrm>
        </p:spPr>
        <p:txBody>
          <a:bodyPr rtlCol="0">
            <a:normAutofit fontScale="90000"/>
          </a:bodyPr>
          <a:lstStyle/>
          <a:p>
            <a:pPr eaLnBrk="1" fontAlgn="auto" hangingPunct="1">
              <a:spcAft>
                <a:spcPts val="0"/>
              </a:spcAft>
              <a:defRPr/>
            </a:pPr>
            <a:r>
              <a:rPr lang="en-US" altLang="en-US" sz="3600" dirty="0" smtClean="0">
                <a:ea typeface="+mj-ea"/>
              </a:rPr>
              <a:t>Face Detection: A Quick Historical Perspective</a:t>
            </a:r>
          </a:p>
        </p:txBody>
      </p:sp>
      <p:sp>
        <p:nvSpPr>
          <p:cNvPr id="61444" name="Rectangle 3"/>
          <p:cNvSpPr>
            <a:spLocks noGrp="1" noChangeArrowheads="1"/>
          </p:cNvSpPr>
          <p:nvPr>
            <p:ph idx="1"/>
          </p:nvPr>
        </p:nvSpPr>
        <p:spPr>
          <a:xfrm>
            <a:off x="457200" y="3427413"/>
            <a:ext cx="8229600" cy="2900362"/>
          </a:xfrm>
        </p:spPr>
        <p:txBody>
          <a:bodyPr>
            <a:normAutofit/>
          </a:bodyPr>
          <a:lstStyle/>
          <a:p>
            <a:pPr eaLnBrk="1" hangingPunct="1">
              <a:lnSpc>
                <a:spcPct val="90000"/>
              </a:lnSpc>
            </a:pPr>
            <a:r>
              <a:rPr lang="en-US" sz="2200" dirty="0">
                <a:latin typeface="Calibri" charset="0"/>
              </a:rPr>
              <a:t>Many more complex methods</a:t>
            </a:r>
          </a:p>
          <a:p>
            <a:pPr lvl="1" eaLnBrk="1" hangingPunct="1">
              <a:lnSpc>
                <a:spcPct val="90000"/>
              </a:lnSpc>
            </a:pPr>
            <a:r>
              <a:rPr lang="en-US" sz="1900" dirty="0">
                <a:latin typeface="Calibri" charset="0"/>
              </a:rPr>
              <a:t>Use edge detectors and search for face like patterns</a:t>
            </a:r>
          </a:p>
          <a:p>
            <a:pPr lvl="1" eaLnBrk="1" hangingPunct="1">
              <a:lnSpc>
                <a:spcPct val="90000"/>
              </a:lnSpc>
            </a:pPr>
            <a:r>
              <a:rPr lang="en-US" sz="1900" dirty="0">
                <a:latin typeface="Calibri" charset="0"/>
              </a:rPr>
              <a:t>Find “feature” detectors (noses, ears..) and employ them in complex neural networks..</a:t>
            </a:r>
          </a:p>
          <a:p>
            <a:pPr lvl="4" eaLnBrk="1" hangingPunct="1">
              <a:lnSpc>
                <a:spcPct val="90000"/>
              </a:lnSpc>
            </a:pPr>
            <a:endParaRPr lang="en-US" sz="1500" dirty="0">
              <a:latin typeface="Calibri" charset="0"/>
            </a:endParaRPr>
          </a:p>
          <a:p>
            <a:pPr eaLnBrk="1" hangingPunct="1">
              <a:lnSpc>
                <a:spcPct val="90000"/>
              </a:lnSpc>
            </a:pPr>
            <a:r>
              <a:rPr lang="en-US" sz="2200" dirty="0">
                <a:latin typeface="Calibri" charset="0"/>
              </a:rPr>
              <a:t>The Viola Jones method</a:t>
            </a:r>
          </a:p>
          <a:p>
            <a:pPr lvl="1" eaLnBrk="1" hangingPunct="1">
              <a:lnSpc>
                <a:spcPct val="90000"/>
              </a:lnSpc>
            </a:pPr>
            <a:r>
              <a:rPr lang="en-US" sz="1900" dirty="0">
                <a:latin typeface="Calibri" charset="0"/>
              </a:rPr>
              <a:t>Boosted cascaded </a:t>
            </a:r>
            <a:r>
              <a:rPr lang="en-US" sz="1900" dirty="0" smtClean="0">
                <a:latin typeface="Calibri" charset="0"/>
              </a:rPr>
              <a:t>classifiers</a:t>
            </a:r>
            <a:endParaRPr lang="en-US" sz="1900" dirty="0">
              <a:latin typeface="Calibri" charset="0"/>
            </a:endParaRPr>
          </a:p>
        </p:txBody>
      </p:sp>
      <p:sp>
        <p:nvSpPr>
          <p:cNvPr id="7" name="Date Placeholder 6"/>
          <p:cNvSpPr>
            <a:spLocks noGrp="1"/>
          </p:cNvSpPr>
          <p:nvPr>
            <p:ph type="dt" sz="quarter" idx="10"/>
          </p:nvPr>
        </p:nvSpPr>
        <p:spPr/>
        <p:txBody>
          <a:bodyPr/>
          <a:lstStyle/>
          <a:p>
            <a:pPr>
              <a:defRPr/>
            </a:pPr>
            <a:fld id="{14EDF6F6-65D7-4E8E-893B-9E7D12B056F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236A30DD-A46E-D64B-B6FA-0ED4860B634D}" type="slidenum">
              <a:rPr lang="en-US" b="0">
                <a:solidFill>
                  <a:srgbClr val="898989"/>
                </a:solidFill>
                <a:latin typeface="Calibri" charset="0"/>
              </a:rPr>
              <a:pPr eaLnBrk="1" hangingPunct="1"/>
              <a:t>31</a:t>
            </a:fld>
            <a:endParaRPr lang="en-US" b="0">
              <a:solidFill>
                <a:srgbClr val="898989"/>
              </a:solidFill>
              <a:latin typeface="Calibri" charset="0"/>
            </a:endParaRPr>
          </a:p>
        </p:txBody>
      </p:sp>
      <p:pic>
        <p:nvPicPr>
          <p:cNvPr id="4096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2275" y="852488"/>
            <a:ext cx="5803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346075" y="34925"/>
            <a:ext cx="8794750" cy="838200"/>
          </a:xfrm>
        </p:spPr>
        <p:txBody>
          <a:bodyPr rtlCol="0">
            <a:normAutofit fontScale="90000"/>
          </a:bodyPr>
          <a:lstStyle/>
          <a:p>
            <a:pPr eaLnBrk="1" fontAlgn="auto" hangingPunct="1">
              <a:spcAft>
                <a:spcPts val="0"/>
              </a:spcAft>
              <a:defRPr/>
            </a:pPr>
            <a:r>
              <a:rPr lang="en-US" altLang="en-US" sz="3600" dirty="0" smtClean="0">
                <a:ea typeface="+mj-ea"/>
              </a:rPr>
              <a:t>Face Detection: A Quick Historical Perspective</a:t>
            </a:r>
          </a:p>
        </p:txBody>
      </p:sp>
      <p:sp>
        <p:nvSpPr>
          <p:cNvPr id="61444" name="Rectangle 3"/>
          <p:cNvSpPr>
            <a:spLocks noGrp="1" noChangeArrowheads="1"/>
          </p:cNvSpPr>
          <p:nvPr>
            <p:ph idx="1"/>
          </p:nvPr>
        </p:nvSpPr>
        <p:spPr>
          <a:xfrm>
            <a:off x="457200" y="3427413"/>
            <a:ext cx="8229600" cy="2900362"/>
          </a:xfrm>
        </p:spPr>
        <p:txBody>
          <a:bodyPr>
            <a:normAutofit/>
          </a:bodyPr>
          <a:lstStyle/>
          <a:p>
            <a:pPr eaLnBrk="1" hangingPunct="1">
              <a:lnSpc>
                <a:spcPct val="90000"/>
              </a:lnSpc>
            </a:pPr>
            <a:r>
              <a:rPr lang="en-US" sz="2200" dirty="0">
                <a:latin typeface="Calibri" charset="0"/>
              </a:rPr>
              <a:t>Many more complex methods</a:t>
            </a:r>
          </a:p>
          <a:p>
            <a:pPr lvl="1" eaLnBrk="1" hangingPunct="1">
              <a:lnSpc>
                <a:spcPct val="90000"/>
              </a:lnSpc>
            </a:pPr>
            <a:r>
              <a:rPr lang="en-US" sz="1900" dirty="0">
                <a:latin typeface="Calibri" charset="0"/>
              </a:rPr>
              <a:t>Use edge detectors and search for face like patterns</a:t>
            </a:r>
          </a:p>
          <a:p>
            <a:pPr lvl="1" eaLnBrk="1" hangingPunct="1">
              <a:lnSpc>
                <a:spcPct val="90000"/>
              </a:lnSpc>
            </a:pPr>
            <a:r>
              <a:rPr lang="en-US" sz="1900" dirty="0">
                <a:latin typeface="Calibri" charset="0"/>
              </a:rPr>
              <a:t>Find “feature” detectors (noses, ears..) and employ them in complex neural networks..</a:t>
            </a:r>
          </a:p>
          <a:p>
            <a:pPr lvl="4" eaLnBrk="1" hangingPunct="1">
              <a:lnSpc>
                <a:spcPct val="90000"/>
              </a:lnSpc>
            </a:pPr>
            <a:endParaRPr lang="en-US" sz="1500" dirty="0">
              <a:latin typeface="Calibri" charset="0"/>
            </a:endParaRPr>
          </a:p>
          <a:p>
            <a:pPr eaLnBrk="1" hangingPunct="1">
              <a:lnSpc>
                <a:spcPct val="90000"/>
              </a:lnSpc>
            </a:pPr>
            <a:r>
              <a:rPr lang="en-US" sz="2200" b="1" dirty="0">
                <a:solidFill>
                  <a:srgbClr val="FF0000"/>
                </a:solidFill>
                <a:latin typeface="Calibri" charset="0"/>
              </a:rPr>
              <a:t>The Viola Jones </a:t>
            </a:r>
            <a:r>
              <a:rPr lang="en-US" sz="2200" b="1" dirty="0" smtClean="0">
                <a:solidFill>
                  <a:srgbClr val="FF0000"/>
                </a:solidFill>
                <a:latin typeface="Calibri" charset="0"/>
              </a:rPr>
              <a:t>method (20K+ Citations!)</a:t>
            </a:r>
            <a:endParaRPr lang="en-US" sz="2200" b="1" dirty="0">
              <a:solidFill>
                <a:srgbClr val="FF0000"/>
              </a:solidFill>
              <a:latin typeface="Calibri" charset="0"/>
            </a:endParaRPr>
          </a:p>
          <a:p>
            <a:pPr lvl="1" eaLnBrk="1" hangingPunct="1">
              <a:lnSpc>
                <a:spcPct val="90000"/>
              </a:lnSpc>
            </a:pPr>
            <a:r>
              <a:rPr lang="en-US" sz="1900" b="1" dirty="0">
                <a:solidFill>
                  <a:srgbClr val="FF0000"/>
                </a:solidFill>
                <a:latin typeface="Calibri" charset="0"/>
              </a:rPr>
              <a:t>Boosted cascaded </a:t>
            </a:r>
            <a:r>
              <a:rPr lang="en-US" sz="1900" b="1" dirty="0" smtClean="0">
                <a:solidFill>
                  <a:srgbClr val="FF0000"/>
                </a:solidFill>
                <a:latin typeface="Calibri" charset="0"/>
              </a:rPr>
              <a:t>classifiers</a:t>
            </a:r>
            <a:endParaRPr lang="en-US" sz="1900" b="1" dirty="0">
              <a:solidFill>
                <a:srgbClr val="FF0000"/>
              </a:solidFill>
              <a:latin typeface="Calibri" charset="0"/>
            </a:endParaRPr>
          </a:p>
        </p:txBody>
      </p:sp>
      <p:sp>
        <p:nvSpPr>
          <p:cNvPr id="7" name="Date Placeholder 6"/>
          <p:cNvSpPr>
            <a:spLocks noGrp="1"/>
          </p:cNvSpPr>
          <p:nvPr>
            <p:ph type="dt" sz="quarter" idx="10"/>
          </p:nvPr>
        </p:nvSpPr>
        <p:spPr/>
        <p:txBody>
          <a:bodyPr/>
          <a:lstStyle/>
          <a:p>
            <a:pPr>
              <a:defRPr/>
            </a:pPr>
            <a:fld id="{A5DA7BCE-F75B-4280-983D-6C53BF653DA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236A30DD-A46E-D64B-B6FA-0ED4860B634D}" type="slidenum">
              <a:rPr lang="en-US" b="0">
                <a:solidFill>
                  <a:srgbClr val="898989"/>
                </a:solidFill>
                <a:latin typeface="Calibri" charset="0"/>
              </a:rPr>
              <a:pPr eaLnBrk="1" hangingPunct="1"/>
              <a:t>32</a:t>
            </a:fld>
            <a:endParaRPr lang="en-US" b="0">
              <a:solidFill>
                <a:srgbClr val="898989"/>
              </a:solidFill>
              <a:latin typeface="Calibri" charset="0"/>
            </a:endParaRPr>
          </a:p>
        </p:txBody>
      </p:sp>
      <p:pic>
        <p:nvPicPr>
          <p:cNvPr id="40967"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92275" y="852488"/>
            <a:ext cx="5803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pic>
    </p:spTree>
    <p:extLst>
      <p:ext uri="{BB962C8B-B14F-4D97-AF65-F5344CB8AC3E}">
        <p14:creationId xmlns:p14="http://schemas.microsoft.com/office/powerpoint/2010/main" val="3144053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457200" y="58738"/>
            <a:ext cx="8229600" cy="1143000"/>
          </a:xfrm>
        </p:spPr>
        <p:txBody>
          <a:bodyPr>
            <a:normAutofit/>
          </a:bodyPr>
          <a:lstStyle/>
          <a:p>
            <a:pPr eaLnBrk="1" hangingPunct="1"/>
            <a:r>
              <a:rPr lang="en-US" sz="3200">
                <a:latin typeface="Calibri" charset="0"/>
              </a:rPr>
              <a:t>And even before that – what is classification?</a:t>
            </a:r>
          </a:p>
        </p:txBody>
      </p:sp>
      <p:sp>
        <p:nvSpPr>
          <p:cNvPr id="41987" name="Rectangle 3"/>
          <p:cNvSpPr>
            <a:spLocks noGrp="1" noChangeArrowheads="1"/>
          </p:cNvSpPr>
          <p:nvPr>
            <p:ph idx="1"/>
          </p:nvPr>
        </p:nvSpPr>
        <p:spPr>
          <a:xfrm>
            <a:off x="457200" y="1055688"/>
            <a:ext cx="8229600" cy="5216525"/>
          </a:xfrm>
        </p:spPr>
        <p:txBody>
          <a:bodyPr/>
          <a:lstStyle/>
          <a:p>
            <a:pPr eaLnBrk="1" hangingPunct="1"/>
            <a:r>
              <a:rPr lang="en-US" sz="2600" dirty="0">
                <a:latin typeface="Calibri" charset="0"/>
              </a:rPr>
              <a:t>Given “features” describing an entity, determine the category it belongs to</a:t>
            </a:r>
          </a:p>
          <a:p>
            <a:pPr lvl="1" eaLnBrk="1" hangingPunct="1"/>
            <a:r>
              <a:rPr lang="en-US" sz="2200" dirty="0">
                <a:latin typeface="Calibri" charset="0"/>
              </a:rPr>
              <a:t>Walks on two legs, has no hair. Is this</a:t>
            </a:r>
          </a:p>
          <a:p>
            <a:pPr lvl="2" eaLnBrk="1" hangingPunct="1"/>
            <a:r>
              <a:rPr lang="en-US" sz="2000" dirty="0">
                <a:latin typeface="Calibri" charset="0"/>
              </a:rPr>
              <a:t>A </a:t>
            </a:r>
            <a:r>
              <a:rPr lang="en-US" sz="2000" dirty="0" err="1">
                <a:latin typeface="Calibri" charset="0"/>
              </a:rPr>
              <a:t>Chimpanizee</a:t>
            </a:r>
            <a:endParaRPr lang="en-US" sz="2000" dirty="0">
              <a:latin typeface="Calibri" charset="0"/>
            </a:endParaRPr>
          </a:p>
          <a:p>
            <a:pPr lvl="2" eaLnBrk="1" hangingPunct="1"/>
            <a:r>
              <a:rPr lang="en-US" sz="2000" dirty="0">
                <a:latin typeface="Calibri" charset="0"/>
              </a:rPr>
              <a:t>A Human</a:t>
            </a:r>
          </a:p>
          <a:p>
            <a:pPr lvl="1" eaLnBrk="1" hangingPunct="1"/>
            <a:r>
              <a:rPr lang="en-US" sz="2200" dirty="0">
                <a:latin typeface="Calibri" charset="0"/>
              </a:rPr>
              <a:t>Has long hair, is 5’6” tall, is this</a:t>
            </a:r>
          </a:p>
          <a:p>
            <a:pPr lvl="2" eaLnBrk="1" hangingPunct="1"/>
            <a:r>
              <a:rPr lang="en-US" sz="2000" dirty="0">
                <a:latin typeface="Calibri" charset="0"/>
              </a:rPr>
              <a:t>A man</a:t>
            </a:r>
          </a:p>
          <a:p>
            <a:pPr lvl="2" eaLnBrk="1" hangingPunct="1"/>
            <a:r>
              <a:rPr lang="en-US" sz="2000" dirty="0">
                <a:latin typeface="Calibri" charset="0"/>
              </a:rPr>
              <a:t>A woman</a:t>
            </a:r>
          </a:p>
          <a:p>
            <a:pPr lvl="1" eaLnBrk="1" hangingPunct="1"/>
            <a:r>
              <a:rPr lang="en-US" sz="2200" dirty="0">
                <a:latin typeface="Calibri" charset="0"/>
              </a:rPr>
              <a:t>Matches “eye” pattern with score 0.5, “mouth pattern” with score 0.25, “nose” pattern with score 0.1. Are we looking at</a:t>
            </a:r>
          </a:p>
          <a:p>
            <a:pPr lvl="2" eaLnBrk="1" hangingPunct="1"/>
            <a:r>
              <a:rPr lang="en-US" sz="2000" dirty="0">
                <a:latin typeface="Calibri" charset="0"/>
              </a:rPr>
              <a:t>A face</a:t>
            </a:r>
          </a:p>
          <a:p>
            <a:pPr lvl="2" eaLnBrk="1" hangingPunct="1"/>
            <a:r>
              <a:rPr lang="en-US" sz="2000" dirty="0">
                <a:latin typeface="Calibri" charset="0"/>
              </a:rPr>
              <a:t>Not a face?</a:t>
            </a:r>
          </a:p>
        </p:txBody>
      </p:sp>
      <p:sp>
        <p:nvSpPr>
          <p:cNvPr id="6" name="Date Placeholder 5"/>
          <p:cNvSpPr>
            <a:spLocks noGrp="1"/>
          </p:cNvSpPr>
          <p:nvPr>
            <p:ph type="dt" sz="quarter" idx="10"/>
          </p:nvPr>
        </p:nvSpPr>
        <p:spPr/>
        <p:txBody>
          <a:bodyPr/>
          <a:lstStyle/>
          <a:p>
            <a:pPr>
              <a:defRPr/>
            </a:pPr>
            <a:fld id="{1E76426A-81D1-419F-964A-85062EF958A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FC10BE4-163F-7F4A-BAAA-5D52B0F4F1E1}" type="slidenum">
              <a:rPr lang="en-US" b="0">
                <a:solidFill>
                  <a:srgbClr val="898989"/>
                </a:solidFill>
                <a:latin typeface="Calibri" charset="0"/>
              </a:rPr>
              <a:pPr eaLnBrk="1" hangingPunct="1"/>
              <a:t>33</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Classification</a:t>
            </a:r>
          </a:p>
        </p:txBody>
      </p:sp>
      <p:sp>
        <p:nvSpPr>
          <p:cNvPr id="43011" name="Rectangle 3"/>
          <p:cNvSpPr>
            <a:spLocks noGrp="1" noChangeArrowheads="1"/>
          </p:cNvSpPr>
          <p:nvPr>
            <p:ph idx="1"/>
          </p:nvPr>
        </p:nvSpPr>
        <p:spPr>
          <a:xfrm>
            <a:off x="457200" y="1254125"/>
            <a:ext cx="8229600" cy="5135563"/>
          </a:xfrm>
        </p:spPr>
        <p:txBody>
          <a:bodyPr/>
          <a:lstStyle/>
          <a:p>
            <a:pPr eaLnBrk="1" hangingPunct="1">
              <a:lnSpc>
                <a:spcPct val="90000"/>
              </a:lnSpc>
            </a:pPr>
            <a:r>
              <a:rPr lang="en-US" sz="2600" dirty="0">
                <a:latin typeface="Calibri" charset="0"/>
              </a:rPr>
              <a:t>Multi-class classification</a:t>
            </a:r>
          </a:p>
          <a:p>
            <a:pPr lvl="1" eaLnBrk="1" hangingPunct="1">
              <a:lnSpc>
                <a:spcPct val="90000"/>
              </a:lnSpc>
            </a:pPr>
            <a:r>
              <a:rPr lang="en-US" sz="2200" dirty="0">
                <a:latin typeface="Calibri" charset="0"/>
              </a:rPr>
              <a:t>Many possible categories</a:t>
            </a:r>
          </a:p>
          <a:p>
            <a:pPr lvl="2" eaLnBrk="1" hangingPunct="1">
              <a:lnSpc>
                <a:spcPct val="90000"/>
              </a:lnSpc>
            </a:pPr>
            <a:r>
              <a:rPr lang="en-US" sz="2000" dirty="0">
                <a:latin typeface="Calibri" charset="0"/>
              </a:rPr>
              <a:t>E.g. Sounds “AH, IY, UW, EY..”</a:t>
            </a:r>
          </a:p>
          <a:p>
            <a:pPr lvl="2" eaLnBrk="1" hangingPunct="1">
              <a:lnSpc>
                <a:spcPct val="90000"/>
              </a:lnSpc>
            </a:pPr>
            <a:r>
              <a:rPr lang="en-US" sz="2000" dirty="0">
                <a:latin typeface="Calibri" charset="0"/>
              </a:rPr>
              <a:t>E.g. Images “Tree, dog, house, person..</a:t>
            </a:r>
            <a:r>
              <a:rPr lang="en-US" sz="2000" dirty="0" smtClean="0">
                <a:latin typeface="Calibri" charset="0"/>
              </a:rPr>
              <a:t>”</a:t>
            </a:r>
          </a:p>
          <a:p>
            <a:pPr lvl="2" eaLnBrk="1" hangingPunct="1">
              <a:lnSpc>
                <a:spcPct val="90000"/>
              </a:lnSpc>
            </a:pPr>
            <a:endParaRPr lang="en-US" sz="2000" dirty="0">
              <a:latin typeface="Calibri" charset="0"/>
            </a:endParaRPr>
          </a:p>
          <a:p>
            <a:pPr eaLnBrk="1" hangingPunct="1">
              <a:lnSpc>
                <a:spcPct val="90000"/>
              </a:lnSpc>
            </a:pPr>
            <a:r>
              <a:rPr lang="en-US" sz="2600" dirty="0" smtClean="0">
                <a:latin typeface="Calibri" charset="0"/>
              </a:rPr>
              <a:t>Classes may overlap</a:t>
            </a:r>
          </a:p>
          <a:p>
            <a:pPr lvl="1" eaLnBrk="1" hangingPunct="1">
              <a:lnSpc>
                <a:spcPct val="90000"/>
              </a:lnSpc>
            </a:pPr>
            <a:r>
              <a:rPr lang="en-US" sz="2200" dirty="0" smtClean="0">
                <a:latin typeface="Calibri" charset="0"/>
              </a:rPr>
              <a:t>Phoneme Classification </a:t>
            </a:r>
            <a:r>
              <a:rPr lang="en-US" sz="2200" dirty="0" err="1" smtClean="0">
                <a:latin typeface="Calibri" charset="0"/>
              </a:rPr>
              <a:t>vs</a:t>
            </a:r>
            <a:r>
              <a:rPr lang="en-US" sz="2200" dirty="0" smtClean="0">
                <a:latin typeface="Calibri" charset="0"/>
              </a:rPr>
              <a:t> Emotive State Classification </a:t>
            </a:r>
            <a:r>
              <a:rPr lang="en-US" sz="2200" dirty="0" err="1" smtClean="0">
                <a:latin typeface="Calibri" charset="0"/>
              </a:rPr>
              <a:t>vs</a:t>
            </a:r>
            <a:r>
              <a:rPr lang="en-US" sz="2200" dirty="0" smtClean="0">
                <a:latin typeface="Calibri" charset="0"/>
              </a:rPr>
              <a:t> Accents etc.</a:t>
            </a:r>
            <a:endParaRPr lang="en-US" sz="2200" dirty="0">
              <a:latin typeface="Calibri" charset="0"/>
            </a:endParaRPr>
          </a:p>
          <a:p>
            <a:pPr lvl="4" eaLnBrk="1" hangingPunct="1">
              <a:lnSpc>
                <a:spcPct val="90000"/>
              </a:lnSpc>
            </a:pPr>
            <a:endParaRPr lang="en-US" sz="1800" dirty="0">
              <a:latin typeface="Calibri" charset="0"/>
            </a:endParaRPr>
          </a:p>
          <a:p>
            <a:pPr eaLnBrk="1" hangingPunct="1">
              <a:lnSpc>
                <a:spcPct val="90000"/>
              </a:lnSpc>
            </a:pPr>
            <a:r>
              <a:rPr lang="en-US" sz="2600" dirty="0">
                <a:latin typeface="Calibri" charset="0"/>
              </a:rPr>
              <a:t>Binary classification</a:t>
            </a:r>
          </a:p>
          <a:p>
            <a:pPr lvl="1" eaLnBrk="1" hangingPunct="1">
              <a:lnSpc>
                <a:spcPct val="90000"/>
              </a:lnSpc>
            </a:pPr>
            <a:r>
              <a:rPr lang="en-US" sz="2200" dirty="0">
                <a:latin typeface="Calibri" charset="0"/>
              </a:rPr>
              <a:t>Only two categories</a:t>
            </a:r>
          </a:p>
          <a:p>
            <a:pPr lvl="2" eaLnBrk="1" hangingPunct="1">
              <a:lnSpc>
                <a:spcPct val="90000"/>
              </a:lnSpc>
            </a:pPr>
            <a:r>
              <a:rPr lang="en-US" sz="2000" dirty="0">
                <a:latin typeface="Calibri" charset="0"/>
              </a:rPr>
              <a:t>Man vs. Woman</a:t>
            </a:r>
          </a:p>
          <a:p>
            <a:pPr lvl="2" eaLnBrk="1" hangingPunct="1">
              <a:lnSpc>
                <a:spcPct val="90000"/>
              </a:lnSpc>
            </a:pPr>
            <a:r>
              <a:rPr lang="en-US" sz="2000" dirty="0">
                <a:latin typeface="Calibri" charset="0"/>
              </a:rPr>
              <a:t>Face vs. not a </a:t>
            </a:r>
            <a:r>
              <a:rPr lang="en-US" sz="2000" dirty="0" smtClean="0">
                <a:latin typeface="Calibri" charset="0"/>
              </a:rPr>
              <a:t>face…</a:t>
            </a:r>
            <a:endParaRPr lang="en-US" sz="2000" dirty="0">
              <a:latin typeface="Calibri" charset="0"/>
            </a:endParaRPr>
          </a:p>
        </p:txBody>
      </p:sp>
      <p:sp>
        <p:nvSpPr>
          <p:cNvPr id="6" name="Date Placeholder 5"/>
          <p:cNvSpPr>
            <a:spLocks noGrp="1"/>
          </p:cNvSpPr>
          <p:nvPr>
            <p:ph type="dt" sz="quarter" idx="10"/>
          </p:nvPr>
        </p:nvSpPr>
        <p:spPr/>
        <p:txBody>
          <a:bodyPr/>
          <a:lstStyle/>
          <a:p>
            <a:pPr>
              <a:defRPr/>
            </a:pPr>
            <a:fld id="{BAAE6441-FE57-4B95-90A4-8EEACD981A5F}" type="datetime1">
              <a:rPr lang="en-US" altLang="en-US" smtClean="0">
                <a:solidFill>
                  <a:schemeClr val="tx1">
                    <a:tint val="75000"/>
                  </a:schemeClr>
                </a:solidFill>
              </a:rPr>
              <a:t>2/17/2015</a:t>
            </a:fld>
            <a:endParaRPr lang="en-US" altLang="en-US" dirty="0">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dirty="0">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8FB8D19-E0C2-7046-89A3-AEDC070FAC40}" type="slidenum">
              <a:rPr lang="en-US" b="0">
                <a:solidFill>
                  <a:srgbClr val="898989"/>
                </a:solidFill>
                <a:latin typeface="Calibri" charset="0"/>
              </a:rPr>
              <a:pPr eaLnBrk="1" hangingPunct="1"/>
              <a:t>34</a:t>
            </a:fld>
            <a:endParaRPr lang="en-US" b="0"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Classification</a:t>
            </a:r>
          </a:p>
        </p:txBody>
      </p:sp>
      <p:sp>
        <p:nvSpPr>
          <p:cNvPr id="43011" name="Rectangle 3"/>
          <p:cNvSpPr>
            <a:spLocks noGrp="1" noChangeArrowheads="1"/>
          </p:cNvSpPr>
          <p:nvPr>
            <p:ph idx="1"/>
          </p:nvPr>
        </p:nvSpPr>
        <p:spPr>
          <a:xfrm>
            <a:off x="457200" y="1254125"/>
            <a:ext cx="8229600" cy="5135563"/>
          </a:xfrm>
        </p:spPr>
        <p:txBody>
          <a:bodyPr/>
          <a:lstStyle/>
          <a:p>
            <a:pPr eaLnBrk="1" hangingPunct="1">
              <a:lnSpc>
                <a:spcPct val="90000"/>
              </a:lnSpc>
            </a:pPr>
            <a:r>
              <a:rPr lang="en-US" sz="2600" dirty="0">
                <a:latin typeface="Calibri" charset="0"/>
              </a:rPr>
              <a:t>Multi-class classification</a:t>
            </a:r>
          </a:p>
          <a:p>
            <a:pPr lvl="1" eaLnBrk="1" hangingPunct="1">
              <a:lnSpc>
                <a:spcPct val="90000"/>
              </a:lnSpc>
            </a:pPr>
            <a:r>
              <a:rPr lang="en-US" sz="2200" dirty="0">
                <a:latin typeface="Calibri" charset="0"/>
              </a:rPr>
              <a:t>Many possible categories</a:t>
            </a:r>
          </a:p>
          <a:p>
            <a:pPr lvl="2" eaLnBrk="1" hangingPunct="1">
              <a:lnSpc>
                <a:spcPct val="90000"/>
              </a:lnSpc>
            </a:pPr>
            <a:r>
              <a:rPr lang="en-US" sz="2000" dirty="0">
                <a:latin typeface="Calibri" charset="0"/>
              </a:rPr>
              <a:t>E.g. Sounds “AH, IY, UW, EY..”</a:t>
            </a:r>
          </a:p>
          <a:p>
            <a:pPr lvl="2" eaLnBrk="1" hangingPunct="1">
              <a:lnSpc>
                <a:spcPct val="90000"/>
              </a:lnSpc>
            </a:pPr>
            <a:r>
              <a:rPr lang="en-US" sz="2000" dirty="0">
                <a:latin typeface="Calibri" charset="0"/>
              </a:rPr>
              <a:t>E.g. Images “Tree, dog, house, person..</a:t>
            </a:r>
            <a:r>
              <a:rPr lang="en-US" sz="2000" dirty="0" smtClean="0">
                <a:latin typeface="Calibri" charset="0"/>
              </a:rPr>
              <a:t>”</a:t>
            </a:r>
          </a:p>
          <a:p>
            <a:pPr lvl="2" eaLnBrk="1" hangingPunct="1">
              <a:lnSpc>
                <a:spcPct val="90000"/>
              </a:lnSpc>
            </a:pPr>
            <a:endParaRPr lang="en-US" sz="2000" dirty="0">
              <a:latin typeface="Calibri" charset="0"/>
            </a:endParaRPr>
          </a:p>
          <a:p>
            <a:pPr eaLnBrk="1" hangingPunct="1">
              <a:lnSpc>
                <a:spcPct val="90000"/>
              </a:lnSpc>
            </a:pPr>
            <a:r>
              <a:rPr lang="en-US" sz="2600" dirty="0" smtClean="0">
                <a:latin typeface="Calibri" charset="0"/>
              </a:rPr>
              <a:t>Classes may overlap</a:t>
            </a:r>
          </a:p>
          <a:p>
            <a:pPr lvl="1" eaLnBrk="1" hangingPunct="1">
              <a:lnSpc>
                <a:spcPct val="90000"/>
              </a:lnSpc>
            </a:pPr>
            <a:r>
              <a:rPr lang="en-US" sz="2200" dirty="0" smtClean="0">
                <a:latin typeface="Calibri" charset="0"/>
              </a:rPr>
              <a:t>Phoneme Classification </a:t>
            </a:r>
            <a:r>
              <a:rPr lang="en-US" sz="2200" dirty="0" err="1" smtClean="0">
                <a:latin typeface="Calibri" charset="0"/>
              </a:rPr>
              <a:t>vs</a:t>
            </a:r>
            <a:r>
              <a:rPr lang="en-US" sz="2200" dirty="0" smtClean="0">
                <a:latin typeface="Calibri" charset="0"/>
              </a:rPr>
              <a:t> Emotive State Classification </a:t>
            </a:r>
            <a:r>
              <a:rPr lang="en-US" sz="2200" dirty="0" err="1" smtClean="0">
                <a:latin typeface="Calibri" charset="0"/>
              </a:rPr>
              <a:t>vs</a:t>
            </a:r>
            <a:r>
              <a:rPr lang="en-US" sz="2200" dirty="0" smtClean="0">
                <a:latin typeface="Calibri" charset="0"/>
              </a:rPr>
              <a:t> Accents etc.</a:t>
            </a:r>
            <a:endParaRPr lang="en-US" sz="2200" dirty="0">
              <a:latin typeface="Calibri" charset="0"/>
            </a:endParaRPr>
          </a:p>
          <a:p>
            <a:pPr lvl="4" eaLnBrk="1" hangingPunct="1">
              <a:lnSpc>
                <a:spcPct val="90000"/>
              </a:lnSpc>
            </a:pPr>
            <a:endParaRPr lang="en-US" sz="1800" dirty="0">
              <a:latin typeface="Calibri" charset="0"/>
            </a:endParaRPr>
          </a:p>
          <a:p>
            <a:pPr eaLnBrk="1" hangingPunct="1">
              <a:lnSpc>
                <a:spcPct val="90000"/>
              </a:lnSpc>
            </a:pPr>
            <a:r>
              <a:rPr lang="en-US" sz="2600" dirty="0">
                <a:latin typeface="Calibri" charset="0"/>
              </a:rPr>
              <a:t>Binary classification</a:t>
            </a:r>
          </a:p>
          <a:p>
            <a:pPr lvl="1" eaLnBrk="1" hangingPunct="1">
              <a:lnSpc>
                <a:spcPct val="90000"/>
              </a:lnSpc>
            </a:pPr>
            <a:r>
              <a:rPr lang="en-US" sz="2200" dirty="0">
                <a:latin typeface="Calibri" charset="0"/>
              </a:rPr>
              <a:t>Only two categories</a:t>
            </a:r>
          </a:p>
          <a:p>
            <a:pPr lvl="2" eaLnBrk="1" hangingPunct="1">
              <a:lnSpc>
                <a:spcPct val="90000"/>
              </a:lnSpc>
            </a:pPr>
            <a:r>
              <a:rPr lang="en-US" sz="2000" dirty="0">
                <a:latin typeface="Calibri" charset="0"/>
              </a:rPr>
              <a:t>Man vs. Woman</a:t>
            </a:r>
          </a:p>
          <a:p>
            <a:pPr lvl="2" eaLnBrk="1" hangingPunct="1">
              <a:lnSpc>
                <a:spcPct val="90000"/>
              </a:lnSpc>
            </a:pPr>
            <a:r>
              <a:rPr lang="en-US" sz="2000" dirty="0">
                <a:latin typeface="Calibri" charset="0"/>
              </a:rPr>
              <a:t>Face vs. </a:t>
            </a:r>
            <a:r>
              <a:rPr lang="en-US" sz="2000" b="1" dirty="0">
                <a:solidFill>
                  <a:srgbClr val="FF0000"/>
                </a:solidFill>
                <a:latin typeface="Calibri" charset="0"/>
              </a:rPr>
              <a:t>not a </a:t>
            </a:r>
            <a:r>
              <a:rPr lang="en-US" sz="2000" b="1" dirty="0" smtClean="0">
                <a:solidFill>
                  <a:srgbClr val="FF0000"/>
                </a:solidFill>
                <a:latin typeface="Calibri" charset="0"/>
              </a:rPr>
              <a:t>face…</a:t>
            </a:r>
            <a:endParaRPr lang="en-US" sz="2000" b="1" dirty="0">
              <a:solidFill>
                <a:srgbClr val="FF0000"/>
              </a:solidFill>
              <a:latin typeface="Calibri" charset="0"/>
            </a:endParaRPr>
          </a:p>
        </p:txBody>
      </p:sp>
      <p:sp>
        <p:nvSpPr>
          <p:cNvPr id="6" name="Date Placeholder 5"/>
          <p:cNvSpPr>
            <a:spLocks noGrp="1"/>
          </p:cNvSpPr>
          <p:nvPr>
            <p:ph type="dt" sz="quarter" idx="10"/>
          </p:nvPr>
        </p:nvSpPr>
        <p:spPr/>
        <p:txBody>
          <a:bodyPr/>
          <a:lstStyle/>
          <a:p>
            <a:pPr>
              <a:defRPr/>
            </a:pPr>
            <a:fld id="{B15DFB45-6515-49D3-B1D8-61F393B959F0}" type="datetime1">
              <a:rPr lang="en-US" altLang="en-US" smtClean="0">
                <a:solidFill>
                  <a:schemeClr val="tx1">
                    <a:tint val="75000"/>
                  </a:schemeClr>
                </a:solidFill>
              </a:rPr>
              <a:t>2/17/2015</a:t>
            </a:fld>
            <a:endParaRPr lang="en-US" altLang="en-US" dirty="0">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dirty="0">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8FB8D19-E0C2-7046-89A3-AEDC070FAC40}" type="slidenum">
              <a:rPr lang="en-US" b="0">
                <a:solidFill>
                  <a:srgbClr val="898989"/>
                </a:solidFill>
                <a:latin typeface="Calibri" charset="0"/>
              </a:rPr>
              <a:pPr eaLnBrk="1" hangingPunct="1"/>
              <a:t>35</a:t>
            </a:fld>
            <a:endParaRPr lang="en-US" b="0" dirty="0">
              <a:solidFill>
                <a:srgbClr val="898989"/>
              </a:solidFill>
              <a:latin typeface="Calibri" charset="0"/>
            </a:endParaRPr>
          </a:p>
        </p:txBody>
      </p:sp>
    </p:spTree>
    <p:extLst>
      <p:ext uri="{BB962C8B-B14F-4D97-AF65-F5344CB8AC3E}">
        <p14:creationId xmlns:p14="http://schemas.microsoft.com/office/powerpoint/2010/main" val="811843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Classes (Not an X)</a:t>
            </a:r>
            <a:endParaRPr lang="en-US" dirty="0"/>
          </a:p>
        </p:txBody>
      </p:sp>
      <p:sp>
        <p:nvSpPr>
          <p:cNvPr id="4" name="Date Placeholder 3"/>
          <p:cNvSpPr>
            <a:spLocks noGrp="1"/>
          </p:cNvSpPr>
          <p:nvPr>
            <p:ph type="dt" sz="half" idx="10"/>
          </p:nvPr>
        </p:nvSpPr>
        <p:spPr/>
        <p:txBody>
          <a:bodyPr/>
          <a:lstStyle/>
          <a:p>
            <a:pPr>
              <a:defRPr/>
            </a:pPr>
            <a:fld id="{3939AAD2-7B9E-4A3F-8D85-D1AA23D5D382}"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36</a:t>
            </a:fld>
            <a:endParaRPr lang="en-US"/>
          </a:p>
        </p:txBody>
      </p:sp>
      <p:pic>
        <p:nvPicPr>
          <p:cNvPr id="8" name="Picture 7" descr="pseudoped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65074"/>
            <a:ext cx="9144000" cy="2911889"/>
          </a:xfrm>
          <a:prstGeom prst="rect">
            <a:avLst/>
          </a:prstGeom>
        </p:spPr>
      </p:pic>
      <p:sp>
        <p:nvSpPr>
          <p:cNvPr id="9" name="TextBox 8"/>
          <p:cNvSpPr txBox="1"/>
          <p:nvPr/>
        </p:nvSpPr>
        <p:spPr>
          <a:xfrm>
            <a:off x="955280" y="5000918"/>
            <a:ext cx="7518619" cy="461665"/>
          </a:xfrm>
          <a:prstGeom prst="rect">
            <a:avLst/>
          </a:prstGeom>
          <a:noFill/>
        </p:spPr>
        <p:txBody>
          <a:bodyPr wrap="square" rtlCol="0">
            <a:spAutoFit/>
          </a:bodyPr>
          <a:lstStyle/>
          <a:p>
            <a:pPr algn="ctr"/>
            <a:r>
              <a:rPr lang="en-US" sz="2400" b="0" dirty="0" smtClean="0">
                <a:latin typeface="+mn-lt"/>
                <a:cs typeface="Arial"/>
              </a:rPr>
              <a:t>Which of these IS NOT a Person/Pedestrian?</a:t>
            </a:r>
            <a:endParaRPr lang="en-US" sz="2400" b="0" dirty="0">
              <a:latin typeface="+mn-lt"/>
              <a:cs typeface="Arial"/>
            </a:endParaRPr>
          </a:p>
        </p:txBody>
      </p:sp>
    </p:spTree>
    <p:extLst>
      <p:ext uri="{BB962C8B-B14F-4D97-AF65-F5344CB8AC3E}">
        <p14:creationId xmlns:p14="http://schemas.microsoft.com/office/powerpoint/2010/main" val="3422901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a:t>
            </a:r>
            <a:r>
              <a:rPr lang="en-US" dirty="0" err="1" smtClean="0"/>
              <a:t>vs</a:t>
            </a:r>
            <a:r>
              <a:rPr lang="en-US" dirty="0" smtClean="0"/>
              <a:t> Classification</a:t>
            </a:r>
            <a:endParaRPr lang="en-US" dirty="0"/>
          </a:p>
        </p:txBody>
      </p:sp>
      <p:sp>
        <p:nvSpPr>
          <p:cNvPr id="3" name="Content Placeholder 2"/>
          <p:cNvSpPr>
            <a:spLocks noGrp="1"/>
          </p:cNvSpPr>
          <p:nvPr>
            <p:ph idx="1"/>
          </p:nvPr>
        </p:nvSpPr>
        <p:spPr/>
        <p:txBody>
          <a:bodyPr/>
          <a:lstStyle/>
          <a:p>
            <a:r>
              <a:rPr lang="en-US" dirty="0" smtClean="0"/>
              <a:t>Detection: Find an X</a:t>
            </a:r>
          </a:p>
          <a:p>
            <a:r>
              <a:rPr lang="en-US" dirty="0" smtClean="0"/>
              <a:t>Classification: Find the correct label X,Y,Z etc.</a:t>
            </a:r>
            <a:endParaRPr lang="en-US" dirty="0"/>
          </a:p>
        </p:txBody>
      </p:sp>
      <p:sp>
        <p:nvSpPr>
          <p:cNvPr id="4" name="Date Placeholder 3"/>
          <p:cNvSpPr>
            <a:spLocks noGrp="1"/>
          </p:cNvSpPr>
          <p:nvPr>
            <p:ph type="dt" sz="half" idx="10"/>
          </p:nvPr>
        </p:nvSpPr>
        <p:spPr/>
        <p:txBody>
          <a:bodyPr/>
          <a:lstStyle/>
          <a:p>
            <a:pPr>
              <a:defRPr/>
            </a:pPr>
            <a:fld id="{88FB17A0-BBCF-483B-BEE9-18DC7B179D08}"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37</a:t>
            </a:fld>
            <a:endParaRPr lang="en-US"/>
          </a:p>
        </p:txBody>
      </p:sp>
    </p:spTree>
    <p:extLst>
      <p:ext uri="{BB962C8B-B14F-4D97-AF65-F5344CB8AC3E}">
        <p14:creationId xmlns:p14="http://schemas.microsoft.com/office/powerpoint/2010/main" val="2949921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a:t>
            </a:r>
            <a:r>
              <a:rPr lang="en-US" dirty="0" err="1" smtClean="0"/>
              <a:t>vs</a:t>
            </a:r>
            <a:r>
              <a:rPr lang="en-US" dirty="0" smtClean="0"/>
              <a:t> Classification</a:t>
            </a:r>
            <a:endParaRPr lang="en-US" dirty="0"/>
          </a:p>
        </p:txBody>
      </p:sp>
      <p:sp>
        <p:nvSpPr>
          <p:cNvPr id="3" name="Content Placeholder 2"/>
          <p:cNvSpPr>
            <a:spLocks noGrp="1"/>
          </p:cNvSpPr>
          <p:nvPr>
            <p:ph idx="1"/>
          </p:nvPr>
        </p:nvSpPr>
        <p:spPr/>
        <p:txBody>
          <a:bodyPr/>
          <a:lstStyle/>
          <a:p>
            <a:r>
              <a:rPr lang="en-US" dirty="0" smtClean="0"/>
              <a:t>Detection: Find an X</a:t>
            </a:r>
          </a:p>
          <a:p>
            <a:r>
              <a:rPr lang="en-US" dirty="0" smtClean="0"/>
              <a:t>Classification: Find the correct label X,Y,Z etc.</a:t>
            </a:r>
          </a:p>
          <a:p>
            <a:r>
              <a:rPr lang="en-US" dirty="0" smtClean="0"/>
              <a:t>Binary Classification as Detection: Find the correct label X or </a:t>
            </a:r>
            <a:r>
              <a:rPr lang="en-US" dirty="0" err="1" smtClean="0"/>
              <a:t>notX</a:t>
            </a:r>
            <a:endParaRPr lang="en-US" dirty="0"/>
          </a:p>
        </p:txBody>
      </p:sp>
      <p:sp>
        <p:nvSpPr>
          <p:cNvPr id="4" name="Date Placeholder 3"/>
          <p:cNvSpPr>
            <a:spLocks noGrp="1"/>
          </p:cNvSpPr>
          <p:nvPr>
            <p:ph type="dt" sz="half" idx="10"/>
          </p:nvPr>
        </p:nvSpPr>
        <p:spPr/>
        <p:txBody>
          <a:bodyPr/>
          <a:lstStyle/>
          <a:p>
            <a:pPr>
              <a:defRPr/>
            </a:pPr>
            <a:fld id="{BAA7F1D9-A525-4DDB-B077-AE00642F3EAD}"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38</a:t>
            </a:fld>
            <a:endParaRPr lang="en-US"/>
          </a:p>
        </p:txBody>
      </p:sp>
    </p:spTree>
    <p:extLst>
      <p:ext uri="{BB962C8B-B14F-4D97-AF65-F5344CB8AC3E}">
        <p14:creationId xmlns:p14="http://schemas.microsoft.com/office/powerpoint/2010/main" val="4020311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Face Detection as Classification</a:t>
            </a:r>
          </a:p>
        </p:txBody>
      </p:sp>
      <p:sp>
        <p:nvSpPr>
          <p:cNvPr id="44035" name="Rectangle 3"/>
          <p:cNvSpPr>
            <a:spLocks noGrp="1" noChangeArrowheads="1"/>
          </p:cNvSpPr>
          <p:nvPr>
            <p:ph idx="1"/>
          </p:nvPr>
        </p:nvSpPr>
        <p:spPr>
          <a:xfrm>
            <a:off x="457200" y="3563938"/>
            <a:ext cx="8229600" cy="2871787"/>
          </a:xfrm>
        </p:spPr>
        <p:txBody>
          <a:bodyPr/>
          <a:lstStyle/>
          <a:p>
            <a:pPr eaLnBrk="1" hangingPunct="1">
              <a:lnSpc>
                <a:spcPct val="90000"/>
              </a:lnSpc>
            </a:pPr>
            <a:r>
              <a:rPr lang="en-US" sz="2400">
                <a:latin typeface="Calibri" charset="0"/>
              </a:rPr>
              <a:t>Faces can be many sizes</a:t>
            </a:r>
          </a:p>
          <a:p>
            <a:pPr eaLnBrk="1" hangingPunct="1">
              <a:lnSpc>
                <a:spcPct val="90000"/>
              </a:lnSpc>
            </a:pPr>
            <a:r>
              <a:rPr lang="en-US" sz="2400">
                <a:latin typeface="Calibri" charset="0"/>
              </a:rPr>
              <a:t>They can happen anywhere in the image</a:t>
            </a:r>
          </a:p>
          <a:p>
            <a:pPr eaLnBrk="1" hangingPunct="1">
              <a:lnSpc>
                <a:spcPct val="90000"/>
              </a:lnSpc>
            </a:pPr>
            <a:r>
              <a:rPr lang="en-US" sz="2400">
                <a:latin typeface="Calibri" charset="0"/>
              </a:rPr>
              <a:t>For each face size</a:t>
            </a:r>
          </a:p>
          <a:p>
            <a:pPr lvl="1" eaLnBrk="1" hangingPunct="1">
              <a:lnSpc>
                <a:spcPct val="90000"/>
              </a:lnSpc>
            </a:pPr>
            <a:r>
              <a:rPr lang="en-US" sz="2000">
                <a:latin typeface="Calibri" charset="0"/>
              </a:rPr>
              <a:t>For each location</a:t>
            </a:r>
          </a:p>
          <a:p>
            <a:pPr lvl="2" eaLnBrk="1" hangingPunct="1">
              <a:lnSpc>
                <a:spcPct val="90000"/>
              </a:lnSpc>
            </a:pPr>
            <a:r>
              <a:rPr lang="en-US" sz="1800">
                <a:latin typeface="Calibri" charset="0"/>
              </a:rPr>
              <a:t>Classify a rectangular region of the face size, at that location, as a face or not a face</a:t>
            </a:r>
          </a:p>
          <a:p>
            <a:pPr eaLnBrk="1" hangingPunct="1">
              <a:lnSpc>
                <a:spcPct val="90000"/>
              </a:lnSpc>
            </a:pPr>
            <a:r>
              <a:rPr lang="en-US" sz="2400">
                <a:latin typeface="Calibri" charset="0"/>
              </a:rPr>
              <a:t>This is a series of </a:t>
            </a:r>
            <a:r>
              <a:rPr lang="en-US" sz="2400" b="1" i="1">
                <a:latin typeface="Calibri" charset="0"/>
              </a:rPr>
              <a:t>binary </a:t>
            </a:r>
            <a:r>
              <a:rPr lang="en-US" sz="2400">
                <a:latin typeface="Calibri" charset="0"/>
              </a:rPr>
              <a:t>classification problems</a:t>
            </a:r>
          </a:p>
        </p:txBody>
      </p:sp>
      <p:sp>
        <p:nvSpPr>
          <p:cNvPr id="11" name="Date Placeholder 10"/>
          <p:cNvSpPr>
            <a:spLocks noGrp="1"/>
          </p:cNvSpPr>
          <p:nvPr>
            <p:ph type="dt" sz="quarter" idx="10"/>
          </p:nvPr>
        </p:nvSpPr>
        <p:spPr/>
        <p:txBody>
          <a:bodyPr/>
          <a:lstStyle/>
          <a:p>
            <a:pPr>
              <a:defRPr/>
            </a:pPr>
            <a:fld id="{853CC51E-C954-404E-BD5F-62017D3CDB1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0"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2" name="Slide Number Placeholder 11"/>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4747DAB-8A77-BF43-9887-ACCE251694EC}" type="slidenum">
              <a:rPr lang="en-US" b="0">
                <a:solidFill>
                  <a:srgbClr val="898989"/>
                </a:solidFill>
                <a:latin typeface="Calibri" charset="0"/>
              </a:rPr>
              <a:pPr eaLnBrk="1" hangingPunct="1"/>
              <a:t>39</a:t>
            </a:fld>
            <a:endParaRPr lang="en-US" b="0">
              <a:solidFill>
                <a:srgbClr val="898989"/>
              </a:solidFill>
              <a:latin typeface="Calibri" charset="0"/>
            </a:endParaRPr>
          </a:p>
        </p:txBody>
      </p:sp>
      <p:pic>
        <p:nvPicPr>
          <p:cNvPr id="44039" name="Picture 4"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98713" y="1019175"/>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5"/>
          <p:cNvSpPr>
            <a:spLocks noChangeArrowheads="1"/>
          </p:cNvSpPr>
          <p:nvPr/>
        </p:nvSpPr>
        <p:spPr bwMode="auto">
          <a:xfrm>
            <a:off x="2513013" y="1122363"/>
            <a:ext cx="1020762" cy="1020762"/>
          </a:xfrm>
          <a:prstGeom prst="rect">
            <a:avLst/>
          </a:prstGeom>
          <a:noFill/>
          <a:ln w="5715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1" name="Rectangle 6"/>
          <p:cNvSpPr>
            <a:spLocks noChangeArrowheads="1"/>
          </p:cNvSpPr>
          <p:nvPr/>
        </p:nvSpPr>
        <p:spPr bwMode="auto">
          <a:xfrm>
            <a:off x="2862263" y="2143125"/>
            <a:ext cx="1020762" cy="1020763"/>
          </a:xfrm>
          <a:prstGeom prst="rect">
            <a:avLst/>
          </a:prstGeom>
          <a:noFill/>
          <a:ln w="5715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2" name="Rectangle 7"/>
          <p:cNvSpPr>
            <a:spLocks noChangeArrowheads="1"/>
          </p:cNvSpPr>
          <p:nvPr/>
        </p:nvSpPr>
        <p:spPr bwMode="auto">
          <a:xfrm>
            <a:off x="4130675" y="1887538"/>
            <a:ext cx="1020763" cy="1020762"/>
          </a:xfrm>
          <a:prstGeom prst="rect">
            <a:avLst/>
          </a:prstGeom>
          <a:noFill/>
          <a:ln w="5715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3" name="Text Box 8"/>
          <p:cNvSpPr txBox="1">
            <a:spLocks noChangeArrowheads="1"/>
          </p:cNvSpPr>
          <p:nvPr/>
        </p:nvSpPr>
        <p:spPr bwMode="auto">
          <a:xfrm>
            <a:off x="6000750" y="1030288"/>
            <a:ext cx="2514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For each square, run a</a:t>
            </a:r>
            <a:br>
              <a:rPr lang="en-US" sz="1800">
                <a:latin typeface="Times New Roman" charset="0"/>
              </a:rPr>
            </a:br>
            <a:r>
              <a:rPr lang="en-US" sz="1800">
                <a:latin typeface="Times New Roman" charset="0"/>
              </a:rPr>
              <a:t>classifier to find out if it</a:t>
            </a:r>
            <a:br>
              <a:rPr lang="en-US" sz="1800">
                <a:latin typeface="Times New Roman" charset="0"/>
              </a:rPr>
            </a:br>
            <a:r>
              <a:rPr lang="en-US" sz="1800">
                <a:latin typeface="Times New Roman" charset="0"/>
              </a:rPr>
              <a:t>is a face or not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79750"/>
            <a:ext cx="8229600" cy="838200"/>
          </a:xfrm>
        </p:spPr>
        <p:txBody>
          <a:bodyPr/>
          <a:lstStyle/>
          <a:p>
            <a:pPr eaLnBrk="1" hangingPunct="1"/>
            <a:r>
              <a:rPr lang="en-US">
                <a:latin typeface="Calibri" charset="0"/>
              </a:rPr>
              <a:t>Detecting Faces in Images</a:t>
            </a:r>
          </a:p>
        </p:txBody>
      </p:sp>
      <p:sp>
        <p:nvSpPr>
          <p:cNvPr id="5" name="Date Placeholder 4"/>
          <p:cNvSpPr>
            <a:spLocks noGrp="1"/>
          </p:cNvSpPr>
          <p:nvPr>
            <p:ph type="dt" sz="quarter" idx="10"/>
          </p:nvPr>
        </p:nvSpPr>
        <p:spPr/>
        <p:txBody>
          <a:bodyPr/>
          <a:lstStyle/>
          <a:p>
            <a:pPr>
              <a:defRPr/>
            </a:pPr>
            <a:fld id="{58426DB6-4436-493E-B74C-D91E40ACA1F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4"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6" name="Slide Number Placeholder 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EACF808-E5DC-5649-9168-17A9AF35DD57}" type="slidenum">
              <a:rPr lang="en-US" b="0">
                <a:solidFill>
                  <a:srgbClr val="898989"/>
                </a:solidFill>
                <a:latin typeface="Calibri" charset="0"/>
              </a:rPr>
              <a:pPr eaLnBrk="1" hangingPunct="1"/>
              <a:t>4</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8738"/>
            <a:ext cx="8229600" cy="1143000"/>
          </a:xfrm>
        </p:spPr>
        <p:txBody>
          <a:bodyPr/>
          <a:lstStyle/>
          <a:p>
            <a:pPr eaLnBrk="1" hangingPunct="1"/>
            <a:r>
              <a:rPr lang="en-US">
                <a:latin typeface="Calibri" charset="0"/>
              </a:rPr>
              <a:t>Binary classification</a:t>
            </a:r>
          </a:p>
        </p:txBody>
      </p:sp>
      <p:sp>
        <p:nvSpPr>
          <p:cNvPr id="3" name="Content Placeholder 2"/>
          <p:cNvSpPr>
            <a:spLocks noGrp="1"/>
          </p:cNvSpPr>
          <p:nvPr>
            <p:ph idx="1"/>
          </p:nvPr>
        </p:nvSpPr>
        <p:spPr>
          <a:xfrm>
            <a:off x="457200" y="1600200"/>
            <a:ext cx="8229600" cy="4752975"/>
          </a:xfrm>
        </p:spPr>
        <p:txBody>
          <a:bodyPr>
            <a:normAutofit/>
          </a:bodyPr>
          <a:lstStyle/>
          <a:p>
            <a:pPr eaLnBrk="1" hangingPunct="1"/>
            <a:r>
              <a:rPr lang="en-US" sz="2200">
                <a:latin typeface="Calibri" charset="0"/>
              </a:rPr>
              <a:t>Classification can be abstracted as follows</a:t>
            </a:r>
          </a:p>
          <a:p>
            <a:pPr eaLnBrk="1" hangingPunct="1"/>
            <a:r>
              <a:rPr lang="en-US" sz="2200">
                <a:latin typeface="Calibri" charset="0"/>
              </a:rPr>
              <a:t>H:  X  </a:t>
            </a:r>
            <a:r>
              <a:rPr lang="en-US" sz="2200">
                <a:latin typeface="Calibri" charset="0"/>
                <a:sym typeface="Wingdings" charset="0"/>
              </a:rPr>
              <a:t>   (+1,-1) </a:t>
            </a:r>
          </a:p>
          <a:p>
            <a:pPr eaLnBrk="1" hangingPunct="1"/>
            <a:r>
              <a:rPr lang="en-US" sz="2200">
                <a:latin typeface="Calibri" charset="0"/>
                <a:sym typeface="Wingdings" charset="0"/>
              </a:rPr>
              <a:t>A function H that takes as input some X and outputs a +1 or -1</a:t>
            </a:r>
          </a:p>
          <a:p>
            <a:pPr lvl="1" eaLnBrk="1" hangingPunct="1"/>
            <a:r>
              <a:rPr lang="en-US" sz="2000">
                <a:latin typeface="Calibri" charset="0"/>
                <a:sym typeface="Wingdings" charset="0"/>
              </a:rPr>
              <a:t>X is the set of </a:t>
            </a:r>
            <a:r>
              <a:rPr lang="ja-JP" altLang="en-US" sz="2000">
                <a:latin typeface="Calibri" charset="0"/>
                <a:sym typeface="Wingdings" charset="0"/>
              </a:rPr>
              <a:t>“</a:t>
            </a:r>
            <a:r>
              <a:rPr lang="en-US" sz="2000">
                <a:latin typeface="Calibri" charset="0"/>
                <a:sym typeface="Wingdings" charset="0"/>
              </a:rPr>
              <a:t>features</a:t>
            </a:r>
            <a:r>
              <a:rPr lang="ja-JP" altLang="en-US" sz="2000">
                <a:latin typeface="Calibri" charset="0"/>
                <a:sym typeface="Wingdings" charset="0"/>
              </a:rPr>
              <a:t>”</a:t>
            </a:r>
            <a:endParaRPr lang="en-US" sz="2000">
              <a:latin typeface="Calibri" charset="0"/>
              <a:sym typeface="Wingdings" charset="0"/>
            </a:endParaRPr>
          </a:p>
          <a:p>
            <a:pPr lvl="1" eaLnBrk="1" hangingPunct="1"/>
            <a:r>
              <a:rPr lang="en-US" sz="2000">
                <a:latin typeface="Calibri" charset="0"/>
                <a:sym typeface="Wingdings" charset="0"/>
              </a:rPr>
              <a:t>+1/-1 represent the two classes</a:t>
            </a:r>
          </a:p>
          <a:p>
            <a:pPr eaLnBrk="1" hangingPunct="1"/>
            <a:r>
              <a:rPr lang="en-US" sz="2200">
                <a:latin typeface="Calibri" charset="0"/>
                <a:sym typeface="Wingdings" charset="0"/>
              </a:rPr>
              <a:t>Many mechanisms (may types of </a:t>
            </a:r>
            <a:r>
              <a:rPr lang="ja-JP" altLang="en-US" sz="2200">
                <a:latin typeface="Calibri" charset="0"/>
                <a:sym typeface="Wingdings" charset="0"/>
              </a:rPr>
              <a:t>“</a:t>
            </a:r>
            <a:r>
              <a:rPr lang="en-US" sz="2200">
                <a:latin typeface="Calibri" charset="0"/>
                <a:sym typeface="Wingdings" charset="0"/>
              </a:rPr>
              <a:t>H</a:t>
            </a:r>
            <a:r>
              <a:rPr lang="ja-JP" altLang="en-US" sz="2200">
                <a:latin typeface="Calibri" charset="0"/>
                <a:sym typeface="Wingdings" charset="0"/>
              </a:rPr>
              <a:t>”</a:t>
            </a:r>
            <a:r>
              <a:rPr lang="en-US" sz="2200">
                <a:latin typeface="Calibri" charset="0"/>
                <a:sym typeface="Wingdings" charset="0"/>
              </a:rPr>
              <a:t>)</a:t>
            </a:r>
          </a:p>
          <a:p>
            <a:pPr lvl="1" eaLnBrk="1" hangingPunct="1"/>
            <a:r>
              <a:rPr lang="en-US" sz="2000">
                <a:latin typeface="Calibri" charset="0"/>
                <a:sym typeface="Wingdings" charset="0"/>
              </a:rPr>
              <a:t>Any many ways of characterizing </a:t>
            </a:r>
            <a:r>
              <a:rPr lang="ja-JP" altLang="en-US" sz="2000">
                <a:latin typeface="Calibri" charset="0"/>
                <a:sym typeface="Wingdings" charset="0"/>
              </a:rPr>
              <a:t>“</a:t>
            </a:r>
            <a:r>
              <a:rPr lang="en-US" sz="2000">
                <a:latin typeface="Calibri" charset="0"/>
                <a:sym typeface="Wingdings" charset="0"/>
              </a:rPr>
              <a:t>X</a:t>
            </a:r>
            <a:r>
              <a:rPr lang="ja-JP" altLang="en-US" sz="2000">
                <a:latin typeface="Calibri" charset="0"/>
                <a:sym typeface="Wingdings" charset="0"/>
              </a:rPr>
              <a:t>”</a:t>
            </a:r>
            <a:endParaRPr lang="en-US" sz="2000">
              <a:latin typeface="Calibri" charset="0"/>
              <a:sym typeface="Wingdings" charset="0"/>
            </a:endParaRPr>
          </a:p>
          <a:p>
            <a:pPr lvl="2" eaLnBrk="1" hangingPunct="1"/>
            <a:endParaRPr lang="en-US" sz="1700">
              <a:latin typeface="Calibri" charset="0"/>
              <a:sym typeface="Wingdings" charset="0"/>
            </a:endParaRPr>
          </a:p>
          <a:p>
            <a:pPr eaLnBrk="1" hangingPunct="1"/>
            <a:r>
              <a:rPr lang="en-US" sz="2200">
                <a:latin typeface="Calibri" charset="0"/>
                <a:sym typeface="Wingdings" charset="0"/>
              </a:rPr>
              <a:t>We</a:t>
            </a:r>
            <a:r>
              <a:rPr lang="ja-JP" altLang="en-US" sz="2200">
                <a:latin typeface="Calibri" charset="0"/>
                <a:sym typeface="Wingdings" charset="0"/>
              </a:rPr>
              <a:t>’</a:t>
            </a:r>
            <a:r>
              <a:rPr lang="en-US" sz="2200">
                <a:latin typeface="Calibri" charset="0"/>
                <a:sym typeface="Wingdings" charset="0"/>
              </a:rPr>
              <a:t>ll look at a specific method based on voting with simple rules</a:t>
            </a:r>
          </a:p>
          <a:p>
            <a:pPr lvl="1" eaLnBrk="1" hangingPunct="1"/>
            <a:r>
              <a:rPr lang="en-US" sz="2000">
                <a:latin typeface="Calibri" charset="0"/>
                <a:sym typeface="Wingdings" charset="0"/>
              </a:rPr>
              <a:t>A </a:t>
            </a:r>
            <a:r>
              <a:rPr lang="ja-JP" altLang="en-US" sz="2000">
                <a:latin typeface="Calibri" charset="0"/>
                <a:sym typeface="Wingdings" charset="0"/>
              </a:rPr>
              <a:t>“</a:t>
            </a:r>
            <a:r>
              <a:rPr lang="en-US" sz="2000">
                <a:latin typeface="Calibri" charset="0"/>
                <a:sym typeface="Wingdings" charset="0"/>
              </a:rPr>
              <a:t>META</a:t>
            </a:r>
            <a:r>
              <a:rPr lang="ja-JP" altLang="en-US" sz="2000">
                <a:latin typeface="Calibri" charset="0"/>
                <a:sym typeface="Wingdings" charset="0"/>
              </a:rPr>
              <a:t>”</a:t>
            </a:r>
            <a:r>
              <a:rPr lang="en-US" sz="2000">
                <a:latin typeface="Calibri" charset="0"/>
                <a:sym typeface="Wingdings" charset="0"/>
              </a:rPr>
              <a:t>  method</a:t>
            </a:r>
          </a:p>
          <a:p>
            <a:pPr eaLnBrk="1" hangingPunct="1"/>
            <a:endParaRPr lang="en-US" sz="2200">
              <a:latin typeface="Calibri" charset="0"/>
            </a:endParaRPr>
          </a:p>
        </p:txBody>
      </p:sp>
      <p:sp>
        <p:nvSpPr>
          <p:cNvPr id="4" name="Date Placeholder 3"/>
          <p:cNvSpPr>
            <a:spLocks noGrp="1"/>
          </p:cNvSpPr>
          <p:nvPr>
            <p:ph type="dt" sz="quarter" idx="10"/>
          </p:nvPr>
        </p:nvSpPr>
        <p:spPr/>
        <p:txBody>
          <a:bodyPr/>
          <a:lstStyle/>
          <a:p>
            <a:pPr>
              <a:defRPr/>
            </a:pPr>
            <a:fld id="{783F074C-63DB-4248-ADCC-1057291C652B}" type="datetime1">
              <a:rPr lang="en-US" altLang="en-US" smtClean="0"/>
              <a:t>2/17/2015</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53E538E-BF5A-5341-9186-6AD067E7589C}" type="slidenum">
              <a:rPr lang="en-US" b="0">
                <a:solidFill>
                  <a:srgbClr val="898989"/>
                </a:solidFill>
                <a:latin typeface="Calibri" charset="0"/>
              </a:rPr>
              <a:pPr eaLnBrk="1" hangingPunct="1"/>
              <a:t>40</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457200" y="111125"/>
            <a:ext cx="8229600" cy="685800"/>
          </a:xfrm>
        </p:spPr>
        <p:txBody>
          <a:bodyPr rtlCol="0">
            <a:normAutofit fontScale="90000"/>
          </a:bodyPr>
          <a:lstStyle/>
          <a:p>
            <a:pPr eaLnBrk="1" fontAlgn="auto" hangingPunct="1">
              <a:spcAft>
                <a:spcPts val="0"/>
              </a:spcAft>
              <a:defRPr/>
            </a:pPr>
            <a:r>
              <a:rPr lang="en-US" altLang="en-US" sz="5000" smtClean="0">
                <a:ea typeface="+mj-ea"/>
              </a:rPr>
              <a:t>Introduction to Boosting</a:t>
            </a:r>
            <a:endParaRPr lang="en-US" altLang="en-US" smtClean="0">
              <a:ea typeface="+mj-ea"/>
            </a:endParaRPr>
          </a:p>
        </p:txBody>
      </p:sp>
      <p:sp>
        <p:nvSpPr>
          <p:cNvPr id="46083" name="Rectangle 3"/>
          <p:cNvSpPr>
            <a:spLocks noGrp="1" noChangeArrowheads="1"/>
          </p:cNvSpPr>
          <p:nvPr>
            <p:ph idx="1"/>
          </p:nvPr>
        </p:nvSpPr>
        <p:spPr>
          <a:xfrm>
            <a:off x="457200" y="1012825"/>
            <a:ext cx="8229600" cy="5235575"/>
          </a:xfrm>
        </p:spPr>
        <p:txBody>
          <a:bodyPr/>
          <a:lstStyle/>
          <a:p>
            <a:pPr marL="234950" indent="-234950" eaLnBrk="1" hangingPunct="1"/>
            <a:r>
              <a:rPr lang="en-US" sz="2400">
                <a:latin typeface="Calibri" charset="0"/>
              </a:rPr>
              <a:t>An </a:t>
            </a:r>
            <a:r>
              <a:rPr lang="en-US" sz="2400" i="1">
                <a:latin typeface="Calibri" charset="0"/>
              </a:rPr>
              <a:t>ensemble</a:t>
            </a:r>
            <a:r>
              <a:rPr lang="en-US" sz="2400">
                <a:latin typeface="Calibri" charset="0"/>
              </a:rPr>
              <a:t> method that sequentially combines many simple </a:t>
            </a:r>
            <a:r>
              <a:rPr lang="en-US" sz="2400" b="1" i="1">
                <a:solidFill>
                  <a:srgbClr val="3333FF"/>
                </a:solidFill>
                <a:latin typeface="Calibri" charset="0"/>
              </a:rPr>
              <a:t>BINARY</a:t>
            </a:r>
            <a:r>
              <a:rPr lang="en-US" sz="2400" i="1">
                <a:latin typeface="Calibri" charset="0"/>
              </a:rPr>
              <a:t> </a:t>
            </a:r>
            <a:r>
              <a:rPr lang="en-US" sz="2400">
                <a:latin typeface="Calibri" charset="0"/>
              </a:rPr>
              <a:t>classifiers to construct a final complex classifier</a:t>
            </a:r>
          </a:p>
          <a:p>
            <a:pPr lvl="1" eaLnBrk="1" hangingPunct="1"/>
            <a:r>
              <a:rPr lang="en-US" sz="2000">
                <a:latin typeface="Calibri" charset="0"/>
              </a:rPr>
              <a:t>Simple classifiers are often called “weak” learners</a:t>
            </a:r>
          </a:p>
          <a:p>
            <a:pPr lvl="1" eaLnBrk="1" hangingPunct="1"/>
            <a:r>
              <a:rPr lang="en-US" sz="2000">
                <a:latin typeface="Calibri" charset="0"/>
              </a:rPr>
              <a:t>The complex classifiers are called “strong” learners</a:t>
            </a:r>
          </a:p>
          <a:p>
            <a:pPr lvl="4" eaLnBrk="1" hangingPunct="1"/>
            <a:endParaRPr lang="en-US" sz="1600">
              <a:latin typeface="Calibri" charset="0"/>
            </a:endParaRPr>
          </a:p>
          <a:p>
            <a:pPr marL="234950" indent="-234950" eaLnBrk="1" hangingPunct="1"/>
            <a:r>
              <a:rPr lang="en-US" sz="2400">
                <a:latin typeface="Calibri" charset="0"/>
              </a:rPr>
              <a:t>Each weak learner focuses on instances where the previous classifier failed</a:t>
            </a:r>
          </a:p>
          <a:p>
            <a:pPr lvl="1" eaLnBrk="1" hangingPunct="1"/>
            <a:r>
              <a:rPr lang="en-US" sz="2000">
                <a:latin typeface="Calibri" charset="0"/>
              </a:rPr>
              <a:t>Give greater weight to instances that have been incorrectly classified by previous learners</a:t>
            </a:r>
          </a:p>
          <a:p>
            <a:pPr marL="234950" indent="-234950" eaLnBrk="1" hangingPunct="1">
              <a:spcBef>
                <a:spcPct val="50000"/>
              </a:spcBef>
            </a:pPr>
            <a:r>
              <a:rPr lang="en-US" sz="2400">
                <a:latin typeface="Calibri" charset="0"/>
              </a:rPr>
              <a:t>Restrictions for weak learners</a:t>
            </a:r>
          </a:p>
          <a:p>
            <a:pPr lvl="1" eaLnBrk="1" hangingPunct="1"/>
            <a:r>
              <a:rPr lang="en-US" sz="2000">
                <a:latin typeface="Calibri" charset="0"/>
              </a:rPr>
              <a:t>Better than 50% correct</a:t>
            </a:r>
          </a:p>
          <a:p>
            <a:pPr marL="234950" indent="-234950" eaLnBrk="1" hangingPunct="1">
              <a:spcBef>
                <a:spcPct val="100000"/>
              </a:spcBef>
            </a:pPr>
            <a:r>
              <a:rPr lang="en-US" sz="2400">
                <a:latin typeface="Calibri" charset="0"/>
              </a:rPr>
              <a:t>Final classifier is </a:t>
            </a:r>
            <a:r>
              <a:rPr lang="en-US" sz="2400" i="1">
                <a:latin typeface="Calibri" charset="0"/>
              </a:rPr>
              <a:t>weighted</a:t>
            </a:r>
            <a:r>
              <a:rPr lang="en-US" sz="2400">
                <a:latin typeface="Calibri" charset="0"/>
              </a:rPr>
              <a:t> sum of weak classifiers</a:t>
            </a:r>
          </a:p>
        </p:txBody>
      </p:sp>
      <p:sp>
        <p:nvSpPr>
          <p:cNvPr id="6" name="Date Placeholder 5"/>
          <p:cNvSpPr>
            <a:spLocks noGrp="1"/>
          </p:cNvSpPr>
          <p:nvPr>
            <p:ph type="dt" sz="quarter" idx="10"/>
          </p:nvPr>
        </p:nvSpPr>
        <p:spPr/>
        <p:txBody>
          <a:bodyPr/>
          <a:lstStyle/>
          <a:p>
            <a:pPr>
              <a:defRPr/>
            </a:pPr>
            <a:fld id="{87501F03-803B-4565-8B93-E35005540951}"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D5349FD-2C94-A246-A129-B00BD8A02405}" type="slidenum">
              <a:rPr lang="en-US" b="0">
                <a:solidFill>
                  <a:srgbClr val="898989"/>
                </a:solidFill>
                <a:latin typeface="Calibri" charset="0"/>
              </a:rPr>
              <a:pPr eaLnBrk="1" hangingPunct="1"/>
              <a:t>41</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304800"/>
            <a:ext cx="8229600" cy="646113"/>
          </a:xfrm>
        </p:spPr>
        <p:txBody>
          <a:bodyPr rtlCol="0">
            <a:normAutofit fontScale="90000"/>
          </a:bodyPr>
          <a:lstStyle/>
          <a:p>
            <a:pPr eaLnBrk="1" fontAlgn="auto" hangingPunct="1">
              <a:spcAft>
                <a:spcPts val="0"/>
              </a:spcAft>
              <a:defRPr/>
            </a:pPr>
            <a:r>
              <a:rPr lang="en-US" altLang="en-US" sz="3800" smtClean="0">
                <a:ea typeface="+mj-ea"/>
              </a:rPr>
              <a:t>Boosting: A very simple idea</a:t>
            </a:r>
          </a:p>
        </p:txBody>
      </p:sp>
      <p:sp>
        <p:nvSpPr>
          <p:cNvPr id="47107" name="Rectangle 3"/>
          <p:cNvSpPr>
            <a:spLocks noGrp="1" noChangeArrowheads="1"/>
          </p:cNvSpPr>
          <p:nvPr>
            <p:ph idx="1"/>
          </p:nvPr>
        </p:nvSpPr>
        <p:spPr>
          <a:xfrm>
            <a:off x="457200" y="1041400"/>
            <a:ext cx="8229600" cy="5311775"/>
          </a:xfrm>
        </p:spPr>
        <p:txBody>
          <a:bodyPr/>
          <a:lstStyle/>
          <a:p>
            <a:pPr eaLnBrk="1" hangingPunct="1"/>
            <a:r>
              <a:rPr lang="en-US" sz="2400" dirty="0">
                <a:latin typeface="Calibri" charset="0"/>
              </a:rPr>
              <a:t>One can come up with many rules to classify</a:t>
            </a:r>
          </a:p>
          <a:p>
            <a:pPr lvl="1" eaLnBrk="1" hangingPunct="1"/>
            <a:r>
              <a:rPr lang="en-US" sz="2000" dirty="0">
                <a:latin typeface="Calibri" charset="0"/>
              </a:rPr>
              <a:t>E.g. Chimpanzee vs. Human classifier:</a:t>
            </a:r>
          </a:p>
          <a:p>
            <a:pPr lvl="1" eaLnBrk="1" hangingPunct="1"/>
            <a:r>
              <a:rPr lang="en-US" sz="2000" dirty="0">
                <a:latin typeface="Calibri" charset="0"/>
              </a:rPr>
              <a:t>If arms == long, entity is chimpanzee</a:t>
            </a:r>
          </a:p>
          <a:p>
            <a:pPr lvl="1" eaLnBrk="1" hangingPunct="1"/>
            <a:r>
              <a:rPr lang="en-US" sz="2000" dirty="0">
                <a:latin typeface="Calibri" charset="0"/>
              </a:rPr>
              <a:t>If height &gt; 5’6” entity is human</a:t>
            </a:r>
          </a:p>
          <a:p>
            <a:pPr lvl="1" eaLnBrk="1" hangingPunct="1"/>
            <a:r>
              <a:rPr lang="en-US" sz="2000" dirty="0">
                <a:latin typeface="Calibri" charset="0"/>
              </a:rPr>
              <a:t>If lives in house == entity is human</a:t>
            </a:r>
          </a:p>
          <a:p>
            <a:pPr lvl="1" eaLnBrk="1" hangingPunct="1"/>
            <a:r>
              <a:rPr lang="en-US" sz="2000" dirty="0">
                <a:latin typeface="Calibri" charset="0"/>
              </a:rPr>
              <a:t>If lives in zoo == entity is </a:t>
            </a:r>
            <a:r>
              <a:rPr lang="en-US" sz="2000" dirty="0" smtClean="0">
                <a:latin typeface="Calibri" charset="0"/>
              </a:rPr>
              <a:t>chimpanzee</a:t>
            </a:r>
          </a:p>
          <a:p>
            <a:pPr lvl="1" eaLnBrk="1" hangingPunct="1"/>
            <a:endParaRPr lang="en-US" sz="1600" dirty="0">
              <a:latin typeface="Calibri" charset="0"/>
            </a:endParaRPr>
          </a:p>
          <a:p>
            <a:pPr eaLnBrk="1" hangingPunct="1"/>
            <a:r>
              <a:rPr lang="en-US" sz="2400" dirty="0">
                <a:latin typeface="Calibri" charset="0"/>
              </a:rPr>
              <a:t>Each of them is a reasonable rule, but makes many mistakes</a:t>
            </a:r>
          </a:p>
          <a:p>
            <a:pPr lvl="1" eaLnBrk="1" hangingPunct="1"/>
            <a:r>
              <a:rPr lang="en-US" sz="2000" dirty="0">
                <a:latin typeface="Calibri" charset="0"/>
              </a:rPr>
              <a:t>Each rule has an intrinsic error rate</a:t>
            </a:r>
          </a:p>
          <a:p>
            <a:pPr lvl="4" eaLnBrk="1" hangingPunct="1"/>
            <a:endParaRPr lang="en-US" sz="1600" dirty="0">
              <a:latin typeface="Calibri" charset="0"/>
            </a:endParaRPr>
          </a:p>
          <a:p>
            <a:pPr eaLnBrk="1" hangingPunct="1"/>
            <a:r>
              <a:rPr lang="en-US" sz="2400" i="1" dirty="0" smtClean="0">
                <a:latin typeface="Calibri" charset="0"/>
              </a:rPr>
              <a:t>Combine </a:t>
            </a:r>
            <a:r>
              <a:rPr lang="en-US" sz="2400" dirty="0">
                <a:latin typeface="Calibri" charset="0"/>
              </a:rPr>
              <a:t>the predictions of these rules</a:t>
            </a:r>
          </a:p>
          <a:p>
            <a:pPr lvl="1" eaLnBrk="1" hangingPunct="1"/>
            <a:r>
              <a:rPr lang="en-US" sz="2000" dirty="0">
                <a:latin typeface="Calibri" charset="0"/>
              </a:rPr>
              <a:t>But not equally</a:t>
            </a:r>
          </a:p>
          <a:p>
            <a:pPr lvl="1" eaLnBrk="1" hangingPunct="1"/>
            <a:r>
              <a:rPr lang="en-US" sz="2000" dirty="0">
                <a:latin typeface="Calibri" charset="0"/>
              </a:rPr>
              <a:t>Rules that are less accurate should be given lesser weight</a:t>
            </a:r>
          </a:p>
        </p:txBody>
      </p:sp>
      <p:sp>
        <p:nvSpPr>
          <p:cNvPr id="6" name="Date Placeholder 5"/>
          <p:cNvSpPr>
            <a:spLocks noGrp="1"/>
          </p:cNvSpPr>
          <p:nvPr>
            <p:ph type="dt" sz="quarter" idx="10"/>
          </p:nvPr>
        </p:nvSpPr>
        <p:spPr/>
        <p:txBody>
          <a:bodyPr/>
          <a:lstStyle/>
          <a:p>
            <a:pPr>
              <a:defRPr/>
            </a:pPr>
            <a:fld id="{06AD04D6-2EC5-4A14-A584-204C025706A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884BD40A-985C-F642-9267-FC8DA7133ABE}" type="slidenum">
              <a:rPr lang="en-US" b="0">
                <a:solidFill>
                  <a:srgbClr val="898989"/>
                </a:solidFill>
                <a:latin typeface="Calibri" charset="0"/>
              </a:rPr>
              <a:pPr eaLnBrk="1" hangingPunct="1"/>
              <a:t>42</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629329"/>
          </a:xfrm>
        </p:spPr>
        <p:txBody>
          <a:bodyPr/>
          <a:lstStyle/>
          <a:p>
            <a:pPr eaLnBrk="1" hangingPunct="1"/>
            <a:r>
              <a:rPr lang="en-US" sz="3800" dirty="0">
                <a:latin typeface="Calibri" charset="0"/>
              </a:rPr>
              <a:t>Boosting and the Chimpanzee Problem</a:t>
            </a:r>
          </a:p>
        </p:txBody>
      </p:sp>
      <p:sp>
        <p:nvSpPr>
          <p:cNvPr id="48131" name="Rectangle 3"/>
          <p:cNvSpPr>
            <a:spLocks noGrp="1" noChangeArrowheads="1"/>
          </p:cNvSpPr>
          <p:nvPr>
            <p:ph idx="1"/>
          </p:nvPr>
        </p:nvSpPr>
        <p:spPr>
          <a:xfrm>
            <a:off x="457200" y="3581400"/>
            <a:ext cx="8229600" cy="2855913"/>
          </a:xfrm>
        </p:spPr>
        <p:txBody>
          <a:bodyPr/>
          <a:lstStyle/>
          <a:p>
            <a:pPr eaLnBrk="1" hangingPunct="1"/>
            <a:r>
              <a:rPr lang="en-US" sz="2000" dirty="0">
                <a:latin typeface="Calibri" charset="0"/>
              </a:rPr>
              <a:t>The total confidence in all classifiers that classify the entity as a chimpanzee is</a:t>
            </a:r>
            <a:endParaRPr lang="en-US" sz="1200" dirty="0">
              <a:latin typeface="Calibri" charset="0"/>
            </a:endParaRPr>
          </a:p>
          <a:p>
            <a:pPr eaLnBrk="1" hangingPunct="1"/>
            <a:endParaRPr lang="en-US" sz="2000" dirty="0">
              <a:latin typeface="Calibri" charset="0"/>
            </a:endParaRPr>
          </a:p>
          <a:p>
            <a:pPr eaLnBrk="1" hangingPunct="1"/>
            <a:r>
              <a:rPr lang="en-US" sz="2000" dirty="0">
                <a:latin typeface="Calibri" charset="0"/>
              </a:rPr>
              <a:t>The total confidence in all classifiers that classify it as a human is </a:t>
            </a:r>
          </a:p>
          <a:p>
            <a:pPr lvl="1" eaLnBrk="1" hangingPunct="1"/>
            <a:endParaRPr lang="en-US" sz="1500" dirty="0">
              <a:latin typeface="Calibri" charset="0"/>
            </a:endParaRPr>
          </a:p>
          <a:p>
            <a:pPr lvl="4" eaLnBrk="1" hangingPunct="1"/>
            <a:endParaRPr lang="en-US" sz="1200" dirty="0">
              <a:latin typeface="Calibri" charset="0"/>
            </a:endParaRPr>
          </a:p>
          <a:p>
            <a:pPr lvl="4" eaLnBrk="1" hangingPunct="1"/>
            <a:endParaRPr lang="en-US" sz="1200" dirty="0">
              <a:latin typeface="Calibri" charset="0"/>
            </a:endParaRPr>
          </a:p>
          <a:p>
            <a:pPr eaLnBrk="1" hangingPunct="1"/>
            <a:r>
              <a:rPr lang="en-US" sz="2000" dirty="0">
                <a:latin typeface="Calibri" charset="0"/>
              </a:rPr>
              <a:t>If </a:t>
            </a:r>
            <a:r>
              <a:rPr lang="en-US" sz="2000" i="1" dirty="0" err="1">
                <a:solidFill>
                  <a:srgbClr val="3333FF"/>
                </a:solidFill>
                <a:latin typeface="Calibri" charset="0"/>
              </a:rPr>
              <a:t>Score</a:t>
            </a:r>
            <a:r>
              <a:rPr lang="en-US" sz="2000" i="1" baseline="-25000" dirty="0" err="1">
                <a:solidFill>
                  <a:srgbClr val="3333FF"/>
                </a:solidFill>
                <a:latin typeface="Calibri" charset="0"/>
              </a:rPr>
              <a:t>chimpanzee</a:t>
            </a:r>
            <a:r>
              <a:rPr lang="en-US" sz="2000" i="1" dirty="0">
                <a:solidFill>
                  <a:srgbClr val="3333FF"/>
                </a:solidFill>
                <a:latin typeface="Calibri" charset="0"/>
              </a:rPr>
              <a:t> &gt; </a:t>
            </a:r>
            <a:r>
              <a:rPr lang="en-US" sz="2000" i="1" dirty="0" err="1">
                <a:solidFill>
                  <a:srgbClr val="3333FF"/>
                </a:solidFill>
                <a:latin typeface="Calibri" charset="0"/>
              </a:rPr>
              <a:t>Score</a:t>
            </a:r>
            <a:r>
              <a:rPr lang="en-US" sz="2000" i="1" baseline="-25000" dirty="0" err="1">
                <a:solidFill>
                  <a:srgbClr val="3333FF"/>
                </a:solidFill>
                <a:latin typeface="Calibri" charset="0"/>
              </a:rPr>
              <a:t>human</a:t>
            </a:r>
            <a:r>
              <a:rPr lang="en-US" sz="2000" baseline="-25000" dirty="0">
                <a:latin typeface="Calibri" charset="0"/>
              </a:rPr>
              <a:t> </a:t>
            </a:r>
            <a:r>
              <a:rPr lang="en-US" sz="2000" dirty="0">
                <a:latin typeface="Calibri" charset="0"/>
              </a:rPr>
              <a:t>then the our belief that we have a chimpanzee is greater than the belief that we have a human</a:t>
            </a:r>
          </a:p>
        </p:txBody>
      </p:sp>
      <p:sp>
        <p:nvSpPr>
          <p:cNvPr id="25" name="Date Placeholder 24"/>
          <p:cNvSpPr>
            <a:spLocks noGrp="1"/>
          </p:cNvSpPr>
          <p:nvPr>
            <p:ph type="dt" sz="quarter" idx="10"/>
          </p:nvPr>
        </p:nvSpPr>
        <p:spPr/>
        <p:txBody>
          <a:bodyPr/>
          <a:lstStyle/>
          <a:p>
            <a:pPr>
              <a:defRPr/>
            </a:pPr>
            <a:fld id="{7D6EF163-BD3E-4292-8F07-6FA9639BD8D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24"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6" name="Slide Number Placeholder 2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356C833-D82B-E747-89B3-A94FC49666BC}" type="slidenum">
              <a:rPr lang="en-US" b="0">
                <a:solidFill>
                  <a:srgbClr val="898989"/>
                </a:solidFill>
                <a:latin typeface="Calibri" charset="0"/>
              </a:rPr>
              <a:pPr eaLnBrk="1" hangingPunct="1"/>
              <a:t>43</a:t>
            </a:fld>
            <a:endParaRPr lang="en-US" b="0">
              <a:solidFill>
                <a:srgbClr val="898989"/>
              </a:solidFill>
              <a:latin typeface="Calibri" charset="0"/>
            </a:endParaRPr>
          </a:p>
        </p:txBody>
      </p:sp>
      <p:graphicFrame>
        <p:nvGraphicFramePr>
          <p:cNvPr id="48135" name="Object 4"/>
          <p:cNvGraphicFramePr>
            <a:graphicFrameLocks noChangeAspect="1"/>
          </p:cNvGraphicFramePr>
          <p:nvPr/>
        </p:nvGraphicFramePr>
        <p:xfrm>
          <a:off x="2922588" y="3924300"/>
          <a:ext cx="3328987" cy="695325"/>
        </p:xfrm>
        <a:graphic>
          <a:graphicData uri="http://schemas.openxmlformats.org/presentationml/2006/ole">
            <mc:AlternateContent xmlns:mc="http://schemas.openxmlformats.org/markup-compatibility/2006">
              <mc:Choice xmlns:v="urn:schemas-microsoft-com:vml" Requires="v">
                <p:oleObj spid="_x0000_s48225" name="Equation" r:id="rId4" imgW="1701800" imgH="355600" progId="Equation.3">
                  <p:embed/>
                </p:oleObj>
              </mc:Choice>
              <mc:Fallback>
                <p:oleObj name="Equation" r:id="rId4" imgW="1701800" imgH="355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588" y="3924300"/>
                        <a:ext cx="3328987" cy="6953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36" name="Object 5"/>
          <p:cNvGraphicFramePr>
            <a:graphicFrameLocks noChangeAspect="1"/>
          </p:cNvGraphicFramePr>
          <p:nvPr/>
        </p:nvGraphicFramePr>
        <p:xfrm>
          <a:off x="3041650" y="4991100"/>
          <a:ext cx="3155950" cy="695325"/>
        </p:xfrm>
        <a:graphic>
          <a:graphicData uri="http://schemas.openxmlformats.org/presentationml/2006/ole">
            <mc:AlternateContent xmlns:mc="http://schemas.openxmlformats.org/markup-compatibility/2006">
              <mc:Choice xmlns:v="urn:schemas-microsoft-com:vml" Requires="v">
                <p:oleObj spid="_x0000_s48226" name="Equation" r:id="rId6" imgW="1612900" imgH="355600" progId="Equation.3">
                  <p:embed/>
                </p:oleObj>
              </mc:Choice>
              <mc:Fallback>
                <p:oleObj name="Equation" r:id="rId6" imgW="1612900" imgH="355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650" y="4991100"/>
                        <a:ext cx="3155950" cy="6953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37" name="Rectangle 6"/>
          <p:cNvSpPr>
            <a:spLocks noChangeArrowheads="1"/>
          </p:cNvSpPr>
          <p:nvPr/>
        </p:nvSpPr>
        <p:spPr bwMode="auto">
          <a:xfrm>
            <a:off x="1000125" y="1811338"/>
            <a:ext cx="1573213" cy="733425"/>
          </a:xfrm>
          <a:prstGeom prst="rect">
            <a:avLst/>
          </a:prstGeom>
          <a:solidFill>
            <a:srgbClr val="FFFF00"/>
          </a:solidFill>
          <a:ln w="9525">
            <a:solidFill>
              <a:schemeClr val="tx1"/>
            </a:solidFill>
            <a:miter lim="800000"/>
            <a:headEnd/>
            <a:tailEnd/>
          </a:ln>
        </p:spPr>
        <p:txBody>
          <a:bodyPr wrap="none" anchor="ctr"/>
          <a:lstStyle/>
          <a:p>
            <a:pPr algn="ctr"/>
            <a:r>
              <a:rPr lang="en-US"/>
              <a:t>Arm length?</a:t>
            </a:r>
            <a:br>
              <a:rPr lang="en-US"/>
            </a:br>
            <a:r>
              <a:rPr lang="en-US">
                <a:latin typeface="Symbol" charset="0"/>
              </a:rPr>
              <a:t>a</a:t>
            </a:r>
            <a:r>
              <a:rPr lang="en-US" b="0" baseline="-25000"/>
              <a:t>armlength</a:t>
            </a:r>
          </a:p>
        </p:txBody>
      </p:sp>
      <p:sp>
        <p:nvSpPr>
          <p:cNvPr id="48138" name="Rectangle 8"/>
          <p:cNvSpPr>
            <a:spLocks noChangeArrowheads="1"/>
          </p:cNvSpPr>
          <p:nvPr/>
        </p:nvSpPr>
        <p:spPr bwMode="auto">
          <a:xfrm>
            <a:off x="3136900" y="1811338"/>
            <a:ext cx="1573213" cy="733425"/>
          </a:xfrm>
          <a:prstGeom prst="rect">
            <a:avLst/>
          </a:prstGeom>
          <a:solidFill>
            <a:srgbClr val="FFFF00"/>
          </a:solidFill>
          <a:ln w="9525">
            <a:solidFill>
              <a:schemeClr val="tx1"/>
            </a:solidFill>
            <a:miter lim="800000"/>
            <a:headEnd/>
            <a:tailEnd/>
          </a:ln>
        </p:spPr>
        <p:txBody>
          <a:bodyPr wrap="none" anchor="ctr"/>
          <a:lstStyle/>
          <a:p>
            <a:pPr algn="ctr"/>
            <a:r>
              <a:rPr lang="en-US"/>
              <a:t>Height?</a:t>
            </a:r>
            <a:br>
              <a:rPr lang="en-US"/>
            </a:br>
            <a:r>
              <a:rPr lang="en-US">
                <a:latin typeface="Symbol" charset="0"/>
              </a:rPr>
              <a:t>a</a:t>
            </a:r>
            <a:r>
              <a:rPr lang="en-US" b="0" baseline="-25000"/>
              <a:t>height</a:t>
            </a:r>
          </a:p>
        </p:txBody>
      </p:sp>
      <p:sp>
        <p:nvSpPr>
          <p:cNvPr id="48139" name="Rectangle 9"/>
          <p:cNvSpPr>
            <a:spLocks noChangeArrowheads="1"/>
          </p:cNvSpPr>
          <p:nvPr/>
        </p:nvSpPr>
        <p:spPr bwMode="auto">
          <a:xfrm>
            <a:off x="5124450" y="1811338"/>
            <a:ext cx="1573213" cy="733425"/>
          </a:xfrm>
          <a:prstGeom prst="rect">
            <a:avLst/>
          </a:prstGeom>
          <a:solidFill>
            <a:srgbClr val="FFFF00"/>
          </a:solidFill>
          <a:ln w="9525">
            <a:solidFill>
              <a:schemeClr val="tx1"/>
            </a:solidFill>
            <a:miter lim="800000"/>
            <a:headEnd/>
            <a:tailEnd/>
          </a:ln>
        </p:spPr>
        <p:txBody>
          <a:bodyPr wrap="none" anchor="ctr"/>
          <a:lstStyle/>
          <a:p>
            <a:pPr algn="ctr"/>
            <a:r>
              <a:rPr lang="en-US"/>
              <a:t>Lives in house?</a:t>
            </a:r>
            <a:br>
              <a:rPr lang="en-US"/>
            </a:br>
            <a:r>
              <a:rPr lang="en-US">
                <a:latin typeface="Symbol" charset="0"/>
              </a:rPr>
              <a:t>a</a:t>
            </a:r>
            <a:r>
              <a:rPr lang="en-US" b="0" baseline="-25000"/>
              <a:t>house</a:t>
            </a:r>
          </a:p>
        </p:txBody>
      </p:sp>
      <p:sp>
        <p:nvSpPr>
          <p:cNvPr id="48140" name="Rectangle 10"/>
          <p:cNvSpPr>
            <a:spLocks noChangeArrowheads="1"/>
          </p:cNvSpPr>
          <p:nvPr/>
        </p:nvSpPr>
        <p:spPr bwMode="auto">
          <a:xfrm>
            <a:off x="7156450" y="1811338"/>
            <a:ext cx="1573213" cy="733425"/>
          </a:xfrm>
          <a:prstGeom prst="rect">
            <a:avLst/>
          </a:prstGeom>
          <a:solidFill>
            <a:srgbClr val="FFFF00"/>
          </a:solidFill>
          <a:ln w="9525">
            <a:solidFill>
              <a:schemeClr val="tx1"/>
            </a:solidFill>
            <a:miter lim="800000"/>
            <a:headEnd/>
            <a:tailEnd/>
          </a:ln>
        </p:spPr>
        <p:txBody>
          <a:bodyPr wrap="none" anchor="ctr"/>
          <a:lstStyle/>
          <a:p>
            <a:pPr algn="ctr"/>
            <a:r>
              <a:rPr lang="en-US"/>
              <a:t>Lives in zoo?</a:t>
            </a:r>
            <a:br>
              <a:rPr lang="en-US"/>
            </a:br>
            <a:r>
              <a:rPr lang="en-US">
                <a:latin typeface="Symbol" charset="0"/>
              </a:rPr>
              <a:t>a</a:t>
            </a:r>
            <a:r>
              <a:rPr lang="en-US" b="0" baseline="-25000"/>
              <a:t>zoo</a:t>
            </a:r>
          </a:p>
        </p:txBody>
      </p:sp>
      <p:sp>
        <p:nvSpPr>
          <p:cNvPr id="48142" name="Line 13"/>
          <p:cNvSpPr>
            <a:spLocks noChangeShapeType="1"/>
          </p:cNvSpPr>
          <p:nvPr/>
        </p:nvSpPr>
        <p:spPr bwMode="auto">
          <a:xfrm flipH="1">
            <a:off x="1797050" y="1190625"/>
            <a:ext cx="2073275" cy="606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3" name="Line 14"/>
          <p:cNvSpPr>
            <a:spLocks noChangeShapeType="1"/>
          </p:cNvSpPr>
          <p:nvPr/>
        </p:nvSpPr>
        <p:spPr bwMode="auto">
          <a:xfrm flipH="1">
            <a:off x="3752850" y="1466850"/>
            <a:ext cx="128588" cy="33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Line 15"/>
          <p:cNvSpPr>
            <a:spLocks noChangeShapeType="1"/>
          </p:cNvSpPr>
          <p:nvPr/>
        </p:nvSpPr>
        <p:spPr bwMode="auto">
          <a:xfrm>
            <a:off x="4933950" y="1423988"/>
            <a:ext cx="690563" cy="373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5" name="Line 16"/>
          <p:cNvSpPr>
            <a:spLocks noChangeShapeType="1"/>
          </p:cNvSpPr>
          <p:nvPr/>
        </p:nvSpPr>
        <p:spPr bwMode="auto">
          <a:xfrm>
            <a:off x="4922838" y="1179513"/>
            <a:ext cx="3008312" cy="6175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6" name="Line 17"/>
          <p:cNvSpPr>
            <a:spLocks noChangeShapeType="1"/>
          </p:cNvSpPr>
          <p:nvPr/>
        </p:nvSpPr>
        <p:spPr bwMode="auto">
          <a:xfrm>
            <a:off x="1743075" y="2551113"/>
            <a:ext cx="0" cy="436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7" name="Text Box 18"/>
          <p:cNvSpPr txBox="1">
            <a:spLocks noChangeArrowheads="1"/>
          </p:cNvSpPr>
          <p:nvPr/>
        </p:nvSpPr>
        <p:spPr bwMode="auto">
          <a:xfrm>
            <a:off x="1331913" y="2954338"/>
            <a:ext cx="869950" cy="366712"/>
          </a:xfrm>
          <a:prstGeom prst="rect">
            <a:avLst/>
          </a:prstGeom>
          <a:solidFill>
            <a:srgbClr val="8282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human</a:t>
            </a:r>
          </a:p>
        </p:txBody>
      </p:sp>
      <p:sp>
        <p:nvSpPr>
          <p:cNvPr id="48148" name="Line 19"/>
          <p:cNvSpPr>
            <a:spLocks noChangeShapeType="1"/>
          </p:cNvSpPr>
          <p:nvPr/>
        </p:nvSpPr>
        <p:spPr bwMode="auto">
          <a:xfrm>
            <a:off x="3933825" y="2551113"/>
            <a:ext cx="0" cy="436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9" name="Text Box 20"/>
          <p:cNvSpPr txBox="1">
            <a:spLocks noChangeArrowheads="1"/>
          </p:cNvSpPr>
          <p:nvPr/>
        </p:nvSpPr>
        <p:spPr bwMode="auto">
          <a:xfrm>
            <a:off x="3522663" y="2954338"/>
            <a:ext cx="869950" cy="366712"/>
          </a:xfrm>
          <a:prstGeom prst="rect">
            <a:avLst/>
          </a:prstGeom>
          <a:solidFill>
            <a:srgbClr val="8282E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human</a:t>
            </a:r>
          </a:p>
        </p:txBody>
      </p:sp>
      <p:sp>
        <p:nvSpPr>
          <p:cNvPr id="48150" name="Line 21"/>
          <p:cNvSpPr>
            <a:spLocks noChangeShapeType="1"/>
          </p:cNvSpPr>
          <p:nvPr/>
        </p:nvSpPr>
        <p:spPr bwMode="auto">
          <a:xfrm>
            <a:off x="5868988" y="2551113"/>
            <a:ext cx="0" cy="436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1" name="Text Box 22"/>
          <p:cNvSpPr txBox="1">
            <a:spLocks noChangeArrowheads="1"/>
          </p:cNvSpPr>
          <p:nvPr/>
        </p:nvSpPr>
        <p:spPr bwMode="auto">
          <a:xfrm>
            <a:off x="5457825" y="2954338"/>
            <a:ext cx="793750" cy="3667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chimp</a:t>
            </a:r>
          </a:p>
        </p:txBody>
      </p:sp>
      <p:sp>
        <p:nvSpPr>
          <p:cNvPr id="48152" name="Line 23"/>
          <p:cNvSpPr>
            <a:spLocks noChangeShapeType="1"/>
          </p:cNvSpPr>
          <p:nvPr/>
        </p:nvSpPr>
        <p:spPr bwMode="auto">
          <a:xfrm>
            <a:off x="7975600" y="2551113"/>
            <a:ext cx="0" cy="436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53" name="Text Box 24"/>
          <p:cNvSpPr txBox="1">
            <a:spLocks noChangeArrowheads="1"/>
          </p:cNvSpPr>
          <p:nvPr/>
        </p:nvSpPr>
        <p:spPr bwMode="auto">
          <a:xfrm>
            <a:off x="7564438" y="2954338"/>
            <a:ext cx="793750" cy="36671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chimp</a:t>
            </a:r>
          </a:p>
        </p:txBody>
      </p:sp>
      <p:pic>
        <p:nvPicPr>
          <p:cNvPr id="48141" name="Picture 12" descr="zookeeper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36483" y="614522"/>
            <a:ext cx="1198408" cy="95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457200" y="66675"/>
            <a:ext cx="8229600" cy="685800"/>
          </a:xfrm>
        </p:spPr>
        <p:txBody>
          <a:bodyPr rtlCol="0">
            <a:normAutofit fontScale="90000"/>
          </a:bodyPr>
          <a:lstStyle/>
          <a:p>
            <a:pPr eaLnBrk="1" fontAlgn="auto" hangingPunct="1">
              <a:spcAft>
                <a:spcPts val="0"/>
              </a:spcAft>
              <a:defRPr/>
            </a:pPr>
            <a:r>
              <a:rPr lang="en-US" altLang="en-US" sz="4600" smtClean="0">
                <a:ea typeface="+mj-ea"/>
              </a:rPr>
              <a:t>Boosting as defined by Freund</a:t>
            </a:r>
          </a:p>
        </p:txBody>
      </p:sp>
      <p:sp>
        <p:nvSpPr>
          <p:cNvPr id="49155" name="Rectangle 3"/>
          <p:cNvSpPr>
            <a:spLocks noGrp="1" noChangeArrowheads="1"/>
          </p:cNvSpPr>
          <p:nvPr>
            <p:ph idx="1"/>
          </p:nvPr>
        </p:nvSpPr>
        <p:spPr>
          <a:xfrm>
            <a:off x="457200" y="917575"/>
            <a:ext cx="8229600" cy="5818188"/>
          </a:xfrm>
        </p:spPr>
        <p:txBody>
          <a:bodyPr/>
          <a:lstStyle/>
          <a:p>
            <a:pPr marL="234950" indent="-234950" eaLnBrk="1" hangingPunct="1"/>
            <a:r>
              <a:rPr lang="en-US" sz="2000" dirty="0">
                <a:latin typeface="Calibri" charset="0"/>
              </a:rPr>
              <a:t>A gambler wants to write a program to predict winning horses. His program must encode the expertise of his brilliant winner friend</a:t>
            </a:r>
          </a:p>
          <a:p>
            <a:pPr lvl="4" eaLnBrk="1" hangingPunct="1"/>
            <a:endParaRPr lang="en-US" sz="600" dirty="0">
              <a:latin typeface="Calibri" charset="0"/>
            </a:endParaRPr>
          </a:p>
          <a:p>
            <a:pPr marL="234950" indent="-234950" eaLnBrk="1" hangingPunct="1"/>
            <a:r>
              <a:rPr lang="en-US" sz="2000" dirty="0">
                <a:latin typeface="Calibri" charset="0"/>
              </a:rPr>
              <a:t>The friend has no single, </a:t>
            </a:r>
            <a:r>
              <a:rPr lang="en-US" sz="2000" dirty="0" err="1">
                <a:latin typeface="Calibri" charset="0"/>
              </a:rPr>
              <a:t>encodable</a:t>
            </a:r>
            <a:r>
              <a:rPr lang="en-US" sz="2000" dirty="0">
                <a:latin typeface="Calibri" charset="0"/>
              </a:rPr>
              <a:t> algorithm. Instead he has many rules of thumb</a:t>
            </a:r>
          </a:p>
          <a:p>
            <a:pPr lvl="1" eaLnBrk="1" hangingPunct="1"/>
            <a:r>
              <a:rPr lang="en-US" sz="2200" dirty="0">
                <a:latin typeface="Calibri" charset="0"/>
              </a:rPr>
              <a:t>He uses a different rule of thumb for each set of races</a:t>
            </a:r>
          </a:p>
          <a:p>
            <a:pPr lvl="2" eaLnBrk="1" hangingPunct="1"/>
            <a:r>
              <a:rPr lang="en-US" sz="1800" dirty="0">
                <a:latin typeface="Calibri" charset="0"/>
              </a:rPr>
              <a:t>E.g. “in this set, go with races that have black horses with stars on their foreheads”</a:t>
            </a:r>
          </a:p>
          <a:p>
            <a:pPr lvl="1" eaLnBrk="1" hangingPunct="1"/>
            <a:r>
              <a:rPr lang="en-US" sz="2200" dirty="0">
                <a:latin typeface="Calibri" charset="0"/>
              </a:rPr>
              <a:t>But cannot really enumerate what rules of thumbs go with what sets of races: he simply “knows” when he encounters  a set</a:t>
            </a:r>
          </a:p>
          <a:p>
            <a:pPr lvl="2" eaLnBrk="1" hangingPunct="1"/>
            <a:r>
              <a:rPr lang="en-US" sz="1800" dirty="0">
                <a:latin typeface="Calibri" charset="0"/>
              </a:rPr>
              <a:t>A common problem that faces us in many situations</a:t>
            </a:r>
          </a:p>
          <a:p>
            <a:pPr lvl="4" eaLnBrk="1" hangingPunct="1"/>
            <a:endParaRPr lang="en-US" sz="600" dirty="0">
              <a:latin typeface="Calibri" charset="0"/>
            </a:endParaRPr>
          </a:p>
          <a:p>
            <a:pPr marL="234950" indent="-234950" eaLnBrk="1" hangingPunct="1"/>
            <a:r>
              <a:rPr lang="en-US" sz="2000" dirty="0">
                <a:latin typeface="Calibri" charset="0"/>
              </a:rPr>
              <a:t>Problem:</a:t>
            </a:r>
          </a:p>
          <a:p>
            <a:pPr lvl="1" eaLnBrk="1" hangingPunct="1"/>
            <a:r>
              <a:rPr lang="en-US" sz="2200" dirty="0">
                <a:latin typeface="Calibri" charset="0"/>
              </a:rPr>
              <a:t>How best to combine all of the friend’s rules of thumb</a:t>
            </a:r>
          </a:p>
          <a:p>
            <a:pPr lvl="1" eaLnBrk="1" hangingPunct="1"/>
            <a:r>
              <a:rPr lang="en-US" sz="2200" dirty="0">
                <a:latin typeface="Calibri" charset="0"/>
              </a:rPr>
              <a:t>What is the best set of races to present to the friend, to extract the various rules of thumb</a:t>
            </a:r>
          </a:p>
        </p:txBody>
      </p:sp>
      <p:sp>
        <p:nvSpPr>
          <p:cNvPr id="6" name="Date Placeholder 5"/>
          <p:cNvSpPr>
            <a:spLocks noGrp="1"/>
          </p:cNvSpPr>
          <p:nvPr>
            <p:ph type="dt" sz="quarter" idx="10"/>
          </p:nvPr>
        </p:nvSpPr>
        <p:spPr/>
        <p:txBody>
          <a:bodyPr/>
          <a:lstStyle/>
          <a:p>
            <a:pPr>
              <a:defRPr/>
            </a:pPr>
            <a:fld id="{5A256DE3-5AD9-4626-9151-017C79CF145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E05E030A-DF18-0540-91B9-0BBB298DC0FB}" type="slidenum">
              <a:rPr lang="en-US" b="0">
                <a:solidFill>
                  <a:srgbClr val="898989"/>
                </a:solidFill>
                <a:latin typeface="Calibri" charset="0"/>
              </a:rPr>
              <a:pPr eaLnBrk="1" hangingPunct="1"/>
              <a:t>44</a:t>
            </a:fld>
            <a:endParaRPr lang="en-US" b="0">
              <a:solidFill>
                <a:srgbClr val="898989"/>
              </a:solidFill>
              <a:latin typeface="Calibri"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457200" y="55563"/>
            <a:ext cx="8229600" cy="685800"/>
          </a:xfrm>
        </p:spPr>
        <p:txBody>
          <a:bodyPr rtlCol="0">
            <a:normAutofit fontScale="90000"/>
          </a:bodyPr>
          <a:lstStyle/>
          <a:p>
            <a:pPr eaLnBrk="1" fontAlgn="auto" hangingPunct="1">
              <a:spcAft>
                <a:spcPts val="0"/>
              </a:spcAft>
              <a:defRPr/>
            </a:pPr>
            <a:r>
              <a:rPr lang="en-US" altLang="en-US" sz="4600" smtClean="0">
                <a:ea typeface="+mj-ea"/>
              </a:rPr>
              <a:t>Boosting</a:t>
            </a:r>
          </a:p>
        </p:txBody>
      </p:sp>
      <p:sp>
        <p:nvSpPr>
          <p:cNvPr id="50179" name="Rectangle 3"/>
          <p:cNvSpPr>
            <a:spLocks noGrp="1" noChangeArrowheads="1"/>
          </p:cNvSpPr>
          <p:nvPr>
            <p:ph idx="1"/>
          </p:nvPr>
        </p:nvSpPr>
        <p:spPr>
          <a:xfrm>
            <a:off x="457200" y="1039813"/>
            <a:ext cx="8229600" cy="5553075"/>
          </a:xfrm>
        </p:spPr>
        <p:txBody>
          <a:bodyPr/>
          <a:lstStyle/>
          <a:p>
            <a:pPr marL="234950" indent="-234950" eaLnBrk="1" hangingPunct="1"/>
            <a:r>
              <a:rPr lang="en-US" sz="2900" dirty="0">
                <a:latin typeface="Calibri" charset="0"/>
              </a:rPr>
              <a:t>The basic idea: Can a “weak” learning algorithm that performs just slightly better </a:t>
            </a:r>
            <a:r>
              <a:rPr lang="en-US" sz="2900" dirty="0" smtClean="0">
                <a:latin typeface="Calibri" charset="0"/>
              </a:rPr>
              <a:t>than a </a:t>
            </a:r>
            <a:r>
              <a:rPr lang="en-US" sz="2900" dirty="0">
                <a:latin typeface="Calibri" charset="0"/>
              </a:rPr>
              <a:t>random </a:t>
            </a:r>
            <a:r>
              <a:rPr lang="en-US" sz="2900" dirty="0" smtClean="0">
                <a:latin typeface="Calibri" charset="0"/>
              </a:rPr>
              <a:t>guess </a:t>
            </a:r>
            <a:r>
              <a:rPr lang="en-US" sz="2900" dirty="0">
                <a:latin typeface="Calibri" charset="0"/>
              </a:rPr>
              <a:t>be </a:t>
            </a:r>
            <a:r>
              <a:rPr lang="en-US" sz="2900" i="1" dirty="0">
                <a:latin typeface="Calibri" charset="0"/>
              </a:rPr>
              <a:t>boosted</a:t>
            </a:r>
            <a:r>
              <a:rPr lang="en-US" sz="2900" dirty="0">
                <a:latin typeface="Calibri" charset="0"/>
              </a:rPr>
              <a:t> into an arbitrarily accurate “strong” learner</a:t>
            </a:r>
          </a:p>
          <a:p>
            <a:pPr lvl="1" eaLnBrk="1" hangingPunct="1"/>
            <a:r>
              <a:rPr lang="en-US" dirty="0">
                <a:latin typeface="Calibri" charset="0"/>
              </a:rPr>
              <a:t>Each of the </a:t>
            </a:r>
            <a:r>
              <a:rPr lang="en-US" dirty="0" smtClean="0">
                <a:latin typeface="Calibri" charset="0"/>
              </a:rPr>
              <a:t>weak classifiers may </a:t>
            </a:r>
            <a:r>
              <a:rPr lang="en-US" dirty="0">
                <a:latin typeface="Calibri" charset="0"/>
              </a:rPr>
              <a:t>be just better than random guessing</a:t>
            </a:r>
          </a:p>
          <a:p>
            <a:pPr lvl="4" eaLnBrk="1" hangingPunct="1"/>
            <a:endParaRPr lang="en-US" sz="1200" dirty="0">
              <a:latin typeface="Calibri" charset="0"/>
            </a:endParaRPr>
          </a:p>
          <a:p>
            <a:pPr lvl="4" eaLnBrk="1" hangingPunct="1"/>
            <a:endParaRPr lang="en-US" sz="1200" dirty="0">
              <a:latin typeface="Calibri" charset="0"/>
            </a:endParaRPr>
          </a:p>
          <a:p>
            <a:pPr marL="234950" indent="-234950" eaLnBrk="1" hangingPunct="1"/>
            <a:r>
              <a:rPr lang="en-US" sz="2900" dirty="0">
                <a:latin typeface="Calibri" charset="0"/>
              </a:rPr>
              <a:t>This is  a “meta” algorithm, that poses no constraints on the form of the weak learners themselves</a:t>
            </a:r>
          </a:p>
          <a:p>
            <a:pPr lvl="1" eaLnBrk="1" hangingPunct="1"/>
            <a:r>
              <a:rPr lang="en-US" sz="2500" dirty="0">
                <a:latin typeface="Calibri" charset="0"/>
              </a:rPr>
              <a:t>The </a:t>
            </a:r>
            <a:r>
              <a:rPr lang="en-US" sz="2500" dirty="0" smtClean="0">
                <a:latin typeface="Calibri" charset="0"/>
              </a:rPr>
              <a:t>weak classifiers can </a:t>
            </a:r>
            <a:r>
              <a:rPr lang="en-US" sz="2500" dirty="0">
                <a:latin typeface="Calibri" charset="0"/>
              </a:rPr>
              <a:t>be anything</a:t>
            </a:r>
          </a:p>
        </p:txBody>
      </p:sp>
      <p:sp>
        <p:nvSpPr>
          <p:cNvPr id="6" name="Date Placeholder 5"/>
          <p:cNvSpPr>
            <a:spLocks noGrp="1"/>
          </p:cNvSpPr>
          <p:nvPr>
            <p:ph type="dt" sz="quarter" idx="10"/>
          </p:nvPr>
        </p:nvSpPr>
        <p:spPr/>
        <p:txBody>
          <a:bodyPr/>
          <a:lstStyle/>
          <a:p>
            <a:pPr>
              <a:defRPr/>
            </a:pPr>
            <a:fld id="{7858D78C-9D71-4CD7-B634-7C365448A69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6433E4F-7B86-994E-848D-FBBCFC52FB21}" type="slidenum">
              <a:rPr lang="en-US" b="0">
                <a:solidFill>
                  <a:srgbClr val="898989"/>
                </a:solidFill>
                <a:latin typeface="Calibri" charset="0"/>
              </a:rPr>
              <a:pPr eaLnBrk="1" hangingPunct="1"/>
              <a:t>45</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66675"/>
            <a:ext cx="8229600" cy="685800"/>
          </a:xfrm>
        </p:spPr>
        <p:txBody>
          <a:bodyPr rtlCol="0">
            <a:normAutofit fontScale="90000"/>
          </a:bodyPr>
          <a:lstStyle/>
          <a:p>
            <a:pPr eaLnBrk="1" fontAlgn="auto" hangingPunct="1">
              <a:spcAft>
                <a:spcPts val="0"/>
              </a:spcAft>
              <a:defRPr/>
            </a:pPr>
            <a:r>
              <a:rPr lang="en-US" altLang="en-US" sz="4600" smtClean="0">
                <a:ea typeface="+mj-ea"/>
              </a:rPr>
              <a:t>Boosting: A Voting Perspective</a:t>
            </a:r>
          </a:p>
        </p:txBody>
      </p:sp>
      <p:sp>
        <p:nvSpPr>
          <p:cNvPr id="51203" name="Rectangle 3"/>
          <p:cNvSpPr>
            <a:spLocks noGrp="1" noChangeArrowheads="1"/>
          </p:cNvSpPr>
          <p:nvPr>
            <p:ph idx="1"/>
          </p:nvPr>
        </p:nvSpPr>
        <p:spPr>
          <a:xfrm>
            <a:off x="457200" y="1039813"/>
            <a:ext cx="8229600" cy="5395912"/>
          </a:xfrm>
        </p:spPr>
        <p:txBody>
          <a:bodyPr/>
          <a:lstStyle/>
          <a:p>
            <a:pPr marL="234950" indent="-234950" eaLnBrk="1" hangingPunct="1"/>
            <a:r>
              <a:rPr lang="en-US" sz="2800">
                <a:latin typeface="Calibri" charset="0"/>
              </a:rPr>
              <a:t>Boosting can be considered a form of voting</a:t>
            </a:r>
          </a:p>
          <a:p>
            <a:pPr lvl="1" eaLnBrk="1" hangingPunct="1"/>
            <a:r>
              <a:rPr lang="en-US" sz="2400">
                <a:latin typeface="Calibri" charset="0"/>
              </a:rPr>
              <a:t>Let a number of different classifiers classify the data</a:t>
            </a:r>
          </a:p>
          <a:p>
            <a:pPr lvl="1" eaLnBrk="1" hangingPunct="1"/>
            <a:r>
              <a:rPr lang="en-US" sz="2400">
                <a:latin typeface="Calibri" charset="0"/>
              </a:rPr>
              <a:t>Go with the majority</a:t>
            </a:r>
          </a:p>
          <a:p>
            <a:pPr lvl="1" eaLnBrk="1" hangingPunct="1"/>
            <a:r>
              <a:rPr lang="en-US" sz="2400">
                <a:latin typeface="Calibri" charset="0"/>
              </a:rPr>
              <a:t>Intuition says that as the number of classifiers increases, the dependability of the majority vote increases</a:t>
            </a:r>
          </a:p>
          <a:p>
            <a:pPr lvl="4" eaLnBrk="1" hangingPunct="1"/>
            <a:endParaRPr lang="en-US" sz="1600">
              <a:latin typeface="Calibri" charset="0"/>
            </a:endParaRPr>
          </a:p>
          <a:p>
            <a:pPr lvl="4" eaLnBrk="1" hangingPunct="1"/>
            <a:endParaRPr lang="en-US" sz="800">
              <a:latin typeface="Calibri" charset="0"/>
            </a:endParaRPr>
          </a:p>
          <a:p>
            <a:pPr marL="234950" indent="-234950" eaLnBrk="1" hangingPunct="1"/>
            <a:r>
              <a:rPr lang="en-US" sz="2800">
                <a:latin typeface="Calibri" charset="0"/>
              </a:rPr>
              <a:t>The corresponding algorithms were called Boosting by majority</a:t>
            </a:r>
          </a:p>
          <a:p>
            <a:pPr lvl="1" eaLnBrk="1" hangingPunct="1"/>
            <a:r>
              <a:rPr lang="en-US" sz="2400">
                <a:latin typeface="Calibri" charset="0"/>
              </a:rPr>
              <a:t>A (weighted) majority vote taken over all the classifiers</a:t>
            </a:r>
          </a:p>
          <a:p>
            <a:pPr lvl="1" eaLnBrk="1" hangingPunct="1"/>
            <a:r>
              <a:rPr lang="en-US" sz="2400">
                <a:latin typeface="Calibri" charset="0"/>
              </a:rPr>
              <a:t>How do we compute weights for the classifiers?</a:t>
            </a:r>
          </a:p>
          <a:p>
            <a:pPr lvl="1" eaLnBrk="1" hangingPunct="1"/>
            <a:r>
              <a:rPr lang="en-US" sz="2400">
                <a:latin typeface="Calibri" charset="0"/>
              </a:rPr>
              <a:t>How do we actually train the classifiers</a:t>
            </a:r>
          </a:p>
          <a:p>
            <a:pPr lvl="4" eaLnBrk="1" hangingPunct="1"/>
            <a:endParaRPr lang="en-US" sz="800">
              <a:latin typeface="Calibri" charset="0"/>
            </a:endParaRPr>
          </a:p>
        </p:txBody>
      </p:sp>
      <p:sp>
        <p:nvSpPr>
          <p:cNvPr id="6" name="Date Placeholder 5"/>
          <p:cNvSpPr>
            <a:spLocks noGrp="1"/>
          </p:cNvSpPr>
          <p:nvPr>
            <p:ph type="dt" sz="quarter" idx="10"/>
          </p:nvPr>
        </p:nvSpPr>
        <p:spPr/>
        <p:txBody>
          <a:bodyPr/>
          <a:lstStyle/>
          <a:p>
            <a:pPr>
              <a:defRPr/>
            </a:pPr>
            <a:fld id="{A975CA63-DA40-4B6D-8424-87C037C20D3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74AD642-EF7E-1047-BBE1-9A7D2603467C}" type="slidenum">
              <a:rPr lang="en-US" b="0">
                <a:solidFill>
                  <a:srgbClr val="898989"/>
                </a:solidFill>
                <a:latin typeface="Calibri" charset="0"/>
              </a:rPr>
              <a:pPr eaLnBrk="1" hangingPunct="1"/>
              <a:t>46</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
        <p:nvSpPr>
          <p:cNvPr id="53251" name="Rectangle 2"/>
          <p:cNvSpPr>
            <a:spLocks noGrp="1" noChangeArrowheads="1"/>
          </p:cNvSpPr>
          <p:nvPr>
            <p:ph idx="1"/>
          </p:nvPr>
        </p:nvSpPr>
        <p:spPr>
          <a:xfrm>
            <a:off x="457200" y="5357813"/>
            <a:ext cx="8229600" cy="974725"/>
          </a:xfrm>
        </p:spPr>
        <p:txBody>
          <a:bodyPr/>
          <a:lstStyle/>
          <a:p>
            <a:pPr marL="234950" indent="-234950" eaLnBrk="1" hangingPunct="1"/>
            <a:r>
              <a:rPr lang="en-US" sz="2600">
                <a:latin typeface="Calibri" charset="0"/>
              </a:rPr>
              <a:t>Red dots represent training data from Red class</a:t>
            </a:r>
          </a:p>
          <a:p>
            <a:pPr marL="234950" indent="-234950" eaLnBrk="1" hangingPunct="1"/>
            <a:r>
              <a:rPr lang="en-US" sz="2600">
                <a:latin typeface="Calibri" charset="0"/>
              </a:rPr>
              <a:t>Blue dots represent training data from Blue class</a:t>
            </a:r>
          </a:p>
        </p:txBody>
      </p:sp>
      <p:sp>
        <p:nvSpPr>
          <p:cNvPr id="7" name="Date Placeholder 6"/>
          <p:cNvSpPr>
            <a:spLocks noGrp="1"/>
          </p:cNvSpPr>
          <p:nvPr>
            <p:ph type="dt" sz="quarter" idx="10"/>
          </p:nvPr>
        </p:nvSpPr>
        <p:spPr/>
        <p:txBody>
          <a:bodyPr/>
          <a:lstStyle/>
          <a:p>
            <a:pPr>
              <a:defRPr/>
            </a:pPr>
            <a:fld id="{1D3B3D2A-FAE2-4137-BC07-35032B7B819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F006159-CA22-7246-ADE3-7734E70E2AB4}" type="slidenum">
              <a:rPr lang="en-US" b="0">
                <a:solidFill>
                  <a:srgbClr val="898989"/>
                </a:solidFill>
                <a:latin typeface="Calibri" charset="0"/>
              </a:rPr>
              <a:pPr eaLnBrk="1" hangingPunct="1"/>
              <a:t>47</a:t>
            </a:fld>
            <a:endParaRPr lang="en-US" b="0">
              <a:solidFill>
                <a:srgbClr val="898989"/>
              </a:solidFill>
              <a:latin typeface="Calibri" charset="0"/>
            </a:endParaRPr>
          </a:p>
        </p:txBody>
      </p:sp>
      <p:pic>
        <p:nvPicPr>
          <p:cNvPr id="53255" name="Picture 3" descr="trndata"/>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5963" y="698500"/>
            <a:ext cx="52133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6815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idx="1"/>
          </p:nvPr>
        </p:nvSpPr>
        <p:spPr>
          <a:xfrm>
            <a:off x="457200" y="5357813"/>
            <a:ext cx="8229600" cy="974725"/>
          </a:xfrm>
        </p:spPr>
        <p:txBody>
          <a:bodyPr/>
          <a:lstStyle/>
          <a:p>
            <a:pPr marL="234950" indent="-234950" eaLnBrk="1" hangingPunct="1"/>
            <a:r>
              <a:rPr lang="en-US" sz="2600">
                <a:latin typeface="Calibri" charset="0"/>
              </a:rPr>
              <a:t>Very simple weak learner</a:t>
            </a:r>
          </a:p>
          <a:p>
            <a:pPr lvl="1" eaLnBrk="1" hangingPunct="1"/>
            <a:r>
              <a:rPr lang="en-US" sz="2100">
                <a:latin typeface="Calibri" charset="0"/>
              </a:rPr>
              <a:t>A line that is parallel to one of the two axes</a:t>
            </a:r>
            <a:endParaRPr lang="en-US">
              <a:latin typeface="Calibri" charset="0"/>
            </a:endParaRPr>
          </a:p>
        </p:txBody>
      </p:sp>
      <p:sp>
        <p:nvSpPr>
          <p:cNvPr id="11" name="Date Placeholder 10"/>
          <p:cNvSpPr>
            <a:spLocks noGrp="1"/>
          </p:cNvSpPr>
          <p:nvPr>
            <p:ph type="dt" sz="quarter" idx="10"/>
          </p:nvPr>
        </p:nvSpPr>
        <p:spPr/>
        <p:txBody>
          <a:bodyPr/>
          <a:lstStyle/>
          <a:p>
            <a:pPr>
              <a:defRPr/>
            </a:pPr>
            <a:fld id="{C92A37D4-9D4C-415B-BD39-862E8712848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0"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2" name="Slide Number Placeholder 11"/>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ED93877-A4E6-FC4A-B145-3E10566D5635}" type="slidenum">
              <a:rPr lang="en-US" b="0">
                <a:solidFill>
                  <a:srgbClr val="898989"/>
                </a:solidFill>
                <a:latin typeface="Calibri" charset="0"/>
              </a:rPr>
              <a:pPr eaLnBrk="1" hangingPunct="1"/>
              <a:t>48</a:t>
            </a:fld>
            <a:endParaRPr lang="en-US" b="0">
              <a:solidFill>
                <a:srgbClr val="898989"/>
              </a:solidFill>
              <a:latin typeface="Calibri" charset="0"/>
            </a:endParaRPr>
          </a:p>
        </p:txBody>
      </p:sp>
      <p:pic>
        <p:nvPicPr>
          <p:cNvPr id="54279" name="Picture 3" descr="weak1"/>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97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4"/>
          <p:cNvSpPr>
            <a:spLocks noChangeArrowheads="1"/>
          </p:cNvSpPr>
          <p:nvPr/>
        </p:nvSpPr>
        <p:spPr bwMode="auto">
          <a:xfrm>
            <a:off x="5638800" y="438785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Blue</a:t>
            </a:r>
            <a:r>
              <a:rPr lang="en-US" sz="1600" b="0">
                <a:solidFill>
                  <a:srgbClr val="FF3535"/>
                </a:solidFill>
              </a:rPr>
              <a:t> </a:t>
            </a:r>
            <a:r>
              <a:rPr lang="en-US" sz="1600" b="0">
                <a:solidFill>
                  <a:srgbClr val="008000"/>
                </a:solidFill>
              </a:rPr>
              <a:t>class</a:t>
            </a:r>
          </a:p>
        </p:txBody>
      </p:sp>
      <p:sp>
        <p:nvSpPr>
          <p:cNvPr id="54281" name="Rectangle 5"/>
          <p:cNvSpPr>
            <a:spLocks noChangeArrowheads="1"/>
          </p:cNvSpPr>
          <p:nvPr/>
        </p:nvSpPr>
        <p:spPr bwMode="auto">
          <a:xfrm>
            <a:off x="3751263" y="4389438"/>
            <a:ext cx="9032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Red</a:t>
            </a:r>
            <a:r>
              <a:rPr lang="en-US" sz="1600" b="0">
                <a:solidFill>
                  <a:srgbClr val="FF3535"/>
                </a:solidFill>
              </a:rPr>
              <a:t> </a:t>
            </a:r>
            <a:r>
              <a:rPr lang="en-US" sz="1600" b="0">
                <a:solidFill>
                  <a:srgbClr val="008000"/>
                </a:solidFill>
              </a:rPr>
              <a:t>class</a:t>
            </a:r>
          </a:p>
        </p:txBody>
      </p:sp>
      <p:sp>
        <p:nvSpPr>
          <p:cNvPr id="54282" name="Line 6"/>
          <p:cNvSpPr>
            <a:spLocks noChangeShapeType="1"/>
          </p:cNvSpPr>
          <p:nvPr/>
        </p:nvSpPr>
        <p:spPr bwMode="auto">
          <a:xfrm>
            <a:off x="5200650" y="4524375"/>
            <a:ext cx="344488"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283" name="Line 7"/>
          <p:cNvSpPr>
            <a:spLocks noChangeShapeType="1"/>
          </p:cNvSpPr>
          <p:nvPr/>
        </p:nvSpPr>
        <p:spPr bwMode="auto">
          <a:xfrm flipH="1">
            <a:off x="4691063" y="4524375"/>
            <a:ext cx="5334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39688380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idx="1"/>
          </p:nvPr>
        </p:nvSpPr>
        <p:spPr>
          <a:xfrm>
            <a:off x="457200" y="5419725"/>
            <a:ext cx="8229600" cy="976313"/>
          </a:xfrm>
        </p:spPr>
        <p:txBody>
          <a:bodyPr/>
          <a:lstStyle/>
          <a:p>
            <a:pPr marL="234950" indent="-234950" eaLnBrk="1" hangingPunct="1"/>
            <a:r>
              <a:rPr lang="en-US" sz="2600">
                <a:latin typeface="Calibri" charset="0"/>
              </a:rPr>
              <a:t>First weak learner makes many mistakes</a:t>
            </a:r>
          </a:p>
          <a:p>
            <a:pPr lvl="1" eaLnBrk="1" hangingPunct="1"/>
            <a:r>
              <a:rPr lang="en-US" sz="2100">
                <a:latin typeface="Calibri" charset="0"/>
              </a:rPr>
              <a:t>Errors coloured black</a:t>
            </a:r>
          </a:p>
        </p:txBody>
      </p:sp>
      <p:sp>
        <p:nvSpPr>
          <p:cNvPr id="11" name="Date Placeholder 10"/>
          <p:cNvSpPr>
            <a:spLocks noGrp="1"/>
          </p:cNvSpPr>
          <p:nvPr>
            <p:ph type="dt" sz="quarter" idx="10"/>
          </p:nvPr>
        </p:nvSpPr>
        <p:spPr/>
        <p:txBody>
          <a:bodyPr/>
          <a:lstStyle/>
          <a:p>
            <a:pPr>
              <a:defRPr/>
            </a:pPr>
            <a:fld id="{02B7F51E-B9BC-4662-A53D-7B07770917D6}"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0"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2" name="Slide Number Placeholder 11"/>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37E3C350-03F2-EA43-9384-44F6876B98DD}" type="slidenum">
              <a:rPr lang="en-US" b="0">
                <a:solidFill>
                  <a:srgbClr val="898989"/>
                </a:solidFill>
                <a:latin typeface="Calibri" charset="0"/>
              </a:rPr>
              <a:pPr eaLnBrk="1" hangingPunct="1"/>
              <a:t>49</a:t>
            </a:fld>
            <a:endParaRPr lang="en-US" b="0">
              <a:solidFill>
                <a:srgbClr val="898989"/>
              </a:solidFill>
              <a:latin typeface="Calibri" charset="0"/>
            </a:endParaRPr>
          </a:p>
        </p:txBody>
      </p:sp>
      <p:pic>
        <p:nvPicPr>
          <p:cNvPr id="55303" name="Picture 3" descr="weak1err"/>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Rectangle 4"/>
          <p:cNvSpPr>
            <a:spLocks noChangeArrowheads="1"/>
          </p:cNvSpPr>
          <p:nvPr/>
        </p:nvSpPr>
        <p:spPr bwMode="auto">
          <a:xfrm>
            <a:off x="5638800" y="438785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Blue</a:t>
            </a:r>
            <a:r>
              <a:rPr lang="en-US" sz="1600" b="0">
                <a:solidFill>
                  <a:srgbClr val="FF3535"/>
                </a:solidFill>
              </a:rPr>
              <a:t> </a:t>
            </a:r>
            <a:r>
              <a:rPr lang="en-US" sz="1600" b="0">
                <a:solidFill>
                  <a:srgbClr val="008000"/>
                </a:solidFill>
              </a:rPr>
              <a:t>class</a:t>
            </a:r>
          </a:p>
        </p:txBody>
      </p:sp>
      <p:sp>
        <p:nvSpPr>
          <p:cNvPr id="55305" name="Rectangle 5"/>
          <p:cNvSpPr>
            <a:spLocks noChangeArrowheads="1"/>
          </p:cNvSpPr>
          <p:nvPr/>
        </p:nvSpPr>
        <p:spPr bwMode="auto">
          <a:xfrm>
            <a:off x="3751263" y="4389438"/>
            <a:ext cx="9032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Red</a:t>
            </a:r>
            <a:r>
              <a:rPr lang="en-US" sz="1600" b="0">
                <a:solidFill>
                  <a:srgbClr val="FF3535"/>
                </a:solidFill>
              </a:rPr>
              <a:t> </a:t>
            </a:r>
            <a:r>
              <a:rPr lang="en-US" sz="1600" b="0">
                <a:solidFill>
                  <a:srgbClr val="008000"/>
                </a:solidFill>
              </a:rPr>
              <a:t>class</a:t>
            </a:r>
          </a:p>
        </p:txBody>
      </p:sp>
      <p:sp>
        <p:nvSpPr>
          <p:cNvPr id="55306" name="Line 6"/>
          <p:cNvSpPr>
            <a:spLocks noChangeShapeType="1"/>
          </p:cNvSpPr>
          <p:nvPr/>
        </p:nvSpPr>
        <p:spPr bwMode="auto">
          <a:xfrm>
            <a:off x="5200650" y="4524375"/>
            <a:ext cx="344488"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7"/>
          <p:cNvSpPr>
            <a:spLocks noChangeShapeType="1"/>
          </p:cNvSpPr>
          <p:nvPr/>
        </p:nvSpPr>
        <p:spPr bwMode="auto">
          <a:xfrm flipH="1">
            <a:off x="4691063" y="4524375"/>
            <a:ext cx="5334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627302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3025"/>
            <a:ext cx="8229600" cy="1143000"/>
          </a:xfrm>
        </p:spPr>
        <p:txBody>
          <a:bodyPr/>
          <a:lstStyle/>
          <a:p>
            <a:pPr eaLnBrk="1" hangingPunct="1"/>
            <a:r>
              <a:rPr lang="en-US">
                <a:latin typeface="Calibri" charset="0"/>
              </a:rPr>
              <a:t>Detecting Faces in Images</a:t>
            </a:r>
          </a:p>
        </p:txBody>
      </p:sp>
      <p:sp>
        <p:nvSpPr>
          <p:cNvPr id="21507" name="Rectangle 3"/>
          <p:cNvSpPr>
            <a:spLocks noGrp="1" noChangeArrowheads="1"/>
          </p:cNvSpPr>
          <p:nvPr>
            <p:ph idx="1"/>
          </p:nvPr>
        </p:nvSpPr>
        <p:spPr>
          <a:xfrm>
            <a:off x="457200" y="3802063"/>
            <a:ext cx="8229600" cy="2749550"/>
          </a:xfrm>
        </p:spPr>
        <p:txBody>
          <a:bodyPr/>
          <a:lstStyle/>
          <a:p>
            <a:pPr eaLnBrk="1" hangingPunct="1">
              <a:lnSpc>
                <a:spcPct val="90000"/>
              </a:lnSpc>
            </a:pPr>
            <a:r>
              <a:rPr lang="en-US" sz="2600">
                <a:latin typeface="Calibri" charset="0"/>
              </a:rPr>
              <a:t>Finding face like patterns</a:t>
            </a:r>
          </a:p>
          <a:p>
            <a:pPr lvl="1" eaLnBrk="1" hangingPunct="1">
              <a:lnSpc>
                <a:spcPct val="90000"/>
              </a:lnSpc>
            </a:pPr>
            <a:r>
              <a:rPr lang="en-US" sz="2200">
                <a:latin typeface="Calibri" charset="0"/>
              </a:rPr>
              <a:t>How do we find if a picture has faces in it</a:t>
            </a:r>
          </a:p>
          <a:p>
            <a:pPr lvl="1" eaLnBrk="1" hangingPunct="1">
              <a:lnSpc>
                <a:spcPct val="90000"/>
              </a:lnSpc>
            </a:pPr>
            <a:r>
              <a:rPr lang="en-US" sz="2200">
                <a:latin typeface="Calibri" charset="0"/>
              </a:rPr>
              <a:t>Where are the faces?</a:t>
            </a:r>
          </a:p>
          <a:p>
            <a:pPr lvl="4" eaLnBrk="1" hangingPunct="1">
              <a:lnSpc>
                <a:spcPct val="90000"/>
              </a:lnSpc>
            </a:pPr>
            <a:endParaRPr lang="en-US" sz="1800">
              <a:latin typeface="Calibri" charset="0"/>
            </a:endParaRPr>
          </a:p>
          <a:p>
            <a:pPr eaLnBrk="1" hangingPunct="1">
              <a:lnSpc>
                <a:spcPct val="90000"/>
              </a:lnSpc>
            </a:pPr>
            <a:r>
              <a:rPr lang="en-US" sz="2600">
                <a:latin typeface="Calibri" charset="0"/>
              </a:rPr>
              <a:t>A simple solution:</a:t>
            </a:r>
          </a:p>
          <a:p>
            <a:pPr lvl="1" eaLnBrk="1" hangingPunct="1">
              <a:lnSpc>
                <a:spcPct val="90000"/>
              </a:lnSpc>
            </a:pPr>
            <a:r>
              <a:rPr lang="en-US" sz="2200">
                <a:latin typeface="Calibri" charset="0"/>
              </a:rPr>
              <a:t>Define a “typical face”</a:t>
            </a:r>
          </a:p>
          <a:p>
            <a:pPr lvl="1" eaLnBrk="1" hangingPunct="1">
              <a:lnSpc>
                <a:spcPct val="90000"/>
              </a:lnSpc>
            </a:pPr>
            <a:r>
              <a:rPr lang="en-US" sz="2200">
                <a:latin typeface="Calibri" charset="0"/>
              </a:rPr>
              <a:t>Find the “typical face” in the image</a:t>
            </a:r>
          </a:p>
        </p:txBody>
      </p:sp>
      <p:sp>
        <p:nvSpPr>
          <p:cNvPr id="7" name="Date Placeholder 6"/>
          <p:cNvSpPr>
            <a:spLocks noGrp="1"/>
          </p:cNvSpPr>
          <p:nvPr>
            <p:ph type="dt" sz="quarter" idx="10"/>
          </p:nvPr>
        </p:nvSpPr>
        <p:spPr/>
        <p:txBody>
          <a:bodyPr/>
          <a:lstStyle/>
          <a:p>
            <a:pPr>
              <a:defRPr/>
            </a:pPr>
            <a:fld id="{0245B8C9-22BB-4A5B-93A5-0A146E6D707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2DA3A9A3-5156-0842-B32E-28CD91D26FCA}" type="slidenum">
              <a:rPr lang="en-US" b="0">
                <a:solidFill>
                  <a:srgbClr val="898989"/>
                </a:solidFill>
                <a:latin typeface="Calibri" charset="0"/>
              </a:rPr>
              <a:pPr eaLnBrk="1" hangingPunct="1"/>
              <a:t>5</a:t>
            </a:fld>
            <a:endParaRPr lang="en-US" b="0">
              <a:solidFill>
                <a:srgbClr val="898989"/>
              </a:solidFill>
              <a:latin typeface="Calibri" charset="0"/>
            </a:endParaRPr>
          </a:p>
        </p:txBody>
      </p:sp>
      <p:pic>
        <p:nvPicPr>
          <p:cNvPr id="21511" name="Picture 4" descr="solvay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35200" y="1030288"/>
            <a:ext cx="432276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236538" y="5353050"/>
            <a:ext cx="8907462" cy="1211263"/>
          </a:xfrm>
        </p:spPr>
        <p:txBody>
          <a:bodyPr/>
          <a:lstStyle/>
          <a:p>
            <a:pPr marL="234950" indent="-234950" eaLnBrk="1" hangingPunct="1"/>
            <a:r>
              <a:rPr lang="en-US">
                <a:latin typeface="Calibri" charset="0"/>
              </a:rPr>
              <a:t>Second weak learner focuses on errors made by first learner</a:t>
            </a:r>
            <a:endParaRPr lang="en-US" sz="3400">
              <a:latin typeface="Calibri" charset="0"/>
            </a:endParaRPr>
          </a:p>
        </p:txBody>
      </p:sp>
      <p:sp>
        <p:nvSpPr>
          <p:cNvPr id="15" name="Date Placeholder 14"/>
          <p:cNvSpPr>
            <a:spLocks noGrp="1"/>
          </p:cNvSpPr>
          <p:nvPr>
            <p:ph type="dt" sz="quarter" idx="10"/>
          </p:nvPr>
        </p:nvSpPr>
        <p:spPr/>
        <p:txBody>
          <a:bodyPr/>
          <a:lstStyle/>
          <a:p>
            <a:pPr>
              <a:defRPr/>
            </a:pPr>
            <a:fld id="{CDEEFF59-F89B-4168-934A-5F7B90076BE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4"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6" name="Slide Number Placeholder 1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4B72901-B077-B947-BDDF-2FFD97BCC399}" type="slidenum">
              <a:rPr lang="en-US" b="0">
                <a:solidFill>
                  <a:srgbClr val="898989"/>
                </a:solidFill>
                <a:latin typeface="Calibri" charset="0"/>
              </a:rPr>
              <a:pPr eaLnBrk="1" hangingPunct="1"/>
              <a:t>50</a:t>
            </a:fld>
            <a:endParaRPr lang="en-US" b="0">
              <a:solidFill>
                <a:srgbClr val="898989"/>
              </a:solidFill>
              <a:latin typeface="Calibri" charset="0"/>
            </a:endParaRPr>
          </a:p>
        </p:txBody>
      </p:sp>
      <p:pic>
        <p:nvPicPr>
          <p:cNvPr id="56327" name="Picture 3" descr="weak2"/>
          <p:cNvPicPr>
            <a:picLocks noChangeAspect="1" noChangeArrowheads="1"/>
          </p:cNvPicPr>
          <p:nvPr/>
        </p:nvPicPr>
        <p:blipFill>
          <a:blip r:embed="rId2"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ctangle 4"/>
          <p:cNvSpPr>
            <a:spLocks noChangeArrowheads="1"/>
          </p:cNvSpPr>
          <p:nvPr/>
        </p:nvSpPr>
        <p:spPr bwMode="auto">
          <a:xfrm>
            <a:off x="5638800" y="438785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Blue</a:t>
            </a:r>
            <a:r>
              <a:rPr lang="en-US" sz="1600" b="0">
                <a:solidFill>
                  <a:srgbClr val="FF3535"/>
                </a:solidFill>
              </a:rPr>
              <a:t> </a:t>
            </a:r>
            <a:r>
              <a:rPr lang="en-US" sz="1600" b="0">
                <a:solidFill>
                  <a:srgbClr val="008000"/>
                </a:solidFill>
              </a:rPr>
              <a:t>class</a:t>
            </a:r>
          </a:p>
        </p:txBody>
      </p:sp>
      <p:sp>
        <p:nvSpPr>
          <p:cNvPr id="56329" name="Rectangle 5"/>
          <p:cNvSpPr>
            <a:spLocks noChangeArrowheads="1"/>
          </p:cNvSpPr>
          <p:nvPr/>
        </p:nvSpPr>
        <p:spPr bwMode="auto">
          <a:xfrm>
            <a:off x="3751263" y="4389438"/>
            <a:ext cx="9032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Red</a:t>
            </a:r>
            <a:r>
              <a:rPr lang="en-US" sz="1600" b="0">
                <a:solidFill>
                  <a:srgbClr val="FF3535"/>
                </a:solidFill>
              </a:rPr>
              <a:t> </a:t>
            </a:r>
            <a:r>
              <a:rPr lang="en-US" sz="1600" b="0">
                <a:solidFill>
                  <a:srgbClr val="008000"/>
                </a:solidFill>
              </a:rPr>
              <a:t>class</a:t>
            </a:r>
          </a:p>
        </p:txBody>
      </p:sp>
      <p:sp>
        <p:nvSpPr>
          <p:cNvPr id="56330" name="Rectangle 6"/>
          <p:cNvSpPr>
            <a:spLocks noChangeArrowheads="1"/>
          </p:cNvSpPr>
          <p:nvPr/>
        </p:nvSpPr>
        <p:spPr bwMode="auto">
          <a:xfrm>
            <a:off x="5807075" y="112395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CC0000"/>
                </a:solidFill>
              </a:rPr>
              <a:t>Blue class</a:t>
            </a:r>
          </a:p>
        </p:txBody>
      </p:sp>
      <p:sp>
        <p:nvSpPr>
          <p:cNvPr id="56331" name="Rectangle 7"/>
          <p:cNvSpPr>
            <a:spLocks noChangeArrowheads="1"/>
          </p:cNvSpPr>
          <p:nvPr/>
        </p:nvSpPr>
        <p:spPr bwMode="auto">
          <a:xfrm>
            <a:off x="5807075" y="2857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CC0000"/>
                </a:solidFill>
              </a:rPr>
              <a:t>Red class</a:t>
            </a:r>
          </a:p>
        </p:txBody>
      </p:sp>
      <p:sp>
        <p:nvSpPr>
          <p:cNvPr id="56332" name="Line 8"/>
          <p:cNvSpPr>
            <a:spLocks noChangeShapeType="1"/>
          </p:cNvSpPr>
          <p:nvPr/>
        </p:nvSpPr>
        <p:spPr bwMode="auto">
          <a:xfrm>
            <a:off x="5200650" y="4524375"/>
            <a:ext cx="344488"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3" name="Line 9"/>
          <p:cNvSpPr>
            <a:spLocks noChangeShapeType="1"/>
          </p:cNvSpPr>
          <p:nvPr/>
        </p:nvSpPr>
        <p:spPr bwMode="auto">
          <a:xfrm flipH="1">
            <a:off x="4691063" y="4524375"/>
            <a:ext cx="5334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4" name="Line 10"/>
          <p:cNvSpPr>
            <a:spLocks noChangeShapeType="1"/>
          </p:cNvSpPr>
          <p:nvPr/>
        </p:nvSpPr>
        <p:spPr bwMode="auto">
          <a:xfrm>
            <a:off x="6294438" y="2316163"/>
            <a:ext cx="0" cy="5699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335" name="Line 11"/>
          <p:cNvSpPr>
            <a:spLocks noChangeShapeType="1"/>
          </p:cNvSpPr>
          <p:nvPr/>
        </p:nvSpPr>
        <p:spPr bwMode="auto">
          <a:xfrm flipV="1">
            <a:off x="6294438" y="1401763"/>
            <a:ext cx="0" cy="9382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4572483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48755E5-0714-DA4F-A183-C6D1932801B4}" type="slidenum">
              <a:rPr lang="en-US" b="0">
                <a:solidFill>
                  <a:srgbClr val="898989"/>
                </a:solidFill>
              </a:rPr>
              <a:pPr eaLnBrk="1" hangingPunct="1"/>
              <a:t>51</a:t>
            </a:fld>
            <a:endParaRPr lang="en-US" b="0">
              <a:solidFill>
                <a:srgbClr val="898989"/>
              </a:solidFill>
            </a:endParaRPr>
          </a:p>
        </p:txBody>
      </p:sp>
      <p:sp>
        <p:nvSpPr>
          <p:cNvPr id="57348" name="Rectangle 2"/>
          <p:cNvSpPr>
            <a:spLocks noChangeArrowheads="1"/>
          </p:cNvSpPr>
          <p:nvPr/>
        </p:nvSpPr>
        <p:spPr bwMode="auto">
          <a:xfrm>
            <a:off x="236538" y="5353050"/>
            <a:ext cx="89074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spcBef>
                <a:spcPct val="20000"/>
              </a:spcBef>
              <a:buClr>
                <a:schemeClr val="tx2"/>
              </a:buClr>
              <a:buFont typeface="Wingdings" charset="0"/>
              <a:buChar char="§"/>
            </a:pPr>
            <a:r>
              <a:rPr lang="en-US" sz="2400" b="0">
                <a:solidFill>
                  <a:schemeClr val="accent1"/>
                </a:solidFill>
                <a:latin typeface="Arial" charset="0"/>
              </a:rPr>
              <a:t>Second strong  learner:</a:t>
            </a:r>
            <a:r>
              <a:rPr lang="en-US" sz="2400" b="0">
                <a:latin typeface="Arial" charset="0"/>
              </a:rPr>
              <a:t> weighted combination of first and second weak learners</a:t>
            </a:r>
          </a:p>
          <a:p>
            <a:pPr marL="742950" lvl="1" indent="-285750">
              <a:spcBef>
                <a:spcPct val="20000"/>
              </a:spcBef>
              <a:buClr>
                <a:schemeClr val="accent1"/>
              </a:buClr>
              <a:buFont typeface="Arial Unicode MS" charset="0"/>
              <a:buChar char="‒"/>
            </a:pPr>
            <a:r>
              <a:rPr lang="en-US" sz="2000" b="0">
                <a:latin typeface="Arial" charset="0"/>
              </a:rPr>
              <a:t>Decision boundary shown by black lines</a:t>
            </a:r>
          </a:p>
        </p:txBody>
      </p:sp>
      <p:pic>
        <p:nvPicPr>
          <p:cNvPr id="57349" name="Picture 3" descr="weak2"/>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Line 4"/>
          <p:cNvSpPr>
            <a:spLocks noChangeShapeType="1"/>
          </p:cNvSpPr>
          <p:nvPr/>
        </p:nvSpPr>
        <p:spPr bwMode="auto">
          <a:xfrm>
            <a:off x="5213350" y="812800"/>
            <a:ext cx="0" cy="1520825"/>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5"/>
          <p:cNvSpPr>
            <a:spLocks noChangeShapeType="1"/>
          </p:cNvSpPr>
          <p:nvPr/>
        </p:nvSpPr>
        <p:spPr bwMode="auto">
          <a:xfrm>
            <a:off x="5213350" y="2333625"/>
            <a:ext cx="15875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Rectangle 6"/>
          <p:cNvSpPr>
            <a:spLocks noChangeArrowheads="1"/>
          </p:cNvSpPr>
          <p:nvPr/>
        </p:nvSpPr>
        <p:spPr bwMode="auto">
          <a:xfrm>
            <a:off x="5486400" y="10668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chemeClr val="accent2"/>
                </a:solidFill>
                <a:latin typeface="Arial" charset="0"/>
              </a:rPr>
              <a:t>BLUE</a:t>
            </a:r>
          </a:p>
        </p:txBody>
      </p:sp>
      <p:sp>
        <p:nvSpPr>
          <p:cNvPr id="57353" name="Rectangle 7"/>
          <p:cNvSpPr>
            <a:spLocks noChangeArrowheads="1"/>
          </p:cNvSpPr>
          <p:nvPr/>
        </p:nvSpPr>
        <p:spPr bwMode="auto">
          <a:xfrm>
            <a:off x="2882900" y="38100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57354" name="Rectangle 8"/>
          <p:cNvSpPr>
            <a:spLocks noChangeArrowheads="1"/>
          </p:cNvSpPr>
          <p:nvPr/>
        </p:nvSpPr>
        <p:spPr bwMode="auto">
          <a:xfrm>
            <a:off x="2882900" y="14478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57355" name="Rectangle 9"/>
          <p:cNvSpPr>
            <a:spLocks noChangeArrowheads="1"/>
          </p:cNvSpPr>
          <p:nvPr/>
        </p:nvSpPr>
        <p:spPr bwMode="auto">
          <a:xfrm>
            <a:off x="5448300" y="38100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2" name="Date Placeholder 1"/>
          <p:cNvSpPr>
            <a:spLocks noGrp="1"/>
          </p:cNvSpPr>
          <p:nvPr>
            <p:ph type="dt" sz="half" idx="10"/>
          </p:nvPr>
        </p:nvSpPr>
        <p:spPr/>
        <p:txBody>
          <a:bodyPr/>
          <a:lstStyle/>
          <a:p>
            <a:pPr>
              <a:defRPr/>
            </a:pPr>
            <a:fld id="{B8CC3689-D909-4C1E-BA33-29061D5AAF4D}" type="datetime1">
              <a:rPr lang="en-US" altLang="en-US" smtClean="0"/>
              <a:t>2/17/2015</a:t>
            </a:fld>
            <a:endParaRPr lang="en-US" altLang="en-US" dirty="0"/>
          </a:p>
        </p:txBody>
      </p:sp>
      <p:sp>
        <p:nvSpPr>
          <p:cNvPr id="3" name="Footer Placeholder 2"/>
          <p:cNvSpPr>
            <a:spLocks noGrp="1"/>
          </p:cNvSpPr>
          <p:nvPr>
            <p:ph type="ftr" sz="quarter" idx="11"/>
          </p:nvPr>
        </p:nvSpPr>
        <p:spPr/>
        <p:txBody>
          <a:bodyPr/>
          <a:lstStyle/>
          <a:p>
            <a:pPr>
              <a:defRPr/>
            </a:pPr>
            <a:r>
              <a:rPr lang="en-US" altLang="en-US" smtClean="0"/>
              <a:t>11755/18979</a:t>
            </a:r>
            <a:endParaRPr lang="en-US" altLang="en-US"/>
          </a:p>
        </p:txBody>
      </p:sp>
      <p:sp>
        <p:nvSpPr>
          <p:cNvPr id="15"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2383558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idx="1"/>
          </p:nvPr>
        </p:nvSpPr>
        <p:spPr>
          <a:xfrm>
            <a:off x="457200" y="5418138"/>
            <a:ext cx="8229600" cy="1211262"/>
          </a:xfrm>
        </p:spPr>
        <p:txBody>
          <a:bodyPr/>
          <a:lstStyle/>
          <a:p>
            <a:pPr marL="234950" indent="-234950" eaLnBrk="1" hangingPunct="1"/>
            <a:r>
              <a:rPr lang="en-US">
                <a:solidFill>
                  <a:srgbClr val="FF0000"/>
                </a:solidFill>
                <a:latin typeface="Calibri" charset="0"/>
              </a:rPr>
              <a:t>The second strong learner</a:t>
            </a:r>
            <a:r>
              <a:rPr lang="en-US">
                <a:latin typeface="Calibri" charset="0"/>
              </a:rPr>
              <a:t> also makes mistakes</a:t>
            </a:r>
            <a:endParaRPr lang="en-US" sz="3400">
              <a:latin typeface="Calibri" charset="0"/>
            </a:endParaRPr>
          </a:p>
          <a:p>
            <a:pPr lvl="1" eaLnBrk="1" hangingPunct="1"/>
            <a:r>
              <a:rPr lang="en-US" sz="2300">
                <a:latin typeface="Calibri" charset="0"/>
              </a:rPr>
              <a:t>Errors colored black</a:t>
            </a:r>
            <a:endParaRPr lang="en-US" sz="3000">
              <a:latin typeface="Calibri" charset="0"/>
            </a:endParaRPr>
          </a:p>
        </p:txBody>
      </p:sp>
      <p:sp>
        <p:nvSpPr>
          <p:cNvPr id="13" name="Date Placeholder 12"/>
          <p:cNvSpPr>
            <a:spLocks noGrp="1"/>
          </p:cNvSpPr>
          <p:nvPr>
            <p:ph type="dt" sz="quarter" idx="10"/>
          </p:nvPr>
        </p:nvSpPr>
        <p:spPr/>
        <p:txBody>
          <a:bodyPr/>
          <a:lstStyle/>
          <a:p>
            <a:pPr>
              <a:defRPr/>
            </a:pPr>
            <a:fld id="{380E9D5B-7A87-485E-979C-C0E3364A855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2"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4" name="Slide Number Placeholder 13"/>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240897E-5996-7042-9BA4-105AD9F2BBE5}" type="slidenum">
              <a:rPr lang="en-US" b="0">
                <a:solidFill>
                  <a:srgbClr val="898989"/>
                </a:solidFill>
                <a:latin typeface="Calibri" charset="0"/>
              </a:rPr>
              <a:pPr eaLnBrk="1" hangingPunct="1"/>
              <a:t>52</a:t>
            </a:fld>
            <a:endParaRPr lang="en-US" b="0">
              <a:solidFill>
                <a:srgbClr val="898989"/>
              </a:solidFill>
              <a:latin typeface="Calibri" charset="0"/>
            </a:endParaRPr>
          </a:p>
        </p:txBody>
      </p:sp>
      <p:pic>
        <p:nvPicPr>
          <p:cNvPr id="58375" name="Picture 3" descr="weak2err"/>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Line 4"/>
          <p:cNvSpPr>
            <a:spLocks noChangeShapeType="1"/>
          </p:cNvSpPr>
          <p:nvPr/>
        </p:nvSpPr>
        <p:spPr bwMode="auto">
          <a:xfrm>
            <a:off x="5213350" y="812800"/>
            <a:ext cx="0" cy="1520825"/>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Line 5"/>
          <p:cNvSpPr>
            <a:spLocks noChangeShapeType="1"/>
          </p:cNvSpPr>
          <p:nvPr/>
        </p:nvSpPr>
        <p:spPr bwMode="auto">
          <a:xfrm>
            <a:off x="5213350" y="2333625"/>
            <a:ext cx="15875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8" name="Rectangle 6"/>
          <p:cNvSpPr>
            <a:spLocks noChangeArrowheads="1"/>
          </p:cNvSpPr>
          <p:nvPr/>
        </p:nvSpPr>
        <p:spPr bwMode="auto">
          <a:xfrm>
            <a:off x="5486400" y="10668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chemeClr val="accent2"/>
                </a:solidFill>
                <a:latin typeface="Arial" charset="0"/>
              </a:rPr>
              <a:t>BLUE</a:t>
            </a:r>
          </a:p>
        </p:txBody>
      </p:sp>
      <p:sp>
        <p:nvSpPr>
          <p:cNvPr id="58379" name="Rectangle 7"/>
          <p:cNvSpPr>
            <a:spLocks noChangeArrowheads="1"/>
          </p:cNvSpPr>
          <p:nvPr/>
        </p:nvSpPr>
        <p:spPr bwMode="auto">
          <a:xfrm>
            <a:off x="2882900" y="38100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58380" name="Rectangle 8"/>
          <p:cNvSpPr>
            <a:spLocks noChangeArrowheads="1"/>
          </p:cNvSpPr>
          <p:nvPr/>
        </p:nvSpPr>
        <p:spPr bwMode="auto">
          <a:xfrm>
            <a:off x="2882900" y="14478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58381" name="Rectangle 9"/>
          <p:cNvSpPr>
            <a:spLocks noChangeArrowheads="1"/>
          </p:cNvSpPr>
          <p:nvPr/>
        </p:nvSpPr>
        <p:spPr bwMode="auto">
          <a:xfrm>
            <a:off x="5448300" y="38100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15"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29184835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idx="1"/>
          </p:nvPr>
        </p:nvSpPr>
        <p:spPr>
          <a:xfrm>
            <a:off x="457200" y="5313363"/>
            <a:ext cx="8229600" cy="1211262"/>
          </a:xfrm>
        </p:spPr>
        <p:txBody>
          <a:bodyPr/>
          <a:lstStyle/>
          <a:p>
            <a:pPr marL="234950" indent="-234950" eaLnBrk="1" hangingPunct="1"/>
            <a:r>
              <a:rPr lang="en-US">
                <a:latin typeface="Calibri" charset="0"/>
              </a:rPr>
              <a:t>Third weak learner concentrates on errors made by second strong</a:t>
            </a:r>
            <a:r>
              <a:rPr lang="en-US" sz="3400">
                <a:latin typeface="Calibri" charset="0"/>
              </a:rPr>
              <a:t> </a:t>
            </a:r>
            <a:r>
              <a:rPr lang="en-US">
                <a:latin typeface="Calibri" charset="0"/>
              </a:rPr>
              <a:t>learner</a:t>
            </a:r>
          </a:p>
        </p:txBody>
      </p:sp>
      <p:sp>
        <p:nvSpPr>
          <p:cNvPr id="17" name="Date Placeholder 16"/>
          <p:cNvSpPr>
            <a:spLocks noGrp="1"/>
          </p:cNvSpPr>
          <p:nvPr>
            <p:ph type="dt" sz="quarter" idx="10"/>
          </p:nvPr>
        </p:nvSpPr>
        <p:spPr/>
        <p:txBody>
          <a:bodyPr/>
          <a:lstStyle/>
          <a:p>
            <a:pPr>
              <a:defRPr/>
            </a:pPr>
            <a:fld id="{E52AB8EF-B278-4DEE-BA50-EA92F546458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8" name="Slide Number Placeholder 1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CD42BFD-6B77-0F41-B2D9-5786BA6D9997}" type="slidenum">
              <a:rPr lang="en-US" b="0">
                <a:solidFill>
                  <a:srgbClr val="898989"/>
                </a:solidFill>
                <a:latin typeface="Calibri" charset="0"/>
              </a:rPr>
              <a:pPr eaLnBrk="1" hangingPunct="1"/>
              <a:t>53</a:t>
            </a:fld>
            <a:endParaRPr lang="en-US" b="0">
              <a:solidFill>
                <a:srgbClr val="898989"/>
              </a:solidFill>
              <a:latin typeface="Calibri" charset="0"/>
            </a:endParaRPr>
          </a:p>
        </p:txBody>
      </p:sp>
      <p:pic>
        <p:nvPicPr>
          <p:cNvPr id="59399" name="Picture 3" descr="weak3"/>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4"/>
          <p:cNvSpPr>
            <a:spLocks noChangeArrowheads="1"/>
          </p:cNvSpPr>
          <p:nvPr/>
        </p:nvSpPr>
        <p:spPr bwMode="auto">
          <a:xfrm>
            <a:off x="3895725" y="1633538"/>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chemeClr val="bg1"/>
                </a:solidFill>
              </a:rPr>
              <a:t>Blue class</a:t>
            </a:r>
          </a:p>
        </p:txBody>
      </p:sp>
      <p:sp>
        <p:nvSpPr>
          <p:cNvPr id="59401" name="Rectangle 5"/>
          <p:cNvSpPr>
            <a:spLocks noChangeArrowheads="1"/>
          </p:cNvSpPr>
          <p:nvPr/>
        </p:nvSpPr>
        <p:spPr bwMode="auto">
          <a:xfrm>
            <a:off x="3895725" y="3367088"/>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chemeClr val="bg1"/>
                </a:solidFill>
              </a:rPr>
              <a:t>Red class</a:t>
            </a:r>
          </a:p>
        </p:txBody>
      </p:sp>
      <p:sp>
        <p:nvSpPr>
          <p:cNvPr id="59402" name="Line 6"/>
          <p:cNvSpPr>
            <a:spLocks noChangeShapeType="1"/>
          </p:cNvSpPr>
          <p:nvPr/>
        </p:nvSpPr>
        <p:spPr bwMode="auto">
          <a:xfrm>
            <a:off x="4383088" y="2825750"/>
            <a:ext cx="0" cy="5699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3" name="Line 7"/>
          <p:cNvSpPr>
            <a:spLocks noChangeShapeType="1"/>
          </p:cNvSpPr>
          <p:nvPr/>
        </p:nvSpPr>
        <p:spPr bwMode="auto">
          <a:xfrm flipV="1">
            <a:off x="4383088" y="1911350"/>
            <a:ext cx="0" cy="9382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4" name="Line 8"/>
          <p:cNvSpPr>
            <a:spLocks noChangeShapeType="1"/>
          </p:cNvSpPr>
          <p:nvPr/>
        </p:nvSpPr>
        <p:spPr bwMode="auto">
          <a:xfrm>
            <a:off x="5213350" y="812800"/>
            <a:ext cx="0" cy="1520825"/>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5" name="Line 9"/>
          <p:cNvSpPr>
            <a:spLocks noChangeShapeType="1"/>
          </p:cNvSpPr>
          <p:nvPr/>
        </p:nvSpPr>
        <p:spPr bwMode="auto">
          <a:xfrm>
            <a:off x="5213350" y="2333625"/>
            <a:ext cx="15875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6" name="Rectangle 10"/>
          <p:cNvSpPr>
            <a:spLocks noChangeArrowheads="1"/>
          </p:cNvSpPr>
          <p:nvPr/>
        </p:nvSpPr>
        <p:spPr bwMode="auto">
          <a:xfrm>
            <a:off x="5486400" y="10668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chemeClr val="accent2"/>
                </a:solidFill>
                <a:latin typeface="Arial" charset="0"/>
              </a:rPr>
              <a:t>BLUE</a:t>
            </a:r>
          </a:p>
        </p:txBody>
      </p:sp>
      <p:sp>
        <p:nvSpPr>
          <p:cNvPr id="59407" name="Rectangle 11"/>
          <p:cNvSpPr>
            <a:spLocks noChangeArrowheads="1"/>
          </p:cNvSpPr>
          <p:nvPr/>
        </p:nvSpPr>
        <p:spPr bwMode="auto">
          <a:xfrm>
            <a:off x="2882900" y="38100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59408" name="Rectangle 12"/>
          <p:cNvSpPr>
            <a:spLocks noChangeArrowheads="1"/>
          </p:cNvSpPr>
          <p:nvPr/>
        </p:nvSpPr>
        <p:spPr bwMode="auto">
          <a:xfrm>
            <a:off x="2882900" y="14478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59409" name="Rectangle 13"/>
          <p:cNvSpPr>
            <a:spLocks noChangeArrowheads="1"/>
          </p:cNvSpPr>
          <p:nvPr/>
        </p:nvSpPr>
        <p:spPr bwMode="auto">
          <a:xfrm>
            <a:off x="5448300" y="3810000"/>
            <a:ext cx="1028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0">
                <a:solidFill>
                  <a:srgbClr val="FF0000"/>
                </a:solidFill>
                <a:latin typeface="Arial" charset="0"/>
              </a:rPr>
              <a:t>RED</a:t>
            </a:r>
          </a:p>
        </p:txBody>
      </p:sp>
      <p:sp>
        <p:nvSpPr>
          <p:cNvPr id="19"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2162088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0287E3D-D987-234E-A04B-C98E8291E6D7}" type="slidenum">
              <a:rPr lang="en-US" b="0">
                <a:solidFill>
                  <a:srgbClr val="898989"/>
                </a:solidFill>
              </a:rPr>
              <a:pPr eaLnBrk="1" hangingPunct="1"/>
              <a:t>54</a:t>
            </a:fld>
            <a:endParaRPr lang="en-US" b="0">
              <a:solidFill>
                <a:srgbClr val="898989"/>
              </a:solidFill>
            </a:endParaRPr>
          </a:p>
        </p:txBody>
      </p:sp>
      <p:sp>
        <p:nvSpPr>
          <p:cNvPr id="60419" name="Rectangle 2"/>
          <p:cNvSpPr>
            <a:spLocks noChangeArrowheads="1"/>
          </p:cNvSpPr>
          <p:nvPr/>
        </p:nvSpPr>
        <p:spPr bwMode="auto">
          <a:xfrm>
            <a:off x="457200" y="5313363"/>
            <a:ext cx="82296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lnSpc>
                <a:spcPct val="75000"/>
              </a:lnSpc>
              <a:spcBef>
                <a:spcPct val="20000"/>
              </a:spcBef>
              <a:buClr>
                <a:schemeClr val="tx2"/>
              </a:buClr>
              <a:buFont typeface="Wingdings" charset="0"/>
              <a:buChar char="§"/>
            </a:pPr>
            <a:r>
              <a:rPr lang="en-US" sz="2400" b="0">
                <a:latin typeface="Arial" charset="0"/>
              </a:rPr>
              <a:t>Third weak learner concentrates on errors made by combination of previous weak</a:t>
            </a:r>
            <a:r>
              <a:rPr lang="en-US" sz="2800" b="0">
                <a:latin typeface="Arial" charset="0"/>
              </a:rPr>
              <a:t> </a:t>
            </a:r>
            <a:r>
              <a:rPr lang="en-US" sz="2400" b="0">
                <a:latin typeface="Arial" charset="0"/>
              </a:rPr>
              <a:t>learners</a:t>
            </a:r>
          </a:p>
          <a:p>
            <a:pPr marL="234950" indent="-234950">
              <a:spcBef>
                <a:spcPct val="50000"/>
              </a:spcBef>
              <a:buClr>
                <a:schemeClr val="tx2"/>
              </a:buClr>
              <a:buFont typeface="Wingdings" charset="0"/>
              <a:buChar char="§"/>
            </a:pPr>
            <a:r>
              <a:rPr lang="en-US" sz="2400" b="0">
                <a:latin typeface="Arial" charset="0"/>
              </a:rPr>
              <a:t>Continue adding weak learners until….</a:t>
            </a:r>
          </a:p>
        </p:txBody>
      </p:sp>
      <p:pic>
        <p:nvPicPr>
          <p:cNvPr id="60420" name="Picture 3" descr="weak3"/>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4"/>
          <p:cNvSpPr>
            <a:spLocks noChangeArrowheads="1"/>
          </p:cNvSpPr>
          <p:nvPr/>
        </p:nvSpPr>
        <p:spPr bwMode="auto">
          <a:xfrm>
            <a:off x="5638800" y="438785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Blue</a:t>
            </a:r>
            <a:r>
              <a:rPr lang="en-US" sz="1600" b="0">
                <a:solidFill>
                  <a:srgbClr val="FF3535"/>
                </a:solidFill>
              </a:rPr>
              <a:t> </a:t>
            </a:r>
            <a:r>
              <a:rPr lang="en-US" sz="1600" b="0">
                <a:solidFill>
                  <a:srgbClr val="008000"/>
                </a:solidFill>
              </a:rPr>
              <a:t>class</a:t>
            </a:r>
          </a:p>
        </p:txBody>
      </p:sp>
      <p:sp>
        <p:nvSpPr>
          <p:cNvPr id="60422" name="Rectangle 5"/>
          <p:cNvSpPr>
            <a:spLocks noChangeArrowheads="1"/>
          </p:cNvSpPr>
          <p:nvPr/>
        </p:nvSpPr>
        <p:spPr bwMode="auto">
          <a:xfrm>
            <a:off x="3751263" y="4389438"/>
            <a:ext cx="9032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008000"/>
                </a:solidFill>
              </a:rPr>
              <a:t>Red</a:t>
            </a:r>
            <a:r>
              <a:rPr lang="en-US" sz="1600" b="0">
                <a:solidFill>
                  <a:srgbClr val="FF3535"/>
                </a:solidFill>
              </a:rPr>
              <a:t> </a:t>
            </a:r>
            <a:r>
              <a:rPr lang="en-US" sz="1600" b="0">
                <a:solidFill>
                  <a:srgbClr val="008000"/>
                </a:solidFill>
              </a:rPr>
              <a:t>class</a:t>
            </a:r>
          </a:p>
        </p:txBody>
      </p:sp>
      <p:sp>
        <p:nvSpPr>
          <p:cNvPr id="60423" name="Line 6"/>
          <p:cNvSpPr>
            <a:spLocks noChangeShapeType="1"/>
          </p:cNvSpPr>
          <p:nvPr/>
        </p:nvSpPr>
        <p:spPr bwMode="auto">
          <a:xfrm>
            <a:off x="5200650" y="4524375"/>
            <a:ext cx="344488"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4" name="Line 7"/>
          <p:cNvSpPr>
            <a:spLocks noChangeShapeType="1"/>
          </p:cNvSpPr>
          <p:nvPr/>
        </p:nvSpPr>
        <p:spPr bwMode="auto">
          <a:xfrm flipH="1">
            <a:off x="4691063" y="4524375"/>
            <a:ext cx="533400" cy="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5" name="Rectangle 8"/>
          <p:cNvSpPr>
            <a:spLocks noChangeArrowheads="1"/>
          </p:cNvSpPr>
          <p:nvPr/>
        </p:nvSpPr>
        <p:spPr bwMode="auto">
          <a:xfrm>
            <a:off x="5807075" y="112395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CC0000"/>
                </a:solidFill>
              </a:rPr>
              <a:t>Blue class</a:t>
            </a:r>
          </a:p>
        </p:txBody>
      </p:sp>
      <p:sp>
        <p:nvSpPr>
          <p:cNvPr id="60426" name="Rectangle 9"/>
          <p:cNvSpPr>
            <a:spLocks noChangeArrowheads="1"/>
          </p:cNvSpPr>
          <p:nvPr/>
        </p:nvSpPr>
        <p:spPr bwMode="auto">
          <a:xfrm>
            <a:off x="5807075" y="2857500"/>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rgbClr val="CC0000"/>
                </a:solidFill>
              </a:rPr>
              <a:t>Red class</a:t>
            </a:r>
          </a:p>
        </p:txBody>
      </p:sp>
      <p:sp>
        <p:nvSpPr>
          <p:cNvPr id="60427" name="Line 10"/>
          <p:cNvSpPr>
            <a:spLocks noChangeShapeType="1"/>
          </p:cNvSpPr>
          <p:nvPr/>
        </p:nvSpPr>
        <p:spPr bwMode="auto">
          <a:xfrm>
            <a:off x="6294438" y="2316163"/>
            <a:ext cx="0" cy="5699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1"/>
          <p:cNvSpPr>
            <a:spLocks noChangeShapeType="1"/>
          </p:cNvSpPr>
          <p:nvPr/>
        </p:nvSpPr>
        <p:spPr bwMode="auto">
          <a:xfrm flipV="1">
            <a:off x="6294438" y="1401763"/>
            <a:ext cx="0" cy="938212"/>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9" name="Rectangle 12"/>
          <p:cNvSpPr>
            <a:spLocks noChangeArrowheads="1"/>
          </p:cNvSpPr>
          <p:nvPr/>
        </p:nvSpPr>
        <p:spPr bwMode="auto">
          <a:xfrm>
            <a:off x="3895725" y="1633538"/>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chemeClr val="bg1"/>
                </a:solidFill>
              </a:rPr>
              <a:t>Blue class</a:t>
            </a:r>
          </a:p>
        </p:txBody>
      </p:sp>
      <p:sp>
        <p:nvSpPr>
          <p:cNvPr id="60430" name="Rectangle 13"/>
          <p:cNvSpPr>
            <a:spLocks noChangeArrowheads="1"/>
          </p:cNvSpPr>
          <p:nvPr/>
        </p:nvSpPr>
        <p:spPr bwMode="auto">
          <a:xfrm>
            <a:off x="3895725" y="3367088"/>
            <a:ext cx="90328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b="0">
                <a:solidFill>
                  <a:schemeClr val="bg1"/>
                </a:solidFill>
              </a:rPr>
              <a:t>Red class</a:t>
            </a:r>
          </a:p>
        </p:txBody>
      </p:sp>
      <p:sp>
        <p:nvSpPr>
          <p:cNvPr id="60431" name="Line 14"/>
          <p:cNvSpPr>
            <a:spLocks noChangeShapeType="1"/>
          </p:cNvSpPr>
          <p:nvPr/>
        </p:nvSpPr>
        <p:spPr bwMode="auto">
          <a:xfrm>
            <a:off x="4383088" y="2825750"/>
            <a:ext cx="0" cy="5699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2" name="Line 15"/>
          <p:cNvSpPr>
            <a:spLocks noChangeShapeType="1"/>
          </p:cNvSpPr>
          <p:nvPr/>
        </p:nvSpPr>
        <p:spPr bwMode="auto">
          <a:xfrm flipV="1">
            <a:off x="4383088" y="1911350"/>
            <a:ext cx="0" cy="938213"/>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p:cNvSpPr>
            <a:spLocks noGrp="1"/>
          </p:cNvSpPr>
          <p:nvPr>
            <p:ph type="dt" sz="half" idx="10"/>
          </p:nvPr>
        </p:nvSpPr>
        <p:spPr/>
        <p:txBody>
          <a:bodyPr/>
          <a:lstStyle/>
          <a:p>
            <a:pPr>
              <a:defRPr/>
            </a:pPr>
            <a:fld id="{A4241CA0-838A-4CD6-950C-920F48E72BE7}" type="datetime1">
              <a:rPr lang="en-US" altLang="en-US" smtClean="0"/>
              <a:t>2/17/2015</a:t>
            </a:fld>
            <a:endParaRPr lang="en-US" altLang="en-US" dirty="0"/>
          </a:p>
        </p:txBody>
      </p:sp>
      <p:sp>
        <p:nvSpPr>
          <p:cNvPr id="3" name="Footer Placeholder 2"/>
          <p:cNvSpPr>
            <a:spLocks noGrp="1"/>
          </p:cNvSpPr>
          <p:nvPr>
            <p:ph type="ftr" sz="quarter" idx="11"/>
          </p:nvPr>
        </p:nvSpPr>
        <p:spPr/>
        <p:txBody>
          <a:bodyPr/>
          <a:lstStyle/>
          <a:p>
            <a:pPr>
              <a:defRPr/>
            </a:pPr>
            <a:r>
              <a:rPr lang="en-US" altLang="en-US" smtClean="0"/>
              <a:t>11755/18979</a:t>
            </a:r>
            <a:endParaRPr lang="en-US" altLang="en-US"/>
          </a:p>
        </p:txBody>
      </p:sp>
      <p:sp>
        <p:nvSpPr>
          <p:cNvPr id="21" name="Rectangle 4"/>
          <p:cNvSpPr txBox="1">
            <a:spLocks noChangeArrowheads="1"/>
          </p:cNvSpPr>
          <p:nvPr/>
        </p:nvSpPr>
        <p:spPr>
          <a:xfrm>
            <a:off x="457200" y="100013"/>
            <a:ext cx="8229600" cy="540554"/>
          </a:xfrm>
          <a:prstGeom prst="rect">
            <a:avLst/>
          </a:prstGeom>
        </p:spPr>
        <p:txBody>
          <a:bodyPr rtlCol="0">
            <a:normAutofit fontScale="82500" lnSpcReduction="20000"/>
          </a:bodyPr>
          <a:lstStyle>
            <a:lvl1pPr algn="ctr" rtl="0" eaLnBrk="0" fontAlgn="base" hangingPunct="0">
              <a:spcBef>
                <a:spcPct val="0"/>
              </a:spcBef>
              <a:spcAft>
                <a:spcPct val="0"/>
              </a:spcAft>
              <a:defRPr sz="4400" b="1" kern="1200">
                <a:solidFill>
                  <a:srgbClr val="3333CC"/>
                </a:solidFill>
                <a:latin typeface="+mj-lt"/>
                <a:ea typeface="ＭＳ Ｐゴシック" charset="0"/>
                <a:cs typeface="+mj-cs"/>
              </a:defRPr>
            </a:lvl1pPr>
            <a:lvl2pPr algn="ctr" rtl="0" eaLnBrk="0" fontAlgn="base" hangingPunct="0">
              <a:spcBef>
                <a:spcPct val="0"/>
              </a:spcBef>
              <a:spcAft>
                <a:spcPct val="0"/>
              </a:spcAft>
              <a:defRPr sz="4400" b="1">
                <a:solidFill>
                  <a:srgbClr val="3333CC"/>
                </a:solidFill>
                <a:latin typeface="Calibri" pitchFamily="34" charset="0"/>
                <a:ea typeface="ＭＳ Ｐゴシック" charset="0"/>
              </a:defRPr>
            </a:lvl2pPr>
            <a:lvl3pPr algn="ctr" rtl="0" eaLnBrk="0" fontAlgn="base" hangingPunct="0">
              <a:spcBef>
                <a:spcPct val="0"/>
              </a:spcBef>
              <a:spcAft>
                <a:spcPct val="0"/>
              </a:spcAft>
              <a:defRPr sz="4400" b="1">
                <a:solidFill>
                  <a:srgbClr val="3333CC"/>
                </a:solidFill>
                <a:latin typeface="Calibri" pitchFamily="34" charset="0"/>
                <a:ea typeface="ＭＳ Ｐゴシック" charset="0"/>
              </a:defRPr>
            </a:lvl3pPr>
            <a:lvl4pPr algn="ctr" rtl="0" eaLnBrk="0" fontAlgn="base" hangingPunct="0">
              <a:spcBef>
                <a:spcPct val="0"/>
              </a:spcBef>
              <a:spcAft>
                <a:spcPct val="0"/>
              </a:spcAft>
              <a:defRPr sz="4400" b="1">
                <a:solidFill>
                  <a:srgbClr val="3333CC"/>
                </a:solidFill>
                <a:latin typeface="Calibri" pitchFamily="34" charset="0"/>
                <a:ea typeface="ＭＳ Ｐゴシック" charset="0"/>
              </a:defRPr>
            </a:lvl4pPr>
            <a:lvl5pPr algn="ctr" rtl="0" eaLnBrk="0" fontAlgn="base" hangingPunct="0">
              <a:spcBef>
                <a:spcPct val="0"/>
              </a:spcBef>
              <a:spcAft>
                <a:spcPct val="0"/>
              </a:spcAft>
              <a:defRPr sz="4400" b="1">
                <a:solidFill>
                  <a:srgbClr val="3333CC"/>
                </a:solidFill>
                <a:latin typeface="Calibri" pitchFamily="34" charset="0"/>
                <a:ea typeface="ＭＳ Ｐゴシック" charset="0"/>
              </a:defRPr>
            </a:lvl5pPr>
            <a:lvl6pPr marL="457200" algn="ctr" rtl="0" fontAlgn="base">
              <a:spcBef>
                <a:spcPct val="0"/>
              </a:spcBef>
              <a:spcAft>
                <a:spcPct val="0"/>
              </a:spcAft>
              <a:defRPr sz="4400" b="1">
                <a:solidFill>
                  <a:srgbClr val="3333CC"/>
                </a:solidFill>
                <a:latin typeface="Calibri" pitchFamily="34" charset="0"/>
              </a:defRPr>
            </a:lvl6pPr>
            <a:lvl7pPr marL="914400" algn="ctr" rtl="0" fontAlgn="base">
              <a:spcBef>
                <a:spcPct val="0"/>
              </a:spcBef>
              <a:spcAft>
                <a:spcPct val="0"/>
              </a:spcAft>
              <a:defRPr sz="4400" b="1">
                <a:solidFill>
                  <a:srgbClr val="3333CC"/>
                </a:solidFill>
                <a:latin typeface="Calibri" pitchFamily="34" charset="0"/>
              </a:defRPr>
            </a:lvl7pPr>
            <a:lvl8pPr marL="1371600" algn="ctr" rtl="0" fontAlgn="base">
              <a:spcBef>
                <a:spcPct val="0"/>
              </a:spcBef>
              <a:spcAft>
                <a:spcPct val="0"/>
              </a:spcAft>
              <a:defRPr sz="4400" b="1">
                <a:solidFill>
                  <a:srgbClr val="3333CC"/>
                </a:solidFill>
                <a:latin typeface="Calibri" pitchFamily="34" charset="0"/>
              </a:defRPr>
            </a:lvl8pPr>
            <a:lvl9pPr marL="1828800" algn="ctr" rtl="0" fontAlgn="base">
              <a:spcBef>
                <a:spcPct val="0"/>
              </a:spcBef>
              <a:spcAft>
                <a:spcPct val="0"/>
              </a:spcAft>
              <a:defRPr sz="4400" b="1">
                <a:solidFill>
                  <a:srgbClr val="3333CC"/>
                </a:solidFill>
                <a:latin typeface="Calibri" pitchFamily="34" charset="0"/>
              </a:defRPr>
            </a:lvl9pPr>
          </a:lstStyle>
          <a:p>
            <a:pPr eaLnBrk="1" fontAlgn="auto" hangingPunct="1">
              <a:spcAft>
                <a:spcPts val="0"/>
              </a:spcAft>
              <a:defRPr/>
            </a:pPr>
            <a:r>
              <a:rPr lang="en-US" altLang="en-US" smtClean="0">
                <a:ea typeface="+mj-ea"/>
              </a:rPr>
              <a:t>Boosting: An Example</a:t>
            </a:r>
            <a:endParaRPr lang="en-US" altLang="en-US" dirty="0" smtClean="0">
              <a:ea typeface="+mj-ea"/>
            </a:endParaRPr>
          </a:p>
        </p:txBody>
      </p:sp>
    </p:spTree>
    <p:extLst>
      <p:ext uri="{BB962C8B-B14F-4D97-AF65-F5344CB8AC3E}">
        <p14:creationId xmlns:p14="http://schemas.microsoft.com/office/powerpoint/2010/main" val="691604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3"/>
          <p:cNvSpPr>
            <a:spLocks noGrp="1" noChangeArrowheads="1"/>
          </p:cNvSpPr>
          <p:nvPr>
            <p:ph idx="1"/>
          </p:nvPr>
        </p:nvSpPr>
        <p:spPr>
          <a:xfrm>
            <a:off x="457200" y="5453063"/>
            <a:ext cx="8229600" cy="881062"/>
          </a:xfrm>
        </p:spPr>
        <p:txBody>
          <a:bodyPr rtlCol="0">
            <a:normAutofit lnSpcReduction="10000"/>
          </a:bodyPr>
          <a:lstStyle/>
          <a:p>
            <a:pPr marL="234950" indent="-234950" eaLnBrk="1" fontAlgn="auto" hangingPunct="1">
              <a:spcAft>
                <a:spcPts val="0"/>
              </a:spcAft>
              <a:buFont typeface="Arial" pitchFamily="34" charset="0"/>
              <a:buChar char="•"/>
              <a:defRPr/>
            </a:pPr>
            <a:r>
              <a:rPr lang="en-US" altLang="en-US" sz="2600" smtClean="0">
                <a:ea typeface="+mn-ea"/>
              </a:rPr>
              <a:t>Voila! Final </a:t>
            </a:r>
            <a:r>
              <a:rPr lang="en-US" altLang="en-US" sz="2600" smtClean="0">
                <a:solidFill>
                  <a:schemeClr val="accent2"/>
                </a:solidFill>
                <a:ea typeface="+mn-ea"/>
              </a:rPr>
              <a:t>strong</a:t>
            </a:r>
            <a:r>
              <a:rPr lang="en-US" altLang="en-US" sz="2600" smtClean="0">
                <a:ea typeface="+mn-ea"/>
              </a:rPr>
              <a:t> learner: </a:t>
            </a:r>
            <a:r>
              <a:rPr lang="en-US" altLang="en-US" sz="2600" smtClean="0">
                <a:solidFill>
                  <a:schemeClr val="accent2"/>
                </a:solidFill>
                <a:ea typeface="+mn-ea"/>
              </a:rPr>
              <a:t>very few errors on the training data</a:t>
            </a:r>
          </a:p>
        </p:txBody>
      </p:sp>
      <p:sp>
        <p:nvSpPr>
          <p:cNvPr id="7" name="Date Placeholder 6"/>
          <p:cNvSpPr>
            <a:spLocks noGrp="1"/>
          </p:cNvSpPr>
          <p:nvPr>
            <p:ph type="dt" sz="quarter" idx="10"/>
          </p:nvPr>
        </p:nvSpPr>
        <p:spPr/>
        <p:txBody>
          <a:bodyPr/>
          <a:lstStyle/>
          <a:p>
            <a:pPr>
              <a:defRPr/>
            </a:pPr>
            <a:fld id="{ECCAF9EE-7FD4-48AD-A74C-6FBEF9C87D0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E77229B-C98F-FE41-BA24-B8A66D4EA810}" type="slidenum">
              <a:rPr lang="en-US" b="0">
                <a:solidFill>
                  <a:srgbClr val="898989"/>
                </a:solidFill>
                <a:latin typeface="Calibri" charset="0"/>
              </a:rPr>
              <a:pPr eaLnBrk="1" hangingPunct="1"/>
              <a:t>55</a:t>
            </a:fld>
            <a:endParaRPr lang="en-US" b="0">
              <a:solidFill>
                <a:srgbClr val="898989"/>
              </a:solidFill>
              <a:latin typeface="Calibri" charset="0"/>
            </a:endParaRPr>
          </a:p>
        </p:txBody>
      </p:sp>
      <p:pic>
        <p:nvPicPr>
          <p:cNvPr id="61447" name="Picture 4" descr="trnclsfy"/>
          <p:cNvPicPr>
            <a:picLocks noChangeAspect="1" noChangeArrowheads="1"/>
          </p:cNvPicPr>
          <p:nvPr/>
        </p:nvPicPr>
        <p:blipFill>
          <a:blip r:embed="rId2" cstate="email">
            <a:extLst>
              <a:ext uri="{28A0092B-C50C-407E-A947-70E740481C1C}">
                <a14:useLocalDpi xmlns:a14="http://schemas.microsoft.com/office/drawing/2010/main" val="0"/>
              </a:ext>
            </a:extLst>
          </a:blip>
          <a:srcRect l="12000" t="5333" r="12000" b="5333"/>
          <a:stretch>
            <a:fillRect/>
          </a:stretch>
        </p:blipFill>
        <p:spPr bwMode="auto">
          <a:xfrm>
            <a:off x="1982788" y="693738"/>
            <a:ext cx="5214937"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784108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482600" y="5430838"/>
            <a:ext cx="8229600" cy="1022350"/>
          </a:xfrm>
        </p:spPr>
        <p:txBody>
          <a:bodyPr/>
          <a:lstStyle/>
          <a:p>
            <a:pPr marL="234950" indent="-234950" eaLnBrk="1" hangingPunct="1"/>
            <a:r>
              <a:rPr lang="en-US" sz="2600">
                <a:latin typeface="Calibri" charset="0"/>
              </a:rPr>
              <a:t>The final </a:t>
            </a:r>
            <a:r>
              <a:rPr lang="en-US" sz="2600">
                <a:solidFill>
                  <a:schemeClr val="accent2"/>
                </a:solidFill>
                <a:latin typeface="Calibri" charset="0"/>
              </a:rPr>
              <a:t>strong</a:t>
            </a:r>
            <a:r>
              <a:rPr lang="en-US" sz="2600">
                <a:latin typeface="Calibri" charset="0"/>
              </a:rPr>
              <a:t> learner has learnt a complicated decision boundary</a:t>
            </a:r>
          </a:p>
        </p:txBody>
      </p:sp>
      <p:sp>
        <p:nvSpPr>
          <p:cNvPr id="7" name="Date Placeholder 6"/>
          <p:cNvSpPr>
            <a:spLocks noGrp="1"/>
          </p:cNvSpPr>
          <p:nvPr>
            <p:ph type="dt" sz="quarter" idx="10"/>
          </p:nvPr>
        </p:nvSpPr>
        <p:spPr/>
        <p:txBody>
          <a:bodyPr/>
          <a:lstStyle/>
          <a:p>
            <a:pPr>
              <a:defRPr/>
            </a:pPr>
            <a:fld id="{9B622079-E6CB-458D-A219-86D8285B0E0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862E0CE-E846-944D-8C1C-72C136E98AE0}" type="slidenum">
              <a:rPr lang="en-US" b="0">
                <a:solidFill>
                  <a:srgbClr val="898989"/>
                </a:solidFill>
                <a:latin typeface="Calibri" charset="0"/>
              </a:rPr>
              <a:pPr eaLnBrk="1" hangingPunct="1"/>
              <a:t>56</a:t>
            </a:fld>
            <a:endParaRPr lang="en-US" b="0">
              <a:solidFill>
                <a:srgbClr val="898989"/>
              </a:solidFill>
              <a:latin typeface="Calibri" charset="0"/>
            </a:endParaRPr>
          </a:p>
        </p:txBody>
      </p:sp>
      <p:pic>
        <p:nvPicPr>
          <p:cNvPr id="62471" name="Picture 4" descr="classifier"/>
          <p:cNvPicPr>
            <a:picLocks noChangeAspect="1" noChangeArrowheads="1"/>
          </p:cNvPicPr>
          <p:nvPr/>
        </p:nvPicPr>
        <p:blipFill>
          <a:blip r:embed="rId2" cstate="email">
            <a:extLst>
              <a:ext uri="{28A0092B-C50C-407E-A947-70E740481C1C}">
                <a14:useLocalDpi xmlns:a14="http://schemas.microsoft.com/office/drawing/2010/main" val="0"/>
              </a:ext>
            </a:extLst>
          </a:blip>
          <a:srcRect l="11990" t="5327" r="11990" b="5327"/>
          <a:stretch>
            <a:fillRect/>
          </a:stretch>
        </p:blipFill>
        <p:spPr bwMode="auto">
          <a:xfrm>
            <a:off x="1982788" y="693738"/>
            <a:ext cx="5210175"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946858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idx="1"/>
          </p:nvPr>
        </p:nvSpPr>
        <p:spPr>
          <a:xfrm>
            <a:off x="495300" y="4537075"/>
            <a:ext cx="8229600" cy="1670050"/>
          </a:xfrm>
        </p:spPr>
        <p:txBody>
          <a:bodyPr rtlCol="0">
            <a:normAutofit fontScale="92500"/>
          </a:bodyPr>
          <a:lstStyle/>
          <a:p>
            <a:pPr marL="234950" indent="-234950" eaLnBrk="1" fontAlgn="auto" hangingPunct="1">
              <a:lnSpc>
                <a:spcPct val="110000"/>
              </a:lnSpc>
              <a:spcAft>
                <a:spcPts val="0"/>
              </a:spcAft>
              <a:buFont typeface="Arial" pitchFamily="34" charset="0"/>
              <a:buChar char="•"/>
              <a:defRPr/>
            </a:pPr>
            <a:r>
              <a:rPr lang="en-US" altLang="en-US" sz="2600" dirty="0" smtClean="0">
                <a:ea typeface="+mn-ea"/>
              </a:rPr>
              <a:t>The final </a:t>
            </a:r>
            <a:r>
              <a:rPr lang="en-US" altLang="en-US" sz="2600" dirty="0" smtClean="0">
                <a:solidFill>
                  <a:schemeClr val="accent2"/>
                </a:solidFill>
                <a:ea typeface="+mn-ea"/>
              </a:rPr>
              <a:t>strong</a:t>
            </a:r>
            <a:r>
              <a:rPr lang="en-US" altLang="en-US" sz="2600" dirty="0" smtClean="0">
                <a:ea typeface="+mn-ea"/>
              </a:rPr>
              <a:t> learner h</a:t>
            </a:r>
            <a:r>
              <a:rPr lang="en-US" altLang="en-US" sz="2300" dirty="0" smtClean="0">
                <a:ea typeface="+mn-ea"/>
              </a:rPr>
              <a:t>as learnt a complicated decision boundary</a:t>
            </a:r>
          </a:p>
          <a:p>
            <a:pPr marL="234950" indent="-234950" eaLnBrk="1" fontAlgn="auto" hangingPunct="1">
              <a:lnSpc>
                <a:spcPct val="110000"/>
              </a:lnSpc>
              <a:spcBef>
                <a:spcPct val="100000"/>
              </a:spcBef>
              <a:spcAft>
                <a:spcPts val="0"/>
              </a:spcAft>
              <a:buFont typeface="Arial" pitchFamily="34" charset="0"/>
              <a:buChar char="•"/>
              <a:defRPr/>
            </a:pPr>
            <a:r>
              <a:rPr lang="en-US" altLang="en-US" sz="2600" dirty="0" smtClean="0">
                <a:ea typeface="+mn-ea"/>
              </a:rPr>
              <a:t>Decision boundaries in areas with low density of training points assumed inconsequential</a:t>
            </a:r>
          </a:p>
        </p:txBody>
      </p:sp>
      <p:sp>
        <p:nvSpPr>
          <p:cNvPr id="8" name="Date Placeholder 7"/>
          <p:cNvSpPr>
            <a:spLocks noGrp="1"/>
          </p:cNvSpPr>
          <p:nvPr>
            <p:ph type="dt" sz="quarter" idx="10"/>
          </p:nvPr>
        </p:nvSpPr>
        <p:spPr/>
        <p:txBody>
          <a:bodyPr/>
          <a:lstStyle/>
          <a:p>
            <a:pPr>
              <a:defRPr/>
            </a:pPr>
            <a:fld id="{69D6C48F-8E41-4945-8EEC-FFCB6DE66398}"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2DCFBA26-47C1-AA42-8088-5819A3B43BC7}" type="slidenum">
              <a:rPr lang="en-US" b="0">
                <a:solidFill>
                  <a:srgbClr val="898989"/>
                </a:solidFill>
                <a:latin typeface="Calibri" charset="0"/>
              </a:rPr>
              <a:pPr eaLnBrk="1" hangingPunct="1"/>
              <a:t>57</a:t>
            </a:fld>
            <a:endParaRPr lang="en-US" b="0">
              <a:solidFill>
                <a:srgbClr val="898989"/>
              </a:solidFill>
              <a:latin typeface="Calibri" charset="0"/>
            </a:endParaRPr>
          </a:p>
        </p:txBody>
      </p:sp>
      <p:pic>
        <p:nvPicPr>
          <p:cNvPr id="63495" name="Picture 4" descr="classifier"/>
          <p:cNvPicPr>
            <a:picLocks noChangeAspect="1" noChangeArrowheads="1"/>
          </p:cNvPicPr>
          <p:nvPr/>
        </p:nvPicPr>
        <p:blipFill>
          <a:blip r:embed="rId3" cstate="email">
            <a:extLst>
              <a:ext uri="{28A0092B-C50C-407E-A947-70E740481C1C}">
                <a14:useLocalDpi xmlns:a14="http://schemas.microsoft.com/office/drawing/2010/main" val="0"/>
              </a:ext>
            </a:extLst>
          </a:blip>
          <a:srcRect l="11990" t="5327" r="11990" b="5327"/>
          <a:stretch>
            <a:fillRect/>
          </a:stretch>
        </p:blipFill>
        <p:spPr bwMode="auto">
          <a:xfrm>
            <a:off x="4954588" y="989013"/>
            <a:ext cx="362902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5" descr="trndata"/>
          <p:cNvPicPr>
            <a:picLocks noChangeAspect="1" noChangeArrowheads="1"/>
          </p:cNvPicPr>
          <p:nvPr/>
        </p:nvPicPr>
        <p:blipFill>
          <a:blip r:embed="rId4" cstate="email">
            <a:extLst>
              <a:ext uri="{28A0092B-C50C-407E-A947-70E740481C1C}">
                <a14:useLocalDpi xmlns:a14="http://schemas.microsoft.com/office/drawing/2010/main" val="0"/>
              </a:ext>
            </a:extLst>
          </a:blip>
          <a:srcRect l="11990" t="5327" r="11990" b="5327"/>
          <a:stretch>
            <a:fillRect/>
          </a:stretch>
        </p:blipFill>
        <p:spPr bwMode="auto">
          <a:xfrm>
            <a:off x="804863" y="989013"/>
            <a:ext cx="3629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title"/>
          </p:nvPr>
        </p:nvSpPr>
        <p:spPr>
          <a:xfrm>
            <a:off x="457200" y="100013"/>
            <a:ext cx="8229600" cy="540554"/>
          </a:xfrm>
        </p:spPr>
        <p:txBody>
          <a:bodyPr rtlCol="0">
            <a:normAutofit fontScale="90000"/>
          </a:bodyPr>
          <a:lstStyle/>
          <a:p>
            <a:pPr eaLnBrk="1" fontAlgn="auto" hangingPunct="1">
              <a:spcAft>
                <a:spcPts val="0"/>
              </a:spcAft>
              <a:defRPr/>
            </a:pPr>
            <a:r>
              <a:rPr lang="en-US" altLang="en-US" dirty="0" smtClean="0">
                <a:ea typeface="+mj-ea"/>
              </a:rPr>
              <a:t>Boosting: An Example</a:t>
            </a:r>
          </a:p>
        </p:txBody>
      </p:sp>
    </p:spTree>
    <p:extLst>
      <p:ext uri="{BB962C8B-B14F-4D97-AF65-F5344CB8AC3E}">
        <p14:creationId xmlns:p14="http://schemas.microsoft.com/office/powerpoint/2010/main" val="2895610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5000" smtClean="0">
                <a:ea typeface="+mj-ea"/>
              </a:rPr>
              <a:t>Overall Learning Pattern</a:t>
            </a:r>
            <a:endParaRPr lang="en-US" altLang="en-US" smtClean="0">
              <a:ea typeface="+mj-ea"/>
            </a:endParaRPr>
          </a:p>
        </p:txBody>
      </p:sp>
      <p:sp>
        <p:nvSpPr>
          <p:cNvPr id="13" name="Date Placeholder 12"/>
          <p:cNvSpPr>
            <a:spLocks noGrp="1"/>
          </p:cNvSpPr>
          <p:nvPr>
            <p:ph type="dt" sz="quarter" idx="10"/>
          </p:nvPr>
        </p:nvSpPr>
        <p:spPr/>
        <p:txBody>
          <a:bodyPr/>
          <a:lstStyle/>
          <a:p>
            <a:pPr>
              <a:defRPr/>
            </a:pPr>
            <a:fld id="{B7FF0F07-5186-40DC-8B52-4485110FA9D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2"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4" name="Slide Number Placeholder 13"/>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ED209E9-E0AD-1B4C-8FDE-EF805B0284D3}" type="slidenum">
              <a:rPr lang="en-US" b="0">
                <a:solidFill>
                  <a:srgbClr val="898989"/>
                </a:solidFill>
                <a:latin typeface="Calibri" charset="0"/>
              </a:rPr>
              <a:pPr eaLnBrk="1" hangingPunct="1"/>
              <a:t>58</a:t>
            </a:fld>
            <a:endParaRPr lang="en-US" b="0">
              <a:solidFill>
                <a:srgbClr val="898989"/>
              </a:solidFill>
              <a:latin typeface="Calibri" charset="0"/>
            </a:endParaRPr>
          </a:p>
        </p:txBody>
      </p:sp>
      <p:sp>
        <p:nvSpPr>
          <p:cNvPr id="64518" name="Rectangle 3"/>
          <p:cNvSpPr>
            <a:spLocks noChangeArrowheads="1"/>
          </p:cNvSpPr>
          <p:nvPr/>
        </p:nvSpPr>
        <p:spPr bwMode="auto">
          <a:xfrm>
            <a:off x="685800" y="771525"/>
            <a:ext cx="7620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spcBef>
                <a:spcPct val="20000"/>
              </a:spcBef>
              <a:buClr>
                <a:schemeClr val="tx2"/>
              </a:buClr>
              <a:buFont typeface="Wingdings" charset="0"/>
              <a:buChar char="§"/>
            </a:pPr>
            <a:r>
              <a:rPr lang="en-US" sz="2400" b="0">
                <a:latin typeface="Arial" charset="0"/>
              </a:rPr>
              <a:t>Strong learner increasingly accurate with increasing number of weak learners</a:t>
            </a:r>
          </a:p>
          <a:p>
            <a:pPr marL="234950" indent="-234950">
              <a:spcBef>
                <a:spcPct val="50000"/>
              </a:spcBef>
              <a:buClr>
                <a:schemeClr val="tx2"/>
              </a:buClr>
              <a:buFont typeface="Wingdings" charset="0"/>
              <a:buChar char="§"/>
            </a:pPr>
            <a:r>
              <a:rPr lang="en-US" sz="2400" b="0">
                <a:latin typeface="Arial" charset="0"/>
              </a:rPr>
              <a:t>Residual errors increasingly difficult to correct</a:t>
            </a:r>
          </a:p>
          <a:p>
            <a:pPr marL="742950" lvl="1" indent="-285750">
              <a:spcBef>
                <a:spcPct val="20000"/>
              </a:spcBef>
              <a:buClr>
                <a:schemeClr val="accent1"/>
              </a:buClr>
              <a:buFont typeface="Arial Unicode MS" charset="0"/>
              <a:buChar char="‒"/>
            </a:pPr>
            <a:r>
              <a:rPr lang="en-US" sz="2000" b="0">
                <a:latin typeface="Arial" charset="0"/>
              </a:rPr>
              <a:t>Additional weak learners less and less effective</a:t>
            </a:r>
          </a:p>
        </p:txBody>
      </p:sp>
      <p:sp>
        <p:nvSpPr>
          <p:cNvPr id="64519" name="Freeform 4"/>
          <p:cNvSpPr>
            <a:spLocks/>
          </p:cNvSpPr>
          <p:nvPr/>
        </p:nvSpPr>
        <p:spPr bwMode="auto">
          <a:xfrm>
            <a:off x="5565775" y="3467100"/>
            <a:ext cx="1558925" cy="1349375"/>
          </a:xfrm>
          <a:custGeom>
            <a:avLst/>
            <a:gdLst>
              <a:gd name="T0" fmla="*/ 2147483647 w 982"/>
              <a:gd name="T1" fmla="*/ 2147483647 h 850"/>
              <a:gd name="T2" fmla="*/ 2147483647 w 982"/>
              <a:gd name="T3" fmla="*/ 2147483647 h 850"/>
              <a:gd name="T4" fmla="*/ 2147483647 w 982"/>
              <a:gd name="T5" fmla="*/ 2147483647 h 850"/>
              <a:gd name="T6" fmla="*/ 2147483647 w 982"/>
              <a:gd name="T7" fmla="*/ 2147483647 h 850"/>
              <a:gd name="T8" fmla="*/ 2147483647 w 982"/>
              <a:gd name="T9" fmla="*/ 2147483647 h 850"/>
              <a:gd name="T10" fmla="*/ 2147483647 w 982"/>
              <a:gd name="T11" fmla="*/ 2147483647 h 850"/>
              <a:gd name="T12" fmla="*/ 2147483647 w 982"/>
              <a:gd name="T13" fmla="*/ 2147483647 h 850"/>
              <a:gd name="T14" fmla="*/ 2147483647 w 982"/>
              <a:gd name="T15" fmla="*/ 2147483647 h 850"/>
              <a:gd name="T16" fmla="*/ 2147483647 w 982"/>
              <a:gd name="T17" fmla="*/ 2147483647 h 850"/>
              <a:gd name="T18" fmla="*/ 2147483647 w 982"/>
              <a:gd name="T19" fmla="*/ 0 h 850"/>
              <a:gd name="T20" fmla="*/ 2147483647 w 982"/>
              <a:gd name="T21" fmla="*/ 2147483647 h 850"/>
              <a:gd name="T22" fmla="*/ 2147483647 w 982"/>
              <a:gd name="T23" fmla="*/ 2147483647 h 8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2"/>
              <a:gd name="T37" fmla="*/ 0 h 850"/>
              <a:gd name="T38" fmla="*/ 982 w 982"/>
              <a:gd name="T39" fmla="*/ 850 h 8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2" h="850">
                <a:moveTo>
                  <a:pt x="571" y="277"/>
                </a:moveTo>
                <a:cubicBezTo>
                  <a:pt x="677" y="426"/>
                  <a:pt x="789" y="642"/>
                  <a:pt x="982" y="703"/>
                </a:cubicBezTo>
                <a:cubicBezTo>
                  <a:pt x="858" y="736"/>
                  <a:pt x="962" y="708"/>
                  <a:pt x="676" y="801"/>
                </a:cubicBezTo>
                <a:cubicBezTo>
                  <a:pt x="632" y="815"/>
                  <a:pt x="541" y="831"/>
                  <a:pt x="541" y="831"/>
                </a:cubicBezTo>
                <a:cubicBezTo>
                  <a:pt x="464" y="772"/>
                  <a:pt x="551" y="850"/>
                  <a:pt x="496" y="674"/>
                </a:cubicBezTo>
                <a:cubicBezTo>
                  <a:pt x="424" y="444"/>
                  <a:pt x="443" y="510"/>
                  <a:pt x="324" y="419"/>
                </a:cubicBezTo>
                <a:cubicBezTo>
                  <a:pt x="297" y="451"/>
                  <a:pt x="272" y="470"/>
                  <a:pt x="272" y="516"/>
                </a:cubicBezTo>
                <a:cubicBezTo>
                  <a:pt x="272" y="531"/>
                  <a:pt x="283" y="487"/>
                  <a:pt x="287" y="472"/>
                </a:cubicBezTo>
                <a:cubicBezTo>
                  <a:pt x="324" y="329"/>
                  <a:pt x="294" y="414"/>
                  <a:pt x="317" y="352"/>
                </a:cubicBezTo>
                <a:cubicBezTo>
                  <a:pt x="289" y="222"/>
                  <a:pt x="276" y="53"/>
                  <a:pt x="130" y="0"/>
                </a:cubicBezTo>
                <a:cubicBezTo>
                  <a:pt x="77" y="45"/>
                  <a:pt x="68" y="78"/>
                  <a:pt x="25" y="127"/>
                </a:cubicBezTo>
                <a:cubicBezTo>
                  <a:pt x="0" y="155"/>
                  <a:pt x="2" y="138"/>
                  <a:pt x="2" y="157"/>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64520" name="Picture 5" descr="strong_weak_h4_chun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2797175"/>
            <a:ext cx="665162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6"/>
          <p:cNvSpPr>
            <a:spLocks noChangeArrowheads="1"/>
          </p:cNvSpPr>
          <p:nvPr/>
        </p:nvSpPr>
        <p:spPr bwMode="auto">
          <a:xfrm>
            <a:off x="4383088" y="3575050"/>
            <a:ext cx="3100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0">
                <a:solidFill>
                  <a:srgbClr val="CC0000"/>
                </a:solidFill>
              </a:rPr>
              <a:t>Error of n</a:t>
            </a:r>
            <a:r>
              <a:rPr lang="en-US" b="0" baseline="30000">
                <a:solidFill>
                  <a:srgbClr val="CC0000"/>
                </a:solidFill>
              </a:rPr>
              <a:t>th</a:t>
            </a:r>
            <a:r>
              <a:rPr lang="en-US" b="0">
                <a:solidFill>
                  <a:srgbClr val="CC0000"/>
                </a:solidFill>
              </a:rPr>
              <a:t> weak learner</a:t>
            </a:r>
          </a:p>
        </p:txBody>
      </p:sp>
      <p:sp>
        <p:nvSpPr>
          <p:cNvPr id="64522" name="Line 7"/>
          <p:cNvSpPr>
            <a:spLocks noChangeShapeType="1"/>
          </p:cNvSpPr>
          <p:nvPr/>
        </p:nvSpPr>
        <p:spPr bwMode="auto">
          <a:xfrm flipV="1">
            <a:off x="5581650" y="3182938"/>
            <a:ext cx="0" cy="331787"/>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Rectangle 8"/>
          <p:cNvSpPr>
            <a:spLocks noChangeArrowheads="1"/>
          </p:cNvSpPr>
          <p:nvPr/>
        </p:nvSpPr>
        <p:spPr bwMode="auto">
          <a:xfrm>
            <a:off x="4062413" y="5202238"/>
            <a:ext cx="3100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0">
                <a:solidFill>
                  <a:schemeClr val="bg1"/>
                </a:solidFill>
              </a:rPr>
              <a:t>Error of n</a:t>
            </a:r>
            <a:r>
              <a:rPr lang="en-US" b="0" baseline="30000">
                <a:solidFill>
                  <a:schemeClr val="bg1"/>
                </a:solidFill>
              </a:rPr>
              <a:t>th</a:t>
            </a:r>
            <a:r>
              <a:rPr lang="en-US" b="0">
                <a:solidFill>
                  <a:schemeClr val="bg1"/>
                </a:solidFill>
              </a:rPr>
              <a:t> strong learner</a:t>
            </a:r>
          </a:p>
        </p:txBody>
      </p:sp>
      <p:sp>
        <p:nvSpPr>
          <p:cNvPr id="64524" name="Line 9"/>
          <p:cNvSpPr>
            <a:spLocks noChangeShapeType="1"/>
          </p:cNvSpPr>
          <p:nvPr/>
        </p:nvSpPr>
        <p:spPr bwMode="auto">
          <a:xfrm>
            <a:off x="5545138" y="5497513"/>
            <a:ext cx="0" cy="5588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Rectangle 10"/>
          <p:cNvSpPr>
            <a:spLocks noChangeArrowheads="1"/>
          </p:cNvSpPr>
          <p:nvPr/>
        </p:nvSpPr>
        <p:spPr bwMode="auto">
          <a:xfrm>
            <a:off x="3740150" y="6324600"/>
            <a:ext cx="2057400" cy="1206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200">
                <a:solidFill>
                  <a:schemeClr val="bg2"/>
                </a:solidFill>
                <a:latin typeface="Arial Unicode MS" charset="0"/>
              </a:rPr>
              <a:t>number of weak learners</a:t>
            </a:r>
          </a:p>
        </p:txBody>
      </p:sp>
    </p:spTree>
    <p:extLst>
      <p:ext uri="{BB962C8B-B14F-4D97-AF65-F5344CB8AC3E}">
        <p14:creationId xmlns:p14="http://schemas.microsoft.com/office/powerpoint/2010/main" val="6226566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66675"/>
            <a:ext cx="8229600" cy="685800"/>
          </a:xfrm>
        </p:spPr>
        <p:txBody>
          <a:bodyPr rtlCol="0">
            <a:normAutofit/>
          </a:bodyPr>
          <a:lstStyle/>
          <a:p>
            <a:pPr eaLnBrk="1" fontAlgn="auto" hangingPunct="1">
              <a:spcAft>
                <a:spcPts val="0"/>
              </a:spcAft>
              <a:defRPr/>
            </a:pPr>
            <a:r>
              <a:rPr lang="en-US" altLang="en-US" sz="3600" dirty="0" err="1" smtClean="0">
                <a:ea typeface="+mj-ea"/>
              </a:rPr>
              <a:t>AdaBoost</a:t>
            </a:r>
            <a:endParaRPr lang="en-US" altLang="en-US" sz="3600" dirty="0" smtClean="0">
              <a:ea typeface="+mj-ea"/>
            </a:endParaRPr>
          </a:p>
        </p:txBody>
      </p:sp>
      <p:sp>
        <p:nvSpPr>
          <p:cNvPr id="6" name="Date Placeholder 5"/>
          <p:cNvSpPr>
            <a:spLocks noGrp="1"/>
          </p:cNvSpPr>
          <p:nvPr>
            <p:ph type="dt" sz="quarter" idx="10"/>
          </p:nvPr>
        </p:nvSpPr>
        <p:spPr/>
        <p:txBody>
          <a:bodyPr/>
          <a:lstStyle/>
          <a:p>
            <a:pPr>
              <a:defRPr/>
            </a:pPr>
            <a:fld id="{4F6CD5FB-3D46-4500-A54A-7D82133C753F}"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74AD642-EF7E-1047-BBE1-9A7D2603467C}" type="slidenum">
              <a:rPr lang="en-US" b="0">
                <a:solidFill>
                  <a:srgbClr val="898989"/>
                </a:solidFill>
                <a:latin typeface="Calibri" charset="0"/>
              </a:rPr>
              <a:pPr eaLnBrk="1" hangingPunct="1"/>
              <a:t>59</a:t>
            </a:fld>
            <a:endParaRPr lang="en-US" b="0">
              <a:solidFill>
                <a:srgbClr val="898989"/>
              </a:solidFill>
              <a:latin typeface="Calibri" charset="0"/>
            </a:endParaRPr>
          </a:p>
        </p:txBody>
      </p:sp>
      <p:pic>
        <p:nvPicPr>
          <p:cNvPr id="12" name="Picture 11" descr="latex-image-1.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15413" y="6210877"/>
            <a:ext cx="301914" cy="283616"/>
          </a:xfrm>
          <a:prstGeom prst="rect">
            <a:avLst/>
          </a:prstGeom>
        </p:spPr>
      </p:pic>
      <p:sp>
        <p:nvSpPr>
          <p:cNvPr id="17" name="Content Placeholder 3"/>
          <p:cNvSpPr>
            <a:spLocks noGrp="1"/>
          </p:cNvSpPr>
          <p:nvPr>
            <p:ph idx="1"/>
          </p:nvPr>
        </p:nvSpPr>
        <p:spPr>
          <a:xfrm>
            <a:off x="457200" y="1600200"/>
            <a:ext cx="8229600" cy="4525963"/>
          </a:xfrm>
        </p:spPr>
        <p:txBody>
          <a:bodyPr/>
          <a:lstStyle/>
          <a:p>
            <a:r>
              <a:rPr lang="en-US" dirty="0" smtClean="0"/>
              <a:t>No relation to Ada Lovelace</a:t>
            </a:r>
            <a:endParaRPr lang="en-US" baseline="-25000" dirty="0" smtClean="0"/>
          </a:p>
          <a:p>
            <a:r>
              <a:rPr lang="en-US" dirty="0" smtClean="0"/>
              <a:t>Adaptive Boosting</a:t>
            </a:r>
          </a:p>
          <a:p>
            <a:r>
              <a:rPr lang="en-US" dirty="0" smtClean="0"/>
              <a:t>Adaptively Selects Weak Learners</a:t>
            </a:r>
          </a:p>
          <a:p>
            <a:r>
              <a:rPr lang="en-US" dirty="0" smtClean="0"/>
              <a:t>~10K citations Freund and </a:t>
            </a:r>
            <a:r>
              <a:rPr lang="en-US" dirty="0" err="1" smtClean="0"/>
              <a:t>Schapire</a:t>
            </a:r>
            <a:endParaRPr lang="en-US" dirty="0" smtClean="0"/>
          </a:p>
        </p:txBody>
      </p:sp>
    </p:spTree>
    <p:extLst>
      <p:ext uri="{BB962C8B-B14F-4D97-AF65-F5344CB8AC3E}">
        <p14:creationId xmlns:p14="http://schemas.microsoft.com/office/powerpoint/2010/main" val="105829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9213"/>
            <a:ext cx="8229600" cy="1143000"/>
          </a:xfrm>
        </p:spPr>
        <p:txBody>
          <a:bodyPr/>
          <a:lstStyle/>
          <a:p>
            <a:pPr eaLnBrk="1" hangingPunct="1"/>
            <a:r>
              <a:rPr lang="en-US" dirty="0" smtClean="0">
                <a:latin typeface="Calibri" charset="0"/>
              </a:rPr>
              <a:t>Given an image and a ‘typical’ face</a:t>
            </a:r>
            <a:br>
              <a:rPr lang="en-US" dirty="0" smtClean="0">
                <a:latin typeface="Calibri" charset="0"/>
              </a:rPr>
            </a:br>
            <a:r>
              <a:rPr lang="en-US" dirty="0" smtClean="0">
                <a:latin typeface="Calibri" charset="0"/>
              </a:rPr>
              <a:t>how do I find the faces?</a:t>
            </a:r>
            <a:endParaRPr lang="en-US" dirty="0">
              <a:latin typeface="Calibri" charset="0"/>
            </a:endParaRPr>
          </a:p>
        </p:txBody>
      </p:sp>
      <p:sp>
        <p:nvSpPr>
          <p:cNvPr id="9" name="Date Placeholder 8"/>
          <p:cNvSpPr>
            <a:spLocks noGrp="1"/>
          </p:cNvSpPr>
          <p:nvPr>
            <p:ph type="dt" sz="quarter" idx="10"/>
          </p:nvPr>
        </p:nvSpPr>
        <p:spPr/>
        <p:txBody>
          <a:bodyPr/>
          <a:lstStyle/>
          <a:p>
            <a:pPr>
              <a:defRPr/>
            </a:pPr>
            <a:fld id="{8175AA79-5154-4B23-AFD6-B3EDAE0B5B37}"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0" name="Slide Number Placeholder 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C0334D2-1CF2-674D-ACDE-77EAA18C3692}" type="slidenum">
              <a:rPr lang="en-US" b="0">
                <a:solidFill>
                  <a:srgbClr val="898989"/>
                </a:solidFill>
                <a:latin typeface="Calibri" charset="0"/>
              </a:rPr>
              <a:pPr eaLnBrk="1" hangingPunct="1"/>
              <a:t>6</a:t>
            </a:fld>
            <a:endParaRPr lang="en-US" b="0">
              <a:solidFill>
                <a:srgbClr val="898989"/>
              </a:solidFill>
              <a:latin typeface="Calibri" charset="0"/>
            </a:endParaRPr>
          </a:p>
        </p:txBody>
      </p:sp>
      <p:pic>
        <p:nvPicPr>
          <p:cNvPr id="22535" name="Picture 5" descr="1101483_seinfeld_group_sh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6770" y="2551139"/>
            <a:ext cx="30575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12502" r="12502"/>
          <a:stretch>
            <a:fillRect/>
          </a:stretch>
        </p:blipFill>
        <p:spPr bwMode="auto">
          <a:xfrm>
            <a:off x="3987630" y="2953248"/>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07957" y="3330203"/>
            <a:ext cx="417403" cy="646331"/>
          </a:xfrm>
          <a:prstGeom prst="rect">
            <a:avLst/>
          </a:prstGeom>
          <a:noFill/>
        </p:spPr>
        <p:txBody>
          <a:bodyPr wrap="square" rtlCol="0">
            <a:spAutoFit/>
          </a:bodyPr>
          <a:lstStyle/>
          <a:p>
            <a:pPr algn="ctr"/>
            <a:r>
              <a:rPr lang="en-US" sz="3600" dirty="0" smtClean="0"/>
              <a:t>+</a:t>
            </a:r>
            <a:endParaRPr lang="en-US" sz="3600" dirty="0"/>
          </a:p>
        </p:txBody>
      </p:sp>
      <p:sp>
        <p:nvSpPr>
          <p:cNvPr id="5" name="TextBox 4"/>
          <p:cNvSpPr txBox="1"/>
          <p:nvPr/>
        </p:nvSpPr>
        <p:spPr>
          <a:xfrm>
            <a:off x="3907597" y="4236020"/>
            <a:ext cx="1580800" cy="369332"/>
          </a:xfrm>
          <a:prstGeom prst="rect">
            <a:avLst/>
          </a:prstGeom>
          <a:noFill/>
        </p:spPr>
        <p:txBody>
          <a:bodyPr wrap="square" rtlCol="0">
            <a:spAutoFit/>
          </a:bodyPr>
          <a:lstStyle/>
          <a:p>
            <a:pPr algn="ctr"/>
            <a:r>
              <a:rPr lang="en-US" dirty="0" smtClean="0"/>
              <a:t>100×100</a:t>
            </a:r>
            <a:endParaRPr lang="en-US" dirty="0"/>
          </a:p>
        </p:txBody>
      </p:sp>
      <p:sp>
        <p:nvSpPr>
          <p:cNvPr id="15" name="TextBox 14"/>
          <p:cNvSpPr txBox="1"/>
          <p:nvPr/>
        </p:nvSpPr>
        <p:spPr>
          <a:xfrm>
            <a:off x="925038" y="4592669"/>
            <a:ext cx="1580800" cy="646331"/>
          </a:xfrm>
          <a:prstGeom prst="rect">
            <a:avLst/>
          </a:prstGeom>
          <a:noFill/>
        </p:spPr>
        <p:txBody>
          <a:bodyPr wrap="square" rtlCol="0">
            <a:spAutoFit/>
          </a:bodyPr>
          <a:lstStyle/>
          <a:p>
            <a:pPr algn="ctr"/>
            <a:r>
              <a:rPr lang="en-US" dirty="0"/>
              <a:t>4</a:t>
            </a:r>
            <a:r>
              <a:rPr lang="en-US" dirty="0" smtClean="0"/>
              <a:t>00×200 (RGB)</a:t>
            </a:r>
            <a:endParaRPr lang="en-US" dirty="0"/>
          </a:p>
        </p:txBody>
      </p:sp>
      <p:sp>
        <p:nvSpPr>
          <p:cNvPr id="18" name="TextBox 17"/>
          <p:cNvSpPr txBox="1"/>
          <p:nvPr/>
        </p:nvSpPr>
        <p:spPr>
          <a:xfrm>
            <a:off x="5605275" y="3331628"/>
            <a:ext cx="417403" cy="646331"/>
          </a:xfrm>
          <a:prstGeom prst="rect">
            <a:avLst/>
          </a:prstGeom>
          <a:noFill/>
        </p:spPr>
        <p:txBody>
          <a:bodyPr wrap="square" rtlCol="0">
            <a:spAutoFit/>
          </a:bodyPr>
          <a:lstStyle/>
          <a:p>
            <a:pPr algn="ctr"/>
            <a:r>
              <a:rPr lang="en-US" sz="3600" dirty="0" smtClean="0"/>
              <a:t>+</a:t>
            </a:r>
            <a:endParaRPr lang="en-US" sz="3600" dirty="0"/>
          </a:p>
        </p:txBody>
      </p:sp>
      <p:sp>
        <p:nvSpPr>
          <p:cNvPr id="7" name="Rectangle 6"/>
          <p:cNvSpPr>
            <a:spLocks noChangeAspect="1"/>
          </p:cNvSpPr>
          <p:nvPr/>
        </p:nvSpPr>
        <p:spPr>
          <a:xfrm>
            <a:off x="6437959" y="2931812"/>
            <a:ext cx="1806150" cy="1446550"/>
          </a:xfrm>
          <a:prstGeom prst="rect">
            <a:avLst/>
          </a:prstGeom>
          <a:noFill/>
        </p:spPr>
        <p:txBody>
          <a:bodyPr wrap="square" lIns="91440" tIns="45720" rIns="91440" bIns="45720">
            <a:spAutoFit/>
          </a:bodyPr>
          <a:lstStyle/>
          <a:p>
            <a:pPr algn="ctr"/>
            <a:r>
              <a:rPr lang="x-none" sz="8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x-none" sz="88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457200" y="66675"/>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72707" name="Rectangle 3"/>
          <p:cNvSpPr>
            <a:spLocks noGrp="1" noChangeArrowheads="1"/>
          </p:cNvSpPr>
          <p:nvPr>
            <p:ph idx="1"/>
          </p:nvPr>
        </p:nvSpPr>
        <p:spPr>
          <a:xfrm>
            <a:off x="457200" y="1039813"/>
            <a:ext cx="8229600" cy="5553075"/>
          </a:xfrm>
          <a:solidFill>
            <a:srgbClr val="FFFFCC"/>
          </a:solidFill>
          <a:ln>
            <a:solidFill>
              <a:srgbClr val="0000CC"/>
            </a:solidFill>
            <a:miter lim="800000"/>
            <a:headEnd/>
            <a:tailEnd/>
          </a:ln>
        </p:spPr>
        <p:txBody>
          <a:bodyPr/>
          <a:lstStyle/>
          <a:p>
            <a:pPr marL="234950" indent="-234950" eaLnBrk="1" hangingPunct="1">
              <a:lnSpc>
                <a:spcPct val="90000"/>
              </a:lnSpc>
            </a:pPr>
            <a:r>
              <a:rPr lang="en-US" dirty="0">
                <a:latin typeface="Calibri" charset="0"/>
              </a:rPr>
              <a:t>Initialize</a:t>
            </a:r>
            <a:r>
              <a:rPr lang="en-US" i="1" dirty="0">
                <a:latin typeface="Calibri" charset="0"/>
              </a:rPr>
              <a:t> </a:t>
            </a:r>
            <a:r>
              <a:rPr lang="en-US" i="1" dirty="0">
                <a:solidFill>
                  <a:srgbClr val="0000CC"/>
                </a:solidFill>
                <a:latin typeface="Calibri" charset="0"/>
              </a:rPr>
              <a:t>D</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1/</a:t>
            </a:r>
            <a:r>
              <a:rPr lang="en-US" i="1" dirty="0">
                <a:solidFill>
                  <a:srgbClr val="0000CC"/>
                </a:solidFill>
                <a:latin typeface="Calibri" charset="0"/>
              </a:rPr>
              <a:t>N</a:t>
            </a:r>
          </a:p>
          <a:p>
            <a:pPr marL="234950" indent="-234950" eaLnBrk="1" hangingPunct="1">
              <a:lnSpc>
                <a:spcPct val="90000"/>
              </a:lnSpc>
            </a:pPr>
            <a:r>
              <a:rPr lang="en-US" dirty="0">
                <a:latin typeface="Calibri" charset="0"/>
              </a:rPr>
              <a:t>For </a:t>
            </a:r>
            <a:r>
              <a:rPr lang="en-US" i="1" dirty="0">
                <a:solidFill>
                  <a:srgbClr val="0000CC"/>
                </a:solidFill>
                <a:latin typeface="Calibri" charset="0"/>
              </a:rPr>
              <a:t>t</a:t>
            </a:r>
            <a:r>
              <a:rPr lang="en-US" dirty="0">
                <a:solidFill>
                  <a:srgbClr val="0000CC"/>
                </a:solidFill>
                <a:latin typeface="Calibri" charset="0"/>
              </a:rPr>
              <a:t> = 1, …, T</a:t>
            </a:r>
          </a:p>
          <a:p>
            <a:pPr lvl="1" eaLnBrk="1" hangingPunct="1">
              <a:lnSpc>
                <a:spcPct val="90000"/>
              </a:lnSpc>
            </a:pPr>
            <a:r>
              <a:rPr lang="en-US" dirty="0">
                <a:latin typeface="Calibri" charset="0"/>
              </a:rPr>
              <a:t>Train a weak classifier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latin typeface="Calibri" charset="0"/>
              </a:rPr>
              <a:t> using distribution </a:t>
            </a:r>
            <a:r>
              <a:rPr lang="en-US" i="1" dirty="0" err="1">
                <a:solidFill>
                  <a:srgbClr val="0000CC"/>
                </a:solidFill>
                <a:latin typeface="Calibri" charset="0"/>
              </a:rPr>
              <a:t>D</a:t>
            </a:r>
            <a:r>
              <a:rPr lang="en-US" i="1" baseline="-25000" dirty="0" err="1">
                <a:solidFill>
                  <a:srgbClr val="0000CC"/>
                </a:solidFill>
                <a:latin typeface="Calibri" charset="0"/>
              </a:rPr>
              <a:t>t</a:t>
            </a:r>
            <a:endParaRPr lang="en-US" i="1" dirty="0">
              <a:solidFill>
                <a:srgbClr val="0000CC"/>
              </a:solidFill>
              <a:latin typeface="Calibri" charset="0"/>
            </a:endParaRPr>
          </a:p>
          <a:p>
            <a:pPr lvl="1" eaLnBrk="1" hangingPunct="1">
              <a:lnSpc>
                <a:spcPct val="90000"/>
              </a:lnSpc>
            </a:pPr>
            <a:r>
              <a:rPr lang="en-US" dirty="0">
                <a:latin typeface="Calibri" charset="0"/>
              </a:rPr>
              <a:t>Compute total error on training data</a:t>
            </a:r>
          </a:p>
          <a:p>
            <a:pPr lvl="2" eaLnBrk="1" hangingPunct="1">
              <a:lnSpc>
                <a:spcPct val="90000"/>
              </a:lnSpc>
            </a:pP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Sum {</a:t>
            </a:r>
            <a:r>
              <a:rPr lang="en-US" i="1" dirty="0" err="1">
                <a:solidFill>
                  <a:srgbClr val="0000CC"/>
                </a:solidFill>
                <a:latin typeface="Calibri" charset="0"/>
              </a:rPr>
              <a:t>D</a:t>
            </a:r>
            <a:r>
              <a:rPr lang="en-US" i="1" baseline="-25000" dirty="0" err="1">
                <a:solidFill>
                  <a:srgbClr val="0000CC"/>
                </a:solidFill>
                <a:latin typeface="Calibri" charset="0"/>
              </a:rPr>
              <a:t>t</a:t>
            </a:r>
            <a:r>
              <a:rPr lang="en-US" i="1" dirty="0">
                <a:solidFill>
                  <a:srgbClr val="0000CC"/>
                </a:solidFill>
                <a:latin typeface="Calibri" charset="0"/>
              </a:rPr>
              <a:t> (x</a:t>
            </a:r>
            <a:r>
              <a:rPr lang="en-US" i="1" baseline="-25000" dirty="0">
                <a:solidFill>
                  <a:srgbClr val="0000CC"/>
                </a:solidFill>
                <a:latin typeface="Calibri" charset="0"/>
              </a:rPr>
              <a:t>i</a:t>
            </a:r>
            <a:r>
              <a:rPr lang="en-US" i="1" dirty="0">
                <a:solidFill>
                  <a:srgbClr val="0000CC"/>
                </a:solidFill>
                <a:latin typeface="Calibri" charset="0"/>
              </a:rPr>
              <a:t>) </a:t>
            </a:r>
            <a:r>
              <a:rPr lang="en-US" dirty="0">
                <a:solidFill>
                  <a:srgbClr val="0000CC"/>
                </a:solidFill>
                <a:latin typeface="Calibri" charset="0"/>
              </a:rPr>
              <a:t>½(1 –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smtClean="0">
                <a:latin typeface="Calibri" charset="0"/>
              </a:rPr>
              <a:t>Set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 ½ </a:t>
            </a:r>
            <a:r>
              <a:rPr lang="en-US" dirty="0" err="1">
                <a:solidFill>
                  <a:srgbClr val="0000CC"/>
                </a:solidFill>
                <a:latin typeface="Calibri" charset="0"/>
              </a:rPr>
              <a:t>ln</a:t>
            </a:r>
            <a:r>
              <a:rPr lang="en-US" dirty="0">
                <a:solidFill>
                  <a:srgbClr val="0000CC"/>
                </a:solidFill>
                <a:latin typeface="Calibri" charset="0"/>
              </a:rPr>
              <a:t> ((1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a:t>
            </a:r>
          </a:p>
          <a:p>
            <a:pPr lvl="1" eaLnBrk="1" hangingPunct="1">
              <a:lnSpc>
                <a:spcPct val="90000"/>
              </a:lnSpc>
            </a:pPr>
            <a:r>
              <a:rPr lang="en-US" dirty="0">
                <a:latin typeface="Calibri" charset="0"/>
              </a:rPr>
              <a:t>For </a:t>
            </a:r>
            <a:r>
              <a:rPr lang="en-US" i="1" dirty="0" err="1">
                <a:solidFill>
                  <a:srgbClr val="0000CC"/>
                </a:solidFill>
                <a:latin typeface="Calibri" charset="0"/>
              </a:rPr>
              <a:t>i</a:t>
            </a:r>
            <a:r>
              <a:rPr lang="en-US" dirty="0">
                <a:solidFill>
                  <a:srgbClr val="0000CC"/>
                </a:solidFill>
                <a:latin typeface="Calibri" charset="0"/>
              </a:rPr>
              <a:t> = 1… N </a:t>
            </a:r>
          </a:p>
          <a:p>
            <a:pPr lvl="2" eaLnBrk="1" hangingPunct="1">
              <a:lnSpc>
                <a:spcPct val="90000"/>
              </a:lnSpc>
            </a:pPr>
            <a:r>
              <a:rPr lang="en-US" dirty="0">
                <a:latin typeface="Calibri" charset="0"/>
              </a:rPr>
              <a:t>set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a:t>
            </a:r>
            <a:r>
              <a:rPr lang="en-US" i="1" dirty="0" err="1">
                <a:solidFill>
                  <a:srgbClr val="0000CC"/>
                </a:solidFill>
                <a:latin typeface="Calibri" charset="0"/>
              </a:rPr>
              <a:t>D</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a:t>
            </a:r>
            <a:r>
              <a:rPr lang="en-US" dirty="0" err="1">
                <a:solidFill>
                  <a:srgbClr val="0000CC"/>
                </a:solidFill>
                <a:latin typeface="Calibri" charset="0"/>
              </a:rPr>
              <a:t>exp</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Normalize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 </a:t>
            </a:r>
            <a:r>
              <a:rPr lang="en-US" dirty="0">
                <a:latin typeface="Calibri" charset="0"/>
              </a:rPr>
              <a:t>to make it a distribution</a:t>
            </a:r>
          </a:p>
          <a:p>
            <a:pPr marL="234950" indent="-234950" eaLnBrk="1" hangingPunct="1">
              <a:lnSpc>
                <a:spcPct val="90000"/>
              </a:lnSpc>
            </a:pPr>
            <a:r>
              <a:rPr lang="en-US" dirty="0">
                <a:latin typeface="Calibri" charset="0"/>
              </a:rPr>
              <a:t>The final classifier is</a:t>
            </a:r>
          </a:p>
          <a:p>
            <a:pPr lvl="1" eaLnBrk="1" hangingPunct="1">
              <a:lnSpc>
                <a:spcPct val="90000"/>
              </a:lnSpc>
            </a:pPr>
            <a:r>
              <a:rPr lang="en-US" i="1" dirty="0">
                <a:solidFill>
                  <a:srgbClr val="0000CC"/>
                </a:solidFill>
                <a:latin typeface="Calibri" charset="0"/>
              </a:rPr>
              <a:t>H</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 = sign(</a:t>
            </a:r>
            <a:r>
              <a:rPr lang="en-US" dirty="0">
                <a:solidFill>
                  <a:srgbClr val="0000CC"/>
                </a:solidFill>
                <a:latin typeface="Symbol" charset="0"/>
              </a:rPr>
              <a:t>S</a:t>
            </a:r>
            <a:r>
              <a:rPr lang="en-US" i="1" baseline="-25000" dirty="0">
                <a:solidFill>
                  <a:srgbClr val="0000CC"/>
                </a:solidFill>
                <a:latin typeface="Calibri" charset="0"/>
              </a:rPr>
              <a:t>t</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a:t>
            </a:r>
          </a:p>
        </p:txBody>
      </p:sp>
      <p:sp>
        <p:nvSpPr>
          <p:cNvPr id="6" name="Date Placeholder 5"/>
          <p:cNvSpPr>
            <a:spLocks noGrp="1"/>
          </p:cNvSpPr>
          <p:nvPr>
            <p:ph type="dt" sz="quarter" idx="10"/>
          </p:nvPr>
        </p:nvSpPr>
        <p:spPr/>
        <p:txBody>
          <a:bodyPr/>
          <a:lstStyle/>
          <a:p>
            <a:pPr>
              <a:defRPr/>
            </a:pPr>
            <a:fld id="{41DD32AD-8A06-44AC-B144-4856B9E1293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5"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 name="Slide Number Placeholder 6"/>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18EB180-5666-2941-8584-E8480981CAAB}" type="slidenum">
              <a:rPr lang="en-US" b="0">
                <a:solidFill>
                  <a:srgbClr val="898989"/>
                </a:solidFill>
                <a:latin typeface="Calibri" charset="0"/>
              </a:rPr>
              <a:pPr eaLnBrk="1" hangingPunct="1"/>
              <a:t>60</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B7355259-9B99-475B-A276-38426495B719}"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61</a:t>
            </a:fld>
            <a:endParaRPr lang="en-US"/>
          </a:p>
        </p:txBody>
      </p:sp>
      <p:pic>
        <p:nvPicPr>
          <p:cNvPr id="7" name="Picture 6"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spTree>
    <p:extLst>
      <p:ext uri="{BB962C8B-B14F-4D97-AF65-F5344CB8AC3E}">
        <p14:creationId xmlns:p14="http://schemas.microsoft.com/office/powerpoint/2010/main" val="3684684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alphaModFix/>
            <a:extLst>
              <a:ext uri="{28A0092B-C50C-407E-A947-70E740481C1C}">
                <a14:useLocalDpi xmlns:a14="http://schemas.microsoft.com/office/drawing/2010/main" val="0"/>
              </a:ext>
            </a:extLst>
          </a:blip>
          <a:stretch>
            <a:fillRect/>
          </a:stretch>
        </p:blipFill>
        <p:spPr>
          <a:xfrm>
            <a:off x="1076016" y="711200"/>
            <a:ext cx="7228627" cy="5473700"/>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BAC8F181-AAE0-46CC-A3E6-A8C281D19DF7}"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62</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spTree>
    <p:extLst>
      <p:ext uri="{BB962C8B-B14F-4D97-AF65-F5344CB8AC3E}">
        <p14:creationId xmlns:p14="http://schemas.microsoft.com/office/powerpoint/2010/main" val="975617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016" y="711200"/>
            <a:ext cx="7228626" cy="5473700"/>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DF21642D-6B00-4E9D-BACA-7601AE147037}"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63</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spTree>
    <p:extLst>
      <p:ext uri="{BB962C8B-B14F-4D97-AF65-F5344CB8AC3E}">
        <p14:creationId xmlns:p14="http://schemas.microsoft.com/office/powerpoint/2010/main" val="2982588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5825" y="714173"/>
            <a:ext cx="7418817" cy="5470159"/>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91023C75-B3D0-4E19-8705-5F885BFFEC02}"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64</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pic>
        <p:nvPicPr>
          <p:cNvPr id="12" name="Picture 1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6145" y="3819559"/>
            <a:ext cx="301914" cy="283616"/>
          </a:xfrm>
          <a:prstGeom prst="rect">
            <a:avLst/>
          </a:prstGeom>
        </p:spPr>
      </p:pic>
    </p:spTree>
    <p:extLst>
      <p:ext uri="{BB962C8B-B14F-4D97-AF65-F5344CB8AC3E}">
        <p14:creationId xmlns:p14="http://schemas.microsoft.com/office/powerpoint/2010/main" val="17689049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5825" y="714173"/>
            <a:ext cx="7418816" cy="5470159"/>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7BC991ED-DD6E-43F4-A1A4-CB8377357D82}"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65</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pic>
        <p:nvPicPr>
          <p:cNvPr id="12" name="Picture 1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6145" y="3819559"/>
            <a:ext cx="301914" cy="283616"/>
          </a:xfrm>
          <a:prstGeom prst="rect">
            <a:avLst/>
          </a:prstGeom>
        </p:spPr>
      </p:pic>
    </p:spTree>
    <p:extLst>
      <p:ext uri="{BB962C8B-B14F-4D97-AF65-F5344CB8AC3E}">
        <p14:creationId xmlns:p14="http://schemas.microsoft.com/office/powerpoint/2010/main" val="2454563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5825" y="714173"/>
            <a:ext cx="7418816" cy="5470158"/>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A842839B-48E6-401D-AEA4-386660F0D473}"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66</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pic>
        <p:nvPicPr>
          <p:cNvPr id="12" name="Picture 1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6145" y="3819559"/>
            <a:ext cx="301914" cy="283616"/>
          </a:xfrm>
          <a:prstGeom prst="rect">
            <a:avLst/>
          </a:prstGeom>
        </p:spPr>
      </p:pic>
      <p:pic>
        <p:nvPicPr>
          <p:cNvPr id="11" name="Picture 10" descr="latex-image-1.pd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05508" y="6061150"/>
            <a:ext cx="304188" cy="285752"/>
          </a:xfrm>
          <a:prstGeom prst="rect">
            <a:avLst/>
          </a:prstGeom>
        </p:spPr>
      </p:pic>
    </p:spTree>
    <p:extLst>
      <p:ext uri="{BB962C8B-B14F-4D97-AF65-F5344CB8AC3E}">
        <p14:creationId xmlns:p14="http://schemas.microsoft.com/office/powerpoint/2010/main" val="3427864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5825" y="714173"/>
            <a:ext cx="7418816" cy="5470158"/>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B8B42A0A-DFC2-445A-8D13-18038558463A}"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67</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pic>
        <p:nvPicPr>
          <p:cNvPr id="12" name="Picture 1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6145" y="3819559"/>
            <a:ext cx="301914" cy="283616"/>
          </a:xfrm>
          <a:prstGeom prst="rect">
            <a:avLst/>
          </a:prstGeom>
        </p:spPr>
      </p:pic>
      <p:pic>
        <p:nvPicPr>
          <p:cNvPr id="11" name="Picture 10" descr="latex-image-1.pd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05508" y="6061150"/>
            <a:ext cx="304188" cy="285752"/>
          </a:xfrm>
          <a:prstGeom prst="rect">
            <a:avLst/>
          </a:prstGeom>
        </p:spPr>
      </p:pic>
      <p:sp>
        <p:nvSpPr>
          <p:cNvPr id="13" name="Rectangle 12"/>
          <p:cNvSpPr/>
          <p:nvPr/>
        </p:nvSpPr>
        <p:spPr>
          <a:xfrm>
            <a:off x="1187605" y="934731"/>
            <a:ext cx="2634785" cy="4950635"/>
          </a:xfrm>
          <a:prstGeom prst="rect">
            <a:avLst/>
          </a:prstGeom>
          <a:solidFill>
            <a:srgbClr val="FBB1C1">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822391" y="3933903"/>
            <a:ext cx="2927815" cy="1955181"/>
          </a:xfrm>
          <a:prstGeom prst="rect">
            <a:avLst/>
          </a:prstGeom>
          <a:solidFill>
            <a:srgbClr val="FBB1C1">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752065" y="935463"/>
            <a:ext cx="1320180" cy="4932557"/>
          </a:xfrm>
          <a:prstGeom prst="rect">
            <a:avLst/>
          </a:prstGeom>
          <a:solidFill>
            <a:srgbClr val="FBB1C1">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819913" y="935463"/>
            <a:ext cx="2927815" cy="2999679"/>
          </a:xfrm>
          <a:prstGeom prst="rect">
            <a:avLst/>
          </a:prstGeom>
          <a:solidFill>
            <a:srgbClr val="84EC8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4534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58738"/>
            <a:ext cx="8229600" cy="716685"/>
          </a:xfrm>
        </p:spPr>
        <p:txBody>
          <a:bodyPr/>
          <a:lstStyle/>
          <a:p>
            <a:pPr eaLnBrk="1" hangingPunct="1"/>
            <a:r>
              <a:rPr lang="en-US" dirty="0">
                <a:latin typeface="Calibri" charset="0"/>
              </a:rPr>
              <a:t>First, some example data</a:t>
            </a:r>
          </a:p>
        </p:txBody>
      </p:sp>
      <p:sp>
        <p:nvSpPr>
          <p:cNvPr id="73731" name="Rectangle 3"/>
          <p:cNvSpPr>
            <a:spLocks noGrp="1" noChangeArrowheads="1"/>
          </p:cNvSpPr>
          <p:nvPr>
            <p:ph idx="1"/>
          </p:nvPr>
        </p:nvSpPr>
        <p:spPr>
          <a:xfrm>
            <a:off x="457200" y="3740150"/>
            <a:ext cx="8229600" cy="2557463"/>
          </a:xfrm>
        </p:spPr>
        <p:txBody>
          <a:bodyPr/>
          <a:lstStyle/>
          <a:p>
            <a:pPr eaLnBrk="1" hangingPunct="1"/>
            <a:r>
              <a:rPr lang="en-US" sz="2400" dirty="0">
                <a:latin typeface="Calibri" charset="0"/>
              </a:rPr>
              <a:t>Face detection with multiple Eigen faces</a:t>
            </a:r>
          </a:p>
          <a:p>
            <a:pPr eaLnBrk="1" hangingPunct="1"/>
            <a:r>
              <a:rPr lang="en-US" sz="2400" dirty="0">
                <a:latin typeface="Calibri" charset="0"/>
              </a:rPr>
              <a:t>Step 0: Derived top 2 Eigen faces from Eigen face training data</a:t>
            </a:r>
          </a:p>
          <a:p>
            <a:pPr eaLnBrk="1" hangingPunct="1"/>
            <a:r>
              <a:rPr lang="en-US" sz="2400" dirty="0">
                <a:latin typeface="Calibri" charset="0"/>
              </a:rPr>
              <a:t>Step 1: On a (different) set of examples, express each image as a linear combination of Eigen faces</a:t>
            </a:r>
          </a:p>
          <a:p>
            <a:pPr lvl="1" eaLnBrk="1" hangingPunct="1"/>
            <a:r>
              <a:rPr lang="en-US" sz="2000" dirty="0">
                <a:latin typeface="Calibri" charset="0"/>
              </a:rPr>
              <a:t>Examples include both faces and non faces</a:t>
            </a:r>
          </a:p>
          <a:p>
            <a:pPr lvl="1" eaLnBrk="1" hangingPunct="1"/>
            <a:r>
              <a:rPr lang="en-US" sz="2000" dirty="0">
                <a:latin typeface="Calibri" charset="0"/>
              </a:rPr>
              <a:t>Even the non-face </a:t>
            </a:r>
            <a:r>
              <a:rPr lang="en-US" sz="2000" dirty="0" smtClean="0">
                <a:latin typeface="Calibri" charset="0"/>
              </a:rPr>
              <a:t>images </a:t>
            </a:r>
            <a:r>
              <a:rPr lang="en-US" sz="2000" dirty="0">
                <a:latin typeface="Calibri" charset="0"/>
              </a:rPr>
              <a:t>are explained in terms of the Eigen faces</a:t>
            </a:r>
          </a:p>
        </p:txBody>
      </p:sp>
      <p:sp>
        <p:nvSpPr>
          <p:cNvPr id="27" name="Date Placeholder 26"/>
          <p:cNvSpPr>
            <a:spLocks noGrp="1"/>
          </p:cNvSpPr>
          <p:nvPr>
            <p:ph type="dt" sz="quarter" idx="10"/>
          </p:nvPr>
        </p:nvSpPr>
        <p:spPr/>
        <p:txBody>
          <a:bodyPr/>
          <a:lstStyle/>
          <a:p>
            <a:pPr>
              <a:defRPr/>
            </a:pPr>
            <a:fld id="{22B8F3E6-19A6-4433-8751-4D62C039793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2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28" name="Slide Number Placeholder 2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0283AC5-DDFB-1141-A88C-54EC5D6E5043}" type="slidenum">
              <a:rPr lang="en-US" b="0">
                <a:solidFill>
                  <a:srgbClr val="898989"/>
                </a:solidFill>
                <a:latin typeface="Calibri" charset="0"/>
              </a:rPr>
              <a:pPr eaLnBrk="1" hangingPunct="1"/>
              <a:t>68</a:t>
            </a:fld>
            <a:endParaRPr lang="en-US" b="0">
              <a:solidFill>
                <a:srgbClr val="898989"/>
              </a:solidFill>
              <a:latin typeface="Calibri" charset="0"/>
            </a:endParaRPr>
          </a:p>
        </p:txBody>
      </p:sp>
      <p:pic>
        <p:nvPicPr>
          <p:cNvPr id="73735" name="Picture 4" descr="histnormeigface2"/>
          <p:cNvPicPr>
            <a:picLocks noChangeAspect="1" noChangeArrowheads="1"/>
          </p:cNvPicPr>
          <p:nvPr/>
        </p:nvPicPr>
        <p:blipFill>
          <a:blip r:embed="rId3" cstate="email">
            <a:extLst>
              <a:ext uri="{28A0092B-C50C-407E-A947-70E740481C1C}">
                <a14:useLocalDpi xmlns:a14="http://schemas.microsoft.com/office/drawing/2010/main" val="0"/>
              </a:ext>
            </a:extLst>
          </a:blip>
          <a:srcRect l="12502" r="12502"/>
          <a:stretch>
            <a:fillRect/>
          </a:stretch>
        </p:blipFill>
        <p:spPr bwMode="auto">
          <a:xfrm>
            <a:off x="7116763" y="2306638"/>
            <a:ext cx="1433512"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5" descr="histnormeigface1"/>
          <p:cNvPicPr>
            <a:picLocks noChangeAspect="1" noChangeArrowheads="1"/>
          </p:cNvPicPr>
          <p:nvPr/>
        </p:nvPicPr>
        <p:blipFill>
          <a:blip r:embed="rId4" cstate="email">
            <a:extLst>
              <a:ext uri="{28A0092B-C50C-407E-A947-70E740481C1C}">
                <a14:useLocalDpi xmlns:a14="http://schemas.microsoft.com/office/drawing/2010/main" val="0"/>
              </a:ext>
            </a:extLst>
          </a:blip>
          <a:srcRect l="12502" r="12502"/>
          <a:stretch>
            <a:fillRect/>
          </a:stretch>
        </p:blipFill>
        <p:spPr bwMode="auto">
          <a:xfrm>
            <a:off x="7162800" y="968375"/>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Text Box 6"/>
          <p:cNvSpPr txBox="1">
            <a:spLocks noChangeArrowheads="1"/>
          </p:cNvSpPr>
          <p:nvPr/>
        </p:nvSpPr>
        <p:spPr bwMode="auto">
          <a:xfrm>
            <a:off x="6891338" y="1812925"/>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r>
              <a:rPr lang="en-US" sz="1800" baseline="-25000">
                <a:latin typeface="1" charset="0"/>
              </a:rPr>
              <a:t>1</a:t>
            </a:r>
          </a:p>
        </p:txBody>
      </p:sp>
      <p:sp>
        <p:nvSpPr>
          <p:cNvPr id="73738" name="Text Box 7"/>
          <p:cNvSpPr txBox="1">
            <a:spLocks noChangeArrowheads="1"/>
          </p:cNvSpPr>
          <p:nvPr/>
        </p:nvSpPr>
        <p:spPr bwMode="auto">
          <a:xfrm>
            <a:off x="6838950" y="3203575"/>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r>
              <a:rPr lang="en-US" sz="1800" baseline="-25000">
                <a:latin typeface="1" charset="0"/>
              </a:rPr>
              <a:t>2</a:t>
            </a:r>
          </a:p>
        </p:txBody>
      </p:sp>
      <p:pic>
        <p:nvPicPr>
          <p:cNvPr id="73739" name="Picture 8" descr="subject0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8013" y="1023938"/>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9" descr="subject0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9600" y="1528763"/>
            <a:ext cx="4746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0" descr="histeqdface2"/>
          <p:cNvPicPr>
            <a:picLocks noChangeAspect="1" noChangeArrowheads="1"/>
          </p:cNvPicPr>
          <p:nvPr/>
        </p:nvPicPr>
        <p:blipFill>
          <a:blip r:embed="rId7" cstate="email">
            <a:extLst>
              <a:ext uri="{28A0092B-C50C-407E-A947-70E740481C1C}">
                <a14:useLocalDpi xmlns:a14="http://schemas.microsoft.com/office/drawing/2010/main" val="0"/>
              </a:ext>
            </a:extLst>
          </a:blip>
          <a:srcRect l="21252" t="6667" r="17502" b="10001"/>
          <a:stretch>
            <a:fillRect/>
          </a:stretch>
        </p:blipFill>
        <p:spPr bwMode="auto">
          <a:xfrm>
            <a:off x="622300" y="2547938"/>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2" name="Picture 11" descr="histeqdface4"/>
          <p:cNvPicPr>
            <a:picLocks noChangeAspect="1" noChangeArrowheads="1"/>
          </p:cNvPicPr>
          <p:nvPr/>
        </p:nvPicPr>
        <p:blipFill>
          <a:blip r:embed="rId8" cstate="email">
            <a:extLst>
              <a:ext uri="{28A0092B-C50C-407E-A947-70E740481C1C}">
                <a14:useLocalDpi xmlns:a14="http://schemas.microsoft.com/office/drawing/2010/main" val="0"/>
              </a:ext>
            </a:extLst>
          </a:blip>
          <a:srcRect l="21252" t="6667" r="17502" b="10001"/>
          <a:stretch>
            <a:fillRect/>
          </a:stretch>
        </p:blipFill>
        <p:spPr bwMode="auto">
          <a:xfrm>
            <a:off x="603250" y="2047875"/>
            <a:ext cx="4841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Text Box 12"/>
          <p:cNvSpPr txBox="1">
            <a:spLocks noChangeArrowheads="1"/>
          </p:cNvSpPr>
          <p:nvPr/>
        </p:nvSpPr>
        <p:spPr bwMode="auto">
          <a:xfrm>
            <a:off x="1109663" y="10223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0.3 E1 - 0.6 E2</a:t>
            </a:r>
          </a:p>
        </p:txBody>
      </p:sp>
      <p:sp>
        <p:nvSpPr>
          <p:cNvPr id="73744" name="Text Box 13"/>
          <p:cNvSpPr txBox="1">
            <a:spLocks noChangeArrowheads="1"/>
          </p:cNvSpPr>
          <p:nvPr/>
        </p:nvSpPr>
        <p:spPr bwMode="auto">
          <a:xfrm>
            <a:off x="1109663" y="1550988"/>
            <a:ext cx="178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0.5 E1 - 0.5 E2</a:t>
            </a:r>
          </a:p>
        </p:txBody>
      </p:sp>
      <p:sp>
        <p:nvSpPr>
          <p:cNvPr id="73745" name="Text Box 14"/>
          <p:cNvSpPr txBox="1">
            <a:spLocks noChangeArrowheads="1"/>
          </p:cNvSpPr>
          <p:nvPr/>
        </p:nvSpPr>
        <p:spPr bwMode="auto">
          <a:xfrm>
            <a:off x="1109663" y="20891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0.7 E1 - 0.1 E2</a:t>
            </a:r>
          </a:p>
        </p:txBody>
      </p:sp>
      <p:sp>
        <p:nvSpPr>
          <p:cNvPr id="73746" name="Text Box 15"/>
          <p:cNvSpPr txBox="1">
            <a:spLocks noChangeArrowheads="1"/>
          </p:cNvSpPr>
          <p:nvPr/>
        </p:nvSpPr>
        <p:spPr bwMode="auto">
          <a:xfrm>
            <a:off x="1109663" y="256540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0.6 E1 - 0.4 E2</a:t>
            </a:r>
          </a:p>
        </p:txBody>
      </p:sp>
      <p:sp>
        <p:nvSpPr>
          <p:cNvPr id="73747" name="Text Box 16"/>
          <p:cNvSpPr txBox="1">
            <a:spLocks noChangeArrowheads="1"/>
          </p:cNvSpPr>
          <p:nvPr/>
        </p:nvSpPr>
        <p:spPr bwMode="auto">
          <a:xfrm>
            <a:off x="4543425" y="102235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0.2 E1 + 0.4 E2</a:t>
            </a:r>
          </a:p>
        </p:txBody>
      </p:sp>
      <p:sp>
        <p:nvSpPr>
          <p:cNvPr id="73748" name="Text Box 17"/>
          <p:cNvSpPr txBox="1">
            <a:spLocks noChangeArrowheads="1"/>
          </p:cNvSpPr>
          <p:nvPr/>
        </p:nvSpPr>
        <p:spPr bwMode="auto">
          <a:xfrm>
            <a:off x="4543425" y="1550988"/>
            <a:ext cx="185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-0.8 E1 - 0.1 E2</a:t>
            </a:r>
          </a:p>
        </p:txBody>
      </p:sp>
      <p:sp>
        <p:nvSpPr>
          <p:cNvPr id="73749" name="Text Box 18"/>
          <p:cNvSpPr txBox="1">
            <a:spLocks noChangeArrowheads="1"/>
          </p:cNvSpPr>
          <p:nvPr/>
        </p:nvSpPr>
        <p:spPr bwMode="auto">
          <a:xfrm>
            <a:off x="4543425" y="20891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0.4 E1 - 0.9 E2</a:t>
            </a:r>
          </a:p>
        </p:txBody>
      </p:sp>
      <p:sp>
        <p:nvSpPr>
          <p:cNvPr id="73750" name="Text Box 19"/>
          <p:cNvSpPr txBox="1">
            <a:spLocks noChangeArrowheads="1"/>
          </p:cNvSpPr>
          <p:nvPr/>
        </p:nvSpPr>
        <p:spPr bwMode="auto">
          <a:xfrm>
            <a:off x="4543425" y="25654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0.2 E1 + 0.5 E2</a:t>
            </a:r>
          </a:p>
        </p:txBody>
      </p:sp>
      <p:pic>
        <p:nvPicPr>
          <p:cNvPr id="73751" name="Picture 20" descr="dome"/>
          <p:cNvPicPr>
            <a:picLocks noChangeAspect="1" noChangeArrowheads="1"/>
          </p:cNvPicPr>
          <p:nvPr/>
        </p:nvPicPr>
        <p:blipFill>
          <a:blip r:embed="rId9">
            <a:extLst>
              <a:ext uri="{28A0092B-C50C-407E-A947-70E740481C1C}">
                <a14:useLocalDpi xmlns:a14="http://schemas.microsoft.com/office/drawing/2010/main" val="0"/>
              </a:ext>
            </a:extLst>
          </a:blip>
          <a:srcRect l="80009" t="80009"/>
          <a:stretch>
            <a:fillRect/>
          </a:stretch>
        </p:blipFill>
        <p:spPr bwMode="auto">
          <a:xfrm>
            <a:off x="4122738" y="19954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2" name="Picture 21" descr="dome"/>
          <p:cNvPicPr>
            <a:picLocks noChangeAspect="1" noChangeArrowheads="1"/>
          </p:cNvPicPr>
          <p:nvPr/>
        </p:nvPicPr>
        <p:blipFill>
          <a:blip r:embed="rId9">
            <a:extLst>
              <a:ext uri="{28A0092B-C50C-407E-A947-70E740481C1C}">
                <a14:useLocalDpi xmlns:a14="http://schemas.microsoft.com/office/drawing/2010/main" val="0"/>
              </a:ext>
            </a:extLst>
          </a:blip>
          <a:srcRect r="80009" b="80009"/>
          <a:stretch>
            <a:fillRect/>
          </a:stretch>
        </p:blipFill>
        <p:spPr bwMode="auto">
          <a:xfrm>
            <a:off x="4141788" y="1504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3" name="Picture 22" descr="dome"/>
          <p:cNvPicPr>
            <a:picLocks noChangeAspect="1" noChangeArrowheads="1"/>
          </p:cNvPicPr>
          <p:nvPr/>
        </p:nvPicPr>
        <p:blipFill>
          <a:blip r:embed="rId9">
            <a:extLst>
              <a:ext uri="{28A0092B-C50C-407E-A947-70E740481C1C}">
                <a14:useLocalDpi xmlns:a14="http://schemas.microsoft.com/office/drawing/2010/main" val="0"/>
              </a:ext>
            </a:extLst>
          </a:blip>
          <a:srcRect l="30003" t="50006" r="50006" b="30003"/>
          <a:stretch>
            <a:fillRect/>
          </a:stretch>
        </p:blipFill>
        <p:spPr bwMode="auto">
          <a:xfrm>
            <a:off x="4138613"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54" name="Picture 23" descr="dome"/>
          <p:cNvPicPr>
            <a:picLocks noChangeAspect="1" noChangeArrowheads="1"/>
          </p:cNvPicPr>
          <p:nvPr/>
        </p:nvPicPr>
        <p:blipFill>
          <a:blip r:embed="rId9">
            <a:extLst>
              <a:ext uri="{28A0092B-C50C-407E-A947-70E740481C1C}">
                <a14:useLocalDpi xmlns:a14="http://schemas.microsoft.com/office/drawing/2010/main" val="0"/>
              </a:ext>
            </a:extLst>
          </a:blip>
          <a:srcRect l="40005" t="40005" r="40005" b="40005"/>
          <a:stretch>
            <a:fillRect/>
          </a:stretch>
        </p:blipFill>
        <p:spPr bwMode="auto">
          <a:xfrm>
            <a:off x="4138613" y="1030288"/>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5" name="Text Box 24"/>
          <p:cNvSpPr txBox="1">
            <a:spLocks noChangeArrowheads="1"/>
          </p:cNvSpPr>
          <p:nvPr/>
        </p:nvSpPr>
        <p:spPr bwMode="auto">
          <a:xfrm>
            <a:off x="633413" y="3273425"/>
            <a:ext cx="4068762" cy="369888"/>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Image = a*E1 + b*E2 </a:t>
            </a:r>
            <a:r>
              <a:rPr lang="en-US" sz="1800">
                <a:latin typeface="Times New Roman" charset="0"/>
                <a:sym typeface="Wingdings" charset="0"/>
              </a:rPr>
              <a:t> a = Image.E1</a:t>
            </a:r>
            <a:endParaRPr lang="en-US" sz="1800">
              <a:latin typeface="Times New Roman"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Training Data</a:t>
            </a:r>
          </a:p>
        </p:txBody>
      </p:sp>
      <p:sp>
        <p:nvSpPr>
          <p:cNvPr id="77" name="Date Placeholder 76"/>
          <p:cNvSpPr>
            <a:spLocks noGrp="1"/>
          </p:cNvSpPr>
          <p:nvPr>
            <p:ph type="dt" sz="quarter" idx="10"/>
          </p:nvPr>
        </p:nvSpPr>
        <p:spPr/>
        <p:txBody>
          <a:bodyPr/>
          <a:lstStyle/>
          <a:p>
            <a:pPr>
              <a:defRPr/>
            </a:pPr>
            <a:fld id="{411E3254-3760-4B31-A3B4-D64DAB9E5DF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78" name="Slide Number Placeholder 7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E52E8B6-3908-E340-8C1A-E923C8371B60}" type="slidenum">
              <a:rPr lang="en-US" b="0">
                <a:solidFill>
                  <a:srgbClr val="898989"/>
                </a:solidFill>
                <a:latin typeface="Calibri" charset="0"/>
              </a:rPr>
              <a:pPr eaLnBrk="1" hangingPunct="1"/>
              <a:t>69</a:t>
            </a:fld>
            <a:endParaRPr lang="en-US" b="0">
              <a:solidFill>
                <a:srgbClr val="898989"/>
              </a:solidFill>
              <a:latin typeface="Calibri" charset="0"/>
            </a:endParaRPr>
          </a:p>
        </p:txBody>
      </p:sp>
      <p:graphicFrame>
        <p:nvGraphicFramePr>
          <p:cNvPr id="906333" name="Group 93"/>
          <p:cNvGraphicFramePr>
            <a:graphicFrameLocks noGrp="1"/>
          </p:cNvGraphicFramePr>
          <p:nvPr>
            <p:extLst>
              <p:ext uri="{D42A27DB-BD31-4B8C-83A1-F6EECF244321}">
                <p14:modId xmlns:p14="http://schemas.microsoft.com/office/powerpoint/2010/main" val="3781444472"/>
              </p:ext>
            </p:extLst>
          </p:nvPr>
        </p:nvGraphicFramePr>
        <p:xfrm>
          <a:off x="2070100" y="3581400"/>
          <a:ext cx="3470275" cy="2055816"/>
        </p:xfrm>
        <a:graphic>
          <a:graphicData uri="http://schemas.openxmlformats.org/drawingml/2006/table">
            <a:tbl>
              <a:tblPr/>
              <a:tblGrid>
                <a:gridCol w="866775"/>
                <a:gridCol w="866775"/>
                <a:gridCol w="869950"/>
                <a:gridCol w="86677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4810" name="Picture 77" descr="subject0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65288" y="1023938"/>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1" name="Picture 78" descr="subject0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66875" y="1528763"/>
            <a:ext cx="4746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2" name="Picture 79" descr="histeqdface2"/>
          <p:cNvPicPr>
            <a:picLocks noChangeAspect="1" noChangeArrowheads="1"/>
          </p:cNvPicPr>
          <p:nvPr/>
        </p:nvPicPr>
        <p:blipFill>
          <a:blip r:embed="rId5" cstate="email">
            <a:extLst>
              <a:ext uri="{28A0092B-C50C-407E-A947-70E740481C1C}">
                <a14:useLocalDpi xmlns:a14="http://schemas.microsoft.com/office/drawing/2010/main" val="0"/>
              </a:ext>
            </a:extLst>
          </a:blip>
          <a:srcRect l="21252" t="6667" r="17502" b="10001"/>
          <a:stretch>
            <a:fillRect/>
          </a:stretch>
        </p:blipFill>
        <p:spPr bwMode="auto">
          <a:xfrm>
            <a:off x="1679575" y="2547938"/>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13" name="Picture 80" descr="histeqdface4"/>
          <p:cNvPicPr>
            <a:picLocks noChangeAspect="1" noChangeArrowheads="1"/>
          </p:cNvPicPr>
          <p:nvPr/>
        </p:nvPicPr>
        <p:blipFill>
          <a:blip r:embed="rId6" cstate="email">
            <a:extLst>
              <a:ext uri="{28A0092B-C50C-407E-A947-70E740481C1C}">
                <a14:useLocalDpi xmlns:a14="http://schemas.microsoft.com/office/drawing/2010/main" val="0"/>
              </a:ext>
            </a:extLst>
          </a:blip>
          <a:srcRect l="21252" t="6667" r="17502" b="10001"/>
          <a:stretch>
            <a:fillRect/>
          </a:stretch>
        </p:blipFill>
        <p:spPr bwMode="auto">
          <a:xfrm>
            <a:off x="1660525" y="2047875"/>
            <a:ext cx="4841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4" name="Text Box 81"/>
          <p:cNvSpPr txBox="1">
            <a:spLocks noChangeArrowheads="1"/>
          </p:cNvSpPr>
          <p:nvPr/>
        </p:nvSpPr>
        <p:spPr bwMode="auto">
          <a:xfrm>
            <a:off x="2166938" y="10223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0.3 E1 - 0.6 E2</a:t>
            </a:r>
          </a:p>
        </p:txBody>
      </p:sp>
      <p:sp>
        <p:nvSpPr>
          <p:cNvPr id="74815" name="Text Box 82"/>
          <p:cNvSpPr txBox="1">
            <a:spLocks noChangeArrowheads="1"/>
          </p:cNvSpPr>
          <p:nvPr/>
        </p:nvSpPr>
        <p:spPr bwMode="auto">
          <a:xfrm>
            <a:off x="2166938" y="1550988"/>
            <a:ext cx="178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0.5 E1 - 0.5 E2</a:t>
            </a:r>
          </a:p>
        </p:txBody>
      </p:sp>
      <p:sp>
        <p:nvSpPr>
          <p:cNvPr id="74816" name="Text Box 83"/>
          <p:cNvSpPr txBox="1">
            <a:spLocks noChangeArrowheads="1"/>
          </p:cNvSpPr>
          <p:nvPr/>
        </p:nvSpPr>
        <p:spPr bwMode="auto">
          <a:xfrm>
            <a:off x="2166938" y="20891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0.7 E1 - 0.1 E2</a:t>
            </a:r>
          </a:p>
        </p:txBody>
      </p:sp>
      <p:sp>
        <p:nvSpPr>
          <p:cNvPr id="74817" name="Text Box 84"/>
          <p:cNvSpPr txBox="1">
            <a:spLocks noChangeArrowheads="1"/>
          </p:cNvSpPr>
          <p:nvPr/>
        </p:nvSpPr>
        <p:spPr bwMode="auto">
          <a:xfrm>
            <a:off x="2166938" y="256540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0.6 E1 - 0.4 E2</a:t>
            </a:r>
          </a:p>
        </p:txBody>
      </p:sp>
      <p:sp>
        <p:nvSpPr>
          <p:cNvPr id="74818" name="Text Box 85"/>
          <p:cNvSpPr txBox="1">
            <a:spLocks noChangeArrowheads="1"/>
          </p:cNvSpPr>
          <p:nvPr/>
        </p:nvSpPr>
        <p:spPr bwMode="auto">
          <a:xfrm>
            <a:off x="5600700" y="102235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0.2 E1 + 0.4 E2</a:t>
            </a:r>
          </a:p>
        </p:txBody>
      </p:sp>
      <p:sp>
        <p:nvSpPr>
          <p:cNvPr id="74819" name="Text Box 86"/>
          <p:cNvSpPr txBox="1">
            <a:spLocks noChangeArrowheads="1"/>
          </p:cNvSpPr>
          <p:nvPr/>
        </p:nvSpPr>
        <p:spPr bwMode="auto">
          <a:xfrm>
            <a:off x="5600700" y="1550988"/>
            <a:ext cx="185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-0.8 E1 - 0.1 E2</a:t>
            </a:r>
          </a:p>
        </p:txBody>
      </p:sp>
      <p:sp>
        <p:nvSpPr>
          <p:cNvPr id="74820" name="Text Box 87"/>
          <p:cNvSpPr txBox="1">
            <a:spLocks noChangeArrowheads="1"/>
          </p:cNvSpPr>
          <p:nvPr/>
        </p:nvSpPr>
        <p:spPr bwMode="auto">
          <a:xfrm>
            <a:off x="5600700" y="20891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0.4 E1 - 0.9 E2</a:t>
            </a:r>
          </a:p>
        </p:txBody>
      </p:sp>
      <p:sp>
        <p:nvSpPr>
          <p:cNvPr id="74821" name="Text Box 88"/>
          <p:cNvSpPr txBox="1">
            <a:spLocks noChangeArrowheads="1"/>
          </p:cNvSpPr>
          <p:nvPr/>
        </p:nvSpPr>
        <p:spPr bwMode="auto">
          <a:xfrm>
            <a:off x="5600700" y="25654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0.2 E1 + 0.5 E2</a:t>
            </a:r>
          </a:p>
        </p:txBody>
      </p:sp>
      <p:pic>
        <p:nvPicPr>
          <p:cNvPr id="74822" name="Picture 89" descr="dome"/>
          <p:cNvPicPr>
            <a:picLocks noChangeAspect="1" noChangeArrowheads="1"/>
          </p:cNvPicPr>
          <p:nvPr/>
        </p:nvPicPr>
        <p:blipFill>
          <a:blip r:embed="rId7">
            <a:extLst>
              <a:ext uri="{28A0092B-C50C-407E-A947-70E740481C1C}">
                <a14:useLocalDpi xmlns:a14="http://schemas.microsoft.com/office/drawing/2010/main" val="0"/>
              </a:ext>
            </a:extLst>
          </a:blip>
          <a:srcRect l="80009" t="80009"/>
          <a:stretch>
            <a:fillRect/>
          </a:stretch>
        </p:blipFill>
        <p:spPr bwMode="auto">
          <a:xfrm>
            <a:off x="5180013" y="19954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3" name="Picture 90" descr="dome"/>
          <p:cNvPicPr>
            <a:picLocks noChangeAspect="1" noChangeArrowheads="1"/>
          </p:cNvPicPr>
          <p:nvPr/>
        </p:nvPicPr>
        <p:blipFill>
          <a:blip r:embed="rId7">
            <a:extLst>
              <a:ext uri="{28A0092B-C50C-407E-A947-70E740481C1C}">
                <a14:useLocalDpi xmlns:a14="http://schemas.microsoft.com/office/drawing/2010/main" val="0"/>
              </a:ext>
            </a:extLst>
          </a:blip>
          <a:srcRect r="80009" b="80009"/>
          <a:stretch>
            <a:fillRect/>
          </a:stretch>
        </p:blipFill>
        <p:spPr bwMode="auto">
          <a:xfrm>
            <a:off x="5199063" y="1504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4" name="Picture 91" descr="dome"/>
          <p:cNvPicPr>
            <a:picLocks noChangeAspect="1" noChangeArrowheads="1"/>
          </p:cNvPicPr>
          <p:nvPr/>
        </p:nvPicPr>
        <p:blipFill>
          <a:blip r:embed="rId7">
            <a:extLst>
              <a:ext uri="{28A0092B-C50C-407E-A947-70E740481C1C}">
                <a14:useLocalDpi xmlns:a14="http://schemas.microsoft.com/office/drawing/2010/main" val="0"/>
              </a:ext>
            </a:extLst>
          </a:blip>
          <a:srcRect l="30003" t="50006" r="50006" b="30003"/>
          <a:stretch>
            <a:fillRect/>
          </a:stretch>
        </p:blipFill>
        <p:spPr bwMode="auto">
          <a:xfrm>
            <a:off x="5195888"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825" name="Picture 92" descr="dome"/>
          <p:cNvPicPr>
            <a:picLocks noChangeAspect="1" noChangeArrowheads="1"/>
          </p:cNvPicPr>
          <p:nvPr/>
        </p:nvPicPr>
        <p:blipFill>
          <a:blip r:embed="rId7">
            <a:extLst>
              <a:ext uri="{28A0092B-C50C-407E-A947-70E740481C1C}">
                <a14:useLocalDpi xmlns:a14="http://schemas.microsoft.com/office/drawing/2010/main" val="0"/>
              </a:ext>
            </a:extLst>
          </a:blip>
          <a:srcRect l="40005" t="40005" r="40005" b="40005"/>
          <a:stretch>
            <a:fillRect/>
          </a:stretch>
        </p:blipFill>
        <p:spPr bwMode="auto">
          <a:xfrm>
            <a:off x="5195888" y="1030288"/>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26" name="Text Box 94"/>
          <p:cNvSpPr txBox="1">
            <a:spLocks noChangeArrowheads="1"/>
          </p:cNvSpPr>
          <p:nvPr/>
        </p:nvSpPr>
        <p:spPr bwMode="auto">
          <a:xfrm>
            <a:off x="5959475" y="3802063"/>
            <a:ext cx="149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Face = +1</a:t>
            </a:r>
          </a:p>
          <a:p>
            <a:r>
              <a:rPr lang="en-US" sz="1800">
                <a:latin typeface="Times New Roman" charset="0"/>
              </a:rPr>
              <a:t>Non-face = -1</a:t>
            </a:r>
          </a:p>
        </p:txBody>
      </p:sp>
      <p:sp>
        <p:nvSpPr>
          <p:cNvPr id="74827" name="Line 95"/>
          <p:cNvSpPr>
            <a:spLocks noChangeShapeType="1"/>
          </p:cNvSpPr>
          <p:nvPr/>
        </p:nvSpPr>
        <p:spPr bwMode="auto">
          <a:xfrm>
            <a:off x="1116013" y="4711700"/>
            <a:ext cx="5362575" cy="0"/>
          </a:xfrm>
          <a:prstGeom prst="line">
            <a:avLst/>
          </a:prstGeom>
          <a:noFill/>
          <a:ln w="38100">
            <a:solidFill>
              <a:srgbClr val="3333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1226632" y="941661"/>
            <a:ext cx="501805" cy="2123658"/>
          </a:xfrm>
          <a:prstGeom prst="rect">
            <a:avLst/>
          </a:prstGeom>
          <a:noFill/>
        </p:spPr>
        <p:txBody>
          <a:bodyPr wrap="square" rtlCol="0">
            <a:spAutoFit/>
          </a:bodyPr>
          <a:lstStyle/>
          <a:p>
            <a:r>
              <a:rPr lang="en-US" sz="3300" dirty="0">
                <a:solidFill>
                  <a:srgbClr val="0000FF"/>
                </a:solidFill>
                <a:latin typeface="+mj-lt"/>
              </a:rPr>
              <a:t>A</a:t>
            </a:r>
            <a:endParaRPr lang="en-US" sz="3300" dirty="0" smtClean="0">
              <a:solidFill>
                <a:srgbClr val="0000FF"/>
              </a:solidFill>
              <a:latin typeface="+mj-lt"/>
            </a:endParaRPr>
          </a:p>
          <a:p>
            <a:r>
              <a:rPr lang="en-US" sz="3300" dirty="0" smtClean="0">
                <a:solidFill>
                  <a:srgbClr val="0000FF"/>
                </a:solidFill>
                <a:latin typeface="+mj-lt"/>
              </a:rPr>
              <a:t>B</a:t>
            </a:r>
          </a:p>
          <a:p>
            <a:r>
              <a:rPr lang="en-US" sz="3300" dirty="0" smtClean="0">
                <a:solidFill>
                  <a:srgbClr val="0000FF"/>
                </a:solidFill>
                <a:latin typeface="+mj-lt"/>
              </a:rPr>
              <a:t>C</a:t>
            </a:r>
          </a:p>
          <a:p>
            <a:r>
              <a:rPr lang="en-US" sz="3300" dirty="0" smtClean="0">
                <a:solidFill>
                  <a:srgbClr val="0000FF"/>
                </a:solidFill>
                <a:latin typeface="+mj-lt"/>
              </a:rPr>
              <a:t>D</a:t>
            </a:r>
            <a:endParaRPr lang="en-US" sz="3300" dirty="0">
              <a:solidFill>
                <a:srgbClr val="0000FF"/>
              </a:solidFill>
              <a:latin typeface="+mj-lt"/>
            </a:endParaRPr>
          </a:p>
        </p:txBody>
      </p:sp>
      <p:sp>
        <p:nvSpPr>
          <p:cNvPr id="26" name="TextBox 25"/>
          <p:cNvSpPr txBox="1"/>
          <p:nvPr/>
        </p:nvSpPr>
        <p:spPr>
          <a:xfrm>
            <a:off x="4761565" y="926795"/>
            <a:ext cx="501805" cy="2123658"/>
          </a:xfrm>
          <a:prstGeom prst="rect">
            <a:avLst/>
          </a:prstGeom>
          <a:noFill/>
        </p:spPr>
        <p:txBody>
          <a:bodyPr wrap="square" rtlCol="0">
            <a:spAutoFit/>
          </a:bodyPr>
          <a:lstStyle/>
          <a:p>
            <a:r>
              <a:rPr lang="en-US" sz="3300" dirty="0" smtClean="0">
                <a:latin typeface="+mj-lt"/>
              </a:rPr>
              <a:t>D</a:t>
            </a:r>
          </a:p>
          <a:p>
            <a:r>
              <a:rPr lang="en-US" sz="3300" dirty="0" smtClean="0">
                <a:latin typeface="+mj-lt"/>
              </a:rPr>
              <a:t>E</a:t>
            </a:r>
          </a:p>
          <a:p>
            <a:r>
              <a:rPr lang="en-US" sz="3300" dirty="0" smtClean="0">
                <a:latin typeface="+mj-lt"/>
              </a:rPr>
              <a:t>F</a:t>
            </a:r>
          </a:p>
          <a:p>
            <a:r>
              <a:rPr lang="en-US" sz="3300" dirty="0" smtClean="0">
                <a:latin typeface="+mj-lt"/>
              </a:rPr>
              <a:t>G</a:t>
            </a:r>
            <a:endParaRPr lang="en-US" sz="3300"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9213"/>
            <a:ext cx="8229600" cy="1143000"/>
          </a:xfrm>
        </p:spPr>
        <p:txBody>
          <a:bodyPr/>
          <a:lstStyle/>
          <a:p>
            <a:pPr eaLnBrk="1" hangingPunct="1"/>
            <a:r>
              <a:rPr lang="en-US">
                <a:latin typeface="Calibri" charset="0"/>
              </a:rPr>
              <a:t>Finding faces in an image</a:t>
            </a:r>
          </a:p>
        </p:txBody>
      </p:sp>
      <p:sp>
        <p:nvSpPr>
          <p:cNvPr id="22531"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Picture is larger than the “typical face”</a:t>
            </a:r>
          </a:p>
          <a:p>
            <a:pPr lvl="1" eaLnBrk="1" hangingPunct="1"/>
            <a:r>
              <a:rPr lang="en-US">
                <a:latin typeface="Calibri" charset="0"/>
              </a:rPr>
              <a:t>E.g. typical face is 100x100, picture is 600x800</a:t>
            </a:r>
          </a:p>
          <a:p>
            <a:pPr eaLnBrk="1" hangingPunct="1"/>
            <a:r>
              <a:rPr lang="en-US">
                <a:latin typeface="Calibri" charset="0"/>
              </a:rPr>
              <a:t>First convert to greyscale</a:t>
            </a:r>
          </a:p>
          <a:p>
            <a:pPr lvl="1" eaLnBrk="1" hangingPunct="1"/>
            <a:r>
              <a:rPr lang="en-US">
                <a:latin typeface="Calibri" charset="0"/>
              </a:rPr>
              <a:t>R + G + B</a:t>
            </a:r>
          </a:p>
          <a:p>
            <a:pPr lvl="1" eaLnBrk="1" hangingPunct="1"/>
            <a:r>
              <a:rPr lang="en-US">
                <a:latin typeface="Calibri" charset="0"/>
              </a:rPr>
              <a:t>Not very useful to work in color</a:t>
            </a:r>
          </a:p>
        </p:txBody>
      </p:sp>
      <p:sp>
        <p:nvSpPr>
          <p:cNvPr id="9" name="Date Placeholder 8"/>
          <p:cNvSpPr>
            <a:spLocks noGrp="1"/>
          </p:cNvSpPr>
          <p:nvPr>
            <p:ph type="dt" sz="quarter" idx="10"/>
          </p:nvPr>
        </p:nvSpPr>
        <p:spPr/>
        <p:txBody>
          <a:bodyPr/>
          <a:lstStyle/>
          <a:p>
            <a:pPr>
              <a:defRPr/>
            </a:pPr>
            <a:fld id="{CD018A8A-44C2-47F0-AFD1-D9FEE9258FA7}"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0" name="Slide Number Placeholder 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C0334D2-1CF2-674D-ACDE-77EAA18C3692}" type="slidenum">
              <a:rPr lang="en-US" b="0">
                <a:solidFill>
                  <a:srgbClr val="898989"/>
                </a:solidFill>
                <a:latin typeface="Calibri" charset="0"/>
              </a:rPr>
              <a:pPr eaLnBrk="1" hangingPunct="1"/>
              <a:t>7</a:t>
            </a:fld>
            <a:endParaRPr lang="en-US" b="0">
              <a:solidFill>
                <a:srgbClr val="898989"/>
              </a:solidFill>
              <a:latin typeface="Calibri" charset="0"/>
            </a:endParaRPr>
          </a:p>
        </p:txBody>
      </p:sp>
      <p:pic>
        <p:nvPicPr>
          <p:cNvPr id="22535" name="Picture 5" descr="1101483_seinfeld_group_sh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085850"/>
            <a:ext cx="305752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6" descr="seinfeld"/>
          <p:cNvPicPr>
            <a:picLocks noChangeAspect="1" noChangeArrowheads="1"/>
          </p:cNvPicPr>
          <p:nvPr/>
        </p:nvPicPr>
        <p:blipFill>
          <a:blip r:embed="rId3" cstate="email">
            <a:extLst>
              <a:ext uri="{28A0092B-C50C-407E-A947-70E740481C1C}">
                <a14:useLocalDpi xmlns:a14="http://schemas.microsoft.com/office/drawing/2010/main" val="0"/>
              </a:ext>
            </a:extLst>
          </a:blip>
          <a:srcRect l="13751" t="13335" r="10001" b="18335"/>
          <a:stretch>
            <a:fillRect/>
          </a:stretch>
        </p:blipFill>
        <p:spPr bwMode="auto">
          <a:xfrm>
            <a:off x="5087938" y="1042988"/>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AutoShape 7"/>
          <p:cNvSpPr>
            <a:spLocks noChangeArrowheads="1"/>
          </p:cNvSpPr>
          <p:nvPr/>
        </p:nvSpPr>
        <p:spPr bwMode="auto">
          <a:xfrm>
            <a:off x="3976688" y="1851025"/>
            <a:ext cx="839787" cy="669925"/>
          </a:xfrm>
          <a:prstGeom prst="rightArrow">
            <a:avLst>
              <a:gd name="adj1" fmla="val 50000"/>
              <a:gd name="adj2" fmla="val 31339"/>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8391947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68313" y="1063625"/>
            <a:ext cx="8229600" cy="477838"/>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94212" name="Rectangle 3"/>
          <p:cNvSpPr>
            <a:spLocks noGrp="1" noChangeArrowheads="1"/>
          </p:cNvSpPr>
          <p:nvPr>
            <p:ph type="title"/>
          </p:nvPr>
        </p:nvSpPr>
        <p:spPr>
          <a:xfrm>
            <a:off x="457200" y="66675"/>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75780" name="Rectangle 4"/>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dirty="0">
                <a:latin typeface="Calibri" charset="0"/>
              </a:rPr>
              <a:t>Initialize</a:t>
            </a:r>
            <a:r>
              <a:rPr lang="en-US" i="1" dirty="0">
                <a:latin typeface="Calibri" charset="0"/>
              </a:rPr>
              <a:t> </a:t>
            </a:r>
            <a:r>
              <a:rPr lang="en-US" i="1" dirty="0">
                <a:solidFill>
                  <a:srgbClr val="0000CC"/>
                </a:solidFill>
                <a:latin typeface="Calibri" charset="0"/>
              </a:rPr>
              <a:t>D</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1/</a:t>
            </a:r>
            <a:r>
              <a:rPr lang="en-US" i="1" dirty="0">
                <a:solidFill>
                  <a:srgbClr val="0000CC"/>
                </a:solidFill>
                <a:latin typeface="Calibri" charset="0"/>
              </a:rPr>
              <a:t>N</a:t>
            </a:r>
          </a:p>
          <a:p>
            <a:pPr marL="234950" indent="-234950" eaLnBrk="1" hangingPunct="1">
              <a:lnSpc>
                <a:spcPct val="90000"/>
              </a:lnSpc>
            </a:pPr>
            <a:r>
              <a:rPr lang="en-US" dirty="0">
                <a:latin typeface="Calibri" charset="0"/>
              </a:rPr>
              <a:t>For </a:t>
            </a:r>
            <a:r>
              <a:rPr lang="en-US" i="1" dirty="0">
                <a:solidFill>
                  <a:srgbClr val="0000CC"/>
                </a:solidFill>
                <a:latin typeface="Calibri" charset="0"/>
              </a:rPr>
              <a:t>t</a:t>
            </a:r>
            <a:r>
              <a:rPr lang="en-US" dirty="0">
                <a:solidFill>
                  <a:srgbClr val="0000CC"/>
                </a:solidFill>
                <a:latin typeface="Calibri" charset="0"/>
              </a:rPr>
              <a:t> = 1, …, T</a:t>
            </a:r>
          </a:p>
          <a:p>
            <a:pPr lvl="1" eaLnBrk="1" hangingPunct="1">
              <a:lnSpc>
                <a:spcPct val="90000"/>
              </a:lnSpc>
            </a:pPr>
            <a:r>
              <a:rPr lang="en-US" dirty="0">
                <a:latin typeface="Calibri" charset="0"/>
              </a:rPr>
              <a:t>Train a weak classifier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latin typeface="Calibri" charset="0"/>
              </a:rPr>
              <a:t> using distribution </a:t>
            </a:r>
            <a:r>
              <a:rPr lang="en-US" i="1" dirty="0" err="1">
                <a:solidFill>
                  <a:srgbClr val="0000CC"/>
                </a:solidFill>
                <a:latin typeface="Calibri" charset="0"/>
              </a:rPr>
              <a:t>D</a:t>
            </a:r>
            <a:r>
              <a:rPr lang="en-US" i="1" baseline="-25000" dirty="0" err="1">
                <a:solidFill>
                  <a:srgbClr val="0000CC"/>
                </a:solidFill>
                <a:latin typeface="Calibri" charset="0"/>
              </a:rPr>
              <a:t>t</a:t>
            </a:r>
            <a:endParaRPr lang="en-US" i="1" dirty="0">
              <a:solidFill>
                <a:srgbClr val="0000CC"/>
              </a:solidFill>
              <a:latin typeface="Calibri" charset="0"/>
            </a:endParaRPr>
          </a:p>
          <a:p>
            <a:pPr lvl="1" eaLnBrk="1" hangingPunct="1">
              <a:lnSpc>
                <a:spcPct val="90000"/>
              </a:lnSpc>
            </a:pPr>
            <a:r>
              <a:rPr lang="en-US" dirty="0">
                <a:latin typeface="Calibri" charset="0"/>
              </a:rPr>
              <a:t>Compute total error on training data</a:t>
            </a:r>
          </a:p>
          <a:p>
            <a:pPr lvl="2" eaLnBrk="1" hangingPunct="1">
              <a:lnSpc>
                <a:spcPct val="90000"/>
              </a:lnSpc>
            </a:pP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Sum {</a:t>
            </a:r>
            <a:r>
              <a:rPr lang="en-US" i="1" dirty="0" err="1">
                <a:solidFill>
                  <a:srgbClr val="0000CC"/>
                </a:solidFill>
                <a:latin typeface="Calibri" charset="0"/>
              </a:rPr>
              <a:t>D</a:t>
            </a:r>
            <a:r>
              <a:rPr lang="en-US" i="1" baseline="-25000" dirty="0" err="1">
                <a:solidFill>
                  <a:srgbClr val="0000CC"/>
                </a:solidFill>
                <a:latin typeface="Calibri" charset="0"/>
              </a:rPr>
              <a:t>t</a:t>
            </a:r>
            <a:r>
              <a:rPr lang="en-US" i="1" dirty="0">
                <a:solidFill>
                  <a:srgbClr val="0000CC"/>
                </a:solidFill>
                <a:latin typeface="Calibri" charset="0"/>
              </a:rPr>
              <a:t> (x</a:t>
            </a:r>
            <a:r>
              <a:rPr lang="en-US" i="1" baseline="-25000" dirty="0">
                <a:solidFill>
                  <a:srgbClr val="0000CC"/>
                </a:solidFill>
                <a:latin typeface="Calibri" charset="0"/>
              </a:rPr>
              <a:t>i</a:t>
            </a:r>
            <a:r>
              <a:rPr lang="en-US" i="1" dirty="0">
                <a:solidFill>
                  <a:srgbClr val="0000CC"/>
                </a:solidFill>
                <a:latin typeface="Calibri" charset="0"/>
              </a:rPr>
              <a:t>) </a:t>
            </a:r>
            <a:r>
              <a:rPr lang="en-US" dirty="0">
                <a:solidFill>
                  <a:srgbClr val="0000CC"/>
                </a:solidFill>
                <a:latin typeface="Calibri" charset="0"/>
              </a:rPr>
              <a:t>½(1 –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Set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 ½ </a:t>
            </a:r>
            <a:r>
              <a:rPr lang="en-US" dirty="0" err="1">
                <a:solidFill>
                  <a:srgbClr val="0000CC"/>
                </a:solidFill>
                <a:latin typeface="Calibri" charset="0"/>
              </a:rPr>
              <a:t>ln</a:t>
            </a:r>
            <a:r>
              <a:rPr lang="en-US" dirty="0">
                <a:solidFill>
                  <a:srgbClr val="0000CC"/>
                </a:solidFill>
                <a:latin typeface="Calibri" charset="0"/>
              </a:rPr>
              <a:t> ((1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a:t>
            </a:r>
          </a:p>
          <a:p>
            <a:pPr lvl="1" eaLnBrk="1" hangingPunct="1">
              <a:lnSpc>
                <a:spcPct val="90000"/>
              </a:lnSpc>
            </a:pPr>
            <a:r>
              <a:rPr lang="en-US" dirty="0">
                <a:latin typeface="Calibri" charset="0"/>
              </a:rPr>
              <a:t>For </a:t>
            </a:r>
            <a:r>
              <a:rPr lang="en-US" i="1" dirty="0" err="1">
                <a:solidFill>
                  <a:srgbClr val="0000CC"/>
                </a:solidFill>
                <a:latin typeface="Calibri" charset="0"/>
              </a:rPr>
              <a:t>i</a:t>
            </a:r>
            <a:r>
              <a:rPr lang="en-US" dirty="0">
                <a:solidFill>
                  <a:srgbClr val="0000CC"/>
                </a:solidFill>
                <a:latin typeface="Calibri" charset="0"/>
              </a:rPr>
              <a:t> = 1… N </a:t>
            </a:r>
          </a:p>
          <a:p>
            <a:pPr lvl="2" eaLnBrk="1" hangingPunct="1">
              <a:lnSpc>
                <a:spcPct val="90000"/>
              </a:lnSpc>
            </a:pPr>
            <a:r>
              <a:rPr lang="en-US" dirty="0">
                <a:latin typeface="Calibri" charset="0"/>
              </a:rPr>
              <a:t>set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a:t>
            </a:r>
            <a:r>
              <a:rPr lang="en-US" i="1" dirty="0" err="1">
                <a:solidFill>
                  <a:srgbClr val="0000CC"/>
                </a:solidFill>
                <a:latin typeface="Calibri" charset="0"/>
              </a:rPr>
              <a:t>D</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a:t>
            </a:r>
            <a:r>
              <a:rPr lang="en-US" dirty="0" err="1">
                <a:solidFill>
                  <a:srgbClr val="0000CC"/>
                </a:solidFill>
                <a:latin typeface="Calibri" charset="0"/>
              </a:rPr>
              <a:t>exp</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Normalize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 </a:t>
            </a:r>
            <a:r>
              <a:rPr lang="en-US" dirty="0">
                <a:latin typeface="Calibri" charset="0"/>
              </a:rPr>
              <a:t>to make it a distribution</a:t>
            </a:r>
          </a:p>
          <a:p>
            <a:pPr marL="234950" indent="-234950" eaLnBrk="1" hangingPunct="1">
              <a:lnSpc>
                <a:spcPct val="90000"/>
              </a:lnSpc>
            </a:pPr>
            <a:r>
              <a:rPr lang="en-US" dirty="0">
                <a:latin typeface="Calibri" charset="0"/>
              </a:rPr>
              <a:t>The final classifier is</a:t>
            </a:r>
          </a:p>
          <a:p>
            <a:pPr lvl="1" eaLnBrk="1" hangingPunct="1">
              <a:lnSpc>
                <a:spcPct val="90000"/>
              </a:lnSpc>
            </a:pPr>
            <a:r>
              <a:rPr lang="en-US" i="1" dirty="0">
                <a:solidFill>
                  <a:srgbClr val="0000CC"/>
                </a:solidFill>
                <a:latin typeface="Calibri" charset="0"/>
              </a:rPr>
              <a:t>H</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 = sign(</a:t>
            </a:r>
            <a:r>
              <a:rPr lang="en-US" dirty="0">
                <a:solidFill>
                  <a:srgbClr val="0000CC"/>
                </a:solidFill>
                <a:latin typeface="Symbol" charset="0"/>
              </a:rPr>
              <a:t>S</a:t>
            </a:r>
            <a:r>
              <a:rPr lang="en-US" i="1" baseline="-25000" dirty="0">
                <a:solidFill>
                  <a:srgbClr val="0000CC"/>
                </a:solidFill>
                <a:latin typeface="Calibri" charset="0"/>
              </a:rPr>
              <a:t>t</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a:t>
            </a:r>
          </a:p>
        </p:txBody>
      </p:sp>
      <p:sp>
        <p:nvSpPr>
          <p:cNvPr id="7" name="Date Placeholder 6"/>
          <p:cNvSpPr>
            <a:spLocks noGrp="1"/>
          </p:cNvSpPr>
          <p:nvPr>
            <p:ph type="dt" sz="quarter" idx="10"/>
          </p:nvPr>
        </p:nvSpPr>
        <p:spPr/>
        <p:txBody>
          <a:bodyPr/>
          <a:lstStyle/>
          <a:p>
            <a:pPr>
              <a:defRPr/>
            </a:pPr>
            <a:fld id="{9ABE7DBC-9A31-4163-B05D-B93E51DAE68D}"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D851558-9772-974B-9797-8B2F9C3470B7}" type="slidenum">
              <a:rPr lang="en-US" b="0">
                <a:solidFill>
                  <a:srgbClr val="898989"/>
                </a:solidFill>
                <a:latin typeface="Calibri" charset="0"/>
              </a:rPr>
              <a:pPr eaLnBrk="1" hangingPunct="1"/>
              <a:t>70</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82"/>
            <a:ext cx="8229600" cy="683933"/>
          </a:xfrm>
        </p:spPr>
        <p:txBody>
          <a:bodyPr/>
          <a:lstStyle/>
          <a:p>
            <a:r>
              <a:rPr lang="en-US" dirty="0" smtClean="0">
                <a:latin typeface="Calibri" charset="0"/>
              </a:rPr>
              <a:t>Initialize</a:t>
            </a:r>
            <a:r>
              <a:rPr lang="en-US" i="1" dirty="0" smtClean="0">
                <a:latin typeface="Calibri" charset="0"/>
              </a:rPr>
              <a:t> </a:t>
            </a:r>
            <a:r>
              <a:rPr lang="en-US" i="1" dirty="0">
                <a:solidFill>
                  <a:srgbClr val="0000CC"/>
                </a:solidFill>
                <a:latin typeface="Calibri" charset="0"/>
              </a:rPr>
              <a:t>D</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1/</a:t>
            </a:r>
            <a:r>
              <a:rPr lang="en-US" i="1" dirty="0" smtClean="0">
                <a:solidFill>
                  <a:srgbClr val="0000CC"/>
                </a:solidFill>
                <a:latin typeface="Calibri" charset="0"/>
              </a:rPr>
              <a:t>N</a:t>
            </a:r>
            <a:endParaRPr lang="en-US" dirty="0"/>
          </a:p>
        </p:txBody>
      </p:sp>
      <p:sp>
        <p:nvSpPr>
          <p:cNvPr id="4" name="Date Placeholder 3"/>
          <p:cNvSpPr>
            <a:spLocks noGrp="1"/>
          </p:cNvSpPr>
          <p:nvPr>
            <p:ph type="dt" sz="half" idx="10"/>
          </p:nvPr>
        </p:nvSpPr>
        <p:spPr/>
        <p:txBody>
          <a:bodyPr/>
          <a:lstStyle/>
          <a:p>
            <a:pPr>
              <a:defRPr/>
            </a:pPr>
            <a:fld id="{35DB9C3F-D1B2-4FAD-908B-37C23BB2EB16}"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71</a:t>
            </a:fld>
            <a:endParaRPr lang="en-US"/>
          </a:p>
        </p:txBody>
      </p:sp>
      <p:pic>
        <p:nvPicPr>
          <p:cNvPr id="7" name="Picture 6"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spTree>
    <p:extLst>
      <p:ext uri="{BB962C8B-B14F-4D97-AF65-F5344CB8AC3E}">
        <p14:creationId xmlns:p14="http://schemas.microsoft.com/office/powerpoint/2010/main" val="19157065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Training Data</a:t>
            </a:r>
          </a:p>
        </p:txBody>
      </p:sp>
      <p:sp>
        <p:nvSpPr>
          <p:cNvPr id="85" name="Date Placeholder 84"/>
          <p:cNvSpPr>
            <a:spLocks noGrp="1"/>
          </p:cNvSpPr>
          <p:nvPr>
            <p:ph type="dt" sz="quarter" idx="10"/>
          </p:nvPr>
        </p:nvSpPr>
        <p:spPr/>
        <p:txBody>
          <a:bodyPr/>
          <a:lstStyle/>
          <a:p>
            <a:pPr>
              <a:defRPr/>
            </a:pPr>
            <a:fld id="{B1D4B7C6-2817-4D95-86AB-786633A53FE6}"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84"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6" name="Slide Number Placeholder 8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A05B676-E038-4F4B-AD53-941F3A490DD6}" type="slidenum">
              <a:rPr lang="en-US" b="0">
                <a:solidFill>
                  <a:srgbClr val="898989"/>
                </a:solidFill>
                <a:latin typeface="Calibri" charset="0"/>
              </a:rPr>
              <a:pPr eaLnBrk="1" hangingPunct="1"/>
              <a:t>72</a:t>
            </a:fld>
            <a:endParaRPr lang="en-US" b="0">
              <a:solidFill>
                <a:srgbClr val="898989"/>
              </a:solidFill>
              <a:latin typeface="Calibri" charset="0"/>
            </a:endParaRPr>
          </a:p>
        </p:txBody>
      </p:sp>
      <p:graphicFrame>
        <p:nvGraphicFramePr>
          <p:cNvPr id="931843"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pic>
        <p:nvPicPr>
          <p:cNvPr id="76868" name="Picture 68" descr="subject0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65288" y="1023938"/>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69" name="Picture 69" descr="subject0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66875" y="1528763"/>
            <a:ext cx="474663"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70" name="Picture 70" descr="histeqdface2"/>
          <p:cNvPicPr>
            <a:picLocks noChangeAspect="1" noChangeArrowheads="1"/>
          </p:cNvPicPr>
          <p:nvPr/>
        </p:nvPicPr>
        <p:blipFill>
          <a:blip r:embed="rId5" cstate="email">
            <a:extLst>
              <a:ext uri="{28A0092B-C50C-407E-A947-70E740481C1C}">
                <a14:useLocalDpi xmlns:a14="http://schemas.microsoft.com/office/drawing/2010/main" val="0"/>
              </a:ext>
            </a:extLst>
          </a:blip>
          <a:srcRect l="21252" t="6667" r="17502" b="10001"/>
          <a:stretch>
            <a:fillRect/>
          </a:stretch>
        </p:blipFill>
        <p:spPr bwMode="auto">
          <a:xfrm>
            <a:off x="1679575" y="2547938"/>
            <a:ext cx="44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71" name="Picture 71" descr="histeqdface4"/>
          <p:cNvPicPr>
            <a:picLocks noChangeAspect="1" noChangeArrowheads="1"/>
          </p:cNvPicPr>
          <p:nvPr/>
        </p:nvPicPr>
        <p:blipFill>
          <a:blip r:embed="rId6" cstate="email">
            <a:extLst>
              <a:ext uri="{28A0092B-C50C-407E-A947-70E740481C1C}">
                <a14:useLocalDpi xmlns:a14="http://schemas.microsoft.com/office/drawing/2010/main" val="0"/>
              </a:ext>
            </a:extLst>
          </a:blip>
          <a:srcRect l="21252" t="6667" r="17502" b="10001"/>
          <a:stretch>
            <a:fillRect/>
          </a:stretch>
        </p:blipFill>
        <p:spPr bwMode="auto">
          <a:xfrm>
            <a:off x="1660525" y="2047875"/>
            <a:ext cx="4841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72" name="Text Box 72"/>
          <p:cNvSpPr txBox="1">
            <a:spLocks noChangeArrowheads="1"/>
          </p:cNvSpPr>
          <p:nvPr/>
        </p:nvSpPr>
        <p:spPr bwMode="auto">
          <a:xfrm>
            <a:off x="2166938" y="10223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0.3 E1 - 0.6 E2</a:t>
            </a:r>
          </a:p>
        </p:txBody>
      </p:sp>
      <p:sp>
        <p:nvSpPr>
          <p:cNvPr id="76873" name="Text Box 73"/>
          <p:cNvSpPr txBox="1">
            <a:spLocks noChangeArrowheads="1"/>
          </p:cNvSpPr>
          <p:nvPr/>
        </p:nvSpPr>
        <p:spPr bwMode="auto">
          <a:xfrm>
            <a:off x="2166938" y="1550988"/>
            <a:ext cx="178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0.5 E1 - 0.5 E2</a:t>
            </a:r>
          </a:p>
        </p:txBody>
      </p:sp>
      <p:sp>
        <p:nvSpPr>
          <p:cNvPr id="76874" name="Text Box 74"/>
          <p:cNvSpPr txBox="1">
            <a:spLocks noChangeArrowheads="1"/>
          </p:cNvSpPr>
          <p:nvPr/>
        </p:nvSpPr>
        <p:spPr bwMode="auto">
          <a:xfrm>
            <a:off x="2166938" y="20891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0.7 E1 - 0.1 E2</a:t>
            </a:r>
          </a:p>
        </p:txBody>
      </p:sp>
      <p:sp>
        <p:nvSpPr>
          <p:cNvPr id="76875" name="Text Box 75"/>
          <p:cNvSpPr txBox="1">
            <a:spLocks noChangeArrowheads="1"/>
          </p:cNvSpPr>
          <p:nvPr/>
        </p:nvSpPr>
        <p:spPr bwMode="auto">
          <a:xfrm>
            <a:off x="2166938" y="256540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0.6 E1 - 0.4 E2</a:t>
            </a:r>
          </a:p>
        </p:txBody>
      </p:sp>
      <p:sp>
        <p:nvSpPr>
          <p:cNvPr id="76876" name="Text Box 76"/>
          <p:cNvSpPr txBox="1">
            <a:spLocks noChangeArrowheads="1"/>
          </p:cNvSpPr>
          <p:nvPr/>
        </p:nvSpPr>
        <p:spPr bwMode="auto">
          <a:xfrm>
            <a:off x="5600700" y="102235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0.2 E1 + 0.4 E2</a:t>
            </a:r>
          </a:p>
        </p:txBody>
      </p:sp>
      <p:sp>
        <p:nvSpPr>
          <p:cNvPr id="76877" name="Text Box 77"/>
          <p:cNvSpPr txBox="1">
            <a:spLocks noChangeArrowheads="1"/>
          </p:cNvSpPr>
          <p:nvPr/>
        </p:nvSpPr>
        <p:spPr bwMode="auto">
          <a:xfrm>
            <a:off x="5600700" y="1550988"/>
            <a:ext cx="1857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-0.8 E1 - 0.1 E2</a:t>
            </a:r>
          </a:p>
        </p:txBody>
      </p:sp>
      <p:sp>
        <p:nvSpPr>
          <p:cNvPr id="76878" name="Text Box 78"/>
          <p:cNvSpPr txBox="1">
            <a:spLocks noChangeArrowheads="1"/>
          </p:cNvSpPr>
          <p:nvPr/>
        </p:nvSpPr>
        <p:spPr bwMode="auto">
          <a:xfrm>
            <a:off x="5600700" y="2089150"/>
            <a:ext cx="178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0.4 E1 - 0.9 E2</a:t>
            </a:r>
          </a:p>
        </p:txBody>
      </p:sp>
      <p:sp>
        <p:nvSpPr>
          <p:cNvPr id="76879" name="Text Box 79"/>
          <p:cNvSpPr txBox="1">
            <a:spLocks noChangeArrowheads="1"/>
          </p:cNvSpPr>
          <p:nvPr/>
        </p:nvSpPr>
        <p:spPr bwMode="auto">
          <a:xfrm>
            <a:off x="5600700" y="25654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 0.2 E1 + 0.5 E2</a:t>
            </a:r>
          </a:p>
        </p:txBody>
      </p:sp>
      <p:pic>
        <p:nvPicPr>
          <p:cNvPr id="76880" name="Picture 80" descr="dome"/>
          <p:cNvPicPr>
            <a:picLocks noChangeAspect="1" noChangeArrowheads="1"/>
          </p:cNvPicPr>
          <p:nvPr/>
        </p:nvPicPr>
        <p:blipFill>
          <a:blip r:embed="rId7">
            <a:extLst>
              <a:ext uri="{28A0092B-C50C-407E-A947-70E740481C1C}">
                <a14:useLocalDpi xmlns:a14="http://schemas.microsoft.com/office/drawing/2010/main" val="0"/>
              </a:ext>
            </a:extLst>
          </a:blip>
          <a:srcRect l="80009" t="80009"/>
          <a:stretch>
            <a:fillRect/>
          </a:stretch>
        </p:blipFill>
        <p:spPr bwMode="auto">
          <a:xfrm>
            <a:off x="5180013" y="19954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81" name="Picture 81" descr="dome"/>
          <p:cNvPicPr>
            <a:picLocks noChangeAspect="1" noChangeArrowheads="1"/>
          </p:cNvPicPr>
          <p:nvPr/>
        </p:nvPicPr>
        <p:blipFill>
          <a:blip r:embed="rId7">
            <a:extLst>
              <a:ext uri="{28A0092B-C50C-407E-A947-70E740481C1C}">
                <a14:useLocalDpi xmlns:a14="http://schemas.microsoft.com/office/drawing/2010/main" val="0"/>
              </a:ext>
            </a:extLst>
          </a:blip>
          <a:srcRect r="80009" b="80009"/>
          <a:stretch>
            <a:fillRect/>
          </a:stretch>
        </p:blipFill>
        <p:spPr bwMode="auto">
          <a:xfrm>
            <a:off x="5199063" y="15049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82" name="Picture 82" descr="dome"/>
          <p:cNvPicPr>
            <a:picLocks noChangeAspect="1" noChangeArrowheads="1"/>
          </p:cNvPicPr>
          <p:nvPr/>
        </p:nvPicPr>
        <p:blipFill>
          <a:blip r:embed="rId7">
            <a:extLst>
              <a:ext uri="{28A0092B-C50C-407E-A947-70E740481C1C}">
                <a14:useLocalDpi xmlns:a14="http://schemas.microsoft.com/office/drawing/2010/main" val="0"/>
              </a:ext>
            </a:extLst>
          </a:blip>
          <a:srcRect l="30003" t="50006" r="50006" b="30003"/>
          <a:stretch>
            <a:fillRect/>
          </a:stretch>
        </p:blipFill>
        <p:spPr bwMode="auto">
          <a:xfrm>
            <a:off x="5195888"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83" name="Picture 83" descr="dome"/>
          <p:cNvPicPr>
            <a:picLocks noChangeAspect="1" noChangeArrowheads="1"/>
          </p:cNvPicPr>
          <p:nvPr/>
        </p:nvPicPr>
        <p:blipFill>
          <a:blip r:embed="rId7">
            <a:extLst>
              <a:ext uri="{28A0092B-C50C-407E-A947-70E740481C1C}">
                <a14:useLocalDpi xmlns:a14="http://schemas.microsoft.com/office/drawing/2010/main" val="0"/>
              </a:ext>
            </a:extLst>
          </a:blip>
          <a:srcRect l="40005" t="40005" r="40005" b="40005"/>
          <a:stretch>
            <a:fillRect/>
          </a:stretch>
        </p:blipFill>
        <p:spPr bwMode="auto">
          <a:xfrm>
            <a:off x="5195888" y="1030288"/>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1244600" y="2016125"/>
            <a:ext cx="6908800" cy="533400"/>
          </a:xfrm>
          <a:prstGeom prst="rect">
            <a:avLst/>
          </a:prstGeom>
          <a:solidFill>
            <a:srgbClr val="FFFF00"/>
          </a:solidFill>
          <a:ln>
            <a:noFill/>
          </a:ln>
          <a:extLst/>
        </p:spPr>
        <p:txBody>
          <a:bodyPr wrap="none" anchor="ctr"/>
          <a:lstStyle/>
          <a:p>
            <a:endParaRPr lang="en-US"/>
          </a:p>
        </p:txBody>
      </p:sp>
      <p:sp>
        <p:nvSpPr>
          <p:cNvPr id="77828" name="Rectangle 5"/>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dirty="0">
                <a:latin typeface="Calibri" charset="0"/>
              </a:rPr>
              <a:t>Initialize</a:t>
            </a:r>
            <a:r>
              <a:rPr lang="en-US" i="1" dirty="0">
                <a:latin typeface="Calibri" charset="0"/>
              </a:rPr>
              <a:t> </a:t>
            </a:r>
            <a:r>
              <a:rPr lang="en-US" i="1" dirty="0">
                <a:solidFill>
                  <a:srgbClr val="0000CC"/>
                </a:solidFill>
                <a:latin typeface="Calibri" charset="0"/>
              </a:rPr>
              <a:t>D</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1/</a:t>
            </a:r>
            <a:r>
              <a:rPr lang="en-US" i="1" dirty="0">
                <a:solidFill>
                  <a:srgbClr val="0000CC"/>
                </a:solidFill>
                <a:latin typeface="Calibri" charset="0"/>
              </a:rPr>
              <a:t>N</a:t>
            </a:r>
          </a:p>
          <a:p>
            <a:pPr marL="234950" indent="-234950" eaLnBrk="1" hangingPunct="1">
              <a:lnSpc>
                <a:spcPct val="90000"/>
              </a:lnSpc>
            </a:pPr>
            <a:r>
              <a:rPr lang="en-US" dirty="0">
                <a:latin typeface="Calibri" charset="0"/>
              </a:rPr>
              <a:t>For </a:t>
            </a:r>
            <a:r>
              <a:rPr lang="en-US" i="1" dirty="0">
                <a:solidFill>
                  <a:srgbClr val="0000CC"/>
                </a:solidFill>
                <a:latin typeface="Calibri" charset="0"/>
              </a:rPr>
              <a:t>t</a:t>
            </a:r>
            <a:r>
              <a:rPr lang="en-US" dirty="0">
                <a:solidFill>
                  <a:srgbClr val="0000CC"/>
                </a:solidFill>
                <a:latin typeface="Calibri" charset="0"/>
              </a:rPr>
              <a:t> = 1, …, T</a:t>
            </a:r>
          </a:p>
          <a:p>
            <a:pPr lvl="1" eaLnBrk="1" hangingPunct="1">
              <a:lnSpc>
                <a:spcPct val="90000"/>
              </a:lnSpc>
            </a:pPr>
            <a:r>
              <a:rPr lang="en-US" dirty="0">
                <a:latin typeface="Calibri" charset="0"/>
              </a:rPr>
              <a:t>Train a weak classifier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latin typeface="Calibri" charset="0"/>
              </a:rPr>
              <a:t> using distribution </a:t>
            </a:r>
            <a:r>
              <a:rPr lang="en-US" i="1" dirty="0" err="1">
                <a:solidFill>
                  <a:srgbClr val="0000CC"/>
                </a:solidFill>
                <a:latin typeface="Calibri" charset="0"/>
              </a:rPr>
              <a:t>D</a:t>
            </a:r>
            <a:r>
              <a:rPr lang="en-US" i="1" baseline="-25000" dirty="0" err="1">
                <a:solidFill>
                  <a:srgbClr val="0000CC"/>
                </a:solidFill>
                <a:latin typeface="Calibri" charset="0"/>
              </a:rPr>
              <a:t>t</a:t>
            </a:r>
            <a:endParaRPr lang="en-US" i="1" dirty="0">
              <a:solidFill>
                <a:srgbClr val="0000CC"/>
              </a:solidFill>
              <a:latin typeface="Calibri" charset="0"/>
            </a:endParaRPr>
          </a:p>
          <a:p>
            <a:pPr lvl="1" eaLnBrk="1" hangingPunct="1">
              <a:lnSpc>
                <a:spcPct val="90000"/>
              </a:lnSpc>
            </a:pPr>
            <a:r>
              <a:rPr lang="en-US" dirty="0">
                <a:latin typeface="Calibri" charset="0"/>
              </a:rPr>
              <a:t>Compute total error on training data</a:t>
            </a:r>
          </a:p>
          <a:p>
            <a:pPr lvl="2" eaLnBrk="1" hangingPunct="1">
              <a:lnSpc>
                <a:spcPct val="90000"/>
              </a:lnSpc>
            </a:pP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Sum {</a:t>
            </a:r>
            <a:r>
              <a:rPr lang="en-US" i="1" dirty="0" err="1">
                <a:solidFill>
                  <a:srgbClr val="0000CC"/>
                </a:solidFill>
                <a:latin typeface="Calibri" charset="0"/>
              </a:rPr>
              <a:t>D</a:t>
            </a:r>
            <a:r>
              <a:rPr lang="en-US" i="1" baseline="-25000" dirty="0" err="1">
                <a:solidFill>
                  <a:srgbClr val="0000CC"/>
                </a:solidFill>
                <a:latin typeface="Calibri" charset="0"/>
              </a:rPr>
              <a:t>t</a:t>
            </a:r>
            <a:r>
              <a:rPr lang="en-US" i="1" dirty="0">
                <a:solidFill>
                  <a:srgbClr val="0000CC"/>
                </a:solidFill>
                <a:latin typeface="Calibri" charset="0"/>
              </a:rPr>
              <a:t> (x</a:t>
            </a:r>
            <a:r>
              <a:rPr lang="en-US" i="1" baseline="-25000" dirty="0">
                <a:solidFill>
                  <a:srgbClr val="0000CC"/>
                </a:solidFill>
                <a:latin typeface="Calibri" charset="0"/>
              </a:rPr>
              <a:t>i</a:t>
            </a:r>
            <a:r>
              <a:rPr lang="en-US" i="1" dirty="0">
                <a:solidFill>
                  <a:srgbClr val="0000CC"/>
                </a:solidFill>
                <a:latin typeface="Calibri" charset="0"/>
              </a:rPr>
              <a:t>) </a:t>
            </a:r>
            <a:r>
              <a:rPr lang="en-US" dirty="0">
                <a:solidFill>
                  <a:srgbClr val="0000CC"/>
                </a:solidFill>
                <a:latin typeface="Calibri" charset="0"/>
              </a:rPr>
              <a:t>½(1 –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Set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 ½ </a:t>
            </a:r>
            <a:r>
              <a:rPr lang="en-US" dirty="0" err="1">
                <a:solidFill>
                  <a:srgbClr val="0000CC"/>
                </a:solidFill>
                <a:latin typeface="Calibri" charset="0"/>
              </a:rPr>
              <a:t>ln</a:t>
            </a:r>
            <a:r>
              <a:rPr lang="en-US" dirty="0">
                <a:solidFill>
                  <a:srgbClr val="0000CC"/>
                </a:solidFill>
                <a:latin typeface="Calibri" charset="0"/>
              </a:rPr>
              <a:t> (</a:t>
            </a:r>
            <a:r>
              <a:rPr lang="en-US" dirty="0">
                <a:solidFill>
                  <a:srgbClr val="0000CC"/>
                </a:solidFill>
                <a:latin typeface="Symbol" charset="0"/>
              </a:rPr>
              <a:t>e</a:t>
            </a:r>
            <a:r>
              <a:rPr lang="en-US" i="1" baseline="-25000" dirty="0">
                <a:solidFill>
                  <a:srgbClr val="0000CC"/>
                </a:solidFill>
                <a:latin typeface="Calibri" charset="0"/>
              </a:rPr>
              <a:t>t </a:t>
            </a:r>
            <a:r>
              <a:rPr lang="en-US" dirty="0">
                <a:solidFill>
                  <a:srgbClr val="0000CC"/>
                </a:solidFill>
                <a:latin typeface="Calibri" charset="0"/>
              </a:rPr>
              <a:t>/(1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a:t>
            </a:r>
          </a:p>
          <a:p>
            <a:pPr lvl="1" eaLnBrk="1" hangingPunct="1">
              <a:lnSpc>
                <a:spcPct val="90000"/>
              </a:lnSpc>
            </a:pPr>
            <a:r>
              <a:rPr lang="en-US" dirty="0">
                <a:latin typeface="Calibri" charset="0"/>
              </a:rPr>
              <a:t>For </a:t>
            </a:r>
            <a:r>
              <a:rPr lang="en-US" i="1" dirty="0" err="1">
                <a:solidFill>
                  <a:srgbClr val="0000CC"/>
                </a:solidFill>
                <a:latin typeface="Calibri" charset="0"/>
              </a:rPr>
              <a:t>i</a:t>
            </a:r>
            <a:r>
              <a:rPr lang="en-US" dirty="0">
                <a:solidFill>
                  <a:srgbClr val="0000CC"/>
                </a:solidFill>
                <a:latin typeface="Calibri" charset="0"/>
              </a:rPr>
              <a:t> = 1… N </a:t>
            </a:r>
          </a:p>
          <a:p>
            <a:pPr lvl="2" eaLnBrk="1" hangingPunct="1">
              <a:lnSpc>
                <a:spcPct val="90000"/>
              </a:lnSpc>
            </a:pPr>
            <a:r>
              <a:rPr lang="en-US" dirty="0">
                <a:latin typeface="Calibri" charset="0"/>
              </a:rPr>
              <a:t>set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a:t>
            </a:r>
            <a:r>
              <a:rPr lang="en-US" i="1" dirty="0" err="1">
                <a:solidFill>
                  <a:srgbClr val="0000CC"/>
                </a:solidFill>
                <a:latin typeface="Calibri" charset="0"/>
              </a:rPr>
              <a:t>D</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a:t>
            </a:r>
            <a:r>
              <a:rPr lang="en-US" dirty="0" err="1">
                <a:solidFill>
                  <a:srgbClr val="0000CC"/>
                </a:solidFill>
                <a:latin typeface="Calibri" charset="0"/>
              </a:rPr>
              <a:t>exp</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Normalize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 </a:t>
            </a:r>
            <a:r>
              <a:rPr lang="en-US" dirty="0">
                <a:latin typeface="Calibri" charset="0"/>
              </a:rPr>
              <a:t>to make it a distribution</a:t>
            </a:r>
          </a:p>
          <a:p>
            <a:pPr marL="234950" indent="-234950" eaLnBrk="1" hangingPunct="1">
              <a:lnSpc>
                <a:spcPct val="90000"/>
              </a:lnSpc>
            </a:pPr>
            <a:r>
              <a:rPr lang="en-US" dirty="0">
                <a:latin typeface="Calibri" charset="0"/>
              </a:rPr>
              <a:t>The final classifier is</a:t>
            </a:r>
          </a:p>
          <a:p>
            <a:pPr lvl="1" eaLnBrk="1" hangingPunct="1">
              <a:lnSpc>
                <a:spcPct val="90000"/>
              </a:lnSpc>
            </a:pPr>
            <a:r>
              <a:rPr lang="en-US" i="1" dirty="0">
                <a:solidFill>
                  <a:srgbClr val="0000CC"/>
                </a:solidFill>
                <a:latin typeface="Calibri" charset="0"/>
              </a:rPr>
              <a:t>H</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 = sign(</a:t>
            </a:r>
            <a:r>
              <a:rPr lang="en-US" dirty="0">
                <a:solidFill>
                  <a:srgbClr val="0000CC"/>
                </a:solidFill>
                <a:latin typeface="Symbol" charset="0"/>
              </a:rPr>
              <a:t>S</a:t>
            </a:r>
            <a:r>
              <a:rPr lang="en-US" i="1" baseline="-25000" dirty="0">
                <a:solidFill>
                  <a:srgbClr val="0000CC"/>
                </a:solidFill>
                <a:latin typeface="Calibri" charset="0"/>
              </a:rPr>
              <a:t>t</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a:t>
            </a:r>
          </a:p>
          <a:p>
            <a:pPr lvl="1" eaLnBrk="1" hangingPunct="1">
              <a:lnSpc>
                <a:spcPct val="90000"/>
              </a:lnSpc>
            </a:pPr>
            <a:endParaRPr lang="en-US" dirty="0">
              <a:latin typeface="Calibri" charset="0"/>
            </a:endParaRPr>
          </a:p>
          <a:p>
            <a:pPr marL="234950" indent="-234950" eaLnBrk="1" hangingPunct="1">
              <a:lnSpc>
                <a:spcPct val="90000"/>
              </a:lnSpc>
              <a:buFont typeface="Wingdings" charset="0"/>
              <a:buNone/>
            </a:pPr>
            <a:endParaRPr lang="en-US" dirty="0">
              <a:latin typeface="Calibri" charset="0"/>
            </a:endParaRPr>
          </a:p>
        </p:txBody>
      </p:sp>
      <p:sp>
        <p:nvSpPr>
          <p:cNvPr id="96261" name="Rectangle 6"/>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7" name="Date Placeholder 6"/>
          <p:cNvSpPr>
            <a:spLocks noGrp="1"/>
          </p:cNvSpPr>
          <p:nvPr>
            <p:ph type="dt" sz="quarter" idx="10"/>
          </p:nvPr>
        </p:nvSpPr>
        <p:spPr/>
        <p:txBody>
          <a:bodyPr/>
          <a:lstStyle/>
          <a:p>
            <a:pPr>
              <a:defRPr/>
            </a:pPr>
            <a:fld id="{9A13CCF2-6294-4733-936B-22910E2FD111}"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B7E2749-4C56-3449-9914-3E0E4E35F0CF}" type="slidenum">
              <a:rPr lang="en-US" b="0">
                <a:solidFill>
                  <a:srgbClr val="898989"/>
                </a:solidFill>
                <a:latin typeface="Calibri" charset="0"/>
              </a:rPr>
              <a:pPr eaLnBrk="1" hangingPunct="1"/>
              <a:t>73</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
        <p:nvSpPr>
          <p:cNvPr id="97" name="Date Placeholder 96"/>
          <p:cNvSpPr>
            <a:spLocks noGrp="1"/>
          </p:cNvSpPr>
          <p:nvPr>
            <p:ph type="dt" sz="quarter" idx="10"/>
          </p:nvPr>
        </p:nvSpPr>
        <p:spPr/>
        <p:txBody>
          <a:bodyPr/>
          <a:lstStyle/>
          <a:p>
            <a:pPr>
              <a:defRPr/>
            </a:pPr>
            <a:fld id="{59994868-84BA-4915-9B3C-1E8EA0F514D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58CA882-C0F6-0D48-A1F4-99774FBA0D93}" type="slidenum">
              <a:rPr lang="en-US" b="0">
                <a:solidFill>
                  <a:srgbClr val="898989"/>
                </a:solidFill>
                <a:latin typeface="Calibri" charset="0"/>
              </a:rPr>
              <a:pPr eaLnBrk="1" hangingPunct="1"/>
              <a:t>74</a:t>
            </a:fld>
            <a:endParaRPr lang="en-US" b="0">
              <a:solidFill>
                <a:srgbClr val="898989"/>
              </a:solidFill>
              <a:latin typeface="Calibri" charset="0"/>
            </a:endParaRPr>
          </a:p>
        </p:txBody>
      </p:sp>
      <p:sp>
        <p:nvSpPr>
          <p:cNvPr id="78854" name="Rectangle 84"/>
          <p:cNvSpPr>
            <a:spLocks noChangeArrowheads="1"/>
          </p:cNvSpPr>
          <p:nvPr/>
        </p:nvSpPr>
        <p:spPr bwMode="auto">
          <a:xfrm>
            <a:off x="2744788" y="116027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78855" name="Rectangle 87"/>
          <p:cNvSpPr>
            <a:spLocks noChangeArrowheads="1"/>
          </p:cNvSpPr>
          <p:nvPr/>
        </p:nvSpPr>
        <p:spPr bwMode="auto">
          <a:xfrm>
            <a:off x="360045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78856" name="Rectangle 88"/>
          <p:cNvSpPr>
            <a:spLocks noChangeArrowheads="1"/>
          </p:cNvSpPr>
          <p:nvPr/>
        </p:nvSpPr>
        <p:spPr bwMode="auto">
          <a:xfrm>
            <a:off x="403860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78857" name="Rectangle 89"/>
          <p:cNvSpPr>
            <a:spLocks noChangeArrowheads="1"/>
          </p:cNvSpPr>
          <p:nvPr/>
        </p:nvSpPr>
        <p:spPr bwMode="auto">
          <a:xfrm>
            <a:off x="4462463"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78858" name="Rectangle 90"/>
          <p:cNvSpPr>
            <a:spLocks noChangeArrowheads="1"/>
          </p:cNvSpPr>
          <p:nvPr/>
        </p:nvSpPr>
        <p:spPr bwMode="auto">
          <a:xfrm>
            <a:off x="1884363"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59" name="Rectangle 91"/>
          <p:cNvSpPr>
            <a:spLocks noChangeArrowheads="1"/>
          </p:cNvSpPr>
          <p:nvPr/>
        </p:nvSpPr>
        <p:spPr bwMode="auto">
          <a:xfrm>
            <a:off x="1444625"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78860" name="Rectangle 92"/>
          <p:cNvSpPr>
            <a:spLocks noChangeArrowheads="1"/>
          </p:cNvSpPr>
          <p:nvPr/>
        </p:nvSpPr>
        <p:spPr bwMode="auto">
          <a:xfrm>
            <a:off x="3176588"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78861" name="Rectangle 94"/>
          <p:cNvSpPr>
            <a:spLocks noChangeArrowheads="1"/>
          </p:cNvSpPr>
          <p:nvPr/>
        </p:nvSpPr>
        <p:spPr bwMode="auto">
          <a:xfrm>
            <a:off x="2314575"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62" name="Text Box 95"/>
          <p:cNvSpPr txBox="1">
            <a:spLocks noChangeArrowheads="1"/>
          </p:cNvSpPr>
          <p:nvPr/>
        </p:nvSpPr>
        <p:spPr bwMode="auto">
          <a:xfrm>
            <a:off x="1431925" y="7840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78863" name="Text Box 96"/>
          <p:cNvSpPr txBox="1">
            <a:spLocks noChangeArrowheads="1"/>
          </p:cNvSpPr>
          <p:nvPr/>
        </p:nvSpPr>
        <p:spPr bwMode="auto">
          <a:xfrm>
            <a:off x="1897063"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78864" name="Text Box 97"/>
          <p:cNvSpPr txBox="1">
            <a:spLocks noChangeArrowheads="1"/>
          </p:cNvSpPr>
          <p:nvPr/>
        </p:nvSpPr>
        <p:spPr bwMode="auto">
          <a:xfrm>
            <a:off x="231775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78865" name="Text Box 98"/>
          <p:cNvSpPr txBox="1">
            <a:spLocks noChangeArrowheads="1"/>
          </p:cNvSpPr>
          <p:nvPr/>
        </p:nvSpPr>
        <p:spPr bwMode="auto">
          <a:xfrm>
            <a:off x="2765425"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78866" name="Text Box 99"/>
          <p:cNvSpPr txBox="1">
            <a:spLocks noChangeArrowheads="1"/>
          </p:cNvSpPr>
          <p:nvPr/>
        </p:nvSpPr>
        <p:spPr bwMode="auto">
          <a:xfrm>
            <a:off x="318770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78867" name="Text Box 100"/>
          <p:cNvSpPr txBox="1">
            <a:spLocks noChangeArrowheads="1"/>
          </p:cNvSpPr>
          <p:nvPr/>
        </p:nvSpPr>
        <p:spPr bwMode="auto">
          <a:xfrm>
            <a:off x="3571875"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78868" name="Text Box 101"/>
          <p:cNvSpPr txBox="1">
            <a:spLocks noChangeArrowheads="1"/>
          </p:cNvSpPr>
          <p:nvPr/>
        </p:nvSpPr>
        <p:spPr bwMode="auto">
          <a:xfrm>
            <a:off x="4046538"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78869" name="Text Box 102"/>
          <p:cNvSpPr txBox="1">
            <a:spLocks noChangeArrowheads="1"/>
          </p:cNvSpPr>
          <p:nvPr/>
        </p:nvSpPr>
        <p:spPr bwMode="auto">
          <a:xfrm>
            <a:off x="4468813"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78870" name="Text Box 103"/>
          <p:cNvSpPr txBox="1">
            <a:spLocks noChangeArrowheads="1"/>
          </p:cNvSpPr>
          <p:nvPr/>
        </p:nvSpPr>
        <p:spPr bwMode="auto">
          <a:xfrm>
            <a:off x="13747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1" name="Text Box 104"/>
          <p:cNvSpPr txBox="1">
            <a:spLocks noChangeArrowheads="1"/>
          </p:cNvSpPr>
          <p:nvPr/>
        </p:nvSpPr>
        <p:spPr bwMode="auto">
          <a:xfrm>
            <a:off x="1811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2" name="Text Box 105"/>
          <p:cNvSpPr txBox="1">
            <a:spLocks noChangeArrowheads="1"/>
          </p:cNvSpPr>
          <p:nvPr/>
        </p:nvSpPr>
        <p:spPr bwMode="auto">
          <a:xfrm>
            <a:off x="2241550"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3" name="Text Box 106"/>
          <p:cNvSpPr txBox="1">
            <a:spLocks noChangeArrowheads="1"/>
          </p:cNvSpPr>
          <p:nvPr/>
        </p:nvSpPr>
        <p:spPr bwMode="auto">
          <a:xfrm>
            <a:off x="26701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4" name="Text Box 107"/>
          <p:cNvSpPr txBox="1">
            <a:spLocks noChangeArrowheads="1"/>
          </p:cNvSpPr>
          <p:nvPr/>
        </p:nvSpPr>
        <p:spPr bwMode="auto">
          <a:xfrm>
            <a:off x="31019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5" name="Text Box 108"/>
          <p:cNvSpPr txBox="1">
            <a:spLocks noChangeArrowheads="1"/>
          </p:cNvSpPr>
          <p:nvPr/>
        </p:nvSpPr>
        <p:spPr bwMode="auto">
          <a:xfrm>
            <a:off x="34956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6" name="Text Box 109"/>
          <p:cNvSpPr txBox="1">
            <a:spLocks noChangeArrowheads="1"/>
          </p:cNvSpPr>
          <p:nvPr/>
        </p:nvSpPr>
        <p:spPr bwMode="auto">
          <a:xfrm>
            <a:off x="3970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7" name="Text Box 110"/>
          <p:cNvSpPr txBox="1">
            <a:spLocks noChangeArrowheads="1"/>
          </p:cNvSpPr>
          <p:nvPr/>
        </p:nvSpPr>
        <p:spPr bwMode="auto">
          <a:xfrm>
            <a:off x="438308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8" name="Text Box 111"/>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78879" name="Text Box 112"/>
          <p:cNvSpPr txBox="1">
            <a:spLocks noChangeArrowheads="1"/>
          </p:cNvSpPr>
          <p:nvPr/>
        </p:nvSpPr>
        <p:spPr bwMode="auto">
          <a:xfrm>
            <a:off x="7191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j-lt"/>
              </a:rPr>
              <a:t>Sign = +1, error = 3/8</a:t>
            </a:r>
            <a:br>
              <a:rPr lang="en-US" sz="1800" dirty="0">
                <a:latin typeface="+mj-lt"/>
              </a:rPr>
            </a:br>
            <a:r>
              <a:rPr lang="en-US" sz="1800" dirty="0">
                <a:latin typeface="+mj-lt"/>
              </a:rPr>
              <a:t>Sign = -1, error = 5/8</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Text Box 114"/>
          <p:cNvSpPr txBox="1">
            <a:spLocks noChangeArrowheads="1"/>
          </p:cNvSpPr>
          <p:nvPr/>
        </p:nvSpPr>
        <p:spPr bwMode="auto">
          <a:xfrm>
            <a:off x="1198835" y="2214990"/>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n-lt"/>
              </a:rPr>
              <a:t>threshold</a:t>
            </a:r>
          </a:p>
        </p:txBody>
      </p:sp>
      <p:sp>
        <p:nvSpPr>
          <p:cNvPr id="37" name="Line 113"/>
          <p:cNvSpPr>
            <a:spLocks noChangeShapeType="1"/>
          </p:cNvSpPr>
          <p:nvPr/>
        </p:nvSpPr>
        <p:spPr bwMode="auto">
          <a:xfrm flipH="1" flipV="1">
            <a:off x="1835149" y="1468243"/>
            <a:ext cx="0" cy="7372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rot="10800000">
            <a:off x="1139901" y="2106341"/>
            <a:ext cx="1400098" cy="62570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97283"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
        <p:nvSpPr>
          <p:cNvPr id="97" name="Date Placeholder 96"/>
          <p:cNvSpPr>
            <a:spLocks noGrp="1"/>
          </p:cNvSpPr>
          <p:nvPr>
            <p:ph type="dt" sz="quarter" idx="10"/>
          </p:nvPr>
        </p:nvSpPr>
        <p:spPr/>
        <p:txBody>
          <a:bodyPr/>
          <a:lstStyle/>
          <a:p>
            <a:pPr>
              <a:defRPr/>
            </a:pPr>
            <a:fld id="{14B128C8-F1A7-44C3-96C2-1D4264BA9B30}"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58CA882-C0F6-0D48-A1F4-99774FBA0D93}" type="slidenum">
              <a:rPr lang="en-US" b="0">
                <a:solidFill>
                  <a:srgbClr val="898989"/>
                </a:solidFill>
                <a:latin typeface="Calibri" charset="0"/>
              </a:rPr>
              <a:pPr eaLnBrk="1" hangingPunct="1"/>
              <a:t>75</a:t>
            </a:fld>
            <a:endParaRPr lang="en-US" b="0">
              <a:solidFill>
                <a:srgbClr val="898989"/>
              </a:solidFill>
              <a:latin typeface="Calibri" charset="0"/>
            </a:endParaRPr>
          </a:p>
        </p:txBody>
      </p:sp>
      <p:sp>
        <p:nvSpPr>
          <p:cNvPr id="78854" name="Rectangle 84"/>
          <p:cNvSpPr>
            <a:spLocks noChangeArrowheads="1"/>
          </p:cNvSpPr>
          <p:nvPr/>
        </p:nvSpPr>
        <p:spPr bwMode="auto">
          <a:xfrm>
            <a:off x="2744788" y="116027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78855" name="Rectangle 87"/>
          <p:cNvSpPr>
            <a:spLocks noChangeArrowheads="1"/>
          </p:cNvSpPr>
          <p:nvPr/>
        </p:nvSpPr>
        <p:spPr bwMode="auto">
          <a:xfrm>
            <a:off x="360045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78856" name="Rectangle 88"/>
          <p:cNvSpPr>
            <a:spLocks noChangeArrowheads="1"/>
          </p:cNvSpPr>
          <p:nvPr/>
        </p:nvSpPr>
        <p:spPr bwMode="auto">
          <a:xfrm>
            <a:off x="403860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78857" name="Rectangle 89"/>
          <p:cNvSpPr>
            <a:spLocks noChangeArrowheads="1"/>
          </p:cNvSpPr>
          <p:nvPr/>
        </p:nvSpPr>
        <p:spPr bwMode="auto">
          <a:xfrm>
            <a:off x="4462463"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78858" name="Rectangle 90"/>
          <p:cNvSpPr>
            <a:spLocks noChangeArrowheads="1"/>
          </p:cNvSpPr>
          <p:nvPr/>
        </p:nvSpPr>
        <p:spPr bwMode="auto">
          <a:xfrm>
            <a:off x="1884363"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59" name="Rectangle 91"/>
          <p:cNvSpPr>
            <a:spLocks noChangeArrowheads="1"/>
          </p:cNvSpPr>
          <p:nvPr/>
        </p:nvSpPr>
        <p:spPr bwMode="auto">
          <a:xfrm>
            <a:off x="1444625"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78860" name="Rectangle 92"/>
          <p:cNvSpPr>
            <a:spLocks noChangeArrowheads="1"/>
          </p:cNvSpPr>
          <p:nvPr/>
        </p:nvSpPr>
        <p:spPr bwMode="auto">
          <a:xfrm>
            <a:off x="3176588"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78861" name="Rectangle 94"/>
          <p:cNvSpPr>
            <a:spLocks noChangeArrowheads="1"/>
          </p:cNvSpPr>
          <p:nvPr/>
        </p:nvSpPr>
        <p:spPr bwMode="auto">
          <a:xfrm>
            <a:off x="2314575"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62" name="Text Box 95"/>
          <p:cNvSpPr txBox="1">
            <a:spLocks noChangeArrowheads="1"/>
          </p:cNvSpPr>
          <p:nvPr/>
        </p:nvSpPr>
        <p:spPr bwMode="auto">
          <a:xfrm>
            <a:off x="1431925" y="7840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78863" name="Text Box 96"/>
          <p:cNvSpPr txBox="1">
            <a:spLocks noChangeArrowheads="1"/>
          </p:cNvSpPr>
          <p:nvPr/>
        </p:nvSpPr>
        <p:spPr bwMode="auto">
          <a:xfrm>
            <a:off x="1897063"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78864" name="Text Box 97"/>
          <p:cNvSpPr txBox="1">
            <a:spLocks noChangeArrowheads="1"/>
          </p:cNvSpPr>
          <p:nvPr/>
        </p:nvSpPr>
        <p:spPr bwMode="auto">
          <a:xfrm>
            <a:off x="231775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78865" name="Text Box 98"/>
          <p:cNvSpPr txBox="1">
            <a:spLocks noChangeArrowheads="1"/>
          </p:cNvSpPr>
          <p:nvPr/>
        </p:nvSpPr>
        <p:spPr bwMode="auto">
          <a:xfrm>
            <a:off x="2765425"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78866" name="Text Box 99"/>
          <p:cNvSpPr txBox="1">
            <a:spLocks noChangeArrowheads="1"/>
          </p:cNvSpPr>
          <p:nvPr/>
        </p:nvSpPr>
        <p:spPr bwMode="auto">
          <a:xfrm>
            <a:off x="318770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78867" name="Text Box 100"/>
          <p:cNvSpPr txBox="1">
            <a:spLocks noChangeArrowheads="1"/>
          </p:cNvSpPr>
          <p:nvPr/>
        </p:nvSpPr>
        <p:spPr bwMode="auto">
          <a:xfrm>
            <a:off x="3571875"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78868" name="Text Box 101"/>
          <p:cNvSpPr txBox="1">
            <a:spLocks noChangeArrowheads="1"/>
          </p:cNvSpPr>
          <p:nvPr/>
        </p:nvSpPr>
        <p:spPr bwMode="auto">
          <a:xfrm>
            <a:off x="4046538"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78869" name="Text Box 102"/>
          <p:cNvSpPr txBox="1">
            <a:spLocks noChangeArrowheads="1"/>
          </p:cNvSpPr>
          <p:nvPr/>
        </p:nvSpPr>
        <p:spPr bwMode="auto">
          <a:xfrm>
            <a:off x="4468813"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78870" name="Text Box 103"/>
          <p:cNvSpPr txBox="1">
            <a:spLocks noChangeArrowheads="1"/>
          </p:cNvSpPr>
          <p:nvPr/>
        </p:nvSpPr>
        <p:spPr bwMode="auto">
          <a:xfrm>
            <a:off x="13747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1" name="Text Box 104"/>
          <p:cNvSpPr txBox="1">
            <a:spLocks noChangeArrowheads="1"/>
          </p:cNvSpPr>
          <p:nvPr/>
        </p:nvSpPr>
        <p:spPr bwMode="auto">
          <a:xfrm>
            <a:off x="1811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2" name="Text Box 105"/>
          <p:cNvSpPr txBox="1">
            <a:spLocks noChangeArrowheads="1"/>
          </p:cNvSpPr>
          <p:nvPr/>
        </p:nvSpPr>
        <p:spPr bwMode="auto">
          <a:xfrm>
            <a:off x="2241550"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3" name="Text Box 106"/>
          <p:cNvSpPr txBox="1">
            <a:spLocks noChangeArrowheads="1"/>
          </p:cNvSpPr>
          <p:nvPr/>
        </p:nvSpPr>
        <p:spPr bwMode="auto">
          <a:xfrm>
            <a:off x="26701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4" name="Text Box 107"/>
          <p:cNvSpPr txBox="1">
            <a:spLocks noChangeArrowheads="1"/>
          </p:cNvSpPr>
          <p:nvPr/>
        </p:nvSpPr>
        <p:spPr bwMode="auto">
          <a:xfrm>
            <a:off x="31019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5" name="Text Box 108"/>
          <p:cNvSpPr txBox="1">
            <a:spLocks noChangeArrowheads="1"/>
          </p:cNvSpPr>
          <p:nvPr/>
        </p:nvSpPr>
        <p:spPr bwMode="auto">
          <a:xfrm>
            <a:off x="34956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6" name="Text Box 109"/>
          <p:cNvSpPr txBox="1">
            <a:spLocks noChangeArrowheads="1"/>
          </p:cNvSpPr>
          <p:nvPr/>
        </p:nvSpPr>
        <p:spPr bwMode="auto">
          <a:xfrm>
            <a:off x="3970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7" name="Text Box 110"/>
          <p:cNvSpPr txBox="1">
            <a:spLocks noChangeArrowheads="1"/>
          </p:cNvSpPr>
          <p:nvPr/>
        </p:nvSpPr>
        <p:spPr bwMode="auto">
          <a:xfrm>
            <a:off x="438308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8" name="Text Box 111"/>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78879" name="Text Box 112"/>
          <p:cNvSpPr txBox="1">
            <a:spLocks noChangeArrowheads="1"/>
          </p:cNvSpPr>
          <p:nvPr/>
        </p:nvSpPr>
        <p:spPr bwMode="auto">
          <a:xfrm>
            <a:off x="7191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j-lt"/>
              </a:rPr>
              <a:t>Sign = +1, error = 3/8</a:t>
            </a:r>
            <a:br>
              <a:rPr lang="en-US" sz="1800" dirty="0">
                <a:latin typeface="+mj-lt"/>
              </a:rPr>
            </a:br>
            <a:r>
              <a:rPr lang="en-US" sz="1800" dirty="0">
                <a:latin typeface="+mj-lt"/>
              </a:rPr>
              <a:t>Sign = -1, error = 5/8</a:t>
            </a:r>
          </a:p>
        </p:txBody>
      </p:sp>
      <p:sp>
        <p:nvSpPr>
          <p:cNvPr id="78880" name="Line 113"/>
          <p:cNvSpPr>
            <a:spLocks noChangeShapeType="1"/>
          </p:cNvSpPr>
          <p:nvPr/>
        </p:nvSpPr>
        <p:spPr bwMode="auto">
          <a:xfrm flipH="1" flipV="1">
            <a:off x="1835149" y="1468243"/>
            <a:ext cx="4801" cy="63809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Text Box 114"/>
          <p:cNvSpPr txBox="1">
            <a:spLocks noChangeArrowheads="1"/>
          </p:cNvSpPr>
          <p:nvPr/>
        </p:nvSpPr>
        <p:spPr bwMode="auto">
          <a:xfrm>
            <a:off x="1198835" y="2214990"/>
            <a:ext cx="1120775" cy="376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n-lt"/>
              </a:rPr>
              <a:t>threshold</a:t>
            </a:r>
          </a:p>
        </p:txBody>
      </p:sp>
    </p:spTree>
    <p:extLst>
      <p:ext uri="{BB962C8B-B14F-4D97-AF65-F5344CB8AC3E}">
        <p14:creationId xmlns:p14="http://schemas.microsoft.com/office/powerpoint/2010/main" val="578992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rot="10800000">
            <a:off x="1139901" y="2106341"/>
            <a:ext cx="1400098" cy="62570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97283"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
        <p:nvSpPr>
          <p:cNvPr id="97" name="Date Placeholder 96"/>
          <p:cNvSpPr>
            <a:spLocks noGrp="1"/>
          </p:cNvSpPr>
          <p:nvPr>
            <p:ph type="dt" sz="quarter" idx="10"/>
          </p:nvPr>
        </p:nvSpPr>
        <p:spPr/>
        <p:txBody>
          <a:bodyPr/>
          <a:lstStyle/>
          <a:p>
            <a:pPr>
              <a:defRPr/>
            </a:pPr>
            <a:fld id="{1A4ADC53-349B-44C3-9EED-B5BD60E9CA2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58CA882-C0F6-0D48-A1F4-99774FBA0D93}" type="slidenum">
              <a:rPr lang="en-US" b="0">
                <a:solidFill>
                  <a:srgbClr val="898989"/>
                </a:solidFill>
                <a:latin typeface="Calibri" charset="0"/>
              </a:rPr>
              <a:pPr eaLnBrk="1" hangingPunct="1"/>
              <a:t>76</a:t>
            </a:fld>
            <a:endParaRPr lang="en-US" b="0">
              <a:solidFill>
                <a:srgbClr val="898989"/>
              </a:solidFill>
              <a:latin typeface="Calibri" charset="0"/>
            </a:endParaRPr>
          </a:p>
        </p:txBody>
      </p:sp>
      <p:sp>
        <p:nvSpPr>
          <p:cNvPr id="78854" name="Rectangle 84"/>
          <p:cNvSpPr>
            <a:spLocks noChangeArrowheads="1"/>
          </p:cNvSpPr>
          <p:nvPr/>
        </p:nvSpPr>
        <p:spPr bwMode="auto">
          <a:xfrm>
            <a:off x="2744788" y="116027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78855" name="Rectangle 87"/>
          <p:cNvSpPr>
            <a:spLocks noChangeArrowheads="1"/>
          </p:cNvSpPr>
          <p:nvPr/>
        </p:nvSpPr>
        <p:spPr bwMode="auto">
          <a:xfrm>
            <a:off x="360045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78856" name="Rectangle 88"/>
          <p:cNvSpPr>
            <a:spLocks noChangeArrowheads="1"/>
          </p:cNvSpPr>
          <p:nvPr/>
        </p:nvSpPr>
        <p:spPr bwMode="auto">
          <a:xfrm>
            <a:off x="403860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78857" name="Rectangle 89"/>
          <p:cNvSpPr>
            <a:spLocks noChangeArrowheads="1"/>
          </p:cNvSpPr>
          <p:nvPr/>
        </p:nvSpPr>
        <p:spPr bwMode="auto">
          <a:xfrm>
            <a:off x="4462463"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78858" name="Rectangle 90"/>
          <p:cNvSpPr>
            <a:spLocks noChangeArrowheads="1"/>
          </p:cNvSpPr>
          <p:nvPr/>
        </p:nvSpPr>
        <p:spPr bwMode="auto">
          <a:xfrm>
            <a:off x="1884363"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59" name="Rectangle 91"/>
          <p:cNvSpPr>
            <a:spLocks noChangeArrowheads="1"/>
          </p:cNvSpPr>
          <p:nvPr/>
        </p:nvSpPr>
        <p:spPr bwMode="auto">
          <a:xfrm>
            <a:off x="1444625"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78860" name="Rectangle 92"/>
          <p:cNvSpPr>
            <a:spLocks noChangeArrowheads="1"/>
          </p:cNvSpPr>
          <p:nvPr/>
        </p:nvSpPr>
        <p:spPr bwMode="auto">
          <a:xfrm>
            <a:off x="3176588"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78861" name="Rectangle 94"/>
          <p:cNvSpPr>
            <a:spLocks noChangeArrowheads="1"/>
          </p:cNvSpPr>
          <p:nvPr/>
        </p:nvSpPr>
        <p:spPr bwMode="auto">
          <a:xfrm>
            <a:off x="2314575"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62" name="Text Box 95"/>
          <p:cNvSpPr txBox="1">
            <a:spLocks noChangeArrowheads="1"/>
          </p:cNvSpPr>
          <p:nvPr/>
        </p:nvSpPr>
        <p:spPr bwMode="auto">
          <a:xfrm>
            <a:off x="1431925" y="7840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78863" name="Text Box 96"/>
          <p:cNvSpPr txBox="1">
            <a:spLocks noChangeArrowheads="1"/>
          </p:cNvSpPr>
          <p:nvPr/>
        </p:nvSpPr>
        <p:spPr bwMode="auto">
          <a:xfrm>
            <a:off x="1897063"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78864" name="Text Box 97"/>
          <p:cNvSpPr txBox="1">
            <a:spLocks noChangeArrowheads="1"/>
          </p:cNvSpPr>
          <p:nvPr/>
        </p:nvSpPr>
        <p:spPr bwMode="auto">
          <a:xfrm>
            <a:off x="231775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78865" name="Text Box 98"/>
          <p:cNvSpPr txBox="1">
            <a:spLocks noChangeArrowheads="1"/>
          </p:cNvSpPr>
          <p:nvPr/>
        </p:nvSpPr>
        <p:spPr bwMode="auto">
          <a:xfrm>
            <a:off x="2765425"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78866" name="Text Box 99"/>
          <p:cNvSpPr txBox="1">
            <a:spLocks noChangeArrowheads="1"/>
          </p:cNvSpPr>
          <p:nvPr/>
        </p:nvSpPr>
        <p:spPr bwMode="auto">
          <a:xfrm>
            <a:off x="318770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78867" name="Text Box 100"/>
          <p:cNvSpPr txBox="1">
            <a:spLocks noChangeArrowheads="1"/>
          </p:cNvSpPr>
          <p:nvPr/>
        </p:nvSpPr>
        <p:spPr bwMode="auto">
          <a:xfrm>
            <a:off x="3571875"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78868" name="Text Box 101"/>
          <p:cNvSpPr txBox="1">
            <a:spLocks noChangeArrowheads="1"/>
          </p:cNvSpPr>
          <p:nvPr/>
        </p:nvSpPr>
        <p:spPr bwMode="auto">
          <a:xfrm>
            <a:off x="4046538"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78869" name="Text Box 102"/>
          <p:cNvSpPr txBox="1">
            <a:spLocks noChangeArrowheads="1"/>
          </p:cNvSpPr>
          <p:nvPr/>
        </p:nvSpPr>
        <p:spPr bwMode="auto">
          <a:xfrm>
            <a:off x="4468813"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78870" name="Text Box 103"/>
          <p:cNvSpPr txBox="1">
            <a:spLocks noChangeArrowheads="1"/>
          </p:cNvSpPr>
          <p:nvPr/>
        </p:nvSpPr>
        <p:spPr bwMode="auto">
          <a:xfrm>
            <a:off x="13747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1" name="Text Box 104"/>
          <p:cNvSpPr txBox="1">
            <a:spLocks noChangeArrowheads="1"/>
          </p:cNvSpPr>
          <p:nvPr/>
        </p:nvSpPr>
        <p:spPr bwMode="auto">
          <a:xfrm>
            <a:off x="1811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2" name="Text Box 105"/>
          <p:cNvSpPr txBox="1">
            <a:spLocks noChangeArrowheads="1"/>
          </p:cNvSpPr>
          <p:nvPr/>
        </p:nvSpPr>
        <p:spPr bwMode="auto">
          <a:xfrm>
            <a:off x="2241550"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3" name="Text Box 106"/>
          <p:cNvSpPr txBox="1">
            <a:spLocks noChangeArrowheads="1"/>
          </p:cNvSpPr>
          <p:nvPr/>
        </p:nvSpPr>
        <p:spPr bwMode="auto">
          <a:xfrm>
            <a:off x="26701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4" name="Text Box 107"/>
          <p:cNvSpPr txBox="1">
            <a:spLocks noChangeArrowheads="1"/>
          </p:cNvSpPr>
          <p:nvPr/>
        </p:nvSpPr>
        <p:spPr bwMode="auto">
          <a:xfrm>
            <a:off x="31019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5" name="Text Box 108"/>
          <p:cNvSpPr txBox="1">
            <a:spLocks noChangeArrowheads="1"/>
          </p:cNvSpPr>
          <p:nvPr/>
        </p:nvSpPr>
        <p:spPr bwMode="auto">
          <a:xfrm>
            <a:off x="34956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6" name="Text Box 109"/>
          <p:cNvSpPr txBox="1">
            <a:spLocks noChangeArrowheads="1"/>
          </p:cNvSpPr>
          <p:nvPr/>
        </p:nvSpPr>
        <p:spPr bwMode="auto">
          <a:xfrm>
            <a:off x="3970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7" name="Text Box 110"/>
          <p:cNvSpPr txBox="1">
            <a:spLocks noChangeArrowheads="1"/>
          </p:cNvSpPr>
          <p:nvPr/>
        </p:nvSpPr>
        <p:spPr bwMode="auto">
          <a:xfrm>
            <a:off x="438308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8" name="Text Box 111"/>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78879" name="Text Box 112"/>
          <p:cNvSpPr txBox="1">
            <a:spLocks noChangeArrowheads="1"/>
          </p:cNvSpPr>
          <p:nvPr/>
        </p:nvSpPr>
        <p:spPr bwMode="auto">
          <a:xfrm>
            <a:off x="7191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j-lt"/>
              </a:rPr>
              <a:t>Sign = +1, error = 3/8</a:t>
            </a:r>
            <a:br>
              <a:rPr lang="en-US" sz="1800" dirty="0">
                <a:latin typeface="+mj-lt"/>
              </a:rPr>
            </a:br>
            <a:r>
              <a:rPr lang="en-US" sz="1800" dirty="0">
                <a:latin typeface="+mj-lt"/>
              </a:rPr>
              <a:t>Sign = -1, error = 5/8</a:t>
            </a:r>
          </a:p>
        </p:txBody>
      </p:sp>
      <p:sp>
        <p:nvSpPr>
          <p:cNvPr id="78880" name="Line 113"/>
          <p:cNvSpPr>
            <a:spLocks noChangeShapeType="1"/>
          </p:cNvSpPr>
          <p:nvPr/>
        </p:nvSpPr>
        <p:spPr bwMode="auto">
          <a:xfrm flipH="1" flipV="1">
            <a:off x="1835149" y="1468243"/>
            <a:ext cx="4801" cy="63809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Text Box 114"/>
          <p:cNvSpPr txBox="1">
            <a:spLocks noChangeArrowheads="1"/>
          </p:cNvSpPr>
          <p:nvPr/>
        </p:nvSpPr>
        <p:spPr bwMode="auto">
          <a:xfrm>
            <a:off x="1198835" y="2214990"/>
            <a:ext cx="1120775" cy="376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n-lt"/>
              </a:rPr>
              <a:t>threshold</a:t>
            </a:r>
          </a:p>
        </p:txBody>
      </p:sp>
      <p:sp>
        <p:nvSpPr>
          <p:cNvPr id="3" name="Multiply 2"/>
          <p:cNvSpPr/>
          <p:nvPr/>
        </p:nvSpPr>
        <p:spPr>
          <a:xfrm>
            <a:off x="1381514" y="1039164"/>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Multiply 36"/>
          <p:cNvSpPr/>
          <p:nvPr/>
        </p:nvSpPr>
        <p:spPr>
          <a:xfrm>
            <a:off x="3541134" y="1036686"/>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Multiply 37"/>
          <p:cNvSpPr/>
          <p:nvPr/>
        </p:nvSpPr>
        <p:spPr>
          <a:xfrm>
            <a:off x="3978509" y="1040403"/>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Multiply 38"/>
          <p:cNvSpPr/>
          <p:nvPr/>
        </p:nvSpPr>
        <p:spPr>
          <a:xfrm>
            <a:off x="4403494" y="1037924"/>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Multiply 39"/>
          <p:cNvSpPr/>
          <p:nvPr/>
        </p:nvSpPr>
        <p:spPr>
          <a:xfrm>
            <a:off x="2684968" y="1035447"/>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91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a:off x="1139901" y="2106341"/>
            <a:ext cx="1400098" cy="62570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97283"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
        <p:nvSpPr>
          <p:cNvPr id="97" name="Date Placeholder 96"/>
          <p:cNvSpPr>
            <a:spLocks noGrp="1"/>
          </p:cNvSpPr>
          <p:nvPr>
            <p:ph type="dt" sz="quarter" idx="10"/>
          </p:nvPr>
        </p:nvSpPr>
        <p:spPr/>
        <p:txBody>
          <a:bodyPr/>
          <a:lstStyle/>
          <a:p>
            <a:pPr>
              <a:defRPr/>
            </a:pPr>
            <a:fld id="{E5B64CB6-A644-4E13-98C0-2FB3E8BE6EA2}"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458CA882-C0F6-0D48-A1F4-99774FBA0D93}" type="slidenum">
              <a:rPr lang="en-US" b="0">
                <a:solidFill>
                  <a:srgbClr val="898989"/>
                </a:solidFill>
                <a:latin typeface="Calibri" charset="0"/>
              </a:rPr>
              <a:pPr eaLnBrk="1" hangingPunct="1"/>
              <a:t>77</a:t>
            </a:fld>
            <a:endParaRPr lang="en-US" b="0">
              <a:solidFill>
                <a:srgbClr val="898989"/>
              </a:solidFill>
              <a:latin typeface="Calibri" charset="0"/>
            </a:endParaRPr>
          </a:p>
        </p:txBody>
      </p:sp>
      <p:sp>
        <p:nvSpPr>
          <p:cNvPr id="78854" name="Rectangle 84"/>
          <p:cNvSpPr>
            <a:spLocks noChangeArrowheads="1"/>
          </p:cNvSpPr>
          <p:nvPr/>
        </p:nvSpPr>
        <p:spPr bwMode="auto">
          <a:xfrm>
            <a:off x="2744788" y="116027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78855" name="Rectangle 87"/>
          <p:cNvSpPr>
            <a:spLocks noChangeArrowheads="1"/>
          </p:cNvSpPr>
          <p:nvPr/>
        </p:nvSpPr>
        <p:spPr bwMode="auto">
          <a:xfrm>
            <a:off x="360045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78856" name="Rectangle 88"/>
          <p:cNvSpPr>
            <a:spLocks noChangeArrowheads="1"/>
          </p:cNvSpPr>
          <p:nvPr/>
        </p:nvSpPr>
        <p:spPr bwMode="auto">
          <a:xfrm>
            <a:off x="4038600"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78857" name="Rectangle 89"/>
          <p:cNvSpPr>
            <a:spLocks noChangeArrowheads="1"/>
          </p:cNvSpPr>
          <p:nvPr/>
        </p:nvSpPr>
        <p:spPr bwMode="auto">
          <a:xfrm>
            <a:off x="4462463" y="116027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78858" name="Rectangle 90"/>
          <p:cNvSpPr>
            <a:spLocks noChangeArrowheads="1"/>
          </p:cNvSpPr>
          <p:nvPr/>
        </p:nvSpPr>
        <p:spPr bwMode="auto">
          <a:xfrm>
            <a:off x="1884363"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59" name="Rectangle 91"/>
          <p:cNvSpPr>
            <a:spLocks noChangeArrowheads="1"/>
          </p:cNvSpPr>
          <p:nvPr/>
        </p:nvSpPr>
        <p:spPr bwMode="auto">
          <a:xfrm>
            <a:off x="1444625" y="115868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78860" name="Rectangle 92"/>
          <p:cNvSpPr>
            <a:spLocks noChangeArrowheads="1"/>
          </p:cNvSpPr>
          <p:nvPr/>
        </p:nvSpPr>
        <p:spPr bwMode="auto">
          <a:xfrm>
            <a:off x="3176588"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78861" name="Rectangle 94"/>
          <p:cNvSpPr>
            <a:spLocks noChangeArrowheads="1"/>
          </p:cNvSpPr>
          <p:nvPr/>
        </p:nvSpPr>
        <p:spPr bwMode="auto">
          <a:xfrm>
            <a:off x="2314575" y="116027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8862" name="Text Box 95"/>
          <p:cNvSpPr txBox="1">
            <a:spLocks noChangeArrowheads="1"/>
          </p:cNvSpPr>
          <p:nvPr/>
        </p:nvSpPr>
        <p:spPr bwMode="auto">
          <a:xfrm>
            <a:off x="1431925" y="7840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78863" name="Text Box 96"/>
          <p:cNvSpPr txBox="1">
            <a:spLocks noChangeArrowheads="1"/>
          </p:cNvSpPr>
          <p:nvPr/>
        </p:nvSpPr>
        <p:spPr bwMode="auto">
          <a:xfrm>
            <a:off x="1897063"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78864" name="Text Box 97"/>
          <p:cNvSpPr txBox="1">
            <a:spLocks noChangeArrowheads="1"/>
          </p:cNvSpPr>
          <p:nvPr/>
        </p:nvSpPr>
        <p:spPr bwMode="auto">
          <a:xfrm>
            <a:off x="231775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78865" name="Text Box 98"/>
          <p:cNvSpPr txBox="1">
            <a:spLocks noChangeArrowheads="1"/>
          </p:cNvSpPr>
          <p:nvPr/>
        </p:nvSpPr>
        <p:spPr bwMode="auto">
          <a:xfrm>
            <a:off x="2765425"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78866" name="Text Box 99"/>
          <p:cNvSpPr txBox="1">
            <a:spLocks noChangeArrowheads="1"/>
          </p:cNvSpPr>
          <p:nvPr/>
        </p:nvSpPr>
        <p:spPr bwMode="auto">
          <a:xfrm>
            <a:off x="3187700" y="78403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78867" name="Text Box 100"/>
          <p:cNvSpPr txBox="1">
            <a:spLocks noChangeArrowheads="1"/>
          </p:cNvSpPr>
          <p:nvPr/>
        </p:nvSpPr>
        <p:spPr bwMode="auto">
          <a:xfrm>
            <a:off x="3571875" y="7840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78868" name="Text Box 101"/>
          <p:cNvSpPr txBox="1">
            <a:spLocks noChangeArrowheads="1"/>
          </p:cNvSpPr>
          <p:nvPr/>
        </p:nvSpPr>
        <p:spPr bwMode="auto">
          <a:xfrm>
            <a:off x="4046538"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78869" name="Text Box 102"/>
          <p:cNvSpPr txBox="1">
            <a:spLocks noChangeArrowheads="1"/>
          </p:cNvSpPr>
          <p:nvPr/>
        </p:nvSpPr>
        <p:spPr bwMode="auto">
          <a:xfrm>
            <a:off x="4468813" y="78403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78870" name="Text Box 103"/>
          <p:cNvSpPr txBox="1">
            <a:spLocks noChangeArrowheads="1"/>
          </p:cNvSpPr>
          <p:nvPr/>
        </p:nvSpPr>
        <p:spPr bwMode="auto">
          <a:xfrm>
            <a:off x="13747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1" name="Text Box 104"/>
          <p:cNvSpPr txBox="1">
            <a:spLocks noChangeArrowheads="1"/>
          </p:cNvSpPr>
          <p:nvPr/>
        </p:nvSpPr>
        <p:spPr bwMode="auto">
          <a:xfrm>
            <a:off x="1811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2" name="Text Box 105"/>
          <p:cNvSpPr txBox="1">
            <a:spLocks noChangeArrowheads="1"/>
          </p:cNvSpPr>
          <p:nvPr/>
        </p:nvSpPr>
        <p:spPr bwMode="auto">
          <a:xfrm>
            <a:off x="2241550"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3" name="Text Box 106"/>
          <p:cNvSpPr txBox="1">
            <a:spLocks noChangeArrowheads="1"/>
          </p:cNvSpPr>
          <p:nvPr/>
        </p:nvSpPr>
        <p:spPr bwMode="auto">
          <a:xfrm>
            <a:off x="26701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4" name="Text Box 107"/>
          <p:cNvSpPr txBox="1">
            <a:spLocks noChangeArrowheads="1"/>
          </p:cNvSpPr>
          <p:nvPr/>
        </p:nvSpPr>
        <p:spPr bwMode="auto">
          <a:xfrm>
            <a:off x="31019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5" name="Text Box 108"/>
          <p:cNvSpPr txBox="1">
            <a:spLocks noChangeArrowheads="1"/>
          </p:cNvSpPr>
          <p:nvPr/>
        </p:nvSpPr>
        <p:spPr bwMode="auto">
          <a:xfrm>
            <a:off x="3495675"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6" name="Text Box 109"/>
          <p:cNvSpPr txBox="1">
            <a:spLocks noChangeArrowheads="1"/>
          </p:cNvSpPr>
          <p:nvPr/>
        </p:nvSpPr>
        <p:spPr bwMode="auto">
          <a:xfrm>
            <a:off x="397033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7" name="Text Box 110"/>
          <p:cNvSpPr txBox="1">
            <a:spLocks noChangeArrowheads="1"/>
          </p:cNvSpPr>
          <p:nvPr/>
        </p:nvSpPr>
        <p:spPr bwMode="auto">
          <a:xfrm>
            <a:off x="4383088" y="1474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8878" name="Text Box 111"/>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78879" name="Text Box 112"/>
          <p:cNvSpPr txBox="1">
            <a:spLocks noChangeArrowheads="1"/>
          </p:cNvSpPr>
          <p:nvPr/>
        </p:nvSpPr>
        <p:spPr bwMode="auto">
          <a:xfrm>
            <a:off x="7191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j-lt"/>
              </a:rPr>
              <a:t>Sign = +1, error = 3/8</a:t>
            </a:r>
            <a:br>
              <a:rPr lang="en-US" sz="1800" dirty="0">
                <a:latin typeface="+mj-lt"/>
              </a:rPr>
            </a:br>
            <a:r>
              <a:rPr lang="en-US" sz="1800" dirty="0">
                <a:latin typeface="+mj-lt"/>
              </a:rPr>
              <a:t>Sign = -1, error = 5/8</a:t>
            </a:r>
          </a:p>
        </p:txBody>
      </p:sp>
      <p:sp>
        <p:nvSpPr>
          <p:cNvPr id="78880" name="Line 113"/>
          <p:cNvSpPr>
            <a:spLocks noChangeShapeType="1"/>
          </p:cNvSpPr>
          <p:nvPr/>
        </p:nvSpPr>
        <p:spPr bwMode="auto">
          <a:xfrm flipH="1" flipV="1">
            <a:off x="1835149" y="1468243"/>
            <a:ext cx="4801" cy="63809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Text Box 114"/>
          <p:cNvSpPr txBox="1">
            <a:spLocks noChangeArrowheads="1"/>
          </p:cNvSpPr>
          <p:nvPr/>
        </p:nvSpPr>
        <p:spPr bwMode="auto">
          <a:xfrm>
            <a:off x="1397075" y="2214990"/>
            <a:ext cx="1120775" cy="376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n-lt"/>
              </a:rPr>
              <a:t>threshold</a:t>
            </a:r>
          </a:p>
        </p:txBody>
      </p:sp>
      <p:sp>
        <p:nvSpPr>
          <p:cNvPr id="3" name="Multiply 2"/>
          <p:cNvSpPr/>
          <p:nvPr/>
        </p:nvSpPr>
        <p:spPr>
          <a:xfrm>
            <a:off x="1833758" y="1045359"/>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Multiply 36"/>
          <p:cNvSpPr/>
          <p:nvPr/>
        </p:nvSpPr>
        <p:spPr>
          <a:xfrm>
            <a:off x="3119866" y="1042881"/>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Multiply 39"/>
          <p:cNvSpPr/>
          <p:nvPr/>
        </p:nvSpPr>
        <p:spPr>
          <a:xfrm>
            <a:off x="2263700" y="1041642"/>
            <a:ext cx="470829" cy="522007"/>
          </a:xfrm>
          <a:prstGeom prst="mathMultiply">
            <a:avLst/>
          </a:prstGeom>
          <a:gradFill flip="none" rotWithShape="1">
            <a:gsLst>
              <a:gs pos="0">
                <a:schemeClr val="accent2">
                  <a:shade val="51000"/>
                  <a:satMod val="130000"/>
                  <a:alpha val="51000"/>
                </a:schemeClr>
              </a:gs>
              <a:gs pos="80000">
                <a:schemeClr val="accent2">
                  <a:shade val="93000"/>
                  <a:satMod val="130000"/>
                  <a:alpha val="51000"/>
                </a:schemeClr>
              </a:gs>
              <a:gs pos="100000">
                <a:schemeClr val="accent2">
                  <a:shade val="94000"/>
                  <a:satMod val="135000"/>
                  <a:alpha val="51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8271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96"/>
          <p:cNvSpPr>
            <a:spLocks noGrp="1"/>
          </p:cNvSpPr>
          <p:nvPr>
            <p:ph type="dt" sz="quarter" idx="10"/>
          </p:nvPr>
        </p:nvSpPr>
        <p:spPr/>
        <p:txBody>
          <a:bodyPr/>
          <a:lstStyle/>
          <a:p>
            <a:pPr>
              <a:defRPr/>
            </a:pPr>
            <a:fld id="{FF96866A-66B3-48B9-862C-113A25DB70C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000740F-C43F-A24A-A41C-D9DDEC75B6CB}" type="slidenum">
              <a:rPr lang="en-US" b="0">
                <a:solidFill>
                  <a:srgbClr val="898989"/>
                </a:solidFill>
                <a:latin typeface="Calibri" charset="0"/>
              </a:rPr>
              <a:pPr eaLnBrk="1" hangingPunct="1"/>
              <a:t>78</a:t>
            </a:fld>
            <a:endParaRPr lang="en-US" b="0">
              <a:solidFill>
                <a:srgbClr val="898989"/>
              </a:solidFill>
              <a:latin typeface="Calibri" charset="0"/>
            </a:endParaRPr>
          </a:p>
        </p:txBody>
      </p:sp>
      <p:sp>
        <p:nvSpPr>
          <p:cNvPr id="79878"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79879"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79880"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79881"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79882"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9883"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79884"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79885"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9886"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79887"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79888"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79889"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79890"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79891"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79892"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79893"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79894"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5"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6"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7"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8"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9"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900"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901"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902" name="Text Box 92"/>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79904" name="Line 94"/>
          <p:cNvSpPr>
            <a:spLocks noChangeShapeType="1"/>
          </p:cNvSpPr>
          <p:nvPr/>
        </p:nvSpPr>
        <p:spPr bwMode="auto">
          <a:xfrm flipV="1">
            <a:off x="1842515"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05" name="Text Box 95"/>
          <p:cNvSpPr txBox="1">
            <a:spLocks noChangeArrowheads="1"/>
          </p:cNvSpPr>
          <p:nvPr/>
        </p:nvSpPr>
        <p:spPr bwMode="auto">
          <a:xfrm>
            <a:off x="128054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
        <p:nvSpPr>
          <p:cNvPr id="37" name="Text Box 112"/>
          <p:cNvSpPr txBox="1">
            <a:spLocks noChangeArrowheads="1"/>
          </p:cNvSpPr>
          <p:nvPr/>
        </p:nvSpPr>
        <p:spPr bwMode="auto">
          <a:xfrm>
            <a:off x="7191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j-lt"/>
              </a:rPr>
              <a:t>Sign = +1, error = 3/8</a:t>
            </a:r>
            <a:br>
              <a:rPr lang="en-US" sz="1800" dirty="0">
                <a:latin typeface="+mj-lt"/>
              </a:rPr>
            </a:br>
            <a:r>
              <a:rPr lang="en-US" sz="1800" dirty="0">
                <a:latin typeface="+mj-lt"/>
              </a:rPr>
              <a:t>Sign = -1, error = 5/8</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96"/>
          <p:cNvSpPr>
            <a:spLocks noGrp="1"/>
          </p:cNvSpPr>
          <p:nvPr>
            <p:ph type="dt" sz="quarter" idx="10"/>
          </p:nvPr>
        </p:nvSpPr>
        <p:spPr/>
        <p:txBody>
          <a:bodyPr/>
          <a:lstStyle/>
          <a:p>
            <a:pPr>
              <a:defRPr/>
            </a:pPr>
            <a:fld id="{86F5223F-0C9B-47A7-9CA9-E588DD51D1A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B000740F-C43F-A24A-A41C-D9DDEC75B6CB}" type="slidenum">
              <a:rPr lang="en-US" b="0">
                <a:solidFill>
                  <a:srgbClr val="898989"/>
                </a:solidFill>
                <a:latin typeface="Calibri" charset="0"/>
              </a:rPr>
              <a:pPr eaLnBrk="1" hangingPunct="1"/>
              <a:t>79</a:t>
            </a:fld>
            <a:endParaRPr lang="en-US" b="0">
              <a:solidFill>
                <a:srgbClr val="898989"/>
              </a:solidFill>
              <a:latin typeface="Calibri" charset="0"/>
            </a:endParaRPr>
          </a:p>
        </p:txBody>
      </p:sp>
      <p:sp>
        <p:nvSpPr>
          <p:cNvPr id="79878"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79879"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79880"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79881"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79882"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9883"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79884"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79885"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79886"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79887"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79888"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79889"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79890"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79891"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79892"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79893"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79894"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5"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6"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7"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8"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899"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900"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901"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79902" name="Text Box 92"/>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79903" name="Text Box 93"/>
          <p:cNvSpPr txBox="1">
            <a:spLocks noChangeArrowheads="1"/>
          </p:cNvSpPr>
          <p:nvPr/>
        </p:nvSpPr>
        <p:spPr bwMode="auto">
          <a:xfrm>
            <a:off x="1109663"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2/8</a:t>
            </a:r>
            <a:br>
              <a:rPr lang="en-US" sz="1800">
                <a:latin typeface="+mn-lt"/>
              </a:rPr>
            </a:br>
            <a:r>
              <a:rPr lang="en-US" sz="1800">
                <a:latin typeface="+mn-lt"/>
              </a:rPr>
              <a:t>Sign = -1, error = 6/8</a:t>
            </a:r>
          </a:p>
        </p:txBody>
      </p:sp>
      <p:sp>
        <p:nvSpPr>
          <p:cNvPr id="79904" name="Line 94"/>
          <p:cNvSpPr>
            <a:spLocks noChangeShapeType="1"/>
          </p:cNvSpPr>
          <p:nvPr/>
        </p:nvSpPr>
        <p:spPr bwMode="auto">
          <a:xfrm flipV="1">
            <a:off x="2263775"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905" name="Text Box 95"/>
          <p:cNvSpPr txBox="1">
            <a:spLocks noChangeArrowheads="1"/>
          </p:cNvSpPr>
          <p:nvPr/>
        </p:nvSpPr>
        <p:spPr bwMode="auto">
          <a:xfrm>
            <a:off x="170180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dirty="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Tree>
    <p:extLst>
      <p:ext uri="{BB962C8B-B14F-4D97-AF65-F5344CB8AC3E}">
        <p14:creationId xmlns:p14="http://schemas.microsoft.com/office/powerpoint/2010/main" val="3892999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Sliding Windows</a:t>
            </a:r>
            <a:endParaRPr lang="en-US" dirty="0"/>
          </a:p>
        </p:txBody>
      </p:sp>
      <p:sp>
        <p:nvSpPr>
          <p:cNvPr id="4" name="Date Placeholder 3"/>
          <p:cNvSpPr>
            <a:spLocks noGrp="1"/>
          </p:cNvSpPr>
          <p:nvPr>
            <p:ph type="dt" sz="half" idx="10"/>
          </p:nvPr>
        </p:nvSpPr>
        <p:spPr/>
        <p:txBody>
          <a:bodyPr/>
          <a:lstStyle/>
          <a:p>
            <a:pPr>
              <a:defRPr/>
            </a:pPr>
            <a:fld id="{88D0D942-7187-4B92-8898-F026FAC75FF1}"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8</a:t>
            </a:fld>
            <a:endParaRPr lang="en-US"/>
          </a:p>
        </p:txBody>
      </p:sp>
      <p:pic>
        <p:nvPicPr>
          <p:cNvPr id="11" name="Picture 10" descr="Screen Shot 2014-09-19 at 5.57.41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736" y="955444"/>
            <a:ext cx="8202624" cy="5403108"/>
          </a:xfrm>
          <a:prstGeom prst="rect">
            <a:avLst/>
          </a:prstGeom>
        </p:spPr>
      </p:pic>
    </p:spTree>
    <p:extLst>
      <p:ext uri="{BB962C8B-B14F-4D97-AF65-F5344CB8AC3E}">
        <p14:creationId xmlns:p14="http://schemas.microsoft.com/office/powerpoint/2010/main" val="25076499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96"/>
          <p:cNvSpPr>
            <a:spLocks noGrp="1"/>
          </p:cNvSpPr>
          <p:nvPr>
            <p:ph type="dt" sz="quarter" idx="10"/>
          </p:nvPr>
        </p:nvSpPr>
        <p:spPr/>
        <p:txBody>
          <a:bodyPr/>
          <a:lstStyle/>
          <a:p>
            <a:pPr>
              <a:defRPr/>
            </a:pPr>
            <a:fld id="{ECD4034D-5A81-4EF3-8C78-64E944560E9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1C5687B-8A48-2A41-BF2B-7DAF7E19ACE2}" type="slidenum">
              <a:rPr lang="en-US" b="0">
                <a:solidFill>
                  <a:srgbClr val="898989"/>
                </a:solidFill>
                <a:latin typeface="Calibri" charset="0"/>
              </a:rPr>
              <a:pPr eaLnBrk="1" hangingPunct="1"/>
              <a:t>80</a:t>
            </a:fld>
            <a:endParaRPr lang="en-US" b="0">
              <a:solidFill>
                <a:srgbClr val="898989"/>
              </a:solidFill>
              <a:latin typeface="Calibri" charset="0"/>
            </a:endParaRPr>
          </a:p>
        </p:txBody>
      </p:sp>
      <p:sp>
        <p:nvSpPr>
          <p:cNvPr id="80902"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80903"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0904"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0905"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80906"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0907"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80908"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0909"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0910"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0911"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0912"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0913"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0914"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0915"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0916"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0917"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0918"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19"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0"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1"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2"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3"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4"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5"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0926" name="Text Box 92"/>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80927" name="Text Box 93"/>
          <p:cNvSpPr txBox="1">
            <a:spLocks noChangeArrowheads="1"/>
          </p:cNvSpPr>
          <p:nvPr/>
        </p:nvSpPr>
        <p:spPr bwMode="auto">
          <a:xfrm>
            <a:off x="15573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br>
              <a:rPr lang="en-US" sz="1800">
                <a:latin typeface="+mn-lt"/>
              </a:rPr>
            </a:br>
            <a:r>
              <a:rPr lang="en-US" sz="1800">
                <a:latin typeface="+mn-lt"/>
              </a:rPr>
              <a:t>Sign = -1, error = 7/8</a:t>
            </a:r>
          </a:p>
        </p:txBody>
      </p:sp>
      <p:sp>
        <p:nvSpPr>
          <p:cNvPr id="80928" name="Line 94"/>
          <p:cNvSpPr>
            <a:spLocks noChangeShapeType="1"/>
          </p:cNvSpPr>
          <p:nvPr/>
        </p:nvSpPr>
        <p:spPr bwMode="auto">
          <a:xfrm flipV="1">
            <a:off x="2701925"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9" name="Text Box 95"/>
          <p:cNvSpPr txBox="1">
            <a:spLocks noChangeArrowheads="1"/>
          </p:cNvSpPr>
          <p:nvPr/>
        </p:nvSpPr>
        <p:spPr bwMode="auto">
          <a:xfrm>
            <a:off x="213995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7"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96"/>
          <p:cNvSpPr>
            <a:spLocks noGrp="1"/>
          </p:cNvSpPr>
          <p:nvPr>
            <p:ph type="dt" sz="quarter" idx="10"/>
          </p:nvPr>
        </p:nvSpPr>
        <p:spPr/>
        <p:txBody>
          <a:bodyPr/>
          <a:lstStyle/>
          <a:p>
            <a:pPr>
              <a:defRPr/>
            </a:pPr>
            <a:fld id="{2DFC7FF5-9B87-4EED-8C52-C815E08C795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C98BD143-4CA2-B647-88BC-24AF1745521E}" type="slidenum">
              <a:rPr lang="en-US" b="0">
                <a:solidFill>
                  <a:srgbClr val="898989"/>
                </a:solidFill>
                <a:latin typeface="Calibri" charset="0"/>
              </a:rPr>
              <a:pPr eaLnBrk="1" hangingPunct="1"/>
              <a:t>81</a:t>
            </a:fld>
            <a:endParaRPr lang="en-US" b="0">
              <a:solidFill>
                <a:srgbClr val="898989"/>
              </a:solidFill>
              <a:latin typeface="Calibri" charset="0"/>
            </a:endParaRPr>
          </a:p>
        </p:txBody>
      </p:sp>
      <p:sp>
        <p:nvSpPr>
          <p:cNvPr id="81926"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81927"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1928"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1929"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81930"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1931"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81932"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1933"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1934"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1935"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1936"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1937"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1938"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1939"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1940"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1941"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1942"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3"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4"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5"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6"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7"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8"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49"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1950" name="Text Box 92"/>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81951" name="Text Box 93"/>
          <p:cNvSpPr txBox="1">
            <a:spLocks noChangeArrowheads="1"/>
          </p:cNvSpPr>
          <p:nvPr/>
        </p:nvSpPr>
        <p:spPr bwMode="auto">
          <a:xfrm>
            <a:off x="203358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2/8</a:t>
            </a:r>
            <a:br>
              <a:rPr lang="en-US" sz="1800">
                <a:latin typeface="+mn-lt"/>
              </a:rPr>
            </a:br>
            <a:r>
              <a:rPr lang="en-US" sz="1800">
                <a:latin typeface="+mn-lt"/>
              </a:rPr>
              <a:t>Sign = -1, error = 6/8</a:t>
            </a:r>
          </a:p>
        </p:txBody>
      </p:sp>
      <p:sp>
        <p:nvSpPr>
          <p:cNvPr id="81952" name="Line 94"/>
          <p:cNvSpPr>
            <a:spLocks noChangeShapeType="1"/>
          </p:cNvSpPr>
          <p:nvPr/>
        </p:nvSpPr>
        <p:spPr bwMode="auto">
          <a:xfrm flipV="1">
            <a:off x="3140075"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53" name="Text Box 95"/>
          <p:cNvSpPr txBox="1">
            <a:spLocks noChangeArrowheads="1"/>
          </p:cNvSpPr>
          <p:nvPr/>
        </p:nvSpPr>
        <p:spPr bwMode="auto">
          <a:xfrm>
            <a:off x="2578100"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96"/>
          <p:cNvSpPr>
            <a:spLocks noGrp="1"/>
          </p:cNvSpPr>
          <p:nvPr>
            <p:ph type="dt" sz="quarter" idx="10"/>
          </p:nvPr>
        </p:nvSpPr>
        <p:spPr/>
        <p:txBody>
          <a:bodyPr/>
          <a:lstStyle/>
          <a:p>
            <a:pPr>
              <a:defRPr/>
            </a:pPr>
            <a:fld id="{8D94E422-9219-4F64-95BC-5A911EDBA890}"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8D44583-FFFD-9B41-B229-24CC43FA0EEC}" type="slidenum">
              <a:rPr lang="en-US" b="0">
                <a:solidFill>
                  <a:srgbClr val="898989"/>
                </a:solidFill>
                <a:latin typeface="Calibri" charset="0"/>
              </a:rPr>
              <a:pPr eaLnBrk="1" hangingPunct="1"/>
              <a:t>82</a:t>
            </a:fld>
            <a:endParaRPr lang="en-US" b="0">
              <a:solidFill>
                <a:srgbClr val="898989"/>
              </a:solidFill>
              <a:latin typeface="Calibri" charset="0"/>
            </a:endParaRPr>
          </a:p>
        </p:txBody>
      </p:sp>
      <p:sp>
        <p:nvSpPr>
          <p:cNvPr id="82950"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82951"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2952"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2953"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82954"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2955"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82956"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2957"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2958"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2959"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2960"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2961"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2962"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2963"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2964"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2965"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2966"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67"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68"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69"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70"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71"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72"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73"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2974" name="Text Box 92"/>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82975" name="Text Box 93"/>
          <p:cNvSpPr txBox="1">
            <a:spLocks noChangeArrowheads="1"/>
          </p:cNvSpPr>
          <p:nvPr/>
        </p:nvSpPr>
        <p:spPr bwMode="auto">
          <a:xfrm>
            <a:off x="2462213"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br>
              <a:rPr lang="en-US" sz="1800">
                <a:latin typeface="+mn-lt"/>
              </a:rPr>
            </a:br>
            <a:r>
              <a:rPr lang="en-US" sz="1800">
                <a:latin typeface="+mn-lt"/>
              </a:rPr>
              <a:t>Sign = -1, error = 7/8</a:t>
            </a:r>
          </a:p>
        </p:txBody>
      </p:sp>
      <p:sp>
        <p:nvSpPr>
          <p:cNvPr id="82976" name="Line 94"/>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77" name="Text Box 95"/>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8"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Date Placeholder 96"/>
          <p:cNvSpPr>
            <a:spLocks noGrp="1"/>
          </p:cNvSpPr>
          <p:nvPr>
            <p:ph type="dt" sz="quarter" idx="10"/>
          </p:nvPr>
        </p:nvSpPr>
        <p:spPr/>
        <p:txBody>
          <a:bodyPr/>
          <a:lstStyle/>
          <a:p>
            <a:pPr>
              <a:defRPr/>
            </a:pPr>
            <a:fld id="{09C8BBAD-D01D-427D-8AB9-6624DB469D30}"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93A8C090-31A8-BE48-BFC4-DAAD67688763}" type="slidenum">
              <a:rPr lang="en-US" b="0">
                <a:solidFill>
                  <a:srgbClr val="898989"/>
                </a:solidFill>
                <a:latin typeface="Calibri" charset="0"/>
              </a:rPr>
              <a:pPr eaLnBrk="1" hangingPunct="1"/>
              <a:t>83</a:t>
            </a:fld>
            <a:endParaRPr lang="en-US" b="0">
              <a:solidFill>
                <a:srgbClr val="898989"/>
              </a:solidFill>
              <a:latin typeface="Calibri" charset="0"/>
            </a:endParaRPr>
          </a:p>
        </p:txBody>
      </p:sp>
      <p:sp>
        <p:nvSpPr>
          <p:cNvPr id="83974"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83975"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3976"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3977"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83978"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3979"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83980"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3981"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3982"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3983"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3984"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3985"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3986"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3987"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3988"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3989"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3990"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1"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2"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3"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4"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5"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6"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7"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3998" name="Text Box 92"/>
          <p:cNvSpPr txBox="1">
            <a:spLocks noChangeArrowheads="1"/>
          </p:cNvSpPr>
          <p:nvPr/>
        </p:nvSpPr>
        <p:spPr bwMode="auto">
          <a:xfrm>
            <a:off x="5045075" y="658813"/>
            <a:ext cx="3705225" cy="1474787"/>
          </a:xfrm>
          <a:prstGeom prst="rect">
            <a:avLst/>
          </a:prstGeom>
          <a:noFill/>
          <a:ln w="9525">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 or -1</a:t>
            </a:r>
          </a:p>
        </p:txBody>
      </p:sp>
      <p:sp>
        <p:nvSpPr>
          <p:cNvPr id="83999" name="Text Box 93"/>
          <p:cNvSpPr txBox="1">
            <a:spLocks noChangeArrowheads="1"/>
          </p:cNvSpPr>
          <p:nvPr/>
        </p:nvSpPr>
        <p:spPr bwMode="auto">
          <a:xfrm>
            <a:off x="2881313" y="2654300"/>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2/8</a:t>
            </a:r>
            <a:br>
              <a:rPr lang="en-US" sz="1800">
                <a:latin typeface="+mn-lt"/>
              </a:rPr>
            </a:br>
            <a:r>
              <a:rPr lang="en-US" sz="1800">
                <a:latin typeface="+mn-lt"/>
              </a:rPr>
              <a:t>Sign = -1, error = 6/8</a:t>
            </a:r>
          </a:p>
        </p:txBody>
      </p:sp>
      <p:sp>
        <p:nvSpPr>
          <p:cNvPr id="84000" name="Line 94"/>
          <p:cNvSpPr>
            <a:spLocks noChangeShapeType="1"/>
          </p:cNvSpPr>
          <p:nvPr/>
        </p:nvSpPr>
        <p:spPr bwMode="auto">
          <a:xfrm flipV="1">
            <a:off x="3987800" y="1782763"/>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001" name="Text Box 95"/>
          <p:cNvSpPr txBox="1">
            <a:spLocks noChangeArrowheads="1"/>
          </p:cNvSpPr>
          <p:nvPr/>
        </p:nvSpPr>
        <p:spPr bwMode="auto">
          <a:xfrm>
            <a:off x="3425825" y="2286000"/>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36" name="Rectangle 2"/>
          <p:cNvSpPr>
            <a:spLocks noGrp="1" noChangeArrowheads="1"/>
          </p:cNvSpPr>
          <p:nvPr>
            <p:ph type="title"/>
          </p:nvPr>
        </p:nvSpPr>
        <p:spPr>
          <a:xfrm>
            <a:off x="457200" y="104775"/>
            <a:ext cx="8229600" cy="446591"/>
          </a:xfrm>
        </p:spPr>
        <p:txBody>
          <a:bodyPr>
            <a:normAutofit fontScale="90000"/>
          </a:bodyPr>
          <a:lstStyle/>
          <a:p>
            <a:pPr eaLnBrk="1" hangingPunct="1"/>
            <a:r>
              <a:rPr lang="en-US" sz="4100" dirty="0">
                <a:latin typeface="Calibri" charset="0"/>
              </a:rPr>
              <a:t>The </a:t>
            </a:r>
            <a:r>
              <a:rPr lang="en-US" sz="4100" dirty="0" smtClean="0">
                <a:latin typeface="Calibri" charset="0"/>
              </a:rPr>
              <a:t>E1 “</a:t>
            </a:r>
            <a:r>
              <a:rPr lang="en-US" sz="4100" dirty="0">
                <a:latin typeface="Calibri" charset="0"/>
              </a:rPr>
              <a:t>Stump”</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57200" y="104775"/>
            <a:ext cx="8229600" cy="685800"/>
          </a:xfrm>
        </p:spPr>
        <p:txBody>
          <a:bodyPr>
            <a:normAutofit fontScale="90000"/>
          </a:bodyPr>
          <a:lstStyle/>
          <a:p>
            <a:pPr eaLnBrk="1" hangingPunct="1"/>
            <a:r>
              <a:rPr lang="en-US" sz="4100">
                <a:latin typeface="Calibri" charset="0"/>
              </a:rPr>
              <a:t>The Best E1 “Stump”</a:t>
            </a:r>
          </a:p>
        </p:txBody>
      </p:sp>
      <p:sp>
        <p:nvSpPr>
          <p:cNvPr id="97" name="Date Placeholder 96"/>
          <p:cNvSpPr>
            <a:spLocks noGrp="1"/>
          </p:cNvSpPr>
          <p:nvPr>
            <p:ph type="dt" sz="quarter" idx="10"/>
          </p:nvPr>
        </p:nvSpPr>
        <p:spPr/>
        <p:txBody>
          <a:bodyPr/>
          <a:lstStyle/>
          <a:p>
            <a:pPr>
              <a:defRPr/>
            </a:pPr>
            <a:fld id="{8F6310FF-A942-443A-AE96-40DFD6904EE4}"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81145319-D81D-FB4C-803B-8AEE386A185B}" type="slidenum">
              <a:rPr lang="en-US" b="0">
                <a:solidFill>
                  <a:srgbClr val="898989"/>
                </a:solidFill>
                <a:latin typeface="Calibri" charset="0"/>
              </a:rPr>
              <a:pPr eaLnBrk="1" hangingPunct="1"/>
              <a:t>84</a:t>
            </a:fld>
            <a:endParaRPr lang="en-US" b="0">
              <a:solidFill>
                <a:srgbClr val="898989"/>
              </a:solidFill>
              <a:latin typeface="Calibri" charset="0"/>
            </a:endParaRPr>
          </a:p>
        </p:txBody>
      </p:sp>
      <p:sp>
        <p:nvSpPr>
          <p:cNvPr id="84998"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84999"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5000"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5001"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85002"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5003"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85004"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5005"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5006"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5007"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5008"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5009"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5010"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5011"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5012"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5013"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5014"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15"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16"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17"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18"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19"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20"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21"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5022" name="Text Box 92"/>
          <p:cNvSpPr txBox="1">
            <a:spLocks noChangeArrowheads="1"/>
          </p:cNvSpPr>
          <p:nvPr/>
        </p:nvSpPr>
        <p:spPr bwMode="auto">
          <a:xfrm>
            <a:off x="5045075" y="1223963"/>
            <a:ext cx="3705225" cy="1749425"/>
          </a:xfrm>
          <a:prstGeom prst="rect">
            <a:avLst/>
          </a:prstGeom>
          <a:solidFill>
            <a:srgbClr val="FFFF00"/>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Classifier based on E1:</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if ( sign*wt(E1) &gt; thresh) &gt; 0) </a:t>
            </a:r>
          </a:p>
          <a:p>
            <a:r>
              <a:rPr lang="en-US" sz="1800">
                <a:solidFill>
                  <a:srgbClr val="3333FF"/>
                </a:solidFill>
                <a:latin typeface="Comic Sans MS" charset="0"/>
                <a:cs typeface="Arial Unicode MS" charset="0"/>
              </a:rPr>
              <a:t>    face = true</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Sign = +1</a:t>
            </a:r>
          </a:p>
          <a:p>
            <a:r>
              <a:rPr lang="en-US" sz="1800">
                <a:solidFill>
                  <a:srgbClr val="3333FF"/>
                </a:solidFill>
                <a:latin typeface="Comic Sans MS" charset="0"/>
                <a:cs typeface="Arial Unicode MS" charset="0"/>
              </a:rPr>
              <a:t>Threshold = 0.45</a:t>
            </a:r>
          </a:p>
        </p:txBody>
      </p:sp>
      <p:sp>
        <p:nvSpPr>
          <p:cNvPr id="85023" name="Text Box 93"/>
          <p:cNvSpPr txBox="1">
            <a:spLocks noChangeArrowheads="1"/>
          </p:cNvSpPr>
          <p:nvPr/>
        </p:nvSpPr>
        <p:spPr bwMode="auto">
          <a:xfrm>
            <a:off x="2236788" y="2663825"/>
            <a:ext cx="2501900" cy="376238"/>
          </a:xfrm>
          <a:prstGeom prst="rect">
            <a:avLst/>
          </a:prstGeom>
          <a:solidFill>
            <a:srgbClr val="FFFF00"/>
          </a:solidFill>
          <a:ln w="9525">
            <a:solidFill>
              <a:schemeClr val="tx1"/>
            </a:solidFill>
            <a:miter lim="800000"/>
            <a:headEnd/>
            <a:tailEnd/>
          </a:ln>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p>
        </p:txBody>
      </p:sp>
      <p:sp>
        <p:nvSpPr>
          <p:cNvPr id="85024" name="Line 94"/>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25" name="Text Box 95"/>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a:xfrm>
            <a:off x="457200" y="104775"/>
            <a:ext cx="8229600" cy="685800"/>
          </a:xfrm>
        </p:spPr>
        <p:txBody>
          <a:bodyPr>
            <a:normAutofit fontScale="90000"/>
          </a:bodyPr>
          <a:lstStyle/>
          <a:p>
            <a:pPr eaLnBrk="1" hangingPunct="1"/>
            <a:r>
              <a:rPr lang="en-US" sz="4100">
                <a:latin typeface="Calibri" charset="0"/>
              </a:rPr>
              <a:t>The E2“Stump”</a:t>
            </a:r>
          </a:p>
        </p:txBody>
      </p:sp>
      <p:sp>
        <p:nvSpPr>
          <p:cNvPr id="100" name="Date Placeholder 99"/>
          <p:cNvSpPr>
            <a:spLocks noGrp="1"/>
          </p:cNvSpPr>
          <p:nvPr>
            <p:ph type="dt" sz="quarter" idx="10"/>
          </p:nvPr>
        </p:nvSpPr>
        <p:spPr/>
        <p:txBody>
          <a:bodyPr/>
          <a:lstStyle/>
          <a:p>
            <a:pPr>
              <a:defRPr/>
            </a:pPr>
            <a:fld id="{148754AF-373D-4F26-BF15-9ACFDC000EA1}"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9"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01" name="Slide Number Placeholder 100"/>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475343B-E0BE-904B-9DF4-D7749581F782}" type="slidenum">
              <a:rPr lang="en-US" b="0">
                <a:solidFill>
                  <a:srgbClr val="898989"/>
                </a:solidFill>
                <a:latin typeface="Calibri" charset="0"/>
              </a:rPr>
              <a:pPr eaLnBrk="1" hangingPunct="1"/>
              <a:t>85</a:t>
            </a:fld>
            <a:endParaRPr lang="en-US" b="0">
              <a:solidFill>
                <a:srgbClr val="898989"/>
              </a:solidFill>
              <a:latin typeface="Calibri" charset="0"/>
            </a:endParaRPr>
          </a:p>
        </p:txBody>
      </p:sp>
      <p:sp>
        <p:nvSpPr>
          <p:cNvPr id="86022"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6023" name="Rectangle 69"/>
          <p:cNvSpPr>
            <a:spLocks noChangeArrowheads="1"/>
          </p:cNvSpPr>
          <p:nvPr/>
        </p:nvSpPr>
        <p:spPr bwMode="auto">
          <a:xfrm>
            <a:off x="36004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-0.1</a:t>
            </a:r>
          </a:p>
        </p:txBody>
      </p:sp>
      <p:sp>
        <p:nvSpPr>
          <p:cNvPr id="86024" name="Rectangle 70"/>
          <p:cNvSpPr>
            <a:spLocks noChangeArrowheads="1"/>
          </p:cNvSpPr>
          <p:nvPr/>
        </p:nvSpPr>
        <p:spPr bwMode="auto">
          <a:xfrm>
            <a:off x="403860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6025" name="Rectangle 71"/>
          <p:cNvSpPr>
            <a:spLocks noChangeArrowheads="1"/>
          </p:cNvSpPr>
          <p:nvPr/>
        </p:nvSpPr>
        <p:spPr bwMode="auto">
          <a:xfrm>
            <a:off x="44624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6026" name="Rectangle 72"/>
          <p:cNvSpPr>
            <a:spLocks noChangeArrowheads="1"/>
          </p:cNvSpPr>
          <p:nvPr/>
        </p:nvSpPr>
        <p:spPr bwMode="auto">
          <a:xfrm>
            <a:off x="1884363" y="1468438"/>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6027"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-0.9</a:t>
            </a:r>
          </a:p>
        </p:txBody>
      </p:sp>
      <p:sp>
        <p:nvSpPr>
          <p:cNvPr id="86028" name="Rectangle 74"/>
          <p:cNvSpPr>
            <a:spLocks noChangeArrowheads="1"/>
          </p:cNvSpPr>
          <p:nvPr/>
        </p:nvSpPr>
        <p:spPr bwMode="auto">
          <a:xfrm>
            <a:off x="3176588"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-0.1</a:t>
            </a:r>
          </a:p>
        </p:txBody>
      </p:sp>
      <p:sp>
        <p:nvSpPr>
          <p:cNvPr id="86029" name="Rectangle 75"/>
          <p:cNvSpPr>
            <a:spLocks noChangeArrowheads="1"/>
          </p:cNvSpPr>
          <p:nvPr/>
        </p:nvSpPr>
        <p:spPr bwMode="auto">
          <a:xfrm>
            <a:off x="23145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6030" name="Text Box 76"/>
          <p:cNvSpPr txBox="1">
            <a:spLocks noChangeArrowheads="1"/>
          </p:cNvSpPr>
          <p:nvPr/>
        </p:nvSpPr>
        <p:spPr bwMode="auto">
          <a:xfrm>
            <a:off x="14319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6031" name="Text Box 77"/>
          <p:cNvSpPr txBox="1">
            <a:spLocks noChangeArrowheads="1"/>
          </p:cNvSpPr>
          <p:nvPr/>
        </p:nvSpPr>
        <p:spPr bwMode="auto">
          <a:xfrm>
            <a:off x="189706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6032" name="Text Box 78"/>
          <p:cNvSpPr txBox="1">
            <a:spLocks noChangeArrowheads="1"/>
          </p:cNvSpPr>
          <p:nvPr/>
        </p:nvSpPr>
        <p:spPr bwMode="auto">
          <a:xfrm>
            <a:off x="231775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6033"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6034" name="Text Box 80"/>
          <p:cNvSpPr txBox="1">
            <a:spLocks noChangeArrowheads="1"/>
          </p:cNvSpPr>
          <p:nvPr/>
        </p:nvSpPr>
        <p:spPr bwMode="auto">
          <a:xfrm>
            <a:off x="318770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6035" name="Text Box 81"/>
          <p:cNvSpPr txBox="1">
            <a:spLocks noChangeArrowheads="1"/>
          </p:cNvSpPr>
          <p:nvPr/>
        </p:nvSpPr>
        <p:spPr bwMode="auto">
          <a:xfrm>
            <a:off x="357187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6036" name="Text Box 82"/>
          <p:cNvSpPr txBox="1">
            <a:spLocks noChangeArrowheads="1"/>
          </p:cNvSpPr>
          <p:nvPr/>
        </p:nvSpPr>
        <p:spPr bwMode="auto">
          <a:xfrm>
            <a:off x="404653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6037" name="Text Box 83"/>
          <p:cNvSpPr txBox="1">
            <a:spLocks noChangeArrowheads="1"/>
          </p:cNvSpPr>
          <p:nvPr/>
        </p:nvSpPr>
        <p:spPr bwMode="auto">
          <a:xfrm>
            <a:off x="4468813"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6038"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39"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0"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1"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2"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3"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4"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5"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6046" name="Text Box 92"/>
          <p:cNvSpPr txBox="1">
            <a:spLocks noChangeArrowheads="1"/>
          </p:cNvSpPr>
          <p:nvPr/>
        </p:nvSpPr>
        <p:spPr bwMode="auto">
          <a:xfrm>
            <a:off x="5045075" y="658813"/>
            <a:ext cx="3705225" cy="14747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FF0000"/>
                </a:solidFill>
                <a:latin typeface="Comic Sans MS" charset="0"/>
                <a:cs typeface="Arial Unicode MS" charset="0"/>
              </a:rPr>
              <a:t>Classifier based on E2:</a:t>
            </a:r>
            <a:br>
              <a:rPr lang="en-US" sz="1800">
                <a:solidFill>
                  <a:srgbClr val="FF0000"/>
                </a:solidFill>
                <a:latin typeface="Comic Sans MS" charset="0"/>
                <a:cs typeface="Arial Unicode MS" charset="0"/>
              </a:rPr>
            </a:br>
            <a:r>
              <a:rPr lang="en-US" sz="1800">
                <a:solidFill>
                  <a:srgbClr val="FF0000"/>
                </a:solidFill>
                <a:latin typeface="Comic Sans MS" charset="0"/>
                <a:cs typeface="Arial Unicode MS" charset="0"/>
              </a:rPr>
              <a:t>if ( sign*wt(E2) &gt; thresh) &gt; 0) </a:t>
            </a:r>
          </a:p>
          <a:p>
            <a:r>
              <a:rPr lang="en-US" sz="1800">
                <a:solidFill>
                  <a:srgbClr val="FF0000"/>
                </a:solidFill>
                <a:latin typeface="Comic Sans MS" charset="0"/>
                <a:cs typeface="Arial Unicode MS" charset="0"/>
              </a:rPr>
              <a:t>    face = true</a:t>
            </a:r>
          </a:p>
          <a:p>
            <a:endParaRPr lang="en-US" sz="1800">
              <a:solidFill>
                <a:srgbClr val="FF0000"/>
              </a:solidFill>
              <a:latin typeface="Comic Sans MS" charset="0"/>
              <a:cs typeface="Arial Unicode MS" charset="0"/>
            </a:endParaRPr>
          </a:p>
          <a:p>
            <a:r>
              <a:rPr lang="en-US" sz="1800">
                <a:solidFill>
                  <a:srgbClr val="FF0000"/>
                </a:solidFill>
                <a:latin typeface="Comic Sans MS" charset="0"/>
                <a:cs typeface="Arial Unicode MS" charset="0"/>
              </a:rPr>
              <a:t>sign = +1 or -1</a:t>
            </a:r>
          </a:p>
        </p:txBody>
      </p:sp>
      <p:sp>
        <p:nvSpPr>
          <p:cNvPr id="86047" name="Text Box 93"/>
          <p:cNvSpPr txBox="1">
            <a:spLocks noChangeArrowheads="1"/>
          </p:cNvSpPr>
          <p:nvPr/>
        </p:nvSpPr>
        <p:spPr bwMode="auto">
          <a:xfrm>
            <a:off x="719138" y="2663825"/>
            <a:ext cx="21857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3/8</a:t>
            </a:r>
            <a:br>
              <a:rPr lang="en-US" sz="1800">
                <a:latin typeface="+mn-lt"/>
              </a:rPr>
            </a:br>
            <a:r>
              <a:rPr lang="en-US" sz="1800">
                <a:latin typeface="+mn-lt"/>
              </a:rPr>
              <a:t>Sign = -1, error = 5/8</a:t>
            </a:r>
          </a:p>
        </p:txBody>
      </p:sp>
      <p:sp>
        <p:nvSpPr>
          <p:cNvPr id="86048" name="Line 94"/>
          <p:cNvSpPr>
            <a:spLocks noChangeShapeType="1"/>
          </p:cNvSpPr>
          <p:nvPr/>
        </p:nvSpPr>
        <p:spPr bwMode="auto">
          <a:xfrm flipV="1">
            <a:off x="183515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9" name="Text Box 95"/>
          <p:cNvSpPr txBox="1">
            <a:spLocks noChangeArrowheads="1"/>
          </p:cNvSpPr>
          <p:nvPr/>
        </p:nvSpPr>
        <p:spPr bwMode="auto">
          <a:xfrm>
            <a:off x="127317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86050" name="Line 96"/>
          <p:cNvSpPr>
            <a:spLocks noChangeShapeType="1"/>
          </p:cNvSpPr>
          <p:nvPr/>
        </p:nvSpPr>
        <p:spPr bwMode="auto">
          <a:xfrm>
            <a:off x="2536825" y="2447925"/>
            <a:ext cx="1595438" cy="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51" name="Line 97"/>
          <p:cNvSpPr>
            <a:spLocks noChangeShapeType="1"/>
          </p:cNvSpPr>
          <p:nvPr/>
        </p:nvSpPr>
        <p:spPr bwMode="auto">
          <a:xfrm>
            <a:off x="520700" y="1279525"/>
            <a:ext cx="923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52" name="Text Box 98"/>
          <p:cNvSpPr txBox="1">
            <a:spLocks noChangeArrowheads="1"/>
          </p:cNvSpPr>
          <p:nvPr/>
        </p:nvSpPr>
        <p:spPr bwMode="auto">
          <a:xfrm>
            <a:off x="130175" y="936625"/>
            <a:ext cx="124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Note order</a:t>
            </a:r>
          </a:p>
        </p:txBody>
      </p:sp>
      <p:graphicFrame>
        <p:nvGraphicFramePr>
          <p:cNvPr id="38"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a:xfrm>
            <a:off x="457200" y="104775"/>
            <a:ext cx="8229600" cy="685800"/>
          </a:xfrm>
        </p:spPr>
        <p:txBody>
          <a:bodyPr>
            <a:normAutofit fontScale="90000"/>
          </a:bodyPr>
          <a:lstStyle/>
          <a:p>
            <a:pPr eaLnBrk="1" hangingPunct="1"/>
            <a:r>
              <a:rPr lang="en-US" sz="4100">
                <a:latin typeface="Calibri" charset="0"/>
              </a:rPr>
              <a:t>The Best E2“Stump”</a:t>
            </a:r>
          </a:p>
        </p:txBody>
      </p:sp>
      <p:sp>
        <p:nvSpPr>
          <p:cNvPr id="97" name="Date Placeholder 96"/>
          <p:cNvSpPr>
            <a:spLocks noGrp="1"/>
          </p:cNvSpPr>
          <p:nvPr>
            <p:ph type="dt" sz="quarter" idx="10"/>
          </p:nvPr>
        </p:nvSpPr>
        <p:spPr/>
        <p:txBody>
          <a:bodyPr/>
          <a:lstStyle/>
          <a:p>
            <a:pPr>
              <a:defRPr/>
            </a:pPr>
            <a:fld id="{AFC16DC1-0A3A-4C87-897B-9E39B2618BE5}"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DE8EC252-4A07-5E47-9210-86B3E667229D}" type="slidenum">
              <a:rPr lang="en-US" b="0">
                <a:solidFill>
                  <a:srgbClr val="898989"/>
                </a:solidFill>
                <a:latin typeface="Calibri" charset="0"/>
              </a:rPr>
              <a:pPr eaLnBrk="1" hangingPunct="1"/>
              <a:t>86</a:t>
            </a:fld>
            <a:endParaRPr lang="en-US" b="0">
              <a:solidFill>
                <a:srgbClr val="898989"/>
              </a:solidFill>
              <a:latin typeface="Calibri" charset="0"/>
            </a:endParaRPr>
          </a:p>
        </p:txBody>
      </p:sp>
      <p:sp>
        <p:nvSpPr>
          <p:cNvPr id="87046"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7047" name="Rectangle 69"/>
          <p:cNvSpPr>
            <a:spLocks noChangeArrowheads="1"/>
          </p:cNvSpPr>
          <p:nvPr/>
        </p:nvSpPr>
        <p:spPr bwMode="auto">
          <a:xfrm>
            <a:off x="360045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-0.1</a:t>
            </a:r>
          </a:p>
        </p:txBody>
      </p:sp>
      <p:sp>
        <p:nvSpPr>
          <p:cNvPr id="87048" name="Rectangle 70"/>
          <p:cNvSpPr>
            <a:spLocks noChangeArrowheads="1"/>
          </p:cNvSpPr>
          <p:nvPr/>
        </p:nvSpPr>
        <p:spPr bwMode="auto">
          <a:xfrm>
            <a:off x="4038600"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7049" name="Rectangle 71"/>
          <p:cNvSpPr>
            <a:spLocks noChangeArrowheads="1"/>
          </p:cNvSpPr>
          <p:nvPr/>
        </p:nvSpPr>
        <p:spPr bwMode="auto">
          <a:xfrm>
            <a:off x="4462463"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7050" name="Rectangle 72"/>
          <p:cNvSpPr>
            <a:spLocks noChangeArrowheads="1"/>
          </p:cNvSpPr>
          <p:nvPr/>
        </p:nvSpPr>
        <p:spPr bwMode="auto">
          <a:xfrm>
            <a:off x="1884363" y="1468438"/>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7051"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-0.9</a:t>
            </a:r>
          </a:p>
        </p:txBody>
      </p:sp>
      <p:sp>
        <p:nvSpPr>
          <p:cNvPr id="87052" name="Rectangle 74"/>
          <p:cNvSpPr>
            <a:spLocks noChangeArrowheads="1"/>
          </p:cNvSpPr>
          <p:nvPr/>
        </p:nvSpPr>
        <p:spPr bwMode="auto">
          <a:xfrm>
            <a:off x="3176588"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-0.1</a:t>
            </a:r>
          </a:p>
        </p:txBody>
      </p:sp>
      <p:sp>
        <p:nvSpPr>
          <p:cNvPr id="87053" name="Rectangle 75"/>
          <p:cNvSpPr>
            <a:spLocks noChangeArrowheads="1"/>
          </p:cNvSpPr>
          <p:nvPr/>
        </p:nvSpPr>
        <p:spPr bwMode="auto">
          <a:xfrm>
            <a:off x="2314575"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7054"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55"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56"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57"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58"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59"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60"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61"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7062" name="Text Box 92"/>
          <p:cNvSpPr txBox="1">
            <a:spLocks noChangeArrowheads="1"/>
          </p:cNvSpPr>
          <p:nvPr/>
        </p:nvSpPr>
        <p:spPr bwMode="auto">
          <a:xfrm>
            <a:off x="5045075" y="658813"/>
            <a:ext cx="3705225" cy="17494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FF0000"/>
                </a:solidFill>
                <a:latin typeface="Comic Sans MS" charset="0"/>
                <a:cs typeface="Arial Unicode MS" charset="0"/>
              </a:rPr>
              <a:t>Classifier based on E2:</a:t>
            </a:r>
            <a:br>
              <a:rPr lang="en-US" sz="1800">
                <a:solidFill>
                  <a:srgbClr val="FF0000"/>
                </a:solidFill>
                <a:latin typeface="Comic Sans MS" charset="0"/>
                <a:cs typeface="Arial Unicode MS" charset="0"/>
              </a:rPr>
            </a:br>
            <a:r>
              <a:rPr lang="en-US" sz="1800">
                <a:solidFill>
                  <a:srgbClr val="FF0000"/>
                </a:solidFill>
                <a:latin typeface="Comic Sans MS" charset="0"/>
                <a:cs typeface="Arial Unicode MS" charset="0"/>
              </a:rPr>
              <a:t>if ( sign*wt(E2) &gt; thresh) &gt; 0) </a:t>
            </a:r>
          </a:p>
          <a:p>
            <a:r>
              <a:rPr lang="en-US" sz="1800">
                <a:solidFill>
                  <a:srgbClr val="FF0000"/>
                </a:solidFill>
                <a:latin typeface="Comic Sans MS" charset="0"/>
                <a:cs typeface="Arial Unicode MS" charset="0"/>
              </a:rPr>
              <a:t>    face = true</a:t>
            </a:r>
          </a:p>
          <a:p>
            <a:endParaRPr lang="en-US" sz="1800">
              <a:solidFill>
                <a:srgbClr val="FF0000"/>
              </a:solidFill>
              <a:latin typeface="Comic Sans MS" charset="0"/>
              <a:cs typeface="Arial Unicode MS" charset="0"/>
            </a:endParaRPr>
          </a:p>
          <a:p>
            <a:r>
              <a:rPr lang="en-US" sz="1800">
                <a:solidFill>
                  <a:srgbClr val="FF0000"/>
                </a:solidFill>
                <a:latin typeface="Comic Sans MS" charset="0"/>
                <a:cs typeface="Arial Unicode MS" charset="0"/>
              </a:rPr>
              <a:t>sign = -1</a:t>
            </a:r>
          </a:p>
          <a:p>
            <a:r>
              <a:rPr lang="en-US" sz="1800">
                <a:solidFill>
                  <a:srgbClr val="FF0000"/>
                </a:solidFill>
                <a:latin typeface="Comic Sans MS" charset="0"/>
                <a:cs typeface="Arial Unicode MS" charset="0"/>
              </a:rPr>
              <a:t>Threshold = 0.15</a:t>
            </a:r>
          </a:p>
        </p:txBody>
      </p:sp>
      <p:sp>
        <p:nvSpPr>
          <p:cNvPr id="87063" name="Text Box 93"/>
          <p:cNvSpPr txBox="1">
            <a:spLocks noChangeArrowheads="1"/>
          </p:cNvSpPr>
          <p:nvPr/>
        </p:nvSpPr>
        <p:spPr bwMode="auto">
          <a:xfrm>
            <a:off x="2871788" y="2663825"/>
            <a:ext cx="222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2/8</a:t>
            </a:r>
          </a:p>
        </p:txBody>
      </p:sp>
      <p:sp>
        <p:nvSpPr>
          <p:cNvPr id="87064" name="Line 94"/>
          <p:cNvSpPr>
            <a:spLocks noChangeShapeType="1"/>
          </p:cNvSpPr>
          <p:nvPr/>
        </p:nvSpPr>
        <p:spPr bwMode="auto">
          <a:xfrm flipV="1">
            <a:off x="39878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65" name="Text Box 95"/>
          <p:cNvSpPr txBox="1">
            <a:spLocks noChangeArrowheads="1"/>
          </p:cNvSpPr>
          <p:nvPr/>
        </p:nvSpPr>
        <p:spPr bwMode="auto">
          <a:xfrm>
            <a:off x="34258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87066" name="Text Box 97"/>
          <p:cNvSpPr txBox="1">
            <a:spLocks noChangeArrowheads="1"/>
          </p:cNvSpPr>
          <p:nvPr/>
        </p:nvSpPr>
        <p:spPr bwMode="auto">
          <a:xfrm>
            <a:off x="1431925"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7067" name="Text Box 98"/>
          <p:cNvSpPr txBox="1">
            <a:spLocks noChangeArrowheads="1"/>
          </p:cNvSpPr>
          <p:nvPr/>
        </p:nvSpPr>
        <p:spPr bwMode="auto">
          <a:xfrm>
            <a:off x="189706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7068" name="Text Box 99"/>
          <p:cNvSpPr txBox="1">
            <a:spLocks noChangeArrowheads="1"/>
          </p:cNvSpPr>
          <p:nvPr/>
        </p:nvSpPr>
        <p:spPr bwMode="auto">
          <a:xfrm>
            <a:off x="2317750"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7069" name="Text Box 100"/>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7070" name="Text Box 101"/>
          <p:cNvSpPr txBox="1">
            <a:spLocks noChangeArrowheads="1"/>
          </p:cNvSpPr>
          <p:nvPr/>
        </p:nvSpPr>
        <p:spPr bwMode="auto">
          <a:xfrm>
            <a:off x="3187700"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7071" name="Text Box 102"/>
          <p:cNvSpPr txBox="1">
            <a:spLocks noChangeArrowheads="1"/>
          </p:cNvSpPr>
          <p:nvPr/>
        </p:nvSpPr>
        <p:spPr bwMode="auto">
          <a:xfrm>
            <a:off x="357187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7072" name="Text Box 103"/>
          <p:cNvSpPr txBox="1">
            <a:spLocks noChangeArrowheads="1"/>
          </p:cNvSpPr>
          <p:nvPr/>
        </p:nvSpPr>
        <p:spPr bwMode="auto">
          <a:xfrm>
            <a:off x="4046538"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7073" name="Text Box 104"/>
          <p:cNvSpPr txBox="1">
            <a:spLocks noChangeArrowheads="1"/>
          </p:cNvSpPr>
          <p:nvPr/>
        </p:nvSpPr>
        <p:spPr bwMode="auto">
          <a:xfrm>
            <a:off x="4468813"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457200" y="104775"/>
            <a:ext cx="8229600" cy="685800"/>
          </a:xfrm>
        </p:spPr>
        <p:txBody>
          <a:bodyPr>
            <a:normAutofit fontScale="90000"/>
          </a:bodyPr>
          <a:lstStyle/>
          <a:p>
            <a:pPr eaLnBrk="1" hangingPunct="1"/>
            <a:r>
              <a:rPr lang="en-US" sz="4100">
                <a:latin typeface="Calibri" charset="0"/>
              </a:rPr>
              <a:t>The Best “Stump”</a:t>
            </a:r>
          </a:p>
        </p:txBody>
      </p:sp>
      <p:sp>
        <p:nvSpPr>
          <p:cNvPr id="97" name="Date Placeholder 96"/>
          <p:cNvSpPr>
            <a:spLocks noGrp="1"/>
          </p:cNvSpPr>
          <p:nvPr>
            <p:ph type="dt" sz="quarter" idx="10"/>
          </p:nvPr>
        </p:nvSpPr>
        <p:spPr/>
        <p:txBody>
          <a:bodyPr/>
          <a:lstStyle/>
          <a:p>
            <a:pPr>
              <a:defRPr/>
            </a:pPr>
            <a:fld id="{61949882-95C1-4B79-9980-EF4051E72EC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8" name="Slide Number Placeholder 9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5144025F-70D3-8343-8DE0-C0DAC61FCF08}" type="slidenum">
              <a:rPr lang="en-US" b="0">
                <a:solidFill>
                  <a:srgbClr val="898989"/>
                </a:solidFill>
                <a:latin typeface="Calibri" charset="0"/>
              </a:rPr>
              <a:pPr eaLnBrk="1" hangingPunct="1"/>
              <a:t>87</a:t>
            </a:fld>
            <a:endParaRPr lang="en-US" b="0">
              <a:solidFill>
                <a:srgbClr val="898989"/>
              </a:solidFill>
              <a:latin typeface="Calibri" charset="0"/>
            </a:endParaRPr>
          </a:p>
        </p:txBody>
      </p:sp>
      <p:sp>
        <p:nvSpPr>
          <p:cNvPr id="88070"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88071"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88072"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88073"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88074"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8075"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88076"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88077"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88078"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88079"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88080"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88081"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88082"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88083"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88084"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88085"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88086"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87"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88"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89"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90"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91"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92"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93"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88094" name="Text Box 92"/>
          <p:cNvSpPr txBox="1">
            <a:spLocks noChangeArrowheads="1"/>
          </p:cNvSpPr>
          <p:nvPr/>
        </p:nvSpPr>
        <p:spPr bwMode="auto">
          <a:xfrm>
            <a:off x="5045075" y="1223963"/>
            <a:ext cx="3305175" cy="1474787"/>
          </a:xfrm>
          <a:prstGeom prst="rect">
            <a:avLst/>
          </a:prstGeom>
          <a:solidFill>
            <a:srgbClr val="CCFF99"/>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The Best overall classifier</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based on a single feature is</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based on E1</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If (wt(E1) &gt; 0.45) </a:t>
            </a:r>
            <a:r>
              <a:rPr lang="en-US" sz="1800">
                <a:solidFill>
                  <a:srgbClr val="3333FF"/>
                </a:solidFill>
                <a:latin typeface="Comic Sans MS" charset="0"/>
                <a:cs typeface="Arial Unicode MS" charset="0"/>
                <a:sym typeface="Wingdings" charset="0"/>
              </a:rPr>
              <a:t> Face</a:t>
            </a:r>
            <a:endParaRPr lang="en-US" sz="1800">
              <a:solidFill>
                <a:srgbClr val="3333FF"/>
              </a:solidFill>
              <a:latin typeface="Comic Sans MS" charset="0"/>
              <a:cs typeface="Arial Unicode MS" charset="0"/>
            </a:endParaRPr>
          </a:p>
        </p:txBody>
      </p:sp>
      <p:sp>
        <p:nvSpPr>
          <p:cNvPr id="88095" name="Text Box 93"/>
          <p:cNvSpPr txBox="1">
            <a:spLocks noChangeArrowheads="1"/>
          </p:cNvSpPr>
          <p:nvPr/>
        </p:nvSpPr>
        <p:spPr bwMode="auto">
          <a:xfrm>
            <a:off x="2462213" y="2663825"/>
            <a:ext cx="218574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p>
        </p:txBody>
      </p:sp>
      <p:sp>
        <p:nvSpPr>
          <p:cNvPr id="88096" name="Line 94"/>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97" name="Text Box 95"/>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graphicFrame>
        <p:nvGraphicFramePr>
          <p:cNvPr id="35"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alphaModFix/>
            <a:extLst>
              <a:ext uri="{28A0092B-C50C-407E-A947-70E740481C1C}">
                <a14:useLocalDpi xmlns:a14="http://schemas.microsoft.com/office/drawing/2010/main" val="0"/>
              </a:ext>
            </a:extLst>
          </a:blip>
          <a:stretch>
            <a:fillRect/>
          </a:stretch>
        </p:blipFill>
        <p:spPr>
          <a:xfrm>
            <a:off x="1076016" y="711200"/>
            <a:ext cx="7228627" cy="5473700"/>
          </a:xfrm>
          <a:prstGeom prst="rect">
            <a:avLst/>
          </a:prstGeom>
        </p:spPr>
      </p:pic>
      <p:sp>
        <p:nvSpPr>
          <p:cNvPr id="2" name="Title 1"/>
          <p:cNvSpPr>
            <a:spLocks noGrp="1"/>
          </p:cNvSpPr>
          <p:nvPr>
            <p:ph type="title"/>
          </p:nvPr>
        </p:nvSpPr>
        <p:spPr>
          <a:xfrm>
            <a:off x="457200" y="59482"/>
            <a:ext cx="8229600" cy="683933"/>
          </a:xfrm>
        </p:spPr>
        <p:txBody>
          <a:bodyPr/>
          <a:lstStyle/>
          <a:p>
            <a:r>
              <a:rPr lang="en-US" dirty="0" smtClean="0"/>
              <a:t>The Best “Stump”</a:t>
            </a:r>
            <a:endParaRPr lang="en-US" dirty="0"/>
          </a:p>
        </p:txBody>
      </p:sp>
      <p:sp>
        <p:nvSpPr>
          <p:cNvPr id="4" name="Date Placeholder 3"/>
          <p:cNvSpPr>
            <a:spLocks noGrp="1"/>
          </p:cNvSpPr>
          <p:nvPr>
            <p:ph type="dt" sz="half" idx="10"/>
          </p:nvPr>
        </p:nvSpPr>
        <p:spPr/>
        <p:txBody>
          <a:bodyPr/>
          <a:lstStyle/>
          <a:p>
            <a:pPr>
              <a:defRPr/>
            </a:pPr>
            <a:fld id="{BF7AA06C-A82E-4815-B14F-DED0A8D9C6D2}"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88</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spTree>
    <p:extLst>
      <p:ext uri="{BB962C8B-B14F-4D97-AF65-F5344CB8AC3E}">
        <p14:creationId xmlns:p14="http://schemas.microsoft.com/office/powerpoint/2010/main" val="29031916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1244600" y="2495550"/>
            <a:ext cx="6896100" cy="1003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525" name="Rectangle 6"/>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89092" name="Rectangle 5"/>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dirty="0">
                <a:latin typeface="Calibri" charset="0"/>
              </a:rPr>
              <a:t>Initialize</a:t>
            </a:r>
            <a:r>
              <a:rPr lang="en-US" i="1" dirty="0">
                <a:latin typeface="Calibri" charset="0"/>
              </a:rPr>
              <a:t> </a:t>
            </a:r>
            <a:r>
              <a:rPr lang="en-US" i="1" dirty="0">
                <a:solidFill>
                  <a:srgbClr val="0000CC"/>
                </a:solidFill>
                <a:latin typeface="Calibri" charset="0"/>
              </a:rPr>
              <a:t>D</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1/</a:t>
            </a:r>
            <a:r>
              <a:rPr lang="en-US" i="1" dirty="0">
                <a:solidFill>
                  <a:srgbClr val="0000CC"/>
                </a:solidFill>
                <a:latin typeface="Calibri" charset="0"/>
              </a:rPr>
              <a:t>N</a:t>
            </a:r>
          </a:p>
          <a:p>
            <a:pPr marL="234950" indent="-234950" eaLnBrk="1" hangingPunct="1">
              <a:lnSpc>
                <a:spcPct val="90000"/>
              </a:lnSpc>
            </a:pPr>
            <a:r>
              <a:rPr lang="en-US" dirty="0">
                <a:latin typeface="Calibri" charset="0"/>
              </a:rPr>
              <a:t>For </a:t>
            </a:r>
            <a:r>
              <a:rPr lang="en-US" i="1" dirty="0">
                <a:solidFill>
                  <a:srgbClr val="0000CC"/>
                </a:solidFill>
                <a:latin typeface="Calibri" charset="0"/>
              </a:rPr>
              <a:t>t</a:t>
            </a:r>
            <a:r>
              <a:rPr lang="en-US" dirty="0">
                <a:solidFill>
                  <a:srgbClr val="0000CC"/>
                </a:solidFill>
                <a:latin typeface="Calibri" charset="0"/>
              </a:rPr>
              <a:t> = 1, …, T</a:t>
            </a:r>
          </a:p>
          <a:p>
            <a:pPr lvl="1" eaLnBrk="1" hangingPunct="1">
              <a:lnSpc>
                <a:spcPct val="90000"/>
              </a:lnSpc>
            </a:pPr>
            <a:r>
              <a:rPr lang="en-US" dirty="0">
                <a:latin typeface="Calibri" charset="0"/>
              </a:rPr>
              <a:t>Train a weak classifier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latin typeface="Calibri" charset="0"/>
              </a:rPr>
              <a:t> using distribution </a:t>
            </a:r>
            <a:r>
              <a:rPr lang="en-US" i="1" dirty="0" err="1">
                <a:solidFill>
                  <a:srgbClr val="0000CC"/>
                </a:solidFill>
                <a:latin typeface="Calibri" charset="0"/>
              </a:rPr>
              <a:t>D</a:t>
            </a:r>
            <a:r>
              <a:rPr lang="en-US" i="1" baseline="-25000" dirty="0" err="1">
                <a:solidFill>
                  <a:srgbClr val="0000CC"/>
                </a:solidFill>
                <a:latin typeface="Calibri" charset="0"/>
              </a:rPr>
              <a:t>t</a:t>
            </a:r>
            <a:endParaRPr lang="en-US" i="1" dirty="0">
              <a:solidFill>
                <a:srgbClr val="0000CC"/>
              </a:solidFill>
              <a:latin typeface="Calibri" charset="0"/>
            </a:endParaRPr>
          </a:p>
          <a:p>
            <a:pPr lvl="1" eaLnBrk="1" hangingPunct="1">
              <a:lnSpc>
                <a:spcPct val="90000"/>
              </a:lnSpc>
            </a:pPr>
            <a:r>
              <a:rPr lang="en-US" dirty="0">
                <a:latin typeface="Calibri" charset="0"/>
              </a:rPr>
              <a:t>Compute total error on training data</a:t>
            </a:r>
          </a:p>
          <a:p>
            <a:pPr lvl="2" eaLnBrk="1" hangingPunct="1">
              <a:lnSpc>
                <a:spcPct val="90000"/>
              </a:lnSpc>
            </a:pP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Sum {</a:t>
            </a:r>
            <a:r>
              <a:rPr lang="en-US" i="1" dirty="0" err="1">
                <a:solidFill>
                  <a:srgbClr val="0000CC"/>
                </a:solidFill>
                <a:latin typeface="Calibri" charset="0"/>
              </a:rPr>
              <a:t>D</a:t>
            </a:r>
            <a:r>
              <a:rPr lang="en-US" i="1" baseline="-25000" dirty="0" err="1">
                <a:solidFill>
                  <a:srgbClr val="0000CC"/>
                </a:solidFill>
                <a:latin typeface="Calibri" charset="0"/>
              </a:rPr>
              <a:t>t</a:t>
            </a:r>
            <a:r>
              <a:rPr lang="en-US" i="1" dirty="0">
                <a:solidFill>
                  <a:srgbClr val="0000CC"/>
                </a:solidFill>
                <a:latin typeface="Calibri" charset="0"/>
              </a:rPr>
              <a:t> (x</a:t>
            </a:r>
            <a:r>
              <a:rPr lang="en-US" i="1" baseline="-25000" dirty="0">
                <a:solidFill>
                  <a:srgbClr val="0000CC"/>
                </a:solidFill>
                <a:latin typeface="Calibri" charset="0"/>
              </a:rPr>
              <a:t>i</a:t>
            </a:r>
            <a:r>
              <a:rPr lang="en-US" i="1" dirty="0">
                <a:solidFill>
                  <a:srgbClr val="0000CC"/>
                </a:solidFill>
                <a:latin typeface="Calibri" charset="0"/>
              </a:rPr>
              <a:t>) </a:t>
            </a:r>
            <a:r>
              <a:rPr lang="en-US" dirty="0">
                <a:solidFill>
                  <a:srgbClr val="0000CC"/>
                </a:solidFill>
                <a:latin typeface="Calibri" charset="0"/>
              </a:rPr>
              <a:t>½(1 –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Set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 ½ </a:t>
            </a:r>
            <a:r>
              <a:rPr lang="en-US" dirty="0" err="1">
                <a:solidFill>
                  <a:srgbClr val="0000CC"/>
                </a:solidFill>
                <a:latin typeface="Calibri" charset="0"/>
              </a:rPr>
              <a:t>ln</a:t>
            </a:r>
            <a:r>
              <a:rPr lang="en-US" dirty="0">
                <a:solidFill>
                  <a:srgbClr val="0000CC"/>
                </a:solidFill>
                <a:latin typeface="Calibri" charset="0"/>
              </a:rPr>
              <a:t> (</a:t>
            </a:r>
            <a:r>
              <a:rPr lang="en-US" dirty="0">
                <a:solidFill>
                  <a:srgbClr val="0000CC"/>
                </a:solidFill>
                <a:latin typeface="Symbol" charset="0"/>
              </a:rPr>
              <a:t>e</a:t>
            </a:r>
            <a:r>
              <a:rPr lang="en-US" i="1" baseline="-25000" dirty="0">
                <a:solidFill>
                  <a:srgbClr val="0000CC"/>
                </a:solidFill>
                <a:latin typeface="Calibri" charset="0"/>
              </a:rPr>
              <a:t>t </a:t>
            </a:r>
            <a:r>
              <a:rPr lang="en-US" dirty="0">
                <a:solidFill>
                  <a:srgbClr val="0000CC"/>
                </a:solidFill>
                <a:latin typeface="Calibri" charset="0"/>
              </a:rPr>
              <a:t>/(1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a:t>
            </a:r>
          </a:p>
          <a:p>
            <a:pPr lvl="1" eaLnBrk="1" hangingPunct="1">
              <a:lnSpc>
                <a:spcPct val="90000"/>
              </a:lnSpc>
            </a:pPr>
            <a:r>
              <a:rPr lang="en-US" dirty="0">
                <a:latin typeface="Calibri" charset="0"/>
              </a:rPr>
              <a:t>For </a:t>
            </a:r>
            <a:r>
              <a:rPr lang="en-US" i="1" dirty="0" err="1">
                <a:solidFill>
                  <a:srgbClr val="0000CC"/>
                </a:solidFill>
                <a:latin typeface="Calibri" charset="0"/>
              </a:rPr>
              <a:t>i</a:t>
            </a:r>
            <a:r>
              <a:rPr lang="en-US" dirty="0">
                <a:solidFill>
                  <a:srgbClr val="0000CC"/>
                </a:solidFill>
                <a:latin typeface="Calibri" charset="0"/>
              </a:rPr>
              <a:t> = 1… N </a:t>
            </a:r>
            <a:r>
              <a:rPr lang="en-US" dirty="0" smtClean="0">
                <a:solidFill>
                  <a:srgbClr val="0000CC"/>
                </a:solidFill>
                <a:latin typeface="Calibri" charset="0"/>
              </a:rPr>
              <a:t>  </a:t>
            </a:r>
          </a:p>
          <a:p>
            <a:pPr lvl="1" eaLnBrk="1" hangingPunct="1">
              <a:lnSpc>
                <a:spcPct val="90000"/>
              </a:lnSpc>
            </a:pPr>
            <a:r>
              <a:rPr lang="en-US" dirty="0">
                <a:solidFill>
                  <a:srgbClr val="0000CC"/>
                </a:solidFill>
                <a:latin typeface="Calibri" charset="0"/>
              </a:rPr>
              <a:t> </a:t>
            </a:r>
            <a:r>
              <a:rPr lang="en-US" dirty="0" smtClean="0">
                <a:solidFill>
                  <a:srgbClr val="0000CC"/>
                </a:solidFill>
                <a:latin typeface="Calibri" charset="0"/>
              </a:rPr>
              <a:t>  </a:t>
            </a:r>
            <a:endParaRPr lang="en-US" dirty="0">
              <a:solidFill>
                <a:srgbClr val="0000CC"/>
              </a:solidFill>
              <a:latin typeface="Calibri" charset="0"/>
            </a:endParaRPr>
          </a:p>
          <a:p>
            <a:pPr lvl="2" eaLnBrk="1" hangingPunct="1">
              <a:lnSpc>
                <a:spcPct val="90000"/>
              </a:lnSpc>
            </a:pPr>
            <a:r>
              <a:rPr lang="en-US" dirty="0">
                <a:latin typeface="Calibri" charset="0"/>
              </a:rPr>
              <a:t>set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a:t>
            </a:r>
            <a:r>
              <a:rPr lang="en-US" i="1" dirty="0" err="1">
                <a:solidFill>
                  <a:srgbClr val="0000CC"/>
                </a:solidFill>
                <a:latin typeface="Calibri" charset="0"/>
              </a:rPr>
              <a:t>D</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a:t>
            </a:r>
            <a:r>
              <a:rPr lang="en-US" dirty="0" err="1">
                <a:solidFill>
                  <a:srgbClr val="0000CC"/>
                </a:solidFill>
                <a:latin typeface="Calibri" charset="0"/>
              </a:rPr>
              <a:t>exp</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Normalize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 </a:t>
            </a:r>
            <a:r>
              <a:rPr lang="en-US" dirty="0">
                <a:latin typeface="Calibri" charset="0"/>
              </a:rPr>
              <a:t>to make it a distribution</a:t>
            </a:r>
          </a:p>
          <a:p>
            <a:pPr marL="234950" indent="-234950" eaLnBrk="1" hangingPunct="1">
              <a:lnSpc>
                <a:spcPct val="90000"/>
              </a:lnSpc>
            </a:pPr>
            <a:r>
              <a:rPr lang="en-US" dirty="0">
                <a:latin typeface="Calibri" charset="0"/>
              </a:rPr>
              <a:t>The final classifier is</a:t>
            </a:r>
          </a:p>
          <a:p>
            <a:pPr lvl="1" eaLnBrk="1" hangingPunct="1">
              <a:lnSpc>
                <a:spcPct val="90000"/>
              </a:lnSpc>
            </a:pPr>
            <a:r>
              <a:rPr lang="en-US" i="1" dirty="0">
                <a:solidFill>
                  <a:srgbClr val="0000CC"/>
                </a:solidFill>
                <a:latin typeface="Calibri" charset="0"/>
              </a:rPr>
              <a:t>H</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 = sign(</a:t>
            </a:r>
            <a:r>
              <a:rPr lang="en-US" dirty="0">
                <a:solidFill>
                  <a:srgbClr val="0000CC"/>
                </a:solidFill>
                <a:latin typeface="Symbol" charset="0"/>
              </a:rPr>
              <a:t>S</a:t>
            </a:r>
            <a:r>
              <a:rPr lang="en-US" i="1" baseline="-25000" dirty="0">
                <a:solidFill>
                  <a:srgbClr val="0000CC"/>
                </a:solidFill>
                <a:latin typeface="Calibri" charset="0"/>
              </a:rPr>
              <a:t>t</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a:t>
            </a:r>
          </a:p>
          <a:p>
            <a:pPr lvl="1" eaLnBrk="1" hangingPunct="1">
              <a:lnSpc>
                <a:spcPct val="90000"/>
              </a:lnSpc>
            </a:pPr>
            <a:endParaRPr lang="en-US" dirty="0">
              <a:latin typeface="Calibri" charset="0"/>
            </a:endParaRPr>
          </a:p>
          <a:p>
            <a:pPr marL="234950" indent="-234950" eaLnBrk="1" hangingPunct="1">
              <a:lnSpc>
                <a:spcPct val="90000"/>
              </a:lnSpc>
              <a:buFont typeface="Wingdings" charset="0"/>
              <a:buNone/>
            </a:pPr>
            <a:endParaRPr lang="en-US" dirty="0">
              <a:latin typeface="Calibri" charset="0"/>
            </a:endParaRPr>
          </a:p>
        </p:txBody>
      </p:sp>
      <p:sp>
        <p:nvSpPr>
          <p:cNvPr id="7" name="Date Placeholder 6"/>
          <p:cNvSpPr>
            <a:spLocks noGrp="1"/>
          </p:cNvSpPr>
          <p:nvPr>
            <p:ph type="dt" sz="quarter" idx="10"/>
          </p:nvPr>
        </p:nvSpPr>
        <p:spPr/>
        <p:txBody>
          <a:bodyPr/>
          <a:lstStyle/>
          <a:p>
            <a:pPr>
              <a:defRPr/>
            </a:pPr>
            <a:fld id="{81A013DE-51DB-493A-AEF6-5165085BEFFE}"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FCF24909-55F3-E24B-8889-05148552DEA1}" type="slidenum">
              <a:rPr lang="en-US" b="0">
                <a:solidFill>
                  <a:srgbClr val="898989"/>
                </a:solidFill>
                <a:latin typeface="Calibri" charset="0"/>
              </a:rPr>
              <a:pPr eaLnBrk="1" hangingPunct="1"/>
              <a:t>89</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8738"/>
            <a:ext cx="8229600" cy="1143000"/>
          </a:xfrm>
        </p:spPr>
        <p:txBody>
          <a:bodyPr/>
          <a:lstStyle/>
          <a:p>
            <a:pPr eaLnBrk="1" hangingPunct="1"/>
            <a:r>
              <a:rPr lang="en-US">
                <a:latin typeface="Calibri" charset="0"/>
              </a:rPr>
              <a:t>Finding faces in an image</a:t>
            </a:r>
          </a:p>
        </p:txBody>
      </p:sp>
      <p:sp>
        <p:nvSpPr>
          <p:cNvPr id="23555" name="Rectangle 3"/>
          <p:cNvSpPr>
            <a:spLocks noGrp="1" noChangeArrowheads="1"/>
          </p:cNvSpPr>
          <p:nvPr>
            <p:ph idx="1"/>
          </p:nvPr>
        </p:nvSpPr>
        <p:spPr>
          <a:xfrm>
            <a:off x="457200" y="3282950"/>
            <a:ext cx="8229600" cy="2889250"/>
          </a:xfrm>
        </p:spPr>
        <p:txBody>
          <a:bodyPr/>
          <a:lstStyle/>
          <a:p>
            <a:pPr eaLnBrk="1" hangingPunct="1"/>
            <a:r>
              <a:rPr lang="en-US">
                <a:latin typeface="Calibri" charset="0"/>
              </a:rPr>
              <a:t>Goal .. To find out if and where images that look like the “typical” face occur in the picture</a:t>
            </a:r>
          </a:p>
        </p:txBody>
      </p:sp>
      <p:sp>
        <p:nvSpPr>
          <p:cNvPr id="8" name="Date Placeholder 7"/>
          <p:cNvSpPr>
            <a:spLocks noGrp="1"/>
          </p:cNvSpPr>
          <p:nvPr>
            <p:ph type="dt" sz="quarter" idx="10"/>
          </p:nvPr>
        </p:nvSpPr>
        <p:spPr/>
        <p:txBody>
          <a:bodyPr/>
          <a:lstStyle/>
          <a:p>
            <a:pPr>
              <a:defRPr/>
            </a:pPr>
            <a:fld id="{3EB0676E-6AE5-40FC-9657-00660CE0569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7"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9" name="Slide Number Placeholder 8"/>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885277A2-FD81-3D45-935C-D4B4FC937407}" type="slidenum">
              <a:rPr lang="en-US" b="0">
                <a:solidFill>
                  <a:srgbClr val="898989"/>
                </a:solidFill>
                <a:latin typeface="Calibri" charset="0"/>
              </a:rPr>
              <a:pPr eaLnBrk="1" hangingPunct="1"/>
              <a:t>9</a:t>
            </a:fld>
            <a:endParaRPr lang="en-US" b="0">
              <a:solidFill>
                <a:srgbClr val="898989"/>
              </a:solidFill>
              <a:latin typeface="Calibri" charset="0"/>
            </a:endParaRPr>
          </a:p>
        </p:txBody>
      </p:sp>
      <p:pic>
        <p:nvPicPr>
          <p:cNvPr id="23559" name="Picture 5" descr="seinfeld"/>
          <p:cNvPicPr>
            <a:picLocks noChangeAspect="1" noChangeArrowheads="1"/>
          </p:cNvPicPr>
          <p:nvPr/>
        </p:nvPicPr>
        <p:blipFill>
          <a:blip r:embed="rId2" cstate="email">
            <a:extLst>
              <a:ext uri="{28A0092B-C50C-407E-A947-70E740481C1C}">
                <a14:useLocalDpi xmlns:a14="http://schemas.microsoft.com/office/drawing/2010/main" val="0"/>
              </a:ext>
            </a:extLst>
          </a:blip>
          <a:srcRect l="13751" t="13335" r="10001" b="18335"/>
          <a:stretch>
            <a:fillRect/>
          </a:stretch>
        </p:blipFill>
        <p:spPr bwMode="auto">
          <a:xfrm>
            <a:off x="2387600" y="1244600"/>
            <a:ext cx="31559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descr="histnormeigface1"/>
          <p:cNvPicPr>
            <a:picLocks noChangeAspect="1" noChangeArrowheads="1"/>
          </p:cNvPicPr>
          <p:nvPr/>
        </p:nvPicPr>
        <p:blipFill>
          <a:blip r:embed="rId3" cstate="email">
            <a:extLst>
              <a:ext uri="{28A0092B-C50C-407E-A947-70E740481C1C}">
                <a14:useLocalDpi xmlns:a14="http://schemas.microsoft.com/office/drawing/2010/main" val="0"/>
              </a:ext>
            </a:extLst>
          </a:blip>
          <a:srcRect l="12502" r="12502"/>
          <a:stretch>
            <a:fillRect/>
          </a:stretch>
        </p:blipFill>
        <p:spPr bwMode="auto">
          <a:xfrm>
            <a:off x="549275" y="1265238"/>
            <a:ext cx="13493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4" cstate="email">
            <a:alphaModFix/>
            <a:extLst>
              <a:ext uri="{28A0092B-C50C-407E-A947-70E740481C1C}">
                <a14:useLocalDpi xmlns:a14="http://schemas.microsoft.com/office/drawing/2010/main" val="0"/>
              </a:ext>
            </a:extLst>
          </a:blip>
          <a:stretch>
            <a:fillRect/>
          </a:stretch>
        </p:blipFill>
        <p:spPr>
          <a:xfrm>
            <a:off x="1076016" y="711200"/>
            <a:ext cx="7228627" cy="5473700"/>
          </a:xfrm>
          <a:prstGeom prst="rect">
            <a:avLst/>
          </a:prstGeom>
        </p:spPr>
      </p:pic>
      <p:sp>
        <p:nvSpPr>
          <p:cNvPr id="2" name="Title 1"/>
          <p:cNvSpPr>
            <a:spLocks noGrp="1"/>
          </p:cNvSpPr>
          <p:nvPr>
            <p:ph type="title"/>
          </p:nvPr>
        </p:nvSpPr>
        <p:spPr>
          <a:xfrm>
            <a:off x="457200" y="59482"/>
            <a:ext cx="8229600" cy="683933"/>
          </a:xfrm>
        </p:spPr>
        <p:txBody>
          <a:bodyPr/>
          <a:lstStyle/>
          <a:p>
            <a:r>
              <a:rPr lang="en-US" dirty="0" smtClean="0"/>
              <a:t>The Best “Stump”</a:t>
            </a:r>
            <a:endParaRPr lang="en-US" dirty="0"/>
          </a:p>
        </p:txBody>
      </p:sp>
      <p:sp>
        <p:nvSpPr>
          <p:cNvPr id="4" name="Date Placeholder 3"/>
          <p:cNvSpPr>
            <a:spLocks noGrp="1"/>
          </p:cNvSpPr>
          <p:nvPr>
            <p:ph type="dt" sz="half" idx="10"/>
          </p:nvPr>
        </p:nvSpPr>
        <p:spPr/>
        <p:txBody>
          <a:bodyPr/>
          <a:lstStyle/>
          <a:p>
            <a:pPr>
              <a:defRPr/>
            </a:pPr>
            <a:fld id="{6D4EA4A6-7845-4134-9DEE-7CB90E88E256}"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90</a:t>
            </a:fld>
            <a:endParaRPr lang="en-US"/>
          </a:p>
        </p:txBody>
      </p:sp>
      <p:pic>
        <p:nvPicPr>
          <p:cNvPr id="10" name="Picture 9"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spTree>
    <p:extLst>
      <p:ext uri="{BB962C8B-B14F-4D97-AF65-F5344CB8AC3E}">
        <p14:creationId xmlns:p14="http://schemas.microsoft.com/office/powerpoint/2010/main" val="21536992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Error</a:t>
            </a:r>
          </a:p>
        </p:txBody>
      </p:sp>
      <p:sp>
        <p:nvSpPr>
          <p:cNvPr id="99" name="Date Placeholder 98"/>
          <p:cNvSpPr>
            <a:spLocks noGrp="1"/>
          </p:cNvSpPr>
          <p:nvPr>
            <p:ph type="dt" sz="quarter" idx="10"/>
          </p:nvPr>
        </p:nvSpPr>
        <p:spPr/>
        <p:txBody>
          <a:bodyPr/>
          <a:lstStyle/>
          <a:p>
            <a:pPr>
              <a:defRPr/>
            </a:pPr>
            <a:fld id="{63774987-2201-4B3C-A24D-97694F5D0CEA}"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9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00" name="Slide Number Placeholder 9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E884F4E-AE3C-CF4D-B6C9-AF7266EA7181}" type="slidenum">
              <a:rPr lang="en-US" b="0">
                <a:solidFill>
                  <a:srgbClr val="898989"/>
                </a:solidFill>
                <a:latin typeface="Calibri" charset="0"/>
              </a:rPr>
              <a:pPr eaLnBrk="1" hangingPunct="1"/>
              <a:t>91</a:t>
            </a:fld>
            <a:endParaRPr lang="en-US" b="0">
              <a:solidFill>
                <a:srgbClr val="898989"/>
              </a:solidFill>
              <a:latin typeface="Calibri" charset="0"/>
            </a:endParaRPr>
          </a:p>
        </p:txBody>
      </p:sp>
      <p:sp>
        <p:nvSpPr>
          <p:cNvPr id="90118"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90119"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90120"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90121"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90122"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0123"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90124"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90125"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0126"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90127"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90128"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90129"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90130"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90131"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90132"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90133"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90134"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35"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36"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37"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38"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39"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40"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41"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0142" name="Text Box 92"/>
          <p:cNvSpPr txBox="1">
            <a:spLocks noChangeArrowheads="1"/>
          </p:cNvSpPr>
          <p:nvPr/>
        </p:nvSpPr>
        <p:spPr bwMode="auto">
          <a:xfrm>
            <a:off x="5045075" y="1223963"/>
            <a:ext cx="3397250" cy="925512"/>
          </a:xfrm>
          <a:prstGeom prst="rect">
            <a:avLst/>
          </a:prstGeom>
          <a:solidFill>
            <a:srgbClr val="CCFF99"/>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The Error of the classifier</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is the sum of the weights of</a:t>
            </a:r>
            <a:br>
              <a:rPr lang="en-US" sz="1800">
                <a:solidFill>
                  <a:srgbClr val="3333FF"/>
                </a:solidFill>
                <a:latin typeface="Comic Sans MS" charset="0"/>
                <a:cs typeface="Arial Unicode MS" charset="0"/>
              </a:rPr>
            </a:br>
            <a:r>
              <a:rPr lang="en-US" sz="1800">
                <a:solidFill>
                  <a:srgbClr val="3333FF"/>
                </a:solidFill>
                <a:latin typeface="Comic Sans MS" charset="0"/>
                <a:cs typeface="Arial Unicode MS" charset="0"/>
              </a:rPr>
              <a:t>the misclassified instances</a:t>
            </a:r>
          </a:p>
        </p:txBody>
      </p:sp>
      <p:sp>
        <p:nvSpPr>
          <p:cNvPr id="90143" name="Text Box 93"/>
          <p:cNvSpPr txBox="1">
            <a:spLocks noChangeArrowheads="1"/>
          </p:cNvSpPr>
          <p:nvPr/>
        </p:nvSpPr>
        <p:spPr bwMode="auto">
          <a:xfrm>
            <a:off x="2462213" y="2663825"/>
            <a:ext cx="218574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p>
        </p:txBody>
      </p:sp>
      <p:sp>
        <p:nvSpPr>
          <p:cNvPr id="90144" name="Line 94"/>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5" name="Text Box 95"/>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90146" name="Oval 96"/>
          <p:cNvSpPr>
            <a:spLocks noChangeArrowheads="1"/>
          </p:cNvSpPr>
          <p:nvPr/>
        </p:nvSpPr>
        <p:spPr bwMode="auto">
          <a:xfrm>
            <a:off x="4181475" y="2492375"/>
            <a:ext cx="1004888" cy="7270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90147" name="Text Box 97"/>
          <p:cNvSpPr txBox="1">
            <a:spLocks noChangeArrowheads="1"/>
          </p:cNvSpPr>
          <p:nvPr/>
        </p:nvSpPr>
        <p:spPr bwMode="auto">
          <a:xfrm>
            <a:off x="490538" y="5872163"/>
            <a:ext cx="802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NOTE: THE ERROR IS THE SUM OF THE WEIGHTS OF MISCLASSIFIED</a:t>
            </a:r>
            <a:br>
              <a:rPr lang="en-US" sz="1800">
                <a:latin typeface="Times New Roman" charset="0"/>
              </a:rPr>
            </a:br>
            <a:r>
              <a:rPr lang="en-US" sz="1800">
                <a:latin typeface="Times New Roman" charset="0"/>
              </a:rPr>
              <a:t>INSTANCES</a:t>
            </a:r>
          </a:p>
        </p:txBody>
      </p:sp>
      <p:graphicFrame>
        <p:nvGraphicFramePr>
          <p:cNvPr id="37" name="Group 3"/>
          <p:cNvGraphicFramePr>
            <a:graphicFrameLocks noGrp="1"/>
          </p:cNvGraphicFramePr>
          <p:nvPr/>
        </p:nvGraphicFramePr>
        <p:xfrm>
          <a:off x="2070100" y="3581400"/>
          <a:ext cx="4622800" cy="2055816"/>
        </p:xfrm>
        <a:graphic>
          <a:graphicData uri="http://schemas.openxmlformats.org/drawingml/2006/table">
            <a:tbl>
              <a:tblPr/>
              <a:tblGrid>
                <a:gridCol w="866775"/>
                <a:gridCol w="866775"/>
                <a:gridCol w="869950"/>
                <a:gridCol w="86677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270000" y="3408363"/>
            <a:ext cx="5448300" cy="49530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9573" name="Rectangle 6"/>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91140" name="Rectangle 5"/>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dirty="0">
                <a:latin typeface="Calibri" charset="0"/>
              </a:rPr>
              <a:t>Initialize</a:t>
            </a:r>
            <a:r>
              <a:rPr lang="en-US" i="1" dirty="0">
                <a:latin typeface="Calibri" charset="0"/>
              </a:rPr>
              <a:t> </a:t>
            </a:r>
            <a:r>
              <a:rPr lang="en-US" i="1" dirty="0">
                <a:solidFill>
                  <a:srgbClr val="0000CC"/>
                </a:solidFill>
                <a:latin typeface="Calibri" charset="0"/>
              </a:rPr>
              <a:t>D</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1/</a:t>
            </a:r>
            <a:r>
              <a:rPr lang="en-US" i="1" dirty="0">
                <a:solidFill>
                  <a:srgbClr val="0000CC"/>
                </a:solidFill>
                <a:latin typeface="Calibri" charset="0"/>
              </a:rPr>
              <a:t>N</a:t>
            </a:r>
          </a:p>
          <a:p>
            <a:pPr marL="234950" indent="-234950" eaLnBrk="1" hangingPunct="1">
              <a:lnSpc>
                <a:spcPct val="90000"/>
              </a:lnSpc>
            </a:pPr>
            <a:r>
              <a:rPr lang="en-US" dirty="0">
                <a:latin typeface="Calibri" charset="0"/>
              </a:rPr>
              <a:t>For </a:t>
            </a:r>
            <a:r>
              <a:rPr lang="en-US" i="1" dirty="0">
                <a:solidFill>
                  <a:srgbClr val="0000CC"/>
                </a:solidFill>
                <a:latin typeface="Calibri" charset="0"/>
              </a:rPr>
              <a:t>t</a:t>
            </a:r>
            <a:r>
              <a:rPr lang="en-US" dirty="0">
                <a:solidFill>
                  <a:srgbClr val="0000CC"/>
                </a:solidFill>
                <a:latin typeface="Calibri" charset="0"/>
              </a:rPr>
              <a:t> = 1, …, T</a:t>
            </a:r>
          </a:p>
          <a:p>
            <a:pPr lvl="1" eaLnBrk="1" hangingPunct="1">
              <a:lnSpc>
                <a:spcPct val="90000"/>
              </a:lnSpc>
            </a:pPr>
            <a:r>
              <a:rPr lang="en-US" dirty="0">
                <a:latin typeface="Calibri" charset="0"/>
              </a:rPr>
              <a:t>Train a weak classifier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latin typeface="Calibri" charset="0"/>
              </a:rPr>
              <a:t> using distribution </a:t>
            </a:r>
            <a:r>
              <a:rPr lang="en-US" i="1" dirty="0" err="1">
                <a:solidFill>
                  <a:srgbClr val="0000CC"/>
                </a:solidFill>
                <a:latin typeface="Calibri" charset="0"/>
              </a:rPr>
              <a:t>D</a:t>
            </a:r>
            <a:r>
              <a:rPr lang="en-US" i="1" baseline="-25000" dirty="0" err="1">
                <a:solidFill>
                  <a:srgbClr val="0000CC"/>
                </a:solidFill>
                <a:latin typeface="Calibri" charset="0"/>
              </a:rPr>
              <a:t>t</a:t>
            </a:r>
            <a:endParaRPr lang="en-US" i="1" dirty="0">
              <a:solidFill>
                <a:srgbClr val="0000CC"/>
              </a:solidFill>
              <a:latin typeface="Calibri" charset="0"/>
            </a:endParaRPr>
          </a:p>
          <a:p>
            <a:pPr lvl="1" eaLnBrk="1" hangingPunct="1">
              <a:lnSpc>
                <a:spcPct val="90000"/>
              </a:lnSpc>
            </a:pPr>
            <a:r>
              <a:rPr lang="en-US" dirty="0">
                <a:latin typeface="Calibri" charset="0"/>
              </a:rPr>
              <a:t>Compute total error on training data</a:t>
            </a:r>
          </a:p>
          <a:p>
            <a:pPr lvl="2" eaLnBrk="1" hangingPunct="1">
              <a:lnSpc>
                <a:spcPct val="90000"/>
              </a:lnSpc>
            </a:pP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Sum {</a:t>
            </a:r>
            <a:r>
              <a:rPr lang="en-US" i="1" dirty="0" err="1">
                <a:solidFill>
                  <a:srgbClr val="0000CC"/>
                </a:solidFill>
                <a:latin typeface="Calibri" charset="0"/>
              </a:rPr>
              <a:t>D</a:t>
            </a:r>
            <a:r>
              <a:rPr lang="en-US" i="1" baseline="-25000" dirty="0" err="1">
                <a:solidFill>
                  <a:srgbClr val="0000CC"/>
                </a:solidFill>
                <a:latin typeface="Calibri" charset="0"/>
              </a:rPr>
              <a:t>t</a:t>
            </a:r>
            <a:r>
              <a:rPr lang="en-US" i="1" dirty="0">
                <a:solidFill>
                  <a:srgbClr val="0000CC"/>
                </a:solidFill>
                <a:latin typeface="Calibri" charset="0"/>
              </a:rPr>
              <a:t> (x</a:t>
            </a:r>
            <a:r>
              <a:rPr lang="en-US" i="1" baseline="-25000" dirty="0">
                <a:solidFill>
                  <a:srgbClr val="0000CC"/>
                </a:solidFill>
                <a:latin typeface="Calibri" charset="0"/>
              </a:rPr>
              <a:t>i</a:t>
            </a:r>
            <a:r>
              <a:rPr lang="en-US" i="1" dirty="0">
                <a:solidFill>
                  <a:srgbClr val="0000CC"/>
                </a:solidFill>
                <a:latin typeface="Calibri" charset="0"/>
              </a:rPr>
              <a:t>) </a:t>
            </a:r>
            <a:r>
              <a:rPr lang="en-US" dirty="0">
                <a:solidFill>
                  <a:srgbClr val="0000CC"/>
                </a:solidFill>
                <a:latin typeface="Calibri" charset="0"/>
              </a:rPr>
              <a:t>½(1 –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Set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 ½ </a:t>
            </a:r>
            <a:r>
              <a:rPr lang="en-US" dirty="0" err="1">
                <a:solidFill>
                  <a:srgbClr val="0000CC"/>
                </a:solidFill>
                <a:latin typeface="Calibri" charset="0"/>
              </a:rPr>
              <a:t>ln</a:t>
            </a:r>
            <a:r>
              <a:rPr lang="en-US" dirty="0">
                <a:solidFill>
                  <a:srgbClr val="0000CC"/>
                </a:solidFill>
                <a:latin typeface="Calibri" charset="0"/>
              </a:rPr>
              <a:t> ((1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 / </a:t>
            </a:r>
            <a:r>
              <a:rPr lang="en-US" dirty="0">
                <a:solidFill>
                  <a:srgbClr val="0000CC"/>
                </a:solidFill>
                <a:latin typeface="Symbol" charset="0"/>
              </a:rPr>
              <a:t>e</a:t>
            </a:r>
            <a:r>
              <a:rPr lang="en-US" i="1" baseline="-25000" dirty="0">
                <a:solidFill>
                  <a:srgbClr val="0000CC"/>
                </a:solidFill>
                <a:latin typeface="Calibri" charset="0"/>
              </a:rPr>
              <a:t>t</a:t>
            </a:r>
            <a:r>
              <a:rPr lang="en-US" dirty="0">
                <a:solidFill>
                  <a:srgbClr val="0000CC"/>
                </a:solidFill>
                <a:latin typeface="Calibri" charset="0"/>
              </a:rPr>
              <a:t>)</a:t>
            </a:r>
          </a:p>
          <a:p>
            <a:pPr lvl="1" eaLnBrk="1" hangingPunct="1">
              <a:lnSpc>
                <a:spcPct val="90000"/>
              </a:lnSpc>
            </a:pPr>
            <a:r>
              <a:rPr lang="en-US" dirty="0">
                <a:latin typeface="Calibri" charset="0"/>
              </a:rPr>
              <a:t>For </a:t>
            </a:r>
            <a:r>
              <a:rPr lang="en-US" i="1" dirty="0" err="1">
                <a:solidFill>
                  <a:srgbClr val="0000CC"/>
                </a:solidFill>
                <a:latin typeface="Calibri" charset="0"/>
              </a:rPr>
              <a:t>i</a:t>
            </a:r>
            <a:r>
              <a:rPr lang="en-US" dirty="0">
                <a:solidFill>
                  <a:srgbClr val="0000CC"/>
                </a:solidFill>
                <a:latin typeface="Calibri" charset="0"/>
              </a:rPr>
              <a:t> = 1… N </a:t>
            </a:r>
          </a:p>
          <a:p>
            <a:pPr lvl="2" eaLnBrk="1" hangingPunct="1">
              <a:lnSpc>
                <a:spcPct val="90000"/>
              </a:lnSpc>
            </a:pPr>
            <a:r>
              <a:rPr lang="en-US" dirty="0">
                <a:latin typeface="Calibri" charset="0"/>
              </a:rPr>
              <a:t>set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 </a:t>
            </a:r>
            <a:r>
              <a:rPr lang="en-US" i="1" dirty="0" err="1">
                <a:solidFill>
                  <a:srgbClr val="0000CC"/>
                </a:solidFill>
                <a:latin typeface="Calibri" charset="0"/>
              </a:rPr>
              <a:t>D</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 </a:t>
            </a:r>
            <a:r>
              <a:rPr lang="en-US" dirty="0" err="1">
                <a:solidFill>
                  <a:srgbClr val="0000CC"/>
                </a:solidFill>
                <a:latin typeface="Calibri" charset="0"/>
              </a:rPr>
              <a:t>exp</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y</a:t>
            </a:r>
            <a:r>
              <a:rPr lang="en-US" i="1" baseline="-25000" dirty="0" err="1">
                <a:solidFill>
                  <a:srgbClr val="0000CC"/>
                </a:solidFill>
                <a:latin typeface="Calibri" charset="0"/>
              </a:rPr>
              <a:t>i</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i="1" baseline="-25000" dirty="0">
                <a:solidFill>
                  <a:srgbClr val="0000CC"/>
                </a:solidFill>
                <a:latin typeface="Calibri" charset="0"/>
              </a:rPr>
              <a:t>i</a:t>
            </a:r>
            <a:r>
              <a:rPr lang="en-US" dirty="0">
                <a:solidFill>
                  <a:srgbClr val="0000CC"/>
                </a:solidFill>
                <a:latin typeface="Calibri" charset="0"/>
              </a:rPr>
              <a:t>))</a:t>
            </a:r>
          </a:p>
          <a:p>
            <a:pPr lvl="1" eaLnBrk="1" hangingPunct="1">
              <a:lnSpc>
                <a:spcPct val="90000"/>
              </a:lnSpc>
            </a:pPr>
            <a:r>
              <a:rPr lang="en-US" dirty="0">
                <a:latin typeface="Calibri" charset="0"/>
              </a:rPr>
              <a:t>Normalize </a:t>
            </a:r>
            <a:r>
              <a:rPr lang="en-US" i="1" dirty="0">
                <a:solidFill>
                  <a:srgbClr val="0000CC"/>
                </a:solidFill>
                <a:latin typeface="Calibri" charset="0"/>
              </a:rPr>
              <a:t>D</a:t>
            </a:r>
            <a:r>
              <a:rPr lang="en-US" i="1" baseline="-25000" dirty="0">
                <a:solidFill>
                  <a:srgbClr val="0000CC"/>
                </a:solidFill>
                <a:latin typeface="Calibri" charset="0"/>
              </a:rPr>
              <a:t>t</a:t>
            </a:r>
            <a:r>
              <a:rPr lang="en-US" baseline="-25000" dirty="0">
                <a:solidFill>
                  <a:srgbClr val="0000CC"/>
                </a:solidFill>
                <a:latin typeface="Calibri" charset="0"/>
              </a:rPr>
              <a:t>+1 </a:t>
            </a:r>
            <a:r>
              <a:rPr lang="en-US" dirty="0">
                <a:latin typeface="Calibri" charset="0"/>
              </a:rPr>
              <a:t>to make it a distribution</a:t>
            </a:r>
          </a:p>
          <a:p>
            <a:pPr marL="234950" indent="-234950" eaLnBrk="1" hangingPunct="1">
              <a:lnSpc>
                <a:spcPct val="90000"/>
              </a:lnSpc>
            </a:pPr>
            <a:r>
              <a:rPr lang="en-US" dirty="0">
                <a:latin typeface="Calibri" charset="0"/>
              </a:rPr>
              <a:t>The final classifier is</a:t>
            </a:r>
          </a:p>
          <a:p>
            <a:pPr lvl="1" eaLnBrk="1" hangingPunct="1">
              <a:lnSpc>
                <a:spcPct val="90000"/>
              </a:lnSpc>
            </a:pPr>
            <a:r>
              <a:rPr lang="en-US" i="1" dirty="0">
                <a:solidFill>
                  <a:srgbClr val="0000CC"/>
                </a:solidFill>
                <a:latin typeface="Calibri" charset="0"/>
              </a:rPr>
              <a:t>H</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 = sign(</a:t>
            </a:r>
            <a:r>
              <a:rPr lang="en-US" dirty="0">
                <a:solidFill>
                  <a:srgbClr val="0000CC"/>
                </a:solidFill>
                <a:latin typeface="Symbol" charset="0"/>
              </a:rPr>
              <a:t>S</a:t>
            </a:r>
            <a:r>
              <a:rPr lang="en-US" i="1" baseline="-25000" dirty="0">
                <a:solidFill>
                  <a:srgbClr val="0000CC"/>
                </a:solidFill>
                <a:latin typeface="Calibri" charset="0"/>
              </a:rPr>
              <a:t>t</a:t>
            </a:r>
            <a:r>
              <a:rPr lang="en-US" dirty="0">
                <a:solidFill>
                  <a:srgbClr val="0000CC"/>
                </a:solidFill>
                <a:latin typeface="Calibri" charset="0"/>
              </a:rPr>
              <a:t> </a:t>
            </a:r>
            <a:r>
              <a:rPr lang="en-US" dirty="0">
                <a:solidFill>
                  <a:srgbClr val="0000CC"/>
                </a:solidFill>
                <a:latin typeface="Symbol" charset="0"/>
              </a:rPr>
              <a:t>a</a:t>
            </a:r>
            <a:r>
              <a:rPr lang="en-US" i="1" baseline="-25000" dirty="0">
                <a:solidFill>
                  <a:srgbClr val="0000CC"/>
                </a:solidFill>
                <a:latin typeface="Calibri" charset="0"/>
              </a:rPr>
              <a:t>t</a:t>
            </a:r>
            <a:r>
              <a:rPr lang="en-US" dirty="0">
                <a:solidFill>
                  <a:srgbClr val="0000CC"/>
                </a:solidFill>
                <a:latin typeface="Calibri" charset="0"/>
              </a:rPr>
              <a:t> </a:t>
            </a:r>
            <a:r>
              <a:rPr lang="en-US" i="1" dirty="0" err="1">
                <a:solidFill>
                  <a:srgbClr val="0000CC"/>
                </a:solidFill>
                <a:latin typeface="Calibri" charset="0"/>
              </a:rPr>
              <a:t>h</a:t>
            </a:r>
            <a:r>
              <a:rPr lang="en-US" i="1" baseline="-25000" dirty="0" err="1">
                <a:solidFill>
                  <a:srgbClr val="0000CC"/>
                </a:solidFill>
                <a:latin typeface="Calibri" charset="0"/>
              </a:rPr>
              <a:t>t</a:t>
            </a:r>
            <a:r>
              <a:rPr lang="en-US" dirty="0">
                <a:solidFill>
                  <a:srgbClr val="0000CC"/>
                </a:solidFill>
                <a:latin typeface="Calibri" charset="0"/>
              </a:rPr>
              <a:t>(</a:t>
            </a:r>
            <a:r>
              <a:rPr lang="en-US" i="1" dirty="0">
                <a:solidFill>
                  <a:srgbClr val="0000CC"/>
                </a:solidFill>
                <a:latin typeface="Calibri" charset="0"/>
              </a:rPr>
              <a:t>x</a:t>
            </a:r>
            <a:r>
              <a:rPr lang="en-US" dirty="0">
                <a:solidFill>
                  <a:srgbClr val="0000CC"/>
                </a:solidFill>
                <a:latin typeface="Calibri" charset="0"/>
              </a:rPr>
              <a:t>))</a:t>
            </a:r>
          </a:p>
        </p:txBody>
      </p:sp>
      <p:sp>
        <p:nvSpPr>
          <p:cNvPr id="7" name="Date Placeholder 6"/>
          <p:cNvSpPr>
            <a:spLocks noGrp="1"/>
          </p:cNvSpPr>
          <p:nvPr>
            <p:ph type="dt" sz="quarter" idx="10"/>
          </p:nvPr>
        </p:nvSpPr>
        <p:spPr/>
        <p:txBody>
          <a:bodyPr/>
          <a:lstStyle/>
          <a:p>
            <a:pPr>
              <a:defRPr/>
            </a:pPr>
            <a:fld id="{00C3C9A9-1798-4824-B532-156C1FA208BB}"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A824FD62-BA10-B14D-BE7E-050DF8CEEEA6}" type="slidenum">
              <a:rPr lang="en-US" b="0">
                <a:solidFill>
                  <a:srgbClr val="898989"/>
                </a:solidFill>
                <a:latin typeface="Calibri" charset="0"/>
              </a:rPr>
              <a:pPr eaLnBrk="1" hangingPunct="1"/>
              <a:t>92</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Computing Alpha</a:t>
            </a:r>
          </a:p>
        </p:txBody>
      </p:sp>
      <p:sp>
        <p:nvSpPr>
          <p:cNvPr id="34" name="Date Placeholder 33"/>
          <p:cNvSpPr>
            <a:spLocks noGrp="1"/>
          </p:cNvSpPr>
          <p:nvPr>
            <p:ph type="dt" sz="quarter" idx="10"/>
          </p:nvPr>
        </p:nvSpPr>
        <p:spPr/>
        <p:txBody>
          <a:bodyPr/>
          <a:lstStyle/>
          <a:p>
            <a:pPr>
              <a:defRPr/>
            </a:pPr>
            <a:fld id="{2B6119D2-0B83-4048-9B4C-586FFAA43FD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33"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35" name="Slide Number Placeholder 34"/>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A45C398-3A01-F648-9724-408CB61528BA}" type="slidenum">
              <a:rPr lang="en-US" b="0">
                <a:solidFill>
                  <a:srgbClr val="898989"/>
                </a:solidFill>
                <a:latin typeface="Calibri" charset="0"/>
              </a:rPr>
              <a:pPr eaLnBrk="1" hangingPunct="1"/>
              <a:t>93</a:t>
            </a:fld>
            <a:endParaRPr lang="en-US" b="0">
              <a:solidFill>
                <a:srgbClr val="898989"/>
              </a:solidFill>
              <a:latin typeface="Calibri" charset="0"/>
            </a:endParaRPr>
          </a:p>
        </p:txBody>
      </p:sp>
      <p:sp>
        <p:nvSpPr>
          <p:cNvPr id="92166" name="Rectangle 68"/>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92167" name="Rectangle 69"/>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92168" name="Rectangle 70"/>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92169" name="Rectangle 71"/>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92170" name="Rectangle 72"/>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2171" name="Rectangle 73"/>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92172" name="Rectangle 74"/>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92173" name="Rectangle 75"/>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2174" name="Text Box 76"/>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92175" name="Text Box 77"/>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92176" name="Text Box 78"/>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92177" name="Text Box 79"/>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92178" name="Text Box 80"/>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92179" name="Text Box 81"/>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92180" name="Text Box 82"/>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92181" name="Text Box 83"/>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92182" name="Text Box 84"/>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3" name="Text Box 85"/>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4" name="Text Box 86"/>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5" name="Text Box 87"/>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6" name="Text Box 88"/>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7" name="Text Box 89"/>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8" name="Text Box 90"/>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89" name="Text Box 91"/>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2190" name="Text Box 92"/>
          <p:cNvSpPr txBox="1">
            <a:spLocks noChangeArrowheads="1"/>
          </p:cNvSpPr>
          <p:nvPr/>
        </p:nvSpPr>
        <p:spPr bwMode="auto">
          <a:xfrm>
            <a:off x="5045075" y="1223963"/>
            <a:ext cx="3590925" cy="925512"/>
          </a:xfrm>
          <a:prstGeom prst="rect">
            <a:avLst/>
          </a:prstGeom>
          <a:solidFill>
            <a:srgbClr val="CCFF99"/>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Alpha = 0.5ln((1-1/8) / (1/8))</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        = 0.5 ln(7) = 0.97 </a:t>
            </a:r>
          </a:p>
        </p:txBody>
      </p:sp>
      <p:sp>
        <p:nvSpPr>
          <p:cNvPr id="92191" name="Text Box 93"/>
          <p:cNvSpPr txBox="1">
            <a:spLocks noChangeArrowheads="1"/>
          </p:cNvSpPr>
          <p:nvPr/>
        </p:nvSpPr>
        <p:spPr bwMode="auto">
          <a:xfrm>
            <a:off x="2462213" y="2663825"/>
            <a:ext cx="218574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p>
        </p:txBody>
      </p:sp>
      <p:sp>
        <p:nvSpPr>
          <p:cNvPr id="92192" name="Line 94"/>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93" name="Text Box 95"/>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92194" name="Oval 96"/>
          <p:cNvSpPr>
            <a:spLocks noChangeArrowheads="1"/>
          </p:cNvSpPr>
          <p:nvPr/>
        </p:nvSpPr>
        <p:spPr bwMode="auto">
          <a:xfrm>
            <a:off x="4181475" y="2492375"/>
            <a:ext cx="1004888" cy="7270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Boosted Classifier Thus Far</a:t>
            </a:r>
          </a:p>
        </p:txBody>
      </p:sp>
      <p:sp>
        <p:nvSpPr>
          <p:cNvPr id="35" name="Date Placeholder 34"/>
          <p:cNvSpPr>
            <a:spLocks noGrp="1"/>
          </p:cNvSpPr>
          <p:nvPr>
            <p:ph type="dt" sz="quarter" idx="10"/>
          </p:nvPr>
        </p:nvSpPr>
        <p:spPr/>
        <p:txBody>
          <a:bodyPr/>
          <a:lstStyle/>
          <a:p>
            <a:pPr>
              <a:defRPr/>
            </a:pPr>
            <a:fld id="{C82B8D63-CE1E-4919-97B8-295B92A3BBF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34"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36" name="Slide Number Placeholder 35"/>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0883F06-BFAE-C043-A3A6-DEF1AAB84BDB}" type="slidenum">
              <a:rPr lang="en-US" b="0">
                <a:solidFill>
                  <a:srgbClr val="898989"/>
                </a:solidFill>
                <a:latin typeface="Calibri" charset="0"/>
              </a:rPr>
              <a:pPr eaLnBrk="1" hangingPunct="1"/>
              <a:t>94</a:t>
            </a:fld>
            <a:endParaRPr lang="en-US" b="0">
              <a:solidFill>
                <a:srgbClr val="898989"/>
              </a:solidFill>
              <a:latin typeface="Calibri" charset="0"/>
            </a:endParaRPr>
          </a:p>
        </p:txBody>
      </p:sp>
      <p:sp>
        <p:nvSpPr>
          <p:cNvPr id="93190" name="Rectangle 4"/>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93191" name="Rectangle 5"/>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93192" name="Rectangle 6"/>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93193" name="Rectangle 7"/>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93194" name="Rectangle 8"/>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3195" name="Rectangle 9"/>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93196" name="Rectangle 10"/>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93197" name="Rectangle 11"/>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3198" name="Text Box 12"/>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93199" name="Text Box 13"/>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93200" name="Text Box 14"/>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93201" name="Text Box 15"/>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93202" name="Text Box 16"/>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93203" name="Text Box 17"/>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93204" name="Text Box 18"/>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93205" name="Text Box 19"/>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93206" name="Text Box 20"/>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07" name="Text Box 21"/>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08" name="Text Box 22"/>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09" name="Text Box 23"/>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10" name="Text Box 24"/>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11" name="Text Box 25"/>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12" name="Text Box 26"/>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13" name="Text Box 27"/>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3214" name="Text Box 28"/>
          <p:cNvSpPr txBox="1">
            <a:spLocks noChangeArrowheads="1"/>
          </p:cNvSpPr>
          <p:nvPr/>
        </p:nvSpPr>
        <p:spPr bwMode="auto">
          <a:xfrm>
            <a:off x="5045075" y="1223963"/>
            <a:ext cx="3590925" cy="925512"/>
          </a:xfrm>
          <a:prstGeom prst="rect">
            <a:avLst/>
          </a:prstGeom>
          <a:solidFill>
            <a:srgbClr val="CCFF99"/>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Alpha = 0.5ln((1-1/8) / (1/8))</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        = 0.5 ln(7) = 0.97 </a:t>
            </a:r>
          </a:p>
        </p:txBody>
      </p:sp>
      <p:sp>
        <p:nvSpPr>
          <p:cNvPr id="93215" name="Text Box 29"/>
          <p:cNvSpPr txBox="1">
            <a:spLocks noChangeArrowheads="1"/>
          </p:cNvSpPr>
          <p:nvPr/>
        </p:nvSpPr>
        <p:spPr bwMode="auto">
          <a:xfrm>
            <a:off x="2462213" y="2663825"/>
            <a:ext cx="2185740"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Sign = +1, error = 1/8</a:t>
            </a:r>
          </a:p>
        </p:txBody>
      </p:sp>
      <p:sp>
        <p:nvSpPr>
          <p:cNvPr id="93216" name="Line 30"/>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217" name="Text Box 31"/>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93218" name="Oval 32"/>
          <p:cNvSpPr>
            <a:spLocks noChangeArrowheads="1"/>
          </p:cNvSpPr>
          <p:nvPr/>
        </p:nvSpPr>
        <p:spPr bwMode="auto">
          <a:xfrm>
            <a:off x="4181475" y="2492375"/>
            <a:ext cx="1004888" cy="7270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93219" name="Text Box 33"/>
          <p:cNvSpPr txBox="1">
            <a:spLocks noChangeArrowheads="1"/>
          </p:cNvSpPr>
          <p:nvPr/>
        </p:nvSpPr>
        <p:spPr bwMode="auto">
          <a:xfrm>
            <a:off x="1387475" y="3905250"/>
            <a:ext cx="3884613" cy="1474788"/>
          </a:xfrm>
          <a:prstGeom prst="rect">
            <a:avLst/>
          </a:prstGeom>
          <a:solidFill>
            <a:srgbClr val="CCCCFF"/>
          </a:solidFill>
          <a:ln w="9525">
            <a:solidFill>
              <a:srgbClr val="3333FF"/>
            </a:solidFill>
            <a:miter lim="800000"/>
            <a:headEnd/>
            <a:tailEnd/>
          </a:ln>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solidFill>
                  <a:srgbClr val="3333FF"/>
                </a:solidFill>
                <a:latin typeface="Comic Sans MS" charset="0"/>
                <a:cs typeface="Arial Unicode MS" charset="0"/>
              </a:rPr>
              <a:t>h1(X) = wt(E1) &gt; 0.45 ? +1 : -1</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H(X) = sign(0.97 * h1(X))</a:t>
            </a:r>
          </a:p>
          <a:p>
            <a:endParaRPr lang="en-US" sz="1800">
              <a:solidFill>
                <a:srgbClr val="3333FF"/>
              </a:solidFill>
              <a:latin typeface="Comic Sans MS" charset="0"/>
              <a:cs typeface="Arial Unicode MS" charset="0"/>
            </a:endParaRPr>
          </a:p>
          <a:p>
            <a:r>
              <a:rPr lang="en-US" sz="1800">
                <a:solidFill>
                  <a:srgbClr val="3333FF"/>
                </a:solidFill>
                <a:latin typeface="Comic Sans MS" charset="0"/>
                <a:cs typeface="Arial Unicode MS" charset="0"/>
              </a:rPr>
              <a:t>It’s the same as h1(x)</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1270000" y="3956050"/>
            <a:ext cx="5708650" cy="85566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45" name="Rectangle 4"/>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94212" name="Rectangle 3"/>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a:latin typeface="Calibri" charset="0"/>
              </a:rPr>
              <a:t>Initialize</a:t>
            </a:r>
            <a:r>
              <a:rPr lang="en-US" i="1">
                <a:latin typeface="Calibri" charset="0"/>
              </a:rPr>
              <a:t> </a:t>
            </a:r>
            <a:r>
              <a:rPr lang="en-US" i="1">
                <a:solidFill>
                  <a:srgbClr val="0000CC"/>
                </a:solidFill>
                <a:latin typeface="Calibri" charset="0"/>
              </a:rPr>
              <a:t>D</a:t>
            </a:r>
            <a:r>
              <a:rPr lang="en-US" baseline="-25000">
                <a:solidFill>
                  <a:srgbClr val="0000CC"/>
                </a:solidFill>
                <a:latin typeface="Calibri" charset="0"/>
              </a:rPr>
              <a:t>1</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 1/</a:t>
            </a:r>
            <a:r>
              <a:rPr lang="en-US" i="1">
                <a:solidFill>
                  <a:srgbClr val="0000CC"/>
                </a:solidFill>
                <a:latin typeface="Calibri" charset="0"/>
              </a:rPr>
              <a:t>N</a:t>
            </a:r>
          </a:p>
          <a:p>
            <a:pPr marL="234950" indent="-234950" eaLnBrk="1" hangingPunct="1">
              <a:lnSpc>
                <a:spcPct val="90000"/>
              </a:lnSpc>
            </a:pPr>
            <a:r>
              <a:rPr lang="en-US">
                <a:latin typeface="Calibri" charset="0"/>
              </a:rPr>
              <a:t>For </a:t>
            </a:r>
            <a:r>
              <a:rPr lang="en-US" i="1">
                <a:solidFill>
                  <a:srgbClr val="0000CC"/>
                </a:solidFill>
                <a:latin typeface="Calibri" charset="0"/>
              </a:rPr>
              <a:t>t</a:t>
            </a:r>
            <a:r>
              <a:rPr lang="en-US">
                <a:solidFill>
                  <a:srgbClr val="0000CC"/>
                </a:solidFill>
                <a:latin typeface="Calibri" charset="0"/>
              </a:rPr>
              <a:t> = 1, …, T</a:t>
            </a:r>
          </a:p>
          <a:p>
            <a:pPr lvl="1" eaLnBrk="1" hangingPunct="1">
              <a:lnSpc>
                <a:spcPct val="90000"/>
              </a:lnSpc>
            </a:pPr>
            <a:r>
              <a:rPr lang="en-US">
                <a:latin typeface="Calibri" charset="0"/>
              </a:rPr>
              <a:t>Train a weak classifier </a:t>
            </a:r>
            <a:r>
              <a:rPr lang="en-US" i="1">
                <a:solidFill>
                  <a:srgbClr val="0000CC"/>
                </a:solidFill>
                <a:latin typeface="Calibri" charset="0"/>
              </a:rPr>
              <a:t>h</a:t>
            </a:r>
            <a:r>
              <a:rPr lang="en-US" i="1" baseline="-25000">
                <a:solidFill>
                  <a:srgbClr val="0000CC"/>
                </a:solidFill>
                <a:latin typeface="Calibri" charset="0"/>
              </a:rPr>
              <a:t>t</a:t>
            </a:r>
            <a:r>
              <a:rPr lang="en-US">
                <a:latin typeface="Calibri" charset="0"/>
              </a:rPr>
              <a:t> using distribution </a:t>
            </a:r>
            <a:r>
              <a:rPr lang="en-US" i="1">
                <a:solidFill>
                  <a:srgbClr val="0000CC"/>
                </a:solidFill>
                <a:latin typeface="Calibri" charset="0"/>
              </a:rPr>
              <a:t>D</a:t>
            </a:r>
            <a:r>
              <a:rPr lang="en-US" i="1" baseline="-25000">
                <a:solidFill>
                  <a:srgbClr val="0000CC"/>
                </a:solidFill>
                <a:latin typeface="Calibri" charset="0"/>
              </a:rPr>
              <a:t>t</a:t>
            </a:r>
            <a:endParaRPr lang="en-US" i="1">
              <a:solidFill>
                <a:srgbClr val="0000CC"/>
              </a:solidFill>
              <a:latin typeface="Calibri" charset="0"/>
            </a:endParaRPr>
          </a:p>
          <a:p>
            <a:pPr lvl="1" eaLnBrk="1" hangingPunct="1">
              <a:lnSpc>
                <a:spcPct val="90000"/>
              </a:lnSpc>
            </a:pPr>
            <a:r>
              <a:rPr lang="en-US">
                <a:latin typeface="Calibri" charset="0"/>
              </a:rPr>
              <a:t>Compute total error on training data</a:t>
            </a:r>
          </a:p>
          <a:p>
            <a:pPr lvl="2" eaLnBrk="1" hangingPunct="1">
              <a:lnSpc>
                <a:spcPct val="90000"/>
              </a:lnSpc>
            </a:pP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 = Average {½ (1 – </a:t>
            </a:r>
            <a:r>
              <a:rPr lang="en-US" i="1">
                <a:solidFill>
                  <a:srgbClr val="0000CC"/>
                </a:solidFill>
                <a:latin typeface="Calibri" charset="0"/>
              </a:rPr>
              <a:t>y</a:t>
            </a:r>
            <a:r>
              <a:rPr lang="en-US" i="1" baseline="-25000">
                <a:solidFill>
                  <a:srgbClr val="0000CC"/>
                </a:solidFill>
                <a:latin typeface="Calibri" charset="0"/>
              </a:rPr>
              <a:t>i</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a:t>
            </a:r>
          </a:p>
          <a:p>
            <a:pPr lvl="1" eaLnBrk="1" hangingPunct="1">
              <a:lnSpc>
                <a:spcPct val="90000"/>
              </a:lnSpc>
            </a:pPr>
            <a:r>
              <a:rPr lang="en-US">
                <a:latin typeface="Calibri" charset="0"/>
              </a:rPr>
              <a:t>Set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 ½ ln ((1 – </a:t>
            </a: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 / </a:t>
            </a: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a:t>
            </a:r>
          </a:p>
          <a:p>
            <a:pPr lvl="1" eaLnBrk="1" hangingPunct="1">
              <a:lnSpc>
                <a:spcPct val="90000"/>
              </a:lnSpc>
            </a:pPr>
            <a:r>
              <a:rPr lang="en-US">
                <a:latin typeface="Calibri" charset="0"/>
              </a:rPr>
              <a:t>For </a:t>
            </a:r>
            <a:r>
              <a:rPr lang="en-US" i="1">
                <a:solidFill>
                  <a:srgbClr val="0000CC"/>
                </a:solidFill>
                <a:latin typeface="Calibri" charset="0"/>
              </a:rPr>
              <a:t>i</a:t>
            </a:r>
            <a:r>
              <a:rPr lang="en-US">
                <a:solidFill>
                  <a:srgbClr val="0000CC"/>
                </a:solidFill>
                <a:latin typeface="Calibri" charset="0"/>
              </a:rPr>
              <a:t> = 1… N </a:t>
            </a:r>
          </a:p>
          <a:p>
            <a:pPr lvl="2" eaLnBrk="1" hangingPunct="1">
              <a:lnSpc>
                <a:spcPct val="90000"/>
              </a:lnSpc>
            </a:pPr>
            <a:r>
              <a:rPr lang="en-US">
                <a:latin typeface="Calibri" charset="0"/>
              </a:rPr>
              <a:t>set </a:t>
            </a:r>
            <a:r>
              <a:rPr lang="en-US" i="1">
                <a:solidFill>
                  <a:srgbClr val="0000CC"/>
                </a:solidFill>
                <a:latin typeface="Calibri" charset="0"/>
              </a:rPr>
              <a:t>D</a:t>
            </a:r>
            <a:r>
              <a:rPr lang="en-US" i="1" baseline="-25000">
                <a:solidFill>
                  <a:srgbClr val="0000CC"/>
                </a:solidFill>
                <a:latin typeface="Calibri" charset="0"/>
              </a:rPr>
              <a:t>t</a:t>
            </a:r>
            <a:r>
              <a:rPr lang="en-US" baseline="-25000">
                <a:solidFill>
                  <a:srgbClr val="0000CC"/>
                </a:solidFill>
                <a:latin typeface="Calibri" charset="0"/>
              </a:rPr>
              <a:t>+1</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 </a:t>
            </a:r>
            <a:r>
              <a:rPr lang="en-US" i="1">
                <a:solidFill>
                  <a:srgbClr val="0000CC"/>
                </a:solidFill>
                <a:latin typeface="Calibri" charset="0"/>
              </a:rPr>
              <a:t>D</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exp(-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a:t>
            </a:r>
            <a:r>
              <a:rPr lang="en-US" i="1">
                <a:solidFill>
                  <a:srgbClr val="0000CC"/>
                </a:solidFill>
                <a:latin typeface="Calibri" charset="0"/>
              </a:rPr>
              <a:t>y</a:t>
            </a:r>
            <a:r>
              <a:rPr lang="en-US" i="1" baseline="-25000">
                <a:solidFill>
                  <a:srgbClr val="0000CC"/>
                </a:solidFill>
                <a:latin typeface="Calibri" charset="0"/>
              </a:rPr>
              <a:t>i</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a:t>
            </a:r>
          </a:p>
          <a:p>
            <a:pPr lvl="1" eaLnBrk="1" hangingPunct="1">
              <a:lnSpc>
                <a:spcPct val="90000"/>
              </a:lnSpc>
            </a:pPr>
            <a:r>
              <a:rPr lang="en-US">
                <a:latin typeface="Calibri" charset="0"/>
              </a:rPr>
              <a:t>Normalize </a:t>
            </a:r>
            <a:r>
              <a:rPr lang="en-US" i="1">
                <a:solidFill>
                  <a:srgbClr val="0000CC"/>
                </a:solidFill>
                <a:latin typeface="Calibri" charset="0"/>
              </a:rPr>
              <a:t>D</a:t>
            </a:r>
            <a:r>
              <a:rPr lang="en-US" i="1" baseline="-25000">
                <a:solidFill>
                  <a:srgbClr val="0000CC"/>
                </a:solidFill>
                <a:latin typeface="Calibri" charset="0"/>
              </a:rPr>
              <a:t>t</a:t>
            </a:r>
            <a:r>
              <a:rPr lang="en-US" baseline="-25000">
                <a:solidFill>
                  <a:srgbClr val="0000CC"/>
                </a:solidFill>
                <a:latin typeface="Calibri" charset="0"/>
              </a:rPr>
              <a:t>+1 </a:t>
            </a:r>
            <a:r>
              <a:rPr lang="en-US">
                <a:latin typeface="Calibri" charset="0"/>
              </a:rPr>
              <a:t>to make it a distribution</a:t>
            </a:r>
          </a:p>
          <a:p>
            <a:pPr marL="234950" indent="-234950" eaLnBrk="1" hangingPunct="1">
              <a:lnSpc>
                <a:spcPct val="90000"/>
              </a:lnSpc>
            </a:pPr>
            <a:r>
              <a:rPr lang="en-US">
                <a:latin typeface="Calibri" charset="0"/>
              </a:rPr>
              <a:t>The final classifier is</a:t>
            </a:r>
          </a:p>
          <a:p>
            <a:pPr lvl="1" eaLnBrk="1" hangingPunct="1">
              <a:lnSpc>
                <a:spcPct val="90000"/>
              </a:lnSpc>
            </a:pPr>
            <a:r>
              <a:rPr lang="en-US" i="1">
                <a:solidFill>
                  <a:srgbClr val="0000CC"/>
                </a:solidFill>
                <a:latin typeface="Calibri" charset="0"/>
              </a:rPr>
              <a:t>H</a:t>
            </a:r>
            <a:r>
              <a:rPr lang="en-US">
                <a:solidFill>
                  <a:srgbClr val="0000CC"/>
                </a:solidFill>
                <a:latin typeface="Calibri" charset="0"/>
              </a:rPr>
              <a:t>(</a:t>
            </a:r>
            <a:r>
              <a:rPr lang="en-US" i="1">
                <a:solidFill>
                  <a:srgbClr val="0000CC"/>
                </a:solidFill>
                <a:latin typeface="Calibri" charset="0"/>
              </a:rPr>
              <a:t>x</a:t>
            </a:r>
            <a:r>
              <a:rPr lang="en-US">
                <a:solidFill>
                  <a:srgbClr val="0000CC"/>
                </a:solidFill>
                <a:latin typeface="Calibri" charset="0"/>
              </a:rPr>
              <a:t>) = sign(</a:t>
            </a:r>
            <a:r>
              <a:rPr lang="en-US">
                <a:solidFill>
                  <a:srgbClr val="0000CC"/>
                </a:solidFill>
                <a:latin typeface="Symbol" charset="0"/>
              </a:rPr>
              <a:t>S</a:t>
            </a:r>
            <a:r>
              <a:rPr lang="en-US" i="1" baseline="-25000">
                <a:solidFill>
                  <a:srgbClr val="0000CC"/>
                </a:solidFill>
                <a:latin typeface="Calibri" charset="0"/>
              </a:rPr>
              <a:t>t</a:t>
            </a:r>
            <a:r>
              <a:rPr lang="en-US">
                <a:solidFill>
                  <a:srgbClr val="0000CC"/>
                </a:solidFill>
                <a:latin typeface="Calibri" charset="0"/>
              </a:rPr>
              <a:t>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a:solidFill>
                  <a:srgbClr val="0000CC"/>
                </a:solidFill>
                <a:latin typeface="Calibri" charset="0"/>
              </a:rPr>
              <a:t>))</a:t>
            </a:r>
          </a:p>
        </p:txBody>
      </p:sp>
      <p:sp>
        <p:nvSpPr>
          <p:cNvPr id="7" name="Date Placeholder 6"/>
          <p:cNvSpPr>
            <a:spLocks noGrp="1"/>
          </p:cNvSpPr>
          <p:nvPr>
            <p:ph type="dt" sz="quarter" idx="10"/>
          </p:nvPr>
        </p:nvSpPr>
        <p:spPr/>
        <p:txBody>
          <a:bodyPr/>
          <a:lstStyle/>
          <a:p>
            <a:pPr>
              <a:defRPr/>
            </a:pPr>
            <a:fld id="{4A13FD45-8278-43CF-9338-72FF748464BC}"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115CF0AA-1389-324F-AD3E-E5CA1A3D9405}" type="slidenum">
              <a:rPr lang="en-US" b="0">
                <a:solidFill>
                  <a:srgbClr val="898989"/>
                </a:solidFill>
                <a:latin typeface="Calibri" charset="0"/>
              </a:rPr>
              <a:pPr eaLnBrk="1" hangingPunct="1"/>
              <a:t>95</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3"/>
          <p:cNvSpPr>
            <a:spLocks noGrp="1" noChangeArrowheads="1"/>
          </p:cNvSpPr>
          <p:nvPr>
            <p:ph type="title"/>
          </p:nvPr>
        </p:nvSpPr>
        <p:spPr>
          <a:xfrm>
            <a:off x="457200" y="104775"/>
            <a:ext cx="8229600" cy="685800"/>
          </a:xfrm>
        </p:spPr>
        <p:txBody>
          <a:bodyPr rtlCol="0">
            <a:normAutofit fontScale="90000"/>
          </a:bodyPr>
          <a:lstStyle/>
          <a:p>
            <a:pPr eaLnBrk="1" fontAlgn="auto" hangingPunct="1">
              <a:spcAft>
                <a:spcPts val="0"/>
              </a:spcAft>
              <a:defRPr/>
            </a:pPr>
            <a:r>
              <a:rPr lang="en-US" altLang="en-US" sz="4600" smtClean="0">
                <a:ea typeface="+mj-ea"/>
              </a:rPr>
              <a:t>The Best Error</a:t>
            </a:r>
          </a:p>
        </p:txBody>
      </p:sp>
      <p:sp>
        <p:nvSpPr>
          <p:cNvPr id="109" name="Date Placeholder 108"/>
          <p:cNvSpPr>
            <a:spLocks noGrp="1"/>
          </p:cNvSpPr>
          <p:nvPr>
            <p:ph type="dt" sz="quarter" idx="10"/>
          </p:nvPr>
        </p:nvSpPr>
        <p:spPr/>
        <p:txBody>
          <a:bodyPr/>
          <a:lstStyle/>
          <a:p>
            <a:pPr>
              <a:defRPr/>
            </a:pPr>
            <a:fld id="{8E02AFB0-C9F8-49D5-A515-49B41A2489E9}"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108"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110" name="Slide Number Placeholder 109"/>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7C57D66C-F1B5-0C4E-A574-CCDA9A9A9D80}" type="slidenum">
              <a:rPr lang="en-US" b="0">
                <a:solidFill>
                  <a:srgbClr val="898989"/>
                </a:solidFill>
                <a:latin typeface="Calibri" charset="0"/>
              </a:rPr>
              <a:pPr eaLnBrk="1" hangingPunct="1"/>
              <a:t>96</a:t>
            </a:fld>
            <a:endParaRPr lang="en-US" b="0">
              <a:solidFill>
                <a:srgbClr val="898989"/>
              </a:solidFill>
              <a:latin typeface="Calibri" charset="0"/>
            </a:endParaRPr>
          </a:p>
        </p:txBody>
      </p:sp>
      <p:sp>
        <p:nvSpPr>
          <p:cNvPr id="95238" name="Rectangle 2"/>
          <p:cNvSpPr>
            <a:spLocks noChangeArrowheads="1"/>
          </p:cNvSpPr>
          <p:nvPr/>
        </p:nvSpPr>
        <p:spPr bwMode="auto">
          <a:xfrm>
            <a:off x="511175" y="3067050"/>
            <a:ext cx="4581525" cy="214313"/>
          </a:xfrm>
          <a:prstGeom prst="rect">
            <a:avLst/>
          </a:prstGeom>
          <a:solidFill>
            <a:srgbClr val="FF9966"/>
          </a:solidFill>
          <a:ln w="9525">
            <a:solidFill>
              <a:schemeClr val="tx1"/>
            </a:solidFill>
            <a:miter lim="800000"/>
            <a:headEnd/>
            <a:tailEnd/>
          </a:ln>
        </p:spPr>
        <p:txBody>
          <a:bodyPr wrap="none" anchor="ctr"/>
          <a:lstStyle/>
          <a:p>
            <a:endParaRPr lang="en-US"/>
          </a:p>
        </p:txBody>
      </p:sp>
      <p:graphicFrame>
        <p:nvGraphicFramePr>
          <p:cNvPr id="948228" name="Group 4"/>
          <p:cNvGraphicFramePr>
            <a:graphicFrameLocks noGrp="1"/>
          </p:cNvGraphicFramePr>
          <p:nvPr/>
        </p:nvGraphicFramePr>
        <p:xfrm>
          <a:off x="493713" y="2827338"/>
          <a:ext cx="5775325" cy="2055816"/>
        </p:xfrm>
        <a:graphic>
          <a:graphicData uri="http://schemas.openxmlformats.org/drawingml/2006/table">
            <a:tbl>
              <a:tblPr/>
              <a:tblGrid>
                <a:gridCol w="866775"/>
                <a:gridCol w="866775"/>
                <a:gridCol w="869950"/>
                <a:gridCol w="866775"/>
                <a:gridCol w="1152525"/>
                <a:gridCol w="1152525"/>
              </a:tblGrid>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ID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E2.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Class</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Weight</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2206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A</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1/8  * 2.63</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0.33</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8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B</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17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C</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0.7</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01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D</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0.6</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33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E</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F</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3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G</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0.4</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-0.9</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270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H</a:t>
                      </a:r>
                    </a:p>
                  </a:txBody>
                  <a:tcPr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0.2</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chemeClr val="tx1"/>
                          </a:solidFill>
                          <a:effectLst/>
                          <a:latin typeface="Arial" pitchFamily="34" charset="0"/>
                          <a:cs typeface="Arial" pitchFamily="34" charset="0"/>
                        </a:rPr>
                        <a:t>0.5</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FF0000"/>
                          </a:solidFill>
                          <a:effectLst/>
                          <a:latin typeface="Arial" pitchFamily="34" charset="0"/>
                          <a:cs typeface="Arial" pitchFamily="34" charset="0"/>
                        </a:rPr>
                        <a:t>-1</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smtClean="0">
                          <a:ln>
                            <a:noFill/>
                          </a:ln>
                          <a:solidFill>
                            <a:srgbClr val="3333FF"/>
                          </a:solidFill>
                          <a:effectLst/>
                          <a:latin typeface="Arial" pitchFamily="34" charset="0"/>
                          <a:cs typeface="Arial" pitchFamily="34" charset="0"/>
                        </a:rPr>
                        <a:t>1/8 * 0.38</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100" b="1" i="0" u="none" strike="noStrike" cap="none" normalizeH="0" baseline="0" dirty="0" smtClean="0">
                          <a:ln>
                            <a:noFill/>
                          </a:ln>
                          <a:solidFill>
                            <a:srgbClr val="3333FF"/>
                          </a:solidFill>
                          <a:effectLst/>
                          <a:latin typeface="Arial" pitchFamily="34" charset="0"/>
                          <a:cs typeface="Arial" pitchFamily="34" charset="0"/>
                        </a:rPr>
                        <a:t>0.05</a:t>
                      </a:r>
                    </a:p>
                  </a:txBody>
                  <a:tcPr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95311" name="Rectangle 79"/>
          <p:cNvSpPr>
            <a:spLocks noChangeArrowheads="1"/>
          </p:cNvSpPr>
          <p:nvPr/>
        </p:nvSpPr>
        <p:spPr bwMode="auto">
          <a:xfrm>
            <a:off x="2744788" y="1470025"/>
            <a:ext cx="358775"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0.3</a:t>
            </a:r>
          </a:p>
        </p:txBody>
      </p:sp>
      <p:sp>
        <p:nvSpPr>
          <p:cNvPr id="95312" name="Rectangle 80"/>
          <p:cNvSpPr>
            <a:spLocks noChangeArrowheads="1"/>
          </p:cNvSpPr>
          <p:nvPr/>
        </p:nvSpPr>
        <p:spPr bwMode="auto">
          <a:xfrm>
            <a:off x="360045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0.5</a:t>
            </a:r>
          </a:p>
        </p:txBody>
      </p:sp>
      <p:sp>
        <p:nvSpPr>
          <p:cNvPr id="95313" name="Rectangle 81"/>
          <p:cNvSpPr>
            <a:spLocks noChangeArrowheads="1"/>
          </p:cNvSpPr>
          <p:nvPr/>
        </p:nvSpPr>
        <p:spPr bwMode="auto">
          <a:xfrm>
            <a:off x="4038600"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0.6</a:t>
            </a:r>
          </a:p>
        </p:txBody>
      </p:sp>
      <p:sp>
        <p:nvSpPr>
          <p:cNvPr id="95314" name="Rectangle 82"/>
          <p:cNvSpPr>
            <a:spLocks noChangeArrowheads="1"/>
          </p:cNvSpPr>
          <p:nvPr/>
        </p:nvSpPr>
        <p:spPr bwMode="auto">
          <a:xfrm>
            <a:off x="4462463" y="1470025"/>
            <a:ext cx="349250" cy="28575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0.7</a:t>
            </a:r>
          </a:p>
        </p:txBody>
      </p:sp>
      <p:sp>
        <p:nvSpPr>
          <p:cNvPr id="95315" name="Rectangle 83"/>
          <p:cNvSpPr>
            <a:spLocks noChangeArrowheads="1"/>
          </p:cNvSpPr>
          <p:nvPr/>
        </p:nvSpPr>
        <p:spPr bwMode="auto">
          <a:xfrm>
            <a:off x="1884363"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5316" name="Rectangle 84"/>
          <p:cNvSpPr>
            <a:spLocks noChangeArrowheads="1"/>
          </p:cNvSpPr>
          <p:nvPr/>
        </p:nvSpPr>
        <p:spPr bwMode="auto">
          <a:xfrm>
            <a:off x="1444625" y="1468438"/>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-0.8</a:t>
            </a:r>
          </a:p>
        </p:txBody>
      </p:sp>
      <p:sp>
        <p:nvSpPr>
          <p:cNvPr id="95317" name="Rectangle 85"/>
          <p:cNvSpPr>
            <a:spLocks noChangeArrowheads="1"/>
          </p:cNvSpPr>
          <p:nvPr/>
        </p:nvSpPr>
        <p:spPr bwMode="auto">
          <a:xfrm>
            <a:off x="3176588"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0.4</a:t>
            </a:r>
          </a:p>
        </p:txBody>
      </p:sp>
      <p:sp>
        <p:nvSpPr>
          <p:cNvPr id="95318" name="Rectangle 86"/>
          <p:cNvSpPr>
            <a:spLocks noChangeArrowheads="1"/>
          </p:cNvSpPr>
          <p:nvPr/>
        </p:nvSpPr>
        <p:spPr bwMode="auto">
          <a:xfrm>
            <a:off x="2314575" y="1470025"/>
            <a:ext cx="349250" cy="28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0.2</a:t>
            </a:r>
          </a:p>
        </p:txBody>
      </p:sp>
      <p:sp>
        <p:nvSpPr>
          <p:cNvPr id="95319" name="Text Box 87"/>
          <p:cNvSpPr txBox="1">
            <a:spLocks noChangeArrowheads="1"/>
          </p:cNvSpPr>
          <p:nvPr/>
        </p:nvSpPr>
        <p:spPr bwMode="auto">
          <a:xfrm>
            <a:off x="1431925" y="1093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F</a:t>
            </a:r>
          </a:p>
        </p:txBody>
      </p:sp>
      <p:sp>
        <p:nvSpPr>
          <p:cNvPr id="95320" name="Text Box 88"/>
          <p:cNvSpPr txBox="1">
            <a:spLocks noChangeArrowheads="1"/>
          </p:cNvSpPr>
          <p:nvPr/>
        </p:nvSpPr>
        <p:spPr bwMode="auto">
          <a:xfrm>
            <a:off x="1897063"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E</a:t>
            </a:r>
          </a:p>
        </p:txBody>
      </p:sp>
      <p:sp>
        <p:nvSpPr>
          <p:cNvPr id="95321" name="Text Box 89"/>
          <p:cNvSpPr txBox="1">
            <a:spLocks noChangeArrowheads="1"/>
          </p:cNvSpPr>
          <p:nvPr/>
        </p:nvSpPr>
        <p:spPr bwMode="auto">
          <a:xfrm>
            <a:off x="231775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H</a:t>
            </a:r>
          </a:p>
        </p:txBody>
      </p:sp>
      <p:sp>
        <p:nvSpPr>
          <p:cNvPr id="95322" name="Text Box 90"/>
          <p:cNvSpPr txBox="1">
            <a:spLocks noChangeArrowheads="1"/>
          </p:cNvSpPr>
          <p:nvPr/>
        </p:nvSpPr>
        <p:spPr bwMode="auto">
          <a:xfrm>
            <a:off x="2765425"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A</a:t>
            </a:r>
          </a:p>
        </p:txBody>
      </p:sp>
      <p:sp>
        <p:nvSpPr>
          <p:cNvPr id="95323" name="Text Box 91"/>
          <p:cNvSpPr txBox="1">
            <a:spLocks noChangeArrowheads="1"/>
          </p:cNvSpPr>
          <p:nvPr/>
        </p:nvSpPr>
        <p:spPr bwMode="auto">
          <a:xfrm>
            <a:off x="3187700" y="10937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G</a:t>
            </a:r>
          </a:p>
        </p:txBody>
      </p:sp>
      <p:sp>
        <p:nvSpPr>
          <p:cNvPr id="95324" name="Text Box 92"/>
          <p:cNvSpPr txBox="1">
            <a:spLocks noChangeArrowheads="1"/>
          </p:cNvSpPr>
          <p:nvPr/>
        </p:nvSpPr>
        <p:spPr bwMode="auto">
          <a:xfrm>
            <a:off x="3571875" y="10937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B</a:t>
            </a:r>
          </a:p>
        </p:txBody>
      </p:sp>
      <p:sp>
        <p:nvSpPr>
          <p:cNvPr id="95325" name="Text Box 93"/>
          <p:cNvSpPr txBox="1">
            <a:spLocks noChangeArrowheads="1"/>
          </p:cNvSpPr>
          <p:nvPr/>
        </p:nvSpPr>
        <p:spPr bwMode="auto">
          <a:xfrm>
            <a:off x="4046538"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C</a:t>
            </a:r>
          </a:p>
        </p:txBody>
      </p:sp>
      <p:sp>
        <p:nvSpPr>
          <p:cNvPr id="95326" name="Text Box 94"/>
          <p:cNvSpPr txBox="1">
            <a:spLocks noChangeArrowheads="1"/>
          </p:cNvSpPr>
          <p:nvPr/>
        </p:nvSpPr>
        <p:spPr bwMode="auto">
          <a:xfrm>
            <a:off x="4468813" y="109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D</a:t>
            </a:r>
          </a:p>
        </p:txBody>
      </p:sp>
      <p:sp>
        <p:nvSpPr>
          <p:cNvPr id="95327" name="Text Box 95"/>
          <p:cNvSpPr txBox="1">
            <a:spLocks noChangeArrowheads="1"/>
          </p:cNvSpPr>
          <p:nvPr/>
        </p:nvSpPr>
        <p:spPr bwMode="auto">
          <a:xfrm>
            <a:off x="13747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28" name="Text Box 96"/>
          <p:cNvSpPr txBox="1">
            <a:spLocks noChangeArrowheads="1"/>
          </p:cNvSpPr>
          <p:nvPr/>
        </p:nvSpPr>
        <p:spPr bwMode="auto">
          <a:xfrm>
            <a:off x="1811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29" name="Text Box 97"/>
          <p:cNvSpPr txBox="1">
            <a:spLocks noChangeArrowheads="1"/>
          </p:cNvSpPr>
          <p:nvPr/>
        </p:nvSpPr>
        <p:spPr bwMode="auto">
          <a:xfrm>
            <a:off x="2241550"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30" name="Text Box 98"/>
          <p:cNvSpPr txBox="1">
            <a:spLocks noChangeArrowheads="1"/>
          </p:cNvSpPr>
          <p:nvPr/>
        </p:nvSpPr>
        <p:spPr bwMode="auto">
          <a:xfrm>
            <a:off x="26701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31" name="Text Box 99"/>
          <p:cNvSpPr txBox="1">
            <a:spLocks noChangeArrowheads="1"/>
          </p:cNvSpPr>
          <p:nvPr/>
        </p:nvSpPr>
        <p:spPr bwMode="auto">
          <a:xfrm>
            <a:off x="31019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32" name="Text Box 100"/>
          <p:cNvSpPr txBox="1">
            <a:spLocks noChangeArrowheads="1"/>
          </p:cNvSpPr>
          <p:nvPr/>
        </p:nvSpPr>
        <p:spPr bwMode="auto">
          <a:xfrm>
            <a:off x="3495675"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33" name="Text Box 101"/>
          <p:cNvSpPr txBox="1">
            <a:spLocks noChangeArrowheads="1"/>
          </p:cNvSpPr>
          <p:nvPr/>
        </p:nvSpPr>
        <p:spPr bwMode="auto">
          <a:xfrm>
            <a:off x="397033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34" name="Text Box 102"/>
          <p:cNvSpPr txBox="1">
            <a:spLocks noChangeArrowheads="1"/>
          </p:cNvSpPr>
          <p:nvPr/>
        </p:nvSpPr>
        <p:spPr bwMode="auto">
          <a:xfrm>
            <a:off x="4383088" y="17843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Times New Roman" charset="0"/>
              </a:rPr>
              <a:t>1/8</a:t>
            </a:r>
          </a:p>
        </p:txBody>
      </p:sp>
      <p:sp>
        <p:nvSpPr>
          <p:cNvPr id="95335" name="Line 103"/>
          <p:cNvSpPr>
            <a:spLocks noChangeShapeType="1"/>
          </p:cNvSpPr>
          <p:nvPr/>
        </p:nvSpPr>
        <p:spPr bwMode="auto">
          <a:xfrm flipV="1">
            <a:off x="3568700" y="1792288"/>
            <a:ext cx="0" cy="5032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336" name="Text Box 104"/>
          <p:cNvSpPr txBox="1">
            <a:spLocks noChangeArrowheads="1"/>
          </p:cNvSpPr>
          <p:nvPr/>
        </p:nvSpPr>
        <p:spPr bwMode="auto">
          <a:xfrm>
            <a:off x="3006725" y="2295525"/>
            <a:ext cx="1120775" cy="3762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threshold</a:t>
            </a:r>
          </a:p>
        </p:txBody>
      </p:sp>
      <p:sp>
        <p:nvSpPr>
          <p:cNvPr id="95337" name="Text Box 105"/>
          <p:cNvSpPr txBox="1">
            <a:spLocks noChangeArrowheads="1"/>
          </p:cNvSpPr>
          <p:nvPr/>
        </p:nvSpPr>
        <p:spPr bwMode="auto">
          <a:xfrm>
            <a:off x="5045075" y="1219200"/>
            <a:ext cx="3541713" cy="1382713"/>
          </a:xfrm>
          <a:prstGeom prst="rect">
            <a:avLst/>
          </a:prstGeom>
          <a:solidFill>
            <a:srgbClr val="CCFF99"/>
          </a:solidFill>
          <a:ln w="9525">
            <a:solidFill>
              <a:srgbClr val="3333FF"/>
            </a:solidFill>
            <a:miter lim="800000"/>
            <a:headEnd/>
            <a:tailEnd/>
          </a:ln>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2000" b="0" i="1">
                <a:solidFill>
                  <a:srgbClr val="0000CC"/>
                </a:solidFill>
                <a:latin typeface="Times New Roman" charset="0"/>
              </a:rPr>
              <a:t>D</a:t>
            </a:r>
            <a:r>
              <a:rPr lang="en-US" sz="2000" b="0" i="1" baseline="-25000">
                <a:solidFill>
                  <a:srgbClr val="0000CC"/>
                </a:solidFill>
                <a:latin typeface="Times New Roman" charset="0"/>
              </a:rPr>
              <a:t>t</a:t>
            </a:r>
            <a:r>
              <a:rPr lang="en-US" sz="2000" b="0" baseline="-25000">
                <a:solidFill>
                  <a:srgbClr val="0000CC"/>
                </a:solidFill>
                <a:latin typeface="Times New Roman" charset="0"/>
              </a:rPr>
              <a:t>+1</a:t>
            </a:r>
            <a:r>
              <a:rPr lang="en-US" sz="2000" b="0">
                <a:solidFill>
                  <a:srgbClr val="0000CC"/>
                </a:solidFill>
                <a:latin typeface="Times New Roman" charset="0"/>
              </a:rPr>
              <a:t>(</a:t>
            </a:r>
            <a:r>
              <a:rPr lang="en-US" sz="2000" b="0" i="1">
                <a:solidFill>
                  <a:srgbClr val="0000CC"/>
                </a:solidFill>
                <a:latin typeface="Times New Roman" charset="0"/>
              </a:rPr>
              <a:t>x</a:t>
            </a:r>
            <a:r>
              <a:rPr lang="en-US" sz="2000" b="0" i="1" baseline="-25000">
                <a:solidFill>
                  <a:srgbClr val="0000CC"/>
                </a:solidFill>
                <a:latin typeface="Times New Roman" charset="0"/>
              </a:rPr>
              <a:t>i</a:t>
            </a:r>
            <a:r>
              <a:rPr lang="en-US" sz="2000" b="0">
                <a:solidFill>
                  <a:srgbClr val="0000CC"/>
                </a:solidFill>
                <a:latin typeface="Times New Roman" charset="0"/>
              </a:rPr>
              <a:t>) = </a:t>
            </a:r>
            <a:r>
              <a:rPr lang="en-US" sz="2000" b="0" i="1">
                <a:solidFill>
                  <a:srgbClr val="0000CC"/>
                </a:solidFill>
                <a:latin typeface="Times New Roman" charset="0"/>
              </a:rPr>
              <a:t>D</a:t>
            </a:r>
            <a:r>
              <a:rPr lang="en-US" sz="2000" b="0" i="1" baseline="-25000">
                <a:solidFill>
                  <a:srgbClr val="0000CC"/>
                </a:solidFill>
                <a:latin typeface="Times New Roman" charset="0"/>
              </a:rPr>
              <a:t>t</a:t>
            </a:r>
            <a:r>
              <a:rPr lang="en-US" sz="2000" b="0">
                <a:solidFill>
                  <a:srgbClr val="0000CC"/>
                </a:solidFill>
                <a:latin typeface="Times New Roman" charset="0"/>
              </a:rPr>
              <a:t>(</a:t>
            </a:r>
            <a:r>
              <a:rPr lang="en-US" sz="2000" b="0" i="1">
                <a:solidFill>
                  <a:srgbClr val="0000CC"/>
                </a:solidFill>
                <a:latin typeface="Times New Roman" charset="0"/>
              </a:rPr>
              <a:t>x</a:t>
            </a:r>
            <a:r>
              <a:rPr lang="en-US" sz="2000" b="0" i="1" baseline="-25000">
                <a:solidFill>
                  <a:srgbClr val="0000CC"/>
                </a:solidFill>
                <a:latin typeface="Times New Roman" charset="0"/>
              </a:rPr>
              <a:t>i</a:t>
            </a:r>
            <a:r>
              <a:rPr lang="en-US" sz="2000" b="0">
                <a:solidFill>
                  <a:srgbClr val="0000CC"/>
                </a:solidFill>
                <a:latin typeface="Times New Roman" charset="0"/>
              </a:rPr>
              <a:t>)</a:t>
            </a:r>
            <a:r>
              <a:rPr lang="en-US" sz="3000" b="0">
                <a:solidFill>
                  <a:srgbClr val="0000CC"/>
                </a:solidFill>
                <a:latin typeface="Arial" charset="0"/>
              </a:rPr>
              <a:t> </a:t>
            </a:r>
            <a:r>
              <a:rPr lang="en-US" sz="1800" b="0">
                <a:solidFill>
                  <a:srgbClr val="0000CC"/>
                </a:solidFill>
                <a:latin typeface="Times New Roman" charset="0"/>
              </a:rPr>
              <a:t>exp(- </a:t>
            </a:r>
            <a:r>
              <a:rPr lang="en-US" sz="1800" b="0">
                <a:solidFill>
                  <a:srgbClr val="0000CC"/>
                </a:solidFill>
                <a:latin typeface="Symbol" charset="0"/>
              </a:rPr>
              <a:t>a</a:t>
            </a:r>
            <a:r>
              <a:rPr lang="en-US" sz="1800" b="0" i="1" baseline="-25000">
                <a:solidFill>
                  <a:srgbClr val="0000CC"/>
                </a:solidFill>
                <a:latin typeface="Times New Roman" charset="0"/>
              </a:rPr>
              <a:t>t</a:t>
            </a:r>
            <a:r>
              <a:rPr lang="en-US" sz="1800" b="0">
                <a:solidFill>
                  <a:srgbClr val="0000CC"/>
                </a:solidFill>
                <a:latin typeface="Times New Roman" charset="0"/>
              </a:rPr>
              <a:t> </a:t>
            </a:r>
            <a:r>
              <a:rPr lang="en-US" sz="1800" b="0" i="1">
                <a:solidFill>
                  <a:srgbClr val="0000CC"/>
                </a:solidFill>
                <a:latin typeface="Times New Roman" charset="0"/>
              </a:rPr>
              <a:t>y</a:t>
            </a:r>
            <a:r>
              <a:rPr lang="en-US" sz="1800" b="0" i="1" baseline="-25000">
                <a:solidFill>
                  <a:srgbClr val="0000CC"/>
                </a:solidFill>
                <a:latin typeface="Times New Roman" charset="0"/>
              </a:rPr>
              <a:t>i</a:t>
            </a:r>
            <a:r>
              <a:rPr lang="en-US" sz="1800" b="0">
                <a:solidFill>
                  <a:srgbClr val="0000CC"/>
                </a:solidFill>
                <a:latin typeface="Times New Roman" charset="0"/>
              </a:rPr>
              <a:t> </a:t>
            </a:r>
            <a:r>
              <a:rPr lang="en-US" sz="1800" b="0" i="1">
                <a:solidFill>
                  <a:srgbClr val="0000CC"/>
                </a:solidFill>
                <a:latin typeface="Times New Roman" charset="0"/>
              </a:rPr>
              <a:t>h</a:t>
            </a:r>
            <a:r>
              <a:rPr lang="en-US" sz="1800" b="0" i="1" baseline="-25000">
                <a:solidFill>
                  <a:srgbClr val="0000CC"/>
                </a:solidFill>
                <a:latin typeface="Times New Roman" charset="0"/>
              </a:rPr>
              <a:t>t</a:t>
            </a:r>
            <a:r>
              <a:rPr lang="en-US" sz="1800" b="0" i="1">
                <a:solidFill>
                  <a:srgbClr val="0000CC"/>
                </a:solidFill>
                <a:latin typeface="Times New Roman" charset="0"/>
              </a:rPr>
              <a:t> </a:t>
            </a:r>
            <a:r>
              <a:rPr lang="en-US" sz="1800" b="0">
                <a:solidFill>
                  <a:srgbClr val="0000CC"/>
                </a:solidFill>
                <a:latin typeface="Times New Roman" charset="0"/>
              </a:rPr>
              <a:t>(</a:t>
            </a:r>
            <a:r>
              <a:rPr lang="en-US" sz="1800" b="0" i="1">
                <a:solidFill>
                  <a:srgbClr val="0000CC"/>
                </a:solidFill>
                <a:latin typeface="Times New Roman" charset="0"/>
              </a:rPr>
              <a:t>x</a:t>
            </a:r>
            <a:r>
              <a:rPr lang="en-US" sz="1800" b="0" i="1" baseline="-25000">
                <a:solidFill>
                  <a:srgbClr val="0000CC"/>
                </a:solidFill>
                <a:latin typeface="Times New Roman" charset="0"/>
              </a:rPr>
              <a:t>i</a:t>
            </a:r>
            <a:r>
              <a:rPr lang="en-US" sz="1800" b="0">
                <a:solidFill>
                  <a:srgbClr val="0000CC"/>
                </a:solidFill>
                <a:latin typeface="Times New Roman" charset="0"/>
              </a:rPr>
              <a:t>))</a:t>
            </a:r>
          </a:p>
          <a:p>
            <a:endParaRPr lang="en-US" sz="1800" b="0">
              <a:solidFill>
                <a:srgbClr val="0000CC"/>
              </a:solidFill>
              <a:latin typeface="Times New Roman" charset="0"/>
            </a:endParaRPr>
          </a:p>
          <a:p>
            <a:r>
              <a:rPr lang="en-US" sz="1800" b="0">
                <a:solidFill>
                  <a:srgbClr val="0000CC"/>
                </a:solidFill>
                <a:latin typeface="Times New Roman" charset="0"/>
              </a:rPr>
              <a:t>exp(</a:t>
            </a:r>
            <a:r>
              <a:rPr lang="en-US" sz="1800" b="0">
                <a:solidFill>
                  <a:srgbClr val="0000CC"/>
                </a:solidFill>
                <a:latin typeface="Symbol" charset="0"/>
              </a:rPr>
              <a:t>a</a:t>
            </a:r>
            <a:r>
              <a:rPr lang="en-US" sz="1800" b="0" i="1" baseline="-25000">
                <a:solidFill>
                  <a:srgbClr val="0000CC"/>
                </a:solidFill>
                <a:latin typeface="Times New Roman" charset="0"/>
              </a:rPr>
              <a:t>t</a:t>
            </a:r>
            <a:r>
              <a:rPr lang="en-US" sz="1800" b="0">
                <a:solidFill>
                  <a:srgbClr val="0000CC"/>
                </a:solidFill>
                <a:latin typeface="Times New Roman" charset="0"/>
              </a:rPr>
              <a:t>) = exp(0.97) = 2.63</a:t>
            </a:r>
          </a:p>
          <a:p>
            <a:r>
              <a:rPr lang="en-US" sz="1800" b="0">
                <a:solidFill>
                  <a:srgbClr val="0000CC"/>
                </a:solidFill>
                <a:latin typeface="Times New Roman" charset="0"/>
              </a:rPr>
              <a:t>exp(-</a:t>
            </a:r>
            <a:r>
              <a:rPr lang="en-US" sz="1800" b="0">
                <a:solidFill>
                  <a:srgbClr val="0000CC"/>
                </a:solidFill>
                <a:latin typeface="Symbol" charset="0"/>
              </a:rPr>
              <a:t>a</a:t>
            </a:r>
            <a:r>
              <a:rPr lang="en-US" sz="1800" b="0" i="1" baseline="-25000">
                <a:solidFill>
                  <a:srgbClr val="0000CC"/>
                </a:solidFill>
                <a:latin typeface="Times New Roman" charset="0"/>
              </a:rPr>
              <a:t>t</a:t>
            </a:r>
            <a:r>
              <a:rPr lang="en-US" sz="1800" b="0">
                <a:solidFill>
                  <a:srgbClr val="0000CC"/>
                </a:solidFill>
                <a:latin typeface="Times New Roman" charset="0"/>
              </a:rPr>
              <a:t>) = exp(-0.97) = 0.38</a:t>
            </a:r>
          </a:p>
        </p:txBody>
      </p:sp>
      <p:sp>
        <p:nvSpPr>
          <p:cNvPr id="95338" name="Text Box 106"/>
          <p:cNvSpPr txBox="1">
            <a:spLocks noChangeArrowheads="1"/>
          </p:cNvSpPr>
          <p:nvPr/>
        </p:nvSpPr>
        <p:spPr bwMode="auto">
          <a:xfrm>
            <a:off x="436563" y="5110163"/>
            <a:ext cx="497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latin typeface="+mn-lt"/>
              </a:rPr>
              <a:t>Multiply the correctly classified instances by 0.38</a:t>
            </a:r>
          </a:p>
          <a:p>
            <a:r>
              <a:rPr lang="en-US" sz="1800">
                <a:latin typeface="+mn-lt"/>
              </a:rPr>
              <a:t>Multiply incorrectly classified instances by 2.63</a:t>
            </a:r>
          </a:p>
        </p:txBody>
      </p:sp>
      <p:sp>
        <p:nvSpPr>
          <p:cNvPr id="95339" name="AutoShape 107"/>
          <p:cNvSpPr>
            <a:spLocks noChangeArrowheads="1"/>
          </p:cNvSpPr>
          <p:nvPr/>
        </p:nvSpPr>
        <p:spPr bwMode="auto">
          <a:xfrm>
            <a:off x="4786313" y="3514725"/>
            <a:ext cx="295275" cy="73501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4" cstate="email">
            <a:alphaModFix/>
            <a:extLst>
              <a:ext uri="{28A0092B-C50C-407E-A947-70E740481C1C}">
                <a14:useLocalDpi xmlns:a14="http://schemas.microsoft.com/office/drawing/2010/main" val="0"/>
              </a:ext>
            </a:extLst>
          </a:blip>
          <a:stretch>
            <a:fillRect/>
          </a:stretch>
        </p:blipFill>
        <p:spPr>
          <a:xfrm>
            <a:off x="1076016" y="711200"/>
            <a:ext cx="7228627" cy="5473700"/>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C2349AE8-D558-4CC4-A648-2CB6A635C970}"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97</a:t>
            </a:fld>
            <a:endParaRPr lang="en-US"/>
          </a:p>
        </p:txBody>
      </p:sp>
      <p:pic>
        <p:nvPicPr>
          <p:cNvPr id="10" name="Picture 9"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spTree>
    <p:extLst>
      <p:ext uri="{BB962C8B-B14F-4D97-AF65-F5344CB8AC3E}">
        <p14:creationId xmlns:p14="http://schemas.microsoft.com/office/powerpoint/2010/main" val="18498183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4951" y="712439"/>
            <a:ext cx="7227991" cy="527824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016" y="711200"/>
            <a:ext cx="7228626" cy="5473700"/>
          </a:xfrm>
          <a:prstGeom prst="rect">
            <a:avLst/>
          </a:prstGeom>
        </p:spPr>
      </p:pic>
      <p:sp>
        <p:nvSpPr>
          <p:cNvPr id="2" name="Title 1"/>
          <p:cNvSpPr>
            <a:spLocks noGrp="1"/>
          </p:cNvSpPr>
          <p:nvPr>
            <p:ph type="title"/>
          </p:nvPr>
        </p:nvSpPr>
        <p:spPr>
          <a:xfrm>
            <a:off x="457200" y="59482"/>
            <a:ext cx="8229600" cy="683933"/>
          </a:xfrm>
        </p:spPr>
        <p:txBody>
          <a:bodyPr/>
          <a:lstStyle/>
          <a:p>
            <a:r>
              <a:rPr lang="en-US" dirty="0" err="1" smtClean="0"/>
              <a:t>AdaBoost</a:t>
            </a:r>
            <a:endParaRPr lang="en-US" dirty="0"/>
          </a:p>
        </p:txBody>
      </p:sp>
      <p:sp>
        <p:nvSpPr>
          <p:cNvPr id="4" name="Date Placeholder 3"/>
          <p:cNvSpPr>
            <a:spLocks noGrp="1"/>
          </p:cNvSpPr>
          <p:nvPr>
            <p:ph type="dt" sz="half" idx="10"/>
          </p:nvPr>
        </p:nvSpPr>
        <p:spPr/>
        <p:txBody>
          <a:bodyPr/>
          <a:lstStyle/>
          <a:p>
            <a:pPr>
              <a:defRPr/>
            </a:pPr>
            <a:fld id="{9B25A76C-5D46-42E4-980D-919000DFF560}" type="datetime1">
              <a:rPr lang="en-US" altLang="en-US" smtClean="0"/>
              <a:t>2/17/2015</a:t>
            </a:fld>
            <a:endParaRPr lang="en-US" altLang="en-US" dirty="0"/>
          </a:p>
        </p:txBody>
      </p:sp>
      <p:sp>
        <p:nvSpPr>
          <p:cNvPr id="5" name="Footer Placeholder 4"/>
          <p:cNvSpPr>
            <a:spLocks noGrp="1"/>
          </p:cNvSpPr>
          <p:nvPr>
            <p:ph type="ftr" sz="quarter" idx="11"/>
          </p:nvPr>
        </p:nvSpPr>
        <p:spPr/>
        <p:txBody>
          <a:bodyPr/>
          <a:lstStyle/>
          <a:p>
            <a:pPr>
              <a:defRPr/>
            </a:pPr>
            <a:r>
              <a:rPr lang="en-US" altLang="en-US" smtClean="0"/>
              <a:t>11755/18979</a:t>
            </a:r>
            <a:endParaRPr lang="en-US" altLang="en-US"/>
          </a:p>
        </p:txBody>
      </p:sp>
      <p:sp>
        <p:nvSpPr>
          <p:cNvPr id="6" name="Slide Number Placeholder 5"/>
          <p:cNvSpPr>
            <a:spLocks noGrp="1"/>
          </p:cNvSpPr>
          <p:nvPr>
            <p:ph type="sldNum" sz="quarter" idx="12"/>
          </p:nvPr>
        </p:nvSpPr>
        <p:spPr/>
        <p:txBody>
          <a:bodyPr/>
          <a:lstStyle/>
          <a:p>
            <a:fld id="{26FEBA59-11E7-074E-A47C-CE8E4A3CF4BB}" type="slidenum">
              <a:rPr lang="en-US" smtClean="0"/>
              <a:pPr/>
              <a:t>98</a:t>
            </a:fld>
            <a:endParaRPr lang="en-US"/>
          </a:p>
        </p:txBody>
      </p:sp>
      <p:pic>
        <p:nvPicPr>
          <p:cNvPr id="10" name="Picture 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0308" y="6061646"/>
            <a:ext cx="298543" cy="289214"/>
          </a:xfrm>
          <a:prstGeom prst="rect">
            <a:avLst/>
          </a:prstGeom>
        </p:spPr>
      </p:pic>
    </p:spTree>
    <p:extLst>
      <p:ext uri="{BB962C8B-B14F-4D97-AF65-F5344CB8AC3E}">
        <p14:creationId xmlns:p14="http://schemas.microsoft.com/office/powerpoint/2010/main" val="38365166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1282700" y="4794250"/>
            <a:ext cx="5708650" cy="452438"/>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693" name="Rectangle 4"/>
          <p:cNvSpPr>
            <a:spLocks noGrp="1" noChangeArrowheads="1"/>
          </p:cNvSpPr>
          <p:nvPr>
            <p:ph type="title"/>
          </p:nvPr>
        </p:nvSpPr>
        <p:spPr>
          <a:xfrm>
            <a:off x="457200" y="0"/>
            <a:ext cx="8229600" cy="685800"/>
          </a:xfrm>
        </p:spPr>
        <p:txBody>
          <a:bodyPr rtlCol="0">
            <a:normAutofit fontScale="90000"/>
          </a:bodyPr>
          <a:lstStyle/>
          <a:p>
            <a:pPr eaLnBrk="1" fontAlgn="auto" hangingPunct="1">
              <a:spcAft>
                <a:spcPts val="0"/>
              </a:spcAft>
              <a:defRPr/>
            </a:pPr>
            <a:r>
              <a:rPr lang="en-US" altLang="en-US" sz="4600" smtClean="0">
                <a:ea typeface="+mj-ea"/>
              </a:rPr>
              <a:t>The ADABoost Algorithm</a:t>
            </a:r>
          </a:p>
        </p:txBody>
      </p:sp>
      <p:sp>
        <p:nvSpPr>
          <p:cNvPr id="96260" name="Rectangle 3"/>
          <p:cNvSpPr>
            <a:spLocks noGrp="1" noChangeArrowheads="1"/>
          </p:cNvSpPr>
          <p:nvPr>
            <p:ph idx="1"/>
          </p:nvPr>
        </p:nvSpPr>
        <p:spPr>
          <a:xfrm>
            <a:off x="457200" y="1039813"/>
            <a:ext cx="8229600" cy="5553075"/>
          </a:xfrm>
          <a:ln>
            <a:solidFill>
              <a:srgbClr val="0000CC"/>
            </a:solidFill>
            <a:miter lim="800000"/>
            <a:headEnd/>
            <a:tailEnd/>
          </a:ln>
        </p:spPr>
        <p:txBody>
          <a:bodyPr/>
          <a:lstStyle/>
          <a:p>
            <a:pPr marL="234950" indent="-234950" eaLnBrk="1" hangingPunct="1">
              <a:lnSpc>
                <a:spcPct val="90000"/>
              </a:lnSpc>
            </a:pPr>
            <a:r>
              <a:rPr lang="en-US">
                <a:latin typeface="Calibri" charset="0"/>
              </a:rPr>
              <a:t>Initialize</a:t>
            </a:r>
            <a:r>
              <a:rPr lang="en-US" i="1">
                <a:latin typeface="Calibri" charset="0"/>
              </a:rPr>
              <a:t> </a:t>
            </a:r>
            <a:r>
              <a:rPr lang="en-US" i="1">
                <a:solidFill>
                  <a:srgbClr val="0000CC"/>
                </a:solidFill>
                <a:latin typeface="Calibri" charset="0"/>
              </a:rPr>
              <a:t>D</a:t>
            </a:r>
            <a:r>
              <a:rPr lang="en-US" baseline="-25000">
                <a:solidFill>
                  <a:srgbClr val="0000CC"/>
                </a:solidFill>
                <a:latin typeface="Calibri" charset="0"/>
              </a:rPr>
              <a:t>1</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 1/</a:t>
            </a:r>
            <a:r>
              <a:rPr lang="en-US" i="1">
                <a:solidFill>
                  <a:srgbClr val="0000CC"/>
                </a:solidFill>
                <a:latin typeface="Calibri" charset="0"/>
              </a:rPr>
              <a:t>N</a:t>
            </a:r>
          </a:p>
          <a:p>
            <a:pPr marL="234950" indent="-234950" eaLnBrk="1" hangingPunct="1">
              <a:lnSpc>
                <a:spcPct val="90000"/>
              </a:lnSpc>
            </a:pPr>
            <a:r>
              <a:rPr lang="en-US">
                <a:latin typeface="Calibri" charset="0"/>
              </a:rPr>
              <a:t>For </a:t>
            </a:r>
            <a:r>
              <a:rPr lang="en-US" i="1">
                <a:solidFill>
                  <a:srgbClr val="0000CC"/>
                </a:solidFill>
                <a:latin typeface="Calibri" charset="0"/>
              </a:rPr>
              <a:t>t</a:t>
            </a:r>
            <a:r>
              <a:rPr lang="en-US">
                <a:solidFill>
                  <a:srgbClr val="0000CC"/>
                </a:solidFill>
                <a:latin typeface="Calibri" charset="0"/>
              </a:rPr>
              <a:t> = 1, …, T</a:t>
            </a:r>
          </a:p>
          <a:p>
            <a:pPr lvl="1" eaLnBrk="1" hangingPunct="1">
              <a:lnSpc>
                <a:spcPct val="90000"/>
              </a:lnSpc>
            </a:pPr>
            <a:r>
              <a:rPr lang="en-US">
                <a:latin typeface="Calibri" charset="0"/>
              </a:rPr>
              <a:t>Train a weak classifier </a:t>
            </a:r>
            <a:r>
              <a:rPr lang="en-US" i="1">
                <a:solidFill>
                  <a:srgbClr val="0000CC"/>
                </a:solidFill>
                <a:latin typeface="Calibri" charset="0"/>
              </a:rPr>
              <a:t>h</a:t>
            </a:r>
            <a:r>
              <a:rPr lang="en-US" i="1" baseline="-25000">
                <a:solidFill>
                  <a:srgbClr val="0000CC"/>
                </a:solidFill>
                <a:latin typeface="Calibri" charset="0"/>
              </a:rPr>
              <a:t>t</a:t>
            </a:r>
            <a:r>
              <a:rPr lang="en-US">
                <a:latin typeface="Calibri" charset="0"/>
              </a:rPr>
              <a:t> using distribution </a:t>
            </a:r>
            <a:r>
              <a:rPr lang="en-US" i="1">
                <a:solidFill>
                  <a:srgbClr val="0000CC"/>
                </a:solidFill>
                <a:latin typeface="Calibri" charset="0"/>
              </a:rPr>
              <a:t>D</a:t>
            </a:r>
            <a:r>
              <a:rPr lang="en-US" i="1" baseline="-25000">
                <a:solidFill>
                  <a:srgbClr val="0000CC"/>
                </a:solidFill>
                <a:latin typeface="Calibri" charset="0"/>
              </a:rPr>
              <a:t>t</a:t>
            </a:r>
            <a:endParaRPr lang="en-US" i="1">
              <a:solidFill>
                <a:srgbClr val="0000CC"/>
              </a:solidFill>
              <a:latin typeface="Calibri" charset="0"/>
            </a:endParaRPr>
          </a:p>
          <a:p>
            <a:pPr lvl="1" eaLnBrk="1" hangingPunct="1">
              <a:lnSpc>
                <a:spcPct val="90000"/>
              </a:lnSpc>
            </a:pPr>
            <a:r>
              <a:rPr lang="en-US">
                <a:latin typeface="Calibri" charset="0"/>
              </a:rPr>
              <a:t>Compute total error on training data</a:t>
            </a:r>
          </a:p>
          <a:p>
            <a:pPr lvl="2" eaLnBrk="1" hangingPunct="1">
              <a:lnSpc>
                <a:spcPct val="90000"/>
              </a:lnSpc>
            </a:pP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 = Average {½ (1 – </a:t>
            </a:r>
            <a:r>
              <a:rPr lang="en-US" i="1">
                <a:solidFill>
                  <a:srgbClr val="0000CC"/>
                </a:solidFill>
                <a:latin typeface="Calibri" charset="0"/>
              </a:rPr>
              <a:t>y</a:t>
            </a:r>
            <a:r>
              <a:rPr lang="en-US" i="1" baseline="-25000">
                <a:solidFill>
                  <a:srgbClr val="0000CC"/>
                </a:solidFill>
                <a:latin typeface="Calibri" charset="0"/>
              </a:rPr>
              <a:t>i</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a:t>
            </a:r>
          </a:p>
          <a:p>
            <a:pPr lvl="1" eaLnBrk="1" hangingPunct="1">
              <a:lnSpc>
                <a:spcPct val="90000"/>
              </a:lnSpc>
            </a:pPr>
            <a:r>
              <a:rPr lang="en-US">
                <a:latin typeface="Calibri" charset="0"/>
              </a:rPr>
              <a:t>Set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 ½ ln ((1 – </a:t>
            </a: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 / </a:t>
            </a:r>
            <a:r>
              <a:rPr lang="en-US">
                <a:solidFill>
                  <a:srgbClr val="0000CC"/>
                </a:solidFill>
                <a:latin typeface="Symbol" charset="0"/>
              </a:rPr>
              <a:t>e</a:t>
            </a:r>
            <a:r>
              <a:rPr lang="en-US" i="1" baseline="-25000">
                <a:solidFill>
                  <a:srgbClr val="0000CC"/>
                </a:solidFill>
                <a:latin typeface="Calibri" charset="0"/>
              </a:rPr>
              <a:t>t</a:t>
            </a:r>
            <a:r>
              <a:rPr lang="en-US">
                <a:solidFill>
                  <a:srgbClr val="0000CC"/>
                </a:solidFill>
                <a:latin typeface="Calibri" charset="0"/>
              </a:rPr>
              <a:t>)</a:t>
            </a:r>
          </a:p>
          <a:p>
            <a:pPr lvl="1" eaLnBrk="1" hangingPunct="1">
              <a:lnSpc>
                <a:spcPct val="90000"/>
              </a:lnSpc>
            </a:pPr>
            <a:r>
              <a:rPr lang="en-US">
                <a:latin typeface="Calibri" charset="0"/>
              </a:rPr>
              <a:t>For </a:t>
            </a:r>
            <a:r>
              <a:rPr lang="en-US" i="1">
                <a:solidFill>
                  <a:srgbClr val="0000CC"/>
                </a:solidFill>
                <a:latin typeface="Calibri" charset="0"/>
              </a:rPr>
              <a:t>i</a:t>
            </a:r>
            <a:r>
              <a:rPr lang="en-US">
                <a:solidFill>
                  <a:srgbClr val="0000CC"/>
                </a:solidFill>
                <a:latin typeface="Calibri" charset="0"/>
              </a:rPr>
              <a:t> = 1… N </a:t>
            </a:r>
          </a:p>
          <a:p>
            <a:pPr lvl="2" eaLnBrk="1" hangingPunct="1">
              <a:lnSpc>
                <a:spcPct val="90000"/>
              </a:lnSpc>
            </a:pPr>
            <a:r>
              <a:rPr lang="en-US">
                <a:latin typeface="Calibri" charset="0"/>
              </a:rPr>
              <a:t>set </a:t>
            </a:r>
            <a:r>
              <a:rPr lang="en-US" i="1">
                <a:solidFill>
                  <a:srgbClr val="0000CC"/>
                </a:solidFill>
                <a:latin typeface="Calibri" charset="0"/>
              </a:rPr>
              <a:t>D</a:t>
            </a:r>
            <a:r>
              <a:rPr lang="en-US" i="1" baseline="-25000">
                <a:solidFill>
                  <a:srgbClr val="0000CC"/>
                </a:solidFill>
                <a:latin typeface="Calibri" charset="0"/>
              </a:rPr>
              <a:t>t</a:t>
            </a:r>
            <a:r>
              <a:rPr lang="en-US" baseline="-25000">
                <a:solidFill>
                  <a:srgbClr val="0000CC"/>
                </a:solidFill>
                <a:latin typeface="Calibri" charset="0"/>
              </a:rPr>
              <a:t>+1</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 </a:t>
            </a:r>
            <a:r>
              <a:rPr lang="en-US" i="1">
                <a:solidFill>
                  <a:srgbClr val="0000CC"/>
                </a:solidFill>
                <a:latin typeface="Calibri" charset="0"/>
              </a:rPr>
              <a:t>D</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 exp(-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a:t>
            </a:r>
            <a:r>
              <a:rPr lang="en-US" i="1">
                <a:solidFill>
                  <a:srgbClr val="0000CC"/>
                </a:solidFill>
                <a:latin typeface="Calibri" charset="0"/>
              </a:rPr>
              <a:t>y</a:t>
            </a:r>
            <a:r>
              <a:rPr lang="en-US" i="1" baseline="-25000">
                <a:solidFill>
                  <a:srgbClr val="0000CC"/>
                </a:solidFill>
                <a:latin typeface="Calibri" charset="0"/>
              </a:rPr>
              <a:t>i</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i="1" baseline="-25000">
                <a:solidFill>
                  <a:srgbClr val="0000CC"/>
                </a:solidFill>
                <a:latin typeface="Calibri" charset="0"/>
              </a:rPr>
              <a:t>i</a:t>
            </a:r>
            <a:r>
              <a:rPr lang="en-US">
                <a:solidFill>
                  <a:srgbClr val="0000CC"/>
                </a:solidFill>
                <a:latin typeface="Calibri" charset="0"/>
              </a:rPr>
              <a:t>))</a:t>
            </a:r>
          </a:p>
          <a:p>
            <a:pPr lvl="1" eaLnBrk="1" hangingPunct="1">
              <a:lnSpc>
                <a:spcPct val="90000"/>
              </a:lnSpc>
            </a:pPr>
            <a:r>
              <a:rPr lang="en-US">
                <a:latin typeface="Calibri" charset="0"/>
              </a:rPr>
              <a:t>Normalize </a:t>
            </a:r>
            <a:r>
              <a:rPr lang="en-US" i="1">
                <a:solidFill>
                  <a:srgbClr val="0000CC"/>
                </a:solidFill>
                <a:latin typeface="Calibri" charset="0"/>
              </a:rPr>
              <a:t>D</a:t>
            </a:r>
            <a:r>
              <a:rPr lang="en-US" i="1" baseline="-25000">
                <a:solidFill>
                  <a:srgbClr val="0000CC"/>
                </a:solidFill>
                <a:latin typeface="Calibri" charset="0"/>
              </a:rPr>
              <a:t>t</a:t>
            </a:r>
            <a:r>
              <a:rPr lang="en-US" baseline="-25000">
                <a:solidFill>
                  <a:srgbClr val="0000CC"/>
                </a:solidFill>
                <a:latin typeface="Calibri" charset="0"/>
              </a:rPr>
              <a:t>+1 </a:t>
            </a:r>
            <a:r>
              <a:rPr lang="en-US">
                <a:latin typeface="Calibri" charset="0"/>
              </a:rPr>
              <a:t>to make it a distribution</a:t>
            </a:r>
          </a:p>
          <a:p>
            <a:pPr marL="234950" indent="-234950" eaLnBrk="1" hangingPunct="1">
              <a:lnSpc>
                <a:spcPct val="90000"/>
              </a:lnSpc>
            </a:pPr>
            <a:r>
              <a:rPr lang="en-US">
                <a:latin typeface="Calibri" charset="0"/>
              </a:rPr>
              <a:t>The final classifier is</a:t>
            </a:r>
          </a:p>
          <a:p>
            <a:pPr lvl="1" eaLnBrk="1" hangingPunct="1">
              <a:lnSpc>
                <a:spcPct val="90000"/>
              </a:lnSpc>
            </a:pPr>
            <a:r>
              <a:rPr lang="en-US" i="1">
                <a:solidFill>
                  <a:srgbClr val="0000CC"/>
                </a:solidFill>
                <a:latin typeface="Calibri" charset="0"/>
              </a:rPr>
              <a:t>H</a:t>
            </a:r>
            <a:r>
              <a:rPr lang="en-US">
                <a:solidFill>
                  <a:srgbClr val="0000CC"/>
                </a:solidFill>
                <a:latin typeface="Calibri" charset="0"/>
              </a:rPr>
              <a:t>(</a:t>
            </a:r>
            <a:r>
              <a:rPr lang="en-US" i="1">
                <a:solidFill>
                  <a:srgbClr val="0000CC"/>
                </a:solidFill>
                <a:latin typeface="Calibri" charset="0"/>
              </a:rPr>
              <a:t>x</a:t>
            </a:r>
            <a:r>
              <a:rPr lang="en-US">
                <a:solidFill>
                  <a:srgbClr val="0000CC"/>
                </a:solidFill>
                <a:latin typeface="Calibri" charset="0"/>
              </a:rPr>
              <a:t>) = sign(</a:t>
            </a:r>
            <a:r>
              <a:rPr lang="en-US">
                <a:solidFill>
                  <a:srgbClr val="0000CC"/>
                </a:solidFill>
                <a:latin typeface="Symbol" charset="0"/>
              </a:rPr>
              <a:t>S</a:t>
            </a:r>
            <a:r>
              <a:rPr lang="en-US" i="1" baseline="-25000">
                <a:solidFill>
                  <a:srgbClr val="0000CC"/>
                </a:solidFill>
                <a:latin typeface="Calibri" charset="0"/>
              </a:rPr>
              <a:t>t</a:t>
            </a:r>
            <a:r>
              <a:rPr lang="en-US">
                <a:solidFill>
                  <a:srgbClr val="0000CC"/>
                </a:solidFill>
                <a:latin typeface="Calibri" charset="0"/>
              </a:rPr>
              <a:t> </a:t>
            </a:r>
            <a:r>
              <a:rPr lang="en-US">
                <a:solidFill>
                  <a:srgbClr val="0000CC"/>
                </a:solidFill>
                <a:latin typeface="Symbol" charset="0"/>
              </a:rPr>
              <a:t>a</a:t>
            </a:r>
            <a:r>
              <a:rPr lang="en-US" i="1" baseline="-25000">
                <a:solidFill>
                  <a:srgbClr val="0000CC"/>
                </a:solidFill>
                <a:latin typeface="Calibri" charset="0"/>
              </a:rPr>
              <a:t>t</a:t>
            </a:r>
            <a:r>
              <a:rPr lang="en-US">
                <a:solidFill>
                  <a:srgbClr val="0000CC"/>
                </a:solidFill>
                <a:latin typeface="Calibri" charset="0"/>
              </a:rPr>
              <a:t> </a:t>
            </a:r>
            <a:r>
              <a:rPr lang="en-US" i="1">
                <a:solidFill>
                  <a:srgbClr val="0000CC"/>
                </a:solidFill>
                <a:latin typeface="Calibri" charset="0"/>
              </a:rPr>
              <a:t>h</a:t>
            </a:r>
            <a:r>
              <a:rPr lang="en-US" i="1" baseline="-25000">
                <a:solidFill>
                  <a:srgbClr val="0000CC"/>
                </a:solidFill>
                <a:latin typeface="Calibri" charset="0"/>
              </a:rPr>
              <a:t>t</a:t>
            </a:r>
            <a:r>
              <a:rPr lang="en-US">
                <a:solidFill>
                  <a:srgbClr val="0000CC"/>
                </a:solidFill>
                <a:latin typeface="Calibri" charset="0"/>
              </a:rPr>
              <a:t>(</a:t>
            </a:r>
            <a:r>
              <a:rPr lang="en-US" i="1">
                <a:solidFill>
                  <a:srgbClr val="0000CC"/>
                </a:solidFill>
                <a:latin typeface="Calibri" charset="0"/>
              </a:rPr>
              <a:t>x</a:t>
            </a:r>
            <a:r>
              <a:rPr lang="en-US">
                <a:solidFill>
                  <a:srgbClr val="0000CC"/>
                </a:solidFill>
                <a:latin typeface="Calibri" charset="0"/>
              </a:rPr>
              <a:t>))</a:t>
            </a:r>
          </a:p>
        </p:txBody>
      </p:sp>
      <p:sp>
        <p:nvSpPr>
          <p:cNvPr id="7" name="Date Placeholder 6"/>
          <p:cNvSpPr>
            <a:spLocks noGrp="1"/>
          </p:cNvSpPr>
          <p:nvPr>
            <p:ph type="dt" sz="quarter" idx="10"/>
          </p:nvPr>
        </p:nvSpPr>
        <p:spPr/>
        <p:txBody>
          <a:bodyPr/>
          <a:lstStyle/>
          <a:p>
            <a:pPr>
              <a:defRPr/>
            </a:pPr>
            <a:fld id="{FE11A6E6-C602-46F6-B2B0-9F610001C3A3}" type="datetime1">
              <a:rPr lang="en-US" altLang="en-US" smtClean="0">
                <a:solidFill>
                  <a:schemeClr val="tx1">
                    <a:tint val="75000"/>
                  </a:schemeClr>
                </a:solidFill>
              </a:rPr>
              <a:t>2/17/2015</a:t>
            </a:fld>
            <a:endParaRPr lang="en-US" altLang="en-US">
              <a:solidFill>
                <a:schemeClr val="tx1">
                  <a:tint val="75000"/>
                </a:schemeClr>
              </a:solidFill>
            </a:endParaRPr>
          </a:p>
        </p:txBody>
      </p:sp>
      <p:sp>
        <p:nvSpPr>
          <p:cNvPr id="6" name="Footer Placeholder 4"/>
          <p:cNvSpPr>
            <a:spLocks noGrp="1"/>
          </p:cNvSpPr>
          <p:nvPr>
            <p:ph type="ftr" sz="quarter" idx="11"/>
          </p:nvPr>
        </p:nvSpPr>
        <p:spPr/>
        <p:txBody>
          <a:bodyPr/>
          <a:lstStyle/>
          <a:p>
            <a:pPr>
              <a:defRPr/>
            </a:pPr>
            <a:r>
              <a:rPr lang="en-US" altLang="en-US">
                <a:solidFill>
                  <a:schemeClr val="tx1">
                    <a:tint val="75000"/>
                  </a:schemeClr>
                </a:solidFill>
              </a:rPr>
              <a:t>11755/18979</a:t>
            </a:r>
          </a:p>
        </p:txBody>
      </p:sp>
      <p:sp>
        <p:nvSpPr>
          <p:cNvPr id="8" name="Slide Number Placeholder 7"/>
          <p:cNvSpPr>
            <a:spLocks noGrp="1"/>
          </p:cNvSpPr>
          <p:nvPr>
            <p:ph type="sldNum" sz="quarter" idx="12"/>
          </p:nvPr>
        </p:nvSpPr>
        <p:spPr/>
        <p:txBody>
          <a:bodyPr/>
          <a:lstStyle>
            <a:lvl1pPr eaLnBrk="0" hangingPunct="0">
              <a:defRPr b="1">
                <a:solidFill>
                  <a:schemeClr val="tx1"/>
                </a:solidFill>
                <a:latin typeface="Times New Roman" charset="0"/>
                <a:ea typeface="ＭＳ Ｐゴシック" charset="0"/>
                <a:cs typeface="Arial" charset="0"/>
              </a:defRPr>
            </a:lvl1pPr>
            <a:lvl2pPr marL="742950" indent="-285750" eaLnBrk="0" hangingPunct="0">
              <a:defRPr b="1">
                <a:solidFill>
                  <a:schemeClr val="tx1"/>
                </a:solidFill>
                <a:latin typeface="Times New Roman" charset="0"/>
                <a:ea typeface="Arial" charset="0"/>
                <a:cs typeface="Arial" charset="0"/>
              </a:defRPr>
            </a:lvl2pPr>
            <a:lvl3pPr marL="1143000" indent="-228600" eaLnBrk="0" hangingPunct="0">
              <a:defRPr b="1">
                <a:solidFill>
                  <a:schemeClr val="tx1"/>
                </a:solidFill>
                <a:latin typeface="Times New Roman" charset="0"/>
                <a:ea typeface="Arial" charset="0"/>
                <a:cs typeface="Arial" charset="0"/>
              </a:defRPr>
            </a:lvl3pPr>
            <a:lvl4pPr marL="1600200" indent="-228600" eaLnBrk="0" hangingPunct="0">
              <a:defRPr b="1">
                <a:solidFill>
                  <a:schemeClr val="tx1"/>
                </a:solidFill>
                <a:latin typeface="Times New Roman" charset="0"/>
                <a:ea typeface="Arial" charset="0"/>
                <a:cs typeface="Arial" charset="0"/>
              </a:defRPr>
            </a:lvl4pPr>
            <a:lvl5pPr marL="2057400" indent="-228600" eaLnBrk="0" hangingPunct="0">
              <a:defRPr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b="1">
                <a:solidFill>
                  <a:schemeClr val="tx1"/>
                </a:solidFill>
                <a:latin typeface="Times New Roman" charset="0"/>
                <a:ea typeface="Arial" charset="0"/>
                <a:cs typeface="Arial" charset="0"/>
              </a:defRPr>
            </a:lvl9pPr>
          </a:lstStyle>
          <a:p>
            <a:pPr eaLnBrk="1" hangingPunct="1"/>
            <a:fld id="{0CDA460C-E3D7-4A47-A14A-97311527A44E}" type="slidenum">
              <a:rPr lang="en-US" b="0">
                <a:solidFill>
                  <a:srgbClr val="898989"/>
                </a:solidFill>
                <a:latin typeface="Calibri" charset="0"/>
              </a:rPr>
              <a:pPr eaLnBrk="1" hangingPunct="1"/>
              <a:t>99</a:t>
            </a:fld>
            <a:endParaRPr lang="en-US" b="0">
              <a:solidFill>
                <a:srgbClr val="898989"/>
              </a:solidFill>
              <a:latin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32714</TotalTime>
  <Words>11188</Words>
  <Application>Microsoft Office PowerPoint</Application>
  <PresentationFormat>On-screen Show (4:3)</PresentationFormat>
  <Paragraphs>3563</Paragraphs>
  <Slides>153</Slides>
  <Notes>80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153</vt:i4>
      </vt:variant>
    </vt:vector>
  </HeadingPairs>
  <TitlesOfParts>
    <vt:vector size="155" baseType="lpstr">
      <vt:lpstr>Office Theme</vt:lpstr>
      <vt:lpstr>Equation</vt:lpstr>
      <vt:lpstr>Machine Learning for Signal Processing Detecting faces (&amp; other objects) in images</vt:lpstr>
      <vt:lpstr>Last Lecture: How to describe a face</vt:lpstr>
      <vt:lpstr>A collection of least squares typical faces</vt:lpstr>
      <vt:lpstr>Detecting Faces in Images</vt:lpstr>
      <vt:lpstr>Detecting Faces in Images</vt:lpstr>
      <vt:lpstr>Given an image and a ‘typical’ face how do I find the faces?</vt:lpstr>
      <vt:lpstr>Finding faces in an image</vt:lpstr>
      <vt:lpstr>Sliding Windows</vt:lpstr>
      <vt:lpstr>Finding faces in an image</vt:lpstr>
      <vt:lpstr>Finding faces in an image</vt:lpstr>
      <vt:lpstr>Finding faces in an image</vt:lpstr>
      <vt:lpstr>Finding faces in an image</vt:lpstr>
      <vt:lpstr>Finding faces in an image</vt:lpstr>
      <vt:lpstr>Finding faces in an image</vt:lpstr>
      <vt:lpstr>Finding faces in an image</vt:lpstr>
      <vt:lpstr>Finding faces in an image</vt:lpstr>
      <vt:lpstr>Finding faces in an image</vt:lpstr>
      <vt:lpstr>Finding faces in an image</vt:lpstr>
      <vt:lpstr>Finding faces in an image</vt:lpstr>
      <vt:lpstr>Sliding windows solves only the issue of location – what about scale?</vt:lpstr>
      <vt:lpstr>Scale-Space Pyramid</vt:lpstr>
      <vt:lpstr>Speed concerns</vt:lpstr>
      <vt:lpstr>How to “match”</vt:lpstr>
      <vt:lpstr>How to “match”</vt:lpstr>
      <vt:lpstr>How to “match”</vt:lpstr>
      <vt:lpstr>What do we get</vt:lpstr>
      <vt:lpstr>What do we get</vt:lpstr>
      <vt:lpstr>What do we get</vt:lpstr>
      <vt:lpstr>Location – Scale – What about Rotation?</vt:lpstr>
      <vt:lpstr>Solution</vt:lpstr>
      <vt:lpstr>Face Detection: A Quick Historical Perspective</vt:lpstr>
      <vt:lpstr>Face Detection: A Quick Historical Perspective</vt:lpstr>
      <vt:lpstr>And even before that – what is classification?</vt:lpstr>
      <vt:lpstr>Classification</vt:lpstr>
      <vt:lpstr>Classification</vt:lpstr>
      <vt:lpstr>Negative Classes (Not an X)</vt:lpstr>
      <vt:lpstr>Detection vs Classification</vt:lpstr>
      <vt:lpstr>Detection vs Classification</vt:lpstr>
      <vt:lpstr>Face Detection as Classification</vt:lpstr>
      <vt:lpstr>Binary classification</vt:lpstr>
      <vt:lpstr>Introduction to Boosting</vt:lpstr>
      <vt:lpstr>Boosting: A very simple idea</vt:lpstr>
      <vt:lpstr>Boosting and the Chimpanzee Problem</vt:lpstr>
      <vt:lpstr>Boosting as defined by Freund</vt:lpstr>
      <vt:lpstr>Boosting</vt:lpstr>
      <vt:lpstr>Boosting: A Voting Perspective</vt:lpstr>
      <vt:lpstr>Boosting: An Example</vt:lpstr>
      <vt:lpstr>Boosting: An Example</vt:lpstr>
      <vt:lpstr>Boosting: An Example</vt:lpstr>
      <vt:lpstr>Boosting: An Example</vt:lpstr>
      <vt:lpstr>Boosting: An Example</vt:lpstr>
      <vt:lpstr>Boosting: An Example</vt:lpstr>
      <vt:lpstr>Boosting: An Example</vt:lpstr>
      <vt:lpstr>PowerPoint Presentation</vt:lpstr>
      <vt:lpstr>Boosting: An Example</vt:lpstr>
      <vt:lpstr>Boosting: An Example</vt:lpstr>
      <vt:lpstr>Boosting: An Example</vt:lpstr>
      <vt:lpstr>Overall Learning Pattern</vt:lpstr>
      <vt:lpstr>AdaBoost</vt:lpstr>
      <vt:lpstr>The ADABoost Algorithm</vt:lpstr>
      <vt:lpstr>AdaBoost</vt:lpstr>
      <vt:lpstr>AdaBoost</vt:lpstr>
      <vt:lpstr>AdaBoost</vt:lpstr>
      <vt:lpstr>AdaBoost</vt:lpstr>
      <vt:lpstr>AdaBoost</vt:lpstr>
      <vt:lpstr>AdaBoost</vt:lpstr>
      <vt:lpstr>AdaBoost</vt:lpstr>
      <vt:lpstr>First, some example data</vt:lpstr>
      <vt:lpstr>Training Data</vt:lpstr>
      <vt:lpstr>The ADABoost Algorithm</vt:lpstr>
      <vt:lpstr>Initialize D1(xi) = 1/N</vt:lpstr>
      <vt:lpstr>Training Data</vt:lpstr>
      <vt:lpstr>The ADABoost Algorithm</vt:lpstr>
      <vt:lpstr>The E1 “Stump”</vt:lpstr>
      <vt:lpstr>The E1 “Stump”</vt:lpstr>
      <vt:lpstr>The E1 “Stump”</vt:lpstr>
      <vt:lpstr>The E1 “Stump”</vt:lpstr>
      <vt:lpstr>The E1 “Stump”</vt:lpstr>
      <vt:lpstr>The E1 “Stump”</vt:lpstr>
      <vt:lpstr>The E1 “Stump”</vt:lpstr>
      <vt:lpstr>The E1 “Stump”</vt:lpstr>
      <vt:lpstr>The E1 “Stump”</vt:lpstr>
      <vt:lpstr>The E1 “Stump”</vt:lpstr>
      <vt:lpstr>The Best E1 “Stump”</vt:lpstr>
      <vt:lpstr>The E2“Stump”</vt:lpstr>
      <vt:lpstr>The Best E2“Stump”</vt:lpstr>
      <vt:lpstr>The Best “Stump”</vt:lpstr>
      <vt:lpstr>The Best “Stump”</vt:lpstr>
      <vt:lpstr>The ADABoost Algorithm</vt:lpstr>
      <vt:lpstr>The Best “Stump”</vt:lpstr>
      <vt:lpstr>The Best Error</vt:lpstr>
      <vt:lpstr>The ADABoost Algorithm</vt:lpstr>
      <vt:lpstr>Computing Alpha</vt:lpstr>
      <vt:lpstr>The Boosted Classifier Thus Far</vt:lpstr>
      <vt:lpstr>The ADABoost Algorithm</vt:lpstr>
      <vt:lpstr>The Best Error</vt:lpstr>
      <vt:lpstr>AdaBoost</vt:lpstr>
      <vt:lpstr>AdaBoost</vt:lpstr>
      <vt:lpstr>The ADABoost Algorithm</vt:lpstr>
      <vt:lpstr>The Best Error</vt:lpstr>
      <vt:lpstr>The Best Error</vt:lpstr>
      <vt:lpstr>The ADABoost Algorithm</vt:lpstr>
      <vt:lpstr>E1 classifier</vt:lpstr>
      <vt:lpstr>E1 classifier</vt:lpstr>
      <vt:lpstr>The Best E1 classifier</vt:lpstr>
      <vt:lpstr>The Best E2 classifier</vt:lpstr>
      <vt:lpstr>The Best Classifier</vt:lpstr>
      <vt:lpstr>The Boosted Classifier Thus Far</vt:lpstr>
      <vt:lpstr>Reweighting the Data</vt:lpstr>
      <vt:lpstr>Reweighting the Data</vt:lpstr>
      <vt:lpstr>AdaBoost</vt:lpstr>
      <vt:lpstr>AdaBoost</vt:lpstr>
      <vt:lpstr>ADA Boost</vt:lpstr>
      <vt:lpstr>Boosting and Face Detection</vt:lpstr>
      <vt:lpstr>The problem of face detection</vt:lpstr>
      <vt:lpstr>Features: The Viola Jones Method</vt:lpstr>
      <vt:lpstr>Features</vt:lpstr>
      <vt:lpstr>Explaining a portion of the face with a checker..</vt:lpstr>
      <vt:lpstr>“Integral” features</vt:lpstr>
      <vt:lpstr>Integral images</vt:lpstr>
      <vt:lpstr>Fast Computation of Pixel Sums</vt:lpstr>
      <vt:lpstr>A Fast Way to Compute the Feature</vt:lpstr>
      <vt:lpstr>How many features?</vt:lpstr>
      <vt:lpstr>How many features</vt:lpstr>
      <vt:lpstr>Learning:  No. of features</vt:lpstr>
      <vt:lpstr>No. of features</vt:lpstr>
      <vt:lpstr>The Classifier</vt:lpstr>
      <vt:lpstr>The Weak Learner</vt:lpstr>
      <vt:lpstr>The Viola Jones Classifier</vt:lpstr>
      <vt:lpstr>To Train</vt:lpstr>
      <vt:lpstr>The Viola Jones Classifier</vt:lpstr>
      <vt:lpstr>Multiple faces in the picture</vt:lpstr>
      <vt:lpstr>Multiple faces in the picture</vt:lpstr>
      <vt:lpstr>Multiple faces in the picture</vt:lpstr>
      <vt:lpstr>Multiple faces in the picture</vt:lpstr>
      <vt:lpstr>Picture size solution</vt:lpstr>
      <vt:lpstr>Picture size solution</vt:lpstr>
      <vt:lpstr>Overall solution</vt:lpstr>
      <vt:lpstr>False Rejection vs. False Detection</vt:lpstr>
      <vt:lpstr>ROC</vt:lpstr>
      <vt:lpstr>Problem: Not accurate enough, too slow</vt:lpstr>
      <vt:lpstr>Problem: Not accurate enough, too slow</vt:lpstr>
      <vt:lpstr>Useful Features Learned by Boosting</vt:lpstr>
      <vt:lpstr>A Cascade of Classifiers</vt:lpstr>
      <vt:lpstr>Detection in Real Images</vt:lpstr>
      <vt:lpstr>Training</vt:lpstr>
      <vt:lpstr>Sample results using the Viola-Jones Detector</vt:lpstr>
      <vt:lpstr>More Detection Examples</vt:lpstr>
      <vt:lpstr>Practical implementation</vt:lpstr>
      <vt:lpstr>Best Window/Background Issues</vt:lpstr>
      <vt:lpstr>Best Window/Background Issues</vt:lpstr>
      <vt:lpstr>Best Window/Background Issues</vt:lpstr>
      <vt:lpstr>Key Ideas</vt:lpstr>
    </vt:vector>
  </TitlesOfParts>
  <Company>CMU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Basics</dc:title>
  <dc:creator>Bhiksha Raj</dc:creator>
  <cp:lastModifiedBy>bhiksha</cp:lastModifiedBy>
  <cp:revision>300</cp:revision>
  <cp:lastPrinted>2013-09-19T20:05:54Z</cp:lastPrinted>
  <dcterms:created xsi:type="dcterms:W3CDTF">2009-06-18T09:28:00Z</dcterms:created>
  <dcterms:modified xsi:type="dcterms:W3CDTF">2015-02-19T19:02:08Z</dcterms:modified>
</cp:coreProperties>
</file>