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avi" ContentType="video/avi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89"/>
  </p:notesMasterIdLst>
  <p:handoutMasterIdLst>
    <p:handoutMasterId r:id="rId90"/>
  </p:handoutMasterIdLst>
  <p:sldIdLst>
    <p:sldId id="256" r:id="rId2"/>
    <p:sldId id="282" r:id="rId3"/>
    <p:sldId id="277" r:id="rId4"/>
    <p:sldId id="278" r:id="rId5"/>
    <p:sldId id="484" r:id="rId6"/>
    <p:sldId id="486" r:id="rId7"/>
    <p:sldId id="494" r:id="rId8"/>
    <p:sldId id="495" r:id="rId9"/>
    <p:sldId id="496" r:id="rId10"/>
    <p:sldId id="497" r:id="rId11"/>
    <p:sldId id="498" r:id="rId12"/>
    <p:sldId id="499" r:id="rId13"/>
    <p:sldId id="487" r:id="rId14"/>
    <p:sldId id="264" r:id="rId15"/>
    <p:sldId id="488" r:id="rId16"/>
    <p:sldId id="265" r:id="rId17"/>
    <p:sldId id="266" r:id="rId18"/>
    <p:sldId id="490" r:id="rId19"/>
    <p:sldId id="491" r:id="rId20"/>
    <p:sldId id="492" r:id="rId21"/>
    <p:sldId id="493" r:id="rId22"/>
    <p:sldId id="473" r:id="rId23"/>
    <p:sldId id="284" r:id="rId24"/>
    <p:sldId id="287" r:id="rId25"/>
    <p:sldId id="288" r:id="rId26"/>
    <p:sldId id="290" r:id="rId27"/>
    <p:sldId id="291" r:id="rId28"/>
    <p:sldId id="292" r:id="rId29"/>
    <p:sldId id="308" r:id="rId30"/>
    <p:sldId id="309" r:id="rId31"/>
    <p:sldId id="453" r:id="rId32"/>
    <p:sldId id="310" r:id="rId33"/>
    <p:sldId id="380" r:id="rId34"/>
    <p:sldId id="313" r:id="rId35"/>
    <p:sldId id="461" r:id="rId36"/>
    <p:sldId id="462" r:id="rId37"/>
    <p:sldId id="463" r:id="rId38"/>
    <p:sldId id="464" r:id="rId39"/>
    <p:sldId id="465" r:id="rId40"/>
    <p:sldId id="479" r:id="rId41"/>
    <p:sldId id="314" r:id="rId42"/>
    <p:sldId id="455" r:id="rId43"/>
    <p:sldId id="467" r:id="rId44"/>
    <p:sldId id="315" r:id="rId45"/>
    <p:sldId id="318" r:id="rId46"/>
    <p:sldId id="319" r:id="rId47"/>
    <p:sldId id="381" r:id="rId48"/>
    <p:sldId id="361" r:id="rId49"/>
    <p:sldId id="366" r:id="rId50"/>
    <p:sldId id="360" r:id="rId51"/>
    <p:sldId id="362" r:id="rId52"/>
    <p:sldId id="364" r:id="rId53"/>
    <p:sldId id="365" r:id="rId54"/>
    <p:sldId id="382" r:id="rId55"/>
    <p:sldId id="468" r:id="rId56"/>
    <p:sldId id="305" r:id="rId57"/>
    <p:sldId id="383" r:id="rId58"/>
    <p:sldId id="384" r:id="rId59"/>
    <p:sldId id="386" r:id="rId60"/>
    <p:sldId id="388" r:id="rId61"/>
    <p:sldId id="389" r:id="rId62"/>
    <p:sldId id="387" r:id="rId63"/>
    <p:sldId id="390" r:id="rId64"/>
    <p:sldId id="398" r:id="rId65"/>
    <p:sldId id="391" r:id="rId66"/>
    <p:sldId id="392" r:id="rId67"/>
    <p:sldId id="393" r:id="rId68"/>
    <p:sldId id="394" r:id="rId69"/>
    <p:sldId id="395" r:id="rId70"/>
    <p:sldId id="397" r:id="rId71"/>
    <p:sldId id="399" r:id="rId72"/>
    <p:sldId id="400" r:id="rId73"/>
    <p:sldId id="401" r:id="rId74"/>
    <p:sldId id="452" r:id="rId75"/>
    <p:sldId id="402" r:id="rId76"/>
    <p:sldId id="404" r:id="rId77"/>
    <p:sldId id="420" r:id="rId78"/>
    <p:sldId id="470" r:id="rId79"/>
    <p:sldId id="471" r:id="rId80"/>
    <p:sldId id="424" r:id="rId81"/>
    <p:sldId id="425" r:id="rId82"/>
    <p:sldId id="460" r:id="rId83"/>
    <p:sldId id="446" r:id="rId84"/>
    <p:sldId id="459" r:id="rId85"/>
    <p:sldId id="481" r:id="rId86"/>
    <p:sldId id="482" r:id="rId87"/>
    <p:sldId id="469" r:id="rId8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2B2B2"/>
    <a:srgbClr val="AA00B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397" autoAdjust="0"/>
  </p:normalViewPr>
  <p:slideViewPr>
    <p:cSldViewPr>
      <p:cViewPr varScale="1">
        <p:scale>
          <a:sx n="68" d="100"/>
          <a:sy n="68" d="100"/>
        </p:scale>
        <p:origin x="-4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16"/>
    </p:cViewPr>
  </p:sorterViewPr>
  <p:notesViewPr>
    <p:cSldViewPr>
      <p:cViewPr>
        <p:scale>
          <a:sx n="66" d="100"/>
          <a:sy n="66" d="100"/>
        </p:scale>
        <p:origin x="-1356" y="57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r">
              <a:defRPr sz="1200"/>
            </a:lvl1pPr>
          </a:lstStyle>
          <a:p>
            <a:pPr>
              <a:defRPr/>
            </a:pPr>
            <a:fld id="{7B813F5A-73DC-450A-95D5-D1729B33A4AB}" type="datetimeFigureOut">
              <a:rPr lang="en-US"/>
              <a:pPr>
                <a:defRPr/>
              </a:pPr>
              <a:t>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r">
              <a:defRPr sz="1200"/>
            </a:lvl1pPr>
          </a:lstStyle>
          <a:p>
            <a:pPr>
              <a:defRPr/>
            </a:pPr>
            <a:fld id="{0FC74C5D-209A-4E61-A2DB-58A81A7D0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0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8" tIns="48329" rIns="96658" bIns="4832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8" tIns="48329" rIns="96658" bIns="4832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1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8" tIns="48329" rIns="96658" bIns="48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8" tIns="48329" rIns="96658" bIns="4832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8" tIns="48329" rIns="96658" bIns="4832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82FA27-3EB7-4CD4-BEDF-360416B91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59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443CC1-2428-4D27-A8A7-8A6805752AA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69434-7E86-4893-9A3D-7E5A8335C076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1D4CB-16B6-446C-8D07-CA2A78E7CA2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312BD-A260-448F-9B6B-4FE8BAD313D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59C788-80DA-4752-912C-EA6AC7433AF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4BB24D-EC88-4372-9BC7-811AE07E761C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5746C-F384-4335-A3B4-CC6880182818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FB16B-A289-473E-B6EC-F99EC58A5669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6819B-1F60-4BEC-938D-4ED5DF9771AF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22C2A-7617-4FC0-8927-CA734700000F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F295D-E7CA-4EFD-BE3F-E47A0B83C7ED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22AF0E-1FC1-41D2-A071-B80A46C8B2E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D1566-6993-499C-AA73-5A8F29F7E6A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BC59C-DB6D-463F-B598-55C7B28E20F4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D6569-6254-42A3-BC13-B202AFA1661C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8CAEB-D584-4A8E-83B9-7BDFE2BDCBE9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58C535-58F7-44BE-BE03-A24536EB3C5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9D1A9C-37B0-429B-9518-A5EE6C6C91AC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3B5E5-146D-44DA-8FF5-CDC397193B36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9E43D-8CDE-49F3-9E93-19D6B5489448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9" y="4562238"/>
            <a:ext cx="5367867" cy="4318873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1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5962C-7506-42B6-A746-5F22E673B569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9" y="4562238"/>
            <a:ext cx="5367867" cy="4318873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1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602868-EC57-4A15-A859-74F591030589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9" y="4562238"/>
            <a:ext cx="5367867" cy="4318873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8372C-8094-430A-B1B6-4025A0B3674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A90CD-6D6B-47A2-8FC5-29CB85189E1A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9" y="4562238"/>
            <a:ext cx="5367867" cy="4318873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1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AF04B5-2143-45A6-983A-C7CE3C5E1D3C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9" y="4562238"/>
            <a:ext cx="5367867" cy="4318873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1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24CEFC-54AB-4D5B-8A04-57BA69031271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9" y="4562238"/>
            <a:ext cx="5367867" cy="4318873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A63D5-5549-4A0F-ACD5-886EDE72830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A63D5-5549-4A0F-ACD5-886EDE72830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A63D5-5549-4A0F-ACD5-886EDE72830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A63D5-5549-4A0F-ACD5-886EDE72830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A63D5-5549-4A0F-ACD5-886EDE72830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32D8B-BFA3-4E6C-8F38-07ADBC8E02AB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34A2D-2F0F-4335-B264-209600D9CF5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59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5575C-C440-44EE-9FB7-3E7BA21A97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2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734D8-AC9E-4E5E-8FA7-9724922B4E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015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7069-C96C-4276-9B40-12EC64B8AB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100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1E949-EE33-4FD0-AF66-AE194DD5F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100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B320F-CD0A-40CF-8F54-047EFE57D7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95400"/>
            <a:ext cx="4038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B164B-166B-433B-95CA-C8DD54EFB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56B2A-6133-44A2-A4A2-4A0F277C3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8100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100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236B1-E246-4D24-90B8-859195898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76EB2-58D7-46D0-86D5-A99807A51B8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02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1AE98-7CC0-4A27-985C-EACFCB4368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81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8E2A5-BE69-4B09-A842-0EB37838BDF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0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BD974-013A-4B02-BEBC-6C6EDD2B0A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67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26690-0861-467D-9E2F-5A18A2B04C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23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4C16F-745E-478A-A6EE-275EE68F4B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8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96103-9C08-4D8D-837D-EFB9141968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86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03D83-CBDC-440D-BE82-243438F716A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94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28 Aug 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673797-BA0C-4A98-84D4-D4089A95301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33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00C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wers.com/topic/signal-circuit-theor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hyperlink" Target="http://images.google.com/imgres?imgurl=http://upload.wikimedia.org/wikipedia/commons/thumb/c/cb/Semaphore_Tango.svg/600px-Semaphore_Tango.svg.png&amp;imgrefurl=http://commons.wikimedia.org/wiki/File:Semaphore_Tango.svg&amp;usg=__7NAAiskpZh2gKpAZortaVN1De_U=&amp;h=500&amp;w=600&amp;sz=6&amp;hl=en&amp;start=8&amp;sig2=p4Ji69z35ug62_JLa4C39Q&amp;tbnid=2t7P9VDtj7nLfM:&amp;tbnh=113&amp;tbnw=135&amp;prev=/images?q=semaphore&amp;gbv=2&amp;hl=en&amp;safe=off&amp;ei=yp14StfvBtbFmQe7oOzVBg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ages.google.com/imgres?imgurl=http://www.antonine-education.co.uk/physics_gcse/Unit_1/Topic_5/analogue_2.jpg&amp;imgrefurl=http://www.antonine-education.co.uk/physics_gcse/Unit_1/Topic_5/topic_5_what_are_the_uses_and_ha.htm&amp;usg=__MfCdFl98ZrcQ8ZBSCgoqEkeCEsQ=&amp;h=371&amp;w=575&amp;sz=16&amp;hl=en&amp;start=2&amp;sig2=_uJp72RGR7ZLz1gfSD8SsA&amp;tbnid=0R_7OlKVIJlZKM:&amp;tbnh=86&amp;tbnw=134&amp;prev=/images?q=speech+signal&amp;gbv=2&amp;hl=en&amp;safe=off&amp;ei=k594SraMNqGqmQejupnlBg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images.google.com/imgres?imgurl=http://rsb.info.nih.gov/ij/images/lena.jpg&amp;imgrefurl=http://rsb.info.nih.gov/ij/images/&amp;usg=__s_CdSF7l4gPXDQxIprn357pURXk=&amp;h=512&amp;w=512&amp;sz=68&amp;hl=en&amp;start=4&amp;sig2=O63Cj7DMJQvnBQTl7oENzQ&amp;tbnid=vNltEhu7jfNGgM:&amp;tbnh=131&amp;tbnw=131&amp;prev=/images?q=lena&amp;gbv=2&amp;hl=en&amp;safe=off&amp;ei=d594So3jJdKnmQeBv8zkB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hiksha@cs.cmu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mlsp.cs.cmu.edu/courses/fall2013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5.xml"/><Relationship Id="rId1" Type="http://schemas.openxmlformats.org/officeDocument/2006/relationships/audio" Target="file:///C:\Users\bhiksha\doc\Courses\mlsp\fall2011\class1.30.aug.11.intro\tones.wav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notesSlide" Target="../notesSlides/notesSlide22.xml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20" Type="http://schemas.openxmlformats.org/officeDocument/2006/relationships/image" Target="../media/image5.png"/><Relationship Id="rId1" Type="http://schemas.openxmlformats.org/officeDocument/2006/relationships/audio" Target="../media/audio1.wav"/><Relationship Id="rId6" Type="http://schemas.openxmlformats.org/officeDocument/2006/relationships/audio" Target="../media/audio6.wav"/><Relationship Id="rId1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15" Type="http://schemas.openxmlformats.org/officeDocument/2006/relationships/image" Target="../media/image40.png"/><Relationship Id="rId10" Type="http://schemas.openxmlformats.org/officeDocument/2006/relationships/video" Target="file:///C:\Users\bhiksha\doc\Courses\mlsp\fall2011\class1.30.aug.11.intro\videoplayback.wmv" TargetMode="External"/><Relationship Id="rId19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4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24.png"/><Relationship Id="rId3" Type="http://schemas.openxmlformats.org/officeDocument/2006/relationships/audio" Target="../media/audio12.wav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54.jpeg"/><Relationship Id="rId2" Type="http://schemas.openxmlformats.org/officeDocument/2006/relationships/audio" Target="../media/audio11.wav"/><Relationship Id="rId1" Type="http://schemas.openxmlformats.org/officeDocument/2006/relationships/audio" Target="../media/audio10.wav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3.jpeg"/><Relationship Id="rId5" Type="http://schemas.openxmlformats.org/officeDocument/2006/relationships/audio" Target="../media/audio14.wav"/><Relationship Id="rId10" Type="http://schemas.openxmlformats.org/officeDocument/2006/relationships/image" Target="../media/image52.jpeg"/><Relationship Id="rId4" Type="http://schemas.openxmlformats.org/officeDocument/2006/relationships/audio" Target="../media/audio13.wav"/><Relationship Id="rId9" Type="http://schemas.openxmlformats.org/officeDocument/2006/relationships/image" Target="../media/image51.jpeg"/><Relationship Id="rId1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24.png"/><Relationship Id="rId3" Type="http://schemas.openxmlformats.org/officeDocument/2006/relationships/audio" Target="../media/audio17.wav"/><Relationship Id="rId7" Type="http://schemas.openxmlformats.org/officeDocument/2006/relationships/notesSlide" Target="../notesSlides/notesSlide26.xml"/><Relationship Id="rId12" Type="http://schemas.openxmlformats.org/officeDocument/2006/relationships/image" Target="../media/image59.jpeg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8.jpeg"/><Relationship Id="rId5" Type="http://schemas.openxmlformats.org/officeDocument/2006/relationships/audio" Target="../media/audio19.wav"/><Relationship Id="rId10" Type="http://schemas.openxmlformats.org/officeDocument/2006/relationships/image" Target="../media/image57.jpeg"/><Relationship Id="rId4" Type="http://schemas.openxmlformats.org/officeDocument/2006/relationships/audio" Target="../media/audio18.wav"/><Relationship Id="rId9" Type="http://schemas.openxmlformats.org/officeDocument/2006/relationships/image" Target="../media/image56.jpeg"/><Relationship Id="rId1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audio12.wav"/><Relationship Id="rId1" Type="http://schemas.openxmlformats.org/officeDocument/2006/relationships/audio" Target="../media/audio10.wav"/><Relationship Id="rId6" Type="http://schemas.openxmlformats.org/officeDocument/2006/relationships/image" Target="../media/image52.jpe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audio" Target="../media/audio10.wav"/><Relationship Id="rId6" Type="http://schemas.openxmlformats.org/officeDocument/2006/relationships/image" Target="../media/image68.jpe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jpeg"/><Relationship Id="rId2" Type="http://schemas.openxmlformats.org/officeDocument/2006/relationships/audio" Target="../media/audio12.wav"/><Relationship Id="rId1" Type="http://schemas.openxmlformats.org/officeDocument/2006/relationships/audio" Target="../media/audio20.wav"/><Relationship Id="rId6" Type="http://schemas.openxmlformats.org/officeDocument/2006/relationships/image" Target="../media/image24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ytimes.com/interactive/2008/02/23/movies/20080223_REVENUE_GRAPHIC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upload.wikimedia.org/wikipedia/commons/8/8f/CIE_1931_XYZ_Color_Matching_Functions.svg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en.wikipedia.org/wiki/File:CIE_1931_XYZ_Color_Matching_Functions.sv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03.jpeg"/><Relationship Id="rId7" Type="http://schemas.openxmlformats.org/officeDocument/2006/relationships/image" Target="../media/image99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jpeg"/><Relationship Id="rId5" Type="http://schemas.openxmlformats.org/officeDocument/2006/relationships/image" Target="../media/image104.jpeg"/><Relationship Id="rId4" Type="http://schemas.openxmlformats.org/officeDocument/2006/relationships/image" Target="../media/image101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en.wikipedia.org/wiki/File:Georges_Seurat_-_Un_dimanche_apr%C3%A8s-midi_%C3%A0_l'%C3%8Ele_de_la_Grande_Jatt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108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000CC"/>
                </a:solidFill>
              </a:rPr>
              <a:t>Machine Learning for Signal Processing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rgbClr val="C00000"/>
                </a:solidFill>
              </a:rPr>
              <a:t>Lecture 1: Introduction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dirty="0" smtClean="0">
                <a:solidFill>
                  <a:srgbClr val="C00000"/>
                </a:solidFill>
              </a:rPr>
              <a:t>Representing sound and images</a:t>
            </a:r>
            <a:endParaRPr lang="en-US" sz="4000" b="1" dirty="0" smtClean="0">
              <a:solidFill>
                <a:srgbClr val="C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smtClean="0"/>
              <a:t>Class 1.  </a:t>
            </a:r>
            <a:r>
              <a:rPr lang="en-US" dirty="0" smtClean="0"/>
              <a:t>20 Jan 2015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Instructor: </a:t>
            </a:r>
            <a:r>
              <a:rPr lang="en-US" dirty="0" err="1" smtClean="0"/>
              <a:t>Bhiksha</a:t>
            </a:r>
            <a:r>
              <a:rPr lang="en-US" dirty="0" smtClean="0"/>
              <a:t> Raj</a:t>
            </a:r>
            <a:endParaRPr lang="en-US" dirty="0"/>
          </a:p>
          <a:p>
            <a:pPr eaLnBrk="1" hangingPunct="1"/>
            <a:r>
              <a:rPr lang="en-US" dirty="0" smtClean="0"/>
              <a:t>TA: </a:t>
            </a:r>
            <a:r>
              <a:rPr lang="en-US" dirty="0" err="1" smtClean="0"/>
              <a:t>Pallavi</a:t>
            </a:r>
            <a:r>
              <a:rPr lang="en-US" dirty="0" smtClean="0"/>
              <a:t> </a:t>
            </a:r>
            <a:r>
              <a:rPr lang="en-US" dirty="0" err="1" smtClean="0"/>
              <a:t>Baljekar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04323A-2B05-4F4B-88A4-ADAA12950FD1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5122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"/>
            <a:ext cx="13854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Vocal Tract</a:t>
            </a:r>
            <a:endParaRPr lang="en-US" dirty="0"/>
          </a:p>
        </p:txBody>
      </p:sp>
      <p:pic>
        <p:nvPicPr>
          <p:cNvPr id="4" name="Picture 3" descr="Sagittalmou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53" y="1417638"/>
            <a:ext cx="3622244" cy="51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Model</a:t>
            </a:r>
            <a:endParaRPr lang="en-US" dirty="0"/>
          </a:p>
        </p:txBody>
      </p:sp>
      <p:pic>
        <p:nvPicPr>
          <p:cNvPr id="4" name="Picture 5" descr="kemplen_000_003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379" y="1417638"/>
            <a:ext cx="5331324" cy="355214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017258A5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37" y="55527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Newer Physical Model</a:t>
            </a:r>
            <a:endParaRPr lang="en-US" dirty="0"/>
          </a:p>
        </p:txBody>
      </p:sp>
      <p:pic>
        <p:nvPicPr>
          <p:cNvPr id="3" name="Robot_mouth_sings__Kagome_Kagom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905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9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 data..</a:t>
            </a:r>
          </a:p>
          <a:p>
            <a:r>
              <a:rPr lang="en-US" dirty="0" smtClean="0"/>
              <a:t>Weather..</a:t>
            </a:r>
          </a:p>
          <a:p>
            <a:r>
              <a:rPr lang="en-US" dirty="0" smtClean="0"/>
              <a:t>Any stochastic time series</a:t>
            </a:r>
          </a:p>
          <a:p>
            <a:r>
              <a:rPr lang="en-US" dirty="0" smtClean="0"/>
              <a:t>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76EB2-58D7-46D0-86D5-A99807A51B8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78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Signal Processing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Acquisition, Analysis, Interpretation, and Manipulation of </a:t>
            </a:r>
            <a:r>
              <a:rPr lang="en-US" dirty="0" smtClean="0">
                <a:latin typeface="Calibri" pitchFamily="34" charset="0"/>
                <a:cs typeface="Calibri" pitchFamily="34" charset="0"/>
                <a:hlinkClick r:id="rId3"/>
              </a:rPr>
              <a:t>signals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Acquisition:  Sampling, sensing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Decomposition: Fourier transforms, wavelet transforms, dictionary-based representations, PCA/NMF/ICA/PLSA/..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Denoising signals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Coding: GSM, Jpeg, Mpeg,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Ogg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Vorbis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Detection: Radars,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Sonars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Pattern matching: Biometrics, Iris recognition, finger print recognition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Prediction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Etc.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64754-7057-48E8-8150-15521C1380D6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32866" y="1676400"/>
            <a:ext cx="3649134" cy="1371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Tasks in a typical Signal Processing Paradigm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3"/>
          </a:xfrm>
        </p:spPr>
        <p:txBody>
          <a:bodyPr>
            <a:normAutofit/>
          </a:bodyPr>
          <a:lstStyle/>
          <a:p>
            <a:r>
              <a:rPr lang="en-US" dirty="0" smtClean="0"/>
              <a:t>Capture: Recovery, enhancement</a:t>
            </a:r>
          </a:p>
          <a:p>
            <a:r>
              <a:rPr lang="en-US" dirty="0" smtClean="0"/>
              <a:t>Channel:  Coding-decoding, compression-decompression, storage</a:t>
            </a:r>
          </a:p>
          <a:p>
            <a:r>
              <a:rPr lang="en-US" dirty="0" smtClean="0"/>
              <a:t>Regression: Prediction, classification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76EB2-58D7-46D0-86D5-A99807A51B8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828800" y="20574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Signal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Capture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6" name="Picture 4" descr="man-with-a-movie-camer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82205"/>
            <a:ext cx="503767" cy="2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29200" y="2057400"/>
            <a:ext cx="1143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Feature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20574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Channel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2057400"/>
            <a:ext cx="12192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Modeling/Regression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8196" idx="3"/>
            <a:endCxn id="7" idx="1"/>
          </p:cNvCxnSpPr>
          <p:nvPr/>
        </p:nvCxnSpPr>
        <p:spPr>
          <a:xfrm>
            <a:off x="1341967" y="2324100"/>
            <a:ext cx="486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12" idx="1"/>
          </p:cNvCxnSpPr>
          <p:nvPr/>
        </p:nvCxnSpPr>
        <p:spPr>
          <a:xfrm>
            <a:off x="2836333" y="23241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3"/>
            <a:endCxn id="11" idx="1"/>
          </p:cNvCxnSpPr>
          <p:nvPr/>
        </p:nvCxnSpPr>
        <p:spPr>
          <a:xfrm>
            <a:off x="4436533" y="23241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3"/>
            <a:endCxn id="13" idx="1"/>
          </p:cNvCxnSpPr>
          <p:nvPr/>
        </p:nvCxnSpPr>
        <p:spPr>
          <a:xfrm>
            <a:off x="6172200" y="23241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1828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Machine Learning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The science that deals with the development of algorithms that can learn from data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Learning patterns in data</a:t>
            </a:r>
          </a:p>
          <a:p>
            <a:pPr lvl="2"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Automatic categorization of text into categories; Market basket analysis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Learning to classify between different kinds of data</a:t>
            </a:r>
          </a:p>
          <a:p>
            <a:pPr lvl="2"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Spam filtering: Valid email or junk?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Learning to predict data</a:t>
            </a:r>
          </a:p>
          <a:p>
            <a:pPr lvl="2"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Weather prediction, movie recommendation</a:t>
            </a:r>
          </a:p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Statistical analysis and pattern recognition when performed by a computer scientist..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77468-2CAE-4910-A1D5-C8BF0AA6786C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MLSP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Application of Machine Learning techniques to the analysis of signals </a:t>
            </a: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Can be applied to each component of the chain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590A2-CBB2-41CD-9E3A-C924241147CC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288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Signal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Capture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4" descr="man-with-a-movie-camer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8005"/>
            <a:ext cx="503767" cy="2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9200" y="2743200"/>
            <a:ext cx="1143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Feature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Channel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1800" y="2743200"/>
            <a:ext cx="12192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Modeling/Regression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11" idx="3"/>
            <a:endCxn id="10" idx="1"/>
          </p:cNvCxnSpPr>
          <p:nvPr/>
        </p:nvCxnSpPr>
        <p:spPr>
          <a:xfrm>
            <a:off x="1341967" y="3009900"/>
            <a:ext cx="486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13" idx="1"/>
          </p:cNvCxnSpPr>
          <p:nvPr/>
        </p:nvCxnSpPr>
        <p:spPr>
          <a:xfrm>
            <a:off x="28363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2" idx="1"/>
          </p:cNvCxnSpPr>
          <p:nvPr/>
        </p:nvCxnSpPr>
        <p:spPr>
          <a:xfrm>
            <a:off x="44365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14" idx="1"/>
          </p:cNvCxnSpPr>
          <p:nvPr/>
        </p:nvCxnSpPr>
        <p:spPr>
          <a:xfrm>
            <a:off x="6172200" y="30099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" y="2514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MLSP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Application of Machine Learning techniques to the analysis of signals </a:t>
            </a: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Can be applied to each component of the chain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Sensing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Compressed sensing, dictionary based representations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Denoising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ICA, filtering, separation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590A2-CBB2-41CD-9E3A-C924241147CC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288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Signal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Capture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4" descr="man-with-a-movie-camer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8005"/>
            <a:ext cx="503767" cy="2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9200" y="2743200"/>
            <a:ext cx="1143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Feature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Channel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1800" y="2743200"/>
            <a:ext cx="12192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Modeling/Regression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11" idx="3"/>
            <a:endCxn id="10" idx="1"/>
          </p:cNvCxnSpPr>
          <p:nvPr/>
        </p:nvCxnSpPr>
        <p:spPr>
          <a:xfrm>
            <a:off x="1341967" y="3009900"/>
            <a:ext cx="486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13" idx="1"/>
          </p:cNvCxnSpPr>
          <p:nvPr/>
        </p:nvCxnSpPr>
        <p:spPr>
          <a:xfrm>
            <a:off x="28363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2" idx="1"/>
          </p:cNvCxnSpPr>
          <p:nvPr/>
        </p:nvCxnSpPr>
        <p:spPr>
          <a:xfrm>
            <a:off x="44365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14" idx="1"/>
          </p:cNvCxnSpPr>
          <p:nvPr/>
        </p:nvCxnSpPr>
        <p:spPr>
          <a:xfrm>
            <a:off x="6172200" y="30099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" y="2514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676400" y="2362200"/>
            <a:ext cx="1295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5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MLSP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Application of Machine Learning techniques to the analysis of signals </a:t>
            </a: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Can be applied to each component of the chain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Channel:  Compression, coding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590A2-CBB2-41CD-9E3A-C924241147CC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288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Signal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Capture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4" descr="man-with-a-movie-camer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8005"/>
            <a:ext cx="503767" cy="2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9200" y="2743200"/>
            <a:ext cx="1143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Feature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Channel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1800" y="2743200"/>
            <a:ext cx="12192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Modeling/Regression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11" idx="3"/>
            <a:endCxn id="10" idx="1"/>
          </p:cNvCxnSpPr>
          <p:nvPr/>
        </p:nvCxnSpPr>
        <p:spPr>
          <a:xfrm>
            <a:off x="1341967" y="3009900"/>
            <a:ext cx="486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13" idx="1"/>
          </p:cNvCxnSpPr>
          <p:nvPr/>
        </p:nvCxnSpPr>
        <p:spPr>
          <a:xfrm>
            <a:off x="28363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2" idx="1"/>
          </p:cNvCxnSpPr>
          <p:nvPr/>
        </p:nvCxnSpPr>
        <p:spPr>
          <a:xfrm>
            <a:off x="44365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14" idx="1"/>
          </p:cNvCxnSpPr>
          <p:nvPr/>
        </p:nvCxnSpPr>
        <p:spPr>
          <a:xfrm>
            <a:off x="6172200" y="30099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" y="2514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276600" y="2362200"/>
            <a:ext cx="1295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is a signal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5410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A mechanism for conveying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Semaphores, gestures, traffic lights..</a:t>
            </a:r>
          </a:p>
          <a:p>
            <a:pPr lvl="4" eaLnBrk="1" hangingPunct="1">
              <a:lnSpc>
                <a:spcPct val="9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Electrical engineering: currents, voltages</a:t>
            </a:r>
          </a:p>
          <a:p>
            <a:pPr lvl="4" eaLnBrk="1" hangingPunct="1">
              <a:lnSpc>
                <a:spcPct val="9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Digital signals: Ordered collections of numbers that convey information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from a source to a destination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about a real world phenomenon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Sounds, images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87CA9-7348-47DC-A243-68B07ECC34DF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7172" name="Picture 8" descr="600px-Semaphore_Tang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295400"/>
            <a:ext cx="17526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0" descr="lena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4648200"/>
            <a:ext cx="12477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2" descr="analogue_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3200400"/>
            <a:ext cx="2743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MLSP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Application of Machine Learning techniques to the analysis of signals </a:t>
            </a: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Can be applied to each component of the chain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Feature Extraction:  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Dimensionality reduction</a:t>
            </a:r>
          </a:p>
          <a:p>
            <a:pPr lvl="2">
              <a:lnSpc>
                <a:spcPct val="11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Linear models, non-linear models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590A2-CBB2-41CD-9E3A-C924241147CC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288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Signal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Capture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4" descr="man-with-a-movie-camer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8005"/>
            <a:ext cx="503767" cy="2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9200" y="2743200"/>
            <a:ext cx="1143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Feature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Channel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1800" y="2743200"/>
            <a:ext cx="12192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Modeling/Regression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11" idx="3"/>
            <a:endCxn id="10" idx="1"/>
          </p:cNvCxnSpPr>
          <p:nvPr/>
        </p:nvCxnSpPr>
        <p:spPr>
          <a:xfrm>
            <a:off x="1341967" y="3009900"/>
            <a:ext cx="486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13" idx="1"/>
          </p:cNvCxnSpPr>
          <p:nvPr/>
        </p:nvCxnSpPr>
        <p:spPr>
          <a:xfrm>
            <a:off x="28363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2" idx="1"/>
          </p:cNvCxnSpPr>
          <p:nvPr/>
        </p:nvCxnSpPr>
        <p:spPr>
          <a:xfrm>
            <a:off x="44365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14" idx="1"/>
          </p:cNvCxnSpPr>
          <p:nvPr/>
        </p:nvCxnSpPr>
        <p:spPr>
          <a:xfrm>
            <a:off x="6172200" y="30099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" y="2514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4953000" y="2362200"/>
            <a:ext cx="1295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8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MLSP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Application of Machine Learning techniques to the analysis of signals </a:t>
            </a: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Can be applied to each component of the chain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Classification, Modelling </a:t>
            </a:r>
            <a:r>
              <a:rPr lang="en-US" sz="2800" smtClean="0">
                <a:latin typeface="Calibri" pitchFamily="34" charset="0"/>
                <a:cs typeface="Calibri" pitchFamily="34" charset="0"/>
              </a:rPr>
              <a:t>and Interpretation,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Prediction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590A2-CBB2-41CD-9E3A-C924241147CC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288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Signal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Capture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4" descr="man-with-a-movie-camer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8005"/>
            <a:ext cx="503767" cy="2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9200" y="2743200"/>
            <a:ext cx="1143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Feature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2743200"/>
            <a:ext cx="1007533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Channel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1800" y="2743200"/>
            <a:ext cx="12192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Modeling/Regression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11" idx="3"/>
            <a:endCxn id="10" idx="1"/>
          </p:cNvCxnSpPr>
          <p:nvPr/>
        </p:nvCxnSpPr>
        <p:spPr>
          <a:xfrm>
            <a:off x="1341967" y="3009900"/>
            <a:ext cx="486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13" idx="1"/>
          </p:cNvCxnSpPr>
          <p:nvPr/>
        </p:nvCxnSpPr>
        <p:spPr>
          <a:xfrm>
            <a:off x="28363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2" idx="1"/>
          </p:cNvCxnSpPr>
          <p:nvPr/>
        </p:nvCxnSpPr>
        <p:spPr>
          <a:xfrm>
            <a:off x="4436533" y="3009900"/>
            <a:ext cx="59266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14" idx="1"/>
          </p:cNvCxnSpPr>
          <p:nvPr/>
        </p:nvCxnSpPr>
        <p:spPr>
          <a:xfrm>
            <a:off x="6172200" y="30099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" y="2514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705600" y="2309750"/>
            <a:ext cx="1371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mtClean="0"/>
              <a:t>In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Jetting through fundamentals: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Linear Algebra,  Signal Processing, Probability</a:t>
            </a:r>
          </a:p>
          <a:p>
            <a:pPr>
              <a:lnSpc>
                <a:spcPct val="120000"/>
              </a:lnSpc>
              <a:defRPr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Machine learning concepts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Methods of </a:t>
            </a:r>
            <a:r>
              <a:rPr lang="en-US" sz="3300" dirty="0" err="1" smtClean="0">
                <a:latin typeface="Calibri" pitchFamily="34" charset="0"/>
                <a:cs typeface="Calibri" pitchFamily="34" charset="0"/>
              </a:rPr>
              <a:t>modelling</a:t>
            </a:r>
            <a:r>
              <a:rPr lang="en-US" sz="3300" dirty="0" smtClean="0">
                <a:latin typeface="Calibri" pitchFamily="34" charset="0"/>
                <a:cs typeface="Calibri" pitchFamily="34" charset="0"/>
              </a:rPr>
              <a:t>, estimation, classification, prediction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Applications: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Representation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Sensing and recovery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sz="3400" dirty="0" smtClean="0">
                <a:latin typeface="Calibri" pitchFamily="34" charset="0"/>
                <a:cs typeface="Calibri" pitchFamily="34" charset="0"/>
              </a:rPr>
              <a:t>Prediction and Classification</a:t>
            </a:r>
            <a:endParaRPr lang="en-US" sz="3400" dirty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sz="3400" dirty="0">
                <a:latin typeface="Calibri" pitchFamily="34" charset="0"/>
                <a:cs typeface="Calibri" pitchFamily="34" charset="0"/>
              </a:rPr>
              <a:t>Sounds,  Images, Other forms of 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data</a:t>
            </a:r>
          </a:p>
          <a:p>
            <a:pPr>
              <a:lnSpc>
                <a:spcPct val="120000"/>
              </a:lnSpc>
              <a:defRPr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Topics covered are representative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DA388-A876-407A-A41D-FEFF9DD354F0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7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Recommended Background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DSP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Fourier transforms, linear systems, basic statistical signal processing</a:t>
            </a:r>
          </a:p>
          <a:p>
            <a:pPr lvl="4" eaLnBrk="1" hangingPunct="1">
              <a:lnSpc>
                <a:spcPct val="9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Linear Algebra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Definitions, vectors, matrices, operations, properties</a:t>
            </a:r>
          </a:p>
          <a:p>
            <a:pPr lvl="4" eaLnBrk="1" hangingPunct="1">
              <a:lnSpc>
                <a:spcPct val="9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Probability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Basics: what is an random variable, probability distributions, functions of a random variable</a:t>
            </a:r>
          </a:p>
          <a:p>
            <a:pPr lvl="4" eaLnBrk="1" hangingPunct="1">
              <a:lnSpc>
                <a:spcPct val="9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Machine learning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Learning,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modelling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 and classification techniques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EFBAB-6550-4FE0-A006-9421354B5B0B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Schedule of Other Lectures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458200" cy="495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Tentative Schedule on Website</a:t>
            </a:r>
          </a:p>
          <a:p>
            <a:pPr eaLnBrk="1" hangingPunct="1"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http://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mlsp.cs.cmu.edu/courses/spring2015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EF838-0C4A-40F8-B1B5-165BDCB6B5F0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Grading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5181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Homework assignments : 50%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/>
              <a:t>Mini projects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/>
              <a:t>Will be assigned during course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/>
              <a:t>Minimum 3,  Maximum 4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/>
              <a:t>You </a:t>
            </a:r>
            <a:r>
              <a:rPr lang="en-US" i="1" dirty="0" smtClean="0"/>
              <a:t>will not catch up</a:t>
            </a:r>
            <a:r>
              <a:rPr lang="en-US" dirty="0" smtClean="0"/>
              <a:t> if you slack on any homework</a:t>
            </a:r>
          </a:p>
          <a:p>
            <a:pPr lvl="2" eaLnBrk="1" hangingPunct="1">
              <a:lnSpc>
                <a:spcPct val="120000"/>
              </a:lnSpc>
            </a:pPr>
            <a:r>
              <a:rPr lang="en-US" dirty="0" smtClean="0"/>
              <a:t>Those who didn’t slack will also do the next homework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Attendance counts..</a:t>
            </a:r>
          </a:p>
          <a:p>
            <a:pPr lvl="4" eaLnBrk="1" hangingPunct="1">
              <a:lnSpc>
                <a:spcPct val="120000"/>
              </a:lnSpc>
            </a:pP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Final project: 50%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/>
              <a:t>Will be assigned early in course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/>
              <a:t>May 5</a:t>
            </a:r>
            <a:r>
              <a:rPr lang="en-US" dirty="0" smtClean="0"/>
              <a:t>: Poster presentation for all projects, with demos (if possible)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4DE5C-8B13-49AE-9875-4F8AF6B943DE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3657600" y="2057400"/>
            <a:ext cx="43434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Oval 32"/>
          <p:cNvSpPr>
            <a:spLocks noChangeArrowheads="1"/>
          </p:cNvSpPr>
          <p:nvPr/>
        </p:nvSpPr>
        <p:spPr bwMode="auto">
          <a:xfrm>
            <a:off x="4370294" y="2319338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Instructor and TA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609600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Instructor: Prof. Bhiksha Raj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Room 6705 Hillman Building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  <a:hlinkClick r:id="rId3"/>
              </a:rPr>
              <a:t>bhiksha@cs.cmu.edu</a:t>
            </a:r>
            <a:endParaRPr lang="en-US" sz="22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412 268 9826</a:t>
            </a:r>
          </a:p>
          <a:p>
            <a:pPr lvl="1" eaLnBrk="1" hangingPunct="1">
              <a:lnSpc>
                <a:spcPct val="80000"/>
              </a:lnSpc>
            </a:pPr>
            <a:endParaRPr lang="en-US" sz="2200" dirty="0" smtClean="0">
              <a:latin typeface="Calibri" pitchFamily="34" charset="0"/>
              <a:cs typeface="Calibri" pitchFamily="34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2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TA: </a:t>
            </a:r>
            <a:endParaRPr lang="en-US" sz="26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Pallavi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Baljekar</a:t>
            </a:r>
            <a:endParaRPr lang="en-US" sz="2200" dirty="0" smtClean="0">
              <a:latin typeface="Calibri" pitchFamily="34" charset="0"/>
              <a:cs typeface="Calibri" pitchFamily="34" charset="0"/>
            </a:endParaRP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pbaljeka@cs.cmu.edu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Office Hours: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Bhiksha Raj:  Wed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1-2.00</a:t>
            </a:r>
            <a:endParaRPr lang="en-US" sz="22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TA: TBD</a:t>
            </a:r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032EA-1479-453B-9199-4744DEA5EAE9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3733800" y="21336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4114800" y="21336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7"/>
          <p:cNvSpPr>
            <a:spLocks noChangeArrowheads="1"/>
          </p:cNvSpPr>
          <p:nvPr/>
        </p:nvSpPr>
        <p:spPr bwMode="auto">
          <a:xfrm>
            <a:off x="3733800" y="2438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Rectangle 8"/>
          <p:cNvSpPr>
            <a:spLocks noChangeArrowheads="1"/>
          </p:cNvSpPr>
          <p:nvPr/>
        </p:nvSpPr>
        <p:spPr bwMode="auto">
          <a:xfrm>
            <a:off x="4114800" y="2438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7223125" y="112713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Hillman</a:t>
            </a:r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6629400" y="9144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Windows</a:t>
            </a:r>
          </a:p>
        </p:txBody>
      </p:sp>
      <p:sp>
        <p:nvSpPr>
          <p:cNvPr id="24588" name="Text Box 11"/>
          <p:cNvSpPr txBox="1">
            <a:spLocks noChangeArrowheads="1"/>
          </p:cNvSpPr>
          <p:nvPr/>
        </p:nvSpPr>
        <p:spPr bwMode="auto">
          <a:xfrm>
            <a:off x="6019800" y="1447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My office</a:t>
            </a:r>
          </a:p>
        </p:txBody>
      </p:sp>
      <p:sp>
        <p:nvSpPr>
          <p:cNvPr id="24589" name="Rectangle 12"/>
          <p:cNvSpPr>
            <a:spLocks noChangeArrowheads="1"/>
          </p:cNvSpPr>
          <p:nvPr/>
        </p:nvSpPr>
        <p:spPr bwMode="auto">
          <a:xfrm>
            <a:off x="3733800" y="2819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Rectangle 13"/>
          <p:cNvSpPr>
            <a:spLocks noChangeArrowheads="1"/>
          </p:cNvSpPr>
          <p:nvPr/>
        </p:nvSpPr>
        <p:spPr bwMode="auto">
          <a:xfrm>
            <a:off x="4114800" y="2819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4"/>
          <p:cNvSpPr>
            <a:spLocks noChangeArrowheads="1"/>
          </p:cNvSpPr>
          <p:nvPr/>
        </p:nvSpPr>
        <p:spPr bwMode="auto">
          <a:xfrm>
            <a:off x="4495800" y="21336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Rectangle 15"/>
          <p:cNvSpPr>
            <a:spLocks noChangeArrowheads="1"/>
          </p:cNvSpPr>
          <p:nvPr/>
        </p:nvSpPr>
        <p:spPr bwMode="auto">
          <a:xfrm>
            <a:off x="4876800" y="21336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Rectangle 16"/>
          <p:cNvSpPr>
            <a:spLocks noChangeArrowheads="1"/>
          </p:cNvSpPr>
          <p:nvPr/>
        </p:nvSpPr>
        <p:spPr bwMode="auto">
          <a:xfrm>
            <a:off x="4495800" y="2438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Rectangle 17"/>
          <p:cNvSpPr>
            <a:spLocks noChangeArrowheads="1"/>
          </p:cNvSpPr>
          <p:nvPr/>
        </p:nvSpPr>
        <p:spPr bwMode="auto">
          <a:xfrm>
            <a:off x="4876800" y="2438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Rectangle 18"/>
          <p:cNvSpPr>
            <a:spLocks noChangeArrowheads="1"/>
          </p:cNvSpPr>
          <p:nvPr/>
        </p:nvSpPr>
        <p:spPr bwMode="auto">
          <a:xfrm>
            <a:off x="4495800" y="2819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Rectangle 19"/>
          <p:cNvSpPr>
            <a:spLocks noChangeArrowheads="1"/>
          </p:cNvSpPr>
          <p:nvPr/>
        </p:nvSpPr>
        <p:spPr bwMode="auto">
          <a:xfrm>
            <a:off x="4876800" y="2819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Rectangle 20"/>
          <p:cNvSpPr>
            <a:spLocks noChangeArrowheads="1"/>
          </p:cNvSpPr>
          <p:nvPr/>
        </p:nvSpPr>
        <p:spPr bwMode="auto">
          <a:xfrm>
            <a:off x="5257800" y="21336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Rectangle 21"/>
          <p:cNvSpPr>
            <a:spLocks noChangeArrowheads="1"/>
          </p:cNvSpPr>
          <p:nvPr/>
        </p:nvSpPr>
        <p:spPr bwMode="auto">
          <a:xfrm>
            <a:off x="5638800" y="21336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22"/>
          <p:cNvSpPr>
            <a:spLocks noChangeArrowheads="1"/>
          </p:cNvSpPr>
          <p:nvPr/>
        </p:nvSpPr>
        <p:spPr bwMode="auto">
          <a:xfrm>
            <a:off x="5257800" y="2438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0" name="Rectangle 23"/>
          <p:cNvSpPr>
            <a:spLocks noChangeArrowheads="1"/>
          </p:cNvSpPr>
          <p:nvPr/>
        </p:nvSpPr>
        <p:spPr bwMode="auto">
          <a:xfrm>
            <a:off x="5638800" y="2438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1" name="Rectangle 24"/>
          <p:cNvSpPr>
            <a:spLocks noChangeArrowheads="1"/>
          </p:cNvSpPr>
          <p:nvPr/>
        </p:nvSpPr>
        <p:spPr bwMode="auto">
          <a:xfrm>
            <a:off x="5257800" y="2819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2" name="Rectangle 25"/>
          <p:cNvSpPr>
            <a:spLocks noChangeArrowheads="1"/>
          </p:cNvSpPr>
          <p:nvPr/>
        </p:nvSpPr>
        <p:spPr bwMode="auto">
          <a:xfrm>
            <a:off x="5638800" y="2819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Rectangle 26"/>
          <p:cNvSpPr>
            <a:spLocks noChangeArrowheads="1"/>
          </p:cNvSpPr>
          <p:nvPr/>
        </p:nvSpPr>
        <p:spPr bwMode="auto">
          <a:xfrm>
            <a:off x="6019800" y="21336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4" name="Rectangle 27"/>
          <p:cNvSpPr>
            <a:spLocks noChangeArrowheads="1"/>
          </p:cNvSpPr>
          <p:nvPr/>
        </p:nvSpPr>
        <p:spPr bwMode="auto">
          <a:xfrm>
            <a:off x="6400800" y="21336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5" name="Rectangle 28"/>
          <p:cNvSpPr>
            <a:spLocks noChangeArrowheads="1"/>
          </p:cNvSpPr>
          <p:nvPr/>
        </p:nvSpPr>
        <p:spPr bwMode="auto">
          <a:xfrm>
            <a:off x="6019800" y="2438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6" name="Rectangle 29"/>
          <p:cNvSpPr>
            <a:spLocks noChangeArrowheads="1"/>
          </p:cNvSpPr>
          <p:nvPr/>
        </p:nvSpPr>
        <p:spPr bwMode="auto">
          <a:xfrm>
            <a:off x="6400800" y="2438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7" name="Rectangle 30"/>
          <p:cNvSpPr>
            <a:spLocks noChangeArrowheads="1"/>
          </p:cNvSpPr>
          <p:nvPr/>
        </p:nvSpPr>
        <p:spPr bwMode="auto">
          <a:xfrm>
            <a:off x="6019800" y="2819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Rectangle 31"/>
          <p:cNvSpPr>
            <a:spLocks noChangeArrowheads="1"/>
          </p:cNvSpPr>
          <p:nvPr/>
        </p:nvSpPr>
        <p:spPr bwMode="auto">
          <a:xfrm>
            <a:off x="6400800" y="2819400"/>
            <a:ext cx="228600" cy="228600"/>
          </a:xfrm>
          <a:prstGeom prst="rect">
            <a:avLst/>
          </a:prstGeom>
          <a:solidFill>
            <a:srgbClr val="AA00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9" name="Text Box 34"/>
          <p:cNvSpPr txBox="1">
            <a:spLocks noChangeArrowheads="1"/>
          </p:cNvSpPr>
          <p:nvPr/>
        </p:nvSpPr>
        <p:spPr bwMode="auto">
          <a:xfrm>
            <a:off x="7924800" y="3581400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Forbes</a:t>
            </a:r>
          </a:p>
        </p:txBody>
      </p:sp>
      <p:sp>
        <p:nvSpPr>
          <p:cNvPr id="24610" name="Line 35"/>
          <p:cNvSpPr>
            <a:spLocks noChangeShapeType="1"/>
          </p:cNvSpPr>
          <p:nvPr/>
        </p:nvSpPr>
        <p:spPr bwMode="auto">
          <a:xfrm>
            <a:off x="3657600" y="35052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1" name="Line 36"/>
          <p:cNvSpPr>
            <a:spLocks noChangeShapeType="1"/>
          </p:cNvSpPr>
          <p:nvPr/>
        </p:nvSpPr>
        <p:spPr bwMode="auto">
          <a:xfrm>
            <a:off x="3657600" y="39624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2" name="Line 37"/>
          <p:cNvSpPr>
            <a:spLocks noChangeShapeType="1"/>
          </p:cNvSpPr>
          <p:nvPr/>
        </p:nvSpPr>
        <p:spPr bwMode="auto">
          <a:xfrm flipH="1">
            <a:off x="7696200" y="304800"/>
            <a:ext cx="304800" cy="18288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3" name="Line 38"/>
          <p:cNvSpPr>
            <a:spLocks noChangeShapeType="1"/>
          </p:cNvSpPr>
          <p:nvPr/>
        </p:nvSpPr>
        <p:spPr bwMode="auto">
          <a:xfrm flipH="1">
            <a:off x="6705600" y="1143000"/>
            <a:ext cx="685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4" name="Line 39"/>
          <p:cNvSpPr>
            <a:spLocks noChangeShapeType="1"/>
          </p:cNvSpPr>
          <p:nvPr/>
        </p:nvSpPr>
        <p:spPr bwMode="auto">
          <a:xfrm flipH="1">
            <a:off x="4800600" y="1752600"/>
            <a:ext cx="1600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4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Additional Administrivia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Website: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  <a:hlinkClick r:id="rId3"/>
              </a:rPr>
              <a:t>http://</a:t>
            </a:r>
            <a:r>
              <a:rPr lang="en-US" dirty="0" smtClean="0">
                <a:latin typeface="Calibri" pitchFamily="34" charset="0"/>
                <a:cs typeface="Calibri" pitchFamily="34" charset="0"/>
                <a:hlinkClick r:id="rId3"/>
              </a:rPr>
              <a:t>mlsp.cs.cmu.edu/courses/spring2015/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Lecture material will be posted on the day of each class on the website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Reading material and pointers to additional information will be on the website</a:t>
            </a:r>
          </a:p>
          <a:p>
            <a:pPr lvl="1" eaLnBrk="1" hangingPunct="1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Mailing list: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Piazza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9319B-D47D-40C8-BD46-8C7D1F634246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Representing Data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Audio</a:t>
            </a:r>
          </a:p>
          <a:p>
            <a:pPr lvl="4" eaLnBrk="1" hangingPunct="1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Images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Video</a:t>
            </a:r>
          </a:p>
          <a:p>
            <a:pPr lvl="4" eaLnBrk="1" hangingPunct="1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Other types of signals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In a manner similar to one of the above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6C7FF-07D3-4438-8FFC-0785B9985CDB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390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What is an audio signal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066800"/>
            <a:ext cx="7772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 typical digital audio signal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It’s a sequence of points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             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6A4E-4A43-4DB1-A9F5-F96480426E48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27652" name="AutoShape 4" descr="gif&amp;filename=image001"/>
          <p:cNvSpPr>
            <a:spLocks noChangeAspect="1" noChangeArrowheads="1"/>
          </p:cNvSpPr>
          <p:nvPr/>
        </p:nvSpPr>
        <p:spPr bwMode="auto">
          <a:xfrm>
            <a:off x="7383463" y="409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653" name="Picture 6" descr="sullivanzoom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988" y="1965325"/>
            <a:ext cx="74676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sullivanzoom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81200"/>
            <a:ext cx="74676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Signal Examples: Audio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505200"/>
            <a:ext cx="8229600" cy="2438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A sequence of numbers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[n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…]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The order in which the numbers occur is important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Ordered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In this case, a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time series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Represent a perceivable sound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5CCA9-FBFE-4D70-9699-ACC4984ACDB5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8196" name="Picture 4" descr="sulliv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5720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sullivanzoom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76400"/>
            <a:ext cx="449580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524000" y="1676400"/>
            <a:ext cx="76200" cy="121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5245100" y="1774825"/>
            <a:ext cx="3482975" cy="1179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Freeform 9"/>
          <p:cNvSpPr>
            <a:spLocks/>
          </p:cNvSpPr>
          <p:nvPr/>
        </p:nvSpPr>
        <p:spPr bwMode="auto">
          <a:xfrm>
            <a:off x="1600200" y="965200"/>
            <a:ext cx="5791200" cy="787400"/>
          </a:xfrm>
          <a:custGeom>
            <a:avLst/>
            <a:gdLst>
              <a:gd name="T0" fmla="*/ 0 w 3648"/>
              <a:gd name="T1" fmla="*/ 2147483647 h 496"/>
              <a:gd name="T2" fmla="*/ 2147483647 w 3648"/>
              <a:gd name="T3" fmla="*/ 2147483647 h 496"/>
              <a:gd name="T4" fmla="*/ 2147483647 w 3648"/>
              <a:gd name="T5" fmla="*/ 2147483647 h 496"/>
              <a:gd name="T6" fmla="*/ 0 60000 65536"/>
              <a:gd name="T7" fmla="*/ 0 60000 65536"/>
              <a:gd name="T8" fmla="*/ 0 60000 65536"/>
              <a:gd name="T9" fmla="*/ 0 w 3648"/>
              <a:gd name="T10" fmla="*/ 0 h 496"/>
              <a:gd name="T11" fmla="*/ 3648 w 3648"/>
              <a:gd name="T12" fmla="*/ 496 h 4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48" h="496">
                <a:moveTo>
                  <a:pt x="0" y="400"/>
                </a:moveTo>
                <a:cubicBezTo>
                  <a:pt x="656" y="200"/>
                  <a:pt x="1312" y="0"/>
                  <a:pt x="1920" y="16"/>
                </a:cubicBezTo>
                <a:cubicBezTo>
                  <a:pt x="2528" y="32"/>
                  <a:pt x="3360" y="416"/>
                  <a:pt x="3648" y="49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534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smtClean="0"/>
              <a:t>Where do these numbers come from?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581400"/>
            <a:ext cx="8458200" cy="28956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Any sound is a pressure wave: alternating highs and lows of air pressure moving through the air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When we speak, we produce these pressure waves</a:t>
            </a:r>
          </a:p>
          <a:p>
            <a:pPr lvl="1" eaLnBrk="1" hangingPunct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Essentially by producing puff after puff of air</a:t>
            </a:r>
          </a:p>
          <a:p>
            <a:pPr lvl="1" eaLnBrk="1" hangingPunct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Any sound producing mechanism actually produces pressure waves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These pressure waves move the eardrum</a:t>
            </a:r>
          </a:p>
          <a:p>
            <a:pPr lvl="1" eaLnBrk="1" hangingPunct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Highs push it in, lows suck it out</a:t>
            </a:r>
          </a:p>
          <a:p>
            <a:pPr lvl="1" eaLnBrk="1" hangingPunct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We sense these motions of our eardrum as “sound”</a:t>
            </a: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BB0AC-1390-4D53-8918-1C596FCC28E7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2743200" y="1524000"/>
            <a:ext cx="1143000" cy="1752600"/>
            <a:chOff x="1728" y="960"/>
            <a:chExt cx="720" cy="1104"/>
          </a:xfrm>
        </p:grpSpPr>
        <p:sp>
          <p:nvSpPr>
            <p:cNvPr id="28692" name="Oval 5"/>
            <p:cNvSpPr>
              <a:spLocks noChangeArrowheads="1"/>
            </p:cNvSpPr>
            <p:nvPr/>
          </p:nvSpPr>
          <p:spPr bwMode="auto">
            <a:xfrm>
              <a:off x="1968" y="1368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Oval 6"/>
            <p:cNvSpPr>
              <a:spLocks noChangeArrowheads="1"/>
            </p:cNvSpPr>
            <p:nvPr/>
          </p:nvSpPr>
          <p:spPr bwMode="auto">
            <a:xfrm>
              <a:off x="1920" y="1320"/>
              <a:ext cx="384" cy="38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Oval 7"/>
            <p:cNvSpPr>
              <a:spLocks noChangeArrowheads="1"/>
            </p:cNvSpPr>
            <p:nvPr/>
          </p:nvSpPr>
          <p:spPr bwMode="auto">
            <a:xfrm>
              <a:off x="1872" y="1272"/>
              <a:ext cx="480" cy="48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5" name="Oval 8"/>
            <p:cNvSpPr>
              <a:spLocks noChangeArrowheads="1"/>
            </p:cNvSpPr>
            <p:nvPr/>
          </p:nvSpPr>
          <p:spPr bwMode="auto">
            <a:xfrm>
              <a:off x="1824" y="122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Oval 9"/>
            <p:cNvSpPr>
              <a:spLocks noChangeArrowheads="1"/>
            </p:cNvSpPr>
            <p:nvPr/>
          </p:nvSpPr>
          <p:spPr bwMode="auto">
            <a:xfrm>
              <a:off x="1776" y="1176"/>
              <a:ext cx="672" cy="67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Rectangle 10"/>
            <p:cNvSpPr>
              <a:spLocks noChangeArrowheads="1"/>
            </p:cNvSpPr>
            <p:nvPr/>
          </p:nvSpPr>
          <p:spPr bwMode="auto">
            <a:xfrm>
              <a:off x="1728" y="960"/>
              <a:ext cx="480" cy="1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67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990600"/>
            <a:ext cx="17541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1066800"/>
            <a:ext cx="449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4938" y="1066800"/>
            <a:ext cx="4492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066800"/>
            <a:ext cx="449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066800"/>
            <a:ext cx="449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6" descr="j02812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1447800"/>
            <a:ext cx="90646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Text Box 17"/>
          <p:cNvSpPr txBox="1">
            <a:spLocks noChangeArrowheads="1"/>
          </p:cNvSpPr>
          <p:nvPr/>
        </p:nvSpPr>
        <p:spPr bwMode="auto">
          <a:xfrm>
            <a:off x="4708525" y="1050925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Pressure highs</a:t>
            </a:r>
          </a:p>
        </p:txBody>
      </p:sp>
      <p:sp>
        <p:nvSpPr>
          <p:cNvPr id="28684" name="Line 18"/>
          <p:cNvSpPr>
            <a:spLocks noChangeShapeType="1"/>
          </p:cNvSpPr>
          <p:nvPr/>
        </p:nvSpPr>
        <p:spPr bwMode="auto">
          <a:xfrm>
            <a:off x="6172200" y="1295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5" name="Line 19"/>
          <p:cNvSpPr>
            <a:spLocks noChangeShapeType="1"/>
          </p:cNvSpPr>
          <p:nvPr/>
        </p:nvSpPr>
        <p:spPr bwMode="auto">
          <a:xfrm>
            <a:off x="5715000" y="13716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6" name="Line 20"/>
          <p:cNvSpPr>
            <a:spLocks noChangeShapeType="1"/>
          </p:cNvSpPr>
          <p:nvPr/>
        </p:nvSpPr>
        <p:spPr bwMode="auto">
          <a:xfrm>
            <a:off x="5943600" y="13716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7" name="Line 21"/>
          <p:cNvSpPr>
            <a:spLocks noChangeShapeType="1"/>
          </p:cNvSpPr>
          <p:nvPr/>
        </p:nvSpPr>
        <p:spPr bwMode="auto">
          <a:xfrm>
            <a:off x="5334000" y="1371600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8" name="Text Box 22"/>
          <p:cNvSpPr txBox="1">
            <a:spLocks noChangeArrowheads="1"/>
          </p:cNvSpPr>
          <p:nvPr/>
        </p:nvSpPr>
        <p:spPr bwMode="auto">
          <a:xfrm>
            <a:off x="4419600" y="2286000"/>
            <a:ext cx="1946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Spaces between</a:t>
            </a:r>
            <a:br>
              <a:rPr lang="en-US" sz="1600"/>
            </a:br>
            <a:r>
              <a:rPr lang="en-US" sz="1600"/>
              <a:t>arcs show pressure</a:t>
            </a:r>
          </a:p>
          <a:p>
            <a:pPr eaLnBrk="0" hangingPunct="0"/>
            <a:r>
              <a:rPr lang="en-US" sz="1600"/>
              <a:t>lows</a:t>
            </a:r>
          </a:p>
        </p:txBody>
      </p:sp>
      <p:pic>
        <p:nvPicPr>
          <p:cNvPr id="28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SOUND PERCEPTION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02D7B4-2398-444E-8E0D-ADA0149C9A59}" type="slidenum">
              <a:rPr lang="en-US" altLang="en-US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29699" name="Picture 7" descr="http://www.skidmore.edu/~hfoley/images/AuditorySyst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76200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 descr="http://www.kameraarkasi.org/ses/terminoloji/kulak/cochlea_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5346700"/>
            <a:ext cx="9429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smtClean="0"/>
              <a:t>Storing pressure waves on a computer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14400"/>
            <a:ext cx="8305800" cy="2819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The pressure wave moves a diaphragm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On the microphone</a:t>
            </a:r>
          </a:p>
          <a:p>
            <a:pPr eaLnBrk="1" hangingPunct="1">
              <a:lnSpc>
                <a:spcPct val="11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The motion of the diaphragm is converted to continuous variations of an electrical signal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Many ways to do this</a:t>
            </a:r>
          </a:p>
          <a:p>
            <a:pPr eaLnBrk="1" hangingPunct="1">
              <a:lnSpc>
                <a:spcPct val="11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A “sampler” samples the continuous signal at regular intervals of time and stores the numbers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4764D-EE53-40BD-BB9B-87A98417F33A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572000"/>
            <a:ext cx="742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4038600"/>
            <a:ext cx="449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0138" y="4038600"/>
            <a:ext cx="4492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038600"/>
            <a:ext cx="449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038600"/>
            <a:ext cx="449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3657600" y="3886200"/>
            <a:ext cx="304800" cy="2286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Freeform 10"/>
          <p:cNvSpPr>
            <a:spLocks/>
          </p:cNvSpPr>
          <p:nvPr/>
        </p:nvSpPr>
        <p:spPr bwMode="auto">
          <a:xfrm>
            <a:off x="4419600" y="4064000"/>
            <a:ext cx="1905000" cy="1485900"/>
          </a:xfrm>
          <a:custGeom>
            <a:avLst/>
            <a:gdLst>
              <a:gd name="T0" fmla="*/ 0 w 1200"/>
              <a:gd name="T1" fmla="*/ 2147483647 h 936"/>
              <a:gd name="T2" fmla="*/ 2147483647 w 1200"/>
              <a:gd name="T3" fmla="*/ 2147483647 h 936"/>
              <a:gd name="T4" fmla="*/ 2147483647 w 1200"/>
              <a:gd name="T5" fmla="*/ 2147483647 h 936"/>
              <a:gd name="T6" fmla="*/ 2147483647 w 1200"/>
              <a:gd name="T7" fmla="*/ 2147483647 h 936"/>
              <a:gd name="T8" fmla="*/ 2147483647 w 1200"/>
              <a:gd name="T9" fmla="*/ 2147483647 h 936"/>
              <a:gd name="T10" fmla="*/ 2147483647 w 1200"/>
              <a:gd name="T11" fmla="*/ 2147483647 h 936"/>
              <a:gd name="T12" fmla="*/ 2147483647 w 1200"/>
              <a:gd name="T13" fmla="*/ 2147483647 h 936"/>
              <a:gd name="T14" fmla="*/ 2147483647 w 1200"/>
              <a:gd name="T15" fmla="*/ 2147483647 h 936"/>
              <a:gd name="T16" fmla="*/ 2147483647 w 1200"/>
              <a:gd name="T17" fmla="*/ 2147483647 h 936"/>
              <a:gd name="T18" fmla="*/ 2147483647 w 1200"/>
              <a:gd name="T19" fmla="*/ 2147483647 h 936"/>
              <a:gd name="T20" fmla="*/ 2147483647 w 1200"/>
              <a:gd name="T21" fmla="*/ 2147483647 h 936"/>
              <a:gd name="T22" fmla="*/ 2147483647 w 1200"/>
              <a:gd name="T23" fmla="*/ 2147483647 h 9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00"/>
              <a:gd name="T37" fmla="*/ 0 h 936"/>
              <a:gd name="T38" fmla="*/ 1200 w 1200"/>
              <a:gd name="T39" fmla="*/ 936 h 9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00" h="936">
                <a:moveTo>
                  <a:pt x="0" y="896"/>
                </a:moveTo>
                <a:cubicBezTo>
                  <a:pt x="52" y="872"/>
                  <a:pt x="104" y="848"/>
                  <a:pt x="144" y="800"/>
                </a:cubicBezTo>
                <a:cubicBezTo>
                  <a:pt x="184" y="752"/>
                  <a:pt x="216" y="672"/>
                  <a:pt x="240" y="608"/>
                </a:cubicBezTo>
                <a:cubicBezTo>
                  <a:pt x="264" y="544"/>
                  <a:pt x="256" y="464"/>
                  <a:pt x="288" y="416"/>
                </a:cubicBezTo>
                <a:cubicBezTo>
                  <a:pt x="320" y="368"/>
                  <a:pt x="392" y="384"/>
                  <a:pt x="432" y="320"/>
                </a:cubicBezTo>
                <a:cubicBezTo>
                  <a:pt x="472" y="256"/>
                  <a:pt x="496" y="0"/>
                  <a:pt x="528" y="32"/>
                </a:cubicBezTo>
                <a:cubicBezTo>
                  <a:pt x="560" y="64"/>
                  <a:pt x="600" y="432"/>
                  <a:pt x="624" y="512"/>
                </a:cubicBezTo>
                <a:cubicBezTo>
                  <a:pt x="648" y="592"/>
                  <a:pt x="640" y="448"/>
                  <a:pt x="672" y="512"/>
                </a:cubicBezTo>
                <a:cubicBezTo>
                  <a:pt x="704" y="576"/>
                  <a:pt x="784" y="856"/>
                  <a:pt x="816" y="896"/>
                </a:cubicBezTo>
                <a:cubicBezTo>
                  <a:pt x="848" y="936"/>
                  <a:pt x="824" y="776"/>
                  <a:pt x="864" y="752"/>
                </a:cubicBezTo>
                <a:cubicBezTo>
                  <a:pt x="904" y="728"/>
                  <a:pt x="1000" y="808"/>
                  <a:pt x="1056" y="752"/>
                </a:cubicBezTo>
                <a:cubicBezTo>
                  <a:pt x="1112" y="696"/>
                  <a:pt x="1156" y="556"/>
                  <a:pt x="1200" y="41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731" name="AutoShape 12"/>
          <p:cNvSpPr>
            <a:spLocks noChangeArrowheads="1"/>
          </p:cNvSpPr>
          <p:nvPr/>
        </p:nvSpPr>
        <p:spPr bwMode="auto">
          <a:xfrm>
            <a:off x="4114800" y="4876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32" name="Picture 13" descr="sullivanzoom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4958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3" name="AutoShape 14"/>
          <p:cNvSpPr>
            <a:spLocks noChangeArrowheads="1"/>
          </p:cNvSpPr>
          <p:nvPr/>
        </p:nvSpPr>
        <p:spPr bwMode="auto">
          <a:xfrm>
            <a:off x="6781800" y="5029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smtClean="0"/>
              <a:t>Are these numbers sound?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7772400" cy="2895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How do we even know that the numbers we store on the computer have anything to do with the recorded sound really?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Recreate the sense of sound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numbers are used to control the levels of an electrical signal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electrical signal moves a diaphragm back and forth to produce a pressure wave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That we sense as sound</a:t>
            </a:r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8D857-4BA4-458D-B608-31DCE5E120E8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3200400" y="5486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>
            <a:off x="33528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3505200" y="5181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>
            <a:off x="3657600" y="4724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2" name="Line 9"/>
          <p:cNvSpPr>
            <a:spLocks noChangeShapeType="1"/>
          </p:cNvSpPr>
          <p:nvPr/>
        </p:nvSpPr>
        <p:spPr bwMode="auto">
          <a:xfrm>
            <a:off x="3810000" y="4648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3" name="Line 10"/>
          <p:cNvSpPr>
            <a:spLocks noChangeShapeType="1"/>
          </p:cNvSpPr>
          <p:nvPr/>
        </p:nvSpPr>
        <p:spPr bwMode="auto">
          <a:xfrm>
            <a:off x="3962400" y="4343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>
            <a:off x="4114800" y="4495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5" name="Line 12"/>
          <p:cNvSpPr>
            <a:spLocks noChangeShapeType="1"/>
          </p:cNvSpPr>
          <p:nvPr/>
        </p:nvSpPr>
        <p:spPr bwMode="auto">
          <a:xfrm>
            <a:off x="4267200" y="4876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6" name="Line 13"/>
          <p:cNvSpPr>
            <a:spLocks noChangeShapeType="1"/>
          </p:cNvSpPr>
          <p:nvPr/>
        </p:nvSpPr>
        <p:spPr bwMode="auto">
          <a:xfrm>
            <a:off x="4419600" y="5334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7" name="Line 14"/>
          <p:cNvSpPr>
            <a:spLocks noChangeShapeType="1"/>
          </p:cNvSpPr>
          <p:nvPr/>
        </p:nvSpPr>
        <p:spPr bwMode="auto">
          <a:xfrm>
            <a:off x="4572000" y="525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8" name="Line 15"/>
          <p:cNvSpPr>
            <a:spLocks noChangeShapeType="1"/>
          </p:cNvSpPr>
          <p:nvPr/>
        </p:nvSpPr>
        <p:spPr bwMode="auto">
          <a:xfrm>
            <a:off x="4724400" y="525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9" name="Line 16"/>
          <p:cNvSpPr>
            <a:spLocks noChangeShapeType="1"/>
          </p:cNvSpPr>
          <p:nvPr/>
        </p:nvSpPr>
        <p:spPr bwMode="auto">
          <a:xfrm>
            <a:off x="4876800" y="525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60" name="Line 17"/>
          <p:cNvSpPr>
            <a:spLocks noChangeShapeType="1"/>
          </p:cNvSpPr>
          <p:nvPr/>
        </p:nvSpPr>
        <p:spPr bwMode="auto">
          <a:xfrm>
            <a:off x="5029200" y="4953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61" name="Text Box 18"/>
          <p:cNvSpPr txBox="1">
            <a:spLocks noChangeArrowheads="1"/>
          </p:cNvSpPr>
          <p:nvPr/>
        </p:nvSpPr>
        <p:spPr bwMode="auto">
          <a:xfrm>
            <a:off x="32004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62" name="Text Box 19"/>
          <p:cNvSpPr txBox="1">
            <a:spLocks noChangeArrowheads="1"/>
          </p:cNvSpPr>
          <p:nvPr/>
        </p:nvSpPr>
        <p:spPr bwMode="auto">
          <a:xfrm>
            <a:off x="33528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63" name="Text Box 20"/>
          <p:cNvSpPr txBox="1">
            <a:spLocks noChangeArrowheads="1"/>
          </p:cNvSpPr>
          <p:nvPr/>
        </p:nvSpPr>
        <p:spPr bwMode="auto">
          <a:xfrm>
            <a:off x="35052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64" name="Text Box 21"/>
          <p:cNvSpPr txBox="1">
            <a:spLocks noChangeArrowheads="1"/>
          </p:cNvSpPr>
          <p:nvPr/>
        </p:nvSpPr>
        <p:spPr bwMode="auto">
          <a:xfrm>
            <a:off x="36576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65" name="Text Box 22"/>
          <p:cNvSpPr txBox="1">
            <a:spLocks noChangeArrowheads="1"/>
          </p:cNvSpPr>
          <p:nvPr/>
        </p:nvSpPr>
        <p:spPr bwMode="auto">
          <a:xfrm>
            <a:off x="38100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66" name="Text Box 23"/>
          <p:cNvSpPr txBox="1">
            <a:spLocks noChangeArrowheads="1"/>
          </p:cNvSpPr>
          <p:nvPr/>
        </p:nvSpPr>
        <p:spPr bwMode="auto">
          <a:xfrm>
            <a:off x="39624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67" name="Text Box 24"/>
          <p:cNvSpPr txBox="1">
            <a:spLocks noChangeArrowheads="1"/>
          </p:cNvSpPr>
          <p:nvPr/>
        </p:nvSpPr>
        <p:spPr bwMode="auto">
          <a:xfrm>
            <a:off x="41148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68" name="Text Box 25"/>
          <p:cNvSpPr txBox="1">
            <a:spLocks noChangeArrowheads="1"/>
          </p:cNvSpPr>
          <p:nvPr/>
        </p:nvSpPr>
        <p:spPr bwMode="auto">
          <a:xfrm>
            <a:off x="42672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69" name="Text Box 26"/>
          <p:cNvSpPr txBox="1">
            <a:spLocks noChangeArrowheads="1"/>
          </p:cNvSpPr>
          <p:nvPr/>
        </p:nvSpPr>
        <p:spPr bwMode="auto">
          <a:xfrm>
            <a:off x="44196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0" name="Text Box 27"/>
          <p:cNvSpPr txBox="1">
            <a:spLocks noChangeArrowheads="1"/>
          </p:cNvSpPr>
          <p:nvPr/>
        </p:nvSpPr>
        <p:spPr bwMode="auto">
          <a:xfrm>
            <a:off x="4573588" y="5867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1" name="Text Box 28"/>
          <p:cNvSpPr txBox="1">
            <a:spLocks noChangeArrowheads="1"/>
          </p:cNvSpPr>
          <p:nvPr/>
        </p:nvSpPr>
        <p:spPr bwMode="auto">
          <a:xfrm>
            <a:off x="4725988" y="5867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2" name="Text Box 29"/>
          <p:cNvSpPr txBox="1">
            <a:spLocks noChangeArrowheads="1"/>
          </p:cNvSpPr>
          <p:nvPr/>
        </p:nvSpPr>
        <p:spPr bwMode="auto">
          <a:xfrm>
            <a:off x="4878388" y="5867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3" name="Text Box 30"/>
          <p:cNvSpPr txBox="1">
            <a:spLocks noChangeArrowheads="1"/>
          </p:cNvSpPr>
          <p:nvPr/>
        </p:nvSpPr>
        <p:spPr bwMode="auto">
          <a:xfrm>
            <a:off x="3200400" y="52387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4" name="Text Box 31"/>
          <p:cNvSpPr txBox="1">
            <a:spLocks noChangeArrowheads="1"/>
          </p:cNvSpPr>
          <p:nvPr/>
        </p:nvSpPr>
        <p:spPr bwMode="auto">
          <a:xfrm>
            <a:off x="3352800" y="50292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5" name="Text Box 32"/>
          <p:cNvSpPr txBox="1">
            <a:spLocks noChangeArrowheads="1"/>
          </p:cNvSpPr>
          <p:nvPr/>
        </p:nvSpPr>
        <p:spPr bwMode="auto">
          <a:xfrm>
            <a:off x="3505200" y="45720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6" name="Text Box 33"/>
          <p:cNvSpPr txBox="1">
            <a:spLocks noChangeArrowheads="1"/>
          </p:cNvSpPr>
          <p:nvPr/>
        </p:nvSpPr>
        <p:spPr bwMode="auto">
          <a:xfrm>
            <a:off x="3657600" y="446722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7" name="Text Box 34"/>
          <p:cNvSpPr txBox="1">
            <a:spLocks noChangeArrowheads="1"/>
          </p:cNvSpPr>
          <p:nvPr/>
        </p:nvSpPr>
        <p:spPr bwMode="auto">
          <a:xfrm>
            <a:off x="3810000" y="41719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8" name="Text Box 35"/>
          <p:cNvSpPr txBox="1">
            <a:spLocks noChangeArrowheads="1"/>
          </p:cNvSpPr>
          <p:nvPr/>
        </p:nvSpPr>
        <p:spPr bwMode="auto">
          <a:xfrm>
            <a:off x="3962400" y="43243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79" name="Text Box 36"/>
          <p:cNvSpPr txBox="1">
            <a:spLocks noChangeArrowheads="1"/>
          </p:cNvSpPr>
          <p:nvPr/>
        </p:nvSpPr>
        <p:spPr bwMode="auto">
          <a:xfrm>
            <a:off x="4878388" y="47625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80" name="Text Box 37"/>
          <p:cNvSpPr txBox="1">
            <a:spLocks noChangeArrowheads="1"/>
          </p:cNvSpPr>
          <p:nvPr/>
        </p:nvSpPr>
        <p:spPr bwMode="auto">
          <a:xfrm>
            <a:off x="4114800" y="4724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81" name="Text Box 38"/>
          <p:cNvSpPr txBox="1">
            <a:spLocks noChangeArrowheads="1"/>
          </p:cNvSpPr>
          <p:nvPr/>
        </p:nvSpPr>
        <p:spPr bwMode="auto">
          <a:xfrm>
            <a:off x="4267200" y="515302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82" name="Text Box 39"/>
          <p:cNvSpPr txBox="1">
            <a:spLocks noChangeArrowheads="1"/>
          </p:cNvSpPr>
          <p:nvPr/>
        </p:nvSpPr>
        <p:spPr bwMode="auto">
          <a:xfrm>
            <a:off x="4419600" y="50863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83" name="Text Box 40"/>
          <p:cNvSpPr txBox="1">
            <a:spLocks noChangeArrowheads="1"/>
          </p:cNvSpPr>
          <p:nvPr/>
        </p:nvSpPr>
        <p:spPr bwMode="auto">
          <a:xfrm>
            <a:off x="4573588" y="5105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84" name="Text Box 41"/>
          <p:cNvSpPr txBox="1">
            <a:spLocks noChangeArrowheads="1"/>
          </p:cNvSpPr>
          <p:nvPr/>
        </p:nvSpPr>
        <p:spPr bwMode="auto">
          <a:xfrm>
            <a:off x="4725988" y="508635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pic>
        <p:nvPicPr>
          <p:cNvPr id="31785" name="Picture 42" descr="sullivanzoom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8768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86" name="AutoShape 43"/>
          <p:cNvSpPr>
            <a:spLocks noChangeArrowheads="1"/>
          </p:cNvSpPr>
          <p:nvPr/>
        </p:nvSpPr>
        <p:spPr bwMode="auto">
          <a:xfrm>
            <a:off x="2514600" y="5410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7" name="Text Box 44"/>
          <p:cNvSpPr txBox="1">
            <a:spLocks noChangeArrowheads="1"/>
          </p:cNvSpPr>
          <p:nvPr/>
        </p:nvSpPr>
        <p:spPr bwMode="auto">
          <a:xfrm>
            <a:off x="30480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88" name="Text Box 45"/>
          <p:cNvSpPr txBox="1">
            <a:spLocks noChangeArrowheads="1"/>
          </p:cNvSpPr>
          <p:nvPr/>
        </p:nvSpPr>
        <p:spPr bwMode="auto">
          <a:xfrm>
            <a:off x="3048000" y="53340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1789" name="Rectangle 51"/>
          <p:cNvSpPr>
            <a:spLocks noChangeArrowheads="1"/>
          </p:cNvSpPr>
          <p:nvPr/>
        </p:nvSpPr>
        <p:spPr bwMode="auto">
          <a:xfrm>
            <a:off x="228600" y="2819400"/>
            <a:ext cx="83820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smtClean="0"/>
              <a:t>Are these numbers sound?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7772400" cy="2895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How do we even know that the numbers we store on the computer have anything to do with the recorded sound really?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Recreate the sense of sound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numbers are used to control the levels of an electrical signal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electrical signal moves a diaphragm back and forth to produce a pressure wave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That we sense as sound</a:t>
            </a:r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5A848-7450-4A40-A265-01F76293381F}" type="slidenum">
              <a:rPr lang="en-US" altLang="en-US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32772" name="Picture 5" descr="The image “http://www.quasarelectronics.com/images/4000/4047.jp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10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6"/>
          <p:cNvSpPr>
            <a:spLocks noChangeShapeType="1"/>
          </p:cNvSpPr>
          <p:nvPr/>
        </p:nvSpPr>
        <p:spPr bwMode="auto">
          <a:xfrm>
            <a:off x="3200400" y="5486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>
            <a:off x="33528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3505200" y="5181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76" name="Line 9"/>
          <p:cNvSpPr>
            <a:spLocks noChangeShapeType="1"/>
          </p:cNvSpPr>
          <p:nvPr/>
        </p:nvSpPr>
        <p:spPr bwMode="auto">
          <a:xfrm>
            <a:off x="3657600" y="4724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77" name="Line 10"/>
          <p:cNvSpPr>
            <a:spLocks noChangeShapeType="1"/>
          </p:cNvSpPr>
          <p:nvPr/>
        </p:nvSpPr>
        <p:spPr bwMode="auto">
          <a:xfrm>
            <a:off x="3810000" y="4648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78" name="Line 11"/>
          <p:cNvSpPr>
            <a:spLocks noChangeShapeType="1"/>
          </p:cNvSpPr>
          <p:nvPr/>
        </p:nvSpPr>
        <p:spPr bwMode="auto">
          <a:xfrm>
            <a:off x="3962400" y="4343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79" name="Line 12"/>
          <p:cNvSpPr>
            <a:spLocks noChangeShapeType="1"/>
          </p:cNvSpPr>
          <p:nvPr/>
        </p:nvSpPr>
        <p:spPr bwMode="auto">
          <a:xfrm>
            <a:off x="4114800" y="4495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0" name="Line 13"/>
          <p:cNvSpPr>
            <a:spLocks noChangeShapeType="1"/>
          </p:cNvSpPr>
          <p:nvPr/>
        </p:nvSpPr>
        <p:spPr bwMode="auto">
          <a:xfrm>
            <a:off x="4267200" y="4876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1" name="Line 14"/>
          <p:cNvSpPr>
            <a:spLocks noChangeShapeType="1"/>
          </p:cNvSpPr>
          <p:nvPr/>
        </p:nvSpPr>
        <p:spPr bwMode="auto">
          <a:xfrm>
            <a:off x="4419600" y="5334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2" name="Line 15"/>
          <p:cNvSpPr>
            <a:spLocks noChangeShapeType="1"/>
          </p:cNvSpPr>
          <p:nvPr/>
        </p:nvSpPr>
        <p:spPr bwMode="auto">
          <a:xfrm>
            <a:off x="4572000" y="525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3" name="Line 16"/>
          <p:cNvSpPr>
            <a:spLocks noChangeShapeType="1"/>
          </p:cNvSpPr>
          <p:nvPr/>
        </p:nvSpPr>
        <p:spPr bwMode="auto">
          <a:xfrm>
            <a:off x="4724400" y="525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4" name="Line 17"/>
          <p:cNvSpPr>
            <a:spLocks noChangeShapeType="1"/>
          </p:cNvSpPr>
          <p:nvPr/>
        </p:nvSpPr>
        <p:spPr bwMode="auto">
          <a:xfrm>
            <a:off x="4876800" y="525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5" name="Line 18"/>
          <p:cNvSpPr>
            <a:spLocks noChangeShapeType="1"/>
          </p:cNvSpPr>
          <p:nvPr/>
        </p:nvSpPr>
        <p:spPr bwMode="auto">
          <a:xfrm>
            <a:off x="5029200" y="4953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6" name="Text Box 19"/>
          <p:cNvSpPr txBox="1">
            <a:spLocks noChangeArrowheads="1"/>
          </p:cNvSpPr>
          <p:nvPr/>
        </p:nvSpPr>
        <p:spPr bwMode="auto">
          <a:xfrm>
            <a:off x="32004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87" name="Text Box 20"/>
          <p:cNvSpPr txBox="1">
            <a:spLocks noChangeArrowheads="1"/>
          </p:cNvSpPr>
          <p:nvPr/>
        </p:nvSpPr>
        <p:spPr bwMode="auto">
          <a:xfrm>
            <a:off x="33528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88" name="Text Box 21"/>
          <p:cNvSpPr txBox="1">
            <a:spLocks noChangeArrowheads="1"/>
          </p:cNvSpPr>
          <p:nvPr/>
        </p:nvSpPr>
        <p:spPr bwMode="auto">
          <a:xfrm>
            <a:off x="35052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89" name="Text Box 22"/>
          <p:cNvSpPr txBox="1">
            <a:spLocks noChangeArrowheads="1"/>
          </p:cNvSpPr>
          <p:nvPr/>
        </p:nvSpPr>
        <p:spPr bwMode="auto">
          <a:xfrm>
            <a:off x="36576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0" name="Text Box 23"/>
          <p:cNvSpPr txBox="1">
            <a:spLocks noChangeArrowheads="1"/>
          </p:cNvSpPr>
          <p:nvPr/>
        </p:nvSpPr>
        <p:spPr bwMode="auto">
          <a:xfrm>
            <a:off x="38100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1" name="Text Box 24"/>
          <p:cNvSpPr txBox="1">
            <a:spLocks noChangeArrowheads="1"/>
          </p:cNvSpPr>
          <p:nvPr/>
        </p:nvSpPr>
        <p:spPr bwMode="auto">
          <a:xfrm>
            <a:off x="39624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2" name="Text Box 25"/>
          <p:cNvSpPr txBox="1">
            <a:spLocks noChangeArrowheads="1"/>
          </p:cNvSpPr>
          <p:nvPr/>
        </p:nvSpPr>
        <p:spPr bwMode="auto">
          <a:xfrm>
            <a:off x="41148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3" name="Text Box 26"/>
          <p:cNvSpPr txBox="1">
            <a:spLocks noChangeArrowheads="1"/>
          </p:cNvSpPr>
          <p:nvPr/>
        </p:nvSpPr>
        <p:spPr bwMode="auto">
          <a:xfrm>
            <a:off x="42672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4" name="Text Box 27"/>
          <p:cNvSpPr txBox="1">
            <a:spLocks noChangeArrowheads="1"/>
          </p:cNvSpPr>
          <p:nvPr/>
        </p:nvSpPr>
        <p:spPr bwMode="auto">
          <a:xfrm>
            <a:off x="44196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5" name="Text Box 28"/>
          <p:cNvSpPr txBox="1">
            <a:spLocks noChangeArrowheads="1"/>
          </p:cNvSpPr>
          <p:nvPr/>
        </p:nvSpPr>
        <p:spPr bwMode="auto">
          <a:xfrm>
            <a:off x="4573588" y="5867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6" name="Text Box 29"/>
          <p:cNvSpPr txBox="1">
            <a:spLocks noChangeArrowheads="1"/>
          </p:cNvSpPr>
          <p:nvPr/>
        </p:nvSpPr>
        <p:spPr bwMode="auto">
          <a:xfrm>
            <a:off x="4725988" y="5867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7" name="Text Box 30"/>
          <p:cNvSpPr txBox="1">
            <a:spLocks noChangeArrowheads="1"/>
          </p:cNvSpPr>
          <p:nvPr/>
        </p:nvSpPr>
        <p:spPr bwMode="auto">
          <a:xfrm>
            <a:off x="4878388" y="5867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8" name="Text Box 31"/>
          <p:cNvSpPr txBox="1">
            <a:spLocks noChangeArrowheads="1"/>
          </p:cNvSpPr>
          <p:nvPr/>
        </p:nvSpPr>
        <p:spPr bwMode="auto">
          <a:xfrm>
            <a:off x="3200400" y="52387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799" name="Text Box 32"/>
          <p:cNvSpPr txBox="1">
            <a:spLocks noChangeArrowheads="1"/>
          </p:cNvSpPr>
          <p:nvPr/>
        </p:nvSpPr>
        <p:spPr bwMode="auto">
          <a:xfrm>
            <a:off x="3352800" y="50292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0" name="Text Box 33"/>
          <p:cNvSpPr txBox="1">
            <a:spLocks noChangeArrowheads="1"/>
          </p:cNvSpPr>
          <p:nvPr/>
        </p:nvSpPr>
        <p:spPr bwMode="auto">
          <a:xfrm>
            <a:off x="3505200" y="45720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1" name="Text Box 34"/>
          <p:cNvSpPr txBox="1">
            <a:spLocks noChangeArrowheads="1"/>
          </p:cNvSpPr>
          <p:nvPr/>
        </p:nvSpPr>
        <p:spPr bwMode="auto">
          <a:xfrm>
            <a:off x="3657600" y="446722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2" name="Text Box 35"/>
          <p:cNvSpPr txBox="1">
            <a:spLocks noChangeArrowheads="1"/>
          </p:cNvSpPr>
          <p:nvPr/>
        </p:nvSpPr>
        <p:spPr bwMode="auto">
          <a:xfrm>
            <a:off x="3810000" y="41719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3" name="Text Box 36"/>
          <p:cNvSpPr txBox="1">
            <a:spLocks noChangeArrowheads="1"/>
          </p:cNvSpPr>
          <p:nvPr/>
        </p:nvSpPr>
        <p:spPr bwMode="auto">
          <a:xfrm>
            <a:off x="3962400" y="43243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4" name="Text Box 37"/>
          <p:cNvSpPr txBox="1">
            <a:spLocks noChangeArrowheads="1"/>
          </p:cNvSpPr>
          <p:nvPr/>
        </p:nvSpPr>
        <p:spPr bwMode="auto">
          <a:xfrm>
            <a:off x="4878388" y="47625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5" name="Text Box 38"/>
          <p:cNvSpPr txBox="1">
            <a:spLocks noChangeArrowheads="1"/>
          </p:cNvSpPr>
          <p:nvPr/>
        </p:nvSpPr>
        <p:spPr bwMode="auto">
          <a:xfrm>
            <a:off x="4114800" y="4724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6" name="Text Box 39"/>
          <p:cNvSpPr txBox="1">
            <a:spLocks noChangeArrowheads="1"/>
          </p:cNvSpPr>
          <p:nvPr/>
        </p:nvSpPr>
        <p:spPr bwMode="auto">
          <a:xfrm>
            <a:off x="4267200" y="515302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7" name="Text Box 40"/>
          <p:cNvSpPr txBox="1">
            <a:spLocks noChangeArrowheads="1"/>
          </p:cNvSpPr>
          <p:nvPr/>
        </p:nvSpPr>
        <p:spPr bwMode="auto">
          <a:xfrm>
            <a:off x="4419600" y="50863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8" name="Text Box 41"/>
          <p:cNvSpPr txBox="1">
            <a:spLocks noChangeArrowheads="1"/>
          </p:cNvSpPr>
          <p:nvPr/>
        </p:nvSpPr>
        <p:spPr bwMode="auto">
          <a:xfrm>
            <a:off x="4573588" y="5105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09" name="Text Box 42"/>
          <p:cNvSpPr txBox="1">
            <a:spLocks noChangeArrowheads="1"/>
          </p:cNvSpPr>
          <p:nvPr/>
        </p:nvSpPr>
        <p:spPr bwMode="auto">
          <a:xfrm>
            <a:off x="4725988" y="508635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pic>
        <p:nvPicPr>
          <p:cNvPr id="32810" name="Picture 43" descr="sullivanzoom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8768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11" name="AutoShape 44"/>
          <p:cNvSpPr>
            <a:spLocks noChangeArrowheads="1"/>
          </p:cNvSpPr>
          <p:nvPr/>
        </p:nvSpPr>
        <p:spPr bwMode="auto">
          <a:xfrm>
            <a:off x="2514600" y="5410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2" name="Text Box 45"/>
          <p:cNvSpPr txBox="1">
            <a:spLocks noChangeArrowheads="1"/>
          </p:cNvSpPr>
          <p:nvPr/>
        </p:nvSpPr>
        <p:spPr bwMode="auto">
          <a:xfrm>
            <a:off x="3048000" y="5867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2813" name="Text Box 46"/>
          <p:cNvSpPr txBox="1">
            <a:spLocks noChangeArrowheads="1"/>
          </p:cNvSpPr>
          <p:nvPr/>
        </p:nvSpPr>
        <p:spPr bwMode="auto">
          <a:xfrm>
            <a:off x="3048000" y="53340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pic>
        <p:nvPicPr>
          <p:cNvPr id="32814" name="Picture 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9338" y="3657600"/>
            <a:ext cx="4492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15" name="Picture 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75" y="3657600"/>
            <a:ext cx="449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16" name="Picture 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4538" y="3657600"/>
            <a:ext cx="4492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17" name="Picture 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2138" y="3657600"/>
            <a:ext cx="4492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18" name="Freeform 51"/>
          <p:cNvSpPr>
            <a:spLocks/>
          </p:cNvSpPr>
          <p:nvPr/>
        </p:nvSpPr>
        <p:spPr bwMode="auto">
          <a:xfrm>
            <a:off x="3124200" y="4318000"/>
            <a:ext cx="1905000" cy="1181100"/>
          </a:xfrm>
          <a:custGeom>
            <a:avLst/>
            <a:gdLst>
              <a:gd name="T0" fmla="*/ 0 w 1200"/>
              <a:gd name="T1" fmla="*/ 2147483647 h 744"/>
              <a:gd name="T2" fmla="*/ 2147483647 w 1200"/>
              <a:gd name="T3" fmla="*/ 2147483647 h 744"/>
              <a:gd name="T4" fmla="*/ 2147483647 w 1200"/>
              <a:gd name="T5" fmla="*/ 2147483647 h 744"/>
              <a:gd name="T6" fmla="*/ 2147483647 w 1200"/>
              <a:gd name="T7" fmla="*/ 2147483647 h 744"/>
              <a:gd name="T8" fmla="*/ 2147483647 w 1200"/>
              <a:gd name="T9" fmla="*/ 2147483647 h 744"/>
              <a:gd name="T10" fmla="*/ 2147483647 w 1200"/>
              <a:gd name="T11" fmla="*/ 2147483647 h 744"/>
              <a:gd name="T12" fmla="*/ 2147483647 w 1200"/>
              <a:gd name="T13" fmla="*/ 2147483647 h 744"/>
              <a:gd name="T14" fmla="*/ 2147483647 w 1200"/>
              <a:gd name="T15" fmla="*/ 2147483647 h 744"/>
              <a:gd name="T16" fmla="*/ 2147483647 w 1200"/>
              <a:gd name="T17" fmla="*/ 2147483647 h 744"/>
              <a:gd name="T18" fmla="*/ 2147483647 w 1200"/>
              <a:gd name="T19" fmla="*/ 2147483647 h 744"/>
              <a:gd name="T20" fmla="*/ 2147483647 w 1200"/>
              <a:gd name="T21" fmla="*/ 2147483647 h 744"/>
              <a:gd name="T22" fmla="*/ 2147483647 w 1200"/>
              <a:gd name="T23" fmla="*/ 2147483647 h 744"/>
              <a:gd name="T24" fmla="*/ 2147483647 w 1200"/>
              <a:gd name="T25" fmla="*/ 2147483647 h 744"/>
              <a:gd name="T26" fmla="*/ 2147483647 w 1200"/>
              <a:gd name="T27" fmla="*/ 2147483647 h 7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00"/>
              <a:gd name="T43" fmla="*/ 0 h 744"/>
              <a:gd name="T44" fmla="*/ 1200 w 1200"/>
              <a:gd name="T45" fmla="*/ 744 h 7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00" h="744">
                <a:moveTo>
                  <a:pt x="0" y="736"/>
                </a:moveTo>
                <a:cubicBezTo>
                  <a:pt x="12" y="740"/>
                  <a:pt x="24" y="744"/>
                  <a:pt x="48" y="736"/>
                </a:cubicBezTo>
                <a:cubicBezTo>
                  <a:pt x="72" y="728"/>
                  <a:pt x="112" y="720"/>
                  <a:pt x="144" y="688"/>
                </a:cubicBezTo>
                <a:cubicBezTo>
                  <a:pt x="176" y="656"/>
                  <a:pt x="208" y="616"/>
                  <a:pt x="240" y="544"/>
                </a:cubicBezTo>
                <a:cubicBezTo>
                  <a:pt x="272" y="472"/>
                  <a:pt x="304" y="312"/>
                  <a:pt x="336" y="256"/>
                </a:cubicBezTo>
                <a:cubicBezTo>
                  <a:pt x="368" y="200"/>
                  <a:pt x="400" y="248"/>
                  <a:pt x="432" y="208"/>
                </a:cubicBezTo>
                <a:cubicBezTo>
                  <a:pt x="464" y="168"/>
                  <a:pt x="496" y="32"/>
                  <a:pt x="528" y="16"/>
                </a:cubicBezTo>
                <a:cubicBezTo>
                  <a:pt x="560" y="0"/>
                  <a:pt x="592" y="56"/>
                  <a:pt x="624" y="112"/>
                </a:cubicBezTo>
                <a:cubicBezTo>
                  <a:pt x="656" y="168"/>
                  <a:pt x="688" y="264"/>
                  <a:pt x="720" y="352"/>
                </a:cubicBezTo>
                <a:cubicBezTo>
                  <a:pt x="752" y="440"/>
                  <a:pt x="784" y="600"/>
                  <a:pt x="816" y="640"/>
                </a:cubicBezTo>
                <a:cubicBezTo>
                  <a:pt x="848" y="680"/>
                  <a:pt x="880" y="600"/>
                  <a:pt x="912" y="592"/>
                </a:cubicBezTo>
                <a:cubicBezTo>
                  <a:pt x="944" y="584"/>
                  <a:pt x="976" y="592"/>
                  <a:pt x="1008" y="592"/>
                </a:cubicBezTo>
                <a:cubicBezTo>
                  <a:pt x="1040" y="592"/>
                  <a:pt x="1072" y="632"/>
                  <a:pt x="1104" y="592"/>
                </a:cubicBezTo>
                <a:cubicBezTo>
                  <a:pt x="1136" y="552"/>
                  <a:pt x="1168" y="452"/>
                  <a:pt x="1200" y="3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56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How many samples a second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5029200" cy="5410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Convenient to think of sound in terms of sinusoids with frequency</a:t>
            </a:r>
          </a:p>
          <a:p>
            <a:pPr lvl="4" eaLnBrk="1" hangingPunct="1"/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Sounds may be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modelled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as the sum of many sinusoids of different frequencies</a:t>
            </a:r>
          </a:p>
          <a:p>
            <a:pPr lvl="1" eaLnBrk="1" hangingPunct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Frequency is a physically motivated unit</a:t>
            </a:r>
          </a:p>
          <a:p>
            <a:pPr lvl="1" eaLnBrk="1" hangingPunct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Each hair cell in our inner ear is tuned to specific frequency</a:t>
            </a:r>
          </a:p>
          <a:p>
            <a:pPr lvl="4" eaLnBrk="1" hangingPunct="1"/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Any sound has many frequency components</a:t>
            </a:r>
          </a:p>
          <a:p>
            <a:pPr lvl="1" eaLnBrk="1" hangingPunct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We can hear frequencies up to 16000Hz</a:t>
            </a:r>
          </a:p>
          <a:p>
            <a:pPr lvl="2" eaLnBrk="1" hangingPunct="1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Frequency components above 16000Hz can be heard by children and some young adults</a:t>
            </a:r>
          </a:p>
          <a:p>
            <a:pPr lvl="2" eaLnBrk="1" hangingPunct="1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Nearly nobody can hear over 20000Hz. </a:t>
            </a:r>
          </a:p>
        </p:txBody>
      </p:sp>
      <p:sp>
        <p:nvSpPr>
          <p:cNvPr id="70" name="Footer Placeholder 6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BAD01-3BE2-46FF-978C-0CB8E01B4193}" type="slidenum">
              <a:rPr lang="en-US" altLang="en-US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6149975" y="1371600"/>
            <a:ext cx="2414588" cy="1900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6149975" y="1371600"/>
            <a:ext cx="2414588" cy="19002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8" name="Line 8"/>
          <p:cNvSpPr>
            <a:spLocks noChangeShapeType="1"/>
          </p:cNvSpPr>
          <p:nvPr/>
        </p:nvSpPr>
        <p:spPr bwMode="auto">
          <a:xfrm>
            <a:off x="6149975" y="1371600"/>
            <a:ext cx="2414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9" name="Freeform 9"/>
          <p:cNvSpPr>
            <a:spLocks/>
          </p:cNvSpPr>
          <p:nvPr/>
        </p:nvSpPr>
        <p:spPr bwMode="auto">
          <a:xfrm>
            <a:off x="6149975" y="1371600"/>
            <a:ext cx="2414588" cy="1900238"/>
          </a:xfrm>
          <a:custGeom>
            <a:avLst/>
            <a:gdLst>
              <a:gd name="T0" fmla="*/ 0 w 434"/>
              <a:gd name="T1" fmla="*/ 2147483647 h 342"/>
              <a:gd name="T2" fmla="*/ 2147483647 w 434"/>
              <a:gd name="T3" fmla="*/ 2147483647 h 342"/>
              <a:gd name="T4" fmla="*/ 2147483647 w 434"/>
              <a:gd name="T5" fmla="*/ 0 h 342"/>
              <a:gd name="T6" fmla="*/ 0 60000 65536"/>
              <a:gd name="T7" fmla="*/ 0 60000 65536"/>
              <a:gd name="T8" fmla="*/ 0 60000 65536"/>
              <a:gd name="T9" fmla="*/ 0 w 434"/>
              <a:gd name="T10" fmla="*/ 0 h 342"/>
              <a:gd name="T11" fmla="*/ 434 w 434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2">
                <a:moveTo>
                  <a:pt x="0" y="342"/>
                </a:moveTo>
                <a:lnTo>
                  <a:pt x="434" y="342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0" name="Line 10"/>
          <p:cNvSpPr>
            <a:spLocks noChangeShapeType="1"/>
          </p:cNvSpPr>
          <p:nvPr/>
        </p:nvSpPr>
        <p:spPr bwMode="auto">
          <a:xfrm flipV="1">
            <a:off x="6149975" y="1371600"/>
            <a:ext cx="1588" cy="19002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>
            <a:off x="6149975" y="3271838"/>
            <a:ext cx="2414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2" name="Line 12"/>
          <p:cNvSpPr>
            <a:spLocks noChangeShapeType="1"/>
          </p:cNvSpPr>
          <p:nvPr/>
        </p:nvSpPr>
        <p:spPr bwMode="auto">
          <a:xfrm flipV="1">
            <a:off x="6149975" y="1371600"/>
            <a:ext cx="1588" cy="19002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 flipV="1">
            <a:off x="6149975" y="3244850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Line 14"/>
          <p:cNvSpPr>
            <a:spLocks noChangeShapeType="1"/>
          </p:cNvSpPr>
          <p:nvPr/>
        </p:nvSpPr>
        <p:spPr bwMode="auto">
          <a:xfrm>
            <a:off x="6149975" y="137160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Rectangle 15"/>
          <p:cNvSpPr>
            <a:spLocks noChangeArrowheads="1"/>
          </p:cNvSpPr>
          <p:nvPr/>
        </p:nvSpPr>
        <p:spPr bwMode="auto">
          <a:xfrm>
            <a:off x="6132513" y="3289300"/>
            <a:ext cx="428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z="2400"/>
          </a:p>
        </p:txBody>
      </p:sp>
      <p:sp>
        <p:nvSpPr>
          <p:cNvPr id="33806" name="Line 16"/>
          <p:cNvSpPr>
            <a:spLocks noChangeShapeType="1"/>
          </p:cNvSpPr>
          <p:nvPr/>
        </p:nvSpPr>
        <p:spPr bwMode="auto">
          <a:xfrm flipV="1">
            <a:off x="6389688" y="3244850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7" name="Line 17"/>
          <p:cNvSpPr>
            <a:spLocks noChangeShapeType="1"/>
          </p:cNvSpPr>
          <p:nvPr/>
        </p:nvSpPr>
        <p:spPr bwMode="auto">
          <a:xfrm>
            <a:off x="6389688" y="137160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8" name="Rectangle 18"/>
          <p:cNvSpPr>
            <a:spLocks noChangeArrowheads="1"/>
          </p:cNvSpPr>
          <p:nvPr/>
        </p:nvSpPr>
        <p:spPr bwMode="auto">
          <a:xfrm>
            <a:off x="6350000" y="3289300"/>
            <a:ext cx="841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10</a:t>
            </a:r>
            <a:endParaRPr lang="en-US" sz="2400"/>
          </a:p>
        </p:txBody>
      </p:sp>
      <p:sp>
        <p:nvSpPr>
          <p:cNvPr id="33809" name="Line 19"/>
          <p:cNvSpPr>
            <a:spLocks noChangeShapeType="1"/>
          </p:cNvSpPr>
          <p:nvPr/>
        </p:nvSpPr>
        <p:spPr bwMode="auto">
          <a:xfrm flipV="1">
            <a:off x="6627813" y="3244850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Line 20"/>
          <p:cNvSpPr>
            <a:spLocks noChangeShapeType="1"/>
          </p:cNvSpPr>
          <p:nvPr/>
        </p:nvSpPr>
        <p:spPr bwMode="auto">
          <a:xfrm>
            <a:off x="6627813" y="137160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1" name="Rectangle 21"/>
          <p:cNvSpPr>
            <a:spLocks noChangeArrowheads="1"/>
          </p:cNvSpPr>
          <p:nvPr/>
        </p:nvSpPr>
        <p:spPr bwMode="auto">
          <a:xfrm>
            <a:off x="6589713" y="3289300"/>
            <a:ext cx="84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20</a:t>
            </a:r>
            <a:endParaRPr lang="en-US" sz="2400"/>
          </a:p>
        </p:txBody>
      </p:sp>
      <p:sp>
        <p:nvSpPr>
          <p:cNvPr id="33812" name="Line 22"/>
          <p:cNvSpPr>
            <a:spLocks noChangeShapeType="1"/>
          </p:cNvSpPr>
          <p:nvPr/>
        </p:nvSpPr>
        <p:spPr bwMode="auto">
          <a:xfrm flipV="1">
            <a:off x="6873875" y="3244850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3" name="Line 23"/>
          <p:cNvSpPr>
            <a:spLocks noChangeShapeType="1"/>
          </p:cNvSpPr>
          <p:nvPr/>
        </p:nvSpPr>
        <p:spPr bwMode="auto">
          <a:xfrm>
            <a:off x="6873875" y="137160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4" name="Rectangle 24"/>
          <p:cNvSpPr>
            <a:spLocks noChangeArrowheads="1"/>
          </p:cNvSpPr>
          <p:nvPr/>
        </p:nvSpPr>
        <p:spPr bwMode="auto">
          <a:xfrm>
            <a:off x="6834188" y="3289300"/>
            <a:ext cx="84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30</a:t>
            </a:r>
            <a:endParaRPr lang="en-US" sz="2400"/>
          </a:p>
        </p:txBody>
      </p:sp>
      <p:sp>
        <p:nvSpPr>
          <p:cNvPr id="33815" name="Line 25"/>
          <p:cNvSpPr>
            <a:spLocks noChangeShapeType="1"/>
          </p:cNvSpPr>
          <p:nvPr/>
        </p:nvSpPr>
        <p:spPr bwMode="auto">
          <a:xfrm flipV="1">
            <a:off x="7112000" y="3244850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Line 26"/>
          <p:cNvSpPr>
            <a:spLocks noChangeShapeType="1"/>
          </p:cNvSpPr>
          <p:nvPr/>
        </p:nvSpPr>
        <p:spPr bwMode="auto">
          <a:xfrm>
            <a:off x="7112000" y="137160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Rectangle 27"/>
          <p:cNvSpPr>
            <a:spLocks noChangeArrowheads="1"/>
          </p:cNvSpPr>
          <p:nvPr/>
        </p:nvSpPr>
        <p:spPr bwMode="auto">
          <a:xfrm>
            <a:off x="7073900" y="3289300"/>
            <a:ext cx="841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40</a:t>
            </a:r>
            <a:endParaRPr lang="en-US" sz="2400"/>
          </a:p>
        </p:txBody>
      </p:sp>
      <p:sp>
        <p:nvSpPr>
          <p:cNvPr id="33818" name="Line 28"/>
          <p:cNvSpPr>
            <a:spLocks noChangeShapeType="1"/>
          </p:cNvSpPr>
          <p:nvPr/>
        </p:nvSpPr>
        <p:spPr bwMode="auto">
          <a:xfrm flipV="1">
            <a:off x="7358063" y="3244850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29"/>
          <p:cNvSpPr>
            <a:spLocks noChangeShapeType="1"/>
          </p:cNvSpPr>
          <p:nvPr/>
        </p:nvSpPr>
        <p:spPr bwMode="auto">
          <a:xfrm>
            <a:off x="7358063" y="137160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Rectangle 30"/>
          <p:cNvSpPr>
            <a:spLocks noChangeArrowheads="1"/>
          </p:cNvSpPr>
          <p:nvPr/>
        </p:nvSpPr>
        <p:spPr bwMode="auto">
          <a:xfrm>
            <a:off x="7318375" y="3289300"/>
            <a:ext cx="841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50</a:t>
            </a:r>
            <a:endParaRPr lang="en-US" sz="2400"/>
          </a:p>
        </p:txBody>
      </p:sp>
      <p:sp>
        <p:nvSpPr>
          <p:cNvPr id="33821" name="Line 31"/>
          <p:cNvSpPr>
            <a:spLocks noChangeShapeType="1"/>
          </p:cNvSpPr>
          <p:nvPr/>
        </p:nvSpPr>
        <p:spPr bwMode="auto">
          <a:xfrm flipV="1">
            <a:off x="7596188" y="3244850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32"/>
          <p:cNvSpPr>
            <a:spLocks noChangeShapeType="1"/>
          </p:cNvSpPr>
          <p:nvPr/>
        </p:nvSpPr>
        <p:spPr bwMode="auto">
          <a:xfrm>
            <a:off x="7596188" y="137160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Rectangle 33"/>
          <p:cNvSpPr>
            <a:spLocks noChangeArrowheads="1"/>
          </p:cNvSpPr>
          <p:nvPr/>
        </p:nvSpPr>
        <p:spPr bwMode="auto">
          <a:xfrm>
            <a:off x="7558088" y="3289300"/>
            <a:ext cx="84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60</a:t>
            </a:r>
            <a:endParaRPr lang="en-US" sz="2400"/>
          </a:p>
        </p:txBody>
      </p:sp>
      <p:sp>
        <p:nvSpPr>
          <p:cNvPr id="33824" name="Line 34"/>
          <p:cNvSpPr>
            <a:spLocks noChangeShapeType="1"/>
          </p:cNvSpPr>
          <p:nvPr/>
        </p:nvSpPr>
        <p:spPr bwMode="auto">
          <a:xfrm flipV="1">
            <a:off x="7835900" y="3244850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35"/>
          <p:cNvSpPr>
            <a:spLocks noChangeShapeType="1"/>
          </p:cNvSpPr>
          <p:nvPr/>
        </p:nvSpPr>
        <p:spPr bwMode="auto">
          <a:xfrm>
            <a:off x="7835900" y="137160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Rectangle 36"/>
          <p:cNvSpPr>
            <a:spLocks noChangeArrowheads="1"/>
          </p:cNvSpPr>
          <p:nvPr/>
        </p:nvSpPr>
        <p:spPr bwMode="auto">
          <a:xfrm>
            <a:off x="7796213" y="3289300"/>
            <a:ext cx="84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70</a:t>
            </a:r>
            <a:endParaRPr lang="en-US" sz="2400"/>
          </a:p>
        </p:txBody>
      </p:sp>
      <p:sp>
        <p:nvSpPr>
          <p:cNvPr id="33827" name="Line 37"/>
          <p:cNvSpPr>
            <a:spLocks noChangeShapeType="1"/>
          </p:cNvSpPr>
          <p:nvPr/>
        </p:nvSpPr>
        <p:spPr bwMode="auto">
          <a:xfrm flipV="1">
            <a:off x="8080375" y="3244850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38"/>
          <p:cNvSpPr>
            <a:spLocks noChangeShapeType="1"/>
          </p:cNvSpPr>
          <p:nvPr/>
        </p:nvSpPr>
        <p:spPr bwMode="auto">
          <a:xfrm>
            <a:off x="8080375" y="137160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Rectangle 39"/>
          <p:cNvSpPr>
            <a:spLocks noChangeArrowheads="1"/>
          </p:cNvSpPr>
          <p:nvPr/>
        </p:nvSpPr>
        <p:spPr bwMode="auto">
          <a:xfrm>
            <a:off x="8042275" y="3289300"/>
            <a:ext cx="841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80</a:t>
            </a:r>
            <a:endParaRPr lang="en-US" sz="2400"/>
          </a:p>
        </p:txBody>
      </p:sp>
      <p:sp>
        <p:nvSpPr>
          <p:cNvPr id="33830" name="Line 40"/>
          <p:cNvSpPr>
            <a:spLocks noChangeShapeType="1"/>
          </p:cNvSpPr>
          <p:nvPr/>
        </p:nvSpPr>
        <p:spPr bwMode="auto">
          <a:xfrm flipV="1">
            <a:off x="8320088" y="3244850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41"/>
          <p:cNvSpPr>
            <a:spLocks noChangeShapeType="1"/>
          </p:cNvSpPr>
          <p:nvPr/>
        </p:nvSpPr>
        <p:spPr bwMode="auto">
          <a:xfrm>
            <a:off x="8320088" y="137160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Rectangle 42"/>
          <p:cNvSpPr>
            <a:spLocks noChangeArrowheads="1"/>
          </p:cNvSpPr>
          <p:nvPr/>
        </p:nvSpPr>
        <p:spPr bwMode="auto">
          <a:xfrm>
            <a:off x="8280400" y="3289300"/>
            <a:ext cx="841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90</a:t>
            </a:r>
            <a:endParaRPr lang="en-US" sz="2400"/>
          </a:p>
        </p:txBody>
      </p:sp>
      <p:sp>
        <p:nvSpPr>
          <p:cNvPr id="33833" name="Line 43"/>
          <p:cNvSpPr>
            <a:spLocks noChangeShapeType="1"/>
          </p:cNvSpPr>
          <p:nvPr/>
        </p:nvSpPr>
        <p:spPr bwMode="auto">
          <a:xfrm flipV="1">
            <a:off x="8564563" y="3244850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4" name="Line 44"/>
          <p:cNvSpPr>
            <a:spLocks noChangeShapeType="1"/>
          </p:cNvSpPr>
          <p:nvPr/>
        </p:nvSpPr>
        <p:spPr bwMode="auto">
          <a:xfrm>
            <a:off x="8564563" y="137160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5" name="Rectangle 45"/>
          <p:cNvSpPr>
            <a:spLocks noChangeArrowheads="1"/>
          </p:cNvSpPr>
          <p:nvPr/>
        </p:nvSpPr>
        <p:spPr bwMode="auto">
          <a:xfrm>
            <a:off x="8509000" y="3289300"/>
            <a:ext cx="1270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100</a:t>
            </a:r>
            <a:endParaRPr lang="en-US" sz="2400"/>
          </a:p>
        </p:txBody>
      </p:sp>
      <p:sp>
        <p:nvSpPr>
          <p:cNvPr id="33836" name="Line 46"/>
          <p:cNvSpPr>
            <a:spLocks noChangeShapeType="1"/>
          </p:cNvSpPr>
          <p:nvPr/>
        </p:nvSpPr>
        <p:spPr bwMode="auto">
          <a:xfrm>
            <a:off x="6149975" y="3271838"/>
            <a:ext cx="222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7" name="Line 47"/>
          <p:cNvSpPr>
            <a:spLocks noChangeShapeType="1"/>
          </p:cNvSpPr>
          <p:nvPr/>
        </p:nvSpPr>
        <p:spPr bwMode="auto">
          <a:xfrm flipH="1">
            <a:off x="8537575" y="3271838"/>
            <a:ext cx="26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8" name="Rectangle 48"/>
          <p:cNvSpPr>
            <a:spLocks noChangeArrowheads="1"/>
          </p:cNvSpPr>
          <p:nvPr/>
        </p:nvSpPr>
        <p:spPr bwMode="auto">
          <a:xfrm>
            <a:off x="6065838" y="3227388"/>
            <a:ext cx="682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-1</a:t>
            </a:r>
            <a:endParaRPr lang="en-US" sz="2400"/>
          </a:p>
        </p:txBody>
      </p:sp>
      <p:sp>
        <p:nvSpPr>
          <p:cNvPr id="33839" name="Line 49"/>
          <p:cNvSpPr>
            <a:spLocks noChangeShapeType="1"/>
          </p:cNvSpPr>
          <p:nvPr/>
        </p:nvSpPr>
        <p:spPr bwMode="auto">
          <a:xfrm>
            <a:off x="6149975" y="2794000"/>
            <a:ext cx="222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0" name="Line 50"/>
          <p:cNvSpPr>
            <a:spLocks noChangeShapeType="1"/>
          </p:cNvSpPr>
          <p:nvPr/>
        </p:nvSpPr>
        <p:spPr bwMode="auto">
          <a:xfrm flipH="1">
            <a:off x="8537575" y="2794000"/>
            <a:ext cx="26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1" name="Rectangle 51"/>
          <p:cNvSpPr>
            <a:spLocks noChangeArrowheads="1"/>
          </p:cNvSpPr>
          <p:nvPr/>
        </p:nvSpPr>
        <p:spPr bwMode="auto">
          <a:xfrm>
            <a:off x="6005513" y="2749550"/>
            <a:ext cx="1317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-0.5</a:t>
            </a:r>
            <a:endParaRPr lang="en-US" sz="2400"/>
          </a:p>
        </p:txBody>
      </p:sp>
      <p:sp>
        <p:nvSpPr>
          <p:cNvPr id="33842" name="Line 52"/>
          <p:cNvSpPr>
            <a:spLocks noChangeShapeType="1"/>
          </p:cNvSpPr>
          <p:nvPr/>
        </p:nvSpPr>
        <p:spPr bwMode="auto">
          <a:xfrm>
            <a:off x="6149975" y="2322513"/>
            <a:ext cx="222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3" name="Line 53"/>
          <p:cNvSpPr>
            <a:spLocks noChangeShapeType="1"/>
          </p:cNvSpPr>
          <p:nvPr/>
        </p:nvSpPr>
        <p:spPr bwMode="auto">
          <a:xfrm flipH="1">
            <a:off x="8537575" y="2322513"/>
            <a:ext cx="26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4" name="Rectangle 54"/>
          <p:cNvSpPr>
            <a:spLocks noChangeArrowheads="1"/>
          </p:cNvSpPr>
          <p:nvPr/>
        </p:nvSpPr>
        <p:spPr bwMode="auto">
          <a:xfrm>
            <a:off x="6088063" y="2278063"/>
            <a:ext cx="428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z="2400"/>
          </a:p>
        </p:txBody>
      </p:sp>
      <p:sp>
        <p:nvSpPr>
          <p:cNvPr id="33845" name="Line 55"/>
          <p:cNvSpPr>
            <a:spLocks noChangeShapeType="1"/>
          </p:cNvSpPr>
          <p:nvPr/>
        </p:nvSpPr>
        <p:spPr bwMode="auto">
          <a:xfrm>
            <a:off x="6149975" y="1844675"/>
            <a:ext cx="222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6" name="Line 56"/>
          <p:cNvSpPr>
            <a:spLocks noChangeShapeType="1"/>
          </p:cNvSpPr>
          <p:nvPr/>
        </p:nvSpPr>
        <p:spPr bwMode="auto">
          <a:xfrm flipH="1">
            <a:off x="8537575" y="1844675"/>
            <a:ext cx="26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7" name="Rectangle 57"/>
          <p:cNvSpPr>
            <a:spLocks noChangeArrowheads="1"/>
          </p:cNvSpPr>
          <p:nvPr/>
        </p:nvSpPr>
        <p:spPr bwMode="auto">
          <a:xfrm>
            <a:off x="6027738" y="1800225"/>
            <a:ext cx="1063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0.5</a:t>
            </a:r>
            <a:endParaRPr lang="en-US" sz="2400"/>
          </a:p>
        </p:txBody>
      </p:sp>
      <p:sp>
        <p:nvSpPr>
          <p:cNvPr id="33848" name="Line 58"/>
          <p:cNvSpPr>
            <a:spLocks noChangeShapeType="1"/>
          </p:cNvSpPr>
          <p:nvPr/>
        </p:nvSpPr>
        <p:spPr bwMode="auto">
          <a:xfrm>
            <a:off x="6149975" y="1371600"/>
            <a:ext cx="222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9" name="Line 59"/>
          <p:cNvSpPr>
            <a:spLocks noChangeShapeType="1"/>
          </p:cNvSpPr>
          <p:nvPr/>
        </p:nvSpPr>
        <p:spPr bwMode="auto">
          <a:xfrm flipH="1">
            <a:off x="8537575" y="1371600"/>
            <a:ext cx="26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0" name="Rectangle 60"/>
          <p:cNvSpPr>
            <a:spLocks noChangeArrowheads="1"/>
          </p:cNvSpPr>
          <p:nvPr/>
        </p:nvSpPr>
        <p:spPr bwMode="auto">
          <a:xfrm>
            <a:off x="6088063" y="1327150"/>
            <a:ext cx="428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1</a:t>
            </a:r>
            <a:endParaRPr lang="en-US" sz="2400"/>
          </a:p>
        </p:txBody>
      </p:sp>
      <p:sp>
        <p:nvSpPr>
          <p:cNvPr id="33851" name="Line 61"/>
          <p:cNvSpPr>
            <a:spLocks noChangeShapeType="1"/>
          </p:cNvSpPr>
          <p:nvPr/>
        </p:nvSpPr>
        <p:spPr bwMode="auto">
          <a:xfrm>
            <a:off x="6149975" y="1371600"/>
            <a:ext cx="2414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2" name="Freeform 62"/>
          <p:cNvSpPr>
            <a:spLocks/>
          </p:cNvSpPr>
          <p:nvPr/>
        </p:nvSpPr>
        <p:spPr bwMode="auto">
          <a:xfrm>
            <a:off x="6149975" y="1371600"/>
            <a:ext cx="2414588" cy="1900238"/>
          </a:xfrm>
          <a:custGeom>
            <a:avLst/>
            <a:gdLst>
              <a:gd name="T0" fmla="*/ 0 w 434"/>
              <a:gd name="T1" fmla="*/ 2147483647 h 342"/>
              <a:gd name="T2" fmla="*/ 2147483647 w 434"/>
              <a:gd name="T3" fmla="*/ 2147483647 h 342"/>
              <a:gd name="T4" fmla="*/ 2147483647 w 434"/>
              <a:gd name="T5" fmla="*/ 0 h 342"/>
              <a:gd name="T6" fmla="*/ 0 60000 65536"/>
              <a:gd name="T7" fmla="*/ 0 60000 65536"/>
              <a:gd name="T8" fmla="*/ 0 60000 65536"/>
              <a:gd name="T9" fmla="*/ 0 w 434"/>
              <a:gd name="T10" fmla="*/ 0 h 342"/>
              <a:gd name="T11" fmla="*/ 434 w 434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2">
                <a:moveTo>
                  <a:pt x="0" y="342"/>
                </a:moveTo>
                <a:lnTo>
                  <a:pt x="434" y="342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3" name="Line 63"/>
          <p:cNvSpPr>
            <a:spLocks noChangeShapeType="1"/>
          </p:cNvSpPr>
          <p:nvPr/>
        </p:nvSpPr>
        <p:spPr bwMode="auto">
          <a:xfrm flipV="1">
            <a:off x="6149975" y="1371600"/>
            <a:ext cx="1588" cy="19002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4" name="Freeform 64"/>
          <p:cNvSpPr>
            <a:spLocks/>
          </p:cNvSpPr>
          <p:nvPr/>
        </p:nvSpPr>
        <p:spPr bwMode="auto">
          <a:xfrm>
            <a:off x="6172200" y="1371600"/>
            <a:ext cx="2392363" cy="1895475"/>
          </a:xfrm>
          <a:custGeom>
            <a:avLst/>
            <a:gdLst>
              <a:gd name="T0" fmla="*/ 2147483647 w 1507"/>
              <a:gd name="T1" fmla="*/ 2147483647 h 1194"/>
              <a:gd name="T2" fmla="*/ 2147483647 w 1507"/>
              <a:gd name="T3" fmla="*/ 2147483647 h 1194"/>
              <a:gd name="T4" fmla="*/ 2147483647 w 1507"/>
              <a:gd name="T5" fmla="*/ 0 h 1194"/>
              <a:gd name="T6" fmla="*/ 2147483647 w 1507"/>
              <a:gd name="T7" fmla="*/ 2147483647 h 1194"/>
              <a:gd name="T8" fmla="*/ 2147483647 w 1507"/>
              <a:gd name="T9" fmla="*/ 2147483647 h 1194"/>
              <a:gd name="T10" fmla="*/ 2147483647 w 1507"/>
              <a:gd name="T11" fmla="*/ 2147483647 h 1194"/>
              <a:gd name="T12" fmla="*/ 2147483647 w 1507"/>
              <a:gd name="T13" fmla="*/ 2147483647 h 1194"/>
              <a:gd name="T14" fmla="*/ 2147483647 w 1507"/>
              <a:gd name="T15" fmla="*/ 2147483647 h 1194"/>
              <a:gd name="T16" fmla="*/ 2147483647 w 1507"/>
              <a:gd name="T17" fmla="*/ 2147483647 h 1194"/>
              <a:gd name="T18" fmla="*/ 2147483647 w 1507"/>
              <a:gd name="T19" fmla="*/ 2147483647 h 1194"/>
              <a:gd name="T20" fmla="*/ 2147483647 w 1507"/>
              <a:gd name="T21" fmla="*/ 2147483647 h 1194"/>
              <a:gd name="T22" fmla="*/ 2147483647 w 1507"/>
              <a:gd name="T23" fmla="*/ 2147483647 h 1194"/>
              <a:gd name="T24" fmla="*/ 2147483647 w 1507"/>
              <a:gd name="T25" fmla="*/ 0 h 1194"/>
              <a:gd name="T26" fmla="*/ 2147483647 w 1507"/>
              <a:gd name="T27" fmla="*/ 2147483647 h 1194"/>
              <a:gd name="T28" fmla="*/ 2147483647 w 1507"/>
              <a:gd name="T29" fmla="*/ 2147483647 h 1194"/>
              <a:gd name="T30" fmla="*/ 2147483647 w 1507"/>
              <a:gd name="T31" fmla="*/ 2147483647 h 1194"/>
              <a:gd name="T32" fmla="*/ 2147483647 w 1507"/>
              <a:gd name="T33" fmla="*/ 2147483647 h 1194"/>
              <a:gd name="T34" fmla="*/ 2147483647 w 1507"/>
              <a:gd name="T35" fmla="*/ 2147483647 h 1194"/>
              <a:gd name="T36" fmla="*/ 2147483647 w 1507"/>
              <a:gd name="T37" fmla="*/ 2147483647 h 1194"/>
              <a:gd name="T38" fmla="*/ 2147483647 w 1507"/>
              <a:gd name="T39" fmla="*/ 2147483647 h 1194"/>
              <a:gd name="T40" fmla="*/ 2147483647 w 1507"/>
              <a:gd name="T41" fmla="*/ 2147483647 h 1194"/>
              <a:gd name="T42" fmla="*/ 2147483647 w 1507"/>
              <a:gd name="T43" fmla="*/ 2147483647 h 1194"/>
              <a:gd name="T44" fmla="*/ 2147483647 w 1507"/>
              <a:gd name="T45" fmla="*/ 2147483647 h 1194"/>
              <a:gd name="T46" fmla="*/ 2147483647 w 1507"/>
              <a:gd name="T47" fmla="*/ 2147483647 h 1194"/>
              <a:gd name="T48" fmla="*/ 2147483647 w 1507"/>
              <a:gd name="T49" fmla="*/ 2147483647 h 1194"/>
              <a:gd name="T50" fmla="*/ 2147483647 w 1507"/>
              <a:gd name="T51" fmla="*/ 2147483647 h 1194"/>
              <a:gd name="T52" fmla="*/ 2147483647 w 1507"/>
              <a:gd name="T53" fmla="*/ 2147483647 h 1194"/>
              <a:gd name="T54" fmla="*/ 2147483647 w 1507"/>
              <a:gd name="T55" fmla="*/ 2147483647 h 1194"/>
              <a:gd name="T56" fmla="*/ 2147483647 w 1507"/>
              <a:gd name="T57" fmla="*/ 2147483647 h 1194"/>
              <a:gd name="T58" fmla="*/ 2147483647 w 1507"/>
              <a:gd name="T59" fmla="*/ 2147483647 h 1194"/>
              <a:gd name="T60" fmla="*/ 2147483647 w 1507"/>
              <a:gd name="T61" fmla="*/ 2147483647 h 1194"/>
              <a:gd name="T62" fmla="*/ 2147483647 w 1507"/>
              <a:gd name="T63" fmla="*/ 2147483647 h 1194"/>
              <a:gd name="T64" fmla="*/ 2147483647 w 1507"/>
              <a:gd name="T65" fmla="*/ 2147483647 h 1194"/>
              <a:gd name="T66" fmla="*/ 2147483647 w 1507"/>
              <a:gd name="T67" fmla="*/ 2147483647 h 1194"/>
              <a:gd name="T68" fmla="*/ 2147483647 w 1507"/>
              <a:gd name="T69" fmla="*/ 2147483647 h 1194"/>
              <a:gd name="T70" fmla="*/ 2147483647 w 1507"/>
              <a:gd name="T71" fmla="*/ 2147483647 h 1194"/>
              <a:gd name="T72" fmla="*/ 2147483647 w 1507"/>
              <a:gd name="T73" fmla="*/ 2147483647 h 1194"/>
              <a:gd name="T74" fmla="*/ 2147483647 w 1507"/>
              <a:gd name="T75" fmla="*/ 2147483647 h 1194"/>
              <a:gd name="T76" fmla="*/ 2147483647 w 1507"/>
              <a:gd name="T77" fmla="*/ 2147483647 h 1194"/>
              <a:gd name="T78" fmla="*/ 2147483647 w 1507"/>
              <a:gd name="T79" fmla="*/ 2147483647 h 1194"/>
              <a:gd name="T80" fmla="*/ 2147483647 w 1507"/>
              <a:gd name="T81" fmla="*/ 2147483647 h 1194"/>
              <a:gd name="T82" fmla="*/ 2147483647 w 1507"/>
              <a:gd name="T83" fmla="*/ 2147483647 h 1194"/>
              <a:gd name="T84" fmla="*/ 2147483647 w 1507"/>
              <a:gd name="T85" fmla="*/ 2147483647 h 1194"/>
              <a:gd name="T86" fmla="*/ 2147483647 w 1507"/>
              <a:gd name="T87" fmla="*/ 2147483647 h 1194"/>
              <a:gd name="T88" fmla="*/ 2147483647 w 1507"/>
              <a:gd name="T89" fmla="*/ 2147483647 h 1194"/>
              <a:gd name="T90" fmla="*/ 2147483647 w 1507"/>
              <a:gd name="T91" fmla="*/ 2147483647 h 1194"/>
              <a:gd name="T92" fmla="*/ 2147483647 w 1507"/>
              <a:gd name="T93" fmla="*/ 2147483647 h 1194"/>
              <a:gd name="T94" fmla="*/ 2147483647 w 1507"/>
              <a:gd name="T95" fmla="*/ 2147483647 h 1194"/>
              <a:gd name="T96" fmla="*/ 2147483647 w 1507"/>
              <a:gd name="T97" fmla="*/ 2147483647 h 1194"/>
              <a:gd name="T98" fmla="*/ 2147483647 w 1507"/>
              <a:gd name="T99" fmla="*/ 2147483647 h 11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07"/>
              <a:gd name="T151" fmla="*/ 0 h 1194"/>
              <a:gd name="T152" fmla="*/ 1507 w 1507"/>
              <a:gd name="T153" fmla="*/ 1194 h 119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07" h="1194">
                <a:moveTo>
                  <a:pt x="0" y="599"/>
                </a:moveTo>
                <a:lnTo>
                  <a:pt x="14" y="410"/>
                </a:lnTo>
                <a:lnTo>
                  <a:pt x="31" y="242"/>
                </a:lnTo>
                <a:lnTo>
                  <a:pt x="45" y="109"/>
                </a:lnTo>
                <a:lnTo>
                  <a:pt x="60" y="25"/>
                </a:lnTo>
                <a:lnTo>
                  <a:pt x="77" y="0"/>
                </a:lnTo>
                <a:lnTo>
                  <a:pt x="91" y="32"/>
                </a:lnTo>
                <a:lnTo>
                  <a:pt x="105" y="119"/>
                </a:lnTo>
                <a:lnTo>
                  <a:pt x="123" y="259"/>
                </a:lnTo>
                <a:lnTo>
                  <a:pt x="137" y="427"/>
                </a:lnTo>
                <a:lnTo>
                  <a:pt x="151" y="616"/>
                </a:lnTo>
                <a:lnTo>
                  <a:pt x="168" y="802"/>
                </a:lnTo>
                <a:lnTo>
                  <a:pt x="182" y="966"/>
                </a:lnTo>
                <a:lnTo>
                  <a:pt x="196" y="1096"/>
                </a:lnTo>
                <a:lnTo>
                  <a:pt x="214" y="1173"/>
                </a:lnTo>
                <a:lnTo>
                  <a:pt x="228" y="1194"/>
                </a:lnTo>
                <a:lnTo>
                  <a:pt x="242" y="1155"/>
                </a:lnTo>
                <a:lnTo>
                  <a:pt x="259" y="1061"/>
                </a:lnTo>
                <a:lnTo>
                  <a:pt x="273" y="921"/>
                </a:lnTo>
                <a:lnTo>
                  <a:pt x="287" y="746"/>
                </a:lnTo>
                <a:lnTo>
                  <a:pt x="305" y="560"/>
                </a:lnTo>
                <a:lnTo>
                  <a:pt x="319" y="375"/>
                </a:lnTo>
                <a:lnTo>
                  <a:pt x="333" y="214"/>
                </a:lnTo>
                <a:lnTo>
                  <a:pt x="350" y="88"/>
                </a:lnTo>
                <a:lnTo>
                  <a:pt x="364" y="14"/>
                </a:lnTo>
                <a:lnTo>
                  <a:pt x="378" y="0"/>
                </a:lnTo>
                <a:lnTo>
                  <a:pt x="396" y="46"/>
                </a:lnTo>
                <a:lnTo>
                  <a:pt x="410" y="144"/>
                </a:lnTo>
                <a:lnTo>
                  <a:pt x="424" y="291"/>
                </a:lnTo>
                <a:lnTo>
                  <a:pt x="442" y="466"/>
                </a:lnTo>
                <a:lnTo>
                  <a:pt x="456" y="655"/>
                </a:lnTo>
                <a:lnTo>
                  <a:pt x="470" y="837"/>
                </a:lnTo>
                <a:lnTo>
                  <a:pt x="487" y="998"/>
                </a:lnTo>
                <a:lnTo>
                  <a:pt x="501" y="1117"/>
                </a:lnTo>
                <a:lnTo>
                  <a:pt x="515" y="1183"/>
                </a:lnTo>
                <a:lnTo>
                  <a:pt x="533" y="1190"/>
                </a:lnTo>
                <a:lnTo>
                  <a:pt x="547" y="1141"/>
                </a:lnTo>
                <a:lnTo>
                  <a:pt x="561" y="1036"/>
                </a:lnTo>
                <a:lnTo>
                  <a:pt x="578" y="889"/>
                </a:lnTo>
                <a:lnTo>
                  <a:pt x="592" y="711"/>
                </a:lnTo>
                <a:lnTo>
                  <a:pt x="606" y="522"/>
                </a:lnTo>
                <a:lnTo>
                  <a:pt x="624" y="340"/>
                </a:lnTo>
                <a:lnTo>
                  <a:pt x="638" y="182"/>
                </a:lnTo>
                <a:lnTo>
                  <a:pt x="652" y="70"/>
                </a:lnTo>
                <a:lnTo>
                  <a:pt x="669" y="7"/>
                </a:lnTo>
                <a:lnTo>
                  <a:pt x="683" y="4"/>
                </a:lnTo>
                <a:lnTo>
                  <a:pt x="697" y="60"/>
                </a:lnTo>
                <a:lnTo>
                  <a:pt x="715" y="172"/>
                </a:lnTo>
                <a:lnTo>
                  <a:pt x="729" y="322"/>
                </a:lnTo>
                <a:lnTo>
                  <a:pt x="747" y="501"/>
                </a:lnTo>
                <a:lnTo>
                  <a:pt x="761" y="693"/>
                </a:lnTo>
                <a:lnTo>
                  <a:pt x="775" y="872"/>
                </a:lnTo>
                <a:lnTo>
                  <a:pt x="792" y="1022"/>
                </a:lnTo>
                <a:lnTo>
                  <a:pt x="806" y="1134"/>
                </a:lnTo>
                <a:lnTo>
                  <a:pt x="820" y="1190"/>
                </a:lnTo>
                <a:lnTo>
                  <a:pt x="838" y="1187"/>
                </a:lnTo>
                <a:lnTo>
                  <a:pt x="852" y="1124"/>
                </a:lnTo>
                <a:lnTo>
                  <a:pt x="866" y="1012"/>
                </a:lnTo>
                <a:lnTo>
                  <a:pt x="883" y="854"/>
                </a:lnTo>
                <a:lnTo>
                  <a:pt x="897" y="672"/>
                </a:lnTo>
                <a:lnTo>
                  <a:pt x="911" y="483"/>
                </a:lnTo>
                <a:lnTo>
                  <a:pt x="929" y="305"/>
                </a:lnTo>
                <a:lnTo>
                  <a:pt x="943" y="158"/>
                </a:lnTo>
                <a:lnTo>
                  <a:pt x="957" y="53"/>
                </a:lnTo>
                <a:lnTo>
                  <a:pt x="974" y="4"/>
                </a:lnTo>
                <a:lnTo>
                  <a:pt x="988" y="11"/>
                </a:lnTo>
                <a:lnTo>
                  <a:pt x="1002" y="77"/>
                </a:lnTo>
                <a:lnTo>
                  <a:pt x="1020" y="196"/>
                </a:lnTo>
                <a:lnTo>
                  <a:pt x="1034" y="357"/>
                </a:lnTo>
                <a:lnTo>
                  <a:pt x="1048" y="539"/>
                </a:lnTo>
                <a:lnTo>
                  <a:pt x="1066" y="728"/>
                </a:lnTo>
                <a:lnTo>
                  <a:pt x="1080" y="903"/>
                </a:lnTo>
                <a:lnTo>
                  <a:pt x="1094" y="1050"/>
                </a:lnTo>
                <a:lnTo>
                  <a:pt x="1111" y="1148"/>
                </a:lnTo>
                <a:lnTo>
                  <a:pt x="1125" y="1194"/>
                </a:lnTo>
                <a:lnTo>
                  <a:pt x="1139" y="1180"/>
                </a:lnTo>
                <a:lnTo>
                  <a:pt x="1157" y="1106"/>
                </a:lnTo>
                <a:lnTo>
                  <a:pt x="1171" y="980"/>
                </a:lnTo>
                <a:lnTo>
                  <a:pt x="1185" y="819"/>
                </a:lnTo>
                <a:lnTo>
                  <a:pt x="1202" y="634"/>
                </a:lnTo>
                <a:lnTo>
                  <a:pt x="1216" y="448"/>
                </a:lnTo>
                <a:lnTo>
                  <a:pt x="1230" y="273"/>
                </a:lnTo>
                <a:lnTo>
                  <a:pt x="1248" y="133"/>
                </a:lnTo>
                <a:lnTo>
                  <a:pt x="1262" y="39"/>
                </a:lnTo>
                <a:lnTo>
                  <a:pt x="1276" y="0"/>
                </a:lnTo>
                <a:lnTo>
                  <a:pt x="1293" y="21"/>
                </a:lnTo>
                <a:lnTo>
                  <a:pt x="1307" y="98"/>
                </a:lnTo>
                <a:lnTo>
                  <a:pt x="1321" y="228"/>
                </a:lnTo>
                <a:lnTo>
                  <a:pt x="1339" y="392"/>
                </a:lnTo>
                <a:lnTo>
                  <a:pt x="1353" y="578"/>
                </a:lnTo>
                <a:lnTo>
                  <a:pt x="1367" y="767"/>
                </a:lnTo>
                <a:lnTo>
                  <a:pt x="1385" y="935"/>
                </a:lnTo>
                <a:lnTo>
                  <a:pt x="1399" y="1075"/>
                </a:lnTo>
                <a:lnTo>
                  <a:pt x="1413" y="1162"/>
                </a:lnTo>
                <a:lnTo>
                  <a:pt x="1430" y="1194"/>
                </a:lnTo>
                <a:lnTo>
                  <a:pt x="1444" y="1169"/>
                </a:lnTo>
                <a:lnTo>
                  <a:pt x="1458" y="1085"/>
                </a:lnTo>
                <a:lnTo>
                  <a:pt x="1476" y="952"/>
                </a:lnTo>
                <a:lnTo>
                  <a:pt x="1490" y="784"/>
                </a:lnTo>
                <a:lnTo>
                  <a:pt x="1507" y="59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Text Box 65"/>
          <p:cNvSpPr txBox="1">
            <a:spLocks noChangeArrowheads="1"/>
          </p:cNvSpPr>
          <p:nvPr/>
        </p:nvSpPr>
        <p:spPr bwMode="auto">
          <a:xfrm rot="-5400000">
            <a:off x="5421312" y="2173288"/>
            <a:ext cx="10572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>
                <a:sym typeface="Symbol" pitchFamily="18" charset="2"/>
              </a:rPr>
              <a:t></a:t>
            </a:r>
            <a:r>
              <a:rPr lang="en-US" sz="1100" i="1"/>
              <a:t>Pressure</a:t>
            </a:r>
            <a:r>
              <a:rPr lang="en-US" sz="1100"/>
              <a:t> </a:t>
            </a:r>
            <a:r>
              <a:rPr lang="en-US" sz="1100">
                <a:sym typeface="Symbol" pitchFamily="18" charset="2"/>
              </a:rPr>
              <a:t></a:t>
            </a:r>
          </a:p>
        </p:txBody>
      </p:sp>
      <p:sp>
        <p:nvSpPr>
          <p:cNvPr id="33856" name="Text Box 66"/>
          <p:cNvSpPr txBox="1">
            <a:spLocks noChangeArrowheads="1"/>
          </p:cNvSpPr>
          <p:nvPr/>
        </p:nvSpPr>
        <p:spPr bwMode="auto">
          <a:xfrm>
            <a:off x="6962775" y="1133475"/>
            <a:ext cx="8286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i="1"/>
              <a:t>A sinusoid</a:t>
            </a:r>
          </a:p>
        </p:txBody>
      </p:sp>
      <p:pic>
        <p:nvPicPr>
          <p:cNvPr id="33857" name="Picture 68" descr="tones"/>
          <p:cNvPicPr>
            <a:picLocks noChangeAspect="1" noChangeArrowheads="1"/>
          </p:cNvPicPr>
          <p:nvPr/>
        </p:nvPicPr>
        <p:blipFill>
          <a:blip r:embed="rId3"/>
          <a:srcRect l="3999" t="3200" r="8000" b="5333"/>
          <a:stretch>
            <a:fillRect/>
          </a:stretch>
        </p:blipFill>
        <p:spPr bwMode="auto">
          <a:xfrm>
            <a:off x="5715000" y="3581400"/>
            <a:ext cx="29559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tones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10600" y="3657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Signal representation - Sampling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56388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Sampling frequency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(or </a:t>
            </a: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sampling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rate) refers to the number of samples taken a second</a:t>
            </a:r>
          </a:p>
          <a:p>
            <a:pPr lvl="5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endParaRPr lang="en-US" sz="500" i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Sampling rate is measured in Hz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We need a sample rate </a:t>
            </a:r>
            <a:r>
              <a:rPr lang="en-US" sz="2400" u="sng" dirty="0" smtClean="0">
                <a:latin typeface="Calibri" pitchFamily="34" charset="0"/>
                <a:cs typeface="Calibri" pitchFamily="34" charset="0"/>
              </a:rPr>
              <a:t>twice as high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as the highest frequency we want to represent (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Nyquist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freq)</a:t>
            </a:r>
          </a:p>
          <a:p>
            <a:pPr lvl="5">
              <a:lnSpc>
                <a:spcPct val="1100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lvl="4" eaLnBrk="1" hangingPunct="1">
              <a:lnSpc>
                <a:spcPct val="110000"/>
              </a:lnSpc>
            </a:pP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For our ears this means a sample rate of at least 40kHz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Because we hear up to 20kHz</a:t>
            </a:r>
          </a:p>
          <a:p>
            <a:pPr lvl="4" eaLnBrk="1" hangingPunct="1">
              <a:lnSpc>
                <a:spcPct val="110000"/>
              </a:lnSpc>
            </a:pPr>
            <a:endParaRPr lang="en-US" sz="1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2D8AD-C182-4F4D-8625-27B30EE43367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34820" name="Line 183"/>
          <p:cNvSpPr>
            <a:spLocks noChangeShapeType="1"/>
          </p:cNvSpPr>
          <p:nvPr/>
        </p:nvSpPr>
        <p:spPr bwMode="auto">
          <a:xfrm>
            <a:off x="6248400" y="360045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1" name="Line 184"/>
          <p:cNvSpPr>
            <a:spLocks noChangeShapeType="1"/>
          </p:cNvSpPr>
          <p:nvPr/>
        </p:nvSpPr>
        <p:spPr bwMode="auto">
          <a:xfrm>
            <a:off x="6400800" y="352425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2" name="Line 185"/>
          <p:cNvSpPr>
            <a:spLocks noChangeShapeType="1"/>
          </p:cNvSpPr>
          <p:nvPr/>
        </p:nvSpPr>
        <p:spPr bwMode="auto">
          <a:xfrm>
            <a:off x="6553200" y="32956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3" name="Line 186"/>
          <p:cNvSpPr>
            <a:spLocks noChangeShapeType="1"/>
          </p:cNvSpPr>
          <p:nvPr/>
        </p:nvSpPr>
        <p:spPr bwMode="auto">
          <a:xfrm>
            <a:off x="6705600" y="283845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4" name="Line 187"/>
          <p:cNvSpPr>
            <a:spLocks noChangeShapeType="1"/>
          </p:cNvSpPr>
          <p:nvPr/>
        </p:nvSpPr>
        <p:spPr bwMode="auto">
          <a:xfrm>
            <a:off x="6858000" y="276225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5" name="Line 188"/>
          <p:cNvSpPr>
            <a:spLocks noChangeShapeType="1"/>
          </p:cNvSpPr>
          <p:nvPr/>
        </p:nvSpPr>
        <p:spPr bwMode="auto">
          <a:xfrm>
            <a:off x="7010400" y="245745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6" name="Line 189"/>
          <p:cNvSpPr>
            <a:spLocks noChangeShapeType="1"/>
          </p:cNvSpPr>
          <p:nvPr/>
        </p:nvSpPr>
        <p:spPr bwMode="auto">
          <a:xfrm>
            <a:off x="7162800" y="26098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7" name="Line 190"/>
          <p:cNvSpPr>
            <a:spLocks noChangeShapeType="1"/>
          </p:cNvSpPr>
          <p:nvPr/>
        </p:nvSpPr>
        <p:spPr bwMode="auto">
          <a:xfrm>
            <a:off x="7315200" y="299085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8" name="Line 191"/>
          <p:cNvSpPr>
            <a:spLocks noChangeShapeType="1"/>
          </p:cNvSpPr>
          <p:nvPr/>
        </p:nvSpPr>
        <p:spPr bwMode="auto">
          <a:xfrm>
            <a:off x="7467600" y="34480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29" name="Line 192"/>
          <p:cNvSpPr>
            <a:spLocks noChangeShapeType="1"/>
          </p:cNvSpPr>
          <p:nvPr/>
        </p:nvSpPr>
        <p:spPr bwMode="auto">
          <a:xfrm>
            <a:off x="7620000" y="33718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30" name="Line 193"/>
          <p:cNvSpPr>
            <a:spLocks noChangeShapeType="1"/>
          </p:cNvSpPr>
          <p:nvPr/>
        </p:nvSpPr>
        <p:spPr bwMode="auto">
          <a:xfrm>
            <a:off x="7772400" y="33718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31" name="Line 194"/>
          <p:cNvSpPr>
            <a:spLocks noChangeShapeType="1"/>
          </p:cNvSpPr>
          <p:nvPr/>
        </p:nvSpPr>
        <p:spPr bwMode="auto">
          <a:xfrm>
            <a:off x="7924800" y="33718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32" name="Line 195"/>
          <p:cNvSpPr>
            <a:spLocks noChangeShapeType="1"/>
          </p:cNvSpPr>
          <p:nvPr/>
        </p:nvSpPr>
        <p:spPr bwMode="auto">
          <a:xfrm>
            <a:off x="8077200" y="30670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33" name="Text Box 196"/>
          <p:cNvSpPr txBox="1">
            <a:spLocks noChangeArrowheads="1"/>
          </p:cNvSpPr>
          <p:nvPr/>
        </p:nvSpPr>
        <p:spPr bwMode="auto">
          <a:xfrm>
            <a:off x="6248400" y="33528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34" name="Text Box 197"/>
          <p:cNvSpPr txBox="1">
            <a:spLocks noChangeArrowheads="1"/>
          </p:cNvSpPr>
          <p:nvPr/>
        </p:nvSpPr>
        <p:spPr bwMode="auto">
          <a:xfrm>
            <a:off x="6400800" y="31432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35" name="Text Box 198"/>
          <p:cNvSpPr txBox="1">
            <a:spLocks noChangeArrowheads="1"/>
          </p:cNvSpPr>
          <p:nvPr/>
        </p:nvSpPr>
        <p:spPr bwMode="auto">
          <a:xfrm>
            <a:off x="6553200" y="26860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36" name="Text Box 199"/>
          <p:cNvSpPr txBox="1">
            <a:spLocks noChangeArrowheads="1"/>
          </p:cNvSpPr>
          <p:nvPr/>
        </p:nvSpPr>
        <p:spPr bwMode="auto">
          <a:xfrm>
            <a:off x="6705600" y="25812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37" name="Text Box 200"/>
          <p:cNvSpPr txBox="1">
            <a:spLocks noChangeArrowheads="1"/>
          </p:cNvSpPr>
          <p:nvPr/>
        </p:nvSpPr>
        <p:spPr bwMode="auto">
          <a:xfrm>
            <a:off x="6858000" y="22860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38" name="Text Box 201"/>
          <p:cNvSpPr txBox="1">
            <a:spLocks noChangeArrowheads="1"/>
          </p:cNvSpPr>
          <p:nvPr/>
        </p:nvSpPr>
        <p:spPr bwMode="auto">
          <a:xfrm>
            <a:off x="7010400" y="2438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39" name="Text Box 202"/>
          <p:cNvSpPr txBox="1">
            <a:spLocks noChangeArrowheads="1"/>
          </p:cNvSpPr>
          <p:nvPr/>
        </p:nvSpPr>
        <p:spPr bwMode="auto">
          <a:xfrm>
            <a:off x="7926388" y="287655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40" name="Text Box 203"/>
          <p:cNvSpPr txBox="1">
            <a:spLocks noChangeArrowheads="1"/>
          </p:cNvSpPr>
          <p:nvPr/>
        </p:nvSpPr>
        <p:spPr bwMode="auto">
          <a:xfrm>
            <a:off x="7162800" y="28384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41" name="Text Box 204"/>
          <p:cNvSpPr txBox="1">
            <a:spLocks noChangeArrowheads="1"/>
          </p:cNvSpPr>
          <p:nvPr/>
        </p:nvSpPr>
        <p:spPr bwMode="auto">
          <a:xfrm>
            <a:off x="7315200" y="32670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42" name="Text Box 205"/>
          <p:cNvSpPr txBox="1">
            <a:spLocks noChangeArrowheads="1"/>
          </p:cNvSpPr>
          <p:nvPr/>
        </p:nvSpPr>
        <p:spPr bwMode="auto">
          <a:xfrm>
            <a:off x="7467600" y="32004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43" name="Text Box 206"/>
          <p:cNvSpPr txBox="1">
            <a:spLocks noChangeArrowheads="1"/>
          </p:cNvSpPr>
          <p:nvPr/>
        </p:nvSpPr>
        <p:spPr bwMode="auto">
          <a:xfrm>
            <a:off x="7621588" y="321945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44" name="Text Box 207"/>
          <p:cNvSpPr txBox="1">
            <a:spLocks noChangeArrowheads="1"/>
          </p:cNvSpPr>
          <p:nvPr/>
        </p:nvSpPr>
        <p:spPr bwMode="auto">
          <a:xfrm>
            <a:off x="7773988" y="3200400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45" name="Text Box 208"/>
          <p:cNvSpPr txBox="1">
            <a:spLocks noChangeArrowheads="1"/>
          </p:cNvSpPr>
          <p:nvPr/>
        </p:nvSpPr>
        <p:spPr bwMode="auto">
          <a:xfrm>
            <a:off x="6096000" y="344805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*</a:t>
            </a:r>
          </a:p>
        </p:txBody>
      </p:sp>
      <p:sp>
        <p:nvSpPr>
          <p:cNvPr id="34846" name="Freeform 209"/>
          <p:cNvSpPr>
            <a:spLocks/>
          </p:cNvSpPr>
          <p:nvPr/>
        </p:nvSpPr>
        <p:spPr bwMode="auto">
          <a:xfrm>
            <a:off x="6172200" y="2432050"/>
            <a:ext cx="1905000" cy="1181100"/>
          </a:xfrm>
          <a:custGeom>
            <a:avLst/>
            <a:gdLst>
              <a:gd name="T0" fmla="*/ 0 w 1200"/>
              <a:gd name="T1" fmla="*/ 2147483647 h 744"/>
              <a:gd name="T2" fmla="*/ 2147483647 w 1200"/>
              <a:gd name="T3" fmla="*/ 2147483647 h 744"/>
              <a:gd name="T4" fmla="*/ 2147483647 w 1200"/>
              <a:gd name="T5" fmla="*/ 2147483647 h 744"/>
              <a:gd name="T6" fmla="*/ 2147483647 w 1200"/>
              <a:gd name="T7" fmla="*/ 2147483647 h 744"/>
              <a:gd name="T8" fmla="*/ 2147483647 w 1200"/>
              <a:gd name="T9" fmla="*/ 2147483647 h 744"/>
              <a:gd name="T10" fmla="*/ 2147483647 w 1200"/>
              <a:gd name="T11" fmla="*/ 2147483647 h 744"/>
              <a:gd name="T12" fmla="*/ 2147483647 w 1200"/>
              <a:gd name="T13" fmla="*/ 2147483647 h 744"/>
              <a:gd name="T14" fmla="*/ 2147483647 w 1200"/>
              <a:gd name="T15" fmla="*/ 2147483647 h 744"/>
              <a:gd name="T16" fmla="*/ 2147483647 w 1200"/>
              <a:gd name="T17" fmla="*/ 2147483647 h 744"/>
              <a:gd name="T18" fmla="*/ 2147483647 w 1200"/>
              <a:gd name="T19" fmla="*/ 2147483647 h 744"/>
              <a:gd name="T20" fmla="*/ 2147483647 w 1200"/>
              <a:gd name="T21" fmla="*/ 2147483647 h 744"/>
              <a:gd name="T22" fmla="*/ 2147483647 w 1200"/>
              <a:gd name="T23" fmla="*/ 2147483647 h 744"/>
              <a:gd name="T24" fmla="*/ 2147483647 w 1200"/>
              <a:gd name="T25" fmla="*/ 2147483647 h 744"/>
              <a:gd name="T26" fmla="*/ 2147483647 w 1200"/>
              <a:gd name="T27" fmla="*/ 2147483647 h 7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00"/>
              <a:gd name="T43" fmla="*/ 0 h 744"/>
              <a:gd name="T44" fmla="*/ 1200 w 1200"/>
              <a:gd name="T45" fmla="*/ 744 h 7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00" h="744">
                <a:moveTo>
                  <a:pt x="0" y="736"/>
                </a:moveTo>
                <a:cubicBezTo>
                  <a:pt x="12" y="740"/>
                  <a:pt x="24" y="744"/>
                  <a:pt x="48" y="736"/>
                </a:cubicBezTo>
                <a:cubicBezTo>
                  <a:pt x="72" y="728"/>
                  <a:pt x="112" y="720"/>
                  <a:pt x="144" y="688"/>
                </a:cubicBezTo>
                <a:cubicBezTo>
                  <a:pt x="176" y="656"/>
                  <a:pt x="208" y="616"/>
                  <a:pt x="240" y="544"/>
                </a:cubicBezTo>
                <a:cubicBezTo>
                  <a:pt x="272" y="472"/>
                  <a:pt x="304" y="312"/>
                  <a:pt x="336" y="256"/>
                </a:cubicBezTo>
                <a:cubicBezTo>
                  <a:pt x="368" y="200"/>
                  <a:pt x="400" y="248"/>
                  <a:pt x="432" y="208"/>
                </a:cubicBezTo>
                <a:cubicBezTo>
                  <a:pt x="464" y="168"/>
                  <a:pt x="496" y="32"/>
                  <a:pt x="528" y="16"/>
                </a:cubicBezTo>
                <a:cubicBezTo>
                  <a:pt x="560" y="0"/>
                  <a:pt x="592" y="56"/>
                  <a:pt x="624" y="112"/>
                </a:cubicBezTo>
                <a:cubicBezTo>
                  <a:pt x="656" y="168"/>
                  <a:pt x="688" y="264"/>
                  <a:pt x="720" y="352"/>
                </a:cubicBezTo>
                <a:cubicBezTo>
                  <a:pt x="752" y="440"/>
                  <a:pt x="784" y="600"/>
                  <a:pt x="816" y="640"/>
                </a:cubicBezTo>
                <a:cubicBezTo>
                  <a:pt x="848" y="680"/>
                  <a:pt x="880" y="600"/>
                  <a:pt x="912" y="592"/>
                </a:cubicBezTo>
                <a:cubicBezTo>
                  <a:pt x="944" y="584"/>
                  <a:pt x="976" y="592"/>
                  <a:pt x="1008" y="592"/>
                </a:cubicBezTo>
                <a:cubicBezTo>
                  <a:pt x="1040" y="592"/>
                  <a:pt x="1072" y="632"/>
                  <a:pt x="1104" y="592"/>
                </a:cubicBezTo>
                <a:cubicBezTo>
                  <a:pt x="1136" y="552"/>
                  <a:pt x="1168" y="452"/>
                  <a:pt x="1200" y="3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847" name="Line 210"/>
          <p:cNvSpPr>
            <a:spLocks noChangeShapeType="1"/>
          </p:cNvSpPr>
          <p:nvPr/>
        </p:nvSpPr>
        <p:spPr bwMode="auto">
          <a:xfrm>
            <a:off x="6248400" y="4114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48" name="Text Box 211"/>
          <p:cNvSpPr txBox="1">
            <a:spLocks noChangeArrowheads="1"/>
          </p:cNvSpPr>
          <p:nvPr/>
        </p:nvSpPr>
        <p:spPr bwMode="auto">
          <a:xfrm>
            <a:off x="6461125" y="4227513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Time in secs.</a:t>
            </a:r>
          </a:p>
        </p:txBody>
      </p:sp>
      <p:pic>
        <p:nvPicPr>
          <p:cNvPr id="38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Aliasing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153400" cy="2057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Low sample rates result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aliasing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High frequencies are misrepresented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Frequency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i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will become (sample rate –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i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)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In video also when you see wheels go backwards</a:t>
            </a:r>
          </a:p>
          <a:p>
            <a:pPr lvl="1" eaLnBrk="1" hangingPunct="1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3" name="Footer Placeholder 18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84" name="Slide Number Placeholder 1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AC29C-AEDB-44DB-B4C4-B6E70C98BF7B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778000" y="3602038"/>
            <a:ext cx="6567488" cy="727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778000" y="3602038"/>
            <a:ext cx="6567488" cy="7270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1778000" y="3602038"/>
            <a:ext cx="65674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1778000" y="3602038"/>
            <a:ext cx="6567488" cy="727075"/>
          </a:xfrm>
          <a:custGeom>
            <a:avLst/>
            <a:gdLst>
              <a:gd name="T0" fmla="*/ 0 w 649"/>
              <a:gd name="T1" fmla="*/ 2147483647 h 79"/>
              <a:gd name="T2" fmla="*/ 2147483647 w 649"/>
              <a:gd name="T3" fmla="*/ 2147483647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649" y="79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V="1">
            <a:off x="1778000" y="3602038"/>
            <a:ext cx="1588" cy="7270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1778000" y="4329113"/>
            <a:ext cx="65674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0" name="Freeform 10"/>
          <p:cNvSpPr>
            <a:spLocks/>
          </p:cNvSpPr>
          <p:nvPr/>
        </p:nvSpPr>
        <p:spPr bwMode="auto">
          <a:xfrm>
            <a:off x="1778000" y="3602038"/>
            <a:ext cx="6567488" cy="727075"/>
          </a:xfrm>
          <a:custGeom>
            <a:avLst/>
            <a:gdLst>
              <a:gd name="T0" fmla="*/ 0 w 649"/>
              <a:gd name="T1" fmla="*/ 2147483647 h 79"/>
              <a:gd name="T2" fmla="*/ 0 w 649"/>
              <a:gd name="T3" fmla="*/ 0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0" y="0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1778000" y="3602038"/>
            <a:ext cx="6567488" cy="727075"/>
          </a:xfrm>
          <a:custGeom>
            <a:avLst/>
            <a:gdLst>
              <a:gd name="T0" fmla="*/ 0 w 649"/>
              <a:gd name="T1" fmla="*/ 2147483647 h 79"/>
              <a:gd name="T2" fmla="*/ 2147483647 w 649"/>
              <a:gd name="T3" fmla="*/ 2147483647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649" y="79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 flipV="1">
            <a:off x="1778000" y="3602038"/>
            <a:ext cx="1588" cy="7270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1789113" y="3602038"/>
            <a:ext cx="930275" cy="717550"/>
          </a:xfrm>
          <a:custGeom>
            <a:avLst/>
            <a:gdLst>
              <a:gd name="T0" fmla="*/ 2147483647 w 586"/>
              <a:gd name="T1" fmla="*/ 2147483647 h 452"/>
              <a:gd name="T2" fmla="*/ 2147483647 w 586"/>
              <a:gd name="T3" fmla="*/ 2147483647 h 452"/>
              <a:gd name="T4" fmla="*/ 2147483647 w 586"/>
              <a:gd name="T5" fmla="*/ 2147483647 h 452"/>
              <a:gd name="T6" fmla="*/ 2147483647 w 586"/>
              <a:gd name="T7" fmla="*/ 2147483647 h 452"/>
              <a:gd name="T8" fmla="*/ 2147483647 w 586"/>
              <a:gd name="T9" fmla="*/ 2147483647 h 452"/>
              <a:gd name="T10" fmla="*/ 2147483647 w 586"/>
              <a:gd name="T11" fmla="*/ 2147483647 h 452"/>
              <a:gd name="T12" fmla="*/ 2147483647 w 586"/>
              <a:gd name="T13" fmla="*/ 0 h 452"/>
              <a:gd name="T14" fmla="*/ 2147483647 w 586"/>
              <a:gd name="T15" fmla="*/ 0 h 452"/>
              <a:gd name="T16" fmla="*/ 2147483647 w 586"/>
              <a:gd name="T17" fmla="*/ 2147483647 h 452"/>
              <a:gd name="T18" fmla="*/ 2147483647 w 586"/>
              <a:gd name="T19" fmla="*/ 2147483647 h 452"/>
              <a:gd name="T20" fmla="*/ 2147483647 w 586"/>
              <a:gd name="T21" fmla="*/ 2147483647 h 452"/>
              <a:gd name="T22" fmla="*/ 2147483647 w 586"/>
              <a:gd name="T23" fmla="*/ 2147483647 h 452"/>
              <a:gd name="T24" fmla="*/ 2147483647 w 586"/>
              <a:gd name="T25" fmla="*/ 2147483647 h 452"/>
              <a:gd name="T26" fmla="*/ 2147483647 w 586"/>
              <a:gd name="T27" fmla="*/ 2147483647 h 452"/>
              <a:gd name="T28" fmla="*/ 2147483647 w 586"/>
              <a:gd name="T29" fmla="*/ 2147483647 h 452"/>
              <a:gd name="T30" fmla="*/ 2147483647 w 586"/>
              <a:gd name="T31" fmla="*/ 2147483647 h 452"/>
              <a:gd name="T32" fmla="*/ 2147483647 w 586"/>
              <a:gd name="T33" fmla="*/ 2147483647 h 452"/>
              <a:gd name="T34" fmla="*/ 2147483647 w 586"/>
              <a:gd name="T35" fmla="*/ 2147483647 h 452"/>
              <a:gd name="T36" fmla="*/ 2147483647 w 586"/>
              <a:gd name="T37" fmla="*/ 2147483647 h 452"/>
              <a:gd name="T38" fmla="*/ 2147483647 w 586"/>
              <a:gd name="T39" fmla="*/ 2147483647 h 452"/>
              <a:gd name="T40" fmla="*/ 2147483647 w 586"/>
              <a:gd name="T41" fmla="*/ 2147483647 h 452"/>
              <a:gd name="T42" fmla="*/ 2147483647 w 586"/>
              <a:gd name="T43" fmla="*/ 2147483647 h 452"/>
              <a:gd name="T44" fmla="*/ 2147483647 w 586"/>
              <a:gd name="T45" fmla="*/ 2147483647 h 452"/>
              <a:gd name="T46" fmla="*/ 2147483647 w 586"/>
              <a:gd name="T47" fmla="*/ 2147483647 h 452"/>
              <a:gd name="T48" fmla="*/ 2147483647 w 586"/>
              <a:gd name="T49" fmla="*/ 2147483647 h 452"/>
              <a:gd name="T50" fmla="*/ 2147483647 w 586"/>
              <a:gd name="T51" fmla="*/ 2147483647 h 452"/>
              <a:gd name="T52" fmla="*/ 2147483647 w 586"/>
              <a:gd name="T53" fmla="*/ 2147483647 h 452"/>
              <a:gd name="T54" fmla="*/ 2147483647 w 586"/>
              <a:gd name="T55" fmla="*/ 2147483647 h 452"/>
              <a:gd name="T56" fmla="*/ 2147483647 w 586"/>
              <a:gd name="T57" fmla="*/ 2147483647 h 452"/>
              <a:gd name="T58" fmla="*/ 2147483647 w 586"/>
              <a:gd name="T59" fmla="*/ 2147483647 h 452"/>
              <a:gd name="T60" fmla="*/ 2147483647 w 586"/>
              <a:gd name="T61" fmla="*/ 2147483647 h 452"/>
              <a:gd name="T62" fmla="*/ 2147483647 w 586"/>
              <a:gd name="T63" fmla="*/ 2147483647 h 452"/>
              <a:gd name="T64" fmla="*/ 2147483647 w 586"/>
              <a:gd name="T65" fmla="*/ 2147483647 h 452"/>
              <a:gd name="T66" fmla="*/ 2147483647 w 586"/>
              <a:gd name="T67" fmla="*/ 2147483647 h 452"/>
              <a:gd name="T68" fmla="*/ 2147483647 w 586"/>
              <a:gd name="T69" fmla="*/ 2147483647 h 452"/>
              <a:gd name="T70" fmla="*/ 2147483647 w 586"/>
              <a:gd name="T71" fmla="*/ 2147483647 h 452"/>
              <a:gd name="T72" fmla="*/ 2147483647 w 586"/>
              <a:gd name="T73" fmla="*/ 0 h 452"/>
              <a:gd name="T74" fmla="*/ 2147483647 w 586"/>
              <a:gd name="T75" fmla="*/ 0 h 452"/>
              <a:gd name="T76" fmla="*/ 2147483647 w 586"/>
              <a:gd name="T77" fmla="*/ 2147483647 h 452"/>
              <a:gd name="T78" fmla="*/ 2147483647 w 586"/>
              <a:gd name="T79" fmla="*/ 2147483647 h 452"/>
              <a:gd name="T80" fmla="*/ 2147483647 w 586"/>
              <a:gd name="T81" fmla="*/ 2147483647 h 452"/>
              <a:gd name="T82" fmla="*/ 2147483647 w 586"/>
              <a:gd name="T83" fmla="*/ 2147483647 h 4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6"/>
              <a:gd name="T127" fmla="*/ 0 h 452"/>
              <a:gd name="T128" fmla="*/ 586 w 586"/>
              <a:gd name="T129" fmla="*/ 452 h 45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6" h="452">
                <a:moveTo>
                  <a:pt x="0" y="226"/>
                </a:moveTo>
                <a:lnTo>
                  <a:pt x="6" y="214"/>
                </a:lnTo>
                <a:lnTo>
                  <a:pt x="6" y="197"/>
                </a:lnTo>
                <a:lnTo>
                  <a:pt x="12" y="185"/>
                </a:lnTo>
                <a:lnTo>
                  <a:pt x="19" y="168"/>
                </a:lnTo>
                <a:lnTo>
                  <a:pt x="19" y="156"/>
                </a:lnTo>
                <a:lnTo>
                  <a:pt x="25" y="139"/>
                </a:lnTo>
                <a:lnTo>
                  <a:pt x="32" y="127"/>
                </a:lnTo>
                <a:lnTo>
                  <a:pt x="32" y="116"/>
                </a:lnTo>
                <a:lnTo>
                  <a:pt x="38" y="104"/>
                </a:lnTo>
                <a:lnTo>
                  <a:pt x="44" y="93"/>
                </a:lnTo>
                <a:lnTo>
                  <a:pt x="44" y="81"/>
                </a:lnTo>
                <a:lnTo>
                  <a:pt x="51" y="69"/>
                </a:lnTo>
                <a:lnTo>
                  <a:pt x="57" y="58"/>
                </a:lnTo>
                <a:lnTo>
                  <a:pt x="57" y="52"/>
                </a:lnTo>
                <a:lnTo>
                  <a:pt x="63" y="40"/>
                </a:lnTo>
                <a:lnTo>
                  <a:pt x="70" y="34"/>
                </a:lnTo>
                <a:lnTo>
                  <a:pt x="70" y="23"/>
                </a:lnTo>
                <a:lnTo>
                  <a:pt x="76" y="17"/>
                </a:lnTo>
                <a:lnTo>
                  <a:pt x="76" y="11"/>
                </a:lnTo>
                <a:lnTo>
                  <a:pt x="95" y="0"/>
                </a:lnTo>
                <a:lnTo>
                  <a:pt x="89" y="0"/>
                </a:lnTo>
                <a:lnTo>
                  <a:pt x="95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1" y="5"/>
                </a:lnTo>
                <a:lnTo>
                  <a:pt x="127" y="11"/>
                </a:lnTo>
                <a:lnTo>
                  <a:pt x="134" y="17"/>
                </a:lnTo>
                <a:lnTo>
                  <a:pt x="140" y="23"/>
                </a:lnTo>
                <a:lnTo>
                  <a:pt x="140" y="34"/>
                </a:lnTo>
                <a:lnTo>
                  <a:pt x="146" y="40"/>
                </a:lnTo>
                <a:lnTo>
                  <a:pt x="146" y="52"/>
                </a:lnTo>
                <a:lnTo>
                  <a:pt x="153" y="58"/>
                </a:lnTo>
                <a:lnTo>
                  <a:pt x="159" y="69"/>
                </a:lnTo>
                <a:lnTo>
                  <a:pt x="159" y="81"/>
                </a:lnTo>
                <a:lnTo>
                  <a:pt x="165" y="93"/>
                </a:lnTo>
                <a:lnTo>
                  <a:pt x="172" y="104"/>
                </a:lnTo>
                <a:lnTo>
                  <a:pt x="172" y="116"/>
                </a:lnTo>
                <a:lnTo>
                  <a:pt x="178" y="127"/>
                </a:lnTo>
                <a:lnTo>
                  <a:pt x="185" y="145"/>
                </a:lnTo>
                <a:lnTo>
                  <a:pt x="185" y="156"/>
                </a:lnTo>
                <a:lnTo>
                  <a:pt x="191" y="168"/>
                </a:lnTo>
                <a:lnTo>
                  <a:pt x="197" y="185"/>
                </a:lnTo>
                <a:lnTo>
                  <a:pt x="197" y="197"/>
                </a:lnTo>
                <a:lnTo>
                  <a:pt x="204" y="214"/>
                </a:lnTo>
                <a:lnTo>
                  <a:pt x="210" y="226"/>
                </a:lnTo>
                <a:lnTo>
                  <a:pt x="210" y="243"/>
                </a:lnTo>
                <a:lnTo>
                  <a:pt x="216" y="255"/>
                </a:lnTo>
                <a:lnTo>
                  <a:pt x="216" y="272"/>
                </a:lnTo>
                <a:lnTo>
                  <a:pt x="223" y="284"/>
                </a:lnTo>
                <a:lnTo>
                  <a:pt x="229" y="296"/>
                </a:lnTo>
                <a:lnTo>
                  <a:pt x="229" y="313"/>
                </a:lnTo>
                <a:lnTo>
                  <a:pt x="235" y="325"/>
                </a:lnTo>
                <a:lnTo>
                  <a:pt x="242" y="336"/>
                </a:lnTo>
                <a:lnTo>
                  <a:pt x="242" y="348"/>
                </a:lnTo>
                <a:lnTo>
                  <a:pt x="248" y="359"/>
                </a:lnTo>
                <a:lnTo>
                  <a:pt x="255" y="371"/>
                </a:lnTo>
                <a:lnTo>
                  <a:pt x="255" y="383"/>
                </a:lnTo>
                <a:lnTo>
                  <a:pt x="261" y="394"/>
                </a:lnTo>
                <a:lnTo>
                  <a:pt x="267" y="406"/>
                </a:lnTo>
                <a:lnTo>
                  <a:pt x="267" y="412"/>
                </a:lnTo>
                <a:lnTo>
                  <a:pt x="274" y="417"/>
                </a:lnTo>
                <a:lnTo>
                  <a:pt x="280" y="429"/>
                </a:lnTo>
                <a:lnTo>
                  <a:pt x="280" y="435"/>
                </a:lnTo>
                <a:lnTo>
                  <a:pt x="286" y="441"/>
                </a:lnTo>
                <a:lnTo>
                  <a:pt x="293" y="446"/>
                </a:lnTo>
                <a:lnTo>
                  <a:pt x="306" y="452"/>
                </a:lnTo>
                <a:lnTo>
                  <a:pt x="312" y="452"/>
                </a:lnTo>
                <a:lnTo>
                  <a:pt x="318" y="452"/>
                </a:lnTo>
                <a:lnTo>
                  <a:pt x="325" y="446"/>
                </a:lnTo>
                <a:lnTo>
                  <a:pt x="331" y="446"/>
                </a:lnTo>
                <a:lnTo>
                  <a:pt x="337" y="435"/>
                </a:lnTo>
                <a:lnTo>
                  <a:pt x="344" y="429"/>
                </a:lnTo>
                <a:lnTo>
                  <a:pt x="350" y="417"/>
                </a:lnTo>
                <a:lnTo>
                  <a:pt x="350" y="412"/>
                </a:lnTo>
                <a:lnTo>
                  <a:pt x="357" y="400"/>
                </a:lnTo>
                <a:lnTo>
                  <a:pt x="363" y="394"/>
                </a:lnTo>
                <a:lnTo>
                  <a:pt x="363" y="383"/>
                </a:lnTo>
                <a:lnTo>
                  <a:pt x="369" y="371"/>
                </a:lnTo>
                <a:lnTo>
                  <a:pt x="369" y="359"/>
                </a:lnTo>
                <a:lnTo>
                  <a:pt x="376" y="348"/>
                </a:lnTo>
                <a:lnTo>
                  <a:pt x="382" y="336"/>
                </a:lnTo>
                <a:lnTo>
                  <a:pt x="382" y="325"/>
                </a:lnTo>
                <a:lnTo>
                  <a:pt x="388" y="307"/>
                </a:lnTo>
                <a:lnTo>
                  <a:pt x="395" y="296"/>
                </a:lnTo>
                <a:lnTo>
                  <a:pt x="395" y="284"/>
                </a:lnTo>
                <a:lnTo>
                  <a:pt x="401" y="267"/>
                </a:lnTo>
                <a:lnTo>
                  <a:pt x="408" y="255"/>
                </a:lnTo>
                <a:lnTo>
                  <a:pt x="408" y="238"/>
                </a:lnTo>
                <a:lnTo>
                  <a:pt x="414" y="226"/>
                </a:lnTo>
                <a:lnTo>
                  <a:pt x="420" y="209"/>
                </a:lnTo>
                <a:lnTo>
                  <a:pt x="420" y="197"/>
                </a:lnTo>
                <a:lnTo>
                  <a:pt x="427" y="180"/>
                </a:lnTo>
                <a:lnTo>
                  <a:pt x="433" y="168"/>
                </a:lnTo>
                <a:lnTo>
                  <a:pt x="433" y="156"/>
                </a:lnTo>
                <a:lnTo>
                  <a:pt x="439" y="139"/>
                </a:lnTo>
                <a:lnTo>
                  <a:pt x="439" y="127"/>
                </a:lnTo>
                <a:lnTo>
                  <a:pt x="446" y="116"/>
                </a:lnTo>
                <a:lnTo>
                  <a:pt x="452" y="104"/>
                </a:lnTo>
                <a:lnTo>
                  <a:pt x="452" y="93"/>
                </a:lnTo>
                <a:lnTo>
                  <a:pt x="459" y="81"/>
                </a:lnTo>
                <a:lnTo>
                  <a:pt x="465" y="69"/>
                </a:lnTo>
                <a:lnTo>
                  <a:pt x="465" y="58"/>
                </a:lnTo>
                <a:lnTo>
                  <a:pt x="471" y="46"/>
                </a:lnTo>
                <a:lnTo>
                  <a:pt x="478" y="40"/>
                </a:lnTo>
                <a:lnTo>
                  <a:pt x="478" y="29"/>
                </a:lnTo>
                <a:lnTo>
                  <a:pt x="484" y="23"/>
                </a:lnTo>
                <a:lnTo>
                  <a:pt x="490" y="17"/>
                </a:lnTo>
                <a:lnTo>
                  <a:pt x="490" y="11"/>
                </a:lnTo>
                <a:lnTo>
                  <a:pt x="510" y="0"/>
                </a:lnTo>
                <a:lnTo>
                  <a:pt x="503" y="0"/>
                </a:lnTo>
                <a:lnTo>
                  <a:pt x="510" y="0"/>
                </a:lnTo>
                <a:lnTo>
                  <a:pt x="516" y="0"/>
                </a:lnTo>
                <a:lnTo>
                  <a:pt x="522" y="0"/>
                </a:lnTo>
                <a:lnTo>
                  <a:pt x="529" y="0"/>
                </a:lnTo>
                <a:lnTo>
                  <a:pt x="535" y="11"/>
                </a:lnTo>
                <a:lnTo>
                  <a:pt x="541" y="11"/>
                </a:lnTo>
                <a:lnTo>
                  <a:pt x="548" y="17"/>
                </a:lnTo>
                <a:lnTo>
                  <a:pt x="548" y="29"/>
                </a:lnTo>
                <a:lnTo>
                  <a:pt x="554" y="34"/>
                </a:lnTo>
                <a:lnTo>
                  <a:pt x="561" y="40"/>
                </a:lnTo>
                <a:lnTo>
                  <a:pt x="561" y="52"/>
                </a:lnTo>
                <a:lnTo>
                  <a:pt x="567" y="58"/>
                </a:lnTo>
                <a:lnTo>
                  <a:pt x="573" y="69"/>
                </a:lnTo>
                <a:lnTo>
                  <a:pt x="573" y="81"/>
                </a:lnTo>
                <a:lnTo>
                  <a:pt x="580" y="93"/>
                </a:lnTo>
                <a:lnTo>
                  <a:pt x="586" y="104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Freeform 14"/>
          <p:cNvSpPr>
            <a:spLocks/>
          </p:cNvSpPr>
          <p:nvPr/>
        </p:nvSpPr>
        <p:spPr bwMode="auto">
          <a:xfrm>
            <a:off x="2719388" y="3602038"/>
            <a:ext cx="930275" cy="717550"/>
          </a:xfrm>
          <a:custGeom>
            <a:avLst/>
            <a:gdLst>
              <a:gd name="T0" fmla="*/ 2147483647 w 586"/>
              <a:gd name="T1" fmla="*/ 2147483647 h 452"/>
              <a:gd name="T2" fmla="*/ 2147483647 w 586"/>
              <a:gd name="T3" fmla="*/ 2147483647 h 452"/>
              <a:gd name="T4" fmla="*/ 2147483647 w 586"/>
              <a:gd name="T5" fmla="*/ 2147483647 h 452"/>
              <a:gd name="T6" fmla="*/ 2147483647 w 586"/>
              <a:gd name="T7" fmla="*/ 2147483647 h 452"/>
              <a:gd name="T8" fmla="*/ 2147483647 w 586"/>
              <a:gd name="T9" fmla="*/ 2147483647 h 452"/>
              <a:gd name="T10" fmla="*/ 2147483647 w 586"/>
              <a:gd name="T11" fmla="*/ 2147483647 h 452"/>
              <a:gd name="T12" fmla="*/ 2147483647 w 586"/>
              <a:gd name="T13" fmla="*/ 2147483647 h 452"/>
              <a:gd name="T14" fmla="*/ 2147483647 w 586"/>
              <a:gd name="T15" fmla="*/ 2147483647 h 452"/>
              <a:gd name="T16" fmla="*/ 2147483647 w 586"/>
              <a:gd name="T17" fmla="*/ 2147483647 h 452"/>
              <a:gd name="T18" fmla="*/ 2147483647 w 586"/>
              <a:gd name="T19" fmla="*/ 2147483647 h 452"/>
              <a:gd name="T20" fmla="*/ 2147483647 w 586"/>
              <a:gd name="T21" fmla="*/ 2147483647 h 452"/>
              <a:gd name="T22" fmla="*/ 2147483647 w 586"/>
              <a:gd name="T23" fmla="*/ 2147483647 h 452"/>
              <a:gd name="T24" fmla="*/ 2147483647 w 586"/>
              <a:gd name="T25" fmla="*/ 2147483647 h 452"/>
              <a:gd name="T26" fmla="*/ 2147483647 w 586"/>
              <a:gd name="T27" fmla="*/ 2147483647 h 452"/>
              <a:gd name="T28" fmla="*/ 2147483647 w 586"/>
              <a:gd name="T29" fmla="*/ 2147483647 h 452"/>
              <a:gd name="T30" fmla="*/ 2147483647 w 586"/>
              <a:gd name="T31" fmla="*/ 2147483647 h 452"/>
              <a:gd name="T32" fmla="*/ 2147483647 w 586"/>
              <a:gd name="T33" fmla="*/ 2147483647 h 452"/>
              <a:gd name="T34" fmla="*/ 2147483647 w 586"/>
              <a:gd name="T35" fmla="*/ 2147483647 h 452"/>
              <a:gd name="T36" fmla="*/ 2147483647 w 586"/>
              <a:gd name="T37" fmla="*/ 2147483647 h 452"/>
              <a:gd name="T38" fmla="*/ 2147483647 w 586"/>
              <a:gd name="T39" fmla="*/ 2147483647 h 452"/>
              <a:gd name="T40" fmla="*/ 2147483647 w 586"/>
              <a:gd name="T41" fmla="*/ 2147483647 h 452"/>
              <a:gd name="T42" fmla="*/ 2147483647 w 586"/>
              <a:gd name="T43" fmla="*/ 2147483647 h 452"/>
              <a:gd name="T44" fmla="*/ 2147483647 w 586"/>
              <a:gd name="T45" fmla="*/ 2147483647 h 452"/>
              <a:gd name="T46" fmla="*/ 2147483647 w 586"/>
              <a:gd name="T47" fmla="*/ 2147483647 h 452"/>
              <a:gd name="T48" fmla="*/ 2147483647 w 586"/>
              <a:gd name="T49" fmla="*/ 0 h 452"/>
              <a:gd name="T50" fmla="*/ 2147483647 w 586"/>
              <a:gd name="T51" fmla="*/ 0 h 452"/>
              <a:gd name="T52" fmla="*/ 2147483647 w 586"/>
              <a:gd name="T53" fmla="*/ 2147483647 h 452"/>
              <a:gd name="T54" fmla="*/ 2147483647 w 586"/>
              <a:gd name="T55" fmla="*/ 2147483647 h 452"/>
              <a:gd name="T56" fmla="*/ 2147483647 w 586"/>
              <a:gd name="T57" fmla="*/ 2147483647 h 452"/>
              <a:gd name="T58" fmla="*/ 2147483647 w 586"/>
              <a:gd name="T59" fmla="*/ 2147483647 h 452"/>
              <a:gd name="T60" fmla="*/ 2147483647 w 586"/>
              <a:gd name="T61" fmla="*/ 2147483647 h 452"/>
              <a:gd name="T62" fmla="*/ 2147483647 w 586"/>
              <a:gd name="T63" fmla="*/ 2147483647 h 452"/>
              <a:gd name="T64" fmla="*/ 2147483647 w 586"/>
              <a:gd name="T65" fmla="*/ 2147483647 h 452"/>
              <a:gd name="T66" fmla="*/ 2147483647 w 586"/>
              <a:gd name="T67" fmla="*/ 2147483647 h 452"/>
              <a:gd name="T68" fmla="*/ 2147483647 w 586"/>
              <a:gd name="T69" fmla="*/ 2147483647 h 452"/>
              <a:gd name="T70" fmla="*/ 2147483647 w 586"/>
              <a:gd name="T71" fmla="*/ 2147483647 h 452"/>
              <a:gd name="T72" fmla="*/ 2147483647 w 586"/>
              <a:gd name="T73" fmla="*/ 2147483647 h 452"/>
              <a:gd name="T74" fmla="*/ 2147483647 w 586"/>
              <a:gd name="T75" fmla="*/ 2147483647 h 452"/>
              <a:gd name="T76" fmla="*/ 2147483647 w 586"/>
              <a:gd name="T77" fmla="*/ 2147483647 h 452"/>
              <a:gd name="T78" fmla="*/ 2147483647 w 586"/>
              <a:gd name="T79" fmla="*/ 2147483647 h 452"/>
              <a:gd name="T80" fmla="*/ 2147483647 w 586"/>
              <a:gd name="T81" fmla="*/ 2147483647 h 452"/>
              <a:gd name="T82" fmla="*/ 2147483647 w 586"/>
              <a:gd name="T83" fmla="*/ 2147483647 h 4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6"/>
              <a:gd name="T127" fmla="*/ 0 h 452"/>
              <a:gd name="T128" fmla="*/ 586 w 586"/>
              <a:gd name="T129" fmla="*/ 452 h 45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6" h="452">
                <a:moveTo>
                  <a:pt x="0" y="104"/>
                </a:moveTo>
                <a:lnTo>
                  <a:pt x="0" y="116"/>
                </a:lnTo>
                <a:lnTo>
                  <a:pt x="6" y="133"/>
                </a:lnTo>
                <a:lnTo>
                  <a:pt x="6" y="145"/>
                </a:lnTo>
                <a:lnTo>
                  <a:pt x="13" y="156"/>
                </a:lnTo>
                <a:lnTo>
                  <a:pt x="19" y="174"/>
                </a:lnTo>
                <a:lnTo>
                  <a:pt x="19" y="185"/>
                </a:lnTo>
                <a:lnTo>
                  <a:pt x="26" y="197"/>
                </a:lnTo>
                <a:lnTo>
                  <a:pt x="32" y="214"/>
                </a:lnTo>
                <a:lnTo>
                  <a:pt x="32" y="226"/>
                </a:lnTo>
                <a:lnTo>
                  <a:pt x="38" y="243"/>
                </a:lnTo>
                <a:lnTo>
                  <a:pt x="45" y="255"/>
                </a:lnTo>
                <a:lnTo>
                  <a:pt x="45" y="272"/>
                </a:lnTo>
                <a:lnTo>
                  <a:pt x="51" y="284"/>
                </a:lnTo>
                <a:lnTo>
                  <a:pt x="57" y="301"/>
                </a:lnTo>
                <a:lnTo>
                  <a:pt x="57" y="313"/>
                </a:lnTo>
                <a:lnTo>
                  <a:pt x="64" y="325"/>
                </a:lnTo>
                <a:lnTo>
                  <a:pt x="70" y="336"/>
                </a:lnTo>
                <a:lnTo>
                  <a:pt x="70" y="348"/>
                </a:lnTo>
                <a:lnTo>
                  <a:pt x="76" y="371"/>
                </a:lnTo>
                <a:lnTo>
                  <a:pt x="83" y="383"/>
                </a:lnTo>
                <a:lnTo>
                  <a:pt x="89" y="394"/>
                </a:lnTo>
                <a:lnTo>
                  <a:pt x="89" y="406"/>
                </a:lnTo>
                <a:lnTo>
                  <a:pt x="96" y="412"/>
                </a:lnTo>
                <a:lnTo>
                  <a:pt x="102" y="423"/>
                </a:lnTo>
                <a:lnTo>
                  <a:pt x="102" y="429"/>
                </a:lnTo>
                <a:lnTo>
                  <a:pt x="108" y="435"/>
                </a:lnTo>
                <a:lnTo>
                  <a:pt x="121" y="446"/>
                </a:lnTo>
                <a:lnTo>
                  <a:pt x="115" y="446"/>
                </a:lnTo>
                <a:lnTo>
                  <a:pt x="121" y="446"/>
                </a:lnTo>
                <a:lnTo>
                  <a:pt x="127" y="452"/>
                </a:lnTo>
                <a:lnTo>
                  <a:pt x="134" y="452"/>
                </a:lnTo>
                <a:lnTo>
                  <a:pt x="140" y="452"/>
                </a:lnTo>
                <a:lnTo>
                  <a:pt x="147" y="452"/>
                </a:lnTo>
                <a:lnTo>
                  <a:pt x="153" y="446"/>
                </a:lnTo>
                <a:lnTo>
                  <a:pt x="159" y="441"/>
                </a:lnTo>
                <a:lnTo>
                  <a:pt x="166" y="435"/>
                </a:lnTo>
                <a:lnTo>
                  <a:pt x="172" y="417"/>
                </a:lnTo>
                <a:lnTo>
                  <a:pt x="178" y="412"/>
                </a:lnTo>
                <a:lnTo>
                  <a:pt x="185" y="400"/>
                </a:lnTo>
                <a:lnTo>
                  <a:pt x="185" y="388"/>
                </a:lnTo>
                <a:lnTo>
                  <a:pt x="191" y="383"/>
                </a:lnTo>
                <a:lnTo>
                  <a:pt x="198" y="371"/>
                </a:lnTo>
                <a:lnTo>
                  <a:pt x="198" y="359"/>
                </a:lnTo>
                <a:lnTo>
                  <a:pt x="204" y="348"/>
                </a:lnTo>
                <a:lnTo>
                  <a:pt x="210" y="336"/>
                </a:lnTo>
                <a:lnTo>
                  <a:pt x="210" y="319"/>
                </a:lnTo>
                <a:lnTo>
                  <a:pt x="217" y="307"/>
                </a:lnTo>
                <a:lnTo>
                  <a:pt x="223" y="296"/>
                </a:lnTo>
                <a:lnTo>
                  <a:pt x="223" y="278"/>
                </a:lnTo>
                <a:lnTo>
                  <a:pt x="229" y="267"/>
                </a:lnTo>
                <a:lnTo>
                  <a:pt x="229" y="249"/>
                </a:lnTo>
                <a:lnTo>
                  <a:pt x="236" y="238"/>
                </a:lnTo>
                <a:lnTo>
                  <a:pt x="242" y="226"/>
                </a:lnTo>
                <a:lnTo>
                  <a:pt x="242" y="209"/>
                </a:lnTo>
                <a:lnTo>
                  <a:pt x="249" y="197"/>
                </a:lnTo>
                <a:lnTo>
                  <a:pt x="255" y="180"/>
                </a:lnTo>
                <a:lnTo>
                  <a:pt x="255" y="168"/>
                </a:lnTo>
                <a:lnTo>
                  <a:pt x="261" y="151"/>
                </a:lnTo>
                <a:lnTo>
                  <a:pt x="268" y="139"/>
                </a:lnTo>
                <a:lnTo>
                  <a:pt x="268" y="127"/>
                </a:lnTo>
                <a:lnTo>
                  <a:pt x="274" y="116"/>
                </a:lnTo>
                <a:lnTo>
                  <a:pt x="280" y="98"/>
                </a:lnTo>
                <a:lnTo>
                  <a:pt x="280" y="87"/>
                </a:lnTo>
                <a:lnTo>
                  <a:pt x="287" y="75"/>
                </a:lnTo>
                <a:lnTo>
                  <a:pt x="293" y="69"/>
                </a:lnTo>
                <a:lnTo>
                  <a:pt x="293" y="58"/>
                </a:lnTo>
                <a:lnTo>
                  <a:pt x="300" y="46"/>
                </a:lnTo>
                <a:lnTo>
                  <a:pt x="300" y="40"/>
                </a:lnTo>
                <a:lnTo>
                  <a:pt x="306" y="29"/>
                </a:lnTo>
                <a:lnTo>
                  <a:pt x="312" y="23"/>
                </a:lnTo>
                <a:lnTo>
                  <a:pt x="312" y="17"/>
                </a:lnTo>
                <a:lnTo>
                  <a:pt x="319" y="11"/>
                </a:lnTo>
                <a:lnTo>
                  <a:pt x="325" y="5"/>
                </a:lnTo>
                <a:lnTo>
                  <a:pt x="338" y="0"/>
                </a:lnTo>
                <a:lnTo>
                  <a:pt x="344" y="0"/>
                </a:lnTo>
                <a:lnTo>
                  <a:pt x="351" y="0"/>
                </a:lnTo>
                <a:lnTo>
                  <a:pt x="357" y="0"/>
                </a:lnTo>
                <a:lnTo>
                  <a:pt x="363" y="11"/>
                </a:lnTo>
                <a:lnTo>
                  <a:pt x="370" y="11"/>
                </a:lnTo>
                <a:lnTo>
                  <a:pt x="370" y="23"/>
                </a:lnTo>
                <a:lnTo>
                  <a:pt x="376" y="29"/>
                </a:lnTo>
                <a:lnTo>
                  <a:pt x="382" y="40"/>
                </a:lnTo>
                <a:lnTo>
                  <a:pt x="389" y="52"/>
                </a:lnTo>
                <a:lnTo>
                  <a:pt x="395" y="64"/>
                </a:lnTo>
                <a:lnTo>
                  <a:pt x="395" y="69"/>
                </a:lnTo>
                <a:lnTo>
                  <a:pt x="402" y="81"/>
                </a:lnTo>
                <a:lnTo>
                  <a:pt x="408" y="93"/>
                </a:lnTo>
                <a:lnTo>
                  <a:pt x="408" y="104"/>
                </a:lnTo>
                <a:lnTo>
                  <a:pt x="414" y="116"/>
                </a:lnTo>
                <a:lnTo>
                  <a:pt x="421" y="133"/>
                </a:lnTo>
                <a:lnTo>
                  <a:pt x="421" y="145"/>
                </a:lnTo>
                <a:lnTo>
                  <a:pt x="427" y="156"/>
                </a:lnTo>
                <a:lnTo>
                  <a:pt x="433" y="174"/>
                </a:lnTo>
                <a:lnTo>
                  <a:pt x="433" y="185"/>
                </a:lnTo>
                <a:lnTo>
                  <a:pt x="440" y="203"/>
                </a:lnTo>
                <a:lnTo>
                  <a:pt x="446" y="214"/>
                </a:lnTo>
                <a:lnTo>
                  <a:pt x="446" y="232"/>
                </a:lnTo>
                <a:lnTo>
                  <a:pt x="453" y="243"/>
                </a:lnTo>
                <a:lnTo>
                  <a:pt x="453" y="261"/>
                </a:lnTo>
                <a:lnTo>
                  <a:pt x="459" y="272"/>
                </a:lnTo>
                <a:lnTo>
                  <a:pt x="465" y="284"/>
                </a:lnTo>
                <a:lnTo>
                  <a:pt x="465" y="301"/>
                </a:lnTo>
                <a:lnTo>
                  <a:pt x="472" y="313"/>
                </a:lnTo>
                <a:lnTo>
                  <a:pt x="478" y="325"/>
                </a:lnTo>
                <a:lnTo>
                  <a:pt x="478" y="342"/>
                </a:lnTo>
                <a:lnTo>
                  <a:pt x="484" y="354"/>
                </a:lnTo>
                <a:lnTo>
                  <a:pt x="491" y="365"/>
                </a:lnTo>
                <a:lnTo>
                  <a:pt x="491" y="377"/>
                </a:lnTo>
                <a:lnTo>
                  <a:pt x="497" y="388"/>
                </a:lnTo>
                <a:lnTo>
                  <a:pt x="503" y="394"/>
                </a:lnTo>
                <a:lnTo>
                  <a:pt x="503" y="406"/>
                </a:lnTo>
                <a:lnTo>
                  <a:pt x="510" y="412"/>
                </a:lnTo>
                <a:lnTo>
                  <a:pt x="516" y="423"/>
                </a:lnTo>
                <a:lnTo>
                  <a:pt x="516" y="429"/>
                </a:lnTo>
                <a:lnTo>
                  <a:pt x="523" y="435"/>
                </a:lnTo>
                <a:lnTo>
                  <a:pt x="523" y="441"/>
                </a:lnTo>
                <a:lnTo>
                  <a:pt x="542" y="452"/>
                </a:lnTo>
                <a:lnTo>
                  <a:pt x="535" y="452"/>
                </a:lnTo>
                <a:lnTo>
                  <a:pt x="542" y="452"/>
                </a:lnTo>
                <a:lnTo>
                  <a:pt x="548" y="452"/>
                </a:lnTo>
                <a:lnTo>
                  <a:pt x="554" y="452"/>
                </a:lnTo>
                <a:lnTo>
                  <a:pt x="561" y="452"/>
                </a:lnTo>
                <a:lnTo>
                  <a:pt x="567" y="446"/>
                </a:lnTo>
                <a:lnTo>
                  <a:pt x="574" y="435"/>
                </a:lnTo>
                <a:lnTo>
                  <a:pt x="580" y="429"/>
                </a:lnTo>
                <a:lnTo>
                  <a:pt x="586" y="423"/>
                </a:lnTo>
                <a:lnTo>
                  <a:pt x="586" y="417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5" name="Freeform 15"/>
          <p:cNvSpPr>
            <a:spLocks/>
          </p:cNvSpPr>
          <p:nvPr/>
        </p:nvSpPr>
        <p:spPr bwMode="auto">
          <a:xfrm>
            <a:off x="3649663" y="3602038"/>
            <a:ext cx="890587" cy="717550"/>
          </a:xfrm>
          <a:custGeom>
            <a:avLst/>
            <a:gdLst>
              <a:gd name="T0" fmla="*/ 2147483647 w 561"/>
              <a:gd name="T1" fmla="*/ 2147483647 h 452"/>
              <a:gd name="T2" fmla="*/ 2147483647 w 561"/>
              <a:gd name="T3" fmla="*/ 2147483647 h 452"/>
              <a:gd name="T4" fmla="*/ 2147483647 w 561"/>
              <a:gd name="T5" fmla="*/ 2147483647 h 452"/>
              <a:gd name="T6" fmla="*/ 2147483647 w 561"/>
              <a:gd name="T7" fmla="*/ 2147483647 h 452"/>
              <a:gd name="T8" fmla="*/ 2147483647 w 561"/>
              <a:gd name="T9" fmla="*/ 2147483647 h 452"/>
              <a:gd name="T10" fmla="*/ 2147483647 w 561"/>
              <a:gd name="T11" fmla="*/ 2147483647 h 452"/>
              <a:gd name="T12" fmla="*/ 2147483647 w 561"/>
              <a:gd name="T13" fmla="*/ 2147483647 h 452"/>
              <a:gd name="T14" fmla="*/ 2147483647 w 561"/>
              <a:gd name="T15" fmla="*/ 2147483647 h 452"/>
              <a:gd name="T16" fmla="*/ 2147483647 w 561"/>
              <a:gd name="T17" fmla="*/ 2147483647 h 452"/>
              <a:gd name="T18" fmla="*/ 2147483647 w 561"/>
              <a:gd name="T19" fmla="*/ 2147483647 h 452"/>
              <a:gd name="T20" fmla="*/ 2147483647 w 561"/>
              <a:gd name="T21" fmla="*/ 2147483647 h 452"/>
              <a:gd name="T22" fmla="*/ 2147483647 w 561"/>
              <a:gd name="T23" fmla="*/ 2147483647 h 452"/>
              <a:gd name="T24" fmla="*/ 2147483647 w 561"/>
              <a:gd name="T25" fmla="*/ 0 h 452"/>
              <a:gd name="T26" fmla="*/ 2147483647 w 561"/>
              <a:gd name="T27" fmla="*/ 2147483647 h 452"/>
              <a:gd name="T28" fmla="*/ 2147483647 w 561"/>
              <a:gd name="T29" fmla="*/ 2147483647 h 452"/>
              <a:gd name="T30" fmla="*/ 2147483647 w 561"/>
              <a:gd name="T31" fmla="*/ 2147483647 h 452"/>
              <a:gd name="T32" fmla="*/ 2147483647 w 561"/>
              <a:gd name="T33" fmla="*/ 2147483647 h 452"/>
              <a:gd name="T34" fmla="*/ 2147483647 w 561"/>
              <a:gd name="T35" fmla="*/ 2147483647 h 452"/>
              <a:gd name="T36" fmla="*/ 2147483647 w 561"/>
              <a:gd name="T37" fmla="*/ 2147483647 h 452"/>
              <a:gd name="T38" fmla="*/ 2147483647 w 561"/>
              <a:gd name="T39" fmla="*/ 2147483647 h 452"/>
              <a:gd name="T40" fmla="*/ 2147483647 w 561"/>
              <a:gd name="T41" fmla="*/ 2147483647 h 452"/>
              <a:gd name="T42" fmla="*/ 2147483647 w 561"/>
              <a:gd name="T43" fmla="*/ 2147483647 h 452"/>
              <a:gd name="T44" fmla="*/ 2147483647 w 561"/>
              <a:gd name="T45" fmla="*/ 2147483647 h 452"/>
              <a:gd name="T46" fmla="*/ 2147483647 w 561"/>
              <a:gd name="T47" fmla="*/ 2147483647 h 452"/>
              <a:gd name="T48" fmla="*/ 2147483647 w 561"/>
              <a:gd name="T49" fmla="*/ 2147483647 h 452"/>
              <a:gd name="T50" fmla="*/ 2147483647 w 561"/>
              <a:gd name="T51" fmla="*/ 2147483647 h 452"/>
              <a:gd name="T52" fmla="*/ 2147483647 w 561"/>
              <a:gd name="T53" fmla="*/ 2147483647 h 452"/>
              <a:gd name="T54" fmla="*/ 2147483647 w 561"/>
              <a:gd name="T55" fmla="*/ 2147483647 h 452"/>
              <a:gd name="T56" fmla="*/ 2147483647 w 561"/>
              <a:gd name="T57" fmla="*/ 2147483647 h 452"/>
              <a:gd name="T58" fmla="*/ 2147483647 w 561"/>
              <a:gd name="T59" fmla="*/ 2147483647 h 452"/>
              <a:gd name="T60" fmla="*/ 2147483647 w 561"/>
              <a:gd name="T61" fmla="*/ 2147483647 h 452"/>
              <a:gd name="T62" fmla="*/ 2147483647 w 561"/>
              <a:gd name="T63" fmla="*/ 2147483647 h 452"/>
              <a:gd name="T64" fmla="*/ 2147483647 w 561"/>
              <a:gd name="T65" fmla="*/ 2147483647 h 452"/>
              <a:gd name="T66" fmla="*/ 2147483647 w 561"/>
              <a:gd name="T67" fmla="*/ 2147483647 h 452"/>
              <a:gd name="T68" fmla="*/ 2147483647 w 561"/>
              <a:gd name="T69" fmla="*/ 2147483647 h 452"/>
              <a:gd name="T70" fmla="*/ 2147483647 w 561"/>
              <a:gd name="T71" fmla="*/ 2147483647 h 452"/>
              <a:gd name="T72" fmla="*/ 2147483647 w 561"/>
              <a:gd name="T73" fmla="*/ 2147483647 h 452"/>
              <a:gd name="T74" fmla="*/ 2147483647 w 561"/>
              <a:gd name="T75" fmla="*/ 2147483647 h 452"/>
              <a:gd name="T76" fmla="*/ 2147483647 w 561"/>
              <a:gd name="T77" fmla="*/ 2147483647 h 452"/>
              <a:gd name="T78" fmla="*/ 2147483647 w 561"/>
              <a:gd name="T79" fmla="*/ 2147483647 h 452"/>
              <a:gd name="T80" fmla="*/ 2147483647 w 561"/>
              <a:gd name="T81" fmla="*/ 2147483647 h 452"/>
              <a:gd name="T82" fmla="*/ 2147483647 w 561"/>
              <a:gd name="T83" fmla="*/ 2147483647 h 4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61"/>
              <a:gd name="T127" fmla="*/ 0 h 452"/>
              <a:gd name="T128" fmla="*/ 561 w 561"/>
              <a:gd name="T129" fmla="*/ 452 h 45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61" h="452">
                <a:moveTo>
                  <a:pt x="0" y="417"/>
                </a:moveTo>
                <a:lnTo>
                  <a:pt x="7" y="412"/>
                </a:lnTo>
                <a:lnTo>
                  <a:pt x="7" y="400"/>
                </a:lnTo>
                <a:lnTo>
                  <a:pt x="13" y="388"/>
                </a:lnTo>
                <a:lnTo>
                  <a:pt x="19" y="383"/>
                </a:lnTo>
                <a:lnTo>
                  <a:pt x="19" y="371"/>
                </a:lnTo>
                <a:lnTo>
                  <a:pt x="26" y="359"/>
                </a:lnTo>
                <a:lnTo>
                  <a:pt x="32" y="348"/>
                </a:lnTo>
                <a:lnTo>
                  <a:pt x="32" y="330"/>
                </a:lnTo>
                <a:lnTo>
                  <a:pt x="39" y="319"/>
                </a:lnTo>
                <a:lnTo>
                  <a:pt x="45" y="307"/>
                </a:lnTo>
                <a:lnTo>
                  <a:pt x="45" y="296"/>
                </a:lnTo>
                <a:lnTo>
                  <a:pt x="51" y="278"/>
                </a:lnTo>
                <a:lnTo>
                  <a:pt x="58" y="267"/>
                </a:lnTo>
                <a:lnTo>
                  <a:pt x="58" y="249"/>
                </a:lnTo>
                <a:lnTo>
                  <a:pt x="64" y="238"/>
                </a:lnTo>
                <a:lnTo>
                  <a:pt x="70" y="220"/>
                </a:lnTo>
                <a:lnTo>
                  <a:pt x="70" y="209"/>
                </a:lnTo>
                <a:lnTo>
                  <a:pt x="77" y="191"/>
                </a:lnTo>
                <a:lnTo>
                  <a:pt x="77" y="180"/>
                </a:lnTo>
                <a:lnTo>
                  <a:pt x="83" y="162"/>
                </a:lnTo>
                <a:lnTo>
                  <a:pt x="90" y="151"/>
                </a:lnTo>
                <a:lnTo>
                  <a:pt x="90" y="139"/>
                </a:lnTo>
                <a:lnTo>
                  <a:pt x="96" y="122"/>
                </a:lnTo>
                <a:lnTo>
                  <a:pt x="102" y="110"/>
                </a:lnTo>
                <a:lnTo>
                  <a:pt x="102" y="98"/>
                </a:lnTo>
                <a:lnTo>
                  <a:pt x="109" y="87"/>
                </a:lnTo>
                <a:lnTo>
                  <a:pt x="115" y="75"/>
                </a:lnTo>
                <a:lnTo>
                  <a:pt x="115" y="64"/>
                </a:lnTo>
                <a:lnTo>
                  <a:pt x="121" y="58"/>
                </a:lnTo>
                <a:lnTo>
                  <a:pt x="128" y="46"/>
                </a:lnTo>
                <a:lnTo>
                  <a:pt x="128" y="40"/>
                </a:lnTo>
                <a:lnTo>
                  <a:pt x="134" y="29"/>
                </a:lnTo>
                <a:lnTo>
                  <a:pt x="141" y="23"/>
                </a:lnTo>
                <a:lnTo>
                  <a:pt x="141" y="17"/>
                </a:lnTo>
                <a:lnTo>
                  <a:pt x="147" y="11"/>
                </a:lnTo>
                <a:lnTo>
                  <a:pt x="153" y="5"/>
                </a:lnTo>
                <a:lnTo>
                  <a:pt x="166" y="0"/>
                </a:lnTo>
                <a:lnTo>
                  <a:pt x="172" y="0"/>
                </a:lnTo>
                <a:lnTo>
                  <a:pt x="179" y="0"/>
                </a:lnTo>
                <a:lnTo>
                  <a:pt x="185" y="5"/>
                </a:lnTo>
                <a:lnTo>
                  <a:pt x="192" y="11"/>
                </a:lnTo>
                <a:lnTo>
                  <a:pt x="198" y="17"/>
                </a:lnTo>
                <a:lnTo>
                  <a:pt x="198" y="23"/>
                </a:lnTo>
                <a:lnTo>
                  <a:pt x="204" y="29"/>
                </a:lnTo>
                <a:lnTo>
                  <a:pt x="211" y="34"/>
                </a:lnTo>
                <a:lnTo>
                  <a:pt x="211" y="46"/>
                </a:lnTo>
                <a:lnTo>
                  <a:pt x="217" y="52"/>
                </a:lnTo>
                <a:lnTo>
                  <a:pt x="223" y="64"/>
                </a:lnTo>
                <a:lnTo>
                  <a:pt x="223" y="75"/>
                </a:lnTo>
                <a:lnTo>
                  <a:pt x="230" y="81"/>
                </a:lnTo>
                <a:lnTo>
                  <a:pt x="230" y="93"/>
                </a:lnTo>
                <a:lnTo>
                  <a:pt x="236" y="110"/>
                </a:lnTo>
                <a:lnTo>
                  <a:pt x="243" y="122"/>
                </a:lnTo>
                <a:lnTo>
                  <a:pt x="243" y="133"/>
                </a:lnTo>
                <a:lnTo>
                  <a:pt x="249" y="145"/>
                </a:lnTo>
                <a:lnTo>
                  <a:pt x="255" y="162"/>
                </a:lnTo>
                <a:lnTo>
                  <a:pt x="255" y="174"/>
                </a:lnTo>
                <a:lnTo>
                  <a:pt x="262" y="185"/>
                </a:lnTo>
                <a:lnTo>
                  <a:pt x="268" y="203"/>
                </a:lnTo>
                <a:lnTo>
                  <a:pt x="268" y="214"/>
                </a:lnTo>
                <a:lnTo>
                  <a:pt x="274" y="232"/>
                </a:lnTo>
                <a:lnTo>
                  <a:pt x="281" y="243"/>
                </a:lnTo>
                <a:lnTo>
                  <a:pt x="281" y="261"/>
                </a:lnTo>
                <a:lnTo>
                  <a:pt x="287" y="272"/>
                </a:lnTo>
                <a:lnTo>
                  <a:pt x="294" y="290"/>
                </a:lnTo>
                <a:lnTo>
                  <a:pt x="294" y="301"/>
                </a:lnTo>
                <a:lnTo>
                  <a:pt x="300" y="313"/>
                </a:lnTo>
                <a:lnTo>
                  <a:pt x="300" y="330"/>
                </a:lnTo>
                <a:lnTo>
                  <a:pt x="306" y="342"/>
                </a:lnTo>
                <a:lnTo>
                  <a:pt x="313" y="354"/>
                </a:lnTo>
                <a:lnTo>
                  <a:pt x="313" y="365"/>
                </a:lnTo>
                <a:lnTo>
                  <a:pt x="319" y="377"/>
                </a:lnTo>
                <a:lnTo>
                  <a:pt x="325" y="388"/>
                </a:lnTo>
                <a:lnTo>
                  <a:pt x="325" y="394"/>
                </a:lnTo>
                <a:lnTo>
                  <a:pt x="332" y="406"/>
                </a:lnTo>
                <a:lnTo>
                  <a:pt x="338" y="412"/>
                </a:lnTo>
                <a:lnTo>
                  <a:pt x="338" y="423"/>
                </a:lnTo>
                <a:lnTo>
                  <a:pt x="345" y="429"/>
                </a:lnTo>
                <a:lnTo>
                  <a:pt x="351" y="435"/>
                </a:lnTo>
                <a:lnTo>
                  <a:pt x="351" y="441"/>
                </a:lnTo>
                <a:lnTo>
                  <a:pt x="370" y="452"/>
                </a:lnTo>
                <a:lnTo>
                  <a:pt x="364" y="452"/>
                </a:lnTo>
                <a:lnTo>
                  <a:pt x="370" y="452"/>
                </a:lnTo>
                <a:lnTo>
                  <a:pt x="376" y="452"/>
                </a:lnTo>
                <a:lnTo>
                  <a:pt x="383" y="452"/>
                </a:lnTo>
                <a:lnTo>
                  <a:pt x="389" y="452"/>
                </a:lnTo>
                <a:lnTo>
                  <a:pt x="395" y="441"/>
                </a:lnTo>
                <a:lnTo>
                  <a:pt x="402" y="435"/>
                </a:lnTo>
                <a:lnTo>
                  <a:pt x="408" y="429"/>
                </a:lnTo>
                <a:lnTo>
                  <a:pt x="408" y="423"/>
                </a:lnTo>
                <a:lnTo>
                  <a:pt x="415" y="417"/>
                </a:lnTo>
                <a:lnTo>
                  <a:pt x="421" y="406"/>
                </a:lnTo>
                <a:lnTo>
                  <a:pt x="421" y="400"/>
                </a:lnTo>
                <a:lnTo>
                  <a:pt x="427" y="388"/>
                </a:lnTo>
                <a:lnTo>
                  <a:pt x="434" y="377"/>
                </a:lnTo>
                <a:lnTo>
                  <a:pt x="434" y="365"/>
                </a:lnTo>
                <a:lnTo>
                  <a:pt x="440" y="354"/>
                </a:lnTo>
                <a:lnTo>
                  <a:pt x="446" y="342"/>
                </a:lnTo>
                <a:lnTo>
                  <a:pt x="446" y="330"/>
                </a:lnTo>
                <a:lnTo>
                  <a:pt x="453" y="319"/>
                </a:lnTo>
                <a:lnTo>
                  <a:pt x="453" y="307"/>
                </a:lnTo>
                <a:lnTo>
                  <a:pt x="459" y="290"/>
                </a:lnTo>
                <a:lnTo>
                  <a:pt x="466" y="278"/>
                </a:lnTo>
                <a:lnTo>
                  <a:pt x="466" y="261"/>
                </a:lnTo>
                <a:lnTo>
                  <a:pt x="472" y="249"/>
                </a:lnTo>
                <a:lnTo>
                  <a:pt x="478" y="232"/>
                </a:lnTo>
                <a:lnTo>
                  <a:pt x="478" y="220"/>
                </a:lnTo>
                <a:lnTo>
                  <a:pt x="485" y="209"/>
                </a:lnTo>
                <a:lnTo>
                  <a:pt x="491" y="191"/>
                </a:lnTo>
                <a:lnTo>
                  <a:pt x="491" y="180"/>
                </a:lnTo>
                <a:lnTo>
                  <a:pt x="497" y="162"/>
                </a:lnTo>
                <a:lnTo>
                  <a:pt x="504" y="151"/>
                </a:lnTo>
                <a:lnTo>
                  <a:pt x="504" y="139"/>
                </a:lnTo>
                <a:lnTo>
                  <a:pt x="510" y="122"/>
                </a:lnTo>
                <a:lnTo>
                  <a:pt x="517" y="110"/>
                </a:lnTo>
                <a:lnTo>
                  <a:pt x="517" y="98"/>
                </a:lnTo>
                <a:lnTo>
                  <a:pt x="523" y="87"/>
                </a:lnTo>
                <a:lnTo>
                  <a:pt x="523" y="75"/>
                </a:lnTo>
                <a:lnTo>
                  <a:pt x="529" y="64"/>
                </a:lnTo>
                <a:lnTo>
                  <a:pt x="536" y="58"/>
                </a:lnTo>
                <a:lnTo>
                  <a:pt x="536" y="46"/>
                </a:lnTo>
                <a:lnTo>
                  <a:pt x="542" y="34"/>
                </a:lnTo>
                <a:lnTo>
                  <a:pt x="548" y="29"/>
                </a:lnTo>
                <a:lnTo>
                  <a:pt x="548" y="23"/>
                </a:lnTo>
                <a:lnTo>
                  <a:pt x="555" y="17"/>
                </a:lnTo>
                <a:lnTo>
                  <a:pt x="561" y="11"/>
                </a:lnTo>
                <a:lnTo>
                  <a:pt x="561" y="5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6" name="Freeform 16"/>
          <p:cNvSpPr>
            <a:spLocks/>
          </p:cNvSpPr>
          <p:nvPr/>
        </p:nvSpPr>
        <p:spPr bwMode="auto">
          <a:xfrm>
            <a:off x="4540250" y="3602038"/>
            <a:ext cx="920750" cy="717550"/>
          </a:xfrm>
          <a:custGeom>
            <a:avLst/>
            <a:gdLst>
              <a:gd name="T0" fmla="*/ 2147483647 w 580"/>
              <a:gd name="T1" fmla="*/ 0 h 452"/>
              <a:gd name="T2" fmla="*/ 2147483647 w 580"/>
              <a:gd name="T3" fmla="*/ 2147483647 h 452"/>
              <a:gd name="T4" fmla="*/ 2147483647 w 580"/>
              <a:gd name="T5" fmla="*/ 2147483647 h 452"/>
              <a:gd name="T6" fmla="*/ 2147483647 w 580"/>
              <a:gd name="T7" fmla="*/ 2147483647 h 452"/>
              <a:gd name="T8" fmla="*/ 2147483647 w 580"/>
              <a:gd name="T9" fmla="*/ 2147483647 h 452"/>
              <a:gd name="T10" fmla="*/ 2147483647 w 580"/>
              <a:gd name="T11" fmla="*/ 2147483647 h 452"/>
              <a:gd name="T12" fmla="*/ 2147483647 w 580"/>
              <a:gd name="T13" fmla="*/ 2147483647 h 452"/>
              <a:gd name="T14" fmla="*/ 2147483647 w 580"/>
              <a:gd name="T15" fmla="*/ 2147483647 h 452"/>
              <a:gd name="T16" fmla="*/ 2147483647 w 580"/>
              <a:gd name="T17" fmla="*/ 2147483647 h 452"/>
              <a:gd name="T18" fmla="*/ 2147483647 w 580"/>
              <a:gd name="T19" fmla="*/ 2147483647 h 452"/>
              <a:gd name="T20" fmla="*/ 2147483647 w 580"/>
              <a:gd name="T21" fmla="*/ 2147483647 h 452"/>
              <a:gd name="T22" fmla="*/ 2147483647 w 580"/>
              <a:gd name="T23" fmla="*/ 2147483647 h 452"/>
              <a:gd name="T24" fmla="*/ 2147483647 w 580"/>
              <a:gd name="T25" fmla="*/ 2147483647 h 452"/>
              <a:gd name="T26" fmla="*/ 2147483647 w 580"/>
              <a:gd name="T27" fmla="*/ 2147483647 h 452"/>
              <a:gd name="T28" fmla="*/ 2147483647 w 580"/>
              <a:gd name="T29" fmla="*/ 2147483647 h 452"/>
              <a:gd name="T30" fmla="*/ 2147483647 w 580"/>
              <a:gd name="T31" fmla="*/ 2147483647 h 452"/>
              <a:gd name="T32" fmla="*/ 2147483647 w 580"/>
              <a:gd name="T33" fmla="*/ 2147483647 h 452"/>
              <a:gd name="T34" fmla="*/ 2147483647 w 580"/>
              <a:gd name="T35" fmla="*/ 2147483647 h 452"/>
              <a:gd name="T36" fmla="*/ 2147483647 w 580"/>
              <a:gd name="T37" fmla="*/ 2147483647 h 452"/>
              <a:gd name="T38" fmla="*/ 2147483647 w 580"/>
              <a:gd name="T39" fmla="*/ 2147483647 h 452"/>
              <a:gd name="T40" fmla="*/ 2147483647 w 580"/>
              <a:gd name="T41" fmla="*/ 2147483647 h 452"/>
              <a:gd name="T42" fmla="*/ 2147483647 w 580"/>
              <a:gd name="T43" fmla="*/ 2147483647 h 452"/>
              <a:gd name="T44" fmla="*/ 2147483647 w 580"/>
              <a:gd name="T45" fmla="*/ 2147483647 h 452"/>
              <a:gd name="T46" fmla="*/ 2147483647 w 580"/>
              <a:gd name="T47" fmla="*/ 2147483647 h 452"/>
              <a:gd name="T48" fmla="*/ 2147483647 w 580"/>
              <a:gd name="T49" fmla="*/ 2147483647 h 452"/>
              <a:gd name="T50" fmla="*/ 2147483647 w 580"/>
              <a:gd name="T51" fmla="*/ 2147483647 h 452"/>
              <a:gd name="T52" fmla="*/ 2147483647 w 580"/>
              <a:gd name="T53" fmla="*/ 2147483647 h 452"/>
              <a:gd name="T54" fmla="*/ 2147483647 w 580"/>
              <a:gd name="T55" fmla="*/ 2147483647 h 452"/>
              <a:gd name="T56" fmla="*/ 2147483647 w 580"/>
              <a:gd name="T57" fmla="*/ 2147483647 h 452"/>
              <a:gd name="T58" fmla="*/ 2147483647 w 580"/>
              <a:gd name="T59" fmla="*/ 2147483647 h 452"/>
              <a:gd name="T60" fmla="*/ 2147483647 w 580"/>
              <a:gd name="T61" fmla="*/ 2147483647 h 452"/>
              <a:gd name="T62" fmla="*/ 2147483647 w 580"/>
              <a:gd name="T63" fmla="*/ 0 h 452"/>
              <a:gd name="T64" fmla="*/ 2147483647 w 580"/>
              <a:gd name="T65" fmla="*/ 2147483647 h 452"/>
              <a:gd name="T66" fmla="*/ 2147483647 w 580"/>
              <a:gd name="T67" fmla="*/ 2147483647 h 452"/>
              <a:gd name="T68" fmla="*/ 2147483647 w 580"/>
              <a:gd name="T69" fmla="*/ 2147483647 h 452"/>
              <a:gd name="T70" fmla="*/ 2147483647 w 580"/>
              <a:gd name="T71" fmla="*/ 2147483647 h 452"/>
              <a:gd name="T72" fmla="*/ 2147483647 w 580"/>
              <a:gd name="T73" fmla="*/ 2147483647 h 452"/>
              <a:gd name="T74" fmla="*/ 2147483647 w 580"/>
              <a:gd name="T75" fmla="*/ 2147483647 h 452"/>
              <a:gd name="T76" fmla="*/ 2147483647 w 580"/>
              <a:gd name="T77" fmla="*/ 2147483647 h 452"/>
              <a:gd name="T78" fmla="*/ 2147483647 w 580"/>
              <a:gd name="T79" fmla="*/ 2147483647 h 452"/>
              <a:gd name="T80" fmla="*/ 2147483647 w 580"/>
              <a:gd name="T81" fmla="*/ 2147483647 h 452"/>
              <a:gd name="T82" fmla="*/ 2147483647 w 580"/>
              <a:gd name="T83" fmla="*/ 2147483647 h 4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0"/>
              <a:gd name="T127" fmla="*/ 0 h 452"/>
              <a:gd name="T128" fmla="*/ 580 w 580"/>
              <a:gd name="T129" fmla="*/ 452 h 45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0" h="452">
                <a:moveTo>
                  <a:pt x="0" y="5"/>
                </a:moveTo>
                <a:lnTo>
                  <a:pt x="13" y="0"/>
                </a:lnTo>
                <a:lnTo>
                  <a:pt x="19" y="0"/>
                </a:lnTo>
                <a:lnTo>
                  <a:pt x="26" y="0"/>
                </a:lnTo>
                <a:lnTo>
                  <a:pt x="32" y="0"/>
                </a:lnTo>
                <a:lnTo>
                  <a:pt x="38" y="5"/>
                </a:lnTo>
                <a:lnTo>
                  <a:pt x="45" y="17"/>
                </a:lnTo>
                <a:lnTo>
                  <a:pt x="51" y="23"/>
                </a:lnTo>
                <a:lnTo>
                  <a:pt x="58" y="29"/>
                </a:lnTo>
                <a:lnTo>
                  <a:pt x="58" y="34"/>
                </a:lnTo>
                <a:lnTo>
                  <a:pt x="64" y="46"/>
                </a:lnTo>
                <a:lnTo>
                  <a:pt x="70" y="52"/>
                </a:lnTo>
                <a:lnTo>
                  <a:pt x="70" y="64"/>
                </a:lnTo>
                <a:lnTo>
                  <a:pt x="77" y="75"/>
                </a:lnTo>
                <a:lnTo>
                  <a:pt x="83" y="87"/>
                </a:lnTo>
                <a:lnTo>
                  <a:pt x="83" y="98"/>
                </a:lnTo>
                <a:lnTo>
                  <a:pt x="89" y="110"/>
                </a:lnTo>
                <a:lnTo>
                  <a:pt x="96" y="122"/>
                </a:lnTo>
                <a:lnTo>
                  <a:pt x="96" y="133"/>
                </a:lnTo>
                <a:lnTo>
                  <a:pt x="102" y="145"/>
                </a:lnTo>
                <a:lnTo>
                  <a:pt x="109" y="162"/>
                </a:lnTo>
                <a:lnTo>
                  <a:pt x="109" y="174"/>
                </a:lnTo>
                <a:lnTo>
                  <a:pt x="115" y="191"/>
                </a:lnTo>
                <a:lnTo>
                  <a:pt x="115" y="203"/>
                </a:lnTo>
                <a:lnTo>
                  <a:pt x="121" y="220"/>
                </a:lnTo>
                <a:lnTo>
                  <a:pt x="128" y="232"/>
                </a:lnTo>
                <a:lnTo>
                  <a:pt x="128" y="249"/>
                </a:lnTo>
                <a:lnTo>
                  <a:pt x="134" y="261"/>
                </a:lnTo>
                <a:lnTo>
                  <a:pt x="140" y="278"/>
                </a:lnTo>
                <a:lnTo>
                  <a:pt x="140" y="290"/>
                </a:lnTo>
                <a:lnTo>
                  <a:pt x="147" y="301"/>
                </a:lnTo>
                <a:lnTo>
                  <a:pt x="153" y="319"/>
                </a:lnTo>
                <a:lnTo>
                  <a:pt x="153" y="330"/>
                </a:lnTo>
                <a:lnTo>
                  <a:pt x="160" y="342"/>
                </a:lnTo>
                <a:lnTo>
                  <a:pt x="166" y="354"/>
                </a:lnTo>
                <a:lnTo>
                  <a:pt x="166" y="365"/>
                </a:lnTo>
                <a:lnTo>
                  <a:pt x="172" y="377"/>
                </a:lnTo>
                <a:lnTo>
                  <a:pt x="179" y="388"/>
                </a:lnTo>
                <a:lnTo>
                  <a:pt x="179" y="400"/>
                </a:lnTo>
                <a:lnTo>
                  <a:pt x="185" y="406"/>
                </a:lnTo>
                <a:lnTo>
                  <a:pt x="185" y="417"/>
                </a:lnTo>
                <a:lnTo>
                  <a:pt x="191" y="423"/>
                </a:lnTo>
                <a:lnTo>
                  <a:pt x="198" y="429"/>
                </a:lnTo>
                <a:lnTo>
                  <a:pt x="198" y="435"/>
                </a:lnTo>
                <a:lnTo>
                  <a:pt x="204" y="441"/>
                </a:lnTo>
                <a:lnTo>
                  <a:pt x="217" y="452"/>
                </a:lnTo>
                <a:lnTo>
                  <a:pt x="211" y="452"/>
                </a:lnTo>
                <a:lnTo>
                  <a:pt x="217" y="452"/>
                </a:lnTo>
                <a:lnTo>
                  <a:pt x="223" y="452"/>
                </a:lnTo>
                <a:lnTo>
                  <a:pt x="230" y="452"/>
                </a:lnTo>
                <a:lnTo>
                  <a:pt x="236" y="452"/>
                </a:lnTo>
                <a:lnTo>
                  <a:pt x="242" y="452"/>
                </a:lnTo>
                <a:lnTo>
                  <a:pt x="249" y="441"/>
                </a:lnTo>
                <a:lnTo>
                  <a:pt x="255" y="435"/>
                </a:lnTo>
                <a:lnTo>
                  <a:pt x="255" y="429"/>
                </a:lnTo>
                <a:lnTo>
                  <a:pt x="261" y="423"/>
                </a:lnTo>
                <a:lnTo>
                  <a:pt x="268" y="417"/>
                </a:lnTo>
                <a:lnTo>
                  <a:pt x="268" y="406"/>
                </a:lnTo>
                <a:lnTo>
                  <a:pt x="274" y="400"/>
                </a:lnTo>
                <a:lnTo>
                  <a:pt x="281" y="388"/>
                </a:lnTo>
                <a:lnTo>
                  <a:pt x="281" y="377"/>
                </a:lnTo>
                <a:lnTo>
                  <a:pt x="287" y="365"/>
                </a:lnTo>
                <a:lnTo>
                  <a:pt x="293" y="354"/>
                </a:lnTo>
                <a:lnTo>
                  <a:pt x="293" y="342"/>
                </a:lnTo>
                <a:lnTo>
                  <a:pt x="300" y="330"/>
                </a:lnTo>
                <a:lnTo>
                  <a:pt x="306" y="319"/>
                </a:lnTo>
                <a:lnTo>
                  <a:pt x="306" y="301"/>
                </a:lnTo>
                <a:lnTo>
                  <a:pt x="312" y="290"/>
                </a:lnTo>
                <a:lnTo>
                  <a:pt x="319" y="278"/>
                </a:lnTo>
                <a:lnTo>
                  <a:pt x="319" y="261"/>
                </a:lnTo>
                <a:lnTo>
                  <a:pt x="325" y="249"/>
                </a:lnTo>
                <a:lnTo>
                  <a:pt x="332" y="232"/>
                </a:lnTo>
                <a:lnTo>
                  <a:pt x="332" y="220"/>
                </a:lnTo>
                <a:lnTo>
                  <a:pt x="338" y="203"/>
                </a:lnTo>
                <a:lnTo>
                  <a:pt x="338" y="191"/>
                </a:lnTo>
                <a:lnTo>
                  <a:pt x="344" y="174"/>
                </a:lnTo>
                <a:lnTo>
                  <a:pt x="351" y="162"/>
                </a:lnTo>
                <a:lnTo>
                  <a:pt x="351" y="151"/>
                </a:lnTo>
                <a:lnTo>
                  <a:pt x="357" y="133"/>
                </a:lnTo>
                <a:lnTo>
                  <a:pt x="363" y="122"/>
                </a:lnTo>
                <a:lnTo>
                  <a:pt x="363" y="110"/>
                </a:lnTo>
                <a:lnTo>
                  <a:pt x="370" y="98"/>
                </a:lnTo>
                <a:lnTo>
                  <a:pt x="376" y="87"/>
                </a:lnTo>
                <a:lnTo>
                  <a:pt x="376" y="75"/>
                </a:lnTo>
                <a:lnTo>
                  <a:pt x="383" y="64"/>
                </a:lnTo>
                <a:lnTo>
                  <a:pt x="389" y="52"/>
                </a:lnTo>
                <a:lnTo>
                  <a:pt x="389" y="46"/>
                </a:lnTo>
                <a:lnTo>
                  <a:pt x="395" y="34"/>
                </a:lnTo>
                <a:lnTo>
                  <a:pt x="402" y="29"/>
                </a:lnTo>
                <a:lnTo>
                  <a:pt x="402" y="23"/>
                </a:lnTo>
                <a:lnTo>
                  <a:pt x="408" y="17"/>
                </a:lnTo>
                <a:lnTo>
                  <a:pt x="408" y="11"/>
                </a:lnTo>
                <a:lnTo>
                  <a:pt x="414" y="5"/>
                </a:lnTo>
                <a:lnTo>
                  <a:pt x="427" y="0"/>
                </a:lnTo>
                <a:lnTo>
                  <a:pt x="434" y="0"/>
                </a:lnTo>
                <a:lnTo>
                  <a:pt x="440" y="0"/>
                </a:lnTo>
                <a:lnTo>
                  <a:pt x="446" y="0"/>
                </a:lnTo>
                <a:lnTo>
                  <a:pt x="453" y="5"/>
                </a:lnTo>
                <a:lnTo>
                  <a:pt x="459" y="17"/>
                </a:lnTo>
                <a:lnTo>
                  <a:pt x="465" y="23"/>
                </a:lnTo>
                <a:lnTo>
                  <a:pt x="472" y="29"/>
                </a:lnTo>
                <a:lnTo>
                  <a:pt x="472" y="34"/>
                </a:lnTo>
                <a:lnTo>
                  <a:pt x="478" y="46"/>
                </a:lnTo>
                <a:lnTo>
                  <a:pt x="478" y="52"/>
                </a:lnTo>
                <a:lnTo>
                  <a:pt x="485" y="64"/>
                </a:lnTo>
                <a:lnTo>
                  <a:pt x="491" y="75"/>
                </a:lnTo>
                <a:lnTo>
                  <a:pt x="491" y="87"/>
                </a:lnTo>
                <a:lnTo>
                  <a:pt x="497" y="98"/>
                </a:lnTo>
                <a:lnTo>
                  <a:pt x="504" y="110"/>
                </a:lnTo>
                <a:lnTo>
                  <a:pt x="504" y="122"/>
                </a:lnTo>
                <a:lnTo>
                  <a:pt x="510" y="133"/>
                </a:lnTo>
                <a:lnTo>
                  <a:pt x="516" y="151"/>
                </a:lnTo>
                <a:lnTo>
                  <a:pt x="516" y="162"/>
                </a:lnTo>
                <a:lnTo>
                  <a:pt x="523" y="174"/>
                </a:lnTo>
                <a:lnTo>
                  <a:pt x="529" y="191"/>
                </a:lnTo>
                <a:lnTo>
                  <a:pt x="529" y="203"/>
                </a:lnTo>
                <a:lnTo>
                  <a:pt x="536" y="220"/>
                </a:lnTo>
                <a:lnTo>
                  <a:pt x="542" y="232"/>
                </a:lnTo>
                <a:lnTo>
                  <a:pt x="542" y="249"/>
                </a:lnTo>
                <a:lnTo>
                  <a:pt x="548" y="261"/>
                </a:lnTo>
                <a:lnTo>
                  <a:pt x="548" y="278"/>
                </a:lnTo>
                <a:lnTo>
                  <a:pt x="555" y="290"/>
                </a:lnTo>
                <a:lnTo>
                  <a:pt x="561" y="307"/>
                </a:lnTo>
                <a:lnTo>
                  <a:pt x="561" y="319"/>
                </a:lnTo>
                <a:lnTo>
                  <a:pt x="567" y="330"/>
                </a:lnTo>
                <a:lnTo>
                  <a:pt x="574" y="342"/>
                </a:lnTo>
                <a:lnTo>
                  <a:pt x="574" y="354"/>
                </a:lnTo>
                <a:lnTo>
                  <a:pt x="580" y="365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7" name="Freeform 17"/>
          <p:cNvSpPr>
            <a:spLocks/>
          </p:cNvSpPr>
          <p:nvPr/>
        </p:nvSpPr>
        <p:spPr bwMode="auto">
          <a:xfrm>
            <a:off x="5461000" y="3602038"/>
            <a:ext cx="920750" cy="717550"/>
          </a:xfrm>
          <a:custGeom>
            <a:avLst/>
            <a:gdLst>
              <a:gd name="T0" fmla="*/ 2147483647 w 580"/>
              <a:gd name="T1" fmla="*/ 2147483647 h 452"/>
              <a:gd name="T2" fmla="*/ 2147483647 w 580"/>
              <a:gd name="T3" fmla="*/ 2147483647 h 452"/>
              <a:gd name="T4" fmla="*/ 2147483647 w 580"/>
              <a:gd name="T5" fmla="*/ 2147483647 h 452"/>
              <a:gd name="T6" fmla="*/ 2147483647 w 580"/>
              <a:gd name="T7" fmla="*/ 2147483647 h 452"/>
              <a:gd name="T8" fmla="*/ 2147483647 w 580"/>
              <a:gd name="T9" fmla="*/ 2147483647 h 452"/>
              <a:gd name="T10" fmla="*/ 2147483647 w 580"/>
              <a:gd name="T11" fmla="*/ 2147483647 h 452"/>
              <a:gd name="T12" fmla="*/ 2147483647 w 580"/>
              <a:gd name="T13" fmla="*/ 2147483647 h 452"/>
              <a:gd name="T14" fmla="*/ 2147483647 w 580"/>
              <a:gd name="T15" fmla="*/ 2147483647 h 452"/>
              <a:gd name="T16" fmla="*/ 2147483647 w 580"/>
              <a:gd name="T17" fmla="*/ 2147483647 h 452"/>
              <a:gd name="T18" fmla="*/ 2147483647 w 580"/>
              <a:gd name="T19" fmla="*/ 2147483647 h 452"/>
              <a:gd name="T20" fmla="*/ 2147483647 w 580"/>
              <a:gd name="T21" fmla="*/ 2147483647 h 452"/>
              <a:gd name="T22" fmla="*/ 2147483647 w 580"/>
              <a:gd name="T23" fmla="*/ 2147483647 h 452"/>
              <a:gd name="T24" fmla="*/ 2147483647 w 580"/>
              <a:gd name="T25" fmla="*/ 2147483647 h 452"/>
              <a:gd name="T26" fmla="*/ 2147483647 w 580"/>
              <a:gd name="T27" fmla="*/ 2147483647 h 452"/>
              <a:gd name="T28" fmla="*/ 2147483647 w 580"/>
              <a:gd name="T29" fmla="*/ 2147483647 h 452"/>
              <a:gd name="T30" fmla="*/ 2147483647 w 580"/>
              <a:gd name="T31" fmla="*/ 2147483647 h 452"/>
              <a:gd name="T32" fmla="*/ 2147483647 w 580"/>
              <a:gd name="T33" fmla="*/ 2147483647 h 452"/>
              <a:gd name="T34" fmla="*/ 2147483647 w 580"/>
              <a:gd name="T35" fmla="*/ 2147483647 h 452"/>
              <a:gd name="T36" fmla="*/ 2147483647 w 580"/>
              <a:gd name="T37" fmla="*/ 2147483647 h 452"/>
              <a:gd name="T38" fmla="*/ 2147483647 w 580"/>
              <a:gd name="T39" fmla="*/ 0 h 452"/>
              <a:gd name="T40" fmla="*/ 2147483647 w 580"/>
              <a:gd name="T41" fmla="*/ 2147483647 h 452"/>
              <a:gd name="T42" fmla="*/ 2147483647 w 580"/>
              <a:gd name="T43" fmla="*/ 2147483647 h 452"/>
              <a:gd name="T44" fmla="*/ 2147483647 w 580"/>
              <a:gd name="T45" fmla="*/ 2147483647 h 452"/>
              <a:gd name="T46" fmla="*/ 2147483647 w 580"/>
              <a:gd name="T47" fmla="*/ 2147483647 h 452"/>
              <a:gd name="T48" fmla="*/ 2147483647 w 580"/>
              <a:gd name="T49" fmla="*/ 2147483647 h 452"/>
              <a:gd name="T50" fmla="*/ 2147483647 w 580"/>
              <a:gd name="T51" fmla="*/ 2147483647 h 452"/>
              <a:gd name="T52" fmla="*/ 2147483647 w 580"/>
              <a:gd name="T53" fmla="*/ 2147483647 h 452"/>
              <a:gd name="T54" fmla="*/ 2147483647 w 580"/>
              <a:gd name="T55" fmla="*/ 2147483647 h 452"/>
              <a:gd name="T56" fmla="*/ 2147483647 w 580"/>
              <a:gd name="T57" fmla="*/ 2147483647 h 452"/>
              <a:gd name="T58" fmla="*/ 2147483647 w 580"/>
              <a:gd name="T59" fmla="*/ 2147483647 h 452"/>
              <a:gd name="T60" fmla="*/ 2147483647 w 580"/>
              <a:gd name="T61" fmla="*/ 2147483647 h 452"/>
              <a:gd name="T62" fmla="*/ 2147483647 w 580"/>
              <a:gd name="T63" fmla="*/ 2147483647 h 452"/>
              <a:gd name="T64" fmla="*/ 2147483647 w 580"/>
              <a:gd name="T65" fmla="*/ 2147483647 h 452"/>
              <a:gd name="T66" fmla="*/ 2147483647 w 580"/>
              <a:gd name="T67" fmla="*/ 2147483647 h 452"/>
              <a:gd name="T68" fmla="*/ 2147483647 w 580"/>
              <a:gd name="T69" fmla="*/ 2147483647 h 452"/>
              <a:gd name="T70" fmla="*/ 2147483647 w 580"/>
              <a:gd name="T71" fmla="*/ 2147483647 h 452"/>
              <a:gd name="T72" fmla="*/ 2147483647 w 580"/>
              <a:gd name="T73" fmla="*/ 2147483647 h 452"/>
              <a:gd name="T74" fmla="*/ 2147483647 w 580"/>
              <a:gd name="T75" fmla="*/ 2147483647 h 452"/>
              <a:gd name="T76" fmla="*/ 2147483647 w 580"/>
              <a:gd name="T77" fmla="*/ 2147483647 h 452"/>
              <a:gd name="T78" fmla="*/ 2147483647 w 580"/>
              <a:gd name="T79" fmla="*/ 2147483647 h 452"/>
              <a:gd name="T80" fmla="*/ 2147483647 w 580"/>
              <a:gd name="T81" fmla="*/ 2147483647 h 452"/>
              <a:gd name="T82" fmla="*/ 2147483647 w 580"/>
              <a:gd name="T83" fmla="*/ 2147483647 h 4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0"/>
              <a:gd name="T127" fmla="*/ 0 h 452"/>
              <a:gd name="T128" fmla="*/ 580 w 580"/>
              <a:gd name="T129" fmla="*/ 452 h 45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0" h="452">
                <a:moveTo>
                  <a:pt x="0" y="365"/>
                </a:moveTo>
                <a:lnTo>
                  <a:pt x="7" y="377"/>
                </a:lnTo>
                <a:lnTo>
                  <a:pt x="7" y="388"/>
                </a:lnTo>
                <a:lnTo>
                  <a:pt x="13" y="400"/>
                </a:lnTo>
                <a:lnTo>
                  <a:pt x="19" y="406"/>
                </a:lnTo>
                <a:lnTo>
                  <a:pt x="19" y="417"/>
                </a:lnTo>
                <a:lnTo>
                  <a:pt x="26" y="423"/>
                </a:lnTo>
                <a:lnTo>
                  <a:pt x="32" y="429"/>
                </a:lnTo>
                <a:lnTo>
                  <a:pt x="32" y="435"/>
                </a:lnTo>
                <a:lnTo>
                  <a:pt x="38" y="441"/>
                </a:lnTo>
                <a:lnTo>
                  <a:pt x="51" y="452"/>
                </a:lnTo>
                <a:lnTo>
                  <a:pt x="45" y="452"/>
                </a:lnTo>
                <a:lnTo>
                  <a:pt x="51" y="452"/>
                </a:lnTo>
                <a:lnTo>
                  <a:pt x="58" y="452"/>
                </a:lnTo>
                <a:lnTo>
                  <a:pt x="64" y="452"/>
                </a:lnTo>
                <a:lnTo>
                  <a:pt x="70" y="452"/>
                </a:lnTo>
                <a:lnTo>
                  <a:pt x="77" y="446"/>
                </a:lnTo>
                <a:lnTo>
                  <a:pt x="83" y="441"/>
                </a:lnTo>
                <a:lnTo>
                  <a:pt x="89" y="435"/>
                </a:lnTo>
                <a:lnTo>
                  <a:pt x="89" y="429"/>
                </a:lnTo>
                <a:lnTo>
                  <a:pt x="96" y="423"/>
                </a:lnTo>
                <a:lnTo>
                  <a:pt x="102" y="417"/>
                </a:lnTo>
                <a:lnTo>
                  <a:pt x="102" y="406"/>
                </a:lnTo>
                <a:lnTo>
                  <a:pt x="108" y="394"/>
                </a:lnTo>
                <a:lnTo>
                  <a:pt x="115" y="388"/>
                </a:lnTo>
                <a:lnTo>
                  <a:pt x="115" y="377"/>
                </a:lnTo>
                <a:lnTo>
                  <a:pt x="121" y="365"/>
                </a:lnTo>
                <a:lnTo>
                  <a:pt x="121" y="354"/>
                </a:lnTo>
                <a:lnTo>
                  <a:pt x="128" y="342"/>
                </a:lnTo>
                <a:lnTo>
                  <a:pt x="134" y="330"/>
                </a:lnTo>
                <a:lnTo>
                  <a:pt x="134" y="313"/>
                </a:lnTo>
                <a:lnTo>
                  <a:pt x="140" y="301"/>
                </a:lnTo>
                <a:lnTo>
                  <a:pt x="147" y="290"/>
                </a:lnTo>
                <a:lnTo>
                  <a:pt x="147" y="272"/>
                </a:lnTo>
                <a:lnTo>
                  <a:pt x="153" y="261"/>
                </a:lnTo>
                <a:lnTo>
                  <a:pt x="159" y="243"/>
                </a:lnTo>
                <a:lnTo>
                  <a:pt x="159" y="232"/>
                </a:lnTo>
                <a:lnTo>
                  <a:pt x="166" y="220"/>
                </a:lnTo>
                <a:lnTo>
                  <a:pt x="172" y="203"/>
                </a:lnTo>
                <a:lnTo>
                  <a:pt x="172" y="191"/>
                </a:lnTo>
                <a:lnTo>
                  <a:pt x="179" y="174"/>
                </a:lnTo>
                <a:lnTo>
                  <a:pt x="185" y="162"/>
                </a:lnTo>
                <a:lnTo>
                  <a:pt x="185" y="145"/>
                </a:lnTo>
                <a:lnTo>
                  <a:pt x="191" y="133"/>
                </a:lnTo>
                <a:lnTo>
                  <a:pt x="191" y="122"/>
                </a:lnTo>
                <a:lnTo>
                  <a:pt x="198" y="110"/>
                </a:lnTo>
                <a:lnTo>
                  <a:pt x="204" y="98"/>
                </a:lnTo>
                <a:lnTo>
                  <a:pt x="204" y="87"/>
                </a:lnTo>
                <a:lnTo>
                  <a:pt x="210" y="75"/>
                </a:lnTo>
                <a:lnTo>
                  <a:pt x="217" y="64"/>
                </a:lnTo>
                <a:lnTo>
                  <a:pt x="217" y="52"/>
                </a:lnTo>
                <a:lnTo>
                  <a:pt x="223" y="46"/>
                </a:lnTo>
                <a:lnTo>
                  <a:pt x="230" y="34"/>
                </a:lnTo>
                <a:lnTo>
                  <a:pt x="230" y="29"/>
                </a:lnTo>
                <a:lnTo>
                  <a:pt x="236" y="23"/>
                </a:lnTo>
                <a:lnTo>
                  <a:pt x="242" y="17"/>
                </a:lnTo>
                <a:lnTo>
                  <a:pt x="242" y="11"/>
                </a:lnTo>
                <a:lnTo>
                  <a:pt x="249" y="5"/>
                </a:lnTo>
                <a:lnTo>
                  <a:pt x="261" y="0"/>
                </a:lnTo>
                <a:lnTo>
                  <a:pt x="268" y="0"/>
                </a:lnTo>
                <a:lnTo>
                  <a:pt x="274" y="0"/>
                </a:lnTo>
                <a:lnTo>
                  <a:pt x="281" y="5"/>
                </a:lnTo>
                <a:lnTo>
                  <a:pt x="287" y="11"/>
                </a:lnTo>
                <a:lnTo>
                  <a:pt x="293" y="17"/>
                </a:lnTo>
                <a:lnTo>
                  <a:pt x="300" y="23"/>
                </a:lnTo>
                <a:lnTo>
                  <a:pt x="300" y="29"/>
                </a:lnTo>
                <a:lnTo>
                  <a:pt x="306" y="40"/>
                </a:lnTo>
                <a:lnTo>
                  <a:pt x="312" y="46"/>
                </a:lnTo>
                <a:lnTo>
                  <a:pt x="312" y="58"/>
                </a:lnTo>
                <a:lnTo>
                  <a:pt x="319" y="64"/>
                </a:lnTo>
                <a:lnTo>
                  <a:pt x="325" y="75"/>
                </a:lnTo>
                <a:lnTo>
                  <a:pt x="325" y="87"/>
                </a:lnTo>
                <a:lnTo>
                  <a:pt x="332" y="98"/>
                </a:lnTo>
                <a:lnTo>
                  <a:pt x="338" y="110"/>
                </a:lnTo>
                <a:lnTo>
                  <a:pt x="338" y="122"/>
                </a:lnTo>
                <a:lnTo>
                  <a:pt x="344" y="139"/>
                </a:lnTo>
                <a:lnTo>
                  <a:pt x="344" y="151"/>
                </a:lnTo>
                <a:lnTo>
                  <a:pt x="351" y="162"/>
                </a:lnTo>
                <a:lnTo>
                  <a:pt x="357" y="180"/>
                </a:lnTo>
                <a:lnTo>
                  <a:pt x="357" y="191"/>
                </a:lnTo>
                <a:lnTo>
                  <a:pt x="363" y="209"/>
                </a:lnTo>
                <a:lnTo>
                  <a:pt x="370" y="220"/>
                </a:lnTo>
                <a:lnTo>
                  <a:pt x="370" y="238"/>
                </a:lnTo>
                <a:lnTo>
                  <a:pt x="376" y="249"/>
                </a:lnTo>
                <a:lnTo>
                  <a:pt x="383" y="267"/>
                </a:lnTo>
                <a:lnTo>
                  <a:pt x="383" y="278"/>
                </a:lnTo>
                <a:lnTo>
                  <a:pt x="389" y="290"/>
                </a:lnTo>
                <a:lnTo>
                  <a:pt x="395" y="307"/>
                </a:lnTo>
                <a:lnTo>
                  <a:pt x="395" y="319"/>
                </a:lnTo>
                <a:lnTo>
                  <a:pt x="402" y="330"/>
                </a:lnTo>
                <a:lnTo>
                  <a:pt x="408" y="342"/>
                </a:lnTo>
                <a:lnTo>
                  <a:pt x="408" y="359"/>
                </a:lnTo>
                <a:lnTo>
                  <a:pt x="414" y="371"/>
                </a:lnTo>
                <a:lnTo>
                  <a:pt x="414" y="377"/>
                </a:lnTo>
                <a:lnTo>
                  <a:pt x="421" y="388"/>
                </a:lnTo>
                <a:lnTo>
                  <a:pt x="427" y="400"/>
                </a:lnTo>
                <a:lnTo>
                  <a:pt x="427" y="406"/>
                </a:lnTo>
                <a:lnTo>
                  <a:pt x="434" y="417"/>
                </a:lnTo>
                <a:lnTo>
                  <a:pt x="440" y="423"/>
                </a:lnTo>
                <a:lnTo>
                  <a:pt x="440" y="429"/>
                </a:lnTo>
                <a:lnTo>
                  <a:pt x="446" y="435"/>
                </a:lnTo>
                <a:lnTo>
                  <a:pt x="453" y="441"/>
                </a:lnTo>
                <a:lnTo>
                  <a:pt x="453" y="446"/>
                </a:lnTo>
                <a:lnTo>
                  <a:pt x="465" y="452"/>
                </a:lnTo>
                <a:lnTo>
                  <a:pt x="472" y="452"/>
                </a:lnTo>
                <a:lnTo>
                  <a:pt x="478" y="452"/>
                </a:lnTo>
                <a:lnTo>
                  <a:pt x="485" y="446"/>
                </a:lnTo>
                <a:lnTo>
                  <a:pt x="491" y="446"/>
                </a:lnTo>
                <a:lnTo>
                  <a:pt x="497" y="435"/>
                </a:lnTo>
                <a:lnTo>
                  <a:pt x="504" y="429"/>
                </a:lnTo>
                <a:lnTo>
                  <a:pt x="510" y="423"/>
                </a:lnTo>
                <a:lnTo>
                  <a:pt x="510" y="412"/>
                </a:lnTo>
                <a:lnTo>
                  <a:pt x="516" y="406"/>
                </a:lnTo>
                <a:lnTo>
                  <a:pt x="523" y="394"/>
                </a:lnTo>
                <a:lnTo>
                  <a:pt x="523" y="388"/>
                </a:lnTo>
                <a:lnTo>
                  <a:pt x="529" y="377"/>
                </a:lnTo>
                <a:lnTo>
                  <a:pt x="536" y="365"/>
                </a:lnTo>
                <a:lnTo>
                  <a:pt x="536" y="354"/>
                </a:lnTo>
                <a:lnTo>
                  <a:pt x="542" y="342"/>
                </a:lnTo>
                <a:lnTo>
                  <a:pt x="548" y="330"/>
                </a:lnTo>
                <a:lnTo>
                  <a:pt x="548" y="313"/>
                </a:lnTo>
                <a:lnTo>
                  <a:pt x="555" y="301"/>
                </a:lnTo>
                <a:lnTo>
                  <a:pt x="561" y="290"/>
                </a:lnTo>
                <a:lnTo>
                  <a:pt x="561" y="272"/>
                </a:lnTo>
                <a:lnTo>
                  <a:pt x="567" y="261"/>
                </a:lnTo>
                <a:lnTo>
                  <a:pt x="567" y="243"/>
                </a:lnTo>
                <a:lnTo>
                  <a:pt x="574" y="232"/>
                </a:lnTo>
                <a:lnTo>
                  <a:pt x="580" y="214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8" name="Freeform 18"/>
          <p:cNvSpPr>
            <a:spLocks/>
          </p:cNvSpPr>
          <p:nvPr/>
        </p:nvSpPr>
        <p:spPr bwMode="auto">
          <a:xfrm>
            <a:off x="6381750" y="3602038"/>
            <a:ext cx="911225" cy="717550"/>
          </a:xfrm>
          <a:custGeom>
            <a:avLst/>
            <a:gdLst>
              <a:gd name="T0" fmla="*/ 2147483647 w 574"/>
              <a:gd name="T1" fmla="*/ 2147483647 h 452"/>
              <a:gd name="T2" fmla="*/ 2147483647 w 574"/>
              <a:gd name="T3" fmla="*/ 2147483647 h 452"/>
              <a:gd name="T4" fmla="*/ 2147483647 w 574"/>
              <a:gd name="T5" fmla="*/ 2147483647 h 452"/>
              <a:gd name="T6" fmla="*/ 2147483647 w 574"/>
              <a:gd name="T7" fmla="*/ 2147483647 h 452"/>
              <a:gd name="T8" fmla="*/ 2147483647 w 574"/>
              <a:gd name="T9" fmla="*/ 2147483647 h 452"/>
              <a:gd name="T10" fmla="*/ 2147483647 w 574"/>
              <a:gd name="T11" fmla="*/ 2147483647 h 452"/>
              <a:gd name="T12" fmla="*/ 2147483647 w 574"/>
              <a:gd name="T13" fmla="*/ 0 h 452"/>
              <a:gd name="T14" fmla="*/ 2147483647 w 574"/>
              <a:gd name="T15" fmla="*/ 0 h 452"/>
              <a:gd name="T16" fmla="*/ 2147483647 w 574"/>
              <a:gd name="T17" fmla="*/ 2147483647 h 452"/>
              <a:gd name="T18" fmla="*/ 2147483647 w 574"/>
              <a:gd name="T19" fmla="*/ 2147483647 h 452"/>
              <a:gd name="T20" fmla="*/ 2147483647 w 574"/>
              <a:gd name="T21" fmla="*/ 2147483647 h 452"/>
              <a:gd name="T22" fmla="*/ 2147483647 w 574"/>
              <a:gd name="T23" fmla="*/ 2147483647 h 452"/>
              <a:gd name="T24" fmla="*/ 2147483647 w 574"/>
              <a:gd name="T25" fmla="*/ 2147483647 h 452"/>
              <a:gd name="T26" fmla="*/ 2147483647 w 574"/>
              <a:gd name="T27" fmla="*/ 2147483647 h 452"/>
              <a:gd name="T28" fmla="*/ 2147483647 w 574"/>
              <a:gd name="T29" fmla="*/ 2147483647 h 452"/>
              <a:gd name="T30" fmla="*/ 2147483647 w 574"/>
              <a:gd name="T31" fmla="*/ 2147483647 h 452"/>
              <a:gd name="T32" fmla="*/ 2147483647 w 574"/>
              <a:gd name="T33" fmla="*/ 2147483647 h 452"/>
              <a:gd name="T34" fmla="*/ 2147483647 w 574"/>
              <a:gd name="T35" fmla="*/ 2147483647 h 452"/>
              <a:gd name="T36" fmla="*/ 2147483647 w 574"/>
              <a:gd name="T37" fmla="*/ 2147483647 h 452"/>
              <a:gd name="T38" fmla="*/ 2147483647 w 574"/>
              <a:gd name="T39" fmla="*/ 2147483647 h 452"/>
              <a:gd name="T40" fmla="*/ 2147483647 w 574"/>
              <a:gd name="T41" fmla="*/ 2147483647 h 452"/>
              <a:gd name="T42" fmla="*/ 2147483647 w 574"/>
              <a:gd name="T43" fmla="*/ 2147483647 h 452"/>
              <a:gd name="T44" fmla="*/ 2147483647 w 574"/>
              <a:gd name="T45" fmla="*/ 2147483647 h 452"/>
              <a:gd name="T46" fmla="*/ 2147483647 w 574"/>
              <a:gd name="T47" fmla="*/ 2147483647 h 452"/>
              <a:gd name="T48" fmla="*/ 2147483647 w 574"/>
              <a:gd name="T49" fmla="*/ 2147483647 h 452"/>
              <a:gd name="T50" fmla="*/ 2147483647 w 574"/>
              <a:gd name="T51" fmla="*/ 2147483647 h 452"/>
              <a:gd name="T52" fmla="*/ 2147483647 w 574"/>
              <a:gd name="T53" fmla="*/ 2147483647 h 452"/>
              <a:gd name="T54" fmla="*/ 2147483647 w 574"/>
              <a:gd name="T55" fmla="*/ 2147483647 h 452"/>
              <a:gd name="T56" fmla="*/ 2147483647 w 574"/>
              <a:gd name="T57" fmla="*/ 2147483647 h 452"/>
              <a:gd name="T58" fmla="*/ 2147483647 w 574"/>
              <a:gd name="T59" fmla="*/ 2147483647 h 452"/>
              <a:gd name="T60" fmla="*/ 2147483647 w 574"/>
              <a:gd name="T61" fmla="*/ 2147483647 h 452"/>
              <a:gd name="T62" fmla="*/ 2147483647 w 574"/>
              <a:gd name="T63" fmla="*/ 2147483647 h 452"/>
              <a:gd name="T64" fmla="*/ 2147483647 w 574"/>
              <a:gd name="T65" fmla="*/ 2147483647 h 452"/>
              <a:gd name="T66" fmla="*/ 2147483647 w 574"/>
              <a:gd name="T67" fmla="*/ 2147483647 h 452"/>
              <a:gd name="T68" fmla="*/ 2147483647 w 574"/>
              <a:gd name="T69" fmla="*/ 2147483647 h 452"/>
              <a:gd name="T70" fmla="*/ 2147483647 w 574"/>
              <a:gd name="T71" fmla="*/ 2147483647 h 452"/>
              <a:gd name="T72" fmla="*/ 2147483647 w 574"/>
              <a:gd name="T73" fmla="*/ 2147483647 h 452"/>
              <a:gd name="T74" fmla="*/ 2147483647 w 574"/>
              <a:gd name="T75" fmla="*/ 0 h 452"/>
              <a:gd name="T76" fmla="*/ 2147483647 w 574"/>
              <a:gd name="T77" fmla="*/ 0 h 452"/>
              <a:gd name="T78" fmla="*/ 2147483647 w 574"/>
              <a:gd name="T79" fmla="*/ 2147483647 h 452"/>
              <a:gd name="T80" fmla="*/ 2147483647 w 574"/>
              <a:gd name="T81" fmla="*/ 2147483647 h 452"/>
              <a:gd name="T82" fmla="*/ 2147483647 w 574"/>
              <a:gd name="T83" fmla="*/ 2147483647 h 4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74"/>
              <a:gd name="T127" fmla="*/ 0 h 452"/>
              <a:gd name="T128" fmla="*/ 574 w 574"/>
              <a:gd name="T129" fmla="*/ 452 h 45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74" h="452">
                <a:moveTo>
                  <a:pt x="0" y="214"/>
                </a:moveTo>
                <a:lnTo>
                  <a:pt x="0" y="203"/>
                </a:lnTo>
                <a:lnTo>
                  <a:pt x="6" y="185"/>
                </a:lnTo>
                <a:lnTo>
                  <a:pt x="13" y="174"/>
                </a:lnTo>
                <a:lnTo>
                  <a:pt x="13" y="156"/>
                </a:lnTo>
                <a:lnTo>
                  <a:pt x="19" y="145"/>
                </a:lnTo>
                <a:lnTo>
                  <a:pt x="26" y="133"/>
                </a:lnTo>
                <a:lnTo>
                  <a:pt x="26" y="122"/>
                </a:lnTo>
                <a:lnTo>
                  <a:pt x="32" y="104"/>
                </a:lnTo>
                <a:lnTo>
                  <a:pt x="38" y="93"/>
                </a:lnTo>
                <a:lnTo>
                  <a:pt x="38" y="81"/>
                </a:lnTo>
                <a:lnTo>
                  <a:pt x="45" y="69"/>
                </a:lnTo>
                <a:lnTo>
                  <a:pt x="51" y="64"/>
                </a:lnTo>
                <a:lnTo>
                  <a:pt x="51" y="52"/>
                </a:lnTo>
                <a:lnTo>
                  <a:pt x="57" y="40"/>
                </a:lnTo>
                <a:lnTo>
                  <a:pt x="57" y="34"/>
                </a:lnTo>
                <a:lnTo>
                  <a:pt x="64" y="29"/>
                </a:lnTo>
                <a:lnTo>
                  <a:pt x="70" y="23"/>
                </a:lnTo>
                <a:lnTo>
                  <a:pt x="70" y="17"/>
                </a:lnTo>
                <a:lnTo>
                  <a:pt x="77" y="11"/>
                </a:lnTo>
                <a:lnTo>
                  <a:pt x="89" y="0"/>
                </a:lnTo>
                <a:lnTo>
                  <a:pt x="83" y="0"/>
                </a:lnTo>
                <a:lnTo>
                  <a:pt x="89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5" y="5"/>
                </a:lnTo>
                <a:lnTo>
                  <a:pt x="121" y="11"/>
                </a:lnTo>
                <a:lnTo>
                  <a:pt x="128" y="17"/>
                </a:lnTo>
                <a:lnTo>
                  <a:pt x="128" y="23"/>
                </a:lnTo>
                <a:lnTo>
                  <a:pt x="134" y="29"/>
                </a:lnTo>
                <a:lnTo>
                  <a:pt x="140" y="40"/>
                </a:lnTo>
                <a:lnTo>
                  <a:pt x="140" y="46"/>
                </a:lnTo>
                <a:lnTo>
                  <a:pt x="147" y="58"/>
                </a:lnTo>
                <a:lnTo>
                  <a:pt x="153" y="64"/>
                </a:lnTo>
                <a:lnTo>
                  <a:pt x="153" y="75"/>
                </a:lnTo>
                <a:lnTo>
                  <a:pt x="159" y="87"/>
                </a:lnTo>
                <a:lnTo>
                  <a:pt x="166" y="98"/>
                </a:lnTo>
                <a:lnTo>
                  <a:pt x="166" y="110"/>
                </a:lnTo>
                <a:lnTo>
                  <a:pt x="172" y="127"/>
                </a:lnTo>
                <a:lnTo>
                  <a:pt x="179" y="139"/>
                </a:lnTo>
                <a:lnTo>
                  <a:pt x="179" y="151"/>
                </a:lnTo>
                <a:lnTo>
                  <a:pt x="185" y="168"/>
                </a:lnTo>
                <a:lnTo>
                  <a:pt x="191" y="180"/>
                </a:lnTo>
                <a:lnTo>
                  <a:pt x="191" y="191"/>
                </a:lnTo>
                <a:lnTo>
                  <a:pt x="198" y="209"/>
                </a:lnTo>
                <a:lnTo>
                  <a:pt x="204" y="220"/>
                </a:lnTo>
                <a:lnTo>
                  <a:pt x="204" y="238"/>
                </a:lnTo>
                <a:lnTo>
                  <a:pt x="210" y="249"/>
                </a:lnTo>
                <a:lnTo>
                  <a:pt x="210" y="267"/>
                </a:lnTo>
                <a:lnTo>
                  <a:pt x="217" y="278"/>
                </a:lnTo>
                <a:lnTo>
                  <a:pt x="223" y="296"/>
                </a:lnTo>
                <a:lnTo>
                  <a:pt x="223" y="307"/>
                </a:lnTo>
                <a:lnTo>
                  <a:pt x="230" y="319"/>
                </a:lnTo>
                <a:lnTo>
                  <a:pt x="236" y="336"/>
                </a:lnTo>
                <a:lnTo>
                  <a:pt x="236" y="348"/>
                </a:lnTo>
                <a:lnTo>
                  <a:pt x="242" y="359"/>
                </a:lnTo>
                <a:lnTo>
                  <a:pt x="249" y="371"/>
                </a:lnTo>
                <a:lnTo>
                  <a:pt x="249" y="383"/>
                </a:lnTo>
                <a:lnTo>
                  <a:pt x="255" y="388"/>
                </a:lnTo>
                <a:lnTo>
                  <a:pt x="261" y="400"/>
                </a:lnTo>
                <a:lnTo>
                  <a:pt x="261" y="412"/>
                </a:lnTo>
                <a:lnTo>
                  <a:pt x="268" y="417"/>
                </a:lnTo>
                <a:lnTo>
                  <a:pt x="274" y="423"/>
                </a:lnTo>
                <a:lnTo>
                  <a:pt x="274" y="429"/>
                </a:lnTo>
                <a:lnTo>
                  <a:pt x="281" y="441"/>
                </a:lnTo>
                <a:lnTo>
                  <a:pt x="287" y="446"/>
                </a:lnTo>
                <a:lnTo>
                  <a:pt x="300" y="452"/>
                </a:lnTo>
                <a:lnTo>
                  <a:pt x="306" y="452"/>
                </a:lnTo>
                <a:lnTo>
                  <a:pt x="312" y="452"/>
                </a:lnTo>
                <a:lnTo>
                  <a:pt x="319" y="446"/>
                </a:lnTo>
                <a:lnTo>
                  <a:pt x="325" y="446"/>
                </a:lnTo>
                <a:lnTo>
                  <a:pt x="332" y="435"/>
                </a:lnTo>
                <a:lnTo>
                  <a:pt x="338" y="429"/>
                </a:lnTo>
                <a:lnTo>
                  <a:pt x="344" y="423"/>
                </a:lnTo>
                <a:lnTo>
                  <a:pt x="344" y="412"/>
                </a:lnTo>
                <a:lnTo>
                  <a:pt x="351" y="406"/>
                </a:lnTo>
                <a:lnTo>
                  <a:pt x="351" y="394"/>
                </a:lnTo>
                <a:lnTo>
                  <a:pt x="357" y="383"/>
                </a:lnTo>
                <a:lnTo>
                  <a:pt x="363" y="377"/>
                </a:lnTo>
                <a:lnTo>
                  <a:pt x="363" y="365"/>
                </a:lnTo>
                <a:lnTo>
                  <a:pt x="370" y="354"/>
                </a:lnTo>
                <a:lnTo>
                  <a:pt x="376" y="336"/>
                </a:lnTo>
                <a:lnTo>
                  <a:pt x="376" y="325"/>
                </a:lnTo>
                <a:lnTo>
                  <a:pt x="383" y="313"/>
                </a:lnTo>
                <a:lnTo>
                  <a:pt x="389" y="301"/>
                </a:lnTo>
                <a:lnTo>
                  <a:pt x="389" y="284"/>
                </a:lnTo>
                <a:lnTo>
                  <a:pt x="395" y="272"/>
                </a:lnTo>
                <a:lnTo>
                  <a:pt x="402" y="255"/>
                </a:lnTo>
                <a:lnTo>
                  <a:pt x="402" y="243"/>
                </a:lnTo>
                <a:lnTo>
                  <a:pt x="408" y="226"/>
                </a:lnTo>
                <a:lnTo>
                  <a:pt x="414" y="214"/>
                </a:lnTo>
                <a:lnTo>
                  <a:pt x="414" y="203"/>
                </a:lnTo>
                <a:lnTo>
                  <a:pt x="421" y="185"/>
                </a:lnTo>
                <a:lnTo>
                  <a:pt x="421" y="174"/>
                </a:lnTo>
                <a:lnTo>
                  <a:pt x="427" y="156"/>
                </a:lnTo>
                <a:lnTo>
                  <a:pt x="433" y="145"/>
                </a:lnTo>
                <a:lnTo>
                  <a:pt x="433" y="133"/>
                </a:lnTo>
                <a:lnTo>
                  <a:pt x="440" y="116"/>
                </a:lnTo>
                <a:lnTo>
                  <a:pt x="446" y="104"/>
                </a:lnTo>
                <a:lnTo>
                  <a:pt x="446" y="93"/>
                </a:lnTo>
                <a:lnTo>
                  <a:pt x="453" y="81"/>
                </a:lnTo>
                <a:lnTo>
                  <a:pt x="459" y="69"/>
                </a:lnTo>
                <a:lnTo>
                  <a:pt x="459" y="64"/>
                </a:lnTo>
                <a:lnTo>
                  <a:pt x="465" y="52"/>
                </a:lnTo>
                <a:lnTo>
                  <a:pt x="472" y="40"/>
                </a:lnTo>
                <a:lnTo>
                  <a:pt x="472" y="34"/>
                </a:lnTo>
                <a:lnTo>
                  <a:pt x="478" y="29"/>
                </a:lnTo>
                <a:lnTo>
                  <a:pt x="491" y="11"/>
                </a:lnTo>
                <a:lnTo>
                  <a:pt x="484" y="11"/>
                </a:lnTo>
                <a:lnTo>
                  <a:pt x="491" y="11"/>
                </a:lnTo>
                <a:lnTo>
                  <a:pt x="504" y="0"/>
                </a:lnTo>
                <a:lnTo>
                  <a:pt x="497" y="0"/>
                </a:lnTo>
                <a:lnTo>
                  <a:pt x="504" y="0"/>
                </a:lnTo>
                <a:lnTo>
                  <a:pt x="510" y="0"/>
                </a:lnTo>
                <a:lnTo>
                  <a:pt x="516" y="0"/>
                </a:lnTo>
                <a:lnTo>
                  <a:pt x="523" y="0"/>
                </a:lnTo>
                <a:lnTo>
                  <a:pt x="529" y="5"/>
                </a:lnTo>
                <a:lnTo>
                  <a:pt x="535" y="11"/>
                </a:lnTo>
                <a:lnTo>
                  <a:pt x="542" y="23"/>
                </a:lnTo>
                <a:lnTo>
                  <a:pt x="548" y="29"/>
                </a:lnTo>
                <a:lnTo>
                  <a:pt x="555" y="40"/>
                </a:lnTo>
                <a:lnTo>
                  <a:pt x="555" y="46"/>
                </a:lnTo>
                <a:lnTo>
                  <a:pt x="561" y="58"/>
                </a:lnTo>
                <a:lnTo>
                  <a:pt x="567" y="69"/>
                </a:lnTo>
                <a:lnTo>
                  <a:pt x="567" y="81"/>
                </a:lnTo>
                <a:lnTo>
                  <a:pt x="574" y="87"/>
                </a:lnTo>
                <a:lnTo>
                  <a:pt x="574" y="104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Freeform 19"/>
          <p:cNvSpPr>
            <a:spLocks/>
          </p:cNvSpPr>
          <p:nvPr/>
        </p:nvSpPr>
        <p:spPr bwMode="auto">
          <a:xfrm>
            <a:off x="7292975" y="3602038"/>
            <a:ext cx="939800" cy="717550"/>
          </a:xfrm>
          <a:custGeom>
            <a:avLst/>
            <a:gdLst>
              <a:gd name="T0" fmla="*/ 2147483647 w 592"/>
              <a:gd name="T1" fmla="*/ 2147483647 h 452"/>
              <a:gd name="T2" fmla="*/ 2147483647 w 592"/>
              <a:gd name="T3" fmla="*/ 2147483647 h 452"/>
              <a:gd name="T4" fmla="*/ 2147483647 w 592"/>
              <a:gd name="T5" fmla="*/ 2147483647 h 452"/>
              <a:gd name="T6" fmla="*/ 2147483647 w 592"/>
              <a:gd name="T7" fmla="*/ 2147483647 h 452"/>
              <a:gd name="T8" fmla="*/ 2147483647 w 592"/>
              <a:gd name="T9" fmla="*/ 2147483647 h 452"/>
              <a:gd name="T10" fmla="*/ 2147483647 w 592"/>
              <a:gd name="T11" fmla="*/ 2147483647 h 452"/>
              <a:gd name="T12" fmla="*/ 2147483647 w 592"/>
              <a:gd name="T13" fmla="*/ 2147483647 h 452"/>
              <a:gd name="T14" fmla="*/ 2147483647 w 592"/>
              <a:gd name="T15" fmla="*/ 2147483647 h 452"/>
              <a:gd name="T16" fmla="*/ 2147483647 w 592"/>
              <a:gd name="T17" fmla="*/ 2147483647 h 452"/>
              <a:gd name="T18" fmla="*/ 2147483647 w 592"/>
              <a:gd name="T19" fmla="*/ 2147483647 h 452"/>
              <a:gd name="T20" fmla="*/ 2147483647 w 592"/>
              <a:gd name="T21" fmla="*/ 2147483647 h 452"/>
              <a:gd name="T22" fmla="*/ 2147483647 w 592"/>
              <a:gd name="T23" fmla="*/ 2147483647 h 452"/>
              <a:gd name="T24" fmla="*/ 2147483647 w 592"/>
              <a:gd name="T25" fmla="*/ 2147483647 h 452"/>
              <a:gd name="T26" fmla="*/ 2147483647 w 592"/>
              <a:gd name="T27" fmla="*/ 2147483647 h 452"/>
              <a:gd name="T28" fmla="*/ 2147483647 w 592"/>
              <a:gd name="T29" fmla="*/ 2147483647 h 452"/>
              <a:gd name="T30" fmla="*/ 2147483647 w 592"/>
              <a:gd name="T31" fmla="*/ 2147483647 h 452"/>
              <a:gd name="T32" fmla="*/ 2147483647 w 592"/>
              <a:gd name="T33" fmla="*/ 2147483647 h 452"/>
              <a:gd name="T34" fmla="*/ 2147483647 w 592"/>
              <a:gd name="T35" fmla="*/ 2147483647 h 452"/>
              <a:gd name="T36" fmla="*/ 2147483647 w 592"/>
              <a:gd name="T37" fmla="*/ 2147483647 h 452"/>
              <a:gd name="T38" fmla="*/ 2147483647 w 592"/>
              <a:gd name="T39" fmla="*/ 2147483647 h 452"/>
              <a:gd name="T40" fmla="*/ 2147483647 w 592"/>
              <a:gd name="T41" fmla="*/ 2147483647 h 452"/>
              <a:gd name="T42" fmla="*/ 2147483647 w 592"/>
              <a:gd name="T43" fmla="*/ 2147483647 h 452"/>
              <a:gd name="T44" fmla="*/ 2147483647 w 592"/>
              <a:gd name="T45" fmla="*/ 2147483647 h 452"/>
              <a:gd name="T46" fmla="*/ 2147483647 w 592"/>
              <a:gd name="T47" fmla="*/ 2147483647 h 452"/>
              <a:gd name="T48" fmla="*/ 2147483647 w 592"/>
              <a:gd name="T49" fmla="*/ 0 h 452"/>
              <a:gd name="T50" fmla="*/ 2147483647 w 592"/>
              <a:gd name="T51" fmla="*/ 2147483647 h 452"/>
              <a:gd name="T52" fmla="*/ 2147483647 w 592"/>
              <a:gd name="T53" fmla="*/ 2147483647 h 452"/>
              <a:gd name="T54" fmla="*/ 2147483647 w 592"/>
              <a:gd name="T55" fmla="*/ 2147483647 h 452"/>
              <a:gd name="T56" fmla="*/ 2147483647 w 592"/>
              <a:gd name="T57" fmla="*/ 2147483647 h 452"/>
              <a:gd name="T58" fmla="*/ 2147483647 w 592"/>
              <a:gd name="T59" fmla="*/ 2147483647 h 452"/>
              <a:gd name="T60" fmla="*/ 2147483647 w 592"/>
              <a:gd name="T61" fmla="*/ 2147483647 h 452"/>
              <a:gd name="T62" fmla="*/ 2147483647 w 592"/>
              <a:gd name="T63" fmla="*/ 2147483647 h 452"/>
              <a:gd name="T64" fmla="*/ 2147483647 w 592"/>
              <a:gd name="T65" fmla="*/ 2147483647 h 452"/>
              <a:gd name="T66" fmla="*/ 2147483647 w 592"/>
              <a:gd name="T67" fmla="*/ 2147483647 h 452"/>
              <a:gd name="T68" fmla="*/ 2147483647 w 592"/>
              <a:gd name="T69" fmla="*/ 2147483647 h 452"/>
              <a:gd name="T70" fmla="*/ 2147483647 w 592"/>
              <a:gd name="T71" fmla="*/ 2147483647 h 452"/>
              <a:gd name="T72" fmla="*/ 2147483647 w 592"/>
              <a:gd name="T73" fmla="*/ 2147483647 h 452"/>
              <a:gd name="T74" fmla="*/ 2147483647 w 592"/>
              <a:gd name="T75" fmla="*/ 2147483647 h 452"/>
              <a:gd name="T76" fmla="*/ 2147483647 w 592"/>
              <a:gd name="T77" fmla="*/ 2147483647 h 452"/>
              <a:gd name="T78" fmla="*/ 2147483647 w 592"/>
              <a:gd name="T79" fmla="*/ 2147483647 h 452"/>
              <a:gd name="T80" fmla="*/ 2147483647 w 592"/>
              <a:gd name="T81" fmla="*/ 2147483647 h 452"/>
              <a:gd name="T82" fmla="*/ 2147483647 w 592"/>
              <a:gd name="T83" fmla="*/ 2147483647 h 4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92"/>
              <a:gd name="T127" fmla="*/ 0 h 452"/>
              <a:gd name="T128" fmla="*/ 592 w 592"/>
              <a:gd name="T129" fmla="*/ 452 h 45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92" h="452">
                <a:moveTo>
                  <a:pt x="0" y="104"/>
                </a:moveTo>
                <a:lnTo>
                  <a:pt x="6" y="116"/>
                </a:lnTo>
                <a:lnTo>
                  <a:pt x="12" y="127"/>
                </a:lnTo>
                <a:lnTo>
                  <a:pt x="12" y="139"/>
                </a:lnTo>
                <a:lnTo>
                  <a:pt x="19" y="151"/>
                </a:lnTo>
                <a:lnTo>
                  <a:pt x="25" y="168"/>
                </a:lnTo>
                <a:lnTo>
                  <a:pt x="25" y="180"/>
                </a:lnTo>
                <a:lnTo>
                  <a:pt x="32" y="197"/>
                </a:lnTo>
                <a:lnTo>
                  <a:pt x="38" y="209"/>
                </a:lnTo>
                <a:lnTo>
                  <a:pt x="38" y="226"/>
                </a:lnTo>
                <a:lnTo>
                  <a:pt x="44" y="238"/>
                </a:lnTo>
                <a:lnTo>
                  <a:pt x="51" y="255"/>
                </a:lnTo>
                <a:lnTo>
                  <a:pt x="51" y="267"/>
                </a:lnTo>
                <a:lnTo>
                  <a:pt x="57" y="278"/>
                </a:lnTo>
                <a:lnTo>
                  <a:pt x="63" y="296"/>
                </a:lnTo>
                <a:lnTo>
                  <a:pt x="63" y="307"/>
                </a:lnTo>
                <a:lnTo>
                  <a:pt x="70" y="319"/>
                </a:lnTo>
                <a:lnTo>
                  <a:pt x="70" y="336"/>
                </a:lnTo>
                <a:lnTo>
                  <a:pt x="76" y="348"/>
                </a:lnTo>
                <a:lnTo>
                  <a:pt x="83" y="359"/>
                </a:lnTo>
                <a:lnTo>
                  <a:pt x="83" y="371"/>
                </a:lnTo>
                <a:lnTo>
                  <a:pt x="89" y="383"/>
                </a:lnTo>
                <a:lnTo>
                  <a:pt x="95" y="394"/>
                </a:lnTo>
                <a:lnTo>
                  <a:pt x="95" y="400"/>
                </a:lnTo>
                <a:lnTo>
                  <a:pt x="102" y="412"/>
                </a:lnTo>
                <a:lnTo>
                  <a:pt x="108" y="417"/>
                </a:lnTo>
                <a:lnTo>
                  <a:pt x="108" y="423"/>
                </a:lnTo>
                <a:lnTo>
                  <a:pt x="114" y="435"/>
                </a:lnTo>
                <a:lnTo>
                  <a:pt x="121" y="441"/>
                </a:lnTo>
                <a:lnTo>
                  <a:pt x="127" y="446"/>
                </a:lnTo>
                <a:lnTo>
                  <a:pt x="140" y="452"/>
                </a:lnTo>
                <a:lnTo>
                  <a:pt x="146" y="452"/>
                </a:lnTo>
                <a:lnTo>
                  <a:pt x="153" y="452"/>
                </a:lnTo>
                <a:lnTo>
                  <a:pt x="159" y="446"/>
                </a:lnTo>
                <a:lnTo>
                  <a:pt x="165" y="441"/>
                </a:lnTo>
                <a:lnTo>
                  <a:pt x="172" y="435"/>
                </a:lnTo>
                <a:lnTo>
                  <a:pt x="178" y="429"/>
                </a:lnTo>
                <a:lnTo>
                  <a:pt x="178" y="423"/>
                </a:lnTo>
                <a:lnTo>
                  <a:pt x="185" y="412"/>
                </a:lnTo>
                <a:lnTo>
                  <a:pt x="191" y="406"/>
                </a:lnTo>
                <a:lnTo>
                  <a:pt x="191" y="394"/>
                </a:lnTo>
                <a:lnTo>
                  <a:pt x="197" y="383"/>
                </a:lnTo>
                <a:lnTo>
                  <a:pt x="204" y="371"/>
                </a:lnTo>
                <a:lnTo>
                  <a:pt x="204" y="359"/>
                </a:lnTo>
                <a:lnTo>
                  <a:pt x="210" y="348"/>
                </a:lnTo>
                <a:lnTo>
                  <a:pt x="216" y="336"/>
                </a:lnTo>
                <a:lnTo>
                  <a:pt x="216" y="325"/>
                </a:lnTo>
                <a:lnTo>
                  <a:pt x="223" y="313"/>
                </a:lnTo>
                <a:lnTo>
                  <a:pt x="223" y="296"/>
                </a:lnTo>
                <a:lnTo>
                  <a:pt x="229" y="284"/>
                </a:lnTo>
                <a:lnTo>
                  <a:pt x="236" y="272"/>
                </a:lnTo>
                <a:lnTo>
                  <a:pt x="236" y="255"/>
                </a:lnTo>
                <a:lnTo>
                  <a:pt x="242" y="243"/>
                </a:lnTo>
                <a:lnTo>
                  <a:pt x="248" y="226"/>
                </a:lnTo>
                <a:lnTo>
                  <a:pt x="248" y="214"/>
                </a:lnTo>
                <a:lnTo>
                  <a:pt x="255" y="197"/>
                </a:lnTo>
                <a:lnTo>
                  <a:pt x="261" y="185"/>
                </a:lnTo>
                <a:lnTo>
                  <a:pt x="261" y="168"/>
                </a:lnTo>
                <a:lnTo>
                  <a:pt x="267" y="156"/>
                </a:lnTo>
                <a:lnTo>
                  <a:pt x="274" y="145"/>
                </a:lnTo>
                <a:lnTo>
                  <a:pt x="274" y="127"/>
                </a:lnTo>
                <a:lnTo>
                  <a:pt x="280" y="116"/>
                </a:lnTo>
                <a:lnTo>
                  <a:pt x="286" y="104"/>
                </a:lnTo>
                <a:lnTo>
                  <a:pt x="286" y="93"/>
                </a:lnTo>
                <a:lnTo>
                  <a:pt x="293" y="81"/>
                </a:lnTo>
                <a:lnTo>
                  <a:pt x="293" y="69"/>
                </a:lnTo>
                <a:lnTo>
                  <a:pt x="299" y="58"/>
                </a:lnTo>
                <a:lnTo>
                  <a:pt x="306" y="52"/>
                </a:lnTo>
                <a:lnTo>
                  <a:pt x="306" y="40"/>
                </a:lnTo>
                <a:lnTo>
                  <a:pt x="312" y="34"/>
                </a:lnTo>
                <a:lnTo>
                  <a:pt x="318" y="23"/>
                </a:lnTo>
                <a:lnTo>
                  <a:pt x="318" y="17"/>
                </a:lnTo>
                <a:lnTo>
                  <a:pt x="325" y="11"/>
                </a:lnTo>
                <a:lnTo>
                  <a:pt x="331" y="5"/>
                </a:lnTo>
                <a:lnTo>
                  <a:pt x="344" y="0"/>
                </a:lnTo>
                <a:lnTo>
                  <a:pt x="350" y="0"/>
                </a:lnTo>
                <a:lnTo>
                  <a:pt x="357" y="0"/>
                </a:lnTo>
                <a:lnTo>
                  <a:pt x="363" y="5"/>
                </a:lnTo>
                <a:lnTo>
                  <a:pt x="369" y="5"/>
                </a:lnTo>
                <a:lnTo>
                  <a:pt x="376" y="17"/>
                </a:lnTo>
                <a:lnTo>
                  <a:pt x="382" y="23"/>
                </a:lnTo>
                <a:lnTo>
                  <a:pt x="388" y="34"/>
                </a:lnTo>
                <a:lnTo>
                  <a:pt x="388" y="40"/>
                </a:lnTo>
                <a:lnTo>
                  <a:pt x="395" y="46"/>
                </a:lnTo>
                <a:lnTo>
                  <a:pt x="401" y="58"/>
                </a:lnTo>
                <a:lnTo>
                  <a:pt x="401" y="69"/>
                </a:lnTo>
                <a:lnTo>
                  <a:pt x="408" y="81"/>
                </a:lnTo>
                <a:lnTo>
                  <a:pt x="414" y="93"/>
                </a:lnTo>
                <a:lnTo>
                  <a:pt x="414" y="104"/>
                </a:lnTo>
                <a:lnTo>
                  <a:pt x="420" y="116"/>
                </a:lnTo>
                <a:lnTo>
                  <a:pt x="427" y="127"/>
                </a:lnTo>
                <a:lnTo>
                  <a:pt x="427" y="139"/>
                </a:lnTo>
                <a:lnTo>
                  <a:pt x="433" y="156"/>
                </a:lnTo>
                <a:lnTo>
                  <a:pt x="439" y="168"/>
                </a:lnTo>
                <a:lnTo>
                  <a:pt x="439" y="180"/>
                </a:lnTo>
                <a:lnTo>
                  <a:pt x="446" y="197"/>
                </a:lnTo>
                <a:lnTo>
                  <a:pt x="446" y="209"/>
                </a:lnTo>
                <a:lnTo>
                  <a:pt x="452" y="226"/>
                </a:lnTo>
                <a:lnTo>
                  <a:pt x="459" y="238"/>
                </a:lnTo>
                <a:lnTo>
                  <a:pt x="459" y="255"/>
                </a:lnTo>
                <a:lnTo>
                  <a:pt x="465" y="267"/>
                </a:lnTo>
                <a:lnTo>
                  <a:pt x="471" y="284"/>
                </a:lnTo>
                <a:lnTo>
                  <a:pt x="471" y="296"/>
                </a:lnTo>
                <a:lnTo>
                  <a:pt x="478" y="307"/>
                </a:lnTo>
                <a:lnTo>
                  <a:pt x="484" y="325"/>
                </a:lnTo>
                <a:lnTo>
                  <a:pt x="484" y="336"/>
                </a:lnTo>
                <a:lnTo>
                  <a:pt x="490" y="348"/>
                </a:lnTo>
                <a:lnTo>
                  <a:pt x="497" y="359"/>
                </a:lnTo>
                <a:lnTo>
                  <a:pt x="497" y="371"/>
                </a:lnTo>
                <a:lnTo>
                  <a:pt x="503" y="383"/>
                </a:lnTo>
                <a:lnTo>
                  <a:pt x="510" y="394"/>
                </a:lnTo>
                <a:lnTo>
                  <a:pt x="510" y="400"/>
                </a:lnTo>
                <a:lnTo>
                  <a:pt x="516" y="412"/>
                </a:lnTo>
                <a:lnTo>
                  <a:pt x="516" y="417"/>
                </a:lnTo>
                <a:lnTo>
                  <a:pt x="522" y="429"/>
                </a:lnTo>
                <a:lnTo>
                  <a:pt x="529" y="435"/>
                </a:lnTo>
                <a:lnTo>
                  <a:pt x="529" y="441"/>
                </a:lnTo>
                <a:lnTo>
                  <a:pt x="548" y="452"/>
                </a:lnTo>
                <a:lnTo>
                  <a:pt x="541" y="452"/>
                </a:lnTo>
                <a:lnTo>
                  <a:pt x="548" y="452"/>
                </a:lnTo>
                <a:lnTo>
                  <a:pt x="554" y="452"/>
                </a:lnTo>
                <a:lnTo>
                  <a:pt x="561" y="452"/>
                </a:lnTo>
                <a:lnTo>
                  <a:pt x="567" y="452"/>
                </a:lnTo>
                <a:lnTo>
                  <a:pt x="573" y="446"/>
                </a:lnTo>
                <a:lnTo>
                  <a:pt x="580" y="441"/>
                </a:lnTo>
                <a:lnTo>
                  <a:pt x="586" y="435"/>
                </a:lnTo>
                <a:lnTo>
                  <a:pt x="586" y="429"/>
                </a:lnTo>
                <a:lnTo>
                  <a:pt x="592" y="417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0" name="Freeform 20"/>
          <p:cNvSpPr>
            <a:spLocks/>
          </p:cNvSpPr>
          <p:nvPr/>
        </p:nvSpPr>
        <p:spPr bwMode="auto">
          <a:xfrm>
            <a:off x="8232775" y="3960813"/>
            <a:ext cx="112713" cy="303212"/>
          </a:xfrm>
          <a:custGeom>
            <a:avLst/>
            <a:gdLst>
              <a:gd name="T0" fmla="*/ 0 w 71"/>
              <a:gd name="T1" fmla="*/ 2147483647 h 191"/>
              <a:gd name="T2" fmla="*/ 2147483647 w 71"/>
              <a:gd name="T3" fmla="*/ 2147483647 h 191"/>
              <a:gd name="T4" fmla="*/ 2147483647 w 71"/>
              <a:gd name="T5" fmla="*/ 2147483647 h 191"/>
              <a:gd name="T6" fmla="*/ 2147483647 w 71"/>
              <a:gd name="T7" fmla="*/ 2147483647 h 191"/>
              <a:gd name="T8" fmla="*/ 2147483647 w 71"/>
              <a:gd name="T9" fmla="*/ 2147483647 h 191"/>
              <a:gd name="T10" fmla="*/ 2147483647 w 71"/>
              <a:gd name="T11" fmla="*/ 2147483647 h 191"/>
              <a:gd name="T12" fmla="*/ 2147483647 w 71"/>
              <a:gd name="T13" fmla="*/ 2147483647 h 191"/>
              <a:gd name="T14" fmla="*/ 2147483647 w 71"/>
              <a:gd name="T15" fmla="*/ 2147483647 h 191"/>
              <a:gd name="T16" fmla="*/ 2147483647 w 71"/>
              <a:gd name="T17" fmla="*/ 2147483647 h 191"/>
              <a:gd name="T18" fmla="*/ 2147483647 w 71"/>
              <a:gd name="T19" fmla="*/ 2147483647 h 191"/>
              <a:gd name="T20" fmla="*/ 2147483647 w 71"/>
              <a:gd name="T21" fmla="*/ 2147483647 h 191"/>
              <a:gd name="T22" fmla="*/ 2147483647 w 71"/>
              <a:gd name="T23" fmla="*/ 2147483647 h 191"/>
              <a:gd name="T24" fmla="*/ 2147483647 w 71"/>
              <a:gd name="T25" fmla="*/ 2147483647 h 191"/>
              <a:gd name="T26" fmla="*/ 2147483647 w 71"/>
              <a:gd name="T27" fmla="*/ 2147483647 h 191"/>
              <a:gd name="T28" fmla="*/ 2147483647 w 71"/>
              <a:gd name="T29" fmla="*/ 2147483647 h 191"/>
              <a:gd name="T30" fmla="*/ 2147483647 w 71"/>
              <a:gd name="T31" fmla="*/ 2147483647 h 191"/>
              <a:gd name="T32" fmla="*/ 2147483647 w 71"/>
              <a:gd name="T33" fmla="*/ 0 h 19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1"/>
              <a:gd name="T52" fmla="*/ 0 h 191"/>
              <a:gd name="T53" fmla="*/ 71 w 71"/>
              <a:gd name="T54" fmla="*/ 191 h 19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1" h="191">
                <a:moveTo>
                  <a:pt x="0" y="191"/>
                </a:moveTo>
                <a:lnTo>
                  <a:pt x="7" y="186"/>
                </a:lnTo>
                <a:lnTo>
                  <a:pt x="7" y="174"/>
                </a:lnTo>
                <a:lnTo>
                  <a:pt x="13" y="168"/>
                </a:lnTo>
                <a:lnTo>
                  <a:pt x="20" y="157"/>
                </a:lnTo>
                <a:lnTo>
                  <a:pt x="20" y="145"/>
                </a:lnTo>
                <a:lnTo>
                  <a:pt x="26" y="133"/>
                </a:lnTo>
                <a:lnTo>
                  <a:pt x="32" y="122"/>
                </a:lnTo>
                <a:lnTo>
                  <a:pt x="32" y="110"/>
                </a:lnTo>
                <a:lnTo>
                  <a:pt x="39" y="99"/>
                </a:lnTo>
                <a:lnTo>
                  <a:pt x="45" y="87"/>
                </a:lnTo>
                <a:lnTo>
                  <a:pt x="45" y="70"/>
                </a:lnTo>
                <a:lnTo>
                  <a:pt x="51" y="58"/>
                </a:lnTo>
                <a:lnTo>
                  <a:pt x="58" y="41"/>
                </a:lnTo>
                <a:lnTo>
                  <a:pt x="58" y="29"/>
                </a:lnTo>
                <a:lnTo>
                  <a:pt x="64" y="12"/>
                </a:lnTo>
                <a:lnTo>
                  <a:pt x="7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1747838" y="3924300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1819275" y="3711575"/>
            <a:ext cx="90488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1879600" y="3573463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1951038" y="357346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2011363" y="3711575"/>
            <a:ext cx="90487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2082800" y="3924300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2143125" y="4135438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2212975" y="4273550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2274888" y="4273550"/>
            <a:ext cx="90487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2335213" y="413543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2405063" y="3924300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2466975" y="3711575"/>
            <a:ext cx="90488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2536825" y="3573463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2598738" y="358298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2668588" y="3711575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2728913" y="3924300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2800350" y="4144963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2860675" y="4273550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2932113" y="4264025"/>
            <a:ext cx="90487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2992438" y="413543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3063875" y="3924300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3124200" y="3703638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3195638" y="357346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3255963" y="358298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3325813" y="3711575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3387725" y="3933825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3457575" y="4144963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3517900" y="4273550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3589338" y="4264025"/>
            <a:ext cx="90487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3649663" y="413543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3721100" y="3914775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3781425" y="370363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3852863" y="357346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3913188" y="358298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3973513" y="3711575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4044950" y="3933825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4105275" y="4144963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4176713" y="4273550"/>
            <a:ext cx="90487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4237038" y="4264025"/>
            <a:ext cx="90487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4308475" y="4125913"/>
            <a:ext cx="90488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4368800" y="3914775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4438650" y="370363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4500563" y="357346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4570413" y="358298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4632325" y="3721100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4702175" y="3933825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4762500" y="4144963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4833938" y="4273550"/>
            <a:ext cx="90487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4894263" y="4264025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4965700" y="4125913"/>
            <a:ext cx="90488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5026025" y="3914775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5097463" y="370363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5157788" y="357346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5229225" y="3582988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5289550" y="3721100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5359400" y="3933825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5421313" y="414496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5491163" y="4273550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5553075" y="4264025"/>
            <a:ext cx="90488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5613400" y="4125913"/>
            <a:ext cx="90488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5683250" y="3914775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5745163" y="370363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5815013" y="3573463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5875338" y="358298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5946775" y="3721100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6007100" y="3941763"/>
            <a:ext cx="92075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6078538" y="415448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6138863" y="4273550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6210300" y="4264025"/>
            <a:ext cx="90488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6270625" y="4125913"/>
            <a:ext cx="90488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6342063" y="3905250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6402388" y="369411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6472238" y="3573463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4" name="Oval 94"/>
          <p:cNvSpPr>
            <a:spLocks noChangeArrowheads="1"/>
          </p:cNvSpPr>
          <p:nvPr/>
        </p:nvSpPr>
        <p:spPr bwMode="auto">
          <a:xfrm>
            <a:off x="6534150" y="3582988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5" name="Oval 95"/>
          <p:cNvSpPr>
            <a:spLocks noChangeArrowheads="1"/>
          </p:cNvSpPr>
          <p:nvPr/>
        </p:nvSpPr>
        <p:spPr bwMode="auto">
          <a:xfrm>
            <a:off x="6604000" y="3721100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6" name="Oval 96"/>
          <p:cNvSpPr>
            <a:spLocks noChangeArrowheads="1"/>
          </p:cNvSpPr>
          <p:nvPr/>
        </p:nvSpPr>
        <p:spPr bwMode="auto">
          <a:xfrm>
            <a:off x="6665913" y="3941763"/>
            <a:ext cx="90487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7" name="Oval 97"/>
          <p:cNvSpPr>
            <a:spLocks noChangeArrowheads="1"/>
          </p:cNvSpPr>
          <p:nvPr/>
        </p:nvSpPr>
        <p:spPr bwMode="auto">
          <a:xfrm>
            <a:off x="6735763" y="415448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8" name="Oval 98"/>
          <p:cNvSpPr>
            <a:spLocks noChangeArrowheads="1"/>
          </p:cNvSpPr>
          <p:nvPr/>
        </p:nvSpPr>
        <p:spPr bwMode="auto">
          <a:xfrm>
            <a:off x="6796088" y="4273550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39" name="Oval 99"/>
          <p:cNvSpPr>
            <a:spLocks noChangeArrowheads="1"/>
          </p:cNvSpPr>
          <p:nvPr/>
        </p:nvSpPr>
        <p:spPr bwMode="auto">
          <a:xfrm>
            <a:off x="6867525" y="4264025"/>
            <a:ext cx="90488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0" name="Oval 100"/>
          <p:cNvSpPr>
            <a:spLocks noChangeArrowheads="1"/>
          </p:cNvSpPr>
          <p:nvPr/>
        </p:nvSpPr>
        <p:spPr bwMode="auto">
          <a:xfrm>
            <a:off x="6927850" y="4125913"/>
            <a:ext cx="92075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1" name="Oval 101"/>
          <p:cNvSpPr>
            <a:spLocks noChangeArrowheads="1"/>
          </p:cNvSpPr>
          <p:nvPr/>
        </p:nvSpPr>
        <p:spPr bwMode="auto">
          <a:xfrm>
            <a:off x="6999288" y="3905250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2" name="Oval 102"/>
          <p:cNvSpPr>
            <a:spLocks noChangeArrowheads="1"/>
          </p:cNvSpPr>
          <p:nvPr/>
        </p:nvSpPr>
        <p:spPr bwMode="auto">
          <a:xfrm>
            <a:off x="7059613" y="369411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3" name="Oval 103"/>
          <p:cNvSpPr>
            <a:spLocks noChangeArrowheads="1"/>
          </p:cNvSpPr>
          <p:nvPr/>
        </p:nvSpPr>
        <p:spPr bwMode="auto">
          <a:xfrm>
            <a:off x="7131050" y="3573463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4" name="Oval 104"/>
          <p:cNvSpPr>
            <a:spLocks noChangeArrowheads="1"/>
          </p:cNvSpPr>
          <p:nvPr/>
        </p:nvSpPr>
        <p:spPr bwMode="auto">
          <a:xfrm>
            <a:off x="7191375" y="3582988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5" name="Oval 105"/>
          <p:cNvSpPr>
            <a:spLocks noChangeArrowheads="1"/>
          </p:cNvSpPr>
          <p:nvPr/>
        </p:nvSpPr>
        <p:spPr bwMode="auto">
          <a:xfrm>
            <a:off x="7251700" y="3730625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6" name="Oval 106"/>
          <p:cNvSpPr>
            <a:spLocks noChangeArrowheads="1"/>
          </p:cNvSpPr>
          <p:nvPr/>
        </p:nvSpPr>
        <p:spPr bwMode="auto">
          <a:xfrm>
            <a:off x="7323138" y="3941763"/>
            <a:ext cx="90487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7" name="Oval 107"/>
          <p:cNvSpPr>
            <a:spLocks noChangeArrowheads="1"/>
          </p:cNvSpPr>
          <p:nvPr/>
        </p:nvSpPr>
        <p:spPr bwMode="auto">
          <a:xfrm>
            <a:off x="7383463" y="4154488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8" name="Oval 108"/>
          <p:cNvSpPr>
            <a:spLocks noChangeArrowheads="1"/>
          </p:cNvSpPr>
          <p:nvPr/>
        </p:nvSpPr>
        <p:spPr bwMode="auto">
          <a:xfrm>
            <a:off x="7454900" y="4273550"/>
            <a:ext cx="90488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49" name="Oval 109"/>
          <p:cNvSpPr>
            <a:spLocks noChangeArrowheads="1"/>
          </p:cNvSpPr>
          <p:nvPr/>
        </p:nvSpPr>
        <p:spPr bwMode="auto">
          <a:xfrm>
            <a:off x="7515225" y="4264025"/>
            <a:ext cx="90488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0" name="Oval 110"/>
          <p:cNvSpPr>
            <a:spLocks noChangeArrowheads="1"/>
          </p:cNvSpPr>
          <p:nvPr/>
        </p:nvSpPr>
        <p:spPr bwMode="auto">
          <a:xfrm>
            <a:off x="7586663" y="4117975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1" name="Oval 111"/>
          <p:cNvSpPr>
            <a:spLocks noChangeArrowheads="1"/>
          </p:cNvSpPr>
          <p:nvPr/>
        </p:nvSpPr>
        <p:spPr bwMode="auto">
          <a:xfrm>
            <a:off x="7646988" y="3905250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2" name="Oval 112"/>
          <p:cNvSpPr>
            <a:spLocks noChangeArrowheads="1"/>
          </p:cNvSpPr>
          <p:nvPr/>
        </p:nvSpPr>
        <p:spPr bwMode="auto">
          <a:xfrm>
            <a:off x="7716838" y="3694113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3" name="Oval 113"/>
          <p:cNvSpPr>
            <a:spLocks noChangeArrowheads="1"/>
          </p:cNvSpPr>
          <p:nvPr/>
        </p:nvSpPr>
        <p:spPr bwMode="auto">
          <a:xfrm>
            <a:off x="7778750" y="3573463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4" name="Oval 114"/>
          <p:cNvSpPr>
            <a:spLocks noChangeArrowheads="1"/>
          </p:cNvSpPr>
          <p:nvPr/>
        </p:nvSpPr>
        <p:spPr bwMode="auto">
          <a:xfrm>
            <a:off x="7848600" y="358298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5" name="Oval 115"/>
          <p:cNvSpPr>
            <a:spLocks noChangeArrowheads="1"/>
          </p:cNvSpPr>
          <p:nvPr/>
        </p:nvSpPr>
        <p:spPr bwMode="auto">
          <a:xfrm>
            <a:off x="7908925" y="3730625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6" name="Oval 116"/>
          <p:cNvSpPr>
            <a:spLocks noChangeArrowheads="1"/>
          </p:cNvSpPr>
          <p:nvPr/>
        </p:nvSpPr>
        <p:spPr bwMode="auto">
          <a:xfrm>
            <a:off x="7980363" y="3941763"/>
            <a:ext cx="90487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7" name="Oval 117"/>
          <p:cNvSpPr>
            <a:spLocks noChangeArrowheads="1"/>
          </p:cNvSpPr>
          <p:nvPr/>
        </p:nvSpPr>
        <p:spPr bwMode="auto">
          <a:xfrm>
            <a:off x="8040688" y="415448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8" name="Oval 118"/>
          <p:cNvSpPr>
            <a:spLocks noChangeArrowheads="1"/>
          </p:cNvSpPr>
          <p:nvPr/>
        </p:nvSpPr>
        <p:spPr bwMode="auto">
          <a:xfrm>
            <a:off x="8112125" y="4273550"/>
            <a:ext cx="90488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59" name="Oval 119"/>
          <p:cNvSpPr>
            <a:spLocks noChangeArrowheads="1"/>
          </p:cNvSpPr>
          <p:nvPr/>
        </p:nvSpPr>
        <p:spPr bwMode="auto">
          <a:xfrm>
            <a:off x="8172450" y="4264025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0" name="Oval 120"/>
          <p:cNvSpPr>
            <a:spLocks noChangeArrowheads="1"/>
          </p:cNvSpPr>
          <p:nvPr/>
        </p:nvSpPr>
        <p:spPr bwMode="auto">
          <a:xfrm>
            <a:off x="8243888" y="4117975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1" name="Rectangle 121"/>
          <p:cNvSpPr>
            <a:spLocks noChangeArrowheads="1"/>
          </p:cNvSpPr>
          <p:nvPr/>
        </p:nvSpPr>
        <p:spPr bwMode="auto">
          <a:xfrm>
            <a:off x="1778000" y="4568825"/>
            <a:ext cx="6567488" cy="727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2" name="Rectangle 122"/>
          <p:cNvSpPr>
            <a:spLocks noChangeArrowheads="1"/>
          </p:cNvSpPr>
          <p:nvPr/>
        </p:nvSpPr>
        <p:spPr bwMode="auto">
          <a:xfrm>
            <a:off x="1778000" y="4568825"/>
            <a:ext cx="6567488" cy="7270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3" name="Line 123"/>
          <p:cNvSpPr>
            <a:spLocks noChangeShapeType="1"/>
          </p:cNvSpPr>
          <p:nvPr/>
        </p:nvSpPr>
        <p:spPr bwMode="auto">
          <a:xfrm>
            <a:off x="1778000" y="4568825"/>
            <a:ext cx="65674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4" name="Freeform 124"/>
          <p:cNvSpPr>
            <a:spLocks/>
          </p:cNvSpPr>
          <p:nvPr/>
        </p:nvSpPr>
        <p:spPr bwMode="auto">
          <a:xfrm>
            <a:off x="1778000" y="4568825"/>
            <a:ext cx="6567488" cy="727075"/>
          </a:xfrm>
          <a:custGeom>
            <a:avLst/>
            <a:gdLst>
              <a:gd name="T0" fmla="*/ 0 w 649"/>
              <a:gd name="T1" fmla="*/ 2147483647 h 79"/>
              <a:gd name="T2" fmla="*/ 2147483647 w 649"/>
              <a:gd name="T3" fmla="*/ 2147483647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649" y="79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5" name="Line 125"/>
          <p:cNvSpPr>
            <a:spLocks noChangeShapeType="1"/>
          </p:cNvSpPr>
          <p:nvPr/>
        </p:nvSpPr>
        <p:spPr bwMode="auto">
          <a:xfrm flipV="1">
            <a:off x="1778000" y="4568825"/>
            <a:ext cx="1588" cy="7270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6" name="Line 126"/>
          <p:cNvSpPr>
            <a:spLocks noChangeShapeType="1"/>
          </p:cNvSpPr>
          <p:nvPr/>
        </p:nvSpPr>
        <p:spPr bwMode="auto">
          <a:xfrm>
            <a:off x="1778000" y="5295900"/>
            <a:ext cx="65674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7" name="Freeform 127"/>
          <p:cNvSpPr>
            <a:spLocks/>
          </p:cNvSpPr>
          <p:nvPr/>
        </p:nvSpPr>
        <p:spPr bwMode="auto">
          <a:xfrm>
            <a:off x="1778000" y="4568825"/>
            <a:ext cx="6567488" cy="727075"/>
          </a:xfrm>
          <a:custGeom>
            <a:avLst/>
            <a:gdLst>
              <a:gd name="T0" fmla="*/ 0 w 649"/>
              <a:gd name="T1" fmla="*/ 2147483647 h 79"/>
              <a:gd name="T2" fmla="*/ 0 w 649"/>
              <a:gd name="T3" fmla="*/ 0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0" y="0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8" name="Freeform 128"/>
          <p:cNvSpPr>
            <a:spLocks/>
          </p:cNvSpPr>
          <p:nvPr/>
        </p:nvSpPr>
        <p:spPr bwMode="auto">
          <a:xfrm>
            <a:off x="1778000" y="4568825"/>
            <a:ext cx="6567488" cy="727075"/>
          </a:xfrm>
          <a:custGeom>
            <a:avLst/>
            <a:gdLst>
              <a:gd name="T0" fmla="*/ 0 w 649"/>
              <a:gd name="T1" fmla="*/ 2147483647 h 79"/>
              <a:gd name="T2" fmla="*/ 2147483647 w 649"/>
              <a:gd name="T3" fmla="*/ 2147483647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649" y="79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69" name="Line 129"/>
          <p:cNvSpPr>
            <a:spLocks noChangeShapeType="1"/>
          </p:cNvSpPr>
          <p:nvPr/>
        </p:nvSpPr>
        <p:spPr bwMode="auto">
          <a:xfrm flipV="1">
            <a:off x="1778000" y="4568825"/>
            <a:ext cx="1588" cy="7270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0" name="Freeform 130"/>
          <p:cNvSpPr>
            <a:spLocks/>
          </p:cNvSpPr>
          <p:nvPr/>
        </p:nvSpPr>
        <p:spPr bwMode="auto">
          <a:xfrm>
            <a:off x="1789113" y="4568825"/>
            <a:ext cx="930275" cy="719138"/>
          </a:xfrm>
          <a:custGeom>
            <a:avLst/>
            <a:gdLst>
              <a:gd name="T0" fmla="*/ 2147483647 w 586"/>
              <a:gd name="T1" fmla="*/ 2147483647 h 453"/>
              <a:gd name="T2" fmla="*/ 2147483647 w 586"/>
              <a:gd name="T3" fmla="*/ 2147483647 h 453"/>
              <a:gd name="T4" fmla="*/ 2147483647 w 586"/>
              <a:gd name="T5" fmla="*/ 2147483647 h 453"/>
              <a:gd name="T6" fmla="*/ 2147483647 w 586"/>
              <a:gd name="T7" fmla="*/ 2147483647 h 453"/>
              <a:gd name="T8" fmla="*/ 2147483647 w 586"/>
              <a:gd name="T9" fmla="*/ 2147483647 h 453"/>
              <a:gd name="T10" fmla="*/ 2147483647 w 586"/>
              <a:gd name="T11" fmla="*/ 2147483647 h 453"/>
              <a:gd name="T12" fmla="*/ 2147483647 w 586"/>
              <a:gd name="T13" fmla="*/ 0 h 453"/>
              <a:gd name="T14" fmla="*/ 2147483647 w 586"/>
              <a:gd name="T15" fmla="*/ 0 h 453"/>
              <a:gd name="T16" fmla="*/ 2147483647 w 586"/>
              <a:gd name="T17" fmla="*/ 2147483647 h 453"/>
              <a:gd name="T18" fmla="*/ 2147483647 w 586"/>
              <a:gd name="T19" fmla="*/ 2147483647 h 453"/>
              <a:gd name="T20" fmla="*/ 2147483647 w 586"/>
              <a:gd name="T21" fmla="*/ 2147483647 h 453"/>
              <a:gd name="T22" fmla="*/ 2147483647 w 586"/>
              <a:gd name="T23" fmla="*/ 2147483647 h 453"/>
              <a:gd name="T24" fmla="*/ 2147483647 w 586"/>
              <a:gd name="T25" fmla="*/ 2147483647 h 453"/>
              <a:gd name="T26" fmla="*/ 2147483647 w 586"/>
              <a:gd name="T27" fmla="*/ 2147483647 h 453"/>
              <a:gd name="T28" fmla="*/ 2147483647 w 586"/>
              <a:gd name="T29" fmla="*/ 2147483647 h 453"/>
              <a:gd name="T30" fmla="*/ 2147483647 w 586"/>
              <a:gd name="T31" fmla="*/ 2147483647 h 453"/>
              <a:gd name="T32" fmla="*/ 2147483647 w 586"/>
              <a:gd name="T33" fmla="*/ 2147483647 h 453"/>
              <a:gd name="T34" fmla="*/ 2147483647 w 586"/>
              <a:gd name="T35" fmla="*/ 2147483647 h 453"/>
              <a:gd name="T36" fmla="*/ 2147483647 w 586"/>
              <a:gd name="T37" fmla="*/ 2147483647 h 453"/>
              <a:gd name="T38" fmla="*/ 2147483647 w 586"/>
              <a:gd name="T39" fmla="*/ 2147483647 h 453"/>
              <a:gd name="T40" fmla="*/ 2147483647 w 586"/>
              <a:gd name="T41" fmla="*/ 2147483647 h 453"/>
              <a:gd name="T42" fmla="*/ 2147483647 w 586"/>
              <a:gd name="T43" fmla="*/ 2147483647 h 453"/>
              <a:gd name="T44" fmla="*/ 2147483647 w 586"/>
              <a:gd name="T45" fmla="*/ 2147483647 h 453"/>
              <a:gd name="T46" fmla="*/ 2147483647 w 586"/>
              <a:gd name="T47" fmla="*/ 2147483647 h 453"/>
              <a:gd name="T48" fmla="*/ 2147483647 w 586"/>
              <a:gd name="T49" fmla="*/ 2147483647 h 453"/>
              <a:gd name="T50" fmla="*/ 2147483647 w 586"/>
              <a:gd name="T51" fmla="*/ 2147483647 h 453"/>
              <a:gd name="T52" fmla="*/ 2147483647 w 586"/>
              <a:gd name="T53" fmla="*/ 2147483647 h 453"/>
              <a:gd name="T54" fmla="*/ 2147483647 w 586"/>
              <a:gd name="T55" fmla="*/ 2147483647 h 453"/>
              <a:gd name="T56" fmla="*/ 2147483647 w 586"/>
              <a:gd name="T57" fmla="*/ 2147483647 h 453"/>
              <a:gd name="T58" fmla="*/ 2147483647 w 586"/>
              <a:gd name="T59" fmla="*/ 2147483647 h 453"/>
              <a:gd name="T60" fmla="*/ 2147483647 w 586"/>
              <a:gd name="T61" fmla="*/ 2147483647 h 453"/>
              <a:gd name="T62" fmla="*/ 2147483647 w 586"/>
              <a:gd name="T63" fmla="*/ 2147483647 h 453"/>
              <a:gd name="T64" fmla="*/ 2147483647 w 586"/>
              <a:gd name="T65" fmla="*/ 2147483647 h 453"/>
              <a:gd name="T66" fmla="*/ 2147483647 w 586"/>
              <a:gd name="T67" fmla="*/ 2147483647 h 453"/>
              <a:gd name="T68" fmla="*/ 2147483647 w 586"/>
              <a:gd name="T69" fmla="*/ 2147483647 h 453"/>
              <a:gd name="T70" fmla="*/ 2147483647 w 586"/>
              <a:gd name="T71" fmla="*/ 2147483647 h 453"/>
              <a:gd name="T72" fmla="*/ 2147483647 w 586"/>
              <a:gd name="T73" fmla="*/ 0 h 453"/>
              <a:gd name="T74" fmla="*/ 2147483647 w 586"/>
              <a:gd name="T75" fmla="*/ 0 h 453"/>
              <a:gd name="T76" fmla="*/ 2147483647 w 586"/>
              <a:gd name="T77" fmla="*/ 2147483647 h 453"/>
              <a:gd name="T78" fmla="*/ 2147483647 w 586"/>
              <a:gd name="T79" fmla="*/ 2147483647 h 453"/>
              <a:gd name="T80" fmla="*/ 2147483647 w 586"/>
              <a:gd name="T81" fmla="*/ 2147483647 h 453"/>
              <a:gd name="T82" fmla="*/ 2147483647 w 586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6"/>
              <a:gd name="T127" fmla="*/ 0 h 453"/>
              <a:gd name="T128" fmla="*/ 586 w 586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6" h="453">
                <a:moveTo>
                  <a:pt x="0" y="226"/>
                </a:moveTo>
                <a:lnTo>
                  <a:pt x="6" y="215"/>
                </a:lnTo>
                <a:lnTo>
                  <a:pt x="6" y="197"/>
                </a:lnTo>
                <a:lnTo>
                  <a:pt x="12" y="186"/>
                </a:lnTo>
                <a:lnTo>
                  <a:pt x="19" y="168"/>
                </a:lnTo>
                <a:lnTo>
                  <a:pt x="19" y="157"/>
                </a:lnTo>
                <a:lnTo>
                  <a:pt x="25" y="139"/>
                </a:lnTo>
                <a:lnTo>
                  <a:pt x="32" y="128"/>
                </a:lnTo>
                <a:lnTo>
                  <a:pt x="32" y="116"/>
                </a:lnTo>
                <a:lnTo>
                  <a:pt x="38" y="104"/>
                </a:lnTo>
                <a:lnTo>
                  <a:pt x="44" y="93"/>
                </a:lnTo>
                <a:lnTo>
                  <a:pt x="44" y="81"/>
                </a:lnTo>
                <a:lnTo>
                  <a:pt x="51" y="70"/>
                </a:lnTo>
                <a:lnTo>
                  <a:pt x="57" y="58"/>
                </a:lnTo>
                <a:lnTo>
                  <a:pt x="57" y="52"/>
                </a:lnTo>
                <a:lnTo>
                  <a:pt x="63" y="41"/>
                </a:lnTo>
                <a:lnTo>
                  <a:pt x="70" y="35"/>
                </a:lnTo>
                <a:lnTo>
                  <a:pt x="70" y="23"/>
                </a:lnTo>
                <a:lnTo>
                  <a:pt x="76" y="17"/>
                </a:lnTo>
                <a:lnTo>
                  <a:pt x="76" y="12"/>
                </a:lnTo>
                <a:lnTo>
                  <a:pt x="95" y="0"/>
                </a:lnTo>
                <a:lnTo>
                  <a:pt x="89" y="0"/>
                </a:lnTo>
                <a:lnTo>
                  <a:pt x="95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1" y="6"/>
                </a:lnTo>
                <a:lnTo>
                  <a:pt x="127" y="12"/>
                </a:lnTo>
                <a:lnTo>
                  <a:pt x="134" y="17"/>
                </a:lnTo>
                <a:lnTo>
                  <a:pt x="140" y="23"/>
                </a:lnTo>
                <a:lnTo>
                  <a:pt x="140" y="35"/>
                </a:lnTo>
                <a:lnTo>
                  <a:pt x="146" y="41"/>
                </a:lnTo>
                <a:lnTo>
                  <a:pt x="146" y="52"/>
                </a:lnTo>
                <a:lnTo>
                  <a:pt x="153" y="58"/>
                </a:lnTo>
                <a:lnTo>
                  <a:pt x="159" y="70"/>
                </a:lnTo>
                <a:lnTo>
                  <a:pt x="159" y="81"/>
                </a:lnTo>
                <a:lnTo>
                  <a:pt x="165" y="93"/>
                </a:lnTo>
                <a:lnTo>
                  <a:pt x="172" y="104"/>
                </a:lnTo>
                <a:lnTo>
                  <a:pt x="172" y="116"/>
                </a:lnTo>
                <a:lnTo>
                  <a:pt x="178" y="128"/>
                </a:lnTo>
                <a:lnTo>
                  <a:pt x="185" y="145"/>
                </a:lnTo>
                <a:lnTo>
                  <a:pt x="185" y="157"/>
                </a:lnTo>
                <a:lnTo>
                  <a:pt x="191" y="168"/>
                </a:lnTo>
                <a:lnTo>
                  <a:pt x="197" y="186"/>
                </a:lnTo>
                <a:lnTo>
                  <a:pt x="197" y="197"/>
                </a:lnTo>
                <a:lnTo>
                  <a:pt x="204" y="215"/>
                </a:lnTo>
                <a:lnTo>
                  <a:pt x="210" y="226"/>
                </a:lnTo>
                <a:lnTo>
                  <a:pt x="210" y="244"/>
                </a:lnTo>
                <a:lnTo>
                  <a:pt x="216" y="255"/>
                </a:lnTo>
                <a:lnTo>
                  <a:pt x="216" y="273"/>
                </a:lnTo>
                <a:lnTo>
                  <a:pt x="223" y="284"/>
                </a:lnTo>
                <a:lnTo>
                  <a:pt x="229" y="296"/>
                </a:lnTo>
                <a:lnTo>
                  <a:pt x="229" y="313"/>
                </a:lnTo>
                <a:lnTo>
                  <a:pt x="235" y="325"/>
                </a:lnTo>
                <a:lnTo>
                  <a:pt x="242" y="337"/>
                </a:lnTo>
                <a:lnTo>
                  <a:pt x="242" y="348"/>
                </a:lnTo>
                <a:lnTo>
                  <a:pt x="248" y="360"/>
                </a:lnTo>
                <a:lnTo>
                  <a:pt x="255" y="371"/>
                </a:lnTo>
                <a:lnTo>
                  <a:pt x="255" y="383"/>
                </a:lnTo>
                <a:lnTo>
                  <a:pt x="261" y="395"/>
                </a:lnTo>
                <a:lnTo>
                  <a:pt x="267" y="406"/>
                </a:lnTo>
                <a:lnTo>
                  <a:pt x="267" y="412"/>
                </a:lnTo>
                <a:lnTo>
                  <a:pt x="274" y="418"/>
                </a:lnTo>
                <a:lnTo>
                  <a:pt x="280" y="429"/>
                </a:lnTo>
                <a:lnTo>
                  <a:pt x="280" y="435"/>
                </a:lnTo>
                <a:lnTo>
                  <a:pt x="286" y="441"/>
                </a:lnTo>
                <a:lnTo>
                  <a:pt x="293" y="447"/>
                </a:lnTo>
                <a:lnTo>
                  <a:pt x="306" y="453"/>
                </a:lnTo>
                <a:lnTo>
                  <a:pt x="312" y="453"/>
                </a:lnTo>
                <a:lnTo>
                  <a:pt x="318" y="453"/>
                </a:lnTo>
                <a:lnTo>
                  <a:pt x="325" y="447"/>
                </a:lnTo>
                <a:lnTo>
                  <a:pt x="331" y="447"/>
                </a:lnTo>
                <a:lnTo>
                  <a:pt x="337" y="435"/>
                </a:lnTo>
                <a:lnTo>
                  <a:pt x="344" y="429"/>
                </a:lnTo>
                <a:lnTo>
                  <a:pt x="350" y="418"/>
                </a:lnTo>
                <a:lnTo>
                  <a:pt x="350" y="412"/>
                </a:lnTo>
                <a:lnTo>
                  <a:pt x="357" y="400"/>
                </a:lnTo>
                <a:lnTo>
                  <a:pt x="363" y="395"/>
                </a:lnTo>
                <a:lnTo>
                  <a:pt x="363" y="383"/>
                </a:lnTo>
                <a:lnTo>
                  <a:pt x="369" y="371"/>
                </a:lnTo>
                <a:lnTo>
                  <a:pt x="369" y="360"/>
                </a:lnTo>
                <a:lnTo>
                  <a:pt x="376" y="348"/>
                </a:lnTo>
                <a:lnTo>
                  <a:pt x="382" y="337"/>
                </a:lnTo>
                <a:lnTo>
                  <a:pt x="382" y="325"/>
                </a:lnTo>
                <a:lnTo>
                  <a:pt x="388" y="308"/>
                </a:lnTo>
                <a:lnTo>
                  <a:pt x="395" y="296"/>
                </a:lnTo>
                <a:lnTo>
                  <a:pt x="395" y="284"/>
                </a:lnTo>
                <a:lnTo>
                  <a:pt x="401" y="267"/>
                </a:lnTo>
                <a:lnTo>
                  <a:pt x="408" y="255"/>
                </a:lnTo>
                <a:lnTo>
                  <a:pt x="408" y="238"/>
                </a:lnTo>
                <a:lnTo>
                  <a:pt x="414" y="226"/>
                </a:lnTo>
                <a:lnTo>
                  <a:pt x="420" y="209"/>
                </a:lnTo>
                <a:lnTo>
                  <a:pt x="420" y="197"/>
                </a:lnTo>
                <a:lnTo>
                  <a:pt x="427" y="180"/>
                </a:lnTo>
                <a:lnTo>
                  <a:pt x="433" y="168"/>
                </a:lnTo>
                <a:lnTo>
                  <a:pt x="433" y="157"/>
                </a:lnTo>
                <a:lnTo>
                  <a:pt x="439" y="139"/>
                </a:lnTo>
                <a:lnTo>
                  <a:pt x="439" y="128"/>
                </a:lnTo>
                <a:lnTo>
                  <a:pt x="446" y="116"/>
                </a:lnTo>
                <a:lnTo>
                  <a:pt x="452" y="104"/>
                </a:lnTo>
                <a:lnTo>
                  <a:pt x="452" y="93"/>
                </a:lnTo>
                <a:lnTo>
                  <a:pt x="459" y="81"/>
                </a:lnTo>
                <a:lnTo>
                  <a:pt x="465" y="70"/>
                </a:lnTo>
                <a:lnTo>
                  <a:pt x="465" y="58"/>
                </a:lnTo>
                <a:lnTo>
                  <a:pt x="471" y="46"/>
                </a:lnTo>
                <a:lnTo>
                  <a:pt x="478" y="41"/>
                </a:lnTo>
                <a:lnTo>
                  <a:pt x="478" y="29"/>
                </a:lnTo>
                <a:lnTo>
                  <a:pt x="484" y="23"/>
                </a:lnTo>
                <a:lnTo>
                  <a:pt x="490" y="17"/>
                </a:lnTo>
                <a:lnTo>
                  <a:pt x="490" y="12"/>
                </a:lnTo>
                <a:lnTo>
                  <a:pt x="510" y="0"/>
                </a:lnTo>
                <a:lnTo>
                  <a:pt x="503" y="0"/>
                </a:lnTo>
                <a:lnTo>
                  <a:pt x="510" y="0"/>
                </a:lnTo>
                <a:lnTo>
                  <a:pt x="516" y="0"/>
                </a:lnTo>
                <a:lnTo>
                  <a:pt x="522" y="0"/>
                </a:lnTo>
                <a:lnTo>
                  <a:pt x="529" y="0"/>
                </a:lnTo>
                <a:lnTo>
                  <a:pt x="535" y="12"/>
                </a:lnTo>
                <a:lnTo>
                  <a:pt x="541" y="12"/>
                </a:lnTo>
                <a:lnTo>
                  <a:pt x="548" y="17"/>
                </a:lnTo>
                <a:lnTo>
                  <a:pt x="548" y="29"/>
                </a:lnTo>
                <a:lnTo>
                  <a:pt x="554" y="35"/>
                </a:lnTo>
                <a:lnTo>
                  <a:pt x="561" y="41"/>
                </a:lnTo>
                <a:lnTo>
                  <a:pt x="561" y="52"/>
                </a:lnTo>
                <a:lnTo>
                  <a:pt x="567" y="58"/>
                </a:lnTo>
                <a:lnTo>
                  <a:pt x="573" y="70"/>
                </a:lnTo>
                <a:lnTo>
                  <a:pt x="573" y="81"/>
                </a:lnTo>
                <a:lnTo>
                  <a:pt x="580" y="93"/>
                </a:lnTo>
                <a:lnTo>
                  <a:pt x="586" y="104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1" name="Freeform 131"/>
          <p:cNvSpPr>
            <a:spLocks/>
          </p:cNvSpPr>
          <p:nvPr/>
        </p:nvSpPr>
        <p:spPr bwMode="auto">
          <a:xfrm>
            <a:off x="2719388" y="4568825"/>
            <a:ext cx="930275" cy="719138"/>
          </a:xfrm>
          <a:custGeom>
            <a:avLst/>
            <a:gdLst>
              <a:gd name="T0" fmla="*/ 2147483647 w 586"/>
              <a:gd name="T1" fmla="*/ 2147483647 h 453"/>
              <a:gd name="T2" fmla="*/ 2147483647 w 586"/>
              <a:gd name="T3" fmla="*/ 2147483647 h 453"/>
              <a:gd name="T4" fmla="*/ 2147483647 w 586"/>
              <a:gd name="T5" fmla="*/ 2147483647 h 453"/>
              <a:gd name="T6" fmla="*/ 2147483647 w 586"/>
              <a:gd name="T7" fmla="*/ 2147483647 h 453"/>
              <a:gd name="T8" fmla="*/ 2147483647 w 586"/>
              <a:gd name="T9" fmla="*/ 2147483647 h 453"/>
              <a:gd name="T10" fmla="*/ 2147483647 w 586"/>
              <a:gd name="T11" fmla="*/ 2147483647 h 453"/>
              <a:gd name="T12" fmla="*/ 2147483647 w 586"/>
              <a:gd name="T13" fmla="*/ 2147483647 h 453"/>
              <a:gd name="T14" fmla="*/ 2147483647 w 586"/>
              <a:gd name="T15" fmla="*/ 2147483647 h 453"/>
              <a:gd name="T16" fmla="*/ 2147483647 w 586"/>
              <a:gd name="T17" fmla="*/ 2147483647 h 453"/>
              <a:gd name="T18" fmla="*/ 2147483647 w 586"/>
              <a:gd name="T19" fmla="*/ 2147483647 h 453"/>
              <a:gd name="T20" fmla="*/ 2147483647 w 586"/>
              <a:gd name="T21" fmla="*/ 2147483647 h 453"/>
              <a:gd name="T22" fmla="*/ 2147483647 w 586"/>
              <a:gd name="T23" fmla="*/ 2147483647 h 453"/>
              <a:gd name="T24" fmla="*/ 2147483647 w 586"/>
              <a:gd name="T25" fmla="*/ 2147483647 h 453"/>
              <a:gd name="T26" fmla="*/ 2147483647 w 586"/>
              <a:gd name="T27" fmla="*/ 2147483647 h 453"/>
              <a:gd name="T28" fmla="*/ 2147483647 w 586"/>
              <a:gd name="T29" fmla="*/ 2147483647 h 453"/>
              <a:gd name="T30" fmla="*/ 2147483647 w 586"/>
              <a:gd name="T31" fmla="*/ 2147483647 h 453"/>
              <a:gd name="T32" fmla="*/ 2147483647 w 586"/>
              <a:gd name="T33" fmla="*/ 2147483647 h 453"/>
              <a:gd name="T34" fmla="*/ 2147483647 w 586"/>
              <a:gd name="T35" fmla="*/ 2147483647 h 453"/>
              <a:gd name="T36" fmla="*/ 2147483647 w 586"/>
              <a:gd name="T37" fmla="*/ 2147483647 h 453"/>
              <a:gd name="T38" fmla="*/ 2147483647 w 586"/>
              <a:gd name="T39" fmla="*/ 2147483647 h 453"/>
              <a:gd name="T40" fmla="*/ 2147483647 w 586"/>
              <a:gd name="T41" fmla="*/ 2147483647 h 453"/>
              <a:gd name="T42" fmla="*/ 2147483647 w 586"/>
              <a:gd name="T43" fmla="*/ 2147483647 h 453"/>
              <a:gd name="T44" fmla="*/ 2147483647 w 586"/>
              <a:gd name="T45" fmla="*/ 2147483647 h 453"/>
              <a:gd name="T46" fmla="*/ 2147483647 w 586"/>
              <a:gd name="T47" fmla="*/ 2147483647 h 453"/>
              <a:gd name="T48" fmla="*/ 2147483647 w 586"/>
              <a:gd name="T49" fmla="*/ 0 h 453"/>
              <a:gd name="T50" fmla="*/ 2147483647 w 586"/>
              <a:gd name="T51" fmla="*/ 0 h 453"/>
              <a:gd name="T52" fmla="*/ 2147483647 w 586"/>
              <a:gd name="T53" fmla="*/ 2147483647 h 453"/>
              <a:gd name="T54" fmla="*/ 2147483647 w 586"/>
              <a:gd name="T55" fmla="*/ 2147483647 h 453"/>
              <a:gd name="T56" fmla="*/ 2147483647 w 586"/>
              <a:gd name="T57" fmla="*/ 2147483647 h 453"/>
              <a:gd name="T58" fmla="*/ 2147483647 w 586"/>
              <a:gd name="T59" fmla="*/ 2147483647 h 453"/>
              <a:gd name="T60" fmla="*/ 2147483647 w 586"/>
              <a:gd name="T61" fmla="*/ 2147483647 h 453"/>
              <a:gd name="T62" fmla="*/ 2147483647 w 586"/>
              <a:gd name="T63" fmla="*/ 2147483647 h 453"/>
              <a:gd name="T64" fmla="*/ 2147483647 w 586"/>
              <a:gd name="T65" fmla="*/ 2147483647 h 453"/>
              <a:gd name="T66" fmla="*/ 2147483647 w 586"/>
              <a:gd name="T67" fmla="*/ 2147483647 h 453"/>
              <a:gd name="T68" fmla="*/ 2147483647 w 586"/>
              <a:gd name="T69" fmla="*/ 2147483647 h 453"/>
              <a:gd name="T70" fmla="*/ 2147483647 w 586"/>
              <a:gd name="T71" fmla="*/ 2147483647 h 453"/>
              <a:gd name="T72" fmla="*/ 2147483647 w 586"/>
              <a:gd name="T73" fmla="*/ 2147483647 h 453"/>
              <a:gd name="T74" fmla="*/ 2147483647 w 586"/>
              <a:gd name="T75" fmla="*/ 2147483647 h 453"/>
              <a:gd name="T76" fmla="*/ 2147483647 w 586"/>
              <a:gd name="T77" fmla="*/ 2147483647 h 453"/>
              <a:gd name="T78" fmla="*/ 2147483647 w 586"/>
              <a:gd name="T79" fmla="*/ 2147483647 h 453"/>
              <a:gd name="T80" fmla="*/ 2147483647 w 586"/>
              <a:gd name="T81" fmla="*/ 2147483647 h 453"/>
              <a:gd name="T82" fmla="*/ 2147483647 w 586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6"/>
              <a:gd name="T127" fmla="*/ 0 h 453"/>
              <a:gd name="T128" fmla="*/ 586 w 586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6" h="453">
                <a:moveTo>
                  <a:pt x="0" y="104"/>
                </a:moveTo>
                <a:lnTo>
                  <a:pt x="0" y="116"/>
                </a:lnTo>
                <a:lnTo>
                  <a:pt x="6" y="133"/>
                </a:lnTo>
                <a:lnTo>
                  <a:pt x="6" y="145"/>
                </a:lnTo>
                <a:lnTo>
                  <a:pt x="13" y="157"/>
                </a:lnTo>
                <a:lnTo>
                  <a:pt x="19" y="174"/>
                </a:lnTo>
                <a:lnTo>
                  <a:pt x="19" y="186"/>
                </a:lnTo>
                <a:lnTo>
                  <a:pt x="26" y="197"/>
                </a:lnTo>
                <a:lnTo>
                  <a:pt x="32" y="215"/>
                </a:lnTo>
                <a:lnTo>
                  <a:pt x="32" y="226"/>
                </a:lnTo>
                <a:lnTo>
                  <a:pt x="38" y="244"/>
                </a:lnTo>
                <a:lnTo>
                  <a:pt x="45" y="255"/>
                </a:lnTo>
                <a:lnTo>
                  <a:pt x="45" y="273"/>
                </a:lnTo>
                <a:lnTo>
                  <a:pt x="51" y="284"/>
                </a:lnTo>
                <a:lnTo>
                  <a:pt x="57" y="302"/>
                </a:lnTo>
                <a:lnTo>
                  <a:pt x="57" y="313"/>
                </a:lnTo>
                <a:lnTo>
                  <a:pt x="64" y="325"/>
                </a:lnTo>
                <a:lnTo>
                  <a:pt x="70" y="337"/>
                </a:lnTo>
                <a:lnTo>
                  <a:pt x="70" y="348"/>
                </a:lnTo>
                <a:lnTo>
                  <a:pt x="76" y="371"/>
                </a:lnTo>
                <a:lnTo>
                  <a:pt x="83" y="383"/>
                </a:lnTo>
                <a:lnTo>
                  <a:pt x="89" y="395"/>
                </a:lnTo>
                <a:lnTo>
                  <a:pt x="89" y="406"/>
                </a:lnTo>
                <a:lnTo>
                  <a:pt x="96" y="412"/>
                </a:lnTo>
                <a:lnTo>
                  <a:pt x="102" y="424"/>
                </a:lnTo>
                <a:lnTo>
                  <a:pt x="102" y="429"/>
                </a:lnTo>
                <a:lnTo>
                  <a:pt x="108" y="435"/>
                </a:lnTo>
                <a:lnTo>
                  <a:pt x="121" y="447"/>
                </a:lnTo>
                <a:lnTo>
                  <a:pt x="115" y="447"/>
                </a:lnTo>
                <a:lnTo>
                  <a:pt x="121" y="447"/>
                </a:lnTo>
                <a:lnTo>
                  <a:pt x="127" y="453"/>
                </a:lnTo>
                <a:lnTo>
                  <a:pt x="134" y="453"/>
                </a:lnTo>
                <a:lnTo>
                  <a:pt x="140" y="453"/>
                </a:lnTo>
                <a:lnTo>
                  <a:pt x="147" y="453"/>
                </a:lnTo>
                <a:lnTo>
                  <a:pt x="153" y="447"/>
                </a:lnTo>
                <a:lnTo>
                  <a:pt x="159" y="441"/>
                </a:lnTo>
                <a:lnTo>
                  <a:pt x="166" y="435"/>
                </a:lnTo>
                <a:lnTo>
                  <a:pt x="172" y="418"/>
                </a:lnTo>
                <a:lnTo>
                  <a:pt x="178" y="412"/>
                </a:lnTo>
                <a:lnTo>
                  <a:pt x="185" y="400"/>
                </a:lnTo>
                <a:lnTo>
                  <a:pt x="185" y="389"/>
                </a:lnTo>
                <a:lnTo>
                  <a:pt x="191" y="383"/>
                </a:lnTo>
                <a:lnTo>
                  <a:pt x="198" y="371"/>
                </a:lnTo>
                <a:lnTo>
                  <a:pt x="198" y="360"/>
                </a:lnTo>
                <a:lnTo>
                  <a:pt x="204" y="348"/>
                </a:lnTo>
                <a:lnTo>
                  <a:pt x="210" y="337"/>
                </a:lnTo>
                <a:lnTo>
                  <a:pt x="210" y="319"/>
                </a:lnTo>
                <a:lnTo>
                  <a:pt x="217" y="308"/>
                </a:lnTo>
                <a:lnTo>
                  <a:pt x="223" y="296"/>
                </a:lnTo>
                <a:lnTo>
                  <a:pt x="223" y="279"/>
                </a:lnTo>
                <a:lnTo>
                  <a:pt x="229" y="267"/>
                </a:lnTo>
                <a:lnTo>
                  <a:pt x="229" y="249"/>
                </a:lnTo>
                <a:lnTo>
                  <a:pt x="236" y="238"/>
                </a:lnTo>
                <a:lnTo>
                  <a:pt x="242" y="226"/>
                </a:lnTo>
                <a:lnTo>
                  <a:pt x="242" y="209"/>
                </a:lnTo>
                <a:lnTo>
                  <a:pt x="249" y="197"/>
                </a:lnTo>
                <a:lnTo>
                  <a:pt x="255" y="180"/>
                </a:lnTo>
                <a:lnTo>
                  <a:pt x="255" y="168"/>
                </a:lnTo>
                <a:lnTo>
                  <a:pt x="261" y="151"/>
                </a:lnTo>
                <a:lnTo>
                  <a:pt x="268" y="139"/>
                </a:lnTo>
                <a:lnTo>
                  <a:pt x="268" y="128"/>
                </a:lnTo>
                <a:lnTo>
                  <a:pt x="274" y="116"/>
                </a:lnTo>
                <a:lnTo>
                  <a:pt x="280" y="99"/>
                </a:lnTo>
                <a:lnTo>
                  <a:pt x="280" y="87"/>
                </a:lnTo>
                <a:lnTo>
                  <a:pt x="287" y="75"/>
                </a:lnTo>
                <a:lnTo>
                  <a:pt x="293" y="70"/>
                </a:lnTo>
                <a:lnTo>
                  <a:pt x="293" y="58"/>
                </a:lnTo>
                <a:lnTo>
                  <a:pt x="300" y="46"/>
                </a:lnTo>
                <a:lnTo>
                  <a:pt x="300" y="41"/>
                </a:lnTo>
                <a:lnTo>
                  <a:pt x="306" y="29"/>
                </a:lnTo>
                <a:lnTo>
                  <a:pt x="312" y="23"/>
                </a:lnTo>
                <a:lnTo>
                  <a:pt x="312" y="17"/>
                </a:lnTo>
                <a:lnTo>
                  <a:pt x="319" y="12"/>
                </a:lnTo>
                <a:lnTo>
                  <a:pt x="325" y="6"/>
                </a:lnTo>
                <a:lnTo>
                  <a:pt x="338" y="0"/>
                </a:lnTo>
                <a:lnTo>
                  <a:pt x="344" y="0"/>
                </a:lnTo>
                <a:lnTo>
                  <a:pt x="351" y="0"/>
                </a:lnTo>
                <a:lnTo>
                  <a:pt x="357" y="0"/>
                </a:lnTo>
                <a:lnTo>
                  <a:pt x="363" y="12"/>
                </a:lnTo>
                <a:lnTo>
                  <a:pt x="370" y="12"/>
                </a:lnTo>
                <a:lnTo>
                  <a:pt x="370" y="23"/>
                </a:lnTo>
                <a:lnTo>
                  <a:pt x="376" y="29"/>
                </a:lnTo>
                <a:lnTo>
                  <a:pt x="382" y="41"/>
                </a:lnTo>
                <a:lnTo>
                  <a:pt x="389" y="52"/>
                </a:lnTo>
                <a:lnTo>
                  <a:pt x="395" y="64"/>
                </a:lnTo>
                <a:lnTo>
                  <a:pt x="395" y="70"/>
                </a:lnTo>
                <a:lnTo>
                  <a:pt x="402" y="81"/>
                </a:lnTo>
                <a:lnTo>
                  <a:pt x="408" y="93"/>
                </a:lnTo>
                <a:lnTo>
                  <a:pt x="408" y="104"/>
                </a:lnTo>
                <a:lnTo>
                  <a:pt x="414" y="116"/>
                </a:lnTo>
                <a:lnTo>
                  <a:pt x="421" y="133"/>
                </a:lnTo>
                <a:lnTo>
                  <a:pt x="421" y="145"/>
                </a:lnTo>
                <a:lnTo>
                  <a:pt x="427" y="157"/>
                </a:lnTo>
                <a:lnTo>
                  <a:pt x="433" y="174"/>
                </a:lnTo>
                <a:lnTo>
                  <a:pt x="433" y="186"/>
                </a:lnTo>
                <a:lnTo>
                  <a:pt x="440" y="203"/>
                </a:lnTo>
                <a:lnTo>
                  <a:pt x="446" y="215"/>
                </a:lnTo>
                <a:lnTo>
                  <a:pt x="446" y="232"/>
                </a:lnTo>
                <a:lnTo>
                  <a:pt x="453" y="244"/>
                </a:lnTo>
                <a:lnTo>
                  <a:pt x="453" y="261"/>
                </a:lnTo>
                <a:lnTo>
                  <a:pt x="459" y="273"/>
                </a:lnTo>
                <a:lnTo>
                  <a:pt x="465" y="284"/>
                </a:lnTo>
                <a:lnTo>
                  <a:pt x="465" y="302"/>
                </a:lnTo>
                <a:lnTo>
                  <a:pt x="472" y="313"/>
                </a:lnTo>
                <a:lnTo>
                  <a:pt x="478" y="325"/>
                </a:lnTo>
                <a:lnTo>
                  <a:pt x="478" y="342"/>
                </a:lnTo>
                <a:lnTo>
                  <a:pt x="484" y="354"/>
                </a:lnTo>
                <a:lnTo>
                  <a:pt x="491" y="366"/>
                </a:lnTo>
                <a:lnTo>
                  <a:pt x="491" y="377"/>
                </a:lnTo>
                <a:lnTo>
                  <a:pt x="497" y="389"/>
                </a:lnTo>
                <a:lnTo>
                  <a:pt x="503" y="395"/>
                </a:lnTo>
                <a:lnTo>
                  <a:pt x="503" y="406"/>
                </a:lnTo>
                <a:lnTo>
                  <a:pt x="510" y="412"/>
                </a:lnTo>
                <a:lnTo>
                  <a:pt x="516" y="424"/>
                </a:lnTo>
                <a:lnTo>
                  <a:pt x="516" y="429"/>
                </a:lnTo>
                <a:lnTo>
                  <a:pt x="523" y="435"/>
                </a:lnTo>
                <a:lnTo>
                  <a:pt x="523" y="441"/>
                </a:lnTo>
                <a:lnTo>
                  <a:pt x="542" y="453"/>
                </a:lnTo>
                <a:lnTo>
                  <a:pt x="535" y="453"/>
                </a:lnTo>
                <a:lnTo>
                  <a:pt x="542" y="453"/>
                </a:lnTo>
                <a:lnTo>
                  <a:pt x="548" y="453"/>
                </a:lnTo>
                <a:lnTo>
                  <a:pt x="554" y="453"/>
                </a:lnTo>
                <a:lnTo>
                  <a:pt x="561" y="453"/>
                </a:lnTo>
                <a:lnTo>
                  <a:pt x="567" y="447"/>
                </a:lnTo>
                <a:lnTo>
                  <a:pt x="574" y="435"/>
                </a:lnTo>
                <a:lnTo>
                  <a:pt x="580" y="429"/>
                </a:lnTo>
                <a:lnTo>
                  <a:pt x="586" y="424"/>
                </a:lnTo>
                <a:lnTo>
                  <a:pt x="586" y="418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2" name="Freeform 132"/>
          <p:cNvSpPr>
            <a:spLocks/>
          </p:cNvSpPr>
          <p:nvPr/>
        </p:nvSpPr>
        <p:spPr bwMode="auto">
          <a:xfrm>
            <a:off x="3649663" y="4568825"/>
            <a:ext cx="890587" cy="719138"/>
          </a:xfrm>
          <a:custGeom>
            <a:avLst/>
            <a:gdLst>
              <a:gd name="T0" fmla="*/ 2147483647 w 561"/>
              <a:gd name="T1" fmla="*/ 2147483647 h 453"/>
              <a:gd name="T2" fmla="*/ 2147483647 w 561"/>
              <a:gd name="T3" fmla="*/ 2147483647 h 453"/>
              <a:gd name="T4" fmla="*/ 2147483647 w 561"/>
              <a:gd name="T5" fmla="*/ 2147483647 h 453"/>
              <a:gd name="T6" fmla="*/ 2147483647 w 561"/>
              <a:gd name="T7" fmla="*/ 2147483647 h 453"/>
              <a:gd name="T8" fmla="*/ 2147483647 w 561"/>
              <a:gd name="T9" fmla="*/ 2147483647 h 453"/>
              <a:gd name="T10" fmla="*/ 2147483647 w 561"/>
              <a:gd name="T11" fmla="*/ 2147483647 h 453"/>
              <a:gd name="T12" fmla="*/ 2147483647 w 561"/>
              <a:gd name="T13" fmla="*/ 2147483647 h 453"/>
              <a:gd name="T14" fmla="*/ 2147483647 w 561"/>
              <a:gd name="T15" fmla="*/ 2147483647 h 453"/>
              <a:gd name="T16" fmla="*/ 2147483647 w 561"/>
              <a:gd name="T17" fmla="*/ 2147483647 h 453"/>
              <a:gd name="T18" fmla="*/ 2147483647 w 561"/>
              <a:gd name="T19" fmla="*/ 2147483647 h 453"/>
              <a:gd name="T20" fmla="*/ 2147483647 w 561"/>
              <a:gd name="T21" fmla="*/ 2147483647 h 453"/>
              <a:gd name="T22" fmla="*/ 2147483647 w 561"/>
              <a:gd name="T23" fmla="*/ 2147483647 h 453"/>
              <a:gd name="T24" fmla="*/ 2147483647 w 561"/>
              <a:gd name="T25" fmla="*/ 0 h 453"/>
              <a:gd name="T26" fmla="*/ 2147483647 w 561"/>
              <a:gd name="T27" fmla="*/ 2147483647 h 453"/>
              <a:gd name="T28" fmla="*/ 2147483647 w 561"/>
              <a:gd name="T29" fmla="*/ 2147483647 h 453"/>
              <a:gd name="T30" fmla="*/ 2147483647 w 561"/>
              <a:gd name="T31" fmla="*/ 2147483647 h 453"/>
              <a:gd name="T32" fmla="*/ 2147483647 w 561"/>
              <a:gd name="T33" fmla="*/ 2147483647 h 453"/>
              <a:gd name="T34" fmla="*/ 2147483647 w 561"/>
              <a:gd name="T35" fmla="*/ 2147483647 h 453"/>
              <a:gd name="T36" fmla="*/ 2147483647 w 561"/>
              <a:gd name="T37" fmla="*/ 2147483647 h 453"/>
              <a:gd name="T38" fmla="*/ 2147483647 w 561"/>
              <a:gd name="T39" fmla="*/ 2147483647 h 453"/>
              <a:gd name="T40" fmla="*/ 2147483647 w 561"/>
              <a:gd name="T41" fmla="*/ 2147483647 h 453"/>
              <a:gd name="T42" fmla="*/ 2147483647 w 561"/>
              <a:gd name="T43" fmla="*/ 2147483647 h 453"/>
              <a:gd name="T44" fmla="*/ 2147483647 w 561"/>
              <a:gd name="T45" fmla="*/ 2147483647 h 453"/>
              <a:gd name="T46" fmla="*/ 2147483647 w 561"/>
              <a:gd name="T47" fmla="*/ 2147483647 h 453"/>
              <a:gd name="T48" fmla="*/ 2147483647 w 561"/>
              <a:gd name="T49" fmla="*/ 2147483647 h 453"/>
              <a:gd name="T50" fmla="*/ 2147483647 w 561"/>
              <a:gd name="T51" fmla="*/ 2147483647 h 453"/>
              <a:gd name="T52" fmla="*/ 2147483647 w 561"/>
              <a:gd name="T53" fmla="*/ 2147483647 h 453"/>
              <a:gd name="T54" fmla="*/ 2147483647 w 561"/>
              <a:gd name="T55" fmla="*/ 2147483647 h 453"/>
              <a:gd name="T56" fmla="*/ 2147483647 w 561"/>
              <a:gd name="T57" fmla="*/ 2147483647 h 453"/>
              <a:gd name="T58" fmla="*/ 2147483647 w 561"/>
              <a:gd name="T59" fmla="*/ 2147483647 h 453"/>
              <a:gd name="T60" fmla="*/ 2147483647 w 561"/>
              <a:gd name="T61" fmla="*/ 2147483647 h 453"/>
              <a:gd name="T62" fmla="*/ 2147483647 w 561"/>
              <a:gd name="T63" fmla="*/ 2147483647 h 453"/>
              <a:gd name="T64" fmla="*/ 2147483647 w 561"/>
              <a:gd name="T65" fmla="*/ 2147483647 h 453"/>
              <a:gd name="T66" fmla="*/ 2147483647 w 561"/>
              <a:gd name="T67" fmla="*/ 2147483647 h 453"/>
              <a:gd name="T68" fmla="*/ 2147483647 w 561"/>
              <a:gd name="T69" fmla="*/ 2147483647 h 453"/>
              <a:gd name="T70" fmla="*/ 2147483647 w 561"/>
              <a:gd name="T71" fmla="*/ 2147483647 h 453"/>
              <a:gd name="T72" fmla="*/ 2147483647 w 561"/>
              <a:gd name="T73" fmla="*/ 2147483647 h 453"/>
              <a:gd name="T74" fmla="*/ 2147483647 w 561"/>
              <a:gd name="T75" fmla="*/ 2147483647 h 453"/>
              <a:gd name="T76" fmla="*/ 2147483647 w 561"/>
              <a:gd name="T77" fmla="*/ 2147483647 h 453"/>
              <a:gd name="T78" fmla="*/ 2147483647 w 561"/>
              <a:gd name="T79" fmla="*/ 2147483647 h 453"/>
              <a:gd name="T80" fmla="*/ 2147483647 w 561"/>
              <a:gd name="T81" fmla="*/ 2147483647 h 453"/>
              <a:gd name="T82" fmla="*/ 2147483647 w 561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61"/>
              <a:gd name="T127" fmla="*/ 0 h 453"/>
              <a:gd name="T128" fmla="*/ 561 w 561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61" h="453">
                <a:moveTo>
                  <a:pt x="0" y="418"/>
                </a:moveTo>
                <a:lnTo>
                  <a:pt x="7" y="412"/>
                </a:lnTo>
                <a:lnTo>
                  <a:pt x="7" y="400"/>
                </a:lnTo>
                <a:lnTo>
                  <a:pt x="13" y="389"/>
                </a:lnTo>
                <a:lnTo>
                  <a:pt x="19" y="383"/>
                </a:lnTo>
                <a:lnTo>
                  <a:pt x="19" y="371"/>
                </a:lnTo>
                <a:lnTo>
                  <a:pt x="26" y="360"/>
                </a:lnTo>
                <a:lnTo>
                  <a:pt x="32" y="348"/>
                </a:lnTo>
                <a:lnTo>
                  <a:pt x="32" y="331"/>
                </a:lnTo>
                <a:lnTo>
                  <a:pt x="39" y="319"/>
                </a:lnTo>
                <a:lnTo>
                  <a:pt x="45" y="308"/>
                </a:lnTo>
                <a:lnTo>
                  <a:pt x="45" y="296"/>
                </a:lnTo>
                <a:lnTo>
                  <a:pt x="51" y="279"/>
                </a:lnTo>
                <a:lnTo>
                  <a:pt x="58" y="267"/>
                </a:lnTo>
                <a:lnTo>
                  <a:pt x="58" y="249"/>
                </a:lnTo>
                <a:lnTo>
                  <a:pt x="64" y="238"/>
                </a:lnTo>
                <a:lnTo>
                  <a:pt x="70" y="220"/>
                </a:lnTo>
                <a:lnTo>
                  <a:pt x="70" y="209"/>
                </a:lnTo>
                <a:lnTo>
                  <a:pt x="77" y="191"/>
                </a:lnTo>
                <a:lnTo>
                  <a:pt x="77" y="180"/>
                </a:lnTo>
                <a:lnTo>
                  <a:pt x="83" y="162"/>
                </a:lnTo>
                <a:lnTo>
                  <a:pt x="90" y="151"/>
                </a:lnTo>
                <a:lnTo>
                  <a:pt x="90" y="139"/>
                </a:lnTo>
                <a:lnTo>
                  <a:pt x="96" y="122"/>
                </a:lnTo>
                <a:lnTo>
                  <a:pt x="102" y="110"/>
                </a:lnTo>
                <a:lnTo>
                  <a:pt x="102" y="99"/>
                </a:lnTo>
                <a:lnTo>
                  <a:pt x="109" y="87"/>
                </a:lnTo>
                <a:lnTo>
                  <a:pt x="115" y="75"/>
                </a:lnTo>
                <a:lnTo>
                  <a:pt x="115" y="64"/>
                </a:lnTo>
                <a:lnTo>
                  <a:pt x="121" y="58"/>
                </a:lnTo>
                <a:lnTo>
                  <a:pt x="128" y="46"/>
                </a:lnTo>
                <a:lnTo>
                  <a:pt x="128" y="41"/>
                </a:lnTo>
                <a:lnTo>
                  <a:pt x="134" y="29"/>
                </a:lnTo>
                <a:lnTo>
                  <a:pt x="141" y="23"/>
                </a:lnTo>
                <a:lnTo>
                  <a:pt x="141" y="17"/>
                </a:lnTo>
                <a:lnTo>
                  <a:pt x="147" y="12"/>
                </a:lnTo>
                <a:lnTo>
                  <a:pt x="153" y="6"/>
                </a:lnTo>
                <a:lnTo>
                  <a:pt x="166" y="0"/>
                </a:lnTo>
                <a:lnTo>
                  <a:pt x="172" y="0"/>
                </a:lnTo>
                <a:lnTo>
                  <a:pt x="179" y="0"/>
                </a:lnTo>
                <a:lnTo>
                  <a:pt x="185" y="6"/>
                </a:lnTo>
                <a:lnTo>
                  <a:pt x="192" y="12"/>
                </a:lnTo>
                <a:lnTo>
                  <a:pt x="198" y="17"/>
                </a:lnTo>
                <a:lnTo>
                  <a:pt x="198" y="23"/>
                </a:lnTo>
                <a:lnTo>
                  <a:pt x="204" y="29"/>
                </a:lnTo>
                <a:lnTo>
                  <a:pt x="211" y="35"/>
                </a:lnTo>
                <a:lnTo>
                  <a:pt x="211" y="46"/>
                </a:lnTo>
                <a:lnTo>
                  <a:pt x="217" y="52"/>
                </a:lnTo>
                <a:lnTo>
                  <a:pt x="223" y="64"/>
                </a:lnTo>
                <a:lnTo>
                  <a:pt x="223" y="75"/>
                </a:lnTo>
                <a:lnTo>
                  <a:pt x="230" y="81"/>
                </a:lnTo>
                <a:lnTo>
                  <a:pt x="230" y="93"/>
                </a:lnTo>
                <a:lnTo>
                  <a:pt x="236" y="110"/>
                </a:lnTo>
                <a:lnTo>
                  <a:pt x="243" y="122"/>
                </a:lnTo>
                <a:lnTo>
                  <a:pt x="243" y="133"/>
                </a:lnTo>
                <a:lnTo>
                  <a:pt x="249" y="145"/>
                </a:lnTo>
                <a:lnTo>
                  <a:pt x="255" y="162"/>
                </a:lnTo>
                <a:lnTo>
                  <a:pt x="255" y="174"/>
                </a:lnTo>
                <a:lnTo>
                  <a:pt x="262" y="186"/>
                </a:lnTo>
                <a:lnTo>
                  <a:pt x="268" y="203"/>
                </a:lnTo>
                <a:lnTo>
                  <a:pt x="268" y="215"/>
                </a:lnTo>
                <a:lnTo>
                  <a:pt x="274" y="232"/>
                </a:lnTo>
                <a:lnTo>
                  <a:pt x="281" y="244"/>
                </a:lnTo>
                <a:lnTo>
                  <a:pt x="281" y="261"/>
                </a:lnTo>
                <a:lnTo>
                  <a:pt x="287" y="273"/>
                </a:lnTo>
                <a:lnTo>
                  <a:pt x="294" y="290"/>
                </a:lnTo>
                <a:lnTo>
                  <a:pt x="294" y="302"/>
                </a:lnTo>
                <a:lnTo>
                  <a:pt x="300" y="313"/>
                </a:lnTo>
                <a:lnTo>
                  <a:pt x="300" y="331"/>
                </a:lnTo>
                <a:lnTo>
                  <a:pt x="306" y="342"/>
                </a:lnTo>
                <a:lnTo>
                  <a:pt x="313" y="354"/>
                </a:lnTo>
                <a:lnTo>
                  <a:pt x="313" y="366"/>
                </a:lnTo>
                <a:lnTo>
                  <a:pt x="319" y="377"/>
                </a:lnTo>
                <a:lnTo>
                  <a:pt x="325" y="389"/>
                </a:lnTo>
                <a:lnTo>
                  <a:pt x="325" y="395"/>
                </a:lnTo>
                <a:lnTo>
                  <a:pt x="332" y="406"/>
                </a:lnTo>
                <a:lnTo>
                  <a:pt x="338" y="412"/>
                </a:lnTo>
                <a:lnTo>
                  <a:pt x="338" y="424"/>
                </a:lnTo>
                <a:lnTo>
                  <a:pt x="345" y="429"/>
                </a:lnTo>
                <a:lnTo>
                  <a:pt x="351" y="435"/>
                </a:lnTo>
                <a:lnTo>
                  <a:pt x="351" y="441"/>
                </a:lnTo>
                <a:lnTo>
                  <a:pt x="370" y="453"/>
                </a:lnTo>
                <a:lnTo>
                  <a:pt x="364" y="453"/>
                </a:lnTo>
                <a:lnTo>
                  <a:pt x="370" y="453"/>
                </a:lnTo>
                <a:lnTo>
                  <a:pt x="376" y="453"/>
                </a:lnTo>
                <a:lnTo>
                  <a:pt x="383" y="453"/>
                </a:lnTo>
                <a:lnTo>
                  <a:pt x="389" y="453"/>
                </a:lnTo>
                <a:lnTo>
                  <a:pt x="395" y="441"/>
                </a:lnTo>
                <a:lnTo>
                  <a:pt x="402" y="435"/>
                </a:lnTo>
                <a:lnTo>
                  <a:pt x="408" y="429"/>
                </a:lnTo>
                <a:lnTo>
                  <a:pt x="408" y="424"/>
                </a:lnTo>
                <a:lnTo>
                  <a:pt x="415" y="418"/>
                </a:lnTo>
                <a:lnTo>
                  <a:pt x="421" y="406"/>
                </a:lnTo>
                <a:lnTo>
                  <a:pt x="421" y="400"/>
                </a:lnTo>
                <a:lnTo>
                  <a:pt x="427" y="389"/>
                </a:lnTo>
                <a:lnTo>
                  <a:pt x="434" y="377"/>
                </a:lnTo>
                <a:lnTo>
                  <a:pt x="434" y="366"/>
                </a:lnTo>
                <a:lnTo>
                  <a:pt x="440" y="354"/>
                </a:lnTo>
                <a:lnTo>
                  <a:pt x="446" y="342"/>
                </a:lnTo>
                <a:lnTo>
                  <a:pt x="446" y="331"/>
                </a:lnTo>
                <a:lnTo>
                  <a:pt x="453" y="319"/>
                </a:lnTo>
                <a:lnTo>
                  <a:pt x="453" y="308"/>
                </a:lnTo>
                <a:lnTo>
                  <a:pt x="459" y="290"/>
                </a:lnTo>
                <a:lnTo>
                  <a:pt x="466" y="279"/>
                </a:lnTo>
                <a:lnTo>
                  <a:pt x="466" y="261"/>
                </a:lnTo>
                <a:lnTo>
                  <a:pt x="472" y="249"/>
                </a:lnTo>
                <a:lnTo>
                  <a:pt x="478" y="232"/>
                </a:lnTo>
                <a:lnTo>
                  <a:pt x="478" y="220"/>
                </a:lnTo>
                <a:lnTo>
                  <a:pt x="485" y="209"/>
                </a:lnTo>
                <a:lnTo>
                  <a:pt x="491" y="191"/>
                </a:lnTo>
                <a:lnTo>
                  <a:pt x="491" y="180"/>
                </a:lnTo>
                <a:lnTo>
                  <a:pt x="497" y="162"/>
                </a:lnTo>
                <a:lnTo>
                  <a:pt x="504" y="151"/>
                </a:lnTo>
                <a:lnTo>
                  <a:pt x="504" y="139"/>
                </a:lnTo>
                <a:lnTo>
                  <a:pt x="510" y="122"/>
                </a:lnTo>
                <a:lnTo>
                  <a:pt x="517" y="110"/>
                </a:lnTo>
                <a:lnTo>
                  <a:pt x="517" y="99"/>
                </a:lnTo>
                <a:lnTo>
                  <a:pt x="523" y="87"/>
                </a:lnTo>
                <a:lnTo>
                  <a:pt x="523" y="75"/>
                </a:lnTo>
                <a:lnTo>
                  <a:pt x="529" y="64"/>
                </a:lnTo>
                <a:lnTo>
                  <a:pt x="536" y="58"/>
                </a:lnTo>
                <a:lnTo>
                  <a:pt x="536" y="46"/>
                </a:lnTo>
                <a:lnTo>
                  <a:pt x="542" y="35"/>
                </a:lnTo>
                <a:lnTo>
                  <a:pt x="548" y="29"/>
                </a:lnTo>
                <a:lnTo>
                  <a:pt x="548" y="23"/>
                </a:lnTo>
                <a:lnTo>
                  <a:pt x="555" y="17"/>
                </a:lnTo>
                <a:lnTo>
                  <a:pt x="561" y="12"/>
                </a:lnTo>
                <a:lnTo>
                  <a:pt x="561" y="6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3" name="Freeform 133"/>
          <p:cNvSpPr>
            <a:spLocks/>
          </p:cNvSpPr>
          <p:nvPr/>
        </p:nvSpPr>
        <p:spPr bwMode="auto">
          <a:xfrm>
            <a:off x="4540250" y="4568825"/>
            <a:ext cx="920750" cy="719138"/>
          </a:xfrm>
          <a:custGeom>
            <a:avLst/>
            <a:gdLst>
              <a:gd name="T0" fmla="*/ 2147483647 w 580"/>
              <a:gd name="T1" fmla="*/ 0 h 453"/>
              <a:gd name="T2" fmla="*/ 2147483647 w 580"/>
              <a:gd name="T3" fmla="*/ 2147483647 h 453"/>
              <a:gd name="T4" fmla="*/ 2147483647 w 580"/>
              <a:gd name="T5" fmla="*/ 2147483647 h 453"/>
              <a:gd name="T6" fmla="*/ 2147483647 w 580"/>
              <a:gd name="T7" fmla="*/ 2147483647 h 453"/>
              <a:gd name="T8" fmla="*/ 2147483647 w 580"/>
              <a:gd name="T9" fmla="*/ 2147483647 h 453"/>
              <a:gd name="T10" fmla="*/ 2147483647 w 580"/>
              <a:gd name="T11" fmla="*/ 2147483647 h 453"/>
              <a:gd name="T12" fmla="*/ 2147483647 w 580"/>
              <a:gd name="T13" fmla="*/ 2147483647 h 453"/>
              <a:gd name="T14" fmla="*/ 2147483647 w 580"/>
              <a:gd name="T15" fmla="*/ 2147483647 h 453"/>
              <a:gd name="T16" fmla="*/ 2147483647 w 580"/>
              <a:gd name="T17" fmla="*/ 2147483647 h 453"/>
              <a:gd name="T18" fmla="*/ 2147483647 w 580"/>
              <a:gd name="T19" fmla="*/ 2147483647 h 453"/>
              <a:gd name="T20" fmla="*/ 2147483647 w 580"/>
              <a:gd name="T21" fmla="*/ 2147483647 h 453"/>
              <a:gd name="T22" fmla="*/ 2147483647 w 580"/>
              <a:gd name="T23" fmla="*/ 2147483647 h 453"/>
              <a:gd name="T24" fmla="*/ 2147483647 w 580"/>
              <a:gd name="T25" fmla="*/ 2147483647 h 453"/>
              <a:gd name="T26" fmla="*/ 2147483647 w 580"/>
              <a:gd name="T27" fmla="*/ 2147483647 h 453"/>
              <a:gd name="T28" fmla="*/ 2147483647 w 580"/>
              <a:gd name="T29" fmla="*/ 2147483647 h 453"/>
              <a:gd name="T30" fmla="*/ 2147483647 w 580"/>
              <a:gd name="T31" fmla="*/ 2147483647 h 453"/>
              <a:gd name="T32" fmla="*/ 2147483647 w 580"/>
              <a:gd name="T33" fmla="*/ 2147483647 h 453"/>
              <a:gd name="T34" fmla="*/ 2147483647 w 580"/>
              <a:gd name="T35" fmla="*/ 2147483647 h 453"/>
              <a:gd name="T36" fmla="*/ 2147483647 w 580"/>
              <a:gd name="T37" fmla="*/ 2147483647 h 453"/>
              <a:gd name="T38" fmla="*/ 2147483647 w 580"/>
              <a:gd name="T39" fmla="*/ 2147483647 h 453"/>
              <a:gd name="T40" fmla="*/ 2147483647 w 580"/>
              <a:gd name="T41" fmla="*/ 2147483647 h 453"/>
              <a:gd name="T42" fmla="*/ 2147483647 w 580"/>
              <a:gd name="T43" fmla="*/ 2147483647 h 453"/>
              <a:gd name="T44" fmla="*/ 2147483647 w 580"/>
              <a:gd name="T45" fmla="*/ 2147483647 h 453"/>
              <a:gd name="T46" fmla="*/ 2147483647 w 580"/>
              <a:gd name="T47" fmla="*/ 2147483647 h 453"/>
              <a:gd name="T48" fmla="*/ 2147483647 w 580"/>
              <a:gd name="T49" fmla="*/ 2147483647 h 453"/>
              <a:gd name="T50" fmla="*/ 2147483647 w 580"/>
              <a:gd name="T51" fmla="*/ 2147483647 h 453"/>
              <a:gd name="T52" fmla="*/ 2147483647 w 580"/>
              <a:gd name="T53" fmla="*/ 2147483647 h 453"/>
              <a:gd name="T54" fmla="*/ 2147483647 w 580"/>
              <a:gd name="T55" fmla="*/ 2147483647 h 453"/>
              <a:gd name="T56" fmla="*/ 2147483647 w 580"/>
              <a:gd name="T57" fmla="*/ 2147483647 h 453"/>
              <a:gd name="T58" fmla="*/ 2147483647 w 580"/>
              <a:gd name="T59" fmla="*/ 2147483647 h 453"/>
              <a:gd name="T60" fmla="*/ 2147483647 w 580"/>
              <a:gd name="T61" fmla="*/ 2147483647 h 453"/>
              <a:gd name="T62" fmla="*/ 2147483647 w 580"/>
              <a:gd name="T63" fmla="*/ 0 h 453"/>
              <a:gd name="T64" fmla="*/ 2147483647 w 580"/>
              <a:gd name="T65" fmla="*/ 2147483647 h 453"/>
              <a:gd name="T66" fmla="*/ 2147483647 w 580"/>
              <a:gd name="T67" fmla="*/ 2147483647 h 453"/>
              <a:gd name="T68" fmla="*/ 2147483647 w 580"/>
              <a:gd name="T69" fmla="*/ 2147483647 h 453"/>
              <a:gd name="T70" fmla="*/ 2147483647 w 580"/>
              <a:gd name="T71" fmla="*/ 2147483647 h 453"/>
              <a:gd name="T72" fmla="*/ 2147483647 w 580"/>
              <a:gd name="T73" fmla="*/ 2147483647 h 453"/>
              <a:gd name="T74" fmla="*/ 2147483647 w 580"/>
              <a:gd name="T75" fmla="*/ 2147483647 h 453"/>
              <a:gd name="T76" fmla="*/ 2147483647 w 580"/>
              <a:gd name="T77" fmla="*/ 2147483647 h 453"/>
              <a:gd name="T78" fmla="*/ 2147483647 w 580"/>
              <a:gd name="T79" fmla="*/ 2147483647 h 453"/>
              <a:gd name="T80" fmla="*/ 2147483647 w 580"/>
              <a:gd name="T81" fmla="*/ 2147483647 h 453"/>
              <a:gd name="T82" fmla="*/ 2147483647 w 580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0"/>
              <a:gd name="T127" fmla="*/ 0 h 453"/>
              <a:gd name="T128" fmla="*/ 580 w 580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0" h="453">
                <a:moveTo>
                  <a:pt x="0" y="6"/>
                </a:moveTo>
                <a:lnTo>
                  <a:pt x="13" y="0"/>
                </a:lnTo>
                <a:lnTo>
                  <a:pt x="19" y="0"/>
                </a:lnTo>
                <a:lnTo>
                  <a:pt x="26" y="0"/>
                </a:lnTo>
                <a:lnTo>
                  <a:pt x="32" y="0"/>
                </a:lnTo>
                <a:lnTo>
                  <a:pt x="38" y="6"/>
                </a:lnTo>
                <a:lnTo>
                  <a:pt x="45" y="17"/>
                </a:lnTo>
                <a:lnTo>
                  <a:pt x="51" y="23"/>
                </a:lnTo>
                <a:lnTo>
                  <a:pt x="58" y="29"/>
                </a:lnTo>
                <a:lnTo>
                  <a:pt x="58" y="35"/>
                </a:lnTo>
                <a:lnTo>
                  <a:pt x="64" y="46"/>
                </a:lnTo>
                <a:lnTo>
                  <a:pt x="70" y="52"/>
                </a:lnTo>
                <a:lnTo>
                  <a:pt x="70" y="64"/>
                </a:lnTo>
                <a:lnTo>
                  <a:pt x="77" y="75"/>
                </a:lnTo>
                <a:lnTo>
                  <a:pt x="83" y="87"/>
                </a:lnTo>
                <a:lnTo>
                  <a:pt x="83" y="99"/>
                </a:lnTo>
                <a:lnTo>
                  <a:pt x="89" y="110"/>
                </a:lnTo>
                <a:lnTo>
                  <a:pt x="96" y="122"/>
                </a:lnTo>
                <a:lnTo>
                  <a:pt x="96" y="133"/>
                </a:lnTo>
                <a:lnTo>
                  <a:pt x="102" y="145"/>
                </a:lnTo>
                <a:lnTo>
                  <a:pt x="109" y="162"/>
                </a:lnTo>
                <a:lnTo>
                  <a:pt x="109" y="174"/>
                </a:lnTo>
                <a:lnTo>
                  <a:pt x="115" y="191"/>
                </a:lnTo>
                <a:lnTo>
                  <a:pt x="115" y="203"/>
                </a:lnTo>
                <a:lnTo>
                  <a:pt x="121" y="220"/>
                </a:lnTo>
                <a:lnTo>
                  <a:pt x="128" y="232"/>
                </a:lnTo>
                <a:lnTo>
                  <a:pt x="128" y="249"/>
                </a:lnTo>
                <a:lnTo>
                  <a:pt x="134" y="261"/>
                </a:lnTo>
                <a:lnTo>
                  <a:pt x="140" y="279"/>
                </a:lnTo>
                <a:lnTo>
                  <a:pt x="140" y="290"/>
                </a:lnTo>
                <a:lnTo>
                  <a:pt x="147" y="302"/>
                </a:lnTo>
                <a:lnTo>
                  <a:pt x="153" y="319"/>
                </a:lnTo>
                <a:lnTo>
                  <a:pt x="153" y="331"/>
                </a:lnTo>
                <a:lnTo>
                  <a:pt x="160" y="342"/>
                </a:lnTo>
                <a:lnTo>
                  <a:pt x="166" y="354"/>
                </a:lnTo>
                <a:lnTo>
                  <a:pt x="166" y="366"/>
                </a:lnTo>
                <a:lnTo>
                  <a:pt x="172" y="377"/>
                </a:lnTo>
                <a:lnTo>
                  <a:pt x="179" y="389"/>
                </a:lnTo>
                <a:lnTo>
                  <a:pt x="179" y="400"/>
                </a:lnTo>
                <a:lnTo>
                  <a:pt x="185" y="406"/>
                </a:lnTo>
                <a:lnTo>
                  <a:pt x="185" y="418"/>
                </a:lnTo>
                <a:lnTo>
                  <a:pt x="191" y="424"/>
                </a:lnTo>
                <a:lnTo>
                  <a:pt x="198" y="429"/>
                </a:lnTo>
                <a:lnTo>
                  <a:pt x="198" y="435"/>
                </a:lnTo>
                <a:lnTo>
                  <a:pt x="204" y="441"/>
                </a:lnTo>
                <a:lnTo>
                  <a:pt x="217" y="453"/>
                </a:lnTo>
                <a:lnTo>
                  <a:pt x="211" y="453"/>
                </a:lnTo>
                <a:lnTo>
                  <a:pt x="217" y="453"/>
                </a:lnTo>
                <a:lnTo>
                  <a:pt x="223" y="453"/>
                </a:lnTo>
                <a:lnTo>
                  <a:pt x="230" y="453"/>
                </a:lnTo>
                <a:lnTo>
                  <a:pt x="236" y="453"/>
                </a:lnTo>
                <a:lnTo>
                  <a:pt x="242" y="453"/>
                </a:lnTo>
                <a:lnTo>
                  <a:pt x="249" y="441"/>
                </a:lnTo>
                <a:lnTo>
                  <a:pt x="255" y="435"/>
                </a:lnTo>
                <a:lnTo>
                  <a:pt x="255" y="429"/>
                </a:lnTo>
                <a:lnTo>
                  <a:pt x="261" y="424"/>
                </a:lnTo>
                <a:lnTo>
                  <a:pt x="268" y="418"/>
                </a:lnTo>
                <a:lnTo>
                  <a:pt x="268" y="406"/>
                </a:lnTo>
                <a:lnTo>
                  <a:pt x="274" y="400"/>
                </a:lnTo>
                <a:lnTo>
                  <a:pt x="281" y="389"/>
                </a:lnTo>
                <a:lnTo>
                  <a:pt x="281" y="377"/>
                </a:lnTo>
                <a:lnTo>
                  <a:pt x="287" y="366"/>
                </a:lnTo>
                <a:lnTo>
                  <a:pt x="293" y="354"/>
                </a:lnTo>
                <a:lnTo>
                  <a:pt x="293" y="342"/>
                </a:lnTo>
                <a:lnTo>
                  <a:pt x="300" y="331"/>
                </a:lnTo>
                <a:lnTo>
                  <a:pt x="306" y="319"/>
                </a:lnTo>
                <a:lnTo>
                  <a:pt x="306" y="302"/>
                </a:lnTo>
                <a:lnTo>
                  <a:pt x="312" y="290"/>
                </a:lnTo>
                <a:lnTo>
                  <a:pt x="319" y="279"/>
                </a:lnTo>
                <a:lnTo>
                  <a:pt x="319" y="261"/>
                </a:lnTo>
                <a:lnTo>
                  <a:pt x="325" y="249"/>
                </a:lnTo>
                <a:lnTo>
                  <a:pt x="332" y="232"/>
                </a:lnTo>
                <a:lnTo>
                  <a:pt x="332" y="220"/>
                </a:lnTo>
                <a:lnTo>
                  <a:pt x="338" y="203"/>
                </a:lnTo>
                <a:lnTo>
                  <a:pt x="338" y="191"/>
                </a:lnTo>
                <a:lnTo>
                  <a:pt x="344" y="174"/>
                </a:lnTo>
                <a:lnTo>
                  <a:pt x="351" y="162"/>
                </a:lnTo>
                <a:lnTo>
                  <a:pt x="351" y="151"/>
                </a:lnTo>
                <a:lnTo>
                  <a:pt x="357" y="133"/>
                </a:lnTo>
                <a:lnTo>
                  <a:pt x="363" y="122"/>
                </a:lnTo>
                <a:lnTo>
                  <a:pt x="363" y="110"/>
                </a:lnTo>
                <a:lnTo>
                  <a:pt x="370" y="99"/>
                </a:lnTo>
                <a:lnTo>
                  <a:pt x="376" y="87"/>
                </a:lnTo>
                <a:lnTo>
                  <a:pt x="376" y="75"/>
                </a:lnTo>
                <a:lnTo>
                  <a:pt x="383" y="64"/>
                </a:lnTo>
                <a:lnTo>
                  <a:pt x="389" y="52"/>
                </a:lnTo>
                <a:lnTo>
                  <a:pt x="389" y="46"/>
                </a:lnTo>
                <a:lnTo>
                  <a:pt x="395" y="35"/>
                </a:lnTo>
                <a:lnTo>
                  <a:pt x="402" y="29"/>
                </a:lnTo>
                <a:lnTo>
                  <a:pt x="402" y="23"/>
                </a:lnTo>
                <a:lnTo>
                  <a:pt x="408" y="17"/>
                </a:lnTo>
                <a:lnTo>
                  <a:pt x="408" y="12"/>
                </a:lnTo>
                <a:lnTo>
                  <a:pt x="414" y="6"/>
                </a:lnTo>
                <a:lnTo>
                  <a:pt x="427" y="0"/>
                </a:lnTo>
                <a:lnTo>
                  <a:pt x="434" y="0"/>
                </a:lnTo>
                <a:lnTo>
                  <a:pt x="440" y="0"/>
                </a:lnTo>
                <a:lnTo>
                  <a:pt x="446" y="0"/>
                </a:lnTo>
                <a:lnTo>
                  <a:pt x="453" y="6"/>
                </a:lnTo>
                <a:lnTo>
                  <a:pt x="459" y="17"/>
                </a:lnTo>
                <a:lnTo>
                  <a:pt x="465" y="23"/>
                </a:lnTo>
                <a:lnTo>
                  <a:pt x="472" y="29"/>
                </a:lnTo>
                <a:lnTo>
                  <a:pt x="472" y="35"/>
                </a:lnTo>
                <a:lnTo>
                  <a:pt x="478" y="46"/>
                </a:lnTo>
                <a:lnTo>
                  <a:pt x="478" y="52"/>
                </a:lnTo>
                <a:lnTo>
                  <a:pt x="485" y="64"/>
                </a:lnTo>
                <a:lnTo>
                  <a:pt x="491" y="75"/>
                </a:lnTo>
                <a:lnTo>
                  <a:pt x="491" y="87"/>
                </a:lnTo>
                <a:lnTo>
                  <a:pt x="497" y="99"/>
                </a:lnTo>
                <a:lnTo>
                  <a:pt x="504" y="110"/>
                </a:lnTo>
                <a:lnTo>
                  <a:pt x="504" y="122"/>
                </a:lnTo>
                <a:lnTo>
                  <a:pt x="510" y="133"/>
                </a:lnTo>
                <a:lnTo>
                  <a:pt x="516" y="151"/>
                </a:lnTo>
                <a:lnTo>
                  <a:pt x="516" y="162"/>
                </a:lnTo>
                <a:lnTo>
                  <a:pt x="523" y="174"/>
                </a:lnTo>
                <a:lnTo>
                  <a:pt x="529" y="191"/>
                </a:lnTo>
                <a:lnTo>
                  <a:pt x="529" y="203"/>
                </a:lnTo>
                <a:lnTo>
                  <a:pt x="536" y="220"/>
                </a:lnTo>
                <a:lnTo>
                  <a:pt x="542" y="232"/>
                </a:lnTo>
                <a:lnTo>
                  <a:pt x="542" y="249"/>
                </a:lnTo>
                <a:lnTo>
                  <a:pt x="548" y="261"/>
                </a:lnTo>
                <a:lnTo>
                  <a:pt x="548" y="279"/>
                </a:lnTo>
                <a:lnTo>
                  <a:pt x="555" y="290"/>
                </a:lnTo>
                <a:lnTo>
                  <a:pt x="561" y="308"/>
                </a:lnTo>
                <a:lnTo>
                  <a:pt x="561" y="319"/>
                </a:lnTo>
                <a:lnTo>
                  <a:pt x="567" y="331"/>
                </a:lnTo>
                <a:lnTo>
                  <a:pt x="574" y="342"/>
                </a:lnTo>
                <a:lnTo>
                  <a:pt x="574" y="354"/>
                </a:lnTo>
                <a:lnTo>
                  <a:pt x="580" y="366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4" name="Freeform 134"/>
          <p:cNvSpPr>
            <a:spLocks/>
          </p:cNvSpPr>
          <p:nvPr/>
        </p:nvSpPr>
        <p:spPr bwMode="auto">
          <a:xfrm>
            <a:off x="5461000" y="4568825"/>
            <a:ext cx="920750" cy="719138"/>
          </a:xfrm>
          <a:custGeom>
            <a:avLst/>
            <a:gdLst>
              <a:gd name="T0" fmla="*/ 2147483647 w 580"/>
              <a:gd name="T1" fmla="*/ 2147483647 h 453"/>
              <a:gd name="T2" fmla="*/ 2147483647 w 580"/>
              <a:gd name="T3" fmla="*/ 2147483647 h 453"/>
              <a:gd name="T4" fmla="*/ 2147483647 w 580"/>
              <a:gd name="T5" fmla="*/ 2147483647 h 453"/>
              <a:gd name="T6" fmla="*/ 2147483647 w 580"/>
              <a:gd name="T7" fmla="*/ 2147483647 h 453"/>
              <a:gd name="T8" fmla="*/ 2147483647 w 580"/>
              <a:gd name="T9" fmla="*/ 2147483647 h 453"/>
              <a:gd name="T10" fmla="*/ 2147483647 w 580"/>
              <a:gd name="T11" fmla="*/ 2147483647 h 453"/>
              <a:gd name="T12" fmla="*/ 2147483647 w 580"/>
              <a:gd name="T13" fmla="*/ 2147483647 h 453"/>
              <a:gd name="T14" fmla="*/ 2147483647 w 580"/>
              <a:gd name="T15" fmla="*/ 2147483647 h 453"/>
              <a:gd name="T16" fmla="*/ 2147483647 w 580"/>
              <a:gd name="T17" fmla="*/ 2147483647 h 453"/>
              <a:gd name="T18" fmla="*/ 2147483647 w 580"/>
              <a:gd name="T19" fmla="*/ 2147483647 h 453"/>
              <a:gd name="T20" fmla="*/ 2147483647 w 580"/>
              <a:gd name="T21" fmla="*/ 2147483647 h 453"/>
              <a:gd name="T22" fmla="*/ 2147483647 w 580"/>
              <a:gd name="T23" fmla="*/ 2147483647 h 453"/>
              <a:gd name="T24" fmla="*/ 2147483647 w 580"/>
              <a:gd name="T25" fmla="*/ 2147483647 h 453"/>
              <a:gd name="T26" fmla="*/ 2147483647 w 580"/>
              <a:gd name="T27" fmla="*/ 2147483647 h 453"/>
              <a:gd name="T28" fmla="*/ 2147483647 w 580"/>
              <a:gd name="T29" fmla="*/ 2147483647 h 453"/>
              <a:gd name="T30" fmla="*/ 2147483647 w 580"/>
              <a:gd name="T31" fmla="*/ 2147483647 h 453"/>
              <a:gd name="T32" fmla="*/ 2147483647 w 580"/>
              <a:gd name="T33" fmla="*/ 2147483647 h 453"/>
              <a:gd name="T34" fmla="*/ 2147483647 w 580"/>
              <a:gd name="T35" fmla="*/ 2147483647 h 453"/>
              <a:gd name="T36" fmla="*/ 2147483647 w 580"/>
              <a:gd name="T37" fmla="*/ 2147483647 h 453"/>
              <a:gd name="T38" fmla="*/ 2147483647 w 580"/>
              <a:gd name="T39" fmla="*/ 0 h 453"/>
              <a:gd name="T40" fmla="*/ 2147483647 w 580"/>
              <a:gd name="T41" fmla="*/ 2147483647 h 453"/>
              <a:gd name="T42" fmla="*/ 2147483647 w 580"/>
              <a:gd name="T43" fmla="*/ 2147483647 h 453"/>
              <a:gd name="T44" fmla="*/ 2147483647 w 580"/>
              <a:gd name="T45" fmla="*/ 2147483647 h 453"/>
              <a:gd name="T46" fmla="*/ 2147483647 w 580"/>
              <a:gd name="T47" fmla="*/ 2147483647 h 453"/>
              <a:gd name="T48" fmla="*/ 2147483647 w 580"/>
              <a:gd name="T49" fmla="*/ 2147483647 h 453"/>
              <a:gd name="T50" fmla="*/ 2147483647 w 580"/>
              <a:gd name="T51" fmla="*/ 2147483647 h 453"/>
              <a:gd name="T52" fmla="*/ 2147483647 w 580"/>
              <a:gd name="T53" fmla="*/ 2147483647 h 453"/>
              <a:gd name="T54" fmla="*/ 2147483647 w 580"/>
              <a:gd name="T55" fmla="*/ 2147483647 h 453"/>
              <a:gd name="T56" fmla="*/ 2147483647 w 580"/>
              <a:gd name="T57" fmla="*/ 2147483647 h 453"/>
              <a:gd name="T58" fmla="*/ 2147483647 w 580"/>
              <a:gd name="T59" fmla="*/ 2147483647 h 453"/>
              <a:gd name="T60" fmla="*/ 2147483647 w 580"/>
              <a:gd name="T61" fmla="*/ 2147483647 h 453"/>
              <a:gd name="T62" fmla="*/ 2147483647 w 580"/>
              <a:gd name="T63" fmla="*/ 2147483647 h 453"/>
              <a:gd name="T64" fmla="*/ 2147483647 w 580"/>
              <a:gd name="T65" fmla="*/ 2147483647 h 453"/>
              <a:gd name="T66" fmla="*/ 2147483647 w 580"/>
              <a:gd name="T67" fmla="*/ 2147483647 h 453"/>
              <a:gd name="T68" fmla="*/ 2147483647 w 580"/>
              <a:gd name="T69" fmla="*/ 2147483647 h 453"/>
              <a:gd name="T70" fmla="*/ 2147483647 w 580"/>
              <a:gd name="T71" fmla="*/ 2147483647 h 453"/>
              <a:gd name="T72" fmla="*/ 2147483647 w 580"/>
              <a:gd name="T73" fmla="*/ 2147483647 h 453"/>
              <a:gd name="T74" fmla="*/ 2147483647 w 580"/>
              <a:gd name="T75" fmla="*/ 2147483647 h 453"/>
              <a:gd name="T76" fmla="*/ 2147483647 w 580"/>
              <a:gd name="T77" fmla="*/ 2147483647 h 453"/>
              <a:gd name="T78" fmla="*/ 2147483647 w 580"/>
              <a:gd name="T79" fmla="*/ 2147483647 h 453"/>
              <a:gd name="T80" fmla="*/ 2147483647 w 580"/>
              <a:gd name="T81" fmla="*/ 2147483647 h 453"/>
              <a:gd name="T82" fmla="*/ 2147483647 w 580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0"/>
              <a:gd name="T127" fmla="*/ 0 h 453"/>
              <a:gd name="T128" fmla="*/ 580 w 580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0" h="453">
                <a:moveTo>
                  <a:pt x="0" y="366"/>
                </a:moveTo>
                <a:lnTo>
                  <a:pt x="7" y="377"/>
                </a:lnTo>
                <a:lnTo>
                  <a:pt x="7" y="389"/>
                </a:lnTo>
                <a:lnTo>
                  <a:pt x="13" y="400"/>
                </a:lnTo>
                <a:lnTo>
                  <a:pt x="19" y="406"/>
                </a:lnTo>
                <a:lnTo>
                  <a:pt x="19" y="418"/>
                </a:lnTo>
                <a:lnTo>
                  <a:pt x="26" y="424"/>
                </a:lnTo>
                <a:lnTo>
                  <a:pt x="32" y="429"/>
                </a:lnTo>
                <a:lnTo>
                  <a:pt x="32" y="435"/>
                </a:lnTo>
                <a:lnTo>
                  <a:pt x="38" y="441"/>
                </a:lnTo>
                <a:lnTo>
                  <a:pt x="51" y="453"/>
                </a:lnTo>
                <a:lnTo>
                  <a:pt x="45" y="453"/>
                </a:lnTo>
                <a:lnTo>
                  <a:pt x="51" y="453"/>
                </a:lnTo>
                <a:lnTo>
                  <a:pt x="58" y="453"/>
                </a:lnTo>
                <a:lnTo>
                  <a:pt x="64" y="453"/>
                </a:lnTo>
                <a:lnTo>
                  <a:pt x="70" y="453"/>
                </a:lnTo>
                <a:lnTo>
                  <a:pt x="77" y="447"/>
                </a:lnTo>
                <a:lnTo>
                  <a:pt x="83" y="441"/>
                </a:lnTo>
                <a:lnTo>
                  <a:pt x="89" y="435"/>
                </a:lnTo>
                <a:lnTo>
                  <a:pt x="89" y="429"/>
                </a:lnTo>
                <a:lnTo>
                  <a:pt x="96" y="424"/>
                </a:lnTo>
                <a:lnTo>
                  <a:pt x="102" y="418"/>
                </a:lnTo>
                <a:lnTo>
                  <a:pt x="102" y="406"/>
                </a:lnTo>
                <a:lnTo>
                  <a:pt x="108" y="395"/>
                </a:lnTo>
                <a:lnTo>
                  <a:pt x="115" y="389"/>
                </a:lnTo>
                <a:lnTo>
                  <a:pt x="115" y="377"/>
                </a:lnTo>
                <a:lnTo>
                  <a:pt x="121" y="366"/>
                </a:lnTo>
                <a:lnTo>
                  <a:pt x="121" y="354"/>
                </a:lnTo>
                <a:lnTo>
                  <a:pt x="128" y="342"/>
                </a:lnTo>
                <a:lnTo>
                  <a:pt x="134" y="331"/>
                </a:lnTo>
                <a:lnTo>
                  <a:pt x="134" y="313"/>
                </a:lnTo>
                <a:lnTo>
                  <a:pt x="140" y="302"/>
                </a:lnTo>
                <a:lnTo>
                  <a:pt x="147" y="290"/>
                </a:lnTo>
                <a:lnTo>
                  <a:pt x="147" y="273"/>
                </a:lnTo>
                <a:lnTo>
                  <a:pt x="153" y="261"/>
                </a:lnTo>
                <a:lnTo>
                  <a:pt x="159" y="244"/>
                </a:lnTo>
                <a:lnTo>
                  <a:pt x="159" y="232"/>
                </a:lnTo>
                <a:lnTo>
                  <a:pt x="166" y="220"/>
                </a:lnTo>
                <a:lnTo>
                  <a:pt x="172" y="203"/>
                </a:lnTo>
                <a:lnTo>
                  <a:pt x="172" y="191"/>
                </a:lnTo>
                <a:lnTo>
                  <a:pt x="179" y="174"/>
                </a:lnTo>
                <a:lnTo>
                  <a:pt x="185" y="162"/>
                </a:lnTo>
                <a:lnTo>
                  <a:pt x="185" y="145"/>
                </a:lnTo>
                <a:lnTo>
                  <a:pt x="191" y="133"/>
                </a:lnTo>
                <a:lnTo>
                  <a:pt x="191" y="122"/>
                </a:lnTo>
                <a:lnTo>
                  <a:pt x="198" y="110"/>
                </a:lnTo>
                <a:lnTo>
                  <a:pt x="204" y="99"/>
                </a:lnTo>
                <a:lnTo>
                  <a:pt x="204" y="87"/>
                </a:lnTo>
                <a:lnTo>
                  <a:pt x="210" y="75"/>
                </a:lnTo>
                <a:lnTo>
                  <a:pt x="217" y="64"/>
                </a:lnTo>
                <a:lnTo>
                  <a:pt x="217" y="52"/>
                </a:lnTo>
                <a:lnTo>
                  <a:pt x="223" y="46"/>
                </a:lnTo>
                <a:lnTo>
                  <a:pt x="230" y="35"/>
                </a:lnTo>
                <a:lnTo>
                  <a:pt x="230" y="29"/>
                </a:lnTo>
                <a:lnTo>
                  <a:pt x="236" y="23"/>
                </a:lnTo>
                <a:lnTo>
                  <a:pt x="242" y="17"/>
                </a:lnTo>
                <a:lnTo>
                  <a:pt x="242" y="12"/>
                </a:lnTo>
                <a:lnTo>
                  <a:pt x="249" y="6"/>
                </a:lnTo>
                <a:lnTo>
                  <a:pt x="261" y="0"/>
                </a:lnTo>
                <a:lnTo>
                  <a:pt x="268" y="0"/>
                </a:lnTo>
                <a:lnTo>
                  <a:pt x="274" y="0"/>
                </a:lnTo>
                <a:lnTo>
                  <a:pt x="281" y="6"/>
                </a:lnTo>
                <a:lnTo>
                  <a:pt x="287" y="12"/>
                </a:lnTo>
                <a:lnTo>
                  <a:pt x="293" y="17"/>
                </a:lnTo>
                <a:lnTo>
                  <a:pt x="300" y="23"/>
                </a:lnTo>
                <a:lnTo>
                  <a:pt x="300" y="29"/>
                </a:lnTo>
                <a:lnTo>
                  <a:pt x="306" y="41"/>
                </a:lnTo>
                <a:lnTo>
                  <a:pt x="312" y="46"/>
                </a:lnTo>
                <a:lnTo>
                  <a:pt x="312" y="58"/>
                </a:lnTo>
                <a:lnTo>
                  <a:pt x="319" y="64"/>
                </a:lnTo>
                <a:lnTo>
                  <a:pt x="325" y="75"/>
                </a:lnTo>
                <a:lnTo>
                  <a:pt x="325" y="87"/>
                </a:lnTo>
                <a:lnTo>
                  <a:pt x="332" y="99"/>
                </a:lnTo>
                <a:lnTo>
                  <a:pt x="338" y="110"/>
                </a:lnTo>
                <a:lnTo>
                  <a:pt x="338" y="122"/>
                </a:lnTo>
                <a:lnTo>
                  <a:pt x="344" y="139"/>
                </a:lnTo>
                <a:lnTo>
                  <a:pt x="344" y="151"/>
                </a:lnTo>
                <a:lnTo>
                  <a:pt x="351" y="162"/>
                </a:lnTo>
                <a:lnTo>
                  <a:pt x="357" y="180"/>
                </a:lnTo>
                <a:lnTo>
                  <a:pt x="357" y="191"/>
                </a:lnTo>
                <a:lnTo>
                  <a:pt x="363" y="209"/>
                </a:lnTo>
                <a:lnTo>
                  <a:pt x="370" y="220"/>
                </a:lnTo>
                <a:lnTo>
                  <a:pt x="370" y="238"/>
                </a:lnTo>
                <a:lnTo>
                  <a:pt x="376" y="249"/>
                </a:lnTo>
                <a:lnTo>
                  <a:pt x="383" y="267"/>
                </a:lnTo>
                <a:lnTo>
                  <a:pt x="383" y="279"/>
                </a:lnTo>
                <a:lnTo>
                  <a:pt x="389" y="290"/>
                </a:lnTo>
                <a:lnTo>
                  <a:pt x="395" y="308"/>
                </a:lnTo>
                <a:lnTo>
                  <a:pt x="395" y="319"/>
                </a:lnTo>
                <a:lnTo>
                  <a:pt x="402" y="331"/>
                </a:lnTo>
                <a:lnTo>
                  <a:pt x="408" y="342"/>
                </a:lnTo>
                <a:lnTo>
                  <a:pt x="408" y="360"/>
                </a:lnTo>
                <a:lnTo>
                  <a:pt x="414" y="371"/>
                </a:lnTo>
                <a:lnTo>
                  <a:pt x="414" y="377"/>
                </a:lnTo>
                <a:lnTo>
                  <a:pt x="421" y="389"/>
                </a:lnTo>
                <a:lnTo>
                  <a:pt x="427" y="400"/>
                </a:lnTo>
                <a:lnTo>
                  <a:pt x="427" y="406"/>
                </a:lnTo>
                <a:lnTo>
                  <a:pt x="434" y="418"/>
                </a:lnTo>
                <a:lnTo>
                  <a:pt x="440" y="424"/>
                </a:lnTo>
                <a:lnTo>
                  <a:pt x="440" y="429"/>
                </a:lnTo>
                <a:lnTo>
                  <a:pt x="446" y="435"/>
                </a:lnTo>
                <a:lnTo>
                  <a:pt x="453" y="441"/>
                </a:lnTo>
                <a:lnTo>
                  <a:pt x="453" y="447"/>
                </a:lnTo>
                <a:lnTo>
                  <a:pt x="465" y="453"/>
                </a:lnTo>
                <a:lnTo>
                  <a:pt x="472" y="453"/>
                </a:lnTo>
                <a:lnTo>
                  <a:pt x="478" y="453"/>
                </a:lnTo>
                <a:lnTo>
                  <a:pt x="485" y="447"/>
                </a:lnTo>
                <a:lnTo>
                  <a:pt x="491" y="447"/>
                </a:lnTo>
                <a:lnTo>
                  <a:pt x="497" y="435"/>
                </a:lnTo>
                <a:lnTo>
                  <a:pt x="504" y="429"/>
                </a:lnTo>
                <a:lnTo>
                  <a:pt x="510" y="424"/>
                </a:lnTo>
                <a:lnTo>
                  <a:pt x="510" y="412"/>
                </a:lnTo>
                <a:lnTo>
                  <a:pt x="516" y="406"/>
                </a:lnTo>
                <a:lnTo>
                  <a:pt x="523" y="395"/>
                </a:lnTo>
                <a:lnTo>
                  <a:pt x="523" y="389"/>
                </a:lnTo>
                <a:lnTo>
                  <a:pt x="529" y="377"/>
                </a:lnTo>
                <a:lnTo>
                  <a:pt x="536" y="366"/>
                </a:lnTo>
                <a:lnTo>
                  <a:pt x="536" y="354"/>
                </a:lnTo>
                <a:lnTo>
                  <a:pt x="542" y="342"/>
                </a:lnTo>
                <a:lnTo>
                  <a:pt x="548" y="331"/>
                </a:lnTo>
                <a:lnTo>
                  <a:pt x="548" y="313"/>
                </a:lnTo>
                <a:lnTo>
                  <a:pt x="555" y="302"/>
                </a:lnTo>
                <a:lnTo>
                  <a:pt x="561" y="290"/>
                </a:lnTo>
                <a:lnTo>
                  <a:pt x="561" y="273"/>
                </a:lnTo>
                <a:lnTo>
                  <a:pt x="567" y="261"/>
                </a:lnTo>
                <a:lnTo>
                  <a:pt x="567" y="244"/>
                </a:lnTo>
                <a:lnTo>
                  <a:pt x="574" y="232"/>
                </a:lnTo>
                <a:lnTo>
                  <a:pt x="580" y="215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5" name="Freeform 135"/>
          <p:cNvSpPr>
            <a:spLocks/>
          </p:cNvSpPr>
          <p:nvPr/>
        </p:nvSpPr>
        <p:spPr bwMode="auto">
          <a:xfrm>
            <a:off x="6381750" y="4568825"/>
            <a:ext cx="911225" cy="719138"/>
          </a:xfrm>
          <a:custGeom>
            <a:avLst/>
            <a:gdLst>
              <a:gd name="T0" fmla="*/ 2147483647 w 574"/>
              <a:gd name="T1" fmla="*/ 2147483647 h 453"/>
              <a:gd name="T2" fmla="*/ 2147483647 w 574"/>
              <a:gd name="T3" fmla="*/ 2147483647 h 453"/>
              <a:gd name="T4" fmla="*/ 2147483647 w 574"/>
              <a:gd name="T5" fmla="*/ 2147483647 h 453"/>
              <a:gd name="T6" fmla="*/ 2147483647 w 574"/>
              <a:gd name="T7" fmla="*/ 2147483647 h 453"/>
              <a:gd name="T8" fmla="*/ 2147483647 w 574"/>
              <a:gd name="T9" fmla="*/ 2147483647 h 453"/>
              <a:gd name="T10" fmla="*/ 2147483647 w 574"/>
              <a:gd name="T11" fmla="*/ 2147483647 h 453"/>
              <a:gd name="T12" fmla="*/ 2147483647 w 574"/>
              <a:gd name="T13" fmla="*/ 0 h 453"/>
              <a:gd name="T14" fmla="*/ 2147483647 w 574"/>
              <a:gd name="T15" fmla="*/ 0 h 453"/>
              <a:gd name="T16" fmla="*/ 2147483647 w 574"/>
              <a:gd name="T17" fmla="*/ 2147483647 h 453"/>
              <a:gd name="T18" fmla="*/ 2147483647 w 574"/>
              <a:gd name="T19" fmla="*/ 2147483647 h 453"/>
              <a:gd name="T20" fmla="*/ 2147483647 w 574"/>
              <a:gd name="T21" fmla="*/ 2147483647 h 453"/>
              <a:gd name="T22" fmla="*/ 2147483647 w 574"/>
              <a:gd name="T23" fmla="*/ 2147483647 h 453"/>
              <a:gd name="T24" fmla="*/ 2147483647 w 574"/>
              <a:gd name="T25" fmla="*/ 2147483647 h 453"/>
              <a:gd name="T26" fmla="*/ 2147483647 w 574"/>
              <a:gd name="T27" fmla="*/ 2147483647 h 453"/>
              <a:gd name="T28" fmla="*/ 2147483647 w 574"/>
              <a:gd name="T29" fmla="*/ 2147483647 h 453"/>
              <a:gd name="T30" fmla="*/ 2147483647 w 574"/>
              <a:gd name="T31" fmla="*/ 2147483647 h 453"/>
              <a:gd name="T32" fmla="*/ 2147483647 w 574"/>
              <a:gd name="T33" fmla="*/ 2147483647 h 453"/>
              <a:gd name="T34" fmla="*/ 2147483647 w 574"/>
              <a:gd name="T35" fmla="*/ 2147483647 h 453"/>
              <a:gd name="T36" fmla="*/ 2147483647 w 574"/>
              <a:gd name="T37" fmla="*/ 2147483647 h 453"/>
              <a:gd name="T38" fmla="*/ 2147483647 w 574"/>
              <a:gd name="T39" fmla="*/ 2147483647 h 453"/>
              <a:gd name="T40" fmla="*/ 2147483647 w 574"/>
              <a:gd name="T41" fmla="*/ 2147483647 h 453"/>
              <a:gd name="T42" fmla="*/ 2147483647 w 574"/>
              <a:gd name="T43" fmla="*/ 2147483647 h 453"/>
              <a:gd name="T44" fmla="*/ 2147483647 w 574"/>
              <a:gd name="T45" fmla="*/ 2147483647 h 453"/>
              <a:gd name="T46" fmla="*/ 2147483647 w 574"/>
              <a:gd name="T47" fmla="*/ 2147483647 h 453"/>
              <a:gd name="T48" fmla="*/ 2147483647 w 574"/>
              <a:gd name="T49" fmla="*/ 2147483647 h 453"/>
              <a:gd name="T50" fmla="*/ 2147483647 w 574"/>
              <a:gd name="T51" fmla="*/ 2147483647 h 453"/>
              <a:gd name="T52" fmla="*/ 2147483647 w 574"/>
              <a:gd name="T53" fmla="*/ 2147483647 h 453"/>
              <a:gd name="T54" fmla="*/ 2147483647 w 574"/>
              <a:gd name="T55" fmla="*/ 2147483647 h 453"/>
              <a:gd name="T56" fmla="*/ 2147483647 w 574"/>
              <a:gd name="T57" fmla="*/ 2147483647 h 453"/>
              <a:gd name="T58" fmla="*/ 2147483647 w 574"/>
              <a:gd name="T59" fmla="*/ 2147483647 h 453"/>
              <a:gd name="T60" fmla="*/ 2147483647 w 574"/>
              <a:gd name="T61" fmla="*/ 2147483647 h 453"/>
              <a:gd name="T62" fmla="*/ 2147483647 w 574"/>
              <a:gd name="T63" fmla="*/ 2147483647 h 453"/>
              <a:gd name="T64" fmla="*/ 2147483647 w 574"/>
              <a:gd name="T65" fmla="*/ 2147483647 h 453"/>
              <a:gd name="T66" fmla="*/ 2147483647 w 574"/>
              <a:gd name="T67" fmla="*/ 2147483647 h 453"/>
              <a:gd name="T68" fmla="*/ 2147483647 w 574"/>
              <a:gd name="T69" fmla="*/ 2147483647 h 453"/>
              <a:gd name="T70" fmla="*/ 2147483647 w 574"/>
              <a:gd name="T71" fmla="*/ 2147483647 h 453"/>
              <a:gd name="T72" fmla="*/ 2147483647 w 574"/>
              <a:gd name="T73" fmla="*/ 2147483647 h 453"/>
              <a:gd name="T74" fmla="*/ 2147483647 w 574"/>
              <a:gd name="T75" fmla="*/ 0 h 453"/>
              <a:gd name="T76" fmla="*/ 2147483647 w 574"/>
              <a:gd name="T77" fmla="*/ 0 h 453"/>
              <a:gd name="T78" fmla="*/ 2147483647 w 574"/>
              <a:gd name="T79" fmla="*/ 2147483647 h 453"/>
              <a:gd name="T80" fmla="*/ 2147483647 w 574"/>
              <a:gd name="T81" fmla="*/ 2147483647 h 453"/>
              <a:gd name="T82" fmla="*/ 2147483647 w 574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74"/>
              <a:gd name="T127" fmla="*/ 0 h 453"/>
              <a:gd name="T128" fmla="*/ 574 w 574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74" h="453">
                <a:moveTo>
                  <a:pt x="0" y="215"/>
                </a:moveTo>
                <a:lnTo>
                  <a:pt x="0" y="203"/>
                </a:lnTo>
                <a:lnTo>
                  <a:pt x="6" y="186"/>
                </a:lnTo>
                <a:lnTo>
                  <a:pt x="13" y="174"/>
                </a:lnTo>
                <a:lnTo>
                  <a:pt x="13" y="157"/>
                </a:lnTo>
                <a:lnTo>
                  <a:pt x="19" y="145"/>
                </a:lnTo>
                <a:lnTo>
                  <a:pt x="26" y="133"/>
                </a:lnTo>
                <a:lnTo>
                  <a:pt x="26" y="122"/>
                </a:lnTo>
                <a:lnTo>
                  <a:pt x="32" y="104"/>
                </a:lnTo>
                <a:lnTo>
                  <a:pt x="38" y="93"/>
                </a:lnTo>
                <a:lnTo>
                  <a:pt x="38" y="81"/>
                </a:lnTo>
                <a:lnTo>
                  <a:pt x="45" y="70"/>
                </a:lnTo>
                <a:lnTo>
                  <a:pt x="51" y="64"/>
                </a:lnTo>
                <a:lnTo>
                  <a:pt x="51" y="52"/>
                </a:lnTo>
                <a:lnTo>
                  <a:pt x="57" y="41"/>
                </a:lnTo>
                <a:lnTo>
                  <a:pt x="57" y="35"/>
                </a:lnTo>
                <a:lnTo>
                  <a:pt x="64" y="29"/>
                </a:lnTo>
                <a:lnTo>
                  <a:pt x="70" y="23"/>
                </a:lnTo>
                <a:lnTo>
                  <a:pt x="70" y="17"/>
                </a:lnTo>
                <a:lnTo>
                  <a:pt x="77" y="12"/>
                </a:lnTo>
                <a:lnTo>
                  <a:pt x="89" y="0"/>
                </a:lnTo>
                <a:lnTo>
                  <a:pt x="83" y="0"/>
                </a:lnTo>
                <a:lnTo>
                  <a:pt x="89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5" y="6"/>
                </a:lnTo>
                <a:lnTo>
                  <a:pt x="121" y="12"/>
                </a:lnTo>
                <a:lnTo>
                  <a:pt x="128" y="17"/>
                </a:lnTo>
                <a:lnTo>
                  <a:pt x="128" y="23"/>
                </a:lnTo>
                <a:lnTo>
                  <a:pt x="134" y="29"/>
                </a:lnTo>
                <a:lnTo>
                  <a:pt x="140" y="41"/>
                </a:lnTo>
                <a:lnTo>
                  <a:pt x="140" y="46"/>
                </a:lnTo>
                <a:lnTo>
                  <a:pt x="147" y="58"/>
                </a:lnTo>
                <a:lnTo>
                  <a:pt x="153" y="64"/>
                </a:lnTo>
                <a:lnTo>
                  <a:pt x="153" y="75"/>
                </a:lnTo>
                <a:lnTo>
                  <a:pt x="159" y="87"/>
                </a:lnTo>
                <a:lnTo>
                  <a:pt x="166" y="99"/>
                </a:lnTo>
                <a:lnTo>
                  <a:pt x="166" y="110"/>
                </a:lnTo>
                <a:lnTo>
                  <a:pt x="172" y="128"/>
                </a:lnTo>
                <a:lnTo>
                  <a:pt x="179" y="139"/>
                </a:lnTo>
                <a:lnTo>
                  <a:pt x="179" y="151"/>
                </a:lnTo>
                <a:lnTo>
                  <a:pt x="185" y="168"/>
                </a:lnTo>
                <a:lnTo>
                  <a:pt x="191" y="180"/>
                </a:lnTo>
                <a:lnTo>
                  <a:pt x="191" y="191"/>
                </a:lnTo>
                <a:lnTo>
                  <a:pt x="198" y="209"/>
                </a:lnTo>
                <a:lnTo>
                  <a:pt x="204" y="220"/>
                </a:lnTo>
                <a:lnTo>
                  <a:pt x="204" y="238"/>
                </a:lnTo>
                <a:lnTo>
                  <a:pt x="210" y="249"/>
                </a:lnTo>
                <a:lnTo>
                  <a:pt x="210" y="267"/>
                </a:lnTo>
                <a:lnTo>
                  <a:pt x="217" y="279"/>
                </a:lnTo>
                <a:lnTo>
                  <a:pt x="223" y="296"/>
                </a:lnTo>
                <a:lnTo>
                  <a:pt x="223" y="308"/>
                </a:lnTo>
                <a:lnTo>
                  <a:pt x="230" y="319"/>
                </a:lnTo>
                <a:lnTo>
                  <a:pt x="236" y="337"/>
                </a:lnTo>
                <a:lnTo>
                  <a:pt x="236" y="348"/>
                </a:lnTo>
                <a:lnTo>
                  <a:pt x="242" y="360"/>
                </a:lnTo>
                <a:lnTo>
                  <a:pt x="249" y="371"/>
                </a:lnTo>
                <a:lnTo>
                  <a:pt x="249" y="383"/>
                </a:lnTo>
                <a:lnTo>
                  <a:pt x="255" y="389"/>
                </a:lnTo>
                <a:lnTo>
                  <a:pt x="261" y="400"/>
                </a:lnTo>
                <a:lnTo>
                  <a:pt x="261" y="412"/>
                </a:lnTo>
                <a:lnTo>
                  <a:pt x="268" y="418"/>
                </a:lnTo>
                <a:lnTo>
                  <a:pt x="274" y="424"/>
                </a:lnTo>
                <a:lnTo>
                  <a:pt x="274" y="429"/>
                </a:lnTo>
                <a:lnTo>
                  <a:pt x="281" y="441"/>
                </a:lnTo>
                <a:lnTo>
                  <a:pt x="287" y="447"/>
                </a:lnTo>
                <a:lnTo>
                  <a:pt x="300" y="453"/>
                </a:lnTo>
                <a:lnTo>
                  <a:pt x="306" y="453"/>
                </a:lnTo>
                <a:lnTo>
                  <a:pt x="312" y="453"/>
                </a:lnTo>
                <a:lnTo>
                  <a:pt x="319" y="447"/>
                </a:lnTo>
                <a:lnTo>
                  <a:pt x="325" y="447"/>
                </a:lnTo>
                <a:lnTo>
                  <a:pt x="332" y="435"/>
                </a:lnTo>
                <a:lnTo>
                  <a:pt x="338" y="429"/>
                </a:lnTo>
                <a:lnTo>
                  <a:pt x="344" y="424"/>
                </a:lnTo>
                <a:lnTo>
                  <a:pt x="344" y="412"/>
                </a:lnTo>
                <a:lnTo>
                  <a:pt x="351" y="406"/>
                </a:lnTo>
                <a:lnTo>
                  <a:pt x="351" y="395"/>
                </a:lnTo>
                <a:lnTo>
                  <a:pt x="357" y="383"/>
                </a:lnTo>
                <a:lnTo>
                  <a:pt x="363" y="377"/>
                </a:lnTo>
                <a:lnTo>
                  <a:pt x="363" y="366"/>
                </a:lnTo>
                <a:lnTo>
                  <a:pt x="370" y="354"/>
                </a:lnTo>
                <a:lnTo>
                  <a:pt x="376" y="337"/>
                </a:lnTo>
                <a:lnTo>
                  <a:pt x="376" y="325"/>
                </a:lnTo>
                <a:lnTo>
                  <a:pt x="383" y="313"/>
                </a:lnTo>
                <a:lnTo>
                  <a:pt x="389" y="302"/>
                </a:lnTo>
                <a:lnTo>
                  <a:pt x="389" y="284"/>
                </a:lnTo>
                <a:lnTo>
                  <a:pt x="395" y="273"/>
                </a:lnTo>
                <a:lnTo>
                  <a:pt x="402" y="255"/>
                </a:lnTo>
                <a:lnTo>
                  <a:pt x="402" y="244"/>
                </a:lnTo>
                <a:lnTo>
                  <a:pt x="408" y="226"/>
                </a:lnTo>
                <a:lnTo>
                  <a:pt x="414" y="215"/>
                </a:lnTo>
                <a:lnTo>
                  <a:pt x="414" y="203"/>
                </a:lnTo>
                <a:lnTo>
                  <a:pt x="421" y="186"/>
                </a:lnTo>
                <a:lnTo>
                  <a:pt x="421" y="174"/>
                </a:lnTo>
                <a:lnTo>
                  <a:pt x="427" y="157"/>
                </a:lnTo>
                <a:lnTo>
                  <a:pt x="433" y="145"/>
                </a:lnTo>
                <a:lnTo>
                  <a:pt x="433" y="133"/>
                </a:lnTo>
                <a:lnTo>
                  <a:pt x="440" y="116"/>
                </a:lnTo>
                <a:lnTo>
                  <a:pt x="446" y="104"/>
                </a:lnTo>
                <a:lnTo>
                  <a:pt x="446" y="93"/>
                </a:lnTo>
                <a:lnTo>
                  <a:pt x="453" y="81"/>
                </a:lnTo>
                <a:lnTo>
                  <a:pt x="459" y="70"/>
                </a:lnTo>
                <a:lnTo>
                  <a:pt x="459" y="64"/>
                </a:lnTo>
                <a:lnTo>
                  <a:pt x="465" y="52"/>
                </a:lnTo>
                <a:lnTo>
                  <a:pt x="472" y="41"/>
                </a:lnTo>
                <a:lnTo>
                  <a:pt x="472" y="35"/>
                </a:lnTo>
                <a:lnTo>
                  <a:pt x="478" y="29"/>
                </a:lnTo>
                <a:lnTo>
                  <a:pt x="491" y="12"/>
                </a:lnTo>
                <a:lnTo>
                  <a:pt x="484" y="12"/>
                </a:lnTo>
                <a:lnTo>
                  <a:pt x="491" y="12"/>
                </a:lnTo>
                <a:lnTo>
                  <a:pt x="504" y="0"/>
                </a:lnTo>
                <a:lnTo>
                  <a:pt x="497" y="0"/>
                </a:lnTo>
                <a:lnTo>
                  <a:pt x="504" y="0"/>
                </a:lnTo>
                <a:lnTo>
                  <a:pt x="510" y="0"/>
                </a:lnTo>
                <a:lnTo>
                  <a:pt x="516" y="0"/>
                </a:lnTo>
                <a:lnTo>
                  <a:pt x="523" y="0"/>
                </a:lnTo>
                <a:lnTo>
                  <a:pt x="529" y="6"/>
                </a:lnTo>
                <a:lnTo>
                  <a:pt x="535" y="12"/>
                </a:lnTo>
                <a:lnTo>
                  <a:pt x="542" y="23"/>
                </a:lnTo>
                <a:lnTo>
                  <a:pt x="548" y="29"/>
                </a:lnTo>
                <a:lnTo>
                  <a:pt x="555" y="41"/>
                </a:lnTo>
                <a:lnTo>
                  <a:pt x="555" y="46"/>
                </a:lnTo>
                <a:lnTo>
                  <a:pt x="561" y="58"/>
                </a:lnTo>
                <a:lnTo>
                  <a:pt x="567" y="70"/>
                </a:lnTo>
                <a:lnTo>
                  <a:pt x="567" y="81"/>
                </a:lnTo>
                <a:lnTo>
                  <a:pt x="574" y="87"/>
                </a:lnTo>
                <a:lnTo>
                  <a:pt x="574" y="104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6" name="Freeform 136"/>
          <p:cNvSpPr>
            <a:spLocks/>
          </p:cNvSpPr>
          <p:nvPr/>
        </p:nvSpPr>
        <p:spPr bwMode="auto">
          <a:xfrm>
            <a:off x="7292975" y="4568825"/>
            <a:ext cx="939800" cy="719138"/>
          </a:xfrm>
          <a:custGeom>
            <a:avLst/>
            <a:gdLst>
              <a:gd name="T0" fmla="*/ 2147483647 w 592"/>
              <a:gd name="T1" fmla="*/ 2147483647 h 453"/>
              <a:gd name="T2" fmla="*/ 2147483647 w 592"/>
              <a:gd name="T3" fmla="*/ 2147483647 h 453"/>
              <a:gd name="T4" fmla="*/ 2147483647 w 592"/>
              <a:gd name="T5" fmla="*/ 2147483647 h 453"/>
              <a:gd name="T6" fmla="*/ 2147483647 w 592"/>
              <a:gd name="T7" fmla="*/ 2147483647 h 453"/>
              <a:gd name="T8" fmla="*/ 2147483647 w 592"/>
              <a:gd name="T9" fmla="*/ 2147483647 h 453"/>
              <a:gd name="T10" fmla="*/ 2147483647 w 592"/>
              <a:gd name="T11" fmla="*/ 2147483647 h 453"/>
              <a:gd name="T12" fmla="*/ 2147483647 w 592"/>
              <a:gd name="T13" fmla="*/ 2147483647 h 453"/>
              <a:gd name="T14" fmla="*/ 2147483647 w 592"/>
              <a:gd name="T15" fmla="*/ 2147483647 h 453"/>
              <a:gd name="T16" fmla="*/ 2147483647 w 592"/>
              <a:gd name="T17" fmla="*/ 2147483647 h 453"/>
              <a:gd name="T18" fmla="*/ 2147483647 w 592"/>
              <a:gd name="T19" fmla="*/ 2147483647 h 453"/>
              <a:gd name="T20" fmla="*/ 2147483647 w 592"/>
              <a:gd name="T21" fmla="*/ 2147483647 h 453"/>
              <a:gd name="T22" fmla="*/ 2147483647 w 592"/>
              <a:gd name="T23" fmla="*/ 2147483647 h 453"/>
              <a:gd name="T24" fmla="*/ 2147483647 w 592"/>
              <a:gd name="T25" fmla="*/ 2147483647 h 453"/>
              <a:gd name="T26" fmla="*/ 2147483647 w 592"/>
              <a:gd name="T27" fmla="*/ 2147483647 h 453"/>
              <a:gd name="T28" fmla="*/ 2147483647 w 592"/>
              <a:gd name="T29" fmla="*/ 2147483647 h 453"/>
              <a:gd name="T30" fmla="*/ 2147483647 w 592"/>
              <a:gd name="T31" fmla="*/ 2147483647 h 453"/>
              <a:gd name="T32" fmla="*/ 2147483647 w 592"/>
              <a:gd name="T33" fmla="*/ 2147483647 h 453"/>
              <a:gd name="T34" fmla="*/ 2147483647 w 592"/>
              <a:gd name="T35" fmla="*/ 2147483647 h 453"/>
              <a:gd name="T36" fmla="*/ 2147483647 w 592"/>
              <a:gd name="T37" fmla="*/ 2147483647 h 453"/>
              <a:gd name="T38" fmla="*/ 2147483647 w 592"/>
              <a:gd name="T39" fmla="*/ 2147483647 h 453"/>
              <a:gd name="T40" fmla="*/ 2147483647 w 592"/>
              <a:gd name="T41" fmla="*/ 2147483647 h 453"/>
              <a:gd name="T42" fmla="*/ 2147483647 w 592"/>
              <a:gd name="T43" fmla="*/ 2147483647 h 453"/>
              <a:gd name="T44" fmla="*/ 2147483647 w 592"/>
              <a:gd name="T45" fmla="*/ 2147483647 h 453"/>
              <a:gd name="T46" fmla="*/ 2147483647 w 592"/>
              <a:gd name="T47" fmla="*/ 2147483647 h 453"/>
              <a:gd name="T48" fmla="*/ 2147483647 w 592"/>
              <a:gd name="T49" fmla="*/ 0 h 453"/>
              <a:gd name="T50" fmla="*/ 2147483647 w 592"/>
              <a:gd name="T51" fmla="*/ 2147483647 h 453"/>
              <a:gd name="T52" fmla="*/ 2147483647 w 592"/>
              <a:gd name="T53" fmla="*/ 2147483647 h 453"/>
              <a:gd name="T54" fmla="*/ 2147483647 w 592"/>
              <a:gd name="T55" fmla="*/ 2147483647 h 453"/>
              <a:gd name="T56" fmla="*/ 2147483647 w 592"/>
              <a:gd name="T57" fmla="*/ 2147483647 h 453"/>
              <a:gd name="T58" fmla="*/ 2147483647 w 592"/>
              <a:gd name="T59" fmla="*/ 2147483647 h 453"/>
              <a:gd name="T60" fmla="*/ 2147483647 w 592"/>
              <a:gd name="T61" fmla="*/ 2147483647 h 453"/>
              <a:gd name="T62" fmla="*/ 2147483647 w 592"/>
              <a:gd name="T63" fmla="*/ 2147483647 h 453"/>
              <a:gd name="T64" fmla="*/ 2147483647 w 592"/>
              <a:gd name="T65" fmla="*/ 2147483647 h 453"/>
              <a:gd name="T66" fmla="*/ 2147483647 w 592"/>
              <a:gd name="T67" fmla="*/ 2147483647 h 453"/>
              <a:gd name="T68" fmla="*/ 2147483647 w 592"/>
              <a:gd name="T69" fmla="*/ 2147483647 h 453"/>
              <a:gd name="T70" fmla="*/ 2147483647 w 592"/>
              <a:gd name="T71" fmla="*/ 2147483647 h 453"/>
              <a:gd name="T72" fmla="*/ 2147483647 w 592"/>
              <a:gd name="T73" fmla="*/ 2147483647 h 453"/>
              <a:gd name="T74" fmla="*/ 2147483647 w 592"/>
              <a:gd name="T75" fmla="*/ 2147483647 h 453"/>
              <a:gd name="T76" fmla="*/ 2147483647 w 592"/>
              <a:gd name="T77" fmla="*/ 2147483647 h 453"/>
              <a:gd name="T78" fmla="*/ 2147483647 w 592"/>
              <a:gd name="T79" fmla="*/ 2147483647 h 453"/>
              <a:gd name="T80" fmla="*/ 2147483647 w 592"/>
              <a:gd name="T81" fmla="*/ 2147483647 h 453"/>
              <a:gd name="T82" fmla="*/ 2147483647 w 592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92"/>
              <a:gd name="T127" fmla="*/ 0 h 453"/>
              <a:gd name="T128" fmla="*/ 592 w 592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92" h="453">
                <a:moveTo>
                  <a:pt x="0" y="104"/>
                </a:moveTo>
                <a:lnTo>
                  <a:pt x="6" y="116"/>
                </a:lnTo>
                <a:lnTo>
                  <a:pt x="12" y="128"/>
                </a:lnTo>
                <a:lnTo>
                  <a:pt x="12" y="139"/>
                </a:lnTo>
                <a:lnTo>
                  <a:pt x="19" y="151"/>
                </a:lnTo>
                <a:lnTo>
                  <a:pt x="25" y="168"/>
                </a:lnTo>
                <a:lnTo>
                  <a:pt x="25" y="180"/>
                </a:lnTo>
                <a:lnTo>
                  <a:pt x="32" y="197"/>
                </a:lnTo>
                <a:lnTo>
                  <a:pt x="38" y="209"/>
                </a:lnTo>
                <a:lnTo>
                  <a:pt x="38" y="226"/>
                </a:lnTo>
                <a:lnTo>
                  <a:pt x="44" y="238"/>
                </a:lnTo>
                <a:lnTo>
                  <a:pt x="51" y="255"/>
                </a:lnTo>
                <a:lnTo>
                  <a:pt x="51" y="267"/>
                </a:lnTo>
                <a:lnTo>
                  <a:pt x="57" y="279"/>
                </a:lnTo>
                <a:lnTo>
                  <a:pt x="63" y="296"/>
                </a:lnTo>
                <a:lnTo>
                  <a:pt x="63" y="308"/>
                </a:lnTo>
                <a:lnTo>
                  <a:pt x="70" y="319"/>
                </a:lnTo>
                <a:lnTo>
                  <a:pt x="70" y="337"/>
                </a:lnTo>
                <a:lnTo>
                  <a:pt x="76" y="348"/>
                </a:lnTo>
                <a:lnTo>
                  <a:pt x="83" y="360"/>
                </a:lnTo>
                <a:lnTo>
                  <a:pt x="83" y="371"/>
                </a:lnTo>
                <a:lnTo>
                  <a:pt x="89" y="383"/>
                </a:lnTo>
                <a:lnTo>
                  <a:pt x="95" y="395"/>
                </a:lnTo>
                <a:lnTo>
                  <a:pt x="95" y="400"/>
                </a:lnTo>
                <a:lnTo>
                  <a:pt x="102" y="412"/>
                </a:lnTo>
                <a:lnTo>
                  <a:pt x="108" y="418"/>
                </a:lnTo>
                <a:lnTo>
                  <a:pt x="108" y="424"/>
                </a:lnTo>
                <a:lnTo>
                  <a:pt x="114" y="435"/>
                </a:lnTo>
                <a:lnTo>
                  <a:pt x="121" y="441"/>
                </a:lnTo>
                <a:lnTo>
                  <a:pt x="127" y="447"/>
                </a:lnTo>
                <a:lnTo>
                  <a:pt x="140" y="453"/>
                </a:lnTo>
                <a:lnTo>
                  <a:pt x="146" y="453"/>
                </a:lnTo>
                <a:lnTo>
                  <a:pt x="153" y="453"/>
                </a:lnTo>
                <a:lnTo>
                  <a:pt x="159" y="447"/>
                </a:lnTo>
                <a:lnTo>
                  <a:pt x="165" y="441"/>
                </a:lnTo>
                <a:lnTo>
                  <a:pt x="172" y="435"/>
                </a:lnTo>
                <a:lnTo>
                  <a:pt x="178" y="429"/>
                </a:lnTo>
                <a:lnTo>
                  <a:pt x="178" y="424"/>
                </a:lnTo>
                <a:lnTo>
                  <a:pt x="185" y="412"/>
                </a:lnTo>
                <a:lnTo>
                  <a:pt x="191" y="406"/>
                </a:lnTo>
                <a:lnTo>
                  <a:pt x="191" y="395"/>
                </a:lnTo>
                <a:lnTo>
                  <a:pt x="197" y="383"/>
                </a:lnTo>
                <a:lnTo>
                  <a:pt x="204" y="371"/>
                </a:lnTo>
                <a:lnTo>
                  <a:pt x="204" y="360"/>
                </a:lnTo>
                <a:lnTo>
                  <a:pt x="210" y="348"/>
                </a:lnTo>
                <a:lnTo>
                  <a:pt x="216" y="337"/>
                </a:lnTo>
                <a:lnTo>
                  <a:pt x="216" y="325"/>
                </a:lnTo>
                <a:lnTo>
                  <a:pt x="223" y="313"/>
                </a:lnTo>
                <a:lnTo>
                  <a:pt x="223" y="296"/>
                </a:lnTo>
                <a:lnTo>
                  <a:pt x="229" y="284"/>
                </a:lnTo>
                <a:lnTo>
                  <a:pt x="236" y="273"/>
                </a:lnTo>
                <a:lnTo>
                  <a:pt x="236" y="255"/>
                </a:lnTo>
                <a:lnTo>
                  <a:pt x="242" y="244"/>
                </a:lnTo>
                <a:lnTo>
                  <a:pt x="248" y="226"/>
                </a:lnTo>
                <a:lnTo>
                  <a:pt x="248" y="215"/>
                </a:lnTo>
                <a:lnTo>
                  <a:pt x="255" y="197"/>
                </a:lnTo>
                <a:lnTo>
                  <a:pt x="261" y="186"/>
                </a:lnTo>
                <a:lnTo>
                  <a:pt x="261" y="168"/>
                </a:lnTo>
                <a:lnTo>
                  <a:pt x="267" y="157"/>
                </a:lnTo>
                <a:lnTo>
                  <a:pt x="274" y="145"/>
                </a:lnTo>
                <a:lnTo>
                  <a:pt x="274" y="128"/>
                </a:lnTo>
                <a:lnTo>
                  <a:pt x="280" y="116"/>
                </a:lnTo>
                <a:lnTo>
                  <a:pt x="286" y="104"/>
                </a:lnTo>
                <a:lnTo>
                  <a:pt x="286" y="93"/>
                </a:lnTo>
                <a:lnTo>
                  <a:pt x="293" y="81"/>
                </a:lnTo>
                <a:lnTo>
                  <a:pt x="293" y="70"/>
                </a:lnTo>
                <a:lnTo>
                  <a:pt x="299" y="58"/>
                </a:lnTo>
                <a:lnTo>
                  <a:pt x="306" y="52"/>
                </a:lnTo>
                <a:lnTo>
                  <a:pt x="306" y="41"/>
                </a:lnTo>
                <a:lnTo>
                  <a:pt x="312" y="35"/>
                </a:lnTo>
                <a:lnTo>
                  <a:pt x="318" y="23"/>
                </a:lnTo>
                <a:lnTo>
                  <a:pt x="318" y="17"/>
                </a:lnTo>
                <a:lnTo>
                  <a:pt x="325" y="12"/>
                </a:lnTo>
                <a:lnTo>
                  <a:pt x="331" y="6"/>
                </a:lnTo>
                <a:lnTo>
                  <a:pt x="344" y="0"/>
                </a:lnTo>
                <a:lnTo>
                  <a:pt x="350" y="0"/>
                </a:lnTo>
                <a:lnTo>
                  <a:pt x="357" y="0"/>
                </a:lnTo>
                <a:lnTo>
                  <a:pt x="363" y="6"/>
                </a:lnTo>
                <a:lnTo>
                  <a:pt x="369" y="6"/>
                </a:lnTo>
                <a:lnTo>
                  <a:pt x="376" y="17"/>
                </a:lnTo>
                <a:lnTo>
                  <a:pt x="382" y="23"/>
                </a:lnTo>
                <a:lnTo>
                  <a:pt x="388" y="35"/>
                </a:lnTo>
                <a:lnTo>
                  <a:pt x="388" y="41"/>
                </a:lnTo>
                <a:lnTo>
                  <a:pt x="395" y="46"/>
                </a:lnTo>
                <a:lnTo>
                  <a:pt x="401" y="58"/>
                </a:lnTo>
                <a:lnTo>
                  <a:pt x="401" y="70"/>
                </a:lnTo>
                <a:lnTo>
                  <a:pt x="408" y="81"/>
                </a:lnTo>
                <a:lnTo>
                  <a:pt x="414" y="93"/>
                </a:lnTo>
                <a:lnTo>
                  <a:pt x="414" y="104"/>
                </a:lnTo>
                <a:lnTo>
                  <a:pt x="420" y="116"/>
                </a:lnTo>
                <a:lnTo>
                  <a:pt x="427" y="128"/>
                </a:lnTo>
                <a:lnTo>
                  <a:pt x="427" y="139"/>
                </a:lnTo>
                <a:lnTo>
                  <a:pt x="433" y="157"/>
                </a:lnTo>
                <a:lnTo>
                  <a:pt x="439" y="168"/>
                </a:lnTo>
                <a:lnTo>
                  <a:pt x="439" y="180"/>
                </a:lnTo>
                <a:lnTo>
                  <a:pt x="446" y="197"/>
                </a:lnTo>
                <a:lnTo>
                  <a:pt x="446" y="209"/>
                </a:lnTo>
                <a:lnTo>
                  <a:pt x="452" y="226"/>
                </a:lnTo>
                <a:lnTo>
                  <a:pt x="459" y="238"/>
                </a:lnTo>
                <a:lnTo>
                  <a:pt x="459" y="255"/>
                </a:lnTo>
                <a:lnTo>
                  <a:pt x="465" y="267"/>
                </a:lnTo>
                <a:lnTo>
                  <a:pt x="471" y="284"/>
                </a:lnTo>
                <a:lnTo>
                  <a:pt x="471" y="296"/>
                </a:lnTo>
                <a:lnTo>
                  <a:pt x="478" y="308"/>
                </a:lnTo>
                <a:lnTo>
                  <a:pt x="484" y="325"/>
                </a:lnTo>
                <a:lnTo>
                  <a:pt x="484" y="337"/>
                </a:lnTo>
                <a:lnTo>
                  <a:pt x="490" y="348"/>
                </a:lnTo>
                <a:lnTo>
                  <a:pt x="497" y="360"/>
                </a:lnTo>
                <a:lnTo>
                  <a:pt x="497" y="371"/>
                </a:lnTo>
                <a:lnTo>
                  <a:pt x="503" y="383"/>
                </a:lnTo>
                <a:lnTo>
                  <a:pt x="510" y="395"/>
                </a:lnTo>
                <a:lnTo>
                  <a:pt x="510" y="400"/>
                </a:lnTo>
                <a:lnTo>
                  <a:pt x="516" y="412"/>
                </a:lnTo>
                <a:lnTo>
                  <a:pt x="516" y="418"/>
                </a:lnTo>
                <a:lnTo>
                  <a:pt x="522" y="429"/>
                </a:lnTo>
                <a:lnTo>
                  <a:pt x="529" y="435"/>
                </a:lnTo>
                <a:lnTo>
                  <a:pt x="529" y="441"/>
                </a:lnTo>
                <a:lnTo>
                  <a:pt x="548" y="453"/>
                </a:lnTo>
                <a:lnTo>
                  <a:pt x="541" y="453"/>
                </a:lnTo>
                <a:lnTo>
                  <a:pt x="548" y="453"/>
                </a:lnTo>
                <a:lnTo>
                  <a:pt x="554" y="453"/>
                </a:lnTo>
                <a:lnTo>
                  <a:pt x="561" y="453"/>
                </a:lnTo>
                <a:lnTo>
                  <a:pt x="567" y="453"/>
                </a:lnTo>
                <a:lnTo>
                  <a:pt x="573" y="447"/>
                </a:lnTo>
                <a:lnTo>
                  <a:pt x="580" y="441"/>
                </a:lnTo>
                <a:lnTo>
                  <a:pt x="586" y="435"/>
                </a:lnTo>
                <a:lnTo>
                  <a:pt x="586" y="429"/>
                </a:lnTo>
                <a:lnTo>
                  <a:pt x="592" y="418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7" name="Freeform 137"/>
          <p:cNvSpPr>
            <a:spLocks/>
          </p:cNvSpPr>
          <p:nvPr/>
        </p:nvSpPr>
        <p:spPr bwMode="auto">
          <a:xfrm>
            <a:off x="8232775" y="4927600"/>
            <a:ext cx="112713" cy="304800"/>
          </a:xfrm>
          <a:custGeom>
            <a:avLst/>
            <a:gdLst>
              <a:gd name="T0" fmla="*/ 0 w 71"/>
              <a:gd name="T1" fmla="*/ 2147483647 h 192"/>
              <a:gd name="T2" fmla="*/ 2147483647 w 71"/>
              <a:gd name="T3" fmla="*/ 2147483647 h 192"/>
              <a:gd name="T4" fmla="*/ 2147483647 w 71"/>
              <a:gd name="T5" fmla="*/ 2147483647 h 192"/>
              <a:gd name="T6" fmla="*/ 2147483647 w 71"/>
              <a:gd name="T7" fmla="*/ 2147483647 h 192"/>
              <a:gd name="T8" fmla="*/ 2147483647 w 71"/>
              <a:gd name="T9" fmla="*/ 2147483647 h 192"/>
              <a:gd name="T10" fmla="*/ 2147483647 w 71"/>
              <a:gd name="T11" fmla="*/ 2147483647 h 192"/>
              <a:gd name="T12" fmla="*/ 2147483647 w 71"/>
              <a:gd name="T13" fmla="*/ 2147483647 h 192"/>
              <a:gd name="T14" fmla="*/ 2147483647 w 71"/>
              <a:gd name="T15" fmla="*/ 2147483647 h 192"/>
              <a:gd name="T16" fmla="*/ 2147483647 w 71"/>
              <a:gd name="T17" fmla="*/ 2147483647 h 192"/>
              <a:gd name="T18" fmla="*/ 2147483647 w 71"/>
              <a:gd name="T19" fmla="*/ 2147483647 h 192"/>
              <a:gd name="T20" fmla="*/ 2147483647 w 71"/>
              <a:gd name="T21" fmla="*/ 2147483647 h 192"/>
              <a:gd name="T22" fmla="*/ 2147483647 w 71"/>
              <a:gd name="T23" fmla="*/ 2147483647 h 192"/>
              <a:gd name="T24" fmla="*/ 2147483647 w 71"/>
              <a:gd name="T25" fmla="*/ 2147483647 h 192"/>
              <a:gd name="T26" fmla="*/ 2147483647 w 71"/>
              <a:gd name="T27" fmla="*/ 2147483647 h 192"/>
              <a:gd name="T28" fmla="*/ 2147483647 w 71"/>
              <a:gd name="T29" fmla="*/ 2147483647 h 192"/>
              <a:gd name="T30" fmla="*/ 2147483647 w 71"/>
              <a:gd name="T31" fmla="*/ 2147483647 h 192"/>
              <a:gd name="T32" fmla="*/ 2147483647 w 71"/>
              <a:gd name="T33" fmla="*/ 0 h 1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1"/>
              <a:gd name="T52" fmla="*/ 0 h 192"/>
              <a:gd name="T53" fmla="*/ 71 w 71"/>
              <a:gd name="T54" fmla="*/ 192 h 1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1" h="192">
                <a:moveTo>
                  <a:pt x="0" y="192"/>
                </a:moveTo>
                <a:lnTo>
                  <a:pt x="7" y="186"/>
                </a:lnTo>
                <a:lnTo>
                  <a:pt x="7" y="174"/>
                </a:lnTo>
                <a:lnTo>
                  <a:pt x="13" y="169"/>
                </a:lnTo>
                <a:lnTo>
                  <a:pt x="20" y="157"/>
                </a:lnTo>
                <a:lnTo>
                  <a:pt x="20" y="145"/>
                </a:lnTo>
                <a:lnTo>
                  <a:pt x="26" y="134"/>
                </a:lnTo>
                <a:lnTo>
                  <a:pt x="32" y="122"/>
                </a:lnTo>
                <a:lnTo>
                  <a:pt x="32" y="111"/>
                </a:lnTo>
                <a:lnTo>
                  <a:pt x="39" y="99"/>
                </a:lnTo>
                <a:lnTo>
                  <a:pt x="45" y="87"/>
                </a:lnTo>
                <a:lnTo>
                  <a:pt x="45" y="70"/>
                </a:lnTo>
                <a:lnTo>
                  <a:pt x="51" y="58"/>
                </a:lnTo>
                <a:lnTo>
                  <a:pt x="58" y="41"/>
                </a:lnTo>
                <a:lnTo>
                  <a:pt x="58" y="29"/>
                </a:lnTo>
                <a:lnTo>
                  <a:pt x="64" y="12"/>
                </a:lnTo>
                <a:lnTo>
                  <a:pt x="7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8" name="Freeform 138"/>
          <p:cNvSpPr>
            <a:spLocks/>
          </p:cNvSpPr>
          <p:nvPr/>
        </p:nvSpPr>
        <p:spPr bwMode="auto">
          <a:xfrm>
            <a:off x="1789113" y="4910138"/>
            <a:ext cx="5897562" cy="17462"/>
          </a:xfrm>
          <a:custGeom>
            <a:avLst/>
            <a:gdLst>
              <a:gd name="T0" fmla="*/ 0 w 3715"/>
              <a:gd name="T1" fmla="*/ 2147483647 h 11"/>
              <a:gd name="T2" fmla="*/ 2147483647 w 3715"/>
              <a:gd name="T3" fmla="*/ 2147483647 h 11"/>
              <a:gd name="T4" fmla="*/ 2147483647 w 3715"/>
              <a:gd name="T5" fmla="*/ 2147483647 h 11"/>
              <a:gd name="T6" fmla="*/ 2147483647 w 3715"/>
              <a:gd name="T7" fmla="*/ 2147483647 h 11"/>
              <a:gd name="T8" fmla="*/ 2147483647 w 3715"/>
              <a:gd name="T9" fmla="*/ 2147483647 h 11"/>
              <a:gd name="T10" fmla="*/ 2147483647 w 3715"/>
              <a:gd name="T11" fmla="*/ 2147483647 h 11"/>
              <a:gd name="T12" fmla="*/ 2147483647 w 3715"/>
              <a:gd name="T13" fmla="*/ 2147483647 h 11"/>
              <a:gd name="T14" fmla="*/ 2147483647 w 3715"/>
              <a:gd name="T15" fmla="*/ 0 h 11"/>
              <a:gd name="T16" fmla="*/ 2147483647 w 3715"/>
              <a:gd name="T17" fmla="*/ 0 h 11"/>
              <a:gd name="T18" fmla="*/ 2147483647 w 3715"/>
              <a:gd name="T19" fmla="*/ 0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15"/>
              <a:gd name="T31" fmla="*/ 0 h 11"/>
              <a:gd name="T32" fmla="*/ 3715 w 3715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15" h="11">
                <a:moveTo>
                  <a:pt x="0" y="11"/>
                </a:moveTo>
                <a:lnTo>
                  <a:pt x="414" y="11"/>
                </a:lnTo>
                <a:lnTo>
                  <a:pt x="828" y="11"/>
                </a:lnTo>
                <a:lnTo>
                  <a:pt x="1242" y="5"/>
                </a:lnTo>
                <a:lnTo>
                  <a:pt x="1650" y="5"/>
                </a:lnTo>
                <a:lnTo>
                  <a:pt x="2065" y="5"/>
                </a:lnTo>
                <a:lnTo>
                  <a:pt x="2479" y="5"/>
                </a:lnTo>
                <a:lnTo>
                  <a:pt x="2893" y="0"/>
                </a:lnTo>
                <a:lnTo>
                  <a:pt x="3307" y="0"/>
                </a:lnTo>
                <a:lnTo>
                  <a:pt x="3715" y="0"/>
                </a:lnTo>
              </a:path>
            </a:pathLst>
          </a:cu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79" name="Oval 139"/>
          <p:cNvSpPr>
            <a:spLocks noChangeArrowheads="1"/>
          </p:cNvSpPr>
          <p:nvPr/>
        </p:nvSpPr>
        <p:spPr bwMode="auto">
          <a:xfrm>
            <a:off x="1747838" y="489108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0" name="Oval 140"/>
          <p:cNvSpPr>
            <a:spLocks noChangeArrowheads="1"/>
          </p:cNvSpPr>
          <p:nvPr/>
        </p:nvSpPr>
        <p:spPr bwMode="auto">
          <a:xfrm>
            <a:off x="2405063" y="489108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1" name="Oval 141"/>
          <p:cNvSpPr>
            <a:spLocks noChangeArrowheads="1"/>
          </p:cNvSpPr>
          <p:nvPr/>
        </p:nvSpPr>
        <p:spPr bwMode="auto">
          <a:xfrm>
            <a:off x="3063875" y="4891088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2" name="Oval 142"/>
          <p:cNvSpPr>
            <a:spLocks noChangeArrowheads="1"/>
          </p:cNvSpPr>
          <p:nvPr/>
        </p:nvSpPr>
        <p:spPr bwMode="auto">
          <a:xfrm>
            <a:off x="3721100" y="4881563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3" name="Oval 143"/>
          <p:cNvSpPr>
            <a:spLocks noChangeArrowheads="1"/>
          </p:cNvSpPr>
          <p:nvPr/>
        </p:nvSpPr>
        <p:spPr bwMode="auto">
          <a:xfrm>
            <a:off x="4368800" y="4881563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4" name="Oval 144"/>
          <p:cNvSpPr>
            <a:spLocks noChangeArrowheads="1"/>
          </p:cNvSpPr>
          <p:nvPr/>
        </p:nvSpPr>
        <p:spPr bwMode="auto">
          <a:xfrm>
            <a:off x="5026025" y="4881563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5" name="Oval 145"/>
          <p:cNvSpPr>
            <a:spLocks noChangeArrowheads="1"/>
          </p:cNvSpPr>
          <p:nvPr/>
        </p:nvSpPr>
        <p:spPr bwMode="auto">
          <a:xfrm>
            <a:off x="5683250" y="4881563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6" name="Oval 146"/>
          <p:cNvSpPr>
            <a:spLocks noChangeArrowheads="1"/>
          </p:cNvSpPr>
          <p:nvPr/>
        </p:nvSpPr>
        <p:spPr bwMode="auto">
          <a:xfrm>
            <a:off x="6342063" y="4872038"/>
            <a:ext cx="90487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7" name="Oval 147"/>
          <p:cNvSpPr>
            <a:spLocks noChangeArrowheads="1"/>
          </p:cNvSpPr>
          <p:nvPr/>
        </p:nvSpPr>
        <p:spPr bwMode="auto">
          <a:xfrm>
            <a:off x="6999288" y="4872038"/>
            <a:ext cx="90487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8" name="Oval 148"/>
          <p:cNvSpPr>
            <a:spLocks noChangeArrowheads="1"/>
          </p:cNvSpPr>
          <p:nvPr/>
        </p:nvSpPr>
        <p:spPr bwMode="auto">
          <a:xfrm>
            <a:off x="7646988" y="4872038"/>
            <a:ext cx="90487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89" name="Rectangle 149"/>
          <p:cNvSpPr>
            <a:spLocks noChangeArrowheads="1"/>
          </p:cNvSpPr>
          <p:nvPr/>
        </p:nvSpPr>
        <p:spPr bwMode="auto">
          <a:xfrm>
            <a:off x="1778000" y="5535613"/>
            <a:ext cx="6567488" cy="7286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0" name="Rectangle 150"/>
          <p:cNvSpPr>
            <a:spLocks noChangeArrowheads="1"/>
          </p:cNvSpPr>
          <p:nvPr/>
        </p:nvSpPr>
        <p:spPr bwMode="auto">
          <a:xfrm>
            <a:off x="1778000" y="5535613"/>
            <a:ext cx="6567488" cy="728662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1" name="Line 151"/>
          <p:cNvSpPr>
            <a:spLocks noChangeShapeType="1"/>
          </p:cNvSpPr>
          <p:nvPr/>
        </p:nvSpPr>
        <p:spPr bwMode="auto">
          <a:xfrm>
            <a:off x="1778000" y="5535613"/>
            <a:ext cx="65674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2" name="Freeform 152"/>
          <p:cNvSpPr>
            <a:spLocks/>
          </p:cNvSpPr>
          <p:nvPr/>
        </p:nvSpPr>
        <p:spPr bwMode="auto">
          <a:xfrm>
            <a:off x="1778000" y="5535613"/>
            <a:ext cx="6567488" cy="728662"/>
          </a:xfrm>
          <a:custGeom>
            <a:avLst/>
            <a:gdLst>
              <a:gd name="T0" fmla="*/ 0 w 649"/>
              <a:gd name="T1" fmla="*/ 2147483647 h 79"/>
              <a:gd name="T2" fmla="*/ 2147483647 w 649"/>
              <a:gd name="T3" fmla="*/ 2147483647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649" y="79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3" name="Line 153"/>
          <p:cNvSpPr>
            <a:spLocks noChangeShapeType="1"/>
          </p:cNvSpPr>
          <p:nvPr/>
        </p:nvSpPr>
        <p:spPr bwMode="auto">
          <a:xfrm flipV="1">
            <a:off x="1778000" y="5535613"/>
            <a:ext cx="1588" cy="7286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4" name="Line 154"/>
          <p:cNvSpPr>
            <a:spLocks noChangeShapeType="1"/>
          </p:cNvSpPr>
          <p:nvPr/>
        </p:nvSpPr>
        <p:spPr bwMode="auto">
          <a:xfrm>
            <a:off x="1778000" y="6264275"/>
            <a:ext cx="65674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5" name="Freeform 155"/>
          <p:cNvSpPr>
            <a:spLocks/>
          </p:cNvSpPr>
          <p:nvPr/>
        </p:nvSpPr>
        <p:spPr bwMode="auto">
          <a:xfrm>
            <a:off x="1778000" y="5535613"/>
            <a:ext cx="6567488" cy="728662"/>
          </a:xfrm>
          <a:custGeom>
            <a:avLst/>
            <a:gdLst>
              <a:gd name="T0" fmla="*/ 0 w 649"/>
              <a:gd name="T1" fmla="*/ 2147483647 h 79"/>
              <a:gd name="T2" fmla="*/ 0 w 649"/>
              <a:gd name="T3" fmla="*/ 0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0" y="0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6" name="Freeform 156"/>
          <p:cNvSpPr>
            <a:spLocks/>
          </p:cNvSpPr>
          <p:nvPr/>
        </p:nvSpPr>
        <p:spPr bwMode="auto">
          <a:xfrm>
            <a:off x="1778000" y="5535613"/>
            <a:ext cx="6567488" cy="728662"/>
          </a:xfrm>
          <a:custGeom>
            <a:avLst/>
            <a:gdLst>
              <a:gd name="T0" fmla="*/ 0 w 649"/>
              <a:gd name="T1" fmla="*/ 2147483647 h 79"/>
              <a:gd name="T2" fmla="*/ 2147483647 w 649"/>
              <a:gd name="T3" fmla="*/ 2147483647 h 79"/>
              <a:gd name="T4" fmla="*/ 2147483647 w 649"/>
              <a:gd name="T5" fmla="*/ 0 h 79"/>
              <a:gd name="T6" fmla="*/ 0 60000 65536"/>
              <a:gd name="T7" fmla="*/ 0 60000 65536"/>
              <a:gd name="T8" fmla="*/ 0 60000 65536"/>
              <a:gd name="T9" fmla="*/ 0 w 649"/>
              <a:gd name="T10" fmla="*/ 0 h 79"/>
              <a:gd name="T11" fmla="*/ 649 w 649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79">
                <a:moveTo>
                  <a:pt x="0" y="79"/>
                </a:moveTo>
                <a:lnTo>
                  <a:pt x="649" y="79"/>
                </a:lnTo>
                <a:lnTo>
                  <a:pt x="649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7" name="Line 157"/>
          <p:cNvSpPr>
            <a:spLocks noChangeShapeType="1"/>
          </p:cNvSpPr>
          <p:nvPr/>
        </p:nvSpPr>
        <p:spPr bwMode="auto">
          <a:xfrm flipV="1">
            <a:off x="1778000" y="5535613"/>
            <a:ext cx="1588" cy="7286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8" name="Freeform 158"/>
          <p:cNvSpPr>
            <a:spLocks/>
          </p:cNvSpPr>
          <p:nvPr/>
        </p:nvSpPr>
        <p:spPr bwMode="auto">
          <a:xfrm>
            <a:off x="1789113" y="5535613"/>
            <a:ext cx="930275" cy="719137"/>
          </a:xfrm>
          <a:custGeom>
            <a:avLst/>
            <a:gdLst>
              <a:gd name="T0" fmla="*/ 2147483647 w 586"/>
              <a:gd name="T1" fmla="*/ 2147483647 h 453"/>
              <a:gd name="T2" fmla="*/ 2147483647 w 586"/>
              <a:gd name="T3" fmla="*/ 2147483647 h 453"/>
              <a:gd name="T4" fmla="*/ 2147483647 w 586"/>
              <a:gd name="T5" fmla="*/ 2147483647 h 453"/>
              <a:gd name="T6" fmla="*/ 2147483647 w 586"/>
              <a:gd name="T7" fmla="*/ 2147483647 h 453"/>
              <a:gd name="T8" fmla="*/ 2147483647 w 586"/>
              <a:gd name="T9" fmla="*/ 2147483647 h 453"/>
              <a:gd name="T10" fmla="*/ 2147483647 w 586"/>
              <a:gd name="T11" fmla="*/ 2147483647 h 453"/>
              <a:gd name="T12" fmla="*/ 2147483647 w 586"/>
              <a:gd name="T13" fmla="*/ 0 h 453"/>
              <a:gd name="T14" fmla="*/ 2147483647 w 586"/>
              <a:gd name="T15" fmla="*/ 0 h 453"/>
              <a:gd name="T16" fmla="*/ 2147483647 w 586"/>
              <a:gd name="T17" fmla="*/ 2147483647 h 453"/>
              <a:gd name="T18" fmla="*/ 2147483647 w 586"/>
              <a:gd name="T19" fmla="*/ 2147483647 h 453"/>
              <a:gd name="T20" fmla="*/ 2147483647 w 586"/>
              <a:gd name="T21" fmla="*/ 2147483647 h 453"/>
              <a:gd name="T22" fmla="*/ 2147483647 w 586"/>
              <a:gd name="T23" fmla="*/ 2147483647 h 453"/>
              <a:gd name="T24" fmla="*/ 2147483647 w 586"/>
              <a:gd name="T25" fmla="*/ 2147483647 h 453"/>
              <a:gd name="T26" fmla="*/ 2147483647 w 586"/>
              <a:gd name="T27" fmla="*/ 2147483647 h 453"/>
              <a:gd name="T28" fmla="*/ 2147483647 w 586"/>
              <a:gd name="T29" fmla="*/ 2147483647 h 453"/>
              <a:gd name="T30" fmla="*/ 2147483647 w 586"/>
              <a:gd name="T31" fmla="*/ 2147483647 h 453"/>
              <a:gd name="T32" fmla="*/ 2147483647 w 586"/>
              <a:gd name="T33" fmla="*/ 2147483647 h 453"/>
              <a:gd name="T34" fmla="*/ 2147483647 w 586"/>
              <a:gd name="T35" fmla="*/ 2147483647 h 453"/>
              <a:gd name="T36" fmla="*/ 2147483647 w 586"/>
              <a:gd name="T37" fmla="*/ 2147483647 h 453"/>
              <a:gd name="T38" fmla="*/ 2147483647 w 586"/>
              <a:gd name="T39" fmla="*/ 2147483647 h 453"/>
              <a:gd name="T40" fmla="*/ 2147483647 w 586"/>
              <a:gd name="T41" fmla="*/ 2147483647 h 453"/>
              <a:gd name="T42" fmla="*/ 2147483647 w 586"/>
              <a:gd name="T43" fmla="*/ 2147483647 h 453"/>
              <a:gd name="T44" fmla="*/ 2147483647 w 586"/>
              <a:gd name="T45" fmla="*/ 2147483647 h 453"/>
              <a:gd name="T46" fmla="*/ 2147483647 w 586"/>
              <a:gd name="T47" fmla="*/ 2147483647 h 453"/>
              <a:gd name="T48" fmla="*/ 2147483647 w 586"/>
              <a:gd name="T49" fmla="*/ 2147483647 h 453"/>
              <a:gd name="T50" fmla="*/ 2147483647 w 586"/>
              <a:gd name="T51" fmla="*/ 2147483647 h 453"/>
              <a:gd name="T52" fmla="*/ 2147483647 w 586"/>
              <a:gd name="T53" fmla="*/ 2147483647 h 453"/>
              <a:gd name="T54" fmla="*/ 2147483647 w 586"/>
              <a:gd name="T55" fmla="*/ 2147483647 h 453"/>
              <a:gd name="T56" fmla="*/ 2147483647 w 586"/>
              <a:gd name="T57" fmla="*/ 2147483647 h 453"/>
              <a:gd name="T58" fmla="*/ 2147483647 w 586"/>
              <a:gd name="T59" fmla="*/ 2147483647 h 453"/>
              <a:gd name="T60" fmla="*/ 2147483647 w 586"/>
              <a:gd name="T61" fmla="*/ 2147483647 h 453"/>
              <a:gd name="T62" fmla="*/ 2147483647 w 586"/>
              <a:gd name="T63" fmla="*/ 2147483647 h 453"/>
              <a:gd name="T64" fmla="*/ 2147483647 w 586"/>
              <a:gd name="T65" fmla="*/ 2147483647 h 453"/>
              <a:gd name="T66" fmla="*/ 2147483647 w 586"/>
              <a:gd name="T67" fmla="*/ 2147483647 h 453"/>
              <a:gd name="T68" fmla="*/ 2147483647 w 586"/>
              <a:gd name="T69" fmla="*/ 2147483647 h 453"/>
              <a:gd name="T70" fmla="*/ 2147483647 w 586"/>
              <a:gd name="T71" fmla="*/ 2147483647 h 453"/>
              <a:gd name="T72" fmla="*/ 2147483647 w 586"/>
              <a:gd name="T73" fmla="*/ 0 h 453"/>
              <a:gd name="T74" fmla="*/ 2147483647 w 586"/>
              <a:gd name="T75" fmla="*/ 0 h 453"/>
              <a:gd name="T76" fmla="*/ 2147483647 w 586"/>
              <a:gd name="T77" fmla="*/ 2147483647 h 453"/>
              <a:gd name="T78" fmla="*/ 2147483647 w 586"/>
              <a:gd name="T79" fmla="*/ 2147483647 h 453"/>
              <a:gd name="T80" fmla="*/ 2147483647 w 586"/>
              <a:gd name="T81" fmla="*/ 2147483647 h 453"/>
              <a:gd name="T82" fmla="*/ 2147483647 w 586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6"/>
              <a:gd name="T127" fmla="*/ 0 h 453"/>
              <a:gd name="T128" fmla="*/ 586 w 586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6" h="453">
                <a:moveTo>
                  <a:pt x="0" y="227"/>
                </a:moveTo>
                <a:lnTo>
                  <a:pt x="6" y="215"/>
                </a:lnTo>
                <a:lnTo>
                  <a:pt x="6" y="198"/>
                </a:lnTo>
                <a:lnTo>
                  <a:pt x="12" y="186"/>
                </a:lnTo>
                <a:lnTo>
                  <a:pt x="19" y="169"/>
                </a:lnTo>
                <a:lnTo>
                  <a:pt x="19" y="157"/>
                </a:lnTo>
                <a:lnTo>
                  <a:pt x="25" y="140"/>
                </a:lnTo>
                <a:lnTo>
                  <a:pt x="32" y="128"/>
                </a:lnTo>
                <a:lnTo>
                  <a:pt x="32" y="116"/>
                </a:lnTo>
                <a:lnTo>
                  <a:pt x="38" y="105"/>
                </a:lnTo>
                <a:lnTo>
                  <a:pt x="44" y="93"/>
                </a:lnTo>
                <a:lnTo>
                  <a:pt x="44" y="82"/>
                </a:lnTo>
                <a:lnTo>
                  <a:pt x="51" y="70"/>
                </a:lnTo>
                <a:lnTo>
                  <a:pt x="57" y="58"/>
                </a:lnTo>
                <a:lnTo>
                  <a:pt x="57" y="52"/>
                </a:lnTo>
                <a:lnTo>
                  <a:pt x="63" y="41"/>
                </a:lnTo>
                <a:lnTo>
                  <a:pt x="70" y="35"/>
                </a:lnTo>
                <a:lnTo>
                  <a:pt x="70" y="23"/>
                </a:lnTo>
                <a:lnTo>
                  <a:pt x="76" y="18"/>
                </a:lnTo>
                <a:lnTo>
                  <a:pt x="76" y="12"/>
                </a:lnTo>
                <a:lnTo>
                  <a:pt x="95" y="0"/>
                </a:lnTo>
                <a:lnTo>
                  <a:pt x="89" y="0"/>
                </a:lnTo>
                <a:lnTo>
                  <a:pt x="95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1" y="6"/>
                </a:lnTo>
                <a:lnTo>
                  <a:pt x="127" y="12"/>
                </a:lnTo>
                <a:lnTo>
                  <a:pt x="134" y="18"/>
                </a:lnTo>
                <a:lnTo>
                  <a:pt x="140" y="23"/>
                </a:lnTo>
                <a:lnTo>
                  <a:pt x="140" y="35"/>
                </a:lnTo>
                <a:lnTo>
                  <a:pt x="146" y="41"/>
                </a:lnTo>
                <a:lnTo>
                  <a:pt x="146" y="52"/>
                </a:lnTo>
                <a:lnTo>
                  <a:pt x="153" y="58"/>
                </a:lnTo>
                <a:lnTo>
                  <a:pt x="159" y="70"/>
                </a:lnTo>
                <a:lnTo>
                  <a:pt x="159" y="82"/>
                </a:lnTo>
                <a:lnTo>
                  <a:pt x="165" y="93"/>
                </a:lnTo>
                <a:lnTo>
                  <a:pt x="172" y="105"/>
                </a:lnTo>
                <a:lnTo>
                  <a:pt x="172" y="116"/>
                </a:lnTo>
                <a:lnTo>
                  <a:pt x="178" y="128"/>
                </a:lnTo>
                <a:lnTo>
                  <a:pt x="185" y="145"/>
                </a:lnTo>
                <a:lnTo>
                  <a:pt x="185" y="157"/>
                </a:lnTo>
                <a:lnTo>
                  <a:pt x="191" y="169"/>
                </a:lnTo>
                <a:lnTo>
                  <a:pt x="197" y="186"/>
                </a:lnTo>
                <a:lnTo>
                  <a:pt x="197" y="198"/>
                </a:lnTo>
                <a:lnTo>
                  <a:pt x="204" y="215"/>
                </a:lnTo>
                <a:lnTo>
                  <a:pt x="210" y="227"/>
                </a:lnTo>
                <a:lnTo>
                  <a:pt x="210" y="244"/>
                </a:lnTo>
                <a:lnTo>
                  <a:pt x="216" y="256"/>
                </a:lnTo>
                <a:lnTo>
                  <a:pt x="216" y="273"/>
                </a:lnTo>
                <a:lnTo>
                  <a:pt x="223" y="285"/>
                </a:lnTo>
                <a:lnTo>
                  <a:pt x="229" y="296"/>
                </a:lnTo>
                <a:lnTo>
                  <a:pt x="229" y="314"/>
                </a:lnTo>
                <a:lnTo>
                  <a:pt x="235" y="325"/>
                </a:lnTo>
                <a:lnTo>
                  <a:pt x="242" y="337"/>
                </a:lnTo>
                <a:lnTo>
                  <a:pt x="242" y="348"/>
                </a:lnTo>
                <a:lnTo>
                  <a:pt x="248" y="360"/>
                </a:lnTo>
                <a:lnTo>
                  <a:pt x="255" y="372"/>
                </a:lnTo>
                <a:lnTo>
                  <a:pt x="255" y="383"/>
                </a:lnTo>
                <a:lnTo>
                  <a:pt x="261" y="395"/>
                </a:lnTo>
                <a:lnTo>
                  <a:pt x="267" y="406"/>
                </a:lnTo>
                <a:lnTo>
                  <a:pt x="267" y="412"/>
                </a:lnTo>
                <a:lnTo>
                  <a:pt x="274" y="418"/>
                </a:lnTo>
                <a:lnTo>
                  <a:pt x="280" y="430"/>
                </a:lnTo>
                <a:lnTo>
                  <a:pt x="280" y="435"/>
                </a:lnTo>
                <a:lnTo>
                  <a:pt x="286" y="441"/>
                </a:lnTo>
                <a:lnTo>
                  <a:pt x="293" y="447"/>
                </a:lnTo>
                <a:lnTo>
                  <a:pt x="306" y="453"/>
                </a:lnTo>
                <a:lnTo>
                  <a:pt x="312" y="453"/>
                </a:lnTo>
                <a:lnTo>
                  <a:pt x="318" y="453"/>
                </a:lnTo>
                <a:lnTo>
                  <a:pt x="325" y="447"/>
                </a:lnTo>
                <a:lnTo>
                  <a:pt x="331" y="447"/>
                </a:lnTo>
                <a:lnTo>
                  <a:pt x="337" y="435"/>
                </a:lnTo>
                <a:lnTo>
                  <a:pt x="344" y="430"/>
                </a:lnTo>
                <a:lnTo>
                  <a:pt x="350" y="418"/>
                </a:lnTo>
                <a:lnTo>
                  <a:pt x="350" y="412"/>
                </a:lnTo>
                <a:lnTo>
                  <a:pt x="357" y="401"/>
                </a:lnTo>
                <a:lnTo>
                  <a:pt x="363" y="395"/>
                </a:lnTo>
                <a:lnTo>
                  <a:pt x="363" y="383"/>
                </a:lnTo>
                <a:lnTo>
                  <a:pt x="369" y="372"/>
                </a:lnTo>
                <a:lnTo>
                  <a:pt x="369" y="360"/>
                </a:lnTo>
                <a:lnTo>
                  <a:pt x="376" y="348"/>
                </a:lnTo>
                <a:lnTo>
                  <a:pt x="382" y="337"/>
                </a:lnTo>
                <a:lnTo>
                  <a:pt x="382" y="325"/>
                </a:lnTo>
                <a:lnTo>
                  <a:pt x="388" y="308"/>
                </a:lnTo>
                <a:lnTo>
                  <a:pt x="395" y="296"/>
                </a:lnTo>
                <a:lnTo>
                  <a:pt x="395" y="285"/>
                </a:lnTo>
                <a:lnTo>
                  <a:pt x="401" y="267"/>
                </a:lnTo>
                <a:lnTo>
                  <a:pt x="408" y="256"/>
                </a:lnTo>
                <a:lnTo>
                  <a:pt x="408" y="238"/>
                </a:lnTo>
                <a:lnTo>
                  <a:pt x="414" y="227"/>
                </a:lnTo>
                <a:lnTo>
                  <a:pt x="420" y="209"/>
                </a:lnTo>
                <a:lnTo>
                  <a:pt x="420" y="198"/>
                </a:lnTo>
                <a:lnTo>
                  <a:pt x="427" y="180"/>
                </a:lnTo>
                <a:lnTo>
                  <a:pt x="433" y="169"/>
                </a:lnTo>
                <a:lnTo>
                  <a:pt x="433" y="157"/>
                </a:lnTo>
                <a:lnTo>
                  <a:pt x="439" y="140"/>
                </a:lnTo>
                <a:lnTo>
                  <a:pt x="439" y="128"/>
                </a:lnTo>
                <a:lnTo>
                  <a:pt x="446" y="116"/>
                </a:lnTo>
                <a:lnTo>
                  <a:pt x="452" y="105"/>
                </a:lnTo>
                <a:lnTo>
                  <a:pt x="452" y="93"/>
                </a:lnTo>
                <a:lnTo>
                  <a:pt x="459" y="82"/>
                </a:lnTo>
                <a:lnTo>
                  <a:pt x="465" y="70"/>
                </a:lnTo>
                <a:lnTo>
                  <a:pt x="465" y="58"/>
                </a:lnTo>
                <a:lnTo>
                  <a:pt x="471" y="47"/>
                </a:lnTo>
                <a:lnTo>
                  <a:pt x="478" y="41"/>
                </a:lnTo>
                <a:lnTo>
                  <a:pt x="478" y="29"/>
                </a:lnTo>
                <a:lnTo>
                  <a:pt x="484" y="23"/>
                </a:lnTo>
                <a:lnTo>
                  <a:pt x="490" y="18"/>
                </a:lnTo>
                <a:lnTo>
                  <a:pt x="490" y="12"/>
                </a:lnTo>
                <a:lnTo>
                  <a:pt x="510" y="0"/>
                </a:lnTo>
                <a:lnTo>
                  <a:pt x="503" y="0"/>
                </a:lnTo>
                <a:lnTo>
                  <a:pt x="510" y="0"/>
                </a:lnTo>
                <a:lnTo>
                  <a:pt x="516" y="0"/>
                </a:lnTo>
                <a:lnTo>
                  <a:pt x="522" y="0"/>
                </a:lnTo>
                <a:lnTo>
                  <a:pt x="529" y="0"/>
                </a:lnTo>
                <a:lnTo>
                  <a:pt x="535" y="12"/>
                </a:lnTo>
                <a:lnTo>
                  <a:pt x="541" y="12"/>
                </a:lnTo>
                <a:lnTo>
                  <a:pt x="548" y="18"/>
                </a:lnTo>
                <a:lnTo>
                  <a:pt x="548" y="29"/>
                </a:lnTo>
                <a:lnTo>
                  <a:pt x="554" y="35"/>
                </a:lnTo>
                <a:lnTo>
                  <a:pt x="561" y="41"/>
                </a:lnTo>
                <a:lnTo>
                  <a:pt x="561" y="52"/>
                </a:lnTo>
                <a:lnTo>
                  <a:pt x="567" y="58"/>
                </a:lnTo>
                <a:lnTo>
                  <a:pt x="573" y="70"/>
                </a:lnTo>
                <a:lnTo>
                  <a:pt x="573" y="82"/>
                </a:lnTo>
                <a:lnTo>
                  <a:pt x="580" y="93"/>
                </a:lnTo>
                <a:lnTo>
                  <a:pt x="586" y="105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99" name="Freeform 159"/>
          <p:cNvSpPr>
            <a:spLocks/>
          </p:cNvSpPr>
          <p:nvPr/>
        </p:nvSpPr>
        <p:spPr bwMode="auto">
          <a:xfrm>
            <a:off x="2719388" y="5535613"/>
            <a:ext cx="930275" cy="719137"/>
          </a:xfrm>
          <a:custGeom>
            <a:avLst/>
            <a:gdLst>
              <a:gd name="T0" fmla="*/ 2147483647 w 586"/>
              <a:gd name="T1" fmla="*/ 2147483647 h 453"/>
              <a:gd name="T2" fmla="*/ 2147483647 w 586"/>
              <a:gd name="T3" fmla="*/ 2147483647 h 453"/>
              <a:gd name="T4" fmla="*/ 2147483647 w 586"/>
              <a:gd name="T5" fmla="*/ 2147483647 h 453"/>
              <a:gd name="T6" fmla="*/ 2147483647 w 586"/>
              <a:gd name="T7" fmla="*/ 2147483647 h 453"/>
              <a:gd name="T8" fmla="*/ 2147483647 w 586"/>
              <a:gd name="T9" fmla="*/ 2147483647 h 453"/>
              <a:gd name="T10" fmla="*/ 2147483647 w 586"/>
              <a:gd name="T11" fmla="*/ 2147483647 h 453"/>
              <a:gd name="T12" fmla="*/ 2147483647 w 586"/>
              <a:gd name="T13" fmla="*/ 2147483647 h 453"/>
              <a:gd name="T14" fmla="*/ 2147483647 w 586"/>
              <a:gd name="T15" fmla="*/ 2147483647 h 453"/>
              <a:gd name="T16" fmla="*/ 2147483647 w 586"/>
              <a:gd name="T17" fmla="*/ 2147483647 h 453"/>
              <a:gd name="T18" fmla="*/ 2147483647 w 586"/>
              <a:gd name="T19" fmla="*/ 2147483647 h 453"/>
              <a:gd name="T20" fmla="*/ 2147483647 w 586"/>
              <a:gd name="T21" fmla="*/ 2147483647 h 453"/>
              <a:gd name="T22" fmla="*/ 2147483647 w 586"/>
              <a:gd name="T23" fmla="*/ 2147483647 h 453"/>
              <a:gd name="T24" fmla="*/ 2147483647 w 586"/>
              <a:gd name="T25" fmla="*/ 2147483647 h 453"/>
              <a:gd name="T26" fmla="*/ 2147483647 w 586"/>
              <a:gd name="T27" fmla="*/ 2147483647 h 453"/>
              <a:gd name="T28" fmla="*/ 2147483647 w 586"/>
              <a:gd name="T29" fmla="*/ 2147483647 h 453"/>
              <a:gd name="T30" fmla="*/ 2147483647 w 586"/>
              <a:gd name="T31" fmla="*/ 2147483647 h 453"/>
              <a:gd name="T32" fmla="*/ 2147483647 w 586"/>
              <a:gd name="T33" fmla="*/ 2147483647 h 453"/>
              <a:gd name="T34" fmla="*/ 2147483647 w 586"/>
              <a:gd name="T35" fmla="*/ 2147483647 h 453"/>
              <a:gd name="T36" fmla="*/ 2147483647 w 586"/>
              <a:gd name="T37" fmla="*/ 2147483647 h 453"/>
              <a:gd name="T38" fmla="*/ 2147483647 w 586"/>
              <a:gd name="T39" fmla="*/ 2147483647 h 453"/>
              <a:gd name="T40" fmla="*/ 2147483647 w 586"/>
              <a:gd name="T41" fmla="*/ 2147483647 h 453"/>
              <a:gd name="T42" fmla="*/ 2147483647 w 586"/>
              <a:gd name="T43" fmla="*/ 2147483647 h 453"/>
              <a:gd name="T44" fmla="*/ 2147483647 w 586"/>
              <a:gd name="T45" fmla="*/ 2147483647 h 453"/>
              <a:gd name="T46" fmla="*/ 2147483647 w 586"/>
              <a:gd name="T47" fmla="*/ 2147483647 h 453"/>
              <a:gd name="T48" fmla="*/ 2147483647 w 586"/>
              <a:gd name="T49" fmla="*/ 0 h 453"/>
              <a:gd name="T50" fmla="*/ 2147483647 w 586"/>
              <a:gd name="T51" fmla="*/ 0 h 453"/>
              <a:gd name="T52" fmla="*/ 2147483647 w 586"/>
              <a:gd name="T53" fmla="*/ 2147483647 h 453"/>
              <a:gd name="T54" fmla="*/ 2147483647 w 586"/>
              <a:gd name="T55" fmla="*/ 2147483647 h 453"/>
              <a:gd name="T56" fmla="*/ 2147483647 w 586"/>
              <a:gd name="T57" fmla="*/ 2147483647 h 453"/>
              <a:gd name="T58" fmla="*/ 2147483647 w 586"/>
              <a:gd name="T59" fmla="*/ 2147483647 h 453"/>
              <a:gd name="T60" fmla="*/ 2147483647 w 586"/>
              <a:gd name="T61" fmla="*/ 2147483647 h 453"/>
              <a:gd name="T62" fmla="*/ 2147483647 w 586"/>
              <a:gd name="T63" fmla="*/ 2147483647 h 453"/>
              <a:gd name="T64" fmla="*/ 2147483647 w 586"/>
              <a:gd name="T65" fmla="*/ 2147483647 h 453"/>
              <a:gd name="T66" fmla="*/ 2147483647 w 586"/>
              <a:gd name="T67" fmla="*/ 2147483647 h 453"/>
              <a:gd name="T68" fmla="*/ 2147483647 w 586"/>
              <a:gd name="T69" fmla="*/ 2147483647 h 453"/>
              <a:gd name="T70" fmla="*/ 2147483647 w 586"/>
              <a:gd name="T71" fmla="*/ 2147483647 h 453"/>
              <a:gd name="T72" fmla="*/ 2147483647 w 586"/>
              <a:gd name="T73" fmla="*/ 2147483647 h 453"/>
              <a:gd name="T74" fmla="*/ 2147483647 w 586"/>
              <a:gd name="T75" fmla="*/ 2147483647 h 453"/>
              <a:gd name="T76" fmla="*/ 2147483647 w 586"/>
              <a:gd name="T77" fmla="*/ 2147483647 h 453"/>
              <a:gd name="T78" fmla="*/ 2147483647 w 586"/>
              <a:gd name="T79" fmla="*/ 2147483647 h 453"/>
              <a:gd name="T80" fmla="*/ 2147483647 w 586"/>
              <a:gd name="T81" fmla="*/ 2147483647 h 453"/>
              <a:gd name="T82" fmla="*/ 2147483647 w 586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6"/>
              <a:gd name="T127" fmla="*/ 0 h 453"/>
              <a:gd name="T128" fmla="*/ 586 w 586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6" h="453">
                <a:moveTo>
                  <a:pt x="0" y="105"/>
                </a:moveTo>
                <a:lnTo>
                  <a:pt x="0" y="116"/>
                </a:lnTo>
                <a:lnTo>
                  <a:pt x="6" y="134"/>
                </a:lnTo>
                <a:lnTo>
                  <a:pt x="6" y="145"/>
                </a:lnTo>
                <a:lnTo>
                  <a:pt x="13" y="157"/>
                </a:lnTo>
                <a:lnTo>
                  <a:pt x="19" y="174"/>
                </a:lnTo>
                <a:lnTo>
                  <a:pt x="19" y="186"/>
                </a:lnTo>
                <a:lnTo>
                  <a:pt x="26" y="198"/>
                </a:lnTo>
                <a:lnTo>
                  <a:pt x="32" y="215"/>
                </a:lnTo>
                <a:lnTo>
                  <a:pt x="32" y="227"/>
                </a:lnTo>
                <a:lnTo>
                  <a:pt x="38" y="244"/>
                </a:lnTo>
                <a:lnTo>
                  <a:pt x="45" y="256"/>
                </a:lnTo>
                <a:lnTo>
                  <a:pt x="45" y="273"/>
                </a:lnTo>
                <a:lnTo>
                  <a:pt x="51" y="285"/>
                </a:lnTo>
                <a:lnTo>
                  <a:pt x="57" y="302"/>
                </a:lnTo>
                <a:lnTo>
                  <a:pt x="57" y="314"/>
                </a:lnTo>
                <a:lnTo>
                  <a:pt x="64" y="325"/>
                </a:lnTo>
                <a:lnTo>
                  <a:pt x="70" y="337"/>
                </a:lnTo>
                <a:lnTo>
                  <a:pt x="70" y="348"/>
                </a:lnTo>
                <a:lnTo>
                  <a:pt x="76" y="372"/>
                </a:lnTo>
                <a:lnTo>
                  <a:pt x="83" y="383"/>
                </a:lnTo>
                <a:lnTo>
                  <a:pt x="89" y="395"/>
                </a:lnTo>
                <a:lnTo>
                  <a:pt x="89" y="406"/>
                </a:lnTo>
                <a:lnTo>
                  <a:pt x="96" y="412"/>
                </a:lnTo>
                <a:lnTo>
                  <a:pt x="102" y="424"/>
                </a:lnTo>
                <a:lnTo>
                  <a:pt x="102" y="430"/>
                </a:lnTo>
                <a:lnTo>
                  <a:pt x="108" y="435"/>
                </a:lnTo>
                <a:lnTo>
                  <a:pt x="121" y="447"/>
                </a:lnTo>
                <a:lnTo>
                  <a:pt x="115" y="447"/>
                </a:lnTo>
                <a:lnTo>
                  <a:pt x="121" y="447"/>
                </a:lnTo>
                <a:lnTo>
                  <a:pt x="127" y="453"/>
                </a:lnTo>
                <a:lnTo>
                  <a:pt x="134" y="453"/>
                </a:lnTo>
                <a:lnTo>
                  <a:pt x="140" y="453"/>
                </a:lnTo>
                <a:lnTo>
                  <a:pt x="147" y="453"/>
                </a:lnTo>
                <a:lnTo>
                  <a:pt x="153" y="447"/>
                </a:lnTo>
                <a:lnTo>
                  <a:pt x="159" y="441"/>
                </a:lnTo>
                <a:lnTo>
                  <a:pt x="166" y="435"/>
                </a:lnTo>
                <a:lnTo>
                  <a:pt x="172" y="418"/>
                </a:lnTo>
                <a:lnTo>
                  <a:pt x="178" y="412"/>
                </a:lnTo>
                <a:lnTo>
                  <a:pt x="185" y="401"/>
                </a:lnTo>
                <a:lnTo>
                  <a:pt x="185" y="389"/>
                </a:lnTo>
                <a:lnTo>
                  <a:pt x="191" y="383"/>
                </a:lnTo>
                <a:lnTo>
                  <a:pt x="198" y="372"/>
                </a:lnTo>
                <a:lnTo>
                  <a:pt x="198" y="360"/>
                </a:lnTo>
                <a:lnTo>
                  <a:pt x="204" y="348"/>
                </a:lnTo>
                <a:lnTo>
                  <a:pt x="210" y="337"/>
                </a:lnTo>
                <a:lnTo>
                  <a:pt x="210" y="319"/>
                </a:lnTo>
                <a:lnTo>
                  <a:pt x="217" y="308"/>
                </a:lnTo>
                <a:lnTo>
                  <a:pt x="223" y="296"/>
                </a:lnTo>
                <a:lnTo>
                  <a:pt x="223" y="279"/>
                </a:lnTo>
                <a:lnTo>
                  <a:pt x="229" y="267"/>
                </a:lnTo>
                <a:lnTo>
                  <a:pt x="229" y="250"/>
                </a:lnTo>
                <a:lnTo>
                  <a:pt x="236" y="238"/>
                </a:lnTo>
                <a:lnTo>
                  <a:pt x="242" y="227"/>
                </a:lnTo>
                <a:lnTo>
                  <a:pt x="242" y="209"/>
                </a:lnTo>
                <a:lnTo>
                  <a:pt x="249" y="198"/>
                </a:lnTo>
                <a:lnTo>
                  <a:pt x="255" y="180"/>
                </a:lnTo>
                <a:lnTo>
                  <a:pt x="255" y="169"/>
                </a:lnTo>
                <a:lnTo>
                  <a:pt x="261" y="151"/>
                </a:lnTo>
                <a:lnTo>
                  <a:pt x="268" y="140"/>
                </a:lnTo>
                <a:lnTo>
                  <a:pt x="268" y="128"/>
                </a:lnTo>
                <a:lnTo>
                  <a:pt x="274" y="116"/>
                </a:lnTo>
                <a:lnTo>
                  <a:pt x="280" y="99"/>
                </a:lnTo>
                <a:lnTo>
                  <a:pt x="280" y="87"/>
                </a:lnTo>
                <a:lnTo>
                  <a:pt x="287" y="76"/>
                </a:lnTo>
                <a:lnTo>
                  <a:pt x="293" y="70"/>
                </a:lnTo>
                <a:lnTo>
                  <a:pt x="293" y="58"/>
                </a:lnTo>
                <a:lnTo>
                  <a:pt x="300" y="47"/>
                </a:lnTo>
                <a:lnTo>
                  <a:pt x="300" y="41"/>
                </a:lnTo>
                <a:lnTo>
                  <a:pt x="306" y="29"/>
                </a:lnTo>
                <a:lnTo>
                  <a:pt x="312" y="23"/>
                </a:lnTo>
                <a:lnTo>
                  <a:pt x="312" y="18"/>
                </a:lnTo>
                <a:lnTo>
                  <a:pt x="319" y="12"/>
                </a:lnTo>
                <a:lnTo>
                  <a:pt x="325" y="6"/>
                </a:lnTo>
                <a:lnTo>
                  <a:pt x="338" y="0"/>
                </a:lnTo>
                <a:lnTo>
                  <a:pt x="344" y="0"/>
                </a:lnTo>
                <a:lnTo>
                  <a:pt x="351" y="0"/>
                </a:lnTo>
                <a:lnTo>
                  <a:pt x="357" y="0"/>
                </a:lnTo>
                <a:lnTo>
                  <a:pt x="363" y="12"/>
                </a:lnTo>
                <a:lnTo>
                  <a:pt x="370" y="12"/>
                </a:lnTo>
                <a:lnTo>
                  <a:pt x="370" y="23"/>
                </a:lnTo>
                <a:lnTo>
                  <a:pt x="376" y="29"/>
                </a:lnTo>
                <a:lnTo>
                  <a:pt x="382" y="41"/>
                </a:lnTo>
                <a:lnTo>
                  <a:pt x="389" y="52"/>
                </a:lnTo>
                <a:lnTo>
                  <a:pt x="395" y="64"/>
                </a:lnTo>
                <a:lnTo>
                  <a:pt x="395" y="70"/>
                </a:lnTo>
                <a:lnTo>
                  <a:pt x="402" y="82"/>
                </a:lnTo>
                <a:lnTo>
                  <a:pt x="408" y="93"/>
                </a:lnTo>
                <a:lnTo>
                  <a:pt x="408" y="105"/>
                </a:lnTo>
                <a:lnTo>
                  <a:pt x="414" y="116"/>
                </a:lnTo>
                <a:lnTo>
                  <a:pt x="421" y="134"/>
                </a:lnTo>
                <a:lnTo>
                  <a:pt x="421" y="145"/>
                </a:lnTo>
                <a:lnTo>
                  <a:pt x="427" y="157"/>
                </a:lnTo>
                <a:lnTo>
                  <a:pt x="433" y="174"/>
                </a:lnTo>
                <a:lnTo>
                  <a:pt x="433" y="186"/>
                </a:lnTo>
                <a:lnTo>
                  <a:pt x="440" y="203"/>
                </a:lnTo>
                <a:lnTo>
                  <a:pt x="446" y="215"/>
                </a:lnTo>
                <a:lnTo>
                  <a:pt x="446" y="232"/>
                </a:lnTo>
                <a:lnTo>
                  <a:pt x="453" y="244"/>
                </a:lnTo>
                <a:lnTo>
                  <a:pt x="453" y="261"/>
                </a:lnTo>
                <a:lnTo>
                  <a:pt x="459" y="273"/>
                </a:lnTo>
                <a:lnTo>
                  <a:pt x="465" y="285"/>
                </a:lnTo>
                <a:lnTo>
                  <a:pt x="465" y="302"/>
                </a:lnTo>
                <a:lnTo>
                  <a:pt x="472" y="314"/>
                </a:lnTo>
                <a:lnTo>
                  <a:pt x="478" y="325"/>
                </a:lnTo>
                <a:lnTo>
                  <a:pt x="478" y="343"/>
                </a:lnTo>
                <a:lnTo>
                  <a:pt x="484" y="354"/>
                </a:lnTo>
                <a:lnTo>
                  <a:pt x="491" y="366"/>
                </a:lnTo>
                <a:lnTo>
                  <a:pt x="491" y="377"/>
                </a:lnTo>
                <a:lnTo>
                  <a:pt x="497" y="389"/>
                </a:lnTo>
                <a:lnTo>
                  <a:pt x="503" y="395"/>
                </a:lnTo>
                <a:lnTo>
                  <a:pt x="503" y="406"/>
                </a:lnTo>
                <a:lnTo>
                  <a:pt x="510" y="412"/>
                </a:lnTo>
                <a:lnTo>
                  <a:pt x="516" y="424"/>
                </a:lnTo>
                <a:lnTo>
                  <a:pt x="516" y="430"/>
                </a:lnTo>
                <a:lnTo>
                  <a:pt x="523" y="435"/>
                </a:lnTo>
                <a:lnTo>
                  <a:pt x="523" y="441"/>
                </a:lnTo>
                <a:lnTo>
                  <a:pt x="542" y="453"/>
                </a:lnTo>
                <a:lnTo>
                  <a:pt x="535" y="453"/>
                </a:lnTo>
                <a:lnTo>
                  <a:pt x="542" y="453"/>
                </a:lnTo>
                <a:lnTo>
                  <a:pt x="548" y="453"/>
                </a:lnTo>
                <a:lnTo>
                  <a:pt x="554" y="453"/>
                </a:lnTo>
                <a:lnTo>
                  <a:pt x="561" y="453"/>
                </a:lnTo>
                <a:lnTo>
                  <a:pt x="567" y="447"/>
                </a:lnTo>
                <a:lnTo>
                  <a:pt x="574" y="435"/>
                </a:lnTo>
                <a:lnTo>
                  <a:pt x="580" y="430"/>
                </a:lnTo>
                <a:lnTo>
                  <a:pt x="586" y="424"/>
                </a:lnTo>
                <a:lnTo>
                  <a:pt x="586" y="418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0" name="Freeform 160"/>
          <p:cNvSpPr>
            <a:spLocks/>
          </p:cNvSpPr>
          <p:nvPr/>
        </p:nvSpPr>
        <p:spPr bwMode="auto">
          <a:xfrm>
            <a:off x="3649663" y="5535613"/>
            <a:ext cx="890587" cy="719137"/>
          </a:xfrm>
          <a:custGeom>
            <a:avLst/>
            <a:gdLst>
              <a:gd name="T0" fmla="*/ 2147483647 w 561"/>
              <a:gd name="T1" fmla="*/ 2147483647 h 453"/>
              <a:gd name="T2" fmla="*/ 2147483647 w 561"/>
              <a:gd name="T3" fmla="*/ 2147483647 h 453"/>
              <a:gd name="T4" fmla="*/ 2147483647 w 561"/>
              <a:gd name="T5" fmla="*/ 2147483647 h 453"/>
              <a:gd name="T6" fmla="*/ 2147483647 w 561"/>
              <a:gd name="T7" fmla="*/ 2147483647 h 453"/>
              <a:gd name="T8" fmla="*/ 2147483647 w 561"/>
              <a:gd name="T9" fmla="*/ 2147483647 h 453"/>
              <a:gd name="T10" fmla="*/ 2147483647 w 561"/>
              <a:gd name="T11" fmla="*/ 2147483647 h 453"/>
              <a:gd name="T12" fmla="*/ 2147483647 w 561"/>
              <a:gd name="T13" fmla="*/ 2147483647 h 453"/>
              <a:gd name="T14" fmla="*/ 2147483647 w 561"/>
              <a:gd name="T15" fmla="*/ 2147483647 h 453"/>
              <a:gd name="T16" fmla="*/ 2147483647 w 561"/>
              <a:gd name="T17" fmla="*/ 2147483647 h 453"/>
              <a:gd name="T18" fmla="*/ 2147483647 w 561"/>
              <a:gd name="T19" fmla="*/ 2147483647 h 453"/>
              <a:gd name="T20" fmla="*/ 2147483647 w 561"/>
              <a:gd name="T21" fmla="*/ 2147483647 h 453"/>
              <a:gd name="T22" fmla="*/ 2147483647 w 561"/>
              <a:gd name="T23" fmla="*/ 2147483647 h 453"/>
              <a:gd name="T24" fmla="*/ 2147483647 w 561"/>
              <a:gd name="T25" fmla="*/ 0 h 453"/>
              <a:gd name="T26" fmla="*/ 2147483647 w 561"/>
              <a:gd name="T27" fmla="*/ 2147483647 h 453"/>
              <a:gd name="T28" fmla="*/ 2147483647 w 561"/>
              <a:gd name="T29" fmla="*/ 2147483647 h 453"/>
              <a:gd name="T30" fmla="*/ 2147483647 w 561"/>
              <a:gd name="T31" fmla="*/ 2147483647 h 453"/>
              <a:gd name="T32" fmla="*/ 2147483647 w 561"/>
              <a:gd name="T33" fmla="*/ 2147483647 h 453"/>
              <a:gd name="T34" fmla="*/ 2147483647 w 561"/>
              <a:gd name="T35" fmla="*/ 2147483647 h 453"/>
              <a:gd name="T36" fmla="*/ 2147483647 w 561"/>
              <a:gd name="T37" fmla="*/ 2147483647 h 453"/>
              <a:gd name="T38" fmla="*/ 2147483647 w 561"/>
              <a:gd name="T39" fmla="*/ 2147483647 h 453"/>
              <a:gd name="T40" fmla="*/ 2147483647 w 561"/>
              <a:gd name="T41" fmla="*/ 2147483647 h 453"/>
              <a:gd name="T42" fmla="*/ 2147483647 w 561"/>
              <a:gd name="T43" fmla="*/ 2147483647 h 453"/>
              <a:gd name="T44" fmla="*/ 2147483647 w 561"/>
              <a:gd name="T45" fmla="*/ 2147483647 h 453"/>
              <a:gd name="T46" fmla="*/ 2147483647 w 561"/>
              <a:gd name="T47" fmla="*/ 2147483647 h 453"/>
              <a:gd name="T48" fmla="*/ 2147483647 w 561"/>
              <a:gd name="T49" fmla="*/ 2147483647 h 453"/>
              <a:gd name="T50" fmla="*/ 2147483647 w 561"/>
              <a:gd name="T51" fmla="*/ 2147483647 h 453"/>
              <a:gd name="T52" fmla="*/ 2147483647 w 561"/>
              <a:gd name="T53" fmla="*/ 2147483647 h 453"/>
              <a:gd name="T54" fmla="*/ 2147483647 w 561"/>
              <a:gd name="T55" fmla="*/ 2147483647 h 453"/>
              <a:gd name="T56" fmla="*/ 2147483647 w 561"/>
              <a:gd name="T57" fmla="*/ 2147483647 h 453"/>
              <a:gd name="T58" fmla="*/ 2147483647 w 561"/>
              <a:gd name="T59" fmla="*/ 2147483647 h 453"/>
              <a:gd name="T60" fmla="*/ 2147483647 w 561"/>
              <a:gd name="T61" fmla="*/ 2147483647 h 453"/>
              <a:gd name="T62" fmla="*/ 2147483647 w 561"/>
              <a:gd name="T63" fmla="*/ 2147483647 h 453"/>
              <a:gd name="T64" fmla="*/ 2147483647 w 561"/>
              <a:gd name="T65" fmla="*/ 2147483647 h 453"/>
              <a:gd name="T66" fmla="*/ 2147483647 w 561"/>
              <a:gd name="T67" fmla="*/ 2147483647 h 453"/>
              <a:gd name="T68" fmla="*/ 2147483647 w 561"/>
              <a:gd name="T69" fmla="*/ 2147483647 h 453"/>
              <a:gd name="T70" fmla="*/ 2147483647 w 561"/>
              <a:gd name="T71" fmla="*/ 2147483647 h 453"/>
              <a:gd name="T72" fmla="*/ 2147483647 w 561"/>
              <a:gd name="T73" fmla="*/ 2147483647 h 453"/>
              <a:gd name="T74" fmla="*/ 2147483647 w 561"/>
              <a:gd name="T75" fmla="*/ 2147483647 h 453"/>
              <a:gd name="T76" fmla="*/ 2147483647 w 561"/>
              <a:gd name="T77" fmla="*/ 2147483647 h 453"/>
              <a:gd name="T78" fmla="*/ 2147483647 w 561"/>
              <a:gd name="T79" fmla="*/ 2147483647 h 453"/>
              <a:gd name="T80" fmla="*/ 2147483647 w 561"/>
              <a:gd name="T81" fmla="*/ 2147483647 h 453"/>
              <a:gd name="T82" fmla="*/ 2147483647 w 561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61"/>
              <a:gd name="T127" fmla="*/ 0 h 453"/>
              <a:gd name="T128" fmla="*/ 561 w 561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61" h="453">
                <a:moveTo>
                  <a:pt x="0" y="418"/>
                </a:moveTo>
                <a:lnTo>
                  <a:pt x="7" y="412"/>
                </a:lnTo>
                <a:lnTo>
                  <a:pt x="7" y="401"/>
                </a:lnTo>
                <a:lnTo>
                  <a:pt x="13" y="389"/>
                </a:lnTo>
                <a:lnTo>
                  <a:pt x="19" y="383"/>
                </a:lnTo>
                <a:lnTo>
                  <a:pt x="19" y="372"/>
                </a:lnTo>
                <a:lnTo>
                  <a:pt x="26" y="360"/>
                </a:lnTo>
                <a:lnTo>
                  <a:pt x="32" y="348"/>
                </a:lnTo>
                <a:lnTo>
                  <a:pt x="32" y="331"/>
                </a:lnTo>
                <a:lnTo>
                  <a:pt x="39" y="319"/>
                </a:lnTo>
                <a:lnTo>
                  <a:pt x="45" y="308"/>
                </a:lnTo>
                <a:lnTo>
                  <a:pt x="45" y="296"/>
                </a:lnTo>
                <a:lnTo>
                  <a:pt x="51" y="279"/>
                </a:lnTo>
                <a:lnTo>
                  <a:pt x="58" y="267"/>
                </a:lnTo>
                <a:lnTo>
                  <a:pt x="58" y="250"/>
                </a:lnTo>
                <a:lnTo>
                  <a:pt x="64" y="238"/>
                </a:lnTo>
                <a:lnTo>
                  <a:pt x="70" y="221"/>
                </a:lnTo>
                <a:lnTo>
                  <a:pt x="70" y="209"/>
                </a:lnTo>
                <a:lnTo>
                  <a:pt x="77" y="192"/>
                </a:lnTo>
                <a:lnTo>
                  <a:pt x="77" y="180"/>
                </a:lnTo>
                <a:lnTo>
                  <a:pt x="83" y="163"/>
                </a:lnTo>
                <a:lnTo>
                  <a:pt x="90" y="151"/>
                </a:lnTo>
                <a:lnTo>
                  <a:pt x="90" y="140"/>
                </a:lnTo>
                <a:lnTo>
                  <a:pt x="96" y="122"/>
                </a:lnTo>
                <a:lnTo>
                  <a:pt x="102" y="111"/>
                </a:lnTo>
                <a:lnTo>
                  <a:pt x="102" y="99"/>
                </a:lnTo>
                <a:lnTo>
                  <a:pt x="109" y="87"/>
                </a:lnTo>
                <a:lnTo>
                  <a:pt x="115" y="76"/>
                </a:lnTo>
                <a:lnTo>
                  <a:pt x="115" y="64"/>
                </a:lnTo>
                <a:lnTo>
                  <a:pt x="121" y="58"/>
                </a:lnTo>
                <a:lnTo>
                  <a:pt x="128" y="47"/>
                </a:lnTo>
                <a:lnTo>
                  <a:pt x="128" y="41"/>
                </a:lnTo>
                <a:lnTo>
                  <a:pt x="134" y="29"/>
                </a:lnTo>
                <a:lnTo>
                  <a:pt x="141" y="23"/>
                </a:lnTo>
                <a:lnTo>
                  <a:pt x="141" y="18"/>
                </a:lnTo>
                <a:lnTo>
                  <a:pt x="147" y="12"/>
                </a:lnTo>
                <a:lnTo>
                  <a:pt x="153" y="6"/>
                </a:lnTo>
                <a:lnTo>
                  <a:pt x="166" y="0"/>
                </a:lnTo>
                <a:lnTo>
                  <a:pt x="172" y="0"/>
                </a:lnTo>
                <a:lnTo>
                  <a:pt x="179" y="0"/>
                </a:lnTo>
                <a:lnTo>
                  <a:pt x="185" y="6"/>
                </a:lnTo>
                <a:lnTo>
                  <a:pt x="192" y="12"/>
                </a:lnTo>
                <a:lnTo>
                  <a:pt x="198" y="18"/>
                </a:lnTo>
                <a:lnTo>
                  <a:pt x="198" y="23"/>
                </a:lnTo>
                <a:lnTo>
                  <a:pt x="204" y="29"/>
                </a:lnTo>
                <a:lnTo>
                  <a:pt x="211" y="35"/>
                </a:lnTo>
                <a:lnTo>
                  <a:pt x="211" y="47"/>
                </a:lnTo>
                <a:lnTo>
                  <a:pt x="217" y="52"/>
                </a:lnTo>
                <a:lnTo>
                  <a:pt x="223" y="64"/>
                </a:lnTo>
                <a:lnTo>
                  <a:pt x="223" y="76"/>
                </a:lnTo>
                <a:lnTo>
                  <a:pt x="230" y="82"/>
                </a:lnTo>
                <a:lnTo>
                  <a:pt x="230" y="93"/>
                </a:lnTo>
                <a:lnTo>
                  <a:pt x="236" y="111"/>
                </a:lnTo>
                <a:lnTo>
                  <a:pt x="243" y="122"/>
                </a:lnTo>
                <a:lnTo>
                  <a:pt x="243" y="134"/>
                </a:lnTo>
                <a:lnTo>
                  <a:pt x="249" y="145"/>
                </a:lnTo>
                <a:lnTo>
                  <a:pt x="255" y="163"/>
                </a:lnTo>
                <a:lnTo>
                  <a:pt x="255" y="174"/>
                </a:lnTo>
                <a:lnTo>
                  <a:pt x="262" y="186"/>
                </a:lnTo>
                <a:lnTo>
                  <a:pt x="268" y="203"/>
                </a:lnTo>
                <a:lnTo>
                  <a:pt x="268" y="215"/>
                </a:lnTo>
                <a:lnTo>
                  <a:pt x="274" y="232"/>
                </a:lnTo>
                <a:lnTo>
                  <a:pt x="281" y="244"/>
                </a:lnTo>
                <a:lnTo>
                  <a:pt x="281" y="261"/>
                </a:lnTo>
                <a:lnTo>
                  <a:pt x="287" y="273"/>
                </a:lnTo>
                <a:lnTo>
                  <a:pt x="294" y="290"/>
                </a:lnTo>
                <a:lnTo>
                  <a:pt x="294" y="302"/>
                </a:lnTo>
                <a:lnTo>
                  <a:pt x="300" y="314"/>
                </a:lnTo>
                <a:lnTo>
                  <a:pt x="300" y="331"/>
                </a:lnTo>
                <a:lnTo>
                  <a:pt x="306" y="343"/>
                </a:lnTo>
                <a:lnTo>
                  <a:pt x="313" y="354"/>
                </a:lnTo>
                <a:lnTo>
                  <a:pt x="313" y="366"/>
                </a:lnTo>
                <a:lnTo>
                  <a:pt x="319" y="377"/>
                </a:lnTo>
                <a:lnTo>
                  <a:pt x="325" y="389"/>
                </a:lnTo>
                <a:lnTo>
                  <a:pt x="325" y="395"/>
                </a:lnTo>
                <a:lnTo>
                  <a:pt x="332" y="406"/>
                </a:lnTo>
                <a:lnTo>
                  <a:pt x="338" y="412"/>
                </a:lnTo>
                <a:lnTo>
                  <a:pt x="338" y="424"/>
                </a:lnTo>
                <a:lnTo>
                  <a:pt x="345" y="430"/>
                </a:lnTo>
                <a:lnTo>
                  <a:pt x="351" y="435"/>
                </a:lnTo>
                <a:lnTo>
                  <a:pt x="351" y="441"/>
                </a:lnTo>
                <a:lnTo>
                  <a:pt x="370" y="453"/>
                </a:lnTo>
                <a:lnTo>
                  <a:pt x="364" y="453"/>
                </a:lnTo>
                <a:lnTo>
                  <a:pt x="370" y="453"/>
                </a:lnTo>
                <a:lnTo>
                  <a:pt x="376" y="453"/>
                </a:lnTo>
                <a:lnTo>
                  <a:pt x="383" y="453"/>
                </a:lnTo>
                <a:lnTo>
                  <a:pt x="389" y="453"/>
                </a:lnTo>
                <a:lnTo>
                  <a:pt x="395" y="441"/>
                </a:lnTo>
                <a:lnTo>
                  <a:pt x="402" y="435"/>
                </a:lnTo>
                <a:lnTo>
                  <a:pt x="408" y="430"/>
                </a:lnTo>
                <a:lnTo>
                  <a:pt x="408" y="424"/>
                </a:lnTo>
                <a:lnTo>
                  <a:pt x="415" y="418"/>
                </a:lnTo>
                <a:lnTo>
                  <a:pt x="421" y="406"/>
                </a:lnTo>
                <a:lnTo>
                  <a:pt x="421" y="401"/>
                </a:lnTo>
                <a:lnTo>
                  <a:pt x="427" y="389"/>
                </a:lnTo>
                <a:lnTo>
                  <a:pt x="434" y="377"/>
                </a:lnTo>
                <a:lnTo>
                  <a:pt x="434" y="366"/>
                </a:lnTo>
                <a:lnTo>
                  <a:pt x="440" y="354"/>
                </a:lnTo>
                <a:lnTo>
                  <a:pt x="446" y="343"/>
                </a:lnTo>
                <a:lnTo>
                  <a:pt x="446" y="331"/>
                </a:lnTo>
                <a:lnTo>
                  <a:pt x="453" y="319"/>
                </a:lnTo>
                <a:lnTo>
                  <a:pt x="453" y="308"/>
                </a:lnTo>
                <a:lnTo>
                  <a:pt x="459" y="290"/>
                </a:lnTo>
                <a:lnTo>
                  <a:pt x="466" y="279"/>
                </a:lnTo>
                <a:lnTo>
                  <a:pt x="466" y="261"/>
                </a:lnTo>
                <a:lnTo>
                  <a:pt x="472" y="250"/>
                </a:lnTo>
                <a:lnTo>
                  <a:pt x="478" y="232"/>
                </a:lnTo>
                <a:lnTo>
                  <a:pt x="478" y="221"/>
                </a:lnTo>
                <a:lnTo>
                  <a:pt x="485" y="209"/>
                </a:lnTo>
                <a:lnTo>
                  <a:pt x="491" y="192"/>
                </a:lnTo>
                <a:lnTo>
                  <a:pt x="491" y="180"/>
                </a:lnTo>
                <a:lnTo>
                  <a:pt x="497" y="163"/>
                </a:lnTo>
                <a:lnTo>
                  <a:pt x="504" y="151"/>
                </a:lnTo>
                <a:lnTo>
                  <a:pt x="504" y="140"/>
                </a:lnTo>
                <a:lnTo>
                  <a:pt x="510" y="122"/>
                </a:lnTo>
                <a:lnTo>
                  <a:pt x="517" y="111"/>
                </a:lnTo>
                <a:lnTo>
                  <a:pt x="517" y="99"/>
                </a:lnTo>
                <a:lnTo>
                  <a:pt x="523" y="87"/>
                </a:lnTo>
                <a:lnTo>
                  <a:pt x="523" y="76"/>
                </a:lnTo>
                <a:lnTo>
                  <a:pt x="529" y="64"/>
                </a:lnTo>
                <a:lnTo>
                  <a:pt x="536" y="58"/>
                </a:lnTo>
                <a:lnTo>
                  <a:pt x="536" y="47"/>
                </a:lnTo>
                <a:lnTo>
                  <a:pt x="542" y="35"/>
                </a:lnTo>
                <a:lnTo>
                  <a:pt x="548" y="29"/>
                </a:lnTo>
                <a:lnTo>
                  <a:pt x="548" y="23"/>
                </a:lnTo>
                <a:lnTo>
                  <a:pt x="555" y="18"/>
                </a:lnTo>
                <a:lnTo>
                  <a:pt x="561" y="12"/>
                </a:lnTo>
                <a:lnTo>
                  <a:pt x="561" y="6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1" name="Freeform 161"/>
          <p:cNvSpPr>
            <a:spLocks/>
          </p:cNvSpPr>
          <p:nvPr/>
        </p:nvSpPr>
        <p:spPr bwMode="auto">
          <a:xfrm>
            <a:off x="4540250" y="5535613"/>
            <a:ext cx="920750" cy="719137"/>
          </a:xfrm>
          <a:custGeom>
            <a:avLst/>
            <a:gdLst>
              <a:gd name="T0" fmla="*/ 2147483647 w 580"/>
              <a:gd name="T1" fmla="*/ 0 h 453"/>
              <a:gd name="T2" fmla="*/ 2147483647 w 580"/>
              <a:gd name="T3" fmla="*/ 2147483647 h 453"/>
              <a:gd name="T4" fmla="*/ 2147483647 w 580"/>
              <a:gd name="T5" fmla="*/ 2147483647 h 453"/>
              <a:gd name="T6" fmla="*/ 2147483647 w 580"/>
              <a:gd name="T7" fmla="*/ 2147483647 h 453"/>
              <a:gd name="T8" fmla="*/ 2147483647 w 580"/>
              <a:gd name="T9" fmla="*/ 2147483647 h 453"/>
              <a:gd name="T10" fmla="*/ 2147483647 w 580"/>
              <a:gd name="T11" fmla="*/ 2147483647 h 453"/>
              <a:gd name="T12" fmla="*/ 2147483647 w 580"/>
              <a:gd name="T13" fmla="*/ 2147483647 h 453"/>
              <a:gd name="T14" fmla="*/ 2147483647 w 580"/>
              <a:gd name="T15" fmla="*/ 2147483647 h 453"/>
              <a:gd name="T16" fmla="*/ 2147483647 w 580"/>
              <a:gd name="T17" fmla="*/ 2147483647 h 453"/>
              <a:gd name="T18" fmla="*/ 2147483647 w 580"/>
              <a:gd name="T19" fmla="*/ 2147483647 h 453"/>
              <a:gd name="T20" fmla="*/ 2147483647 w 580"/>
              <a:gd name="T21" fmla="*/ 2147483647 h 453"/>
              <a:gd name="T22" fmla="*/ 2147483647 w 580"/>
              <a:gd name="T23" fmla="*/ 2147483647 h 453"/>
              <a:gd name="T24" fmla="*/ 2147483647 w 580"/>
              <a:gd name="T25" fmla="*/ 2147483647 h 453"/>
              <a:gd name="T26" fmla="*/ 2147483647 w 580"/>
              <a:gd name="T27" fmla="*/ 2147483647 h 453"/>
              <a:gd name="T28" fmla="*/ 2147483647 w 580"/>
              <a:gd name="T29" fmla="*/ 2147483647 h 453"/>
              <a:gd name="T30" fmla="*/ 2147483647 w 580"/>
              <a:gd name="T31" fmla="*/ 2147483647 h 453"/>
              <a:gd name="T32" fmla="*/ 2147483647 w 580"/>
              <a:gd name="T33" fmla="*/ 2147483647 h 453"/>
              <a:gd name="T34" fmla="*/ 2147483647 w 580"/>
              <a:gd name="T35" fmla="*/ 2147483647 h 453"/>
              <a:gd name="T36" fmla="*/ 2147483647 w 580"/>
              <a:gd name="T37" fmla="*/ 2147483647 h 453"/>
              <a:gd name="T38" fmla="*/ 2147483647 w 580"/>
              <a:gd name="T39" fmla="*/ 2147483647 h 453"/>
              <a:gd name="T40" fmla="*/ 2147483647 w 580"/>
              <a:gd name="T41" fmla="*/ 2147483647 h 453"/>
              <a:gd name="T42" fmla="*/ 2147483647 w 580"/>
              <a:gd name="T43" fmla="*/ 2147483647 h 453"/>
              <a:gd name="T44" fmla="*/ 2147483647 w 580"/>
              <a:gd name="T45" fmla="*/ 2147483647 h 453"/>
              <a:gd name="T46" fmla="*/ 2147483647 w 580"/>
              <a:gd name="T47" fmla="*/ 2147483647 h 453"/>
              <a:gd name="T48" fmla="*/ 2147483647 w 580"/>
              <a:gd name="T49" fmla="*/ 2147483647 h 453"/>
              <a:gd name="T50" fmla="*/ 2147483647 w 580"/>
              <a:gd name="T51" fmla="*/ 2147483647 h 453"/>
              <a:gd name="T52" fmla="*/ 2147483647 w 580"/>
              <a:gd name="T53" fmla="*/ 2147483647 h 453"/>
              <a:gd name="T54" fmla="*/ 2147483647 w 580"/>
              <a:gd name="T55" fmla="*/ 2147483647 h 453"/>
              <a:gd name="T56" fmla="*/ 2147483647 w 580"/>
              <a:gd name="T57" fmla="*/ 2147483647 h 453"/>
              <a:gd name="T58" fmla="*/ 2147483647 w 580"/>
              <a:gd name="T59" fmla="*/ 2147483647 h 453"/>
              <a:gd name="T60" fmla="*/ 2147483647 w 580"/>
              <a:gd name="T61" fmla="*/ 2147483647 h 453"/>
              <a:gd name="T62" fmla="*/ 2147483647 w 580"/>
              <a:gd name="T63" fmla="*/ 0 h 453"/>
              <a:gd name="T64" fmla="*/ 2147483647 w 580"/>
              <a:gd name="T65" fmla="*/ 2147483647 h 453"/>
              <a:gd name="T66" fmla="*/ 2147483647 w 580"/>
              <a:gd name="T67" fmla="*/ 2147483647 h 453"/>
              <a:gd name="T68" fmla="*/ 2147483647 w 580"/>
              <a:gd name="T69" fmla="*/ 2147483647 h 453"/>
              <a:gd name="T70" fmla="*/ 2147483647 w 580"/>
              <a:gd name="T71" fmla="*/ 2147483647 h 453"/>
              <a:gd name="T72" fmla="*/ 2147483647 w 580"/>
              <a:gd name="T73" fmla="*/ 2147483647 h 453"/>
              <a:gd name="T74" fmla="*/ 2147483647 w 580"/>
              <a:gd name="T75" fmla="*/ 2147483647 h 453"/>
              <a:gd name="T76" fmla="*/ 2147483647 w 580"/>
              <a:gd name="T77" fmla="*/ 2147483647 h 453"/>
              <a:gd name="T78" fmla="*/ 2147483647 w 580"/>
              <a:gd name="T79" fmla="*/ 2147483647 h 453"/>
              <a:gd name="T80" fmla="*/ 2147483647 w 580"/>
              <a:gd name="T81" fmla="*/ 2147483647 h 453"/>
              <a:gd name="T82" fmla="*/ 2147483647 w 580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0"/>
              <a:gd name="T127" fmla="*/ 0 h 453"/>
              <a:gd name="T128" fmla="*/ 580 w 580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0" h="453">
                <a:moveTo>
                  <a:pt x="0" y="6"/>
                </a:moveTo>
                <a:lnTo>
                  <a:pt x="13" y="0"/>
                </a:lnTo>
                <a:lnTo>
                  <a:pt x="19" y="0"/>
                </a:lnTo>
                <a:lnTo>
                  <a:pt x="26" y="0"/>
                </a:lnTo>
                <a:lnTo>
                  <a:pt x="32" y="0"/>
                </a:lnTo>
                <a:lnTo>
                  <a:pt x="38" y="6"/>
                </a:lnTo>
                <a:lnTo>
                  <a:pt x="45" y="18"/>
                </a:lnTo>
                <a:lnTo>
                  <a:pt x="51" y="23"/>
                </a:lnTo>
                <a:lnTo>
                  <a:pt x="58" y="29"/>
                </a:lnTo>
                <a:lnTo>
                  <a:pt x="58" y="35"/>
                </a:lnTo>
                <a:lnTo>
                  <a:pt x="64" y="47"/>
                </a:lnTo>
                <a:lnTo>
                  <a:pt x="70" y="52"/>
                </a:lnTo>
                <a:lnTo>
                  <a:pt x="70" y="64"/>
                </a:lnTo>
                <a:lnTo>
                  <a:pt x="77" y="76"/>
                </a:lnTo>
                <a:lnTo>
                  <a:pt x="83" y="87"/>
                </a:lnTo>
                <a:lnTo>
                  <a:pt x="83" y="99"/>
                </a:lnTo>
                <a:lnTo>
                  <a:pt x="89" y="111"/>
                </a:lnTo>
                <a:lnTo>
                  <a:pt x="96" y="122"/>
                </a:lnTo>
                <a:lnTo>
                  <a:pt x="96" y="134"/>
                </a:lnTo>
                <a:lnTo>
                  <a:pt x="102" y="145"/>
                </a:lnTo>
                <a:lnTo>
                  <a:pt x="109" y="163"/>
                </a:lnTo>
                <a:lnTo>
                  <a:pt x="109" y="174"/>
                </a:lnTo>
                <a:lnTo>
                  <a:pt x="115" y="192"/>
                </a:lnTo>
                <a:lnTo>
                  <a:pt x="115" y="203"/>
                </a:lnTo>
                <a:lnTo>
                  <a:pt x="121" y="221"/>
                </a:lnTo>
                <a:lnTo>
                  <a:pt x="128" y="232"/>
                </a:lnTo>
                <a:lnTo>
                  <a:pt x="128" y="250"/>
                </a:lnTo>
                <a:lnTo>
                  <a:pt x="134" y="261"/>
                </a:lnTo>
                <a:lnTo>
                  <a:pt x="140" y="279"/>
                </a:lnTo>
                <a:lnTo>
                  <a:pt x="140" y="290"/>
                </a:lnTo>
                <a:lnTo>
                  <a:pt x="147" y="302"/>
                </a:lnTo>
                <a:lnTo>
                  <a:pt x="153" y="319"/>
                </a:lnTo>
                <a:lnTo>
                  <a:pt x="153" y="331"/>
                </a:lnTo>
                <a:lnTo>
                  <a:pt x="160" y="343"/>
                </a:lnTo>
                <a:lnTo>
                  <a:pt x="166" y="354"/>
                </a:lnTo>
                <a:lnTo>
                  <a:pt x="166" y="366"/>
                </a:lnTo>
                <a:lnTo>
                  <a:pt x="172" y="377"/>
                </a:lnTo>
                <a:lnTo>
                  <a:pt x="179" y="389"/>
                </a:lnTo>
                <a:lnTo>
                  <a:pt x="179" y="401"/>
                </a:lnTo>
                <a:lnTo>
                  <a:pt x="185" y="406"/>
                </a:lnTo>
                <a:lnTo>
                  <a:pt x="185" y="418"/>
                </a:lnTo>
                <a:lnTo>
                  <a:pt x="191" y="424"/>
                </a:lnTo>
                <a:lnTo>
                  <a:pt x="198" y="430"/>
                </a:lnTo>
                <a:lnTo>
                  <a:pt x="198" y="435"/>
                </a:lnTo>
                <a:lnTo>
                  <a:pt x="204" y="441"/>
                </a:lnTo>
                <a:lnTo>
                  <a:pt x="217" y="453"/>
                </a:lnTo>
                <a:lnTo>
                  <a:pt x="211" y="453"/>
                </a:lnTo>
                <a:lnTo>
                  <a:pt x="217" y="453"/>
                </a:lnTo>
                <a:lnTo>
                  <a:pt x="223" y="453"/>
                </a:lnTo>
                <a:lnTo>
                  <a:pt x="230" y="453"/>
                </a:lnTo>
                <a:lnTo>
                  <a:pt x="236" y="453"/>
                </a:lnTo>
                <a:lnTo>
                  <a:pt x="242" y="453"/>
                </a:lnTo>
                <a:lnTo>
                  <a:pt x="249" y="441"/>
                </a:lnTo>
                <a:lnTo>
                  <a:pt x="255" y="435"/>
                </a:lnTo>
                <a:lnTo>
                  <a:pt x="255" y="430"/>
                </a:lnTo>
                <a:lnTo>
                  <a:pt x="261" y="424"/>
                </a:lnTo>
                <a:lnTo>
                  <a:pt x="268" y="418"/>
                </a:lnTo>
                <a:lnTo>
                  <a:pt x="268" y="406"/>
                </a:lnTo>
                <a:lnTo>
                  <a:pt x="274" y="401"/>
                </a:lnTo>
                <a:lnTo>
                  <a:pt x="281" y="389"/>
                </a:lnTo>
                <a:lnTo>
                  <a:pt x="281" y="377"/>
                </a:lnTo>
                <a:lnTo>
                  <a:pt x="287" y="366"/>
                </a:lnTo>
                <a:lnTo>
                  <a:pt x="293" y="354"/>
                </a:lnTo>
                <a:lnTo>
                  <a:pt x="293" y="343"/>
                </a:lnTo>
                <a:lnTo>
                  <a:pt x="300" y="331"/>
                </a:lnTo>
                <a:lnTo>
                  <a:pt x="306" y="319"/>
                </a:lnTo>
                <a:lnTo>
                  <a:pt x="306" y="302"/>
                </a:lnTo>
                <a:lnTo>
                  <a:pt x="312" y="290"/>
                </a:lnTo>
                <a:lnTo>
                  <a:pt x="319" y="279"/>
                </a:lnTo>
                <a:lnTo>
                  <a:pt x="319" y="261"/>
                </a:lnTo>
                <a:lnTo>
                  <a:pt x="325" y="250"/>
                </a:lnTo>
                <a:lnTo>
                  <a:pt x="332" y="232"/>
                </a:lnTo>
                <a:lnTo>
                  <a:pt x="332" y="221"/>
                </a:lnTo>
                <a:lnTo>
                  <a:pt x="338" y="203"/>
                </a:lnTo>
                <a:lnTo>
                  <a:pt x="338" y="192"/>
                </a:lnTo>
                <a:lnTo>
                  <a:pt x="344" y="174"/>
                </a:lnTo>
                <a:lnTo>
                  <a:pt x="351" y="163"/>
                </a:lnTo>
                <a:lnTo>
                  <a:pt x="351" y="151"/>
                </a:lnTo>
                <a:lnTo>
                  <a:pt x="357" y="134"/>
                </a:lnTo>
                <a:lnTo>
                  <a:pt x="363" y="122"/>
                </a:lnTo>
                <a:lnTo>
                  <a:pt x="363" y="111"/>
                </a:lnTo>
                <a:lnTo>
                  <a:pt x="370" y="99"/>
                </a:lnTo>
                <a:lnTo>
                  <a:pt x="376" y="87"/>
                </a:lnTo>
                <a:lnTo>
                  <a:pt x="376" y="76"/>
                </a:lnTo>
                <a:lnTo>
                  <a:pt x="383" y="64"/>
                </a:lnTo>
                <a:lnTo>
                  <a:pt x="389" y="52"/>
                </a:lnTo>
                <a:lnTo>
                  <a:pt x="389" y="47"/>
                </a:lnTo>
                <a:lnTo>
                  <a:pt x="395" y="35"/>
                </a:lnTo>
                <a:lnTo>
                  <a:pt x="402" y="29"/>
                </a:lnTo>
                <a:lnTo>
                  <a:pt x="402" y="23"/>
                </a:lnTo>
                <a:lnTo>
                  <a:pt x="408" y="18"/>
                </a:lnTo>
                <a:lnTo>
                  <a:pt x="408" y="12"/>
                </a:lnTo>
                <a:lnTo>
                  <a:pt x="414" y="6"/>
                </a:lnTo>
                <a:lnTo>
                  <a:pt x="427" y="0"/>
                </a:lnTo>
                <a:lnTo>
                  <a:pt x="434" y="0"/>
                </a:lnTo>
                <a:lnTo>
                  <a:pt x="440" y="0"/>
                </a:lnTo>
                <a:lnTo>
                  <a:pt x="446" y="0"/>
                </a:lnTo>
                <a:lnTo>
                  <a:pt x="453" y="6"/>
                </a:lnTo>
                <a:lnTo>
                  <a:pt x="459" y="18"/>
                </a:lnTo>
                <a:lnTo>
                  <a:pt x="465" y="23"/>
                </a:lnTo>
                <a:lnTo>
                  <a:pt x="472" y="29"/>
                </a:lnTo>
                <a:lnTo>
                  <a:pt x="472" y="35"/>
                </a:lnTo>
                <a:lnTo>
                  <a:pt x="478" y="47"/>
                </a:lnTo>
                <a:lnTo>
                  <a:pt x="478" y="52"/>
                </a:lnTo>
                <a:lnTo>
                  <a:pt x="485" y="64"/>
                </a:lnTo>
                <a:lnTo>
                  <a:pt x="491" y="76"/>
                </a:lnTo>
                <a:lnTo>
                  <a:pt x="491" y="87"/>
                </a:lnTo>
                <a:lnTo>
                  <a:pt x="497" y="99"/>
                </a:lnTo>
                <a:lnTo>
                  <a:pt x="504" y="111"/>
                </a:lnTo>
                <a:lnTo>
                  <a:pt x="504" y="122"/>
                </a:lnTo>
                <a:lnTo>
                  <a:pt x="510" y="134"/>
                </a:lnTo>
                <a:lnTo>
                  <a:pt x="516" y="151"/>
                </a:lnTo>
                <a:lnTo>
                  <a:pt x="516" y="163"/>
                </a:lnTo>
                <a:lnTo>
                  <a:pt x="523" y="174"/>
                </a:lnTo>
                <a:lnTo>
                  <a:pt x="529" y="192"/>
                </a:lnTo>
                <a:lnTo>
                  <a:pt x="529" y="203"/>
                </a:lnTo>
                <a:lnTo>
                  <a:pt x="536" y="221"/>
                </a:lnTo>
                <a:lnTo>
                  <a:pt x="542" y="232"/>
                </a:lnTo>
                <a:lnTo>
                  <a:pt x="542" y="250"/>
                </a:lnTo>
                <a:lnTo>
                  <a:pt x="548" y="261"/>
                </a:lnTo>
                <a:lnTo>
                  <a:pt x="548" y="279"/>
                </a:lnTo>
                <a:lnTo>
                  <a:pt x="555" y="290"/>
                </a:lnTo>
                <a:lnTo>
                  <a:pt x="561" y="308"/>
                </a:lnTo>
                <a:lnTo>
                  <a:pt x="561" y="319"/>
                </a:lnTo>
                <a:lnTo>
                  <a:pt x="567" y="331"/>
                </a:lnTo>
                <a:lnTo>
                  <a:pt x="574" y="343"/>
                </a:lnTo>
                <a:lnTo>
                  <a:pt x="574" y="354"/>
                </a:lnTo>
                <a:lnTo>
                  <a:pt x="580" y="366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2" name="Freeform 162"/>
          <p:cNvSpPr>
            <a:spLocks/>
          </p:cNvSpPr>
          <p:nvPr/>
        </p:nvSpPr>
        <p:spPr bwMode="auto">
          <a:xfrm>
            <a:off x="5461000" y="5535613"/>
            <a:ext cx="920750" cy="719137"/>
          </a:xfrm>
          <a:custGeom>
            <a:avLst/>
            <a:gdLst>
              <a:gd name="T0" fmla="*/ 2147483647 w 580"/>
              <a:gd name="T1" fmla="*/ 2147483647 h 453"/>
              <a:gd name="T2" fmla="*/ 2147483647 w 580"/>
              <a:gd name="T3" fmla="*/ 2147483647 h 453"/>
              <a:gd name="T4" fmla="*/ 2147483647 w 580"/>
              <a:gd name="T5" fmla="*/ 2147483647 h 453"/>
              <a:gd name="T6" fmla="*/ 2147483647 w 580"/>
              <a:gd name="T7" fmla="*/ 2147483647 h 453"/>
              <a:gd name="T8" fmla="*/ 2147483647 w 580"/>
              <a:gd name="T9" fmla="*/ 2147483647 h 453"/>
              <a:gd name="T10" fmla="*/ 2147483647 w 580"/>
              <a:gd name="T11" fmla="*/ 2147483647 h 453"/>
              <a:gd name="T12" fmla="*/ 2147483647 w 580"/>
              <a:gd name="T13" fmla="*/ 2147483647 h 453"/>
              <a:gd name="T14" fmla="*/ 2147483647 w 580"/>
              <a:gd name="T15" fmla="*/ 2147483647 h 453"/>
              <a:gd name="T16" fmla="*/ 2147483647 w 580"/>
              <a:gd name="T17" fmla="*/ 2147483647 h 453"/>
              <a:gd name="T18" fmla="*/ 2147483647 w 580"/>
              <a:gd name="T19" fmla="*/ 2147483647 h 453"/>
              <a:gd name="T20" fmla="*/ 2147483647 w 580"/>
              <a:gd name="T21" fmla="*/ 2147483647 h 453"/>
              <a:gd name="T22" fmla="*/ 2147483647 w 580"/>
              <a:gd name="T23" fmla="*/ 2147483647 h 453"/>
              <a:gd name="T24" fmla="*/ 2147483647 w 580"/>
              <a:gd name="T25" fmla="*/ 2147483647 h 453"/>
              <a:gd name="T26" fmla="*/ 2147483647 w 580"/>
              <a:gd name="T27" fmla="*/ 2147483647 h 453"/>
              <a:gd name="T28" fmla="*/ 2147483647 w 580"/>
              <a:gd name="T29" fmla="*/ 2147483647 h 453"/>
              <a:gd name="T30" fmla="*/ 2147483647 w 580"/>
              <a:gd name="T31" fmla="*/ 2147483647 h 453"/>
              <a:gd name="T32" fmla="*/ 2147483647 w 580"/>
              <a:gd name="T33" fmla="*/ 2147483647 h 453"/>
              <a:gd name="T34" fmla="*/ 2147483647 w 580"/>
              <a:gd name="T35" fmla="*/ 2147483647 h 453"/>
              <a:gd name="T36" fmla="*/ 2147483647 w 580"/>
              <a:gd name="T37" fmla="*/ 2147483647 h 453"/>
              <a:gd name="T38" fmla="*/ 2147483647 w 580"/>
              <a:gd name="T39" fmla="*/ 0 h 453"/>
              <a:gd name="T40" fmla="*/ 2147483647 w 580"/>
              <a:gd name="T41" fmla="*/ 2147483647 h 453"/>
              <a:gd name="T42" fmla="*/ 2147483647 w 580"/>
              <a:gd name="T43" fmla="*/ 2147483647 h 453"/>
              <a:gd name="T44" fmla="*/ 2147483647 w 580"/>
              <a:gd name="T45" fmla="*/ 2147483647 h 453"/>
              <a:gd name="T46" fmla="*/ 2147483647 w 580"/>
              <a:gd name="T47" fmla="*/ 2147483647 h 453"/>
              <a:gd name="T48" fmla="*/ 2147483647 w 580"/>
              <a:gd name="T49" fmla="*/ 2147483647 h 453"/>
              <a:gd name="T50" fmla="*/ 2147483647 w 580"/>
              <a:gd name="T51" fmla="*/ 2147483647 h 453"/>
              <a:gd name="T52" fmla="*/ 2147483647 w 580"/>
              <a:gd name="T53" fmla="*/ 2147483647 h 453"/>
              <a:gd name="T54" fmla="*/ 2147483647 w 580"/>
              <a:gd name="T55" fmla="*/ 2147483647 h 453"/>
              <a:gd name="T56" fmla="*/ 2147483647 w 580"/>
              <a:gd name="T57" fmla="*/ 2147483647 h 453"/>
              <a:gd name="T58" fmla="*/ 2147483647 w 580"/>
              <a:gd name="T59" fmla="*/ 2147483647 h 453"/>
              <a:gd name="T60" fmla="*/ 2147483647 w 580"/>
              <a:gd name="T61" fmla="*/ 2147483647 h 453"/>
              <a:gd name="T62" fmla="*/ 2147483647 w 580"/>
              <a:gd name="T63" fmla="*/ 2147483647 h 453"/>
              <a:gd name="T64" fmla="*/ 2147483647 w 580"/>
              <a:gd name="T65" fmla="*/ 2147483647 h 453"/>
              <a:gd name="T66" fmla="*/ 2147483647 w 580"/>
              <a:gd name="T67" fmla="*/ 2147483647 h 453"/>
              <a:gd name="T68" fmla="*/ 2147483647 w 580"/>
              <a:gd name="T69" fmla="*/ 2147483647 h 453"/>
              <a:gd name="T70" fmla="*/ 2147483647 w 580"/>
              <a:gd name="T71" fmla="*/ 2147483647 h 453"/>
              <a:gd name="T72" fmla="*/ 2147483647 w 580"/>
              <a:gd name="T73" fmla="*/ 2147483647 h 453"/>
              <a:gd name="T74" fmla="*/ 2147483647 w 580"/>
              <a:gd name="T75" fmla="*/ 2147483647 h 453"/>
              <a:gd name="T76" fmla="*/ 2147483647 w 580"/>
              <a:gd name="T77" fmla="*/ 2147483647 h 453"/>
              <a:gd name="T78" fmla="*/ 2147483647 w 580"/>
              <a:gd name="T79" fmla="*/ 2147483647 h 453"/>
              <a:gd name="T80" fmla="*/ 2147483647 w 580"/>
              <a:gd name="T81" fmla="*/ 2147483647 h 453"/>
              <a:gd name="T82" fmla="*/ 2147483647 w 580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80"/>
              <a:gd name="T127" fmla="*/ 0 h 453"/>
              <a:gd name="T128" fmla="*/ 580 w 580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80" h="453">
                <a:moveTo>
                  <a:pt x="0" y="366"/>
                </a:moveTo>
                <a:lnTo>
                  <a:pt x="7" y="377"/>
                </a:lnTo>
                <a:lnTo>
                  <a:pt x="7" y="389"/>
                </a:lnTo>
                <a:lnTo>
                  <a:pt x="13" y="401"/>
                </a:lnTo>
                <a:lnTo>
                  <a:pt x="19" y="406"/>
                </a:lnTo>
                <a:lnTo>
                  <a:pt x="19" y="418"/>
                </a:lnTo>
                <a:lnTo>
                  <a:pt x="26" y="424"/>
                </a:lnTo>
                <a:lnTo>
                  <a:pt x="32" y="430"/>
                </a:lnTo>
                <a:lnTo>
                  <a:pt x="32" y="435"/>
                </a:lnTo>
                <a:lnTo>
                  <a:pt x="38" y="441"/>
                </a:lnTo>
                <a:lnTo>
                  <a:pt x="51" y="453"/>
                </a:lnTo>
                <a:lnTo>
                  <a:pt x="45" y="453"/>
                </a:lnTo>
                <a:lnTo>
                  <a:pt x="51" y="453"/>
                </a:lnTo>
                <a:lnTo>
                  <a:pt x="58" y="453"/>
                </a:lnTo>
                <a:lnTo>
                  <a:pt x="64" y="453"/>
                </a:lnTo>
                <a:lnTo>
                  <a:pt x="70" y="453"/>
                </a:lnTo>
                <a:lnTo>
                  <a:pt x="77" y="447"/>
                </a:lnTo>
                <a:lnTo>
                  <a:pt x="83" y="441"/>
                </a:lnTo>
                <a:lnTo>
                  <a:pt x="89" y="435"/>
                </a:lnTo>
                <a:lnTo>
                  <a:pt x="89" y="430"/>
                </a:lnTo>
                <a:lnTo>
                  <a:pt x="96" y="424"/>
                </a:lnTo>
                <a:lnTo>
                  <a:pt x="102" y="418"/>
                </a:lnTo>
                <a:lnTo>
                  <a:pt x="102" y="406"/>
                </a:lnTo>
                <a:lnTo>
                  <a:pt x="108" y="395"/>
                </a:lnTo>
                <a:lnTo>
                  <a:pt x="115" y="389"/>
                </a:lnTo>
                <a:lnTo>
                  <a:pt x="115" y="377"/>
                </a:lnTo>
                <a:lnTo>
                  <a:pt x="121" y="366"/>
                </a:lnTo>
                <a:lnTo>
                  <a:pt x="121" y="354"/>
                </a:lnTo>
                <a:lnTo>
                  <a:pt x="128" y="343"/>
                </a:lnTo>
                <a:lnTo>
                  <a:pt x="134" y="331"/>
                </a:lnTo>
                <a:lnTo>
                  <a:pt x="134" y="314"/>
                </a:lnTo>
                <a:lnTo>
                  <a:pt x="140" y="302"/>
                </a:lnTo>
                <a:lnTo>
                  <a:pt x="147" y="290"/>
                </a:lnTo>
                <a:lnTo>
                  <a:pt x="147" y="273"/>
                </a:lnTo>
                <a:lnTo>
                  <a:pt x="153" y="261"/>
                </a:lnTo>
                <a:lnTo>
                  <a:pt x="159" y="244"/>
                </a:lnTo>
                <a:lnTo>
                  <a:pt x="159" y="232"/>
                </a:lnTo>
                <a:lnTo>
                  <a:pt x="166" y="221"/>
                </a:lnTo>
                <a:lnTo>
                  <a:pt x="172" y="203"/>
                </a:lnTo>
                <a:lnTo>
                  <a:pt x="172" y="192"/>
                </a:lnTo>
                <a:lnTo>
                  <a:pt x="179" y="174"/>
                </a:lnTo>
                <a:lnTo>
                  <a:pt x="185" y="163"/>
                </a:lnTo>
                <a:lnTo>
                  <a:pt x="185" y="145"/>
                </a:lnTo>
                <a:lnTo>
                  <a:pt x="191" y="134"/>
                </a:lnTo>
                <a:lnTo>
                  <a:pt x="191" y="122"/>
                </a:lnTo>
                <a:lnTo>
                  <a:pt x="198" y="111"/>
                </a:lnTo>
                <a:lnTo>
                  <a:pt x="204" y="99"/>
                </a:lnTo>
                <a:lnTo>
                  <a:pt x="204" y="87"/>
                </a:lnTo>
                <a:lnTo>
                  <a:pt x="210" y="76"/>
                </a:lnTo>
                <a:lnTo>
                  <a:pt x="217" y="64"/>
                </a:lnTo>
                <a:lnTo>
                  <a:pt x="217" y="52"/>
                </a:lnTo>
                <a:lnTo>
                  <a:pt x="223" y="47"/>
                </a:lnTo>
                <a:lnTo>
                  <a:pt x="230" y="35"/>
                </a:lnTo>
                <a:lnTo>
                  <a:pt x="230" y="29"/>
                </a:lnTo>
                <a:lnTo>
                  <a:pt x="236" y="23"/>
                </a:lnTo>
                <a:lnTo>
                  <a:pt x="242" y="18"/>
                </a:lnTo>
                <a:lnTo>
                  <a:pt x="242" y="12"/>
                </a:lnTo>
                <a:lnTo>
                  <a:pt x="249" y="6"/>
                </a:lnTo>
                <a:lnTo>
                  <a:pt x="261" y="0"/>
                </a:lnTo>
                <a:lnTo>
                  <a:pt x="268" y="0"/>
                </a:lnTo>
                <a:lnTo>
                  <a:pt x="274" y="0"/>
                </a:lnTo>
                <a:lnTo>
                  <a:pt x="281" y="6"/>
                </a:lnTo>
                <a:lnTo>
                  <a:pt x="287" y="12"/>
                </a:lnTo>
                <a:lnTo>
                  <a:pt x="293" y="18"/>
                </a:lnTo>
                <a:lnTo>
                  <a:pt x="300" y="23"/>
                </a:lnTo>
                <a:lnTo>
                  <a:pt x="300" y="29"/>
                </a:lnTo>
                <a:lnTo>
                  <a:pt x="306" y="41"/>
                </a:lnTo>
                <a:lnTo>
                  <a:pt x="312" y="47"/>
                </a:lnTo>
                <a:lnTo>
                  <a:pt x="312" y="58"/>
                </a:lnTo>
                <a:lnTo>
                  <a:pt x="319" y="64"/>
                </a:lnTo>
                <a:lnTo>
                  <a:pt x="325" y="76"/>
                </a:lnTo>
                <a:lnTo>
                  <a:pt x="325" y="87"/>
                </a:lnTo>
                <a:lnTo>
                  <a:pt x="332" y="99"/>
                </a:lnTo>
                <a:lnTo>
                  <a:pt x="338" y="111"/>
                </a:lnTo>
                <a:lnTo>
                  <a:pt x="338" y="122"/>
                </a:lnTo>
                <a:lnTo>
                  <a:pt x="344" y="140"/>
                </a:lnTo>
                <a:lnTo>
                  <a:pt x="344" y="151"/>
                </a:lnTo>
                <a:lnTo>
                  <a:pt x="351" y="163"/>
                </a:lnTo>
                <a:lnTo>
                  <a:pt x="357" y="180"/>
                </a:lnTo>
                <a:lnTo>
                  <a:pt x="357" y="192"/>
                </a:lnTo>
                <a:lnTo>
                  <a:pt x="363" y="209"/>
                </a:lnTo>
                <a:lnTo>
                  <a:pt x="370" y="221"/>
                </a:lnTo>
                <a:lnTo>
                  <a:pt x="370" y="238"/>
                </a:lnTo>
                <a:lnTo>
                  <a:pt x="376" y="250"/>
                </a:lnTo>
                <a:lnTo>
                  <a:pt x="383" y="267"/>
                </a:lnTo>
                <a:lnTo>
                  <a:pt x="383" y="279"/>
                </a:lnTo>
                <a:lnTo>
                  <a:pt x="389" y="290"/>
                </a:lnTo>
                <a:lnTo>
                  <a:pt x="395" y="308"/>
                </a:lnTo>
                <a:lnTo>
                  <a:pt x="395" y="319"/>
                </a:lnTo>
                <a:lnTo>
                  <a:pt x="402" y="331"/>
                </a:lnTo>
                <a:lnTo>
                  <a:pt x="408" y="343"/>
                </a:lnTo>
                <a:lnTo>
                  <a:pt x="408" y="360"/>
                </a:lnTo>
                <a:lnTo>
                  <a:pt x="414" y="372"/>
                </a:lnTo>
                <a:lnTo>
                  <a:pt x="414" y="377"/>
                </a:lnTo>
                <a:lnTo>
                  <a:pt x="421" y="389"/>
                </a:lnTo>
                <a:lnTo>
                  <a:pt x="427" y="401"/>
                </a:lnTo>
                <a:lnTo>
                  <a:pt x="427" y="406"/>
                </a:lnTo>
                <a:lnTo>
                  <a:pt x="434" y="418"/>
                </a:lnTo>
                <a:lnTo>
                  <a:pt x="440" y="424"/>
                </a:lnTo>
                <a:lnTo>
                  <a:pt x="440" y="430"/>
                </a:lnTo>
                <a:lnTo>
                  <a:pt x="446" y="435"/>
                </a:lnTo>
                <a:lnTo>
                  <a:pt x="453" y="441"/>
                </a:lnTo>
                <a:lnTo>
                  <a:pt x="453" y="447"/>
                </a:lnTo>
                <a:lnTo>
                  <a:pt x="465" y="453"/>
                </a:lnTo>
                <a:lnTo>
                  <a:pt x="472" y="453"/>
                </a:lnTo>
                <a:lnTo>
                  <a:pt x="478" y="453"/>
                </a:lnTo>
                <a:lnTo>
                  <a:pt x="485" y="447"/>
                </a:lnTo>
                <a:lnTo>
                  <a:pt x="491" y="447"/>
                </a:lnTo>
                <a:lnTo>
                  <a:pt x="497" y="435"/>
                </a:lnTo>
                <a:lnTo>
                  <a:pt x="504" y="430"/>
                </a:lnTo>
                <a:lnTo>
                  <a:pt x="510" y="424"/>
                </a:lnTo>
                <a:lnTo>
                  <a:pt x="510" y="412"/>
                </a:lnTo>
                <a:lnTo>
                  <a:pt x="516" y="406"/>
                </a:lnTo>
                <a:lnTo>
                  <a:pt x="523" y="395"/>
                </a:lnTo>
                <a:lnTo>
                  <a:pt x="523" y="389"/>
                </a:lnTo>
                <a:lnTo>
                  <a:pt x="529" y="377"/>
                </a:lnTo>
                <a:lnTo>
                  <a:pt x="536" y="366"/>
                </a:lnTo>
                <a:lnTo>
                  <a:pt x="536" y="354"/>
                </a:lnTo>
                <a:lnTo>
                  <a:pt x="542" y="343"/>
                </a:lnTo>
                <a:lnTo>
                  <a:pt x="548" y="331"/>
                </a:lnTo>
                <a:lnTo>
                  <a:pt x="548" y="314"/>
                </a:lnTo>
                <a:lnTo>
                  <a:pt x="555" y="302"/>
                </a:lnTo>
                <a:lnTo>
                  <a:pt x="561" y="290"/>
                </a:lnTo>
                <a:lnTo>
                  <a:pt x="561" y="273"/>
                </a:lnTo>
                <a:lnTo>
                  <a:pt x="567" y="261"/>
                </a:lnTo>
                <a:lnTo>
                  <a:pt x="567" y="244"/>
                </a:lnTo>
                <a:lnTo>
                  <a:pt x="574" y="232"/>
                </a:lnTo>
                <a:lnTo>
                  <a:pt x="580" y="215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3" name="Freeform 163"/>
          <p:cNvSpPr>
            <a:spLocks/>
          </p:cNvSpPr>
          <p:nvPr/>
        </p:nvSpPr>
        <p:spPr bwMode="auto">
          <a:xfrm>
            <a:off x="6381750" y="5535613"/>
            <a:ext cx="911225" cy="719137"/>
          </a:xfrm>
          <a:custGeom>
            <a:avLst/>
            <a:gdLst>
              <a:gd name="T0" fmla="*/ 2147483647 w 574"/>
              <a:gd name="T1" fmla="*/ 2147483647 h 453"/>
              <a:gd name="T2" fmla="*/ 2147483647 w 574"/>
              <a:gd name="T3" fmla="*/ 2147483647 h 453"/>
              <a:gd name="T4" fmla="*/ 2147483647 w 574"/>
              <a:gd name="T5" fmla="*/ 2147483647 h 453"/>
              <a:gd name="T6" fmla="*/ 2147483647 w 574"/>
              <a:gd name="T7" fmla="*/ 2147483647 h 453"/>
              <a:gd name="T8" fmla="*/ 2147483647 w 574"/>
              <a:gd name="T9" fmla="*/ 2147483647 h 453"/>
              <a:gd name="T10" fmla="*/ 2147483647 w 574"/>
              <a:gd name="T11" fmla="*/ 2147483647 h 453"/>
              <a:gd name="T12" fmla="*/ 2147483647 w 574"/>
              <a:gd name="T13" fmla="*/ 0 h 453"/>
              <a:gd name="T14" fmla="*/ 2147483647 w 574"/>
              <a:gd name="T15" fmla="*/ 0 h 453"/>
              <a:gd name="T16" fmla="*/ 2147483647 w 574"/>
              <a:gd name="T17" fmla="*/ 2147483647 h 453"/>
              <a:gd name="T18" fmla="*/ 2147483647 w 574"/>
              <a:gd name="T19" fmla="*/ 2147483647 h 453"/>
              <a:gd name="T20" fmla="*/ 2147483647 w 574"/>
              <a:gd name="T21" fmla="*/ 2147483647 h 453"/>
              <a:gd name="T22" fmla="*/ 2147483647 w 574"/>
              <a:gd name="T23" fmla="*/ 2147483647 h 453"/>
              <a:gd name="T24" fmla="*/ 2147483647 w 574"/>
              <a:gd name="T25" fmla="*/ 2147483647 h 453"/>
              <a:gd name="T26" fmla="*/ 2147483647 w 574"/>
              <a:gd name="T27" fmla="*/ 2147483647 h 453"/>
              <a:gd name="T28" fmla="*/ 2147483647 w 574"/>
              <a:gd name="T29" fmla="*/ 2147483647 h 453"/>
              <a:gd name="T30" fmla="*/ 2147483647 w 574"/>
              <a:gd name="T31" fmla="*/ 2147483647 h 453"/>
              <a:gd name="T32" fmla="*/ 2147483647 w 574"/>
              <a:gd name="T33" fmla="*/ 2147483647 h 453"/>
              <a:gd name="T34" fmla="*/ 2147483647 w 574"/>
              <a:gd name="T35" fmla="*/ 2147483647 h 453"/>
              <a:gd name="T36" fmla="*/ 2147483647 w 574"/>
              <a:gd name="T37" fmla="*/ 2147483647 h 453"/>
              <a:gd name="T38" fmla="*/ 2147483647 w 574"/>
              <a:gd name="T39" fmla="*/ 2147483647 h 453"/>
              <a:gd name="T40" fmla="*/ 2147483647 w 574"/>
              <a:gd name="T41" fmla="*/ 2147483647 h 453"/>
              <a:gd name="T42" fmla="*/ 2147483647 w 574"/>
              <a:gd name="T43" fmla="*/ 2147483647 h 453"/>
              <a:gd name="T44" fmla="*/ 2147483647 w 574"/>
              <a:gd name="T45" fmla="*/ 2147483647 h 453"/>
              <a:gd name="T46" fmla="*/ 2147483647 w 574"/>
              <a:gd name="T47" fmla="*/ 2147483647 h 453"/>
              <a:gd name="T48" fmla="*/ 2147483647 w 574"/>
              <a:gd name="T49" fmla="*/ 2147483647 h 453"/>
              <a:gd name="T50" fmla="*/ 2147483647 w 574"/>
              <a:gd name="T51" fmla="*/ 2147483647 h 453"/>
              <a:gd name="T52" fmla="*/ 2147483647 w 574"/>
              <a:gd name="T53" fmla="*/ 2147483647 h 453"/>
              <a:gd name="T54" fmla="*/ 2147483647 w 574"/>
              <a:gd name="T55" fmla="*/ 2147483647 h 453"/>
              <a:gd name="T56" fmla="*/ 2147483647 w 574"/>
              <a:gd name="T57" fmla="*/ 2147483647 h 453"/>
              <a:gd name="T58" fmla="*/ 2147483647 w 574"/>
              <a:gd name="T59" fmla="*/ 2147483647 h 453"/>
              <a:gd name="T60" fmla="*/ 2147483647 w 574"/>
              <a:gd name="T61" fmla="*/ 2147483647 h 453"/>
              <a:gd name="T62" fmla="*/ 2147483647 w 574"/>
              <a:gd name="T63" fmla="*/ 2147483647 h 453"/>
              <a:gd name="T64" fmla="*/ 2147483647 w 574"/>
              <a:gd name="T65" fmla="*/ 2147483647 h 453"/>
              <a:gd name="T66" fmla="*/ 2147483647 w 574"/>
              <a:gd name="T67" fmla="*/ 2147483647 h 453"/>
              <a:gd name="T68" fmla="*/ 2147483647 w 574"/>
              <a:gd name="T69" fmla="*/ 2147483647 h 453"/>
              <a:gd name="T70" fmla="*/ 2147483647 w 574"/>
              <a:gd name="T71" fmla="*/ 2147483647 h 453"/>
              <a:gd name="T72" fmla="*/ 2147483647 w 574"/>
              <a:gd name="T73" fmla="*/ 2147483647 h 453"/>
              <a:gd name="T74" fmla="*/ 2147483647 w 574"/>
              <a:gd name="T75" fmla="*/ 0 h 453"/>
              <a:gd name="T76" fmla="*/ 2147483647 w 574"/>
              <a:gd name="T77" fmla="*/ 0 h 453"/>
              <a:gd name="T78" fmla="*/ 2147483647 w 574"/>
              <a:gd name="T79" fmla="*/ 2147483647 h 453"/>
              <a:gd name="T80" fmla="*/ 2147483647 w 574"/>
              <a:gd name="T81" fmla="*/ 2147483647 h 453"/>
              <a:gd name="T82" fmla="*/ 2147483647 w 574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74"/>
              <a:gd name="T127" fmla="*/ 0 h 453"/>
              <a:gd name="T128" fmla="*/ 574 w 574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74" h="453">
                <a:moveTo>
                  <a:pt x="0" y="215"/>
                </a:moveTo>
                <a:lnTo>
                  <a:pt x="0" y="203"/>
                </a:lnTo>
                <a:lnTo>
                  <a:pt x="6" y="186"/>
                </a:lnTo>
                <a:lnTo>
                  <a:pt x="13" y="174"/>
                </a:lnTo>
                <a:lnTo>
                  <a:pt x="13" y="157"/>
                </a:lnTo>
                <a:lnTo>
                  <a:pt x="19" y="145"/>
                </a:lnTo>
                <a:lnTo>
                  <a:pt x="26" y="134"/>
                </a:lnTo>
                <a:lnTo>
                  <a:pt x="26" y="122"/>
                </a:lnTo>
                <a:lnTo>
                  <a:pt x="32" y="105"/>
                </a:lnTo>
                <a:lnTo>
                  <a:pt x="38" y="93"/>
                </a:lnTo>
                <a:lnTo>
                  <a:pt x="38" y="82"/>
                </a:lnTo>
                <a:lnTo>
                  <a:pt x="45" y="70"/>
                </a:lnTo>
                <a:lnTo>
                  <a:pt x="51" y="64"/>
                </a:lnTo>
                <a:lnTo>
                  <a:pt x="51" y="52"/>
                </a:lnTo>
                <a:lnTo>
                  <a:pt x="57" y="41"/>
                </a:lnTo>
                <a:lnTo>
                  <a:pt x="57" y="35"/>
                </a:lnTo>
                <a:lnTo>
                  <a:pt x="64" y="29"/>
                </a:lnTo>
                <a:lnTo>
                  <a:pt x="70" y="23"/>
                </a:lnTo>
                <a:lnTo>
                  <a:pt x="70" y="18"/>
                </a:lnTo>
                <a:lnTo>
                  <a:pt x="77" y="12"/>
                </a:lnTo>
                <a:lnTo>
                  <a:pt x="89" y="0"/>
                </a:lnTo>
                <a:lnTo>
                  <a:pt x="83" y="0"/>
                </a:lnTo>
                <a:lnTo>
                  <a:pt x="89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5" y="6"/>
                </a:lnTo>
                <a:lnTo>
                  <a:pt x="121" y="12"/>
                </a:lnTo>
                <a:lnTo>
                  <a:pt x="128" y="18"/>
                </a:lnTo>
                <a:lnTo>
                  <a:pt x="128" y="23"/>
                </a:lnTo>
                <a:lnTo>
                  <a:pt x="134" y="29"/>
                </a:lnTo>
                <a:lnTo>
                  <a:pt x="140" y="41"/>
                </a:lnTo>
                <a:lnTo>
                  <a:pt x="140" y="47"/>
                </a:lnTo>
                <a:lnTo>
                  <a:pt x="147" y="58"/>
                </a:lnTo>
                <a:lnTo>
                  <a:pt x="153" y="64"/>
                </a:lnTo>
                <a:lnTo>
                  <a:pt x="153" y="76"/>
                </a:lnTo>
                <a:lnTo>
                  <a:pt x="159" y="87"/>
                </a:lnTo>
                <a:lnTo>
                  <a:pt x="166" y="99"/>
                </a:lnTo>
                <a:lnTo>
                  <a:pt x="166" y="111"/>
                </a:lnTo>
                <a:lnTo>
                  <a:pt x="172" y="128"/>
                </a:lnTo>
                <a:lnTo>
                  <a:pt x="179" y="140"/>
                </a:lnTo>
                <a:lnTo>
                  <a:pt x="179" y="151"/>
                </a:lnTo>
                <a:lnTo>
                  <a:pt x="185" y="169"/>
                </a:lnTo>
                <a:lnTo>
                  <a:pt x="191" y="180"/>
                </a:lnTo>
                <a:lnTo>
                  <a:pt x="191" y="192"/>
                </a:lnTo>
                <a:lnTo>
                  <a:pt x="198" y="209"/>
                </a:lnTo>
                <a:lnTo>
                  <a:pt x="204" y="221"/>
                </a:lnTo>
                <a:lnTo>
                  <a:pt x="204" y="238"/>
                </a:lnTo>
                <a:lnTo>
                  <a:pt x="210" y="250"/>
                </a:lnTo>
                <a:lnTo>
                  <a:pt x="210" y="267"/>
                </a:lnTo>
                <a:lnTo>
                  <a:pt x="217" y="279"/>
                </a:lnTo>
                <a:lnTo>
                  <a:pt x="223" y="296"/>
                </a:lnTo>
                <a:lnTo>
                  <a:pt x="223" y="308"/>
                </a:lnTo>
                <a:lnTo>
                  <a:pt x="230" y="319"/>
                </a:lnTo>
                <a:lnTo>
                  <a:pt x="236" y="337"/>
                </a:lnTo>
                <a:lnTo>
                  <a:pt x="236" y="348"/>
                </a:lnTo>
                <a:lnTo>
                  <a:pt x="242" y="360"/>
                </a:lnTo>
                <a:lnTo>
                  <a:pt x="249" y="372"/>
                </a:lnTo>
                <a:lnTo>
                  <a:pt x="249" y="383"/>
                </a:lnTo>
                <a:lnTo>
                  <a:pt x="255" y="389"/>
                </a:lnTo>
                <a:lnTo>
                  <a:pt x="261" y="401"/>
                </a:lnTo>
                <a:lnTo>
                  <a:pt x="261" y="412"/>
                </a:lnTo>
                <a:lnTo>
                  <a:pt x="268" y="418"/>
                </a:lnTo>
                <a:lnTo>
                  <a:pt x="274" y="424"/>
                </a:lnTo>
                <a:lnTo>
                  <a:pt x="274" y="430"/>
                </a:lnTo>
                <a:lnTo>
                  <a:pt x="281" y="441"/>
                </a:lnTo>
                <a:lnTo>
                  <a:pt x="287" y="447"/>
                </a:lnTo>
                <a:lnTo>
                  <a:pt x="300" y="453"/>
                </a:lnTo>
                <a:lnTo>
                  <a:pt x="306" y="453"/>
                </a:lnTo>
                <a:lnTo>
                  <a:pt x="312" y="453"/>
                </a:lnTo>
                <a:lnTo>
                  <a:pt x="319" y="447"/>
                </a:lnTo>
                <a:lnTo>
                  <a:pt x="325" y="447"/>
                </a:lnTo>
                <a:lnTo>
                  <a:pt x="332" y="435"/>
                </a:lnTo>
                <a:lnTo>
                  <a:pt x="338" y="430"/>
                </a:lnTo>
                <a:lnTo>
                  <a:pt x="344" y="424"/>
                </a:lnTo>
                <a:lnTo>
                  <a:pt x="344" y="412"/>
                </a:lnTo>
                <a:lnTo>
                  <a:pt x="351" y="406"/>
                </a:lnTo>
                <a:lnTo>
                  <a:pt x="351" y="395"/>
                </a:lnTo>
                <a:lnTo>
                  <a:pt x="357" y="383"/>
                </a:lnTo>
                <a:lnTo>
                  <a:pt x="363" y="377"/>
                </a:lnTo>
                <a:lnTo>
                  <a:pt x="363" y="366"/>
                </a:lnTo>
                <a:lnTo>
                  <a:pt x="370" y="354"/>
                </a:lnTo>
                <a:lnTo>
                  <a:pt x="376" y="337"/>
                </a:lnTo>
                <a:lnTo>
                  <a:pt x="376" y="325"/>
                </a:lnTo>
                <a:lnTo>
                  <a:pt x="383" y="314"/>
                </a:lnTo>
                <a:lnTo>
                  <a:pt x="389" y="302"/>
                </a:lnTo>
                <a:lnTo>
                  <a:pt x="389" y="285"/>
                </a:lnTo>
                <a:lnTo>
                  <a:pt x="395" y="273"/>
                </a:lnTo>
                <a:lnTo>
                  <a:pt x="402" y="256"/>
                </a:lnTo>
                <a:lnTo>
                  <a:pt x="402" y="244"/>
                </a:lnTo>
                <a:lnTo>
                  <a:pt x="408" y="227"/>
                </a:lnTo>
                <a:lnTo>
                  <a:pt x="414" y="215"/>
                </a:lnTo>
                <a:lnTo>
                  <a:pt x="414" y="203"/>
                </a:lnTo>
                <a:lnTo>
                  <a:pt x="421" y="186"/>
                </a:lnTo>
                <a:lnTo>
                  <a:pt x="421" y="174"/>
                </a:lnTo>
                <a:lnTo>
                  <a:pt x="427" y="157"/>
                </a:lnTo>
                <a:lnTo>
                  <a:pt x="433" y="145"/>
                </a:lnTo>
                <a:lnTo>
                  <a:pt x="433" y="134"/>
                </a:lnTo>
                <a:lnTo>
                  <a:pt x="440" y="116"/>
                </a:lnTo>
                <a:lnTo>
                  <a:pt x="446" y="105"/>
                </a:lnTo>
                <a:lnTo>
                  <a:pt x="446" y="93"/>
                </a:lnTo>
                <a:lnTo>
                  <a:pt x="453" y="82"/>
                </a:lnTo>
                <a:lnTo>
                  <a:pt x="459" y="70"/>
                </a:lnTo>
                <a:lnTo>
                  <a:pt x="459" y="64"/>
                </a:lnTo>
                <a:lnTo>
                  <a:pt x="465" y="52"/>
                </a:lnTo>
                <a:lnTo>
                  <a:pt x="472" y="41"/>
                </a:lnTo>
                <a:lnTo>
                  <a:pt x="472" y="35"/>
                </a:lnTo>
                <a:lnTo>
                  <a:pt x="478" y="29"/>
                </a:lnTo>
                <a:lnTo>
                  <a:pt x="491" y="12"/>
                </a:lnTo>
                <a:lnTo>
                  <a:pt x="484" y="12"/>
                </a:lnTo>
                <a:lnTo>
                  <a:pt x="491" y="12"/>
                </a:lnTo>
                <a:lnTo>
                  <a:pt x="504" y="0"/>
                </a:lnTo>
                <a:lnTo>
                  <a:pt x="497" y="0"/>
                </a:lnTo>
                <a:lnTo>
                  <a:pt x="504" y="0"/>
                </a:lnTo>
                <a:lnTo>
                  <a:pt x="510" y="0"/>
                </a:lnTo>
                <a:lnTo>
                  <a:pt x="516" y="0"/>
                </a:lnTo>
                <a:lnTo>
                  <a:pt x="523" y="0"/>
                </a:lnTo>
                <a:lnTo>
                  <a:pt x="529" y="6"/>
                </a:lnTo>
                <a:lnTo>
                  <a:pt x="535" y="12"/>
                </a:lnTo>
                <a:lnTo>
                  <a:pt x="542" y="23"/>
                </a:lnTo>
                <a:lnTo>
                  <a:pt x="548" y="29"/>
                </a:lnTo>
                <a:lnTo>
                  <a:pt x="555" y="41"/>
                </a:lnTo>
                <a:lnTo>
                  <a:pt x="555" y="47"/>
                </a:lnTo>
                <a:lnTo>
                  <a:pt x="561" y="58"/>
                </a:lnTo>
                <a:lnTo>
                  <a:pt x="567" y="70"/>
                </a:lnTo>
                <a:lnTo>
                  <a:pt x="567" y="82"/>
                </a:lnTo>
                <a:lnTo>
                  <a:pt x="574" y="87"/>
                </a:lnTo>
                <a:lnTo>
                  <a:pt x="574" y="105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4" name="Freeform 164"/>
          <p:cNvSpPr>
            <a:spLocks/>
          </p:cNvSpPr>
          <p:nvPr/>
        </p:nvSpPr>
        <p:spPr bwMode="auto">
          <a:xfrm>
            <a:off x="7292975" y="5535613"/>
            <a:ext cx="939800" cy="719137"/>
          </a:xfrm>
          <a:custGeom>
            <a:avLst/>
            <a:gdLst>
              <a:gd name="T0" fmla="*/ 2147483647 w 592"/>
              <a:gd name="T1" fmla="*/ 2147483647 h 453"/>
              <a:gd name="T2" fmla="*/ 2147483647 w 592"/>
              <a:gd name="T3" fmla="*/ 2147483647 h 453"/>
              <a:gd name="T4" fmla="*/ 2147483647 w 592"/>
              <a:gd name="T5" fmla="*/ 2147483647 h 453"/>
              <a:gd name="T6" fmla="*/ 2147483647 w 592"/>
              <a:gd name="T7" fmla="*/ 2147483647 h 453"/>
              <a:gd name="T8" fmla="*/ 2147483647 w 592"/>
              <a:gd name="T9" fmla="*/ 2147483647 h 453"/>
              <a:gd name="T10" fmla="*/ 2147483647 w 592"/>
              <a:gd name="T11" fmla="*/ 2147483647 h 453"/>
              <a:gd name="T12" fmla="*/ 2147483647 w 592"/>
              <a:gd name="T13" fmla="*/ 2147483647 h 453"/>
              <a:gd name="T14" fmla="*/ 2147483647 w 592"/>
              <a:gd name="T15" fmla="*/ 2147483647 h 453"/>
              <a:gd name="T16" fmla="*/ 2147483647 w 592"/>
              <a:gd name="T17" fmla="*/ 2147483647 h 453"/>
              <a:gd name="T18" fmla="*/ 2147483647 w 592"/>
              <a:gd name="T19" fmla="*/ 2147483647 h 453"/>
              <a:gd name="T20" fmla="*/ 2147483647 w 592"/>
              <a:gd name="T21" fmla="*/ 2147483647 h 453"/>
              <a:gd name="T22" fmla="*/ 2147483647 w 592"/>
              <a:gd name="T23" fmla="*/ 2147483647 h 453"/>
              <a:gd name="T24" fmla="*/ 2147483647 w 592"/>
              <a:gd name="T25" fmla="*/ 2147483647 h 453"/>
              <a:gd name="T26" fmla="*/ 2147483647 w 592"/>
              <a:gd name="T27" fmla="*/ 2147483647 h 453"/>
              <a:gd name="T28" fmla="*/ 2147483647 w 592"/>
              <a:gd name="T29" fmla="*/ 2147483647 h 453"/>
              <a:gd name="T30" fmla="*/ 2147483647 w 592"/>
              <a:gd name="T31" fmla="*/ 2147483647 h 453"/>
              <a:gd name="T32" fmla="*/ 2147483647 w 592"/>
              <a:gd name="T33" fmla="*/ 2147483647 h 453"/>
              <a:gd name="T34" fmla="*/ 2147483647 w 592"/>
              <a:gd name="T35" fmla="*/ 2147483647 h 453"/>
              <a:gd name="T36" fmla="*/ 2147483647 w 592"/>
              <a:gd name="T37" fmla="*/ 2147483647 h 453"/>
              <a:gd name="T38" fmla="*/ 2147483647 w 592"/>
              <a:gd name="T39" fmla="*/ 2147483647 h 453"/>
              <a:gd name="T40" fmla="*/ 2147483647 w 592"/>
              <a:gd name="T41" fmla="*/ 2147483647 h 453"/>
              <a:gd name="T42" fmla="*/ 2147483647 w 592"/>
              <a:gd name="T43" fmla="*/ 2147483647 h 453"/>
              <a:gd name="T44" fmla="*/ 2147483647 w 592"/>
              <a:gd name="T45" fmla="*/ 2147483647 h 453"/>
              <a:gd name="T46" fmla="*/ 2147483647 w 592"/>
              <a:gd name="T47" fmla="*/ 2147483647 h 453"/>
              <a:gd name="T48" fmla="*/ 2147483647 w 592"/>
              <a:gd name="T49" fmla="*/ 0 h 453"/>
              <a:gd name="T50" fmla="*/ 2147483647 w 592"/>
              <a:gd name="T51" fmla="*/ 2147483647 h 453"/>
              <a:gd name="T52" fmla="*/ 2147483647 w 592"/>
              <a:gd name="T53" fmla="*/ 2147483647 h 453"/>
              <a:gd name="T54" fmla="*/ 2147483647 w 592"/>
              <a:gd name="T55" fmla="*/ 2147483647 h 453"/>
              <a:gd name="T56" fmla="*/ 2147483647 w 592"/>
              <a:gd name="T57" fmla="*/ 2147483647 h 453"/>
              <a:gd name="T58" fmla="*/ 2147483647 w 592"/>
              <a:gd name="T59" fmla="*/ 2147483647 h 453"/>
              <a:gd name="T60" fmla="*/ 2147483647 w 592"/>
              <a:gd name="T61" fmla="*/ 2147483647 h 453"/>
              <a:gd name="T62" fmla="*/ 2147483647 w 592"/>
              <a:gd name="T63" fmla="*/ 2147483647 h 453"/>
              <a:gd name="T64" fmla="*/ 2147483647 w 592"/>
              <a:gd name="T65" fmla="*/ 2147483647 h 453"/>
              <a:gd name="T66" fmla="*/ 2147483647 w 592"/>
              <a:gd name="T67" fmla="*/ 2147483647 h 453"/>
              <a:gd name="T68" fmla="*/ 2147483647 w 592"/>
              <a:gd name="T69" fmla="*/ 2147483647 h 453"/>
              <a:gd name="T70" fmla="*/ 2147483647 w 592"/>
              <a:gd name="T71" fmla="*/ 2147483647 h 453"/>
              <a:gd name="T72" fmla="*/ 2147483647 w 592"/>
              <a:gd name="T73" fmla="*/ 2147483647 h 453"/>
              <a:gd name="T74" fmla="*/ 2147483647 w 592"/>
              <a:gd name="T75" fmla="*/ 2147483647 h 453"/>
              <a:gd name="T76" fmla="*/ 2147483647 w 592"/>
              <a:gd name="T77" fmla="*/ 2147483647 h 453"/>
              <a:gd name="T78" fmla="*/ 2147483647 w 592"/>
              <a:gd name="T79" fmla="*/ 2147483647 h 453"/>
              <a:gd name="T80" fmla="*/ 2147483647 w 592"/>
              <a:gd name="T81" fmla="*/ 2147483647 h 453"/>
              <a:gd name="T82" fmla="*/ 2147483647 w 592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92"/>
              <a:gd name="T127" fmla="*/ 0 h 453"/>
              <a:gd name="T128" fmla="*/ 592 w 592"/>
              <a:gd name="T129" fmla="*/ 453 h 4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92" h="453">
                <a:moveTo>
                  <a:pt x="0" y="105"/>
                </a:moveTo>
                <a:lnTo>
                  <a:pt x="6" y="116"/>
                </a:lnTo>
                <a:lnTo>
                  <a:pt x="12" y="128"/>
                </a:lnTo>
                <a:lnTo>
                  <a:pt x="12" y="140"/>
                </a:lnTo>
                <a:lnTo>
                  <a:pt x="19" y="151"/>
                </a:lnTo>
                <a:lnTo>
                  <a:pt x="25" y="169"/>
                </a:lnTo>
                <a:lnTo>
                  <a:pt x="25" y="180"/>
                </a:lnTo>
                <a:lnTo>
                  <a:pt x="32" y="198"/>
                </a:lnTo>
                <a:lnTo>
                  <a:pt x="38" y="209"/>
                </a:lnTo>
                <a:lnTo>
                  <a:pt x="38" y="227"/>
                </a:lnTo>
                <a:lnTo>
                  <a:pt x="44" y="238"/>
                </a:lnTo>
                <a:lnTo>
                  <a:pt x="51" y="256"/>
                </a:lnTo>
                <a:lnTo>
                  <a:pt x="51" y="267"/>
                </a:lnTo>
                <a:lnTo>
                  <a:pt x="57" y="279"/>
                </a:lnTo>
                <a:lnTo>
                  <a:pt x="63" y="296"/>
                </a:lnTo>
                <a:lnTo>
                  <a:pt x="63" y="308"/>
                </a:lnTo>
                <a:lnTo>
                  <a:pt x="70" y="319"/>
                </a:lnTo>
                <a:lnTo>
                  <a:pt x="70" y="337"/>
                </a:lnTo>
                <a:lnTo>
                  <a:pt x="76" y="348"/>
                </a:lnTo>
                <a:lnTo>
                  <a:pt x="83" y="360"/>
                </a:lnTo>
                <a:lnTo>
                  <a:pt x="83" y="372"/>
                </a:lnTo>
                <a:lnTo>
                  <a:pt x="89" y="383"/>
                </a:lnTo>
                <a:lnTo>
                  <a:pt x="95" y="395"/>
                </a:lnTo>
                <a:lnTo>
                  <a:pt x="95" y="401"/>
                </a:lnTo>
                <a:lnTo>
                  <a:pt x="102" y="412"/>
                </a:lnTo>
                <a:lnTo>
                  <a:pt x="108" y="418"/>
                </a:lnTo>
                <a:lnTo>
                  <a:pt x="108" y="424"/>
                </a:lnTo>
                <a:lnTo>
                  <a:pt x="114" y="435"/>
                </a:lnTo>
                <a:lnTo>
                  <a:pt x="121" y="441"/>
                </a:lnTo>
                <a:lnTo>
                  <a:pt x="127" y="447"/>
                </a:lnTo>
                <a:lnTo>
                  <a:pt x="140" y="453"/>
                </a:lnTo>
                <a:lnTo>
                  <a:pt x="146" y="453"/>
                </a:lnTo>
                <a:lnTo>
                  <a:pt x="153" y="453"/>
                </a:lnTo>
                <a:lnTo>
                  <a:pt x="159" y="447"/>
                </a:lnTo>
                <a:lnTo>
                  <a:pt x="165" y="441"/>
                </a:lnTo>
                <a:lnTo>
                  <a:pt x="172" y="435"/>
                </a:lnTo>
                <a:lnTo>
                  <a:pt x="178" y="430"/>
                </a:lnTo>
                <a:lnTo>
                  <a:pt x="178" y="424"/>
                </a:lnTo>
                <a:lnTo>
                  <a:pt x="185" y="412"/>
                </a:lnTo>
                <a:lnTo>
                  <a:pt x="191" y="406"/>
                </a:lnTo>
                <a:lnTo>
                  <a:pt x="191" y="395"/>
                </a:lnTo>
                <a:lnTo>
                  <a:pt x="197" y="383"/>
                </a:lnTo>
                <a:lnTo>
                  <a:pt x="204" y="372"/>
                </a:lnTo>
                <a:lnTo>
                  <a:pt x="204" y="360"/>
                </a:lnTo>
                <a:lnTo>
                  <a:pt x="210" y="348"/>
                </a:lnTo>
                <a:lnTo>
                  <a:pt x="216" y="337"/>
                </a:lnTo>
                <a:lnTo>
                  <a:pt x="216" y="325"/>
                </a:lnTo>
                <a:lnTo>
                  <a:pt x="223" y="314"/>
                </a:lnTo>
                <a:lnTo>
                  <a:pt x="223" y="296"/>
                </a:lnTo>
                <a:lnTo>
                  <a:pt x="229" y="285"/>
                </a:lnTo>
                <a:lnTo>
                  <a:pt x="236" y="273"/>
                </a:lnTo>
                <a:lnTo>
                  <a:pt x="236" y="256"/>
                </a:lnTo>
                <a:lnTo>
                  <a:pt x="242" y="244"/>
                </a:lnTo>
                <a:lnTo>
                  <a:pt x="248" y="227"/>
                </a:lnTo>
                <a:lnTo>
                  <a:pt x="248" y="215"/>
                </a:lnTo>
                <a:lnTo>
                  <a:pt x="255" y="198"/>
                </a:lnTo>
                <a:lnTo>
                  <a:pt x="261" y="186"/>
                </a:lnTo>
                <a:lnTo>
                  <a:pt x="261" y="169"/>
                </a:lnTo>
                <a:lnTo>
                  <a:pt x="267" y="157"/>
                </a:lnTo>
                <a:lnTo>
                  <a:pt x="274" y="145"/>
                </a:lnTo>
                <a:lnTo>
                  <a:pt x="274" y="128"/>
                </a:lnTo>
                <a:lnTo>
                  <a:pt x="280" y="116"/>
                </a:lnTo>
                <a:lnTo>
                  <a:pt x="286" y="105"/>
                </a:lnTo>
                <a:lnTo>
                  <a:pt x="286" y="93"/>
                </a:lnTo>
                <a:lnTo>
                  <a:pt x="293" y="82"/>
                </a:lnTo>
                <a:lnTo>
                  <a:pt x="293" y="70"/>
                </a:lnTo>
                <a:lnTo>
                  <a:pt x="299" y="58"/>
                </a:lnTo>
                <a:lnTo>
                  <a:pt x="306" y="52"/>
                </a:lnTo>
                <a:lnTo>
                  <a:pt x="306" y="41"/>
                </a:lnTo>
                <a:lnTo>
                  <a:pt x="312" y="35"/>
                </a:lnTo>
                <a:lnTo>
                  <a:pt x="318" y="23"/>
                </a:lnTo>
                <a:lnTo>
                  <a:pt x="318" y="18"/>
                </a:lnTo>
                <a:lnTo>
                  <a:pt x="325" y="12"/>
                </a:lnTo>
                <a:lnTo>
                  <a:pt x="331" y="6"/>
                </a:lnTo>
                <a:lnTo>
                  <a:pt x="344" y="0"/>
                </a:lnTo>
                <a:lnTo>
                  <a:pt x="350" y="0"/>
                </a:lnTo>
                <a:lnTo>
                  <a:pt x="357" y="0"/>
                </a:lnTo>
                <a:lnTo>
                  <a:pt x="363" y="6"/>
                </a:lnTo>
                <a:lnTo>
                  <a:pt x="369" y="6"/>
                </a:lnTo>
                <a:lnTo>
                  <a:pt x="376" y="18"/>
                </a:lnTo>
                <a:lnTo>
                  <a:pt x="382" y="23"/>
                </a:lnTo>
                <a:lnTo>
                  <a:pt x="388" y="35"/>
                </a:lnTo>
                <a:lnTo>
                  <a:pt x="388" y="41"/>
                </a:lnTo>
                <a:lnTo>
                  <a:pt x="395" y="47"/>
                </a:lnTo>
                <a:lnTo>
                  <a:pt x="401" y="58"/>
                </a:lnTo>
                <a:lnTo>
                  <a:pt x="401" y="70"/>
                </a:lnTo>
                <a:lnTo>
                  <a:pt x="408" y="82"/>
                </a:lnTo>
                <a:lnTo>
                  <a:pt x="414" y="93"/>
                </a:lnTo>
                <a:lnTo>
                  <a:pt x="414" y="105"/>
                </a:lnTo>
                <a:lnTo>
                  <a:pt x="420" y="116"/>
                </a:lnTo>
                <a:lnTo>
                  <a:pt x="427" y="128"/>
                </a:lnTo>
                <a:lnTo>
                  <a:pt x="427" y="140"/>
                </a:lnTo>
                <a:lnTo>
                  <a:pt x="433" y="157"/>
                </a:lnTo>
                <a:lnTo>
                  <a:pt x="439" y="169"/>
                </a:lnTo>
                <a:lnTo>
                  <a:pt x="439" y="180"/>
                </a:lnTo>
                <a:lnTo>
                  <a:pt x="446" y="198"/>
                </a:lnTo>
                <a:lnTo>
                  <a:pt x="446" y="209"/>
                </a:lnTo>
                <a:lnTo>
                  <a:pt x="452" y="227"/>
                </a:lnTo>
                <a:lnTo>
                  <a:pt x="459" y="238"/>
                </a:lnTo>
                <a:lnTo>
                  <a:pt x="459" y="256"/>
                </a:lnTo>
                <a:lnTo>
                  <a:pt x="465" y="267"/>
                </a:lnTo>
                <a:lnTo>
                  <a:pt x="471" y="285"/>
                </a:lnTo>
                <a:lnTo>
                  <a:pt x="471" y="296"/>
                </a:lnTo>
                <a:lnTo>
                  <a:pt x="478" y="308"/>
                </a:lnTo>
                <a:lnTo>
                  <a:pt x="484" y="325"/>
                </a:lnTo>
                <a:lnTo>
                  <a:pt x="484" y="337"/>
                </a:lnTo>
                <a:lnTo>
                  <a:pt x="490" y="348"/>
                </a:lnTo>
                <a:lnTo>
                  <a:pt x="497" y="360"/>
                </a:lnTo>
                <a:lnTo>
                  <a:pt x="497" y="372"/>
                </a:lnTo>
                <a:lnTo>
                  <a:pt x="503" y="383"/>
                </a:lnTo>
                <a:lnTo>
                  <a:pt x="510" y="395"/>
                </a:lnTo>
                <a:lnTo>
                  <a:pt x="510" y="401"/>
                </a:lnTo>
                <a:lnTo>
                  <a:pt x="516" y="412"/>
                </a:lnTo>
                <a:lnTo>
                  <a:pt x="516" y="418"/>
                </a:lnTo>
                <a:lnTo>
                  <a:pt x="522" y="430"/>
                </a:lnTo>
                <a:lnTo>
                  <a:pt x="529" y="435"/>
                </a:lnTo>
                <a:lnTo>
                  <a:pt x="529" y="441"/>
                </a:lnTo>
                <a:lnTo>
                  <a:pt x="548" y="453"/>
                </a:lnTo>
                <a:lnTo>
                  <a:pt x="541" y="453"/>
                </a:lnTo>
                <a:lnTo>
                  <a:pt x="548" y="453"/>
                </a:lnTo>
                <a:lnTo>
                  <a:pt x="554" y="453"/>
                </a:lnTo>
                <a:lnTo>
                  <a:pt x="561" y="453"/>
                </a:lnTo>
                <a:lnTo>
                  <a:pt x="567" y="453"/>
                </a:lnTo>
                <a:lnTo>
                  <a:pt x="573" y="447"/>
                </a:lnTo>
                <a:lnTo>
                  <a:pt x="580" y="441"/>
                </a:lnTo>
                <a:lnTo>
                  <a:pt x="586" y="435"/>
                </a:lnTo>
                <a:lnTo>
                  <a:pt x="586" y="430"/>
                </a:lnTo>
                <a:lnTo>
                  <a:pt x="592" y="418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5" name="Freeform 165"/>
          <p:cNvSpPr>
            <a:spLocks/>
          </p:cNvSpPr>
          <p:nvPr/>
        </p:nvSpPr>
        <p:spPr bwMode="auto">
          <a:xfrm>
            <a:off x="8232775" y="5895975"/>
            <a:ext cx="112713" cy="303213"/>
          </a:xfrm>
          <a:custGeom>
            <a:avLst/>
            <a:gdLst>
              <a:gd name="T0" fmla="*/ 0 w 71"/>
              <a:gd name="T1" fmla="*/ 2147483647 h 191"/>
              <a:gd name="T2" fmla="*/ 2147483647 w 71"/>
              <a:gd name="T3" fmla="*/ 2147483647 h 191"/>
              <a:gd name="T4" fmla="*/ 2147483647 w 71"/>
              <a:gd name="T5" fmla="*/ 2147483647 h 191"/>
              <a:gd name="T6" fmla="*/ 2147483647 w 71"/>
              <a:gd name="T7" fmla="*/ 2147483647 h 191"/>
              <a:gd name="T8" fmla="*/ 2147483647 w 71"/>
              <a:gd name="T9" fmla="*/ 2147483647 h 191"/>
              <a:gd name="T10" fmla="*/ 2147483647 w 71"/>
              <a:gd name="T11" fmla="*/ 2147483647 h 191"/>
              <a:gd name="T12" fmla="*/ 2147483647 w 71"/>
              <a:gd name="T13" fmla="*/ 2147483647 h 191"/>
              <a:gd name="T14" fmla="*/ 2147483647 w 71"/>
              <a:gd name="T15" fmla="*/ 2147483647 h 191"/>
              <a:gd name="T16" fmla="*/ 2147483647 w 71"/>
              <a:gd name="T17" fmla="*/ 2147483647 h 191"/>
              <a:gd name="T18" fmla="*/ 2147483647 w 71"/>
              <a:gd name="T19" fmla="*/ 2147483647 h 191"/>
              <a:gd name="T20" fmla="*/ 2147483647 w 71"/>
              <a:gd name="T21" fmla="*/ 2147483647 h 191"/>
              <a:gd name="T22" fmla="*/ 2147483647 w 71"/>
              <a:gd name="T23" fmla="*/ 2147483647 h 191"/>
              <a:gd name="T24" fmla="*/ 2147483647 w 71"/>
              <a:gd name="T25" fmla="*/ 2147483647 h 191"/>
              <a:gd name="T26" fmla="*/ 2147483647 w 71"/>
              <a:gd name="T27" fmla="*/ 2147483647 h 191"/>
              <a:gd name="T28" fmla="*/ 2147483647 w 71"/>
              <a:gd name="T29" fmla="*/ 2147483647 h 191"/>
              <a:gd name="T30" fmla="*/ 2147483647 w 71"/>
              <a:gd name="T31" fmla="*/ 2147483647 h 191"/>
              <a:gd name="T32" fmla="*/ 2147483647 w 71"/>
              <a:gd name="T33" fmla="*/ 0 h 19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1"/>
              <a:gd name="T52" fmla="*/ 0 h 191"/>
              <a:gd name="T53" fmla="*/ 71 w 71"/>
              <a:gd name="T54" fmla="*/ 191 h 19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1" h="191">
                <a:moveTo>
                  <a:pt x="0" y="191"/>
                </a:moveTo>
                <a:lnTo>
                  <a:pt x="7" y="185"/>
                </a:lnTo>
                <a:lnTo>
                  <a:pt x="7" y="174"/>
                </a:lnTo>
                <a:lnTo>
                  <a:pt x="13" y="168"/>
                </a:lnTo>
                <a:lnTo>
                  <a:pt x="20" y="156"/>
                </a:lnTo>
                <a:lnTo>
                  <a:pt x="20" y="145"/>
                </a:lnTo>
                <a:lnTo>
                  <a:pt x="26" y="133"/>
                </a:lnTo>
                <a:lnTo>
                  <a:pt x="32" y="121"/>
                </a:lnTo>
                <a:lnTo>
                  <a:pt x="32" y="110"/>
                </a:lnTo>
                <a:lnTo>
                  <a:pt x="39" y="98"/>
                </a:lnTo>
                <a:lnTo>
                  <a:pt x="45" y="87"/>
                </a:lnTo>
                <a:lnTo>
                  <a:pt x="45" y="69"/>
                </a:lnTo>
                <a:lnTo>
                  <a:pt x="51" y="58"/>
                </a:lnTo>
                <a:lnTo>
                  <a:pt x="58" y="40"/>
                </a:lnTo>
                <a:lnTo>
                  <a:pt x="58" y="29"/>
                </a:lnTo>
                <a:lnTo>
                  <a:pt x="64" y="11"/>
                </a:lnTo>
                <a:lnTo>
                  <a:pt x="7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6" name="Freeform 166"/>
          <p:cNvSpPr>
            <a:spLocks/>
          </p:cNvSpPr>
          <p:nvPr/>
        </p:nvSpPr>
        <p:spPr bwMode="auto">
          <a:xfrm>
            <a:off x="1789113" y="5545138"/>
            <a:ext cx="6292850" cy="700087"/>
          </a:xfrm>
          <a:custGeom>
            <a:avLst/>
            <a:gdLst>
              <a:gd name="T0" fmla="*/ 0 w 3964"/>
              <a:gd name="T1" fmla="*/ 2147483647 h 441"/>
              <a:gd name="T2" fmla="*/ 2147483647 w 3964"/>
              <a:gd name="T3" fmla="*/ 2147483647 h 441"/>
              <a:gd name="T4" fmla="*/ 2147483647 w 3964"/>
              <a:gd name="T5" fmla="*/ 2147483647 h 441"/>
              <a:gd name="T6" fmla="*/ 2147483647 w 3964"/>
              <a:gd name="T7" fmla="*/ 2147483647 h 441"/>
              <a:gd name="T8" fmla="*/ 2147483647 w 3964"/>
              <a:gd name="T9" fmla="*/ 0 h 441"/>
              <a:gd name="T10" fmla="*/ 2147483647 w 3964"/>
              <a:gd name="T11" fmla="*/ 2147483647 h 441"/>
              <a:gd name="T12" fmla="*/ 2147483647 w 3964"/>
              <a:gd name="T13" fmla="*/ 2147483647 h 441"/>
              <a:gd name="T14" fmla="*/ 2147483647 w 3964"/>
              <a:gd name="T15" fmla="*/ 2147483647 h 441"/>
              <a:gd name="T16" fmla="*/ 2147483647 w 3964"/>
              <a:gd name="T17" fmla="*/ 2147483647 h 441"/>
              <a:gd name="T18" fmla="*/ 2147483647 w 3964"/>
              <a:gd name="T19" fmla="*/ 0 h 441"/>
              <a:gd name="T20" fmla="*/ 2147483647 w 3964"/>
              <a:gd name="T21" fmla="*/ 2147483647 h 441"/>
              <a:gd name="T22" fmla="*/ 2147483647 w 3964"/>
              <a:gd name="T23" fmla="*/ 2147483647 h 441"/>
              <a:gd name="T24" fmla="*/ 2147483647 w 3964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64"/>
              <a:gd name="T40" fmla="*/ 0 h 441"/>
              <a:gd name="T41" fmla="*/ 3964 w 3964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64" h="441">
                <a:moveTo>
                  <a:pt x="0" y="221"/>
                </a:moveTo>
                <a:lnTo>
                  <a:pt x="331" y="441"/>
                </a:lnTo>
                <a:lnTo>
                  <a:pt x="662" y="360"/>
                </a:lnTo>
                <a:lnTo>
                  <a:pt x="994" y="87"/>
                </a:lnTo>
                <a:lnTo>
                  <a:pt x="1325" y="0"/>
                </a:lnTo>
                <a:lnTo>
                  <a:pt x="1650" y="215"/>
                </a:lnTo>
                <a:lnTo>
                  <a:pt x="1982" y="435"/>
                </a:lnTo>
                <a:lnTo>
                  <a:pt x="2313" y="360"/>
                </a:lnTo>
                <a:lnTo>
                  <a:pt x="2645" y="93"/>
                </a:lnTo>
                <a:lnTo>
                  <a:pt x="2976" y="0"/>
                </a:lnTo>
                <a:lnTo>
                  <a:pt x="3307" y="209"/>
                </a:lnTo>
                <a:lnTo>
                  <a:pt x="3632" y="435"/>
                </a:lnTo>
                <a:lnTo>
                  <a:pt x="3964" y="366"/>
                </a:lnTo>
              </a:path>
            </a:pathLst>
          </a:cu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7" name="Oval 167"/>
          <p:cNvSpPr>
            <a:spLocks noChangeArrowheads="1"/>
          </p:cNvSpPr>
          <p:nvPr/>
        </p:nvSpPr>
        <p:spPr bwMode="auto">
          <a:xfrm>
            <a:off x="1747838" y="5857875"/>
            <a:ext cx="92075" cy="84138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8" name="Oval 168"/>
          <p:cNvSpPr>
            <a:spLocks noChangeArrowheads="1"/>
          </p:cNvSpPr>
          <p:nvPr/>
        </p:nvSpPr>
        <p:spPr bwMode="auto">
          <a:xfrm>
            <a:off x="2274888" y="620871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09" name="Oval 169"/>
          <p:cNvSpPr>
            <a:spLocks noChangeArrowheads="1"/>
          </p:cNvSpPr>
          <p:nvPr/>
        </p:nvSpPr>
        <p:spPr bwMode="auto">
          <a:xfrm>
            <a:off x="2800350" y="6080125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0" name="Oval 170"/>
          <p:cNvSpPr>
            <a:spLocks noChangeArrowheads="1"/>
          </p:cNvSpPr>
          <p:nvPr/>
        </p:nvSpPr>
        <p:spPr bwMode="auto">
          <a:xfrm>
            <a:off x="3325813" y="564673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1" name="Oval 171"/>
          <p:cNvSpPr>
            <a:spLocks noChangeArrowheads="1"/>
          </p:cNvSpPr>
          <p:nvPr/>
        </p:nvSpPr>
        <p:spPr bwMode="auto">
          <a:xfrm>
            <a:off x="3852863" y="5508625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2" name="Oval 172"/>
          <p:cNvSpPr>
            <a:spLocks noChangeArrowheads="1"/>
          </p:cNvSpPr>
          <p:nvPr/>
        </p:nvSpPr>
        <p:spPr bwMode="auto">
          <a:xfrm>
            <a:off x="4368800" y="5849938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3" name="Oval 173"/>
          <p:cNvSpPr>
            <a:spLocks noChangeArrowheads="1"/>
          </p:cNvSpPr>
          <p:nvPr/>
        </p:nvSpPr>
        <p:spPr bwMode="auto">
          <a:xfrm>
            <a:off x="4894263" y="6199188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4" name="Oval 174"/>
          <p:cNvSpPr>
            <a:spLocks noChangeArrowheads="1"/>
          </p:cNvSpPr>
          <p:nvPr/>
        </p:nvSpPr>
        <p:spPr bwMode="auto">
          <a:xfrm>
            <a:off x="5421313" y="6080125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5" name="Oval 175"/>
          <p:cNvSpPr>
            <a:spLocks noChangeArrowheads="1"/>
          </p:cNvSpPr>
          <p:nvPr/>
        </p:nvSpPr>
        <p:spPr bwMode="auto">
          <a:xfrm>
            <a:off x="5946775" y="5656263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6" name="Oval 176"/>
          <p:cNvSpPr>
            <a:spLocks noChangeArrowheads="1"/>
          </p:cNvSpPr>
          <p:nvPr/>
        </p:nvSpPr>
        <p:spPr bwMode="auto">
          <a:xfrm>
            <a:off x="6472238" y="5508625"/>
            <a:ext cx="92075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7" name="Oval 177"/>
          <p:cNvSpPr>
            <a:spLocks noChangeArrowheads="1"/>
          </p:cNvSpPr>
          <p:nvPr/>
        </p:nvSpPr>
        <p:spPr bwMode="auto">
          <a:xfrm>
            <a:off x="6999288" y="5840413"/>
            <a:ext cx="90487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8" name="Oval 178"/>
          <p:cNvSpPr>
            <a:spLocks noChangeArrowheads="1"/>
          </p:cNvSpPr>
          <p:nvPr/>
        </p:nvSpPr>
        <p:spPr bwMode="auto">
          <a:xfrm>
            <a:off x="7515225" y="6199188"/>
            <a:ext cx="90488" cy="82550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19" name="Oval 179"/>
          <p:cNvSpPr>
            <a:spLocks noChangeArrowheads="1"/>
          </p:cNvSpPr>
          <p:nvPr/>
        </p:nvSpPr>
        <p:spPr bwMode="auto">
          <a:xfrm>
            <a:off x="8040688" y="6088063"/>
            <a:ext cx="92075" cy="84137"/>
          </a:xfrm>
          <a:prstGeom prst="ellips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5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Aliasing examples</a:t>
            </a:r>
          </a:p>
        </p:txBody>
      </p:sp>
      <p:sp>
        <p:nvSpPr>
          <p:cNvPr id="216" name="Footer Placeholder 2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217" name="Slide Number Placeholder 2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E1AE9-4F75-43FA-AE74-D49D9A786CDE}" type="slidenum">
              <a:rPr lang="en-US" altLang="en-US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098550" y="2171700"/>
            <a:ext cx="2006600" cy="157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098550" y="2171700"/>
            <a:ext cx="2006600" cy="15779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98550" y="2171700"/>
            <a:ext cx="20066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032000" y="3841750"/>
            <a:ext cx="14128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Time</a:t>
            </a:r>
            <a:endParaRPr lang="en-US" sz="2400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 rot="-5400000">
            <a:off x="778668" y="2917032"/>
            <a:ext cx="296863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Frequency</a:t>
            </a:r>
            <a:endParaRPr lang="en-US" sz="2400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1098550" y="2171700"/>
            <a:ext cx="2006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1098550" y="2171700"/>
            <a:ext cx="2006600" cy="1577975"/>
          </a:xfrm>
          <a:custGeom>
            <a:avLst/>
            <a:gdLst>
              <a:gd name="T0" fmla="*/ 0 w 434"/>
              <a:gd name="T1" fmla="*/ 2147483647 h 342"/>
              <a:gd name="T2" fmla="*/ 2147483647 w 434"/>
              <a:gd name="T3" fmla="*/ 2147483647 h 342"/>
              <a:gd name="T4" fmla="*/ 2147483647 w 434"/>
              <a:gd name="T5" fmla="*/ 0 h 342"/>
              <a:gd name="T6" fmla="*/ 0 60000 65536"/>
              <a:gd name="T7" fmla="*/ 0 60000 65536"/>
              <a:gd name="T8" fmla="*/ 0 60000 65536"/>
              <a:gd name="T9" fmla="*/ 0 w 434"/>
              <a:gd name="T10" fmla="*/ 0 h 342"/>
              <a:gd name="T11" fmla="*/ 434 w 434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2">
                <a:moveTo>
                  <a:pt x="0" y="342"/>
                </a:moveTo>
                <a:lnTo>
                  <a:pt x="434" y="342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V="1">
            <a:off x="1098550" y="2171700"/>
            <a:ext cx="1588" cy="1577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1098550" y="3749675"/>
            <a:ext cx="2006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1098550" y="2171700"/>
            <a:ext cx="1588" cy="1577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1108075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1108075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1095375" y="3763963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z="2400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1311275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1311275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12700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0.1</a:t>
            </a:r>
            <a:endParaRPr lang="en-US" sz="2400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 flipV="1">
            <a:off x="1514475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1514475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14732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0.2</a:t>
            </a:r>
            <a:endParaRPr lang="en-US" sz="2400"/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V="1">
            <a:off x="17192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>
            <a:off x="17192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16764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0.3</a:t>
            </a:r>
            <a:endParaRPr lang="en-US" sz="2400"/>
          </a:p>
        </p:txBody>
      </p:sp>
      <p:sp>
        <p:nvSpPr>
          <p:cNvPr id="36889" name="Line 25"/>
          <p:cNvSpPr>
            <a:spLocks noChangeShapeType="1"/>
          </p:cNvSpPr>
          <p:nvPr/>
        </p:nvSpPr>
        <p:spPr bwMode="auto">
          <a:xfrm flipV="1">
            <a:off x="19224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19224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18796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0.4</a:t>
            </a:r>
            <a:endParaRPr lang="en-US" sz="2400"/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 flipV="1">
            <a:off x="21256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21256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20828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0.5</a:t>
            </a:r>
            <a:endParaRPr lang="en-US" sz="2400"/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 flipV="1">
            <a:off x="23288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6" name="Line 32"/>
          <p:cNvSpPr>
            <a:spLocks noChangeShapeType="1"/>
          </p:cNvSpPr>
          <p:nvPr/>
        </p:nvSpPr>
        <p:spPr bwMode="auto">
          <a:xfrm>
            <a:off x="23288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7" name="Rectangle 33"/>
          <p:cNvSpPr>
            <a:spLocks noChangeArrowheads="1"/>
          </p:cNvSpPr>
          <p:nvPr/>
        </p:nvSpPr>
        <p:spPr bwMode="auto">
          <a:xfrm>
            <a:off x="2287588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0.6</a:t>
            </a:r>
            <a:endParaRPr lang="en-US" sz="2400"/>
          </a:p>
        </p:txBody>
      </p:sp>
      <p:sp>
        <p:nvSpPr>
          <p:cNvPr id="36898" name="Line 34"/>
          <p:cNvSpPr>
            <a:spLocks noChangeShapeType="1"/>
          </p:cNvSpPr>
          <p:nvPr/>
        </p:nvSpPr>
        <p:spPr bwMode="auto">
          <a:xfrm flipV="1">
            <a:off x="25320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9" name="Line 35"/>
          <p:cNvSpPr>
            <a:spLocks noChangeShapeType="1"/>
          </p:cNvSpPr>
          <p:nvPr/>
        </p:nvSpPr>
        <p:spPr bwMode="auto">
          <a:xfrm>
            <a:off x="25320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0" name="Rectangle 36"/>
          <p:cNvSpPr>
            <a:spLocks noChangeArrowheads="1"/>
          </p:cNvSpPr>
          <p:nvPr/>
        </p:nvSpPr>
        <p:spPr bwMode="auto">
          <a:xfrm>
            <a:off x="2490788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0.7</a:t>
            </a:r>
            <a:endParaRPr lang="en-US" sz="2400"/>
          </a:p>
        </p:txBody>
      </p:sp>
      <p:sp>
        <p:nvSpPr>
          <p:cNvPr id="36901" name="Line 37"/>
          <p:cNvSpPr>
            <a:spLocks noChangeShapeType="1"/>
          </p:cNvSpPr>
          <p:nvPr/>
        </p:nvSpPr>
        <p:spPr bwMode="auto">
          <a:xfrm flipV="1">
            <a:off x="27352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2" name="Line 38"/>
          <p:cNvSpPr>
            <a:spLocks noChangeShapeType="1"/>
          </p:cNvSpPr>
          <p:nvPr/>
        </p:nvSpPr>
        <p:spPr bwMode="auto">
          <a:xfrm>
            <a:off x="27352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3" name="Rectangle 39"/>
          <p:cNvSpPr>
            <a:spLocks noChangeArrowheads="1"/>
          </p:cNvSpPr>
          <p:nvPr/>
        </p:nvSpPr>
        <p:spPr bwMode="auto">
          <a:xfrm>
            <a:off x="2693988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0.8</a:t>
            </a:r>
            <a:endParaRPr lang="en-US" sz="2400"/>
          </a:p>
        </p:txBody>
      </p:sp>
      <p:sp>
        <p:nvSpPr>
          <p:cNvPr id="36904" name="Line 40"/>
          <p:cNvSpPr>
            <a:spLocks noChangeShapeType="1"/>
          </p:cNvSpPr>
          <p:nvPr/>
        </p:nvSpPr>
        <p:spPr bwMode="auto">
          <a:xfrm flipV="1">
            <a:off x="29384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>
            <a:off x="29384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6" name="Rectangle 42"/>
          <p:cNvSpPr>
            <a:spLocks noChangeArrowheads="1"/>
          </p:cNvSpPr>
          <p:nvPr/>
        </p:nvSpPr>
        <p:spPr bwMode="auto">
          <a:xfrm>
            <a:off x="2897188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0.9</a:t>
            </a:r>
            <a:endParaRPr lang="en-US" sz="2400"/>
          </a:p>
        </p:txBody>
      </p:sp>
      <p:sp>
        <p:nvSpPr>
          <p:cNvPr id="36907" name="Line 43"/>
          <p:cNvSpPr>
            <a:spLocks noChangeShapeType="1"/>
          </p:cNvSpPr>
          <p:nvPr/>
        </p:nvSpPr>
        <p:spPr bwMode="auto">
          <a:xfrm>
            <a:off x="1098550" y="374491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8" name="Line 44"/>
          <p:cNvSpPr>
            <a:spLocks noChangeShapeType="1"/>
          </p:cNvSpPr>
          <p:nvPr/>
        </p:nvSpPr>
        <p:spPr bwMode="auto">
          <a:xfrm flipH="1">
            <a:off x="3081338" y="374491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9" name="Rectangle 45"/>
          <p:cNvSpPr>
            <a:spLocks noChangeArrowheads="1"/>
          </p:cNvSpPr>
          <p:nvPr/>
        </p:nvSpPr>
        <p:spPr bwMode="auto">
          <a:xfrm>
            <a:off x="1047750" y="3708400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z="2400"/>
          </a:p>
        </p:txBody>
      </p:sp>
      <p:sp>
        <p:nvSpPr>
          <p:cNvPr id="36910" name="Line 46"/>
          <p:cNvSpPr>
            <a:spLocks noChangeShapeType="1"/>
          </p:cNvSpPr>
          <p:nvPr/>
        </p:nvSpPr>
        <p:spPr bwMode="auto">
          <a:xfrm>
            <a:off x="1098550" y="33909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1" name="Line 47"/>
          <p:cNvSpPr>
            <a:spLocks noChangeShapeType="1"/>
          </p:cNvSpPr>
          <p:nvPr/>
        </p:nvSpPr>
        <p:spPr bwMode="auto">
          <a:xfrm flipH="1">
            <a:off x="3081338" y="3390900"/>
            <a:ext cx="238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996950" y="3352800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0.5</a:t>
            </a:r>
            <a:endParaRPr lang="en-US" sz="2400"/>
          </a:p>
        </p:txBody>
      </p:sp>
      <p:sp>
        <p:nvSpPr>
          <p:cNvPr id="36913" name="Line 49"/>
          <p:cNvSpPr>
            <a:spLocks noChangeShapeType="1"/>
          </p:cNvSpPr>
          <p:nvPr/>
        </p:nvSpPr>
        <p:spPr bwMode="auto">
          <a:xfrm>
            <a:off x="1098550" y="30305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4" name="Line 50"/>
          <p:cNvSpPr>
            <a:spLocks noChangeShapeType="1"/>
          </p:cNvSpPr>
          <p:nvPr/>
        </p:nvSpPr>
        <p:spPr bwMode="auto">
          <a:xfrm flipH="1">
            <a:off x="3081338" y="303053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5" name="Rectangle 51"/>
          <p:cNvSpPr>
            <a:spLocks noChangeArrowheads="1"/>
          </p:cNvSpPr>
          <p:nvPr/>
        </p:nvSpPr>
        <p:spPr bwMode="auto">
          <a:xfrm>
            <a:off x="1047750" y="2994025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1</a:t>
            </a:r>
            <a:endParaRPr lang="en-US" sz="2400"/>
          </a:p>
        </p:txBody>
      </p:sp>
      <p:sp>
        <p:nvSpPr>
          <p:cNvPr id="36916" name="Line 52"/>
          <p:cNvSpPr>
            <a:spLocks noChangeShapeType="1"/>
          </p:cNvSpPr>
          <p:nvPr/>
        </p:nvSpPr>
        <p:spPr bwMode="auto">
          <a:xfrm>
            <a:off x="1098550" y="2674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7" name="Line 53"/>
          <p:cNvSpPr>
            <a:spLocks noChangeShapeType="1"/>
          </p:cNvSpPr>
          <p:nvPr/>
        </p:nvSpPr>
        <p:spPr bwMode="auto">
          <a:xfrm flipH="1">
            <a:off x="3081338" y="267493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8" name="Rectangle 54"/>
          <p:cNvSpPr>
            <a:spLocks noChangeArrowheads="1"/>
          </p:cNvSpPr>
          <p:nvPr/>
        </p:nvSpPr>
        <p:spPr bwMode="auto">
          <a:xfrm>
            <a:off x="996950" y="2638425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1.5</a:t>
            </a:r>
            <a:endParaRPr lang="en-US" sz="2400"/>
          </a:p>
        </p:txBody>
      </p:sp>
      <p:sp>
        <p:nvSpPr>
          <p:cNvPr id="36919" name="Line 55"/>
          <p:cNvSpPr>
            <a:spLocks noChangeShapeType="1"/>
          </p:cNvSpPr>
          <p:nvPr/>
        </p:nvSpPr>
        <p:spPr bwMode="auto">
          <a:xfrm>
            <a:off x="1098550" y="23193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20" name="Line 56"/>
          <p:cNvSpPr>
            <a:spLocks noChangeShapeType="1"/>
          </p:cNvSpPr>
          <p:nvPr/>
        </p:nvSpPr>
        <p:spPr bwMode="auto">
          <a:xfrm flipH="1">
            <a:off x="3081338" y="231933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21" name="Rectangle 57"/>
          <p:cNvSpPr>
            <a:spLocks noChangeArrowheads="1"/>
          </p:cNvSpPr>
          <p:nvPr/>
        </p:nvSpPr>
        <p:spPr bwMode="auto">
          <a:xfrm>
            <a:off x="1047750" y="2282825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2400"/>
          </a:p>
        </p:txBody>
      </p:sp>
      <p:sp>
        <p:nvSpPr>
          <p:cNvPr id="36922" name="Rectangle 58"/>
          <p:cNvSpPr>
            <a:spLocks noChangeArrowheads="1"/>
          </p:cNvSpPr>
          <p:nvPr/>
        </p:nvSpPr>
        <p:spPr bwMode="auto">
          <a:xfrm>
            <a:off x="1098550" y="2089150"/>
            <a:ext cx="1206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x 10</a:t>
            </a:r>
            <a:endParaRPr lang="en-US" sz="2400"/>
          </a:p>
        </p:txBody>
      </p:sp>
      <p:sp>
        <p:nvSpPr>
          <p:cNvPr id="36923" name="Rectangle 59"/>
          <p:cNvSpPr>
            <a:spLocks noChangeArrowheads="1"/>
          </p:cNvSpPr>
          <p:nvPr/>
        </p:nvSpPr>
        <p:spPr bwMode="auto">
          <a:xfrm>
            <a:off x="1214438" y="2065338"/>
            <a:ext cx="206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300">
                <a:solidFill>
                  <a:srgbClr val="000000"/>
                </a:solidFill>
                <a:latin typeface="Helvetica" pitchFamily="34" charset="0"/>
              </a:rPr>
              <a:t>4</a:t>
            </a:r>
            <a:endParaRPr lang="en-US" sz="2400"/>
          </a:p>
        </p:txBody>
      </p:sp>
      <p:sp>
        <p:nvSpPr>
          <p:cNvPr id="36924" name="Line 60"/>
          <p:cNvSpPr>
            <a:spLocks noChangeShapeType="1"/>
          </p:cNvSpPr>
          <p:nvPr/>
        </p:nvSpPr>
        <p:spPr bwMode="auto">
          <a:xfrm>
            <a:off x="1098550" y="2171700"/>
            <a:ext cx="2006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25" name="Freeform 61"/>
          <p:cNvSpPr>
            <a:spLocks/>
          </p:cNvSpPr>
          <p:nvPr/>
        </p:nvSpPr>
        <p:spPr bwMode="auto">
          <a:xfrm>
            <a:off x="1098550" y="2171700"/>
            <a:ext cx="2006600" cy="1577975"/>
          </a:xfrm>
          <a:custGeom>
            <a:avLst/>
            <a:gdLst>
              <a:gd name="T0" fmla="*/ 0 w 434"/>
              <a:gd name="T1" fmla="*/ 2147483647 h 342"/>
              <a:gd name="T2" fmla="*/ 2147483647 w 434"/>
              <a:gd name="T3" fmla="*/ 2147483647 h 342"/>
              <a:gd name="T4" fmla="*/ 2147483647 w 434"/>
              <a:gd name="T5" fmla="*/ 0 h 342"/>
              <a:gd name="T6" fmla="*/ 0 60000 65536"/>
              <a:gd name="T7" fmla="*/ 0 60000 65536"/>
              <a:gd name="T8" fmla="*/ 0 60000 65536"/>
              <a:gd name="T9" fmla="*/ 0 w 434"/>
              <a:gd name="T10" fmla="*/ 0 h 342"/>
              <a:gd name="T11" fmla="*/ 434 w 434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2">
                <a:moveTo>
                  <a:pt x="0" y="342"/>
                </a:moveTo>
                <a:lnTo>
                  <a:pt x="434" y="342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26" name="Line 62"/>
          <p:cNvSpPr>
            <a:spLocks noChangeShapeType="1"/>
          </p:cNvSpPr>
          <p:nvPr/>
        </p:nvSpPr>
        <p:spPr bwMode="auto">
          <a:xfrm flipV="1">
            <a:off x="1098550" y="2171700"/>
            <a:ext cx="1588" cy="1577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27" name="Rectangle 63"/>
          <p:cNvSpPr>
            <a:spLocks noChangeArrowheads="1"/>
          </p:cNvSpPr>
          <p:nvPr/>
        </p:nvSpPr>
        <p:spPr bwMode="auto">
          <a:xfrm>
            <a:off x="3613150" y="2166938"/>
            <a:ext cx="2006600" cy="1582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28" name="Rectangle 64"/>
          <p:cNvSpPr>
            <a:spLocks noChangeArrowheads="1"/>
          </p:cNvSpPr>
          <p:nvPr/>
        </p:nvSpPr>
        <p:spPr bwMode="auto">
          <a:xfrm>
            <a:off x="3613150" y="2166938"/>
            <a:ext cx="2006600" cy="15827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929" name="Picture 6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613150" y="2171700"/>
            <a:ext cx="20066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30" name="Rectangle 66"/>
          <p:cNvSpPr>
            <a:spLocks noChangeArrowheads="1"/>
          </p:cNvSpPr>
          <p:nvPr/>
        </p:nvSpPr>
        <p:spPr bwMode="auto">
          <a:xfrm>
            <a:off x="4546600" y="3841750"/>
            <a:ext cx="14128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Time</a:t>
            </a:r>
            <a:endParaRPr lang="en-US" sz="2400"/>
          </a:p>
        </p:txBody>
      </p:sp>
      <p:sp>
        <p:nvSpPr>
          <p:cNvPr id="36931" name="Rectangle 67"/>
          <p:cNvSpPr>
            <a:spLocks noChangeArrowheads="1"/>
          </p:cNvSpPr>
          <p:nvPr/>
        </p:nvSpPr>
        <p:spPr bwMode="auto">
          <a:xfrm rot="-5400000">
            <a:off x="3215481" y="2917032"/>
            <a:ext cx="296863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Frequency</a:t>
            </a:r>
            <a:endParaRPr lang="en-US" sz="2400"/>
          </a:p>
        </p:txBody>
      </p:sp>
      <p:sp>
        <p:nvSpPr>
          <p:cNvPr id="36932" name="Line 68"/>
          <p:cNvSpPr>
            <a:spLocks noChangeShapeType="1"/>
          </p:cNvSpPr>
          <p:nvPr/>
        </p:nvSpPr>
        <p:spPr bwMode="auto">
          <a:xfrm>
            <a:off x="3613150" y="2166938"/>
            <a:ext cx="20066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33" name="Freeform 69"/>
          <p:cNvSpPr>
            <a:spLocks/>
          </p:cNvSpPr>
          <p:nvPr/>
        </p:nvSpPr>
        <p:spPr bwMode="auto">
          <a:xfrm>
            <a:off x="3613150" y="2166938"/>
            <a:ext cx="2006600" cy="1582737"/>
          </a:xfrm>
          <a:custGeom>
            <a:avLst/>
            <a:gdLst>
              <a:gd name="T0" fmla="*/ 0 w 434"/>
              <a:gd name="T1" fmla="*/ 2147483647 h 343"/>
              <a:gd name="T2" fmla="*/ 2147483647 w 434"/>
              <a:gd name="T3" fmla="*/ 2147483647 h 343"/>
              <a:gd name="T4" fmla="*/ 2147483647 w 434"/>
              <a:gd name="T5" fmla="*/ 0 h 343"/>
              <a:gd name="T6" fmla="*/ 0 60000 65536"/>
              <a:gd name="T7" fmla="*/ 0 60000 65536"/>
              <a:gd name="T8" fmla="*/ 0 60000 65536"/>
              <a:gd name="T9" fmla="*/ 0 w 434"/>
              <a:gd name="T10" fmla="*/ 0 h 343"/>
              <a:gd name="T11" fmla="*/ 434 w 434"/>
              <a:gd name="T12" fmla="*/ 343 h 3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3">
                <a:moveTo>
                  <a:pt x="0" y="343"/>
                </a:moveTo>
                <a:lnTo>
                  <a:pt x="434" y="343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34" name="Line 70"/>
          <p:cNvSpPr>
            <a:spLocks noChangeShapeType="1"/>
          </p:cNvSpPr>
          <p:nvPr/>
        </p:nvSpPr>
        <p:spPr bwMode="auto">
          <a:xfrm flipV="1">
            <a:off x="3613150" y="2166938"/>
            <a:ext cx="1588" cy="15827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35" name="Line 71"/>
          <p:cNvSpPr>
            <a:spLocks noChangeShapeType="1"/>
          </p:cNvSpPr>
          <p:nvPr/>
        </p:nvSpPr>
        <p:spPr bwMode="auto">
          <a:xfrm>
            <a:off x="3613150" y="3749675"/>
            <a:ext cx="2006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36" name="Line 72"/>
          <p:cNvSpPr>
            <a:spLocks noChangeShapeType="1"/>
          </p:cNvSpPr>
          <p:nvPr/>
        </p:nvSpPr>
        <p:spPr bwMode="auto">
          <a:xfrm flipV="1">
            <a:off x="3613150" y="2166938"/>
            <a:ext cx="1588" cy="15827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37" name="Line 73"/>
          <p:cNvSpPr>
            <a:spLocks noChangeShapeType="1"/>
          </p:cNvSpPr>
          <p:nvPr/>
        </p:nvSpPr>
        <p:spPr bwMode="auto">
          <a:xfrm flipV="1">
            <a:off x="3622675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38" name="Line 74"/>
          <p:cNvSpPr>
            <a:spLocks noChangeShapeType="1"/>
          </p:cNvSpPr>
          <p:nvPr/>
        </p:nvSpPr>
        <p:spPr bwMode="auto">
          <a:xfrm>
            <a:off x="3622675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39" name="Rectangle 75"/>
          <p:cNvSpPr>
            <a:spLocks noChangeArrowheads="1"/>
          </p:cNvSpPr>
          <p:nvPr/>
        </p:nvSpPr>
        <p:spPr bwMode="auto">
          <a:xfrm>
            <a:off x="3609975" y="3763963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z="2400"/>
          </a:p>
        </p:txBody>
      </p:sp>
      <p:sp>
        <p:nvSpPr>
          <p:cNvPr id="36940" name="Line 76"/>
          <p:cNvSpPr>
            <a:spLocks noChangeShapeType="1"/>
          </p:cNvSpPr>
          <p:nvPr/>
        </p:nvSpPr>
        <p:spPr bwMode="auto">
          <a:xfrm flipV="1">
            <a:off x="3825875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1" name="Line 77"/>
          <p:cNvSpPr>
            <a:spLocks noChangeShapeType="1"/>
          </p:cNvSpPr>
          <p:nvPr/>
        </p:nvSpPr>
        <p:spPr bwMode="auto">
          <a:xfrm>
            <a:off x="3825875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2" name="Rectangle 78"/>
          <p:cNvSpPr>
            <a:spLocks noChangeArrowheads="1"/>
          </p:cNvSpPr>
          <p:nvPr/>
        </p:nvSpPr>
        <p:spPr bwMode="auto">
          <a:xfrm>
            <a:off x="37846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0.1</a:t>
            </a:r>
            <a:endParaRPr lang="en-US" sz="2400"/>
          </a:p>
        </p:txBody>
      </p:sp>
      <p:sp>
        <p:nvSpPr>
          <p:cNvPr id="36943" name="Line 79"/>
          <p:cNvSpPr>
            <a:spLocks noChangeShapeType="1"/>
          </p:cNvSpPr>
          <p:nvPr/>
        </p:nvSpPr>
        <p:spPr bwMode="auto">
          <a:xfrm flipV="1">
            <a:off x="4029075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4" name="Line 80"/>
          <p:cNvSpPr>
            <a:spLocks noChangeShapeType="1"/>
          </p:cNvSpPr>
          <p:nvPr/>
        </p:nvSpPr>
        <p:spPr bwMode="auto">
          <a:xfrm>
            <a:off x="4029075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5" name="Rectangle 81"/>
          <p:cNvSpPr>
            <a:spLocks noChangeArrowheads="1"/>
          </p:cNvSpPr>
          <p:nvPr/>
        </p:nvSpPr>
        <p:spPr bwMode="auto">
          <a:xfrm>
            <a:off x="39878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0.2</a:t>
            </a:r>
            <a:endParaRPr lang="en-US" sz="2400"/>
          </a:p>
        </p:txBody>
      </p:sp>
      <p:sp>
        <p:nvSpPr>
          <p:cNvPr id="36946" name="Line 82"/>
          <p:cNvSpPr>
            <a:spLocks noChangeShapeType="1"/>
          </p:cNvSpPr>
          <p:nvPr/>
        </p:nvSpPr>
        <p:spPr bwMode="auto">
          <a:xfrm flipV="1">
            <a:off x="42338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7" name="Line 83"/>
          <p:cNvSpPr>
            <a:spLocks noChangeShapeType="1"/>
          </p:cNvSpPr>
          <p:nvPr/>
        </p:nvSpPr>
        <p:spPr bwMode="auto">
          <a:xfrm>
            <a:off x="42338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8" name="Rectangle 84"/>
          <p:cNvSpPr>
            <a:spLocks noChangeArrowheads="1"/>
          </p:cNvSpPr>
          <p:nvPr/>
        </p:nvSpPr>
        <p:spPr bwMode="auto">
          <a:xfrm>
            <a:off x="41910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0.3</a:t>
            </a:r>
            <a:endParaRPr lang="en-US" sz="2400"/>
          </a:p>
        </p:txBody>
      </p:sp>
      <p:sp>
        <p:nvSpPr>
          <p:cNvPr id="36949" name="Line 85"/>
          <p:cNvSpPr>
            <a:spLocks noChangeShapeType="1"/>
          </p:cNvSpPr>
          <p:nvPr/>
        </p:nvSpPr>
        <p:spPr bwMode="auto">
          <a:xfrm flipV="1">
            <a:off x="44370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50" name="Line 86"/>
          <p:cNvSpPr>
            <a:spLocks noChangeShapeType="1"/>
          </p:cNvSpPr>
          <p:nvPr/>
        </p:nvSpPr>
        <p:spPr bwMode="auto">
          <a:xfrm>
            <a:off x="44370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51" name="Rectangle 87"/>
          <p:cNvSpPr>
            <a:spLocks noChangeArrowheads="1"/>
          </p:cNvSpPr>
          <p:nvPr/>
        </p:nvSpPr>
        <p:spPr bwMode="auto">
          <a:xfrm>
            <a:off x="43942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0.4</a:t>
            </a:r>
            <a:endParaRPr lang="en-US" sz="2400"/>
          </a:p>
        </p:txBody>
      </p:sp>
      <p:sp>
        <p:nvSpPr>
          <p:cNvPr id="36952" name="Line 88"/>
          <p:cNvSpPr>
            <a:spLocks noChangeShapeType="1"/>
          </p:cNvSpPr>
          <p:nvPr/>
        </p:nvSpPr>
        <p:spPr bwMode="auto">
          <a:xfrm flipV="1">
            <a:off x="46402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53" name="Line 89"/>
          <p:cNvSpPr>
            <a:spLocks noChangeShapeType="1"/>
          </p:cNvSpPr>
          <p:nvPr/>
        </p:nvSpPr>
        <p:spPr bwMode="auto">
          <a:xfrm>
            <a:off x="46402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54" name="Rectangle 90"/>
          <p:cNvSpPr>
            <a:spLocks noChangeArrowheads="1"/>
          </p:cNvSpPr>
          <p:nvPr/>
        </p:nvSpPr>
        <p:spPr bwMode="auto">
          <a:xfrm>
            <a:off x="4597400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0.5</a:t>
            </a:r>
            <a:endParaRPr lang="en-US" sz="2400"/>
          </a:p>
        </p:txBody>
      </p:sp>
      <p:sp>
        <p:nvSpPr>
          <p:cNvPr id="36955" name="Line 91"/>
          <p:cNvSpPr>
            <a:spLocks noChangeShapeType="1"/>
          </p:cNvSpPr>
          <p:nvPr/>
        </p:nvSpPr>
        <p:spPr bwMode="auto">
          <a:xfrm flipV="1">
            <a:off x="48434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56" name="Line 92"/>
          <p:cNvSpPr>
            <a:spLocks noChangeShapeType="1"/>
          </p:cNvSpPr>
          <p:nvPr/>
        </p:nvSpPr>
        <p:spPr bwMode="auto">
          <a:xfrm>
            <a:off x="48434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57" name="Rectangle 93"/>
          <p:cNvSpPr>
            <a:spLocks noChangeArrowheads="1"/>
          </p:cNvSpPr>
          <p:nvPr/>
        </p:nvSpPr>
        <p:spPr bwMode="auto">
          <a:xfrm>
            <a:off x="4802188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0.6</a:t>
            </a:r>
            <a:endParaRPr lang="en-US" sz="2400"/>
          </a:p>
        </p:txBody>
      </p:sp>
      <p:sp>
        <p:nvSpPr>
          <p:cNvPr id="36958" name="Line 94"/>
          <p:cNvSpPr>
            <a:spLocks noChangeShapeType="1"/>
          </p:cNvSpPr>
          <p:nvPr/>
        </p:nvSpPr>
        <p:spPr bwMode="auto">
          <a:xfrm flipV="1">
            <a:off x="50466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59" name="Line 95"/>
          <p:cNvSpPr>
            <a:spLocks noChangeShapeType="1"/>
          </p:cNvSpPr>
          <p:nvPr/>
        </p:nvSpPr>
        <p:spPr bwMode="auto">
          <a:xfrm>
            <a:off x="50466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60" name="Rectangle 96"/>
          <p:cNvSpPr>
            <a:spLocks noChangeArrowheads="1"/>
          </p:cNvSpPr>
          <p:nvPr/>
        </p:nvSpPr>
        <p:spPr bwMode="auto">
          <a:xfrm>
            <a:off x="5005388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0.7</a:t>
            </a:r>
            <a:endParaRPr lang="en-US" sz="2400"/>
          </a:p>
        </p:txBody>
      </p:sp>
      <p:sp>
        <p:nvSpPr>
          <p:cNvPr id="36961" name="Line 97"/>
          <p:cNvSpPr>
            <a:spLocks noChangeShapeType="1"/>
          </p:cNvSpPr>
          <p:nvPr/>
        </p:nvSpPr>
        <p:spPr bwMode="auto">
          <a:xfrm flipV="1">
            <a:off x="52498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62" name="Line 98"/>
          <p:cNvSpPr>
            <a:spLocks noChangeShapeType="1"/>
          </p:cNvSpPr>
          <p:nvPr/>
        </p:nvSpPr>
        <p:spPr bwMode="auto">
          <a:xfrm>
            <a:off x="52498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63" name="Rectangle 99"/>
          <p:cNvSpPr>
            <a:spLocks noChangeArrowheads="1"/>
          </p:cNvSpPr>
          <p:nvPr/>
        </p:nvSpPr>
        <p:spPr bwMode="auto">
          <a:xfrm>
            <a:off x="5208588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0.8</a:t>
            </a:r>
            <a:endParaRPr lang="en-US" sz="2400"/>
          </a:p>
        </p:txBody>
      </p:sp>
      <p:sp>
        <p:nvSpPr>
          <p:cNvPr id="36964" name="Line 100"/>
          <p:cNvSpPr>
            <a:spLocks noChangeShapeType="1"/>
          </p:cNvSpPr>
          <p:nvPr/>
        </p:nvSpPr>
        <p:spPr bwMode="auto">
          <a:xfrm flipV="1">
            <a:off x="5453063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65" name="Line 101"/>
          <p:cNvSpPr>
            <a:spLocks noChangeShapeType="1"/>
          </p:cNvSpPr>
          <p:nvPr/>
        </p:nvSpPr>
        <p:spPr bwMode="auto">
          <a:xfrm>
            <a:off x="5453063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66" name="Rectangle 102"/>
          <p:cNvSpPr>
            <a:spLocks noChangeArrowheads="1"/>
          </p:cNvSpPr>
          <p:nvPr/>
        </p:nvSpPr>
        <p:spPr bwMode="auto">
          <a:xfrm>
            <a:off x="5411788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0.9</a:t>
            </a:r>
            <a:endParaRPr lang="en-US" sz="2400"/>
          </a:p>
        </p:txBody>
      </p:sp>
      <p:sp>
        <p:nvSpPr>
          <p:cNvPr id="36967" name="Line 103"/>
          <p:cNvSpPr>
            <a:spLocks noChangeShapeType="1"/>
          </p:cNvSpPr>
          <p:nvPr/>
        </p:nvSpPr>
        <p:spPr bwMode="auto">
          <a:xfrm>
            <a:off x="3613150" y="374491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68" name="Line 104"/>
          <p:cNvSpPr>
            <a:spLocks noChangeShapeType="1"/>
          </p:cNvSpPr>
          <p:nvPr/>
        </p:nvSpPr>
        <p:spPr bwMode="auto">
          <a:xfrm flipH="1">
            <a:off x="5595938" y="374491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69" name="Rectangle 105"/>
          <p:cNvSpPr>
            <a:spLocks noChangeArrowheads="1"/>
          </p:cNvSpPr>
          <p:nvPr/>
        </p:nvSpPr>
        <p:spPr bwMode="auto">
          <a:xfrm>
            <a:off x="3562350" y="3708400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z="2400"/>
          </a:p>
        </p:txBody>
      </p:sp>
      <p:sp>
        <p:nvSpPr>
          <p:cNvPr id="36970" name="Line 106"/>
          <p:cNvSpPr>
            <a:spLocks noChangeShapeType="1"/>
          </p:cNvSpPr>
          <p:nvPr/>
        </p:nvSpPr>
        <p:spPr bwMode="auto">
          <a:xfrm>
            <a:off x="3613150" y="34591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71" name="Line 107"/>
          <p:cNvSpPr>
            <a:spLocks noChangeShapeType="1"/>
          </p:cNvSpPr>
          <p:nvPr/>
        </p:nvSpPr>
        <p:spPr bwMode="auto">
          <a:xfrm flipH="1">
            <a:off x="5595938" y="345916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72" name="Rectangle 108"/>
          <p:cNvSpPr>
            <a:spLocks noChangeArrowheads="1"/>
          </p:cNvSpPr>
          <p:nvPr/>
        </p:nvSpPr>
        <p:spPr bwMode="auto">
          <a:xfrm>
            <a:off x="3465513" y="3422650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2000</a:t>
            </a:r>
            <a:endParaRPr lang="en-US" sz="2400"/>
          </a:p>
        </p:txBody>
      </p:sp>
      <p:sp>
        <p:nvSpPr>
          <p:cNvPr id="36973" name="Line 109"/>
          <p:cNvSpPr>
            <a:spLocks noChangeShapeType="1"/>
          </p:cNvSpPr>
          <p:nvPr/>
        </p:nvSpPr>
        <p:spPr bwMode="auto">
          <a:xfrm>
            <a:off x="3613150" y="317341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74" name="Line 110"/>
          <p:cNvSpPr>
            <a:spLocks noChangeShapeType="1"/>
          </p:cNvSpPr>
          <p:nvPr/>
        </p:nvSpPr>
        <p:spPr bwMode="auto">
          <a:xfrm flipH="1">
            <a:off x="5595938" y="317341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75" name="Rectangle 111"/>
          <p:cNvSpPr>
            <a:spLocks noChangeArrowheads="1"/>
          </p:cNvSpPr>
          <p:nvPr/>
        </p:nvSpPr>
        <p:spPr bwMode="auto">
          <a:xfrm>
            <a:off x="3465513" y="3136900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4000</a:t>
            </a:r>
            <a:endParaRPr lang="en-US" sz="2400"/>
          </a:p>
        </p:txBody>
      </p:sp>
      <p:sp>
        <p:nvSpPr>
          <p:cNvPr id="36976" name="Line 112"/>
          <p:cNvSpPr>
            <a:spLocks noChangeShapeType="1"/>
          </p:cNvSpPr>
          <p:nvPr/>
        </p:nvSpPr>
        <p:spPr bwMode="auto">
          <a:xfrm>
            <a:off x="3613150" y="28876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77" name="Line 113"/>
          <p:cNvSpPr>
            <a:spLocks noChangeShapeType="1"/>
          </p:cNvSpPr>
          <p:nvPr/>
        </p:nvSpPr>
        <p:spPr bwMode="auto">
          <a:xfrm flipH="1">
            <a:off x="5595938" y="288766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78" name="Rectangle 114"/>
          <p:cNvSpPr>
            <a:spLocks noChangeArrowheads="1"/>
          </p:cNvSpPr>
          <p:nvPr/>
        </p:nvSpPr>
        <p:spPr bwMode="auto">
          <a:xfrm>
            <a:off x="3465513" y="2849563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6000</a:t>
            </a:r>
            <a:endParaRPr lang="en-US" sz="2400"/>
          </a:p>
        </p:txBody>
      </p:sp>
      <p:sp>
        <p:nvSpPr>
          <p:cNvPr id="36979" name="Line 115"/>
          <p:cNvSpPr>
            <a:spLocks noChangeShapeType="1"/>
          </p:cNvSpPr>
          <p:nvPr/>
        </p:nvSpPr>
        <p:spPr bwMode="auto">
          <a:xfrm>
            <a:off x="3613150" y="260508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80" name="Line 116"/>
          <p:cNvSpPr>
            <a:spLocks noChangeShapeType="1"/>
          </p:cNvSpPr>
          <p:nvPr/>
        </p:nvSpPr>
        <p:spPr bwMode="auto">
          <a:xfrm flipH="1">
            <a:off x="5595938" y="260508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81" name="Rectangle 117"/>
          <p:cNvSpPr>
            <a:spLocks noChangeArrowheads="1"/>
          </p:cNvSpPr>
          <p:nvPr/>
        </p:nvSpPr>
        <p:spPr bwMode="auto">
          <a:xfrm>
            <a:off x="3465513" y="2568575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8000</a:t>
            </a:r>
            <a:endParaRPr lang="en-US" sz="2400"/>
          </a:p>
        </p:txBody>
      </p:sp>
      <p:sp>
        <p:nvSpPr>
          <p:cNvPr id="36982" name="Line 118"/>
          <p:cNvSpPr>
            <a:spLocks noChangeShapeType="1"/>
          </p:cNvSpPr>
          <p:nvPr/>
        </p:nvSpPr>
        <p:spPr bwMode="auto">
          <a:xfrm>
            <a:off x="3613150" y="23193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83" name="Line 119"/>
          <p:cNvSpPr>
            <a:spLocks noChangeShapeType="1"/>
          </p:cNvSpPr>
          <p:nvPr/>
        </p:nvSpPr>
        <p:spPr bwMode="auto">
          <a:xfrm flipH="1">
            <a:off x="5595938" y="231933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84" name="Rectangle 120"/>
          <p:cNvSpPr>
            <a:spLocks noChangeArrowheads="1"/>
          </p:cNvSpPr>
          <p:nvPr/>
        </p:nvSpPr>
        <p:spPr bwMode="auto">
          <a:xfrm>
            <a:off x="3433763" y="2282825"/>
            <a:ext cx="176212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10000</a:t>
            </a:r>
            <a:endParaRPr lang="en-US" sz="2400"/>
          </a:p>
        </p:txBody>
      </p:sp>
      <p:sp>
        <p:nvSpPr>
          <p:cNvPr id="36985" name="Line 121"/>
          <p:cNvSpPr>
            <a:spLocks noChangeShapeType="1"/>
          </p:cNvSpPr>
          <p:nvPr/>
        </p:nvSpPr>
        <p:spPr bwMode="auto">
          <a:xfrm>
            <a:off x="3613150" y="2166938"/>
            <a:ext cx="20066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86" name="Freeform 122"/>
          <p:cNvSpPr>
            <a:spLocks/>
          </p:cNvSpPr>
          <p:nvPr/>
        </p:nvSpPr>
        <p:spPr bwMode="auto">
          <a:xfrm>
            <a:off x="3613150" y="2166938"/>
            <a:ext cx="2006600" cy="1582737"/>
          </a:xfrm>
          <a:custGeom>
            <a:avLst/>
            <a:gdLst>
              <a:gd name="T0" fmla="*/ 0 w 434"/>
              <a:gd name="T1" fmla="*/ 2147483647 h 343"/>
              <a:gd name="T2" fmla="*/ 2147483647 w 434"/>
              <a:gd name="T3" fmla="*/ 2147483647 h 343"/>
              <a:gd name="T4" fmla="*/ 2147483647 w 434"/>
              <a:gd name="T5" fmla="*/ 0 h 343"/>
              <a:gd name="T6" fmla="*/ 0 60000 65536"/>
              <a:gd name="T7" fmla="*/ 0 60000 65536"/>
              <a:gd name="T8" fmla="*/ 0 60000 65536"/>
              <a:gd name="T9" fmla="*/ 0 w 434"/>
              <a:gd name="T10" fmla="*/ 0 h 343"/>
              <a:gd name="T11" fmla="*/ 434 w 434"/>
              <a:gd name="T12" fmla="*/ 343 h 3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3">
                <a:moveTo>
                  <a:pt x="0" y="343"/>
                </a:moveTo>
                <a:lnTo>
                  <a:pt x="434" y="343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87" name="Line 123"/>
          <p:cNvSpPr>
            <a:spLocks noChangeShapeType="1"/>
          </p:cNvSpPr>
          <p:nvPr/>
        </p:nvSpPr>
        <p:spPr bwMode="auto">
          <a:xfrm flipV="1">
            <a:off x="3613150" y="2166938"/>
            <a:ext cx="1588" cy="15827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88" name="Rectangle 124"/>
          <p:cNvSpPr>
            <a:spLocks noChangeArrowheads="1"/>
          </p:cNvSpPr>
          <p:nvPr/>
        </p:nvSpPr>
        <p:spPr bwMode="auto">
          <a:xfrm>
            <a:off x="6130925" y="2171700"/>
            <a:ext cx="2006600" cy="157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89" name="Rectangle 125"/>
          <p:cNvSpPr>
            <a:spLocks noChangeArrowheads="1"/>
          </p:cNvSpPr>
          <p:nvPr/>
        </p:nvSpPr>
        <p:spPr bwMode="auto">
          <a:xfrm>
            <a:off x="6130925" y="2171700"/>
            <a:ext cx="2006600" cy="15779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990" name="Picture 12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130925" y="2171700"/>
            <a:ext cx="20066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91" name="Rectangle 127"/>
          <p:cNvSpPr>
            <a:spLocks noChangeArrowheads="1"/>
          </p:cNvSpPr>
          <p:nvPr/>
        </p:nvSpPr>
        <p:spPr bwMode="auto">
          <a:xfrm>
            <a:off x="7064375" y="3841750"/>
            <a:ext cx="14128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Time</a:t>
            </a:r>
            <a:endParaRPr lang="en-US" sz="2400"/>
          </a:p>
        </p:txBody>
      </p:sp>
      <p:sp>
        <p:nvSpPr>
          <p:cNvPr id="36992" name="Rectangle 128"/>
          <p:cNvSpPr>
            <a:spLocks noChangeArrowheads="1"/>
          </p:cNvSpPr>
          <p:nvPr/>
        </p:nvSpPr>
        <p:spPr bwMode="auto">
          <a:xfrm rot="-5400000">
            <a:off x="5765007" y="2915444"/>
            <a:ext cx="296862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Frequency</a:t>
            </a:r>
            <a:endParaRPr lang="en-US" sz="2400"/>
          </a:p>
        </p:txBody>
      </p:sp>
      <p:sp>
        <p:nvSpPr>
          <p:cNvPr id="36993" name="Line 129"/>
          <p:cNvSpPr>
            <a:spLocks noChangeShapeType="1"/>
          </p:cNvSpPr>
          <p:nvPr/>
        </p:nvSpPr>
        <p:spPr bwMode="auto">
          <a:xfrm>
            <a:off x="6130925" y="2171700"/>
            <a:ext cx="2006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94" name="Freeform 130"/>
          <p:cNvSpPr>
            <a:spLocks/>
          </p:cNvSpPr>
          <p:nvPr/>
        </p:nvSpPr>
        <p:spPr bwMode="auto">
          <a:xfrm>
            <a:off x="6130925" y="2171700"/>
            <a:ext cx="2006600" cy="1577975"/>
          </a:xfrm>
          <a:custGeom>
            <a:avLst/>
            <a:gdLst>
              <a:gd name="T0" fmla="*/ 0 w 434"/>
              <a:gd name="T1" fmla="*/ 2147483647 h 342"/>
              <a:gd name="T2" fmla="*/ 2147483647 w 434"/>
              <a:gd name="T3" fmla="*/ 2147483647 h 342"/>
              <a:gd name="T4" fmla="*/ 2147483647 w 434"/>
              <a:gd name="T5" fmla="*/ 0 h 342"/>
              <a:gd name="T6" fmla="*/ 0 60000 65536"/>
              <a:gd name="T7" fmla="*/ 0 60000 65536"/>
              <a:gd name="T8" fmla="*/ 0 60000 65536"/>
              <a:gd name="T9" fmla="*/ 0 w 434"/>
              <a:gd name="T10" fmla="*/ 0 h 342"/>
              <a:gd name="T11" fmla="*/ 434 w 434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2">
                <a:moveTo>
                  <a:pt x="0" y="342"/>
                </a:moveTo>
                <a:lnTo>
                  <a:pt x="434" y="342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95" name="Line 131"/>
          <p:cNvSpPr>
            <a:spLocks noChangeShapeType="1"/>
          </p:cNvSpPr>
          <p:nvPr/>
        </p:nvSpPr>
        <p:spPr bwMode="auto">
          <a:xfrm flipV="1">
            <a:off x="6130925" y="2171700"/>
            <a:ext cx="1588" cy="1577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96" name="Line 132"/>
          <p:cNvSpPr>
            <a:spLocks noChangeShapeType="1"/>
          </p:cNvSpPr>
          <p:nvPr/>
        </p:nvSpPr>
        <p:spPr bwMode="auto">
          <a:xfrm>
            <a:off x="6130925" y="3749675"/>
            <a:ext cx="2006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97" name="Line 133"/>
          <p:cNvSpPr>
            <a:spLocks noChangeShapeType="1"/>
          </p:cNvSpPr>
          <p:nvPr/>
        </p:nvSpPr>
        <p:spPr bwMode="auto">
          <a:xfrm flipV="1">
            <a:off x="6130925" y="2171700"/>
            <a:ext cx="1588" cy="1577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98" name="Line 134"/>
          <p:cNvSpPr>
            <a:spLocks noChangeShapeType="1"/>
          </p:cNvSpPr>
          <p:nvPr/>
        </p:nvSpPr>
        <p:spPr bwMode="auto">
          <a:xfrm flipV="1">
            <a:off x="6140450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99" name="Line 135"/>
          <p:cNvSpPr>
            <a:spLocks noChangeShapeType="1"/>
          </p:cNvSpPr>
          <p:nvPr/>
        </p:nvSpPr>
        <p:spPr bwMode="auto">
          <a:xfrm>
            <a:off x="6140450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00" name="Rectangle 136"/>
          <p:cNvSpPr>
            <a:spLocks noChangeArrowheads="1"/>
          </p:cNvSpPr>
          <p:nvPr/>
        </p:nvSpPr>
        <p:spPr bwMode="auto">
          <a:xfrm>
            <a:off x="6127750" y="3763963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z="2400"/>
          </a:p>
        </p:txBody>
      </p:sp>
      <p:sp>
        <p:nvSpPr>
          <p:cNvPr id="37001" name="Line 137"/>
          <p:cNvSpPr>
            <a:spLocks noChangeShapeType="1"/>
          </p:cNvSpPr>
          <p:nvPr/>
        </p:nvSpPr>
        <p:spPr bwMode="auto">
          <a:xfrm flipV="1">
            <a:off x="6343650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02" name="Line 138"/>
          <p:cNvSpPr>
            <a:spLocks noChangeShapeType="1"/>
          </p:cNvSpPr>
          <p:nvPr/>
        </p:nvSpPr>
        <p:spPr bwMode="auto">
          <a:xfrm>
            <a:off x="6343650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03" name="Rectangle 139"/>
          <p:cNvSpPr>
            <a:spLocks noChangeArrowheads="1"/>
          </p:cNvSpPr>
          <p:nvPr/>
        </p:nvSpPr>
        <p:spPr bwMode="auto">
          <a:xfrm>
            <a:off x="6302375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0.1</a:t>
            </a:r>
            <a:endParaRPr lang="en-US" sz="2400"/>
          </a:p>
        </p:txBody>
      </p:sp>
      <p:sp>
        <p:nvSpPr>
          <p:cNvPr id="37004" name="Line 140"/>
          <p:cNvSpPr>
            <a:spLocks noChangeShapeType="1"/>
          </p:cNvSpPr>
          <p:nvPr/>
        </p:nvSpPr>
        <p:spPr bwMode="auto">
          <a:xfrm flipV="1">
            <a:off x="6546850" y="3727450"/>
            <a:ext cx="1588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05" name="Line 141"/>
          <p:cNvSpPr>
            <a:spLocks noChangeShapeType="1"/>
          </p:cNvSpPr>
          <p:nvPr/>
        </p:nvSpPr>
        <p:spPr bwMode="auto">
          <a:xfrm>
            <a:off x="6546850" y="2171700"/>
            <a:ext cx="1588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06" name="Rectangle 142"/>
          <p:cNvSpPr>
            <a:spLocks noChangeArrowheads="1"/>
          </p:cNvSpPr>
          <p:nvPr/>
        </p:nvSpPr>
        <p:spPr bwMode="auto">
          <a:xfrm>
            <a:off x="6505575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0.2</a:t>
            </a:r>
            <a:endParaRPr lang="en-US" sz="2400"/>
          </a:p>
        </p:txBody>
      </p:sp>
      <p:sp>
        <p:nvSpPr>
          <p:cNvPr id="37007" name="Line 143"/>
          <p:cNvSpPr>
            <a:spLocks noChangeShapeType="1"/>
          </p:cNvSpPr>
          <p:nvPr/>
        </p:nvSpPr>
        <p:spPr bwMode="auto">
          <a:xfrm flipV="1">
            <a:off x="6751638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08" name="Line 144"/>
          <p:cNvSpPr>
            <a:spLocks noChangeShapeType="1"/>
          </p:cNvSpPr>
          <p:nvPr/>
        </p:nvSpPr>
        <p:spPr bwMode="auto">
          <a:xfrm>
            <a:off x="6751638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09" name="Rectangle 145"/>
          <p:cNvSpPr>
            <a:spLocks noChangeArrowheads="1"/>
          </p:cNvSpPr>
          <p:nvPr/>
        </p:nvSpPr>
        <p:spPr bwMode="auto">
          <a:xfrm>
            <a:off x="6708775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0.3</a:t>
            </a:r>
            <a:endParaRPr lang="en-US" sz="2400"/>
          </a:p>
        </p:txBody>
      </p:sp>
      <p:sp>
        <p:nvSpPr>
          <p:cNvPr id="37010" name="Line 146"/>
          <p:cNvSpPr>
            <a:spLocks noChangeShapeType="1"/>
          </p:cNvSpPr>
          <p:nvPr/>
        </p:nvSpPr>
        <p:spPr bwMode="auto">
          <a:xfrm flipV="1">
            <a:off x="6954838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11" name="Line 147"/>
          <p:cNvSpPr>
            <a:spLocks noChangeShapeType="1"/>
          </p:cNvSpPr>
          <p:nvPr/>
        </p:nvSpPr>
        <p:spPr bwMode="auto">
          <a:xfrm>
            <a:off x="6954838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12" name="Rectangle 148"/>
          <p:cNvSpPr>
            <a:spLocks noChangeArrowheads="1"/>
          </p:cNvSpPr>
          <p:nvPr/>
        </p:nvSpPr>
        <p:spPr bwMode="auto">
          <a:xfrm>
            <a:off x="6911975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0.4</a:t>
            </a:r>
            <a:endParaRPr lang="en-US" sz="2400"/>
          </a:p>
        </p:txBody>
      </p:sp>
      <p:sp>
        <p:nvSpPr>
          <p:cNvPr id="37013" name="Line 149"/>
          <p:cNvSpPr>
            <a:spLocks noChangeShapeType="1"/>
          </p:cNvSpPr>
          <p:nvPr/>
        </p:nvSpPr>
        <p:spPr bwMode="auto">
          <a:xfrm flipV="1">
            <a:off x="7158038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14" name="Line 150"/>
          <p:cNvSpPr>
            <a:spLocks noChangeShapeType="1"/>
          </p:cNvSpPr>
          <p:nvPr/>
        </p:nvSpPr>
        <p:spPr bwMode="auto">
          <a:xfrm>
            <a:off x="7158038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15" name="Rectangle 151"/>
          <p:cNvSpPr>
            <a:spLocks noChangeArrowheads="1"/>
          </p:cNvSpPr>
          <p:nvPr/>
        </p:nvSpPr>
        <p:spPr bwMode="auto">
          <a:xfrm>
            <a:off x="7115175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0.5</a:t>
            </a:r>
            <a:endParaRPr lang="en-US" sz="2400"/>
          </a:p>
        </p:txBody>
      </p:sp>
      <p:sp>
        <p:nvSpPr>
          <p:cNvPr id="37016" name="Line 152"/>
          <p:cNvSpPr>
            <a:spLocks noChangeShapeType="1"/>
          </p:cNvSpPr>
          <p:nvPr/>
        </p:nvSpPr>
        <p:spPr bwMode="auto">
          <a:xfrm flipV="1">
            <a:off x="7361238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17" name="Line 153"/>
          <p:cNvSpPr>
            <a:spLocks noChangeShapeType="1"/>
          </p:cNvSpPr>
          <p:nvPr/>
        </p:nvSpPr>
        <p:spPr bwMode="auto">
          <a:xfrm>
            <a:off x="7361238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18" name="Rectangle 154"/>
          <p:cNvSpPr>
            <a:spLocks noChangeArrowheads="1"/>
          </p:cNvSpPr>
          <p:nvPr/>
        </p:nvSpPr>
        <p:spPr bwMode="auto">
          <a:xfrm>
            <a:off x="7319963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0.6</a:t>
            </a:r>
            <a:endParaRPr lang="en-US" sz="2400"/>
          </a:p>
        </p:txBody>
      </p:sp>
      <p:sp>
        <p:nvSpPr>
          <p:cNvPr id="37019" name="Line 155"/>
          <p:cNvSpPr>
            <a:spLocks noChangeShapeType="1"/>
          </p:cNvSpPr>
          <p:nvPr/>
        </p:nvSpPr>
        <p:spPr bwMode="auto">
          <a:xfrm flipV="1">
            <a:off x="7564438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20" name="Line 156"/>
          <p:cNvSpPr>
            <a:spLocks noChangeShapeType="1"/>
          </p:cNvSpPr>
          <p:nvPr/>
        </p:nvSpPr>
        <p:spPr bwMode="auto">
          <a:xfrm>
            <a:off x="7564438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21" name="Rectangle 157"/>
          <p:cNvSpPr>
            <a:spLocks noChangeArrowheads="1"/>
          </p:cNvSpPr>
          <p:nvPr/>
        </p:nvSpPr>
        <p:spPr bwMode="auto">
          <a:xfrm>
            <a:off x="7523163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0.7</a:t>
            </a:r>
            <a:endParaRPr lang="en-US" sz="2400"/>
          </a:p>
        </p:txBody>
      </p:sp>
      <p:sp>
        <p:nvSpPr>
          <p:cNvPr id="37022" name="Line 158"/>
          <p:cNvSpPr>
            <a:spLocks noChangeShapeType="1"/>
          </p:cNvSpPr>
          <p:nvPr/>
        </p:nvSpPr>
        <p:spPr bwMode="auto">
          <a:xfrm flipV="1">
            <a:off x="7767638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23" name="Line 159"/>
          <p:cNvSpPr>
            <a:spLocks noChangeShapeType="1"/>
          </p:cNvSpPr>
          <p:nvPr/>
        </p:nvSpPr>
        <p:spPr bwMode="auto">
          <a:xfrm>
            <a:off x="7767638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24" name="Rectangle 160"/>
          <p:cNvSpPr>
            <a:spLocks noChangeArrowheads="1"/>
          </p:cNvSpPr>
          <p:nvPr/>
        </p:nvSpPr>
        <p:spPr bwMode="auto">
          <a:xfrm>
            <a:off x="7726363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0.8</a:t>
            </a:r>
            <a:endParaRPr lang="en-US" sz="2400"/>
          </a:p>
        </p:txBody>
      </p:sp>
      <p:sp>
        <p:nvSpPr>
          <p:cNvPr id="37025" name="Line 161"/>
          <p:cNvSpPr>
            <a:spLocks noChangeShapeType="1"/>
          </p:cNvSpPr>
          <p:nvPr/>
        </p:nvSpPr>
        <p:spPr bwMode="auto">
          <a:xfrm flipV="1">
            <a:off x="7970838" y="3727450"/>
            <a:ext cx="1587" cy="22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26" name="Line 162"/>
          <p:cNvSpPr>
            <a:spLocks noChangeShapeType="1"/>
          </p:cNvSpPr>
          <p:nvPr/>
        </p:nvSpPr>
        <p:spPr bwMode="auto">
          <a:xfrm>
            <a:off x="7970838" y="2171700"/>
            <a:ext cx="1587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27" name="Rectangle 163"/>
          <p:cNvSpPr>
            <a:spLocks noChangeArrowheads="1"/>
          </p:cNvSpPr>
          <p:nvPr/>
        </p:nvSpPr>
        <p:spPr bwMode="auto">
          <a:xfrm>
            <a:off x="7929563" y="3763963"/>
            <a:ext cx="889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0.9</a:t>
            </a:r>
            <a:endParaRPr lang="en-US" sz="2400"/>
          </a:p>
        </p:txBody>
      </p:sp>
      <p:sp>
        <p:nvSpPr>
          <p:cNvPr id="37028" name="Line 164"/>
          <p:cNvSpPr>
            <a:spLocks noChangeShapeType="1"/>
          </p:cNvSpPr>
          <p:nvPr/>
        </p:nvSpPr>
        <p:spPr bwMode="auto">
          <a:xfrm>
            <a:off x="6130925" y="374015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29" name="Line 165"/>
          <p:cNvSpPr>
            <a:spLocks noChangeShapeType="1"/>
          </p:cNvSpPr>
          <p:nvPr/>
        </p:nvSpPr>
        <p:spPr bwMode="auto">
          <a:xfrm flipH="1">
            <a:off x="8113713" y="3740150"/>
            <a:ext cx="238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30" name="Rectangle 166"/>
          <p:cNvSpPr>
            <a:spLocks noChangeArrowheads="1"/>
          </p:cNvSpPr>
          <p:nvPr/>
        </p:nvSpPr>
        <p:spPr bwMode="auto">
          <a:xfrm>
            <a:off x="6080125" y="3703638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z="2400"/>
          </a:p>
        </p:txBody>
      </p:sp>
      <p:sp>
        <p:nvSpPr>
          <p:cNvPr id="37031" name="Line 167"/>
          <p:cNvSpPr>
            <a:spLocks noChangeShapeType="1"/>
          </p:cNvSpPr>
          <p:nvPr/>
        </p:nvSpPr>
        <p:spPr bwMode="auto">
          <a:xfrm>
            <a:off x="6130925" y="34591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32" name="Line 168"/>
          <p:cNvSpPr>
            <a:spLocks noChangeShapeType="1"/>
          </p:cNvSpPr>
          <p:nvPr/>
        </p:nvSpPr>
        <p:spPr bwMode="auto">
          <a:xfrm flipH="1">
            <a:off x="8113713" y="345916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33" name="Rectangle 169"/>
          <p:cNvSpPr>
            <a:spLocks noChangeArrowheads="1"/>
          </p:cNvSpPr>
          <p:nvPr/>
        </p:nvSpPr>
        <p:spPr bwMode="auto">
          <a:xfrm>
            <a:off x="5983288" y="3422650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1000</a:t>
            </a:r>
            <a:endParaRPr lang="en-US" sz="2400"/>
          </a:p>
        </p:txBody>
      </p:sp>
      <p:sp>
        <p:nvSpPr>
          <p:cNvPr id="37034" name="Line 170"/>
          <p:cNvSpPr>
            <a:spLocks noChangeShapeType="1"/>
          </p:cNvSpPr>
          <p:nvPr/>
        </p:nvSpPr>
        <p:spPr bwMode="auto">
          <a:xfrm>
            <a:off x="6130925" y="317341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35" name="Line 171"/>
          <p:cNvSpPr>
            <a:spLocks noChangeShapeType="1"/>
          </p:cNvSpPr>
          <p:nvPr/>
        </p:nvSpPr>
        <p:spPr bwMode="auto">
          <a:xfrm flipH="1">
            <a:off x="8113713" y="317341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36" name="Rectangle 172"/>
          <p:cNvSpPr>
            <a:spLocks noChangeArrowheads="1"/>
          </p:cNvSpPr>
          <p:nvPr/>
        </p:nvSpPr>
        <p:spPr bwMode="auto">
          <a:xfrm>
            <a:off x="5983288" y="3136900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2000</a:t>
            </a:r>
            <a:endParaRPr lang="en-US" sz="2400"/>
          </a:p>
        </p:txBody>
      </p:sp>
      <p:sp>
        <p:nvSpPr>
          <p:cNvPr id="37037" name="Line 173"/>
          <p:cNvSpPr>
            <a:spLocks noChangeShapeType="1"/>
          </p:cNvSpPr>
          <p:nvPr/>
        </p:nvSpPr>
        <p:spPr bwMode="auto">
          <a:xfrm>
            <a:off x="6130925" y="28876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38" name="Line 174"/>
          <p:cNvSpPr>
            <a:spLocks noChangeShapeType="1"/>
          </p:cNvSpPr>
          <p:nvPr/>
        </p:nvSpPr>
        <p:spPr bwMode="auto">
          <a:xfrm flipH="1">
            <a:off x="8113713" y="288766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39" name="Rectangle 175"/>
          <p:cNvSpPr>
            <a:spLocks noChangeArrowheads="1"/>
          </p:cNvSpPr>
          <p:nvPr/>
        </p:nvSpPr>
        <p:spPr bwMode="auto">
          <a:xfrm>
            <a:off x="5983288" y="2849563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3000</a:t>
            </a:r>
            <a:endParaRPr lang="en-US" sz="2400"/>
          </a:p>
        </p:txBody>
      </p:sp>
      <p:sp>
        <p:nvSpPr>
          <p:cNvPr id="37040" name="Line 176"/>
          <p:cNvSpPr>
            <a:spLocks noChangeShapeType="1"/>
          </p:cNvSpPr>
          <p:nvPr/>
        </p:nvSpPr>
        <p:spPr bwMode="auto">
          <a:xfrm>
            <a:off x="6130925" y="260508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41" name="Line 177"/>
          <p:cNvSpPr>
            <a:spLocks noChangeShapeType="1"/>
          </p:cNvSpPr>
          <p:nvPr/>
        </p:nvSpPr>
        <p:spPr bwMode="auto">
          <a:xfrm flipH="1">
            <a:off x="8113713" y="260508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42" name="Rectangle 178"/>
          <p:cNvSpPr>
            <a:spLocks noChangeArrowheads="1"/>
          </p:cNvSpPr>
          <p:nvPr/>
        </p:nvSpPr>
        <p:spPr bwMode="auto">
          <a:xfrm>
            <a:off x="5983288" y="2568575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4000</a:t>
            </a:r>
            <a:endParaRPr lang="en-US" sz="2400"/>
          </a:p>
        </p:txBody>
      </p:sp>
      <p:sp>
        <p:nvSpPr>
          <p:cNvPr id="37043" name="Line 179"/>
          <p:cNvSpPr>
            <a:spLocks noChangeShapeType="1"/>
          </p:cNvSpPr>
          <p:nvPr/>
        </p:nvSpPr>
        <p:spPr bwMode="auto">
          <a:xfrm>
            <a:off x="6130925" y="23193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44" name="Line 180"/>
          <p:cNvSpPr>
            <a:spLocks noChangeShapeType="1"/>
          </p:cNvSpPr>
          <p:nvPr/>
        </p:nvSpPr>
        <p:spPr bwMode="auto">
          <a:xfrm flipH="1">
            <a:off x="8113713" y="231933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45" name="Rectangle 181"/>
          <p:cNvSpPr>
            <a:spLocks noChangeArrowheads="1"/>
          </p:cNvSpPr>
          <p:nvPr/>
        </p:nvSpPr>
        <p:spPr bwMode="auto">
          <a:xfrm>
            <a:off x="5983288" y="2282825"/>
            <a:ext cx="1412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500">
                <a:solidFill>
                  <a:srgbClr val="000000"/>
                </a:solidFill>
                <a:latin typeface="Helvetica" pitchFamily="34" charset="0"/>
              </a:rPr>
              <a:t>5000</a:t>
            </a:r>
            <a:endParaRPr lang="en-US" sz="2400"/>
          </a:p>
        </p:txBody>
      </p:sp>
      <p:sp>
        <p:nvSpPr>
          <p:cNvPr id="37046" name="Line 182"/>
          <p:cNvSpPr>
            <a:spLocks noChangeShapeType="1"/>
          </p:cNvSpPr>
          <p:nvPr/>
        </p:nvSpPr>
        <p:spPr bwMode="auto">
          <a:xfrm>
            <a:off x="6130925" y="2171700"/>
            <a:ext cx="2006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47" name="Freeform 183"/>
          <p:cNvSpPr>
            <a:spLocks/>
          </p:cNvSpPr>
          <p:nvPr/>
        </p:nvSpPr>
        <p:spPr bwMode="auto">
          <a:xfrm>
            <a:off x="6130925" y="2171700"/>
            <a:ext cx="2006600" cy="1577975"/>
          </a:xfrm>
          <a:custGeom>
            <a:avLst/>
            <a:gdLst>
              <a:gd name="T0" fmla="*/ 0 w 434"/>
              <a:gd name="T1" fmla="*/ 2147483647 h 342"/>
              <a:gd name="T2" fmla="*/ 2147483647 w 434"/>
              <a:gd name="T3" fmla="*/ 2147483647 h 342"/>
              <a:gd name="T4" fmla="*/ 2147483647 w 434"/>
              <a:gd name="T5" fmla="*/ 0 h 342"/>
              <a:gd name="T6" fmla="*/ 0 60000 65536"/>
              <a:gd name="T7" fmla="*/ 0 60000 65536"/>
              <a:gd name="T8" fmla="*/ 0 60000 65536"/>
              <a:gd name="T9" fmla="*/ 0 w 434"/>
              <a:gd name="T10" fmla="*/ 0 h 342"/>
              <a:gd name="T11" fmla="*/ 434 w 434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2">
                <a:moveTo>
                  <a:pt x="0" y="342"/>
                </a:moveTo>
                <a:lnTo>
                  <a:pt x="434" y="342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48" name="Line 184"/>
          <p:cNvSpPr>
            <a:spLocks noChangeShapeType="1"/>
          </p:cNvSpPr>
          <p:nvPr/>
        </p:nvSpPr>
        <p:spPr bwMode="auto">
          <a:xfrm flipV="1">
            <a:off x="6130925" y="2171700"/>
            <a:ext cx="1588" cy="1577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49" name="Text Box 185"/>
          <p:cNvSpPr txBox="1">
            <a:spLocks noChangeArrowheads="1"/>
          </p:cNvSpPr>
          <p:nvPr/>
        </p:nvSpPr>
        <p:spPr bwMode="auto">
          <a:xfrm>
            <a:off x="1828800" y="1295400"/>
            <a:ext cx="5338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Sinusoid sweeping from 0Hz to 20kHz</a:t>
            </a:r>
          </a:p>
        </p:txBody>
      </p:sp>
      <p:sp>
        <p:nvSpPr>
          <p:cNvPr id="37050" name="Text Box 186"/>
          <p:cNvSpPr txBox="1">
            <a:spLocks noChangeArrowheads="1"/>
          </p:cNvSpPr>
          <p:nvPr/>
        </p:nvSpPr>
        <p:spPr bwMode="auto">
          <a:xfrm>
            <a:off x="1266825" y="1797050"/>
            <a:ext cx="18149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/>
              <a:t>44.1kHz </a:t>
            </a:r>
            <a:r>
              <a:rPr lang="en-US" sz="1600" dirty="0"/>
              <a:t>SR, is ok</a:t>
            </a:r>
          </a:p>
        </p:txBody>
      </p:sp>
      <p:sp>
        <p:nvSpPr>
          <p:cNvPr id="37051" name="Text Box 187"/>
          <p:cNvSpPr txBox="1">
            <a:spLocks noChangeArrowheads="1"/>
          </p:cNvSpPr>
          <p:nvPr/>
        </p:nvSpPr>
        <p:spPr bwMode="auto">
          <a:xfrm>
            <a:off x="3684588" y="1797050"/>
            <a:ext cx="195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/>
              <a:t>22kHz SR, aliasing!</a:t>
            </a:r>
          </a:p>
        </p:txBody>
      </p:sp>
      <p:sp>
        <p:nvSpPr>
          <p:cNvPr id="37052" name="Text Box 188"/>
          <p:cNvSpPr txBox="1">
            <a:spLocks noChangeArrowheads="1"/>
          </p:cNvSpPr>
          <p:nvPr/>
        </p:nvSpPr>
        <p:spPr bwMode="auto">
          <a:xfrm>
            <a:off x="5791200" y="1797050"/>
            <a:ext cx="2619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11kHz SR, double aliasing!</a:t>
            </a:r>
          </a:p>
        </p:txBody>
      </p:sp>
      <p:pic>
        <p:nvPicPr>
          <p:cNvPr id="359613" name="Picture 18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in44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209800" y="3886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614" name="Picture 190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in22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724400" y="3886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615" name="Picture 191">
            <a:hlinkClick r:id="" action="ppaction://media"/>
          </p:cNvPr>
          <p:cNvPicPr>
            <a:picLocks noRot="1" noChangeAspect="1" noChangeArrowheads="1"/>
          </p:cNvPicPr>
          <p:nvPr>
            <a:wavAudioFile r:embed="rId3" name="sin11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7239000" y="3886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056" name="Text Box 192"/>
          <p:cNvSpPr txBox="1">
            <a:spLocks noChangeArrowheads="1"/>
          </p:cNvSpPr>
          <p:nvPr/>
        </p:nvSpPr>
        <p:spPr bwMode="auto">
          <a:xfrm>
            <a:off x="714375" y="4572000"/>
            <a:ext cx="225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On real sounds</a:t>
            </a:r>
          </a:p>
        </p:txBody>
      </p:sp>
      <p:pic>
        <p:nvPicPr>
          <p:cNvPr id="359617" name="Picture 193">
            <a:hlinkClick r:id="" action="ppaction://media"/>
          </p:cNvPr>
          <p:cNvPicPr>
            <a:picLocks noRot="1" noChangeAspect="1" noChangeArrowheads="1"/>
          </p:cNvPicPr>
          <p:nvPr>
            <a:wavAudioFile r:embed="rId4" name="alias2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47738" y="5562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618" name="Picture 194">
            <a:hlinkClick r:id="" action="ppaction://media"/>
          </p:cNvPr>
          <p:cNvPicPr>
            <a:picLocks noRot="1" noChangeAspect="1" noChangeArrowheads="1"/>
          </p:cNvPicPr>
          <p:nvPr>
            <a:wavAudioFile r:embed="rId5" name="vio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42975" y="5029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059" name="Text Box 195"/>
          <p:cNvSpPr txBox="1">
            <a:spLocks noChangeArrowheads="1"/>
          </p:cNvSpPr>
          <p:nvPr/>
        </p:nvSpPr>
        <p:spPr bwMode="auto">
          <a:xfrm>
            <a:off x="792163" y="5302250"/>
            <a:ext cx="7350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i="1"/>
              <a:t>at 44kHz</a:t>
            </a:r>
          </a:p>
        </p:txBody>
      </p:sp>
      <p:sp>
        <p:nvSpPr>
          <p:cNvPr id="37060" name="Text Box 196"/>
          <p:cNvSpPr txBox="1">
            <a:spLocks noChangeArrowheads="1"/>
          </p:cNvSpPr>
          <p:nvPr/>
        </p:nvSpPr>
        <p:spPr bwMode="auto">
          <a:xfrm>
            <a:off x="790575" y="5835650"/>
            <a:ext cx="7350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i="1"/>
              <a:t>at 22kHz</a:t>
            </a:r>
          </a:p>
        </p:txBody>
      </p:sp>
      <p:sp>
        <p:nvSpPr>
          <p:cNvPr id="37061" name="Text Box 197"/>
          <p:cNvSpPr txBox="1">
            <a:spLocks noChangeArrowheads="1"/>
          </p:cNvSpPr>
          <p:nvPr/>
        </p:nvSpPr>
        <p:spPr bwMode="auto">
          <a:xfrm>
            <a:off x="1552575" y="5302250"/>
            <a:ext cx="7350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i="1"/>
              <a:t>at 11kHz</a:t>
            </a:r>
          </a:p>
        </p:txBody>
      </p:sp>
      <p:sp>
        <p:nvSpPr>
          <p:cNvPr id="37062" name="Text Box 198"/>
          <p:cNvSpPr txBox="1">
            <a:spLocks noChangeArrowheads="1"/>
          </p:cNvSpPr>
          <p:nvPr/>
        </p:nvSpPr>
        <p:spPr bwMode="auto">
          <a:xfrm>
            <a:off x="1552575" y="5835650"/>
            <a:ext cx="6572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i="1"/>
              <a:t>at 5kHz</a:t>
            </a:r>
          </a:p>
        </p:txBody>
      </p:sp>
      <p:sp>
        <p:nvSpPr>
          <p:cNvPr id="37063" name="Text Box 199"/>
          <p:cNvSpPr txBox="1">
            <a:spLocks noChangeArrowheads="1"/>
          </p:cNvSpPr>
          <p:nvPr/>
        </p:nvSpPr>
        <p:spPr bwMode="auto">
          <a:xfrm>
            <a:off x="2314575" y="5302250"/>
            <a:ext cx="6572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i="1"/>
              <a:t>at 4kHz</a:t>
            </a:r>
          </a:p>
        </p:txBody>
      </p:sp>
      <p:pic>
        <p:nvPicPr>
          <p:cNvPr id="359624" name="Picture 200">
            <a:hlinkClick r:id="" action="ppaction://media"/>
          </p:cNvPr>
          <p:cNvPicPr>
            <a:picLocks noRot="1" noChangeAspect="1" noChangeArrowheads="1"/>
          </p:cNvPicPr>
          <p:nvPr>
            <a:wavAudioFile r:embed="rId6" name="alias4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706563" y="5029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625" name="Picture 201">
            <a:hlinkClick r:id="" action="ppaction://media"/>
          </p:cNvPr>
          <p:cNvPicPr>
            <a:picLocks noRot="1" noChangeAspect="1" noChangeArrowheads="1"/>
          </p:cNvPicPr>
          <p:nvPr>
            <a:wavAudioFile r:embed="rId7" name="alias8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706563" y="5562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626" name="Picture 202">
            <a:hlinkClick r:id="" action="ppaction://media"/>
          </p:cNvPr>
          <p:cNvPicPr>
            <a:picLocks noRot="1" noChangeAspect="1" noChangeArrowheads="1"/>
          </p:cNvPicPr>
          <p:nvPr>
            <a:wavAudioFile r:embed="rId8" name="alias10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492375" y="5029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627" name="Picture 203">
            <a:hlinkClick r:id="" action="ppaction://media"/>
          </p:cNvPr>
          <p:cNvPicPr>
            <a:picLocks noRot="1" noChangeAspect="1" noChangeArrowheads="1"/>
          </p:cNvPicPr>
          <p:nvPr>
            <a:wavAudioFile r:embed="rId9" name="alias12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492375" y="5562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068" name="Text Box 204"/>
          <p:cNvSpPr txBox="1">
            <a:spLocks noChangeArrowheads="1"/>
          </p:cNvSpPr>
          <p:nvPr/>
        </p:nvSpPr>
        <p:spPr bwMode="auto">
          <a:xfrm>
            <a:off x="2314575" y="5835650"/>
            <a:ext cx="6572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i="1"/>
              <a:t>at 3kHz</a:t>
            </a:r>
          </a:p>
        </p:txBody>
      </p:sp>
      <p:sp>
        <p:nvSpPr>
          <p:cNvPr id="37069" name="Text Box 205"/>
          <p:cNvSpPr txBox="1">
            <a:spLocks noChangeArrowheads="1"/>
          </p:cNvSpPr>
          <p:nvPr/>
        </p:nvSpPr>
        <p:spPr bwMode="auto">
          <a:xfrm>
            <a:off x="6748463" y="43434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On video</a:t>
            </a:r>
          </a:p>
        </p:txBody>
      </p:sp>
      <p:pic>
        <p:nvPicPr>
          <p:cNvPr id="37070" name="Picture 207" descr="Aliased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76638" y="4872038"/>
            <a:ext cx="1147762" cy="114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071" name="Picture 208" descr="Antialiased-sinc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024438" y="4872038"/>
            <a:ext cx="1147762" cy="114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072" name="Text Box 209"/>
          <p:cNvSpPr txBox="1">
            <a:spLocks noChangeArrowheads="1"/>
          </p:cNvSpPr>
          <p:nvPr/>
        </p:nvSpPr>
        <p:spPr bwMode="auto">
          <a:xfrm>
            <a:off x="4038600" y="4343400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On images</a:t>
            </a:r>
          </a:p>
        </p:txBody>
      </p:sp>
      <p:pic>
        <p:nvPicPr>
          <p:cNvPr id="214" name="videoplayback.wmv">
            <a:hlinkClick r:id="" action="ppaction://media"/>
          </p:cNvPr>
          <p:cNvPicPr>
            <a:picLocks noRot="1" noChangeAspect="1"/>
          </p:cNvPicPr>
          <p:nvPr>
            <a:videoFile r:link="rId10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6400800" y="4800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9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59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9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359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9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" fill="hold"/>
                                        <p:tgtEl>
                                          <p:spTgt spid="359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1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9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97" fill="hold"/>
                                        <p:tgtEl>
                                          <p:spTgt spid="359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9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497" fill="hold"/>
                                        <p:tgtEl>
                                          <p:spTgt spid="3596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1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1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9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497" fill="hold"/>
                                        <p:tgtEl>
                                          <p:spTgt spid="359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2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2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9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97" fill="hold"/>
                                        <p:tgtEl>
                                          <p:spTgt spid="3596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25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9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97" fill="hold"/>
                                        <p:tgtEl>
                                          <p:spTgt spid="3596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26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2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9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497" fill="hold"/>
                                        <p:tgtEl>
                                          <p:spTgt spid="3596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627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62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vide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1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Avoiding Aliasing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229600" cy="41148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Sound naturally has all perceivable frequencies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And then some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Cannot control the rate of variation of pressure waves in nature</a:t>
            </a:r>
          </a:p>
          <a:p>
            <a:pPr lvl="3" eaLnBrk="1" hangingPunct="1"/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Sampling at 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any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rate 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will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result in aliasing</a:t>
            </a:r>
          </a:p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Solution: 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Filter the electrical signal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before sampling it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Cut off all frequencies above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sampling.frequency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/2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E.g., to sample at 44.1Khz, filter the signal to eliminate all frequencies above 22050 Hz</a:t>
            </a: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C3DAEA-345E-47A1-8316-93718300C7E8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37892" name="Freeform 5"/>
          <p:cNvSpPr>
            <a:spLocks/>
          </p:cNvSpPr>
          <p:nvPr/>
        </p:nvSpPr>
        <p:spPr bwMode="auto">
          <a:xfrm>
            <a:off x="1295400" y="1447800"/>
            <a:ext cx="1143000" cy="571500"/>
          </a:xfrm>
          <a:custGeom>
            <a:avLst/>
            <a:gdLst>
              <a:gd name="T0" fmla="*/ 0 w 1200"/>
              <a:gd name="T1" fmla="*/ 2147483647 h 936"/>
              <a:gd name="T2" fmla="*/ 2147483647 w 1200"/>
              <a:gd name="T3" fmla="*/ 2147483647 h 936"/>
              <a:gd name="T4" fmla="*/ 2147483647 w 1200"/>
              <a:gd name="T5" fmla="*/ 2147483647 h 936"/>
              <a:gd name="T6" fmla="*/ 2147483647 w 1200"/>
              <a:gd name="T7" fmla="*/ 2147483647 h 936"/>
              <a:gd name="T8" fmla="*/ 2147483647 w 1200"/>
              <a:gd name="T9" fmla="*/ 2147483647 h 936"/>
              <a:gd name="T10" fmla="*/ 2147483647 w 1200"/>
              <a:gd name="T11" fmla="*/ 2147483647 h 936"/>
              <a:gd name="T12" fmla="*/ 2147483647 w 1200"/>
              <a:gd name="T13" fmla="*/ 2147483647 h 936"/>
              <a:gd name="T14" fmla="*/ 2147483647 w 1200"/>
              <a:gd name="T15" fmla="*/ 2147483647 h 936"/>
              <a:gd name="T16" fmla="*/ 2147483647 w 1200"/>
              <a:gd name="T17" fmla="*/ 2147483647 h 936"/>
              <a:gd name="T18" fmla="*/ 2147483647 w 1200"/>
              <a:gd name="T19" fmla="*/ 2147483647 h 936"/>
              <a:gd name="T20" fmla="*/ 2147483647 w 1200"/>
              <a:gd name="T21" fmla="*/ 2147483647 h 936"/>
              <a:gd name="T22" fmla="*/ 2147483647 w 1200"/>
              <a:gd name="T23" fmla="*/ 2147483647 h 9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00"/>
              <a:gd name="T37" fmla="*/ 0 h 936"/>
              <a:gd name="T38" fmla="*/ 1200 w 1200"/>
              <a:gd name="T39" fmla="*/ 936 h 9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00" h="936">
                <a:moveTo>
                  <a:pt x="0" y="896"/>
                </a:moveTo>
                <a:cubicBezTo>
                  <a:pt x="52" y="872"/>
                  <a:pt x="104" y="848"/>
                  <a:pt x="144" y="800"/>
                </a:cubicBezTo>
                <a:cubicBezTo>
                  <a:pt x="184" y="752"/>
                  <a:pt x="216" y="672"/>
                  <a:pt x="240" y="608"/>
                </a:cubicBezTo>
                <a:cubicBezTo>
                  <a:pt x="264" y="544"/>
                  <a:pt x="256" y="464"/>
                  <a:pt x="288" y="416"/>
                </a:cubicBezTo>
                <a:cubicBezTo>
                  <a:pt x="320" y="368"/>
                  <a:pt x="392" y="384"/>
                  <a:pt x="432" y="320"/>
                </a:cubicBezTo>
                <a:cubicBezTo>
                  <a:pt x="472" y="256"/>
                  <a:pt x="496" y="0"/>
                  <a:pt x="528" y="32"/>
                </a:cubicBezTo>
                <a:cubicBezTo>
                  <a:pt x="560" y="64"/>
                  <a:pt x="600" y="432"/>
                  <a:pt x="624" y="512"/>
                </a:cubicBezTo>
                <a:cubicBezTo>
                  <a:pt x="648" y="592"/>
                  <a:pt x="640" y="448"/>
                  <a:pt x="672" y="512"/>
                </a:cubicBezTo>
                <a:cubicBezTo>
                  <a:pt x="704" y="576"/>
                  <a:pt x="784" y="856"/>
                  <a:pt x="816" y="896"/>
                </a:cubicBezTo>
                <a:cubicBezTo>
                  <a:pt x="848" y="936"/>
                  <a:pt x="824" y="776"/>
                  <a:pt x="864" y="752"/>
                </a:cubicBezTo>
                <a:cubicBezTo>
                  <a:pt x="904" y="728"/>
                  <a:pt x="1000" y="808"/>
                  <a:pt x="1056" y="752"/>
                </a:cubicBezTo>
                <a:cubicBezTo>
                  <a:pt x="1112" y="696"/>
                  <a:pt x="1156" y="556"/>
                  <a:pt x="1200" y="41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895600" y="1371600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Antialiasing</a:t>
            </a:r>
            <a:br>
              <a:rPr lang="en-US"/>
            </a:br>
            <a:r>
              <a:rPr lang="en-US"/>
              <a:t>Filter</a:t>
            </a:r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746625" y="1371600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Sampling</a:t>
            </a:r>
          </a:p>
        </p:txBody>
      </p:sp>
      <p:grpSp>
        <p:nvGrpSpPr>
          <p:cNvPr id="37895" name="Group 64"/>
          <p:cNvGrpSpPr>
            <a:grpSpLocks/>
          </p:cNvGrpSpPr>
          <p:nvPr/>
        </p:nvGrpSpPr>
        <p:grpSpPr bwMode="auto">
          <a:xfrm>
            <a:off x="6553200" y="1371600"/>
            <a:ext cx="1143000" cy="609600"/>
            <a:chOff x="4176" y="336"/>
            <a:chExt cx="1152" cy="912"/>
          </a:xfrm>
        </p:grpSpPr>
        <p:sp>
          <p:nvSpPr>
            <p:cNvPr id="37904" name="Line 37"/>
            <p:cNvSpPr>
              <a:spLocks noChangeShapeType="1"/>
            </p:cNvSpPr>
            <p:nvPr/>
          </p:nvSpPr>
          <p:spPr bwMode="auto">
            <a:xfrm>
              <a:off x="4176" y="105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05" name="Line 38"/>
            <p:cNvSpPr>
              <a:spLocks noChangeShapeType="1"/>
            </p:cNvSpPr>
            <p:nvPr/>
          </p:nvSpPr>
          <p:spPr bwMode="auto">
            <a:xfrm>
              <a:off x="4272" y="100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06" name="Line 39"/>
            <p:cNvSpPr>
              <a:spLocks noChangeShapeType="1"/>
            </p:cNvSpPr>
            <p:nvPr/>
          </p:nvSpPr>
          <p:spPr bwMode="auto">
            <a:xfrm>
              <a:off x="4368" y="864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07" name="Line 40"/>
            <p:cNvSpPr>
              <a:spLocks noChangeShapeType="1"/>
            </p:cNvSpPr>
            <p:nvPr/>
          </p:nvSpPr>
          <p:spPr bwMode="auto">
            <a:xfrm>
              <a:off x="4464" y="57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08" name="Line 41"/>
            <p:cNvSpPr>
              <a:spLocks noChangeShapeType="1"/>
            </p:cNvSpPr>
            <p:nvPr/>
          </p:nvSpPr>
          <p:spPr bwMode="auto">
            <a:xfrm>
              <a:off x="4560" y="52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09" name="Line 42"/>
            <p:cNvSpPr>
              <a:spLocks noChangeShapeType="1"/>
            </p:cNvSpPr>
            <p:nvPr/>
          </p:nvSpPr>
          <p:spPr bwMode="auto">
            <a:xfrm>
              <a:off x="4656" y="336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10" name="Line 43"/>
            <p:cNvSpPr>
              <a:spLocks noChangeShapeType="1"/>
            </p:cNvSpPr>
            <p:nvPr/>
          </p:nvSpPr>
          <p:spPr bwMode="auto">
            <a:xfrm>
              <a:off x="4752" y="43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11" name="Line 44"/>
            <p:cNvSpPr>
              <a:spLocks noChangeShapeType="1"/>
            </p:cNvSpPr>
            <p:nvPr/>
          </p:nvSpPr>
          <p:spPr bwMode="auto">
            <a:xfrm>
              <a:off x="4848" y="672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12" name="Line 45"/>
            <p:cNvSpPr>
              <a:spLocks noChangeShapeType="1"/>
            </p:cNvSpPr>
            <p:nvPr/>
          </p:nvSpPr>
          <p:spPr bwMode="auto">
            <a:xfrm>
              <a:off x="4944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13" name="Line 46"/>
            <p:cNvSpPr>
              <a:spLocks noChangeShapeType="1"/>
            </p:cNvSpPr>
            <p:nvPr/>
          </p:nvSpPr>
          <p:spPr bwMode="auto">
            <a:xfrm>
              <a:off x="5040" y="91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14" name="Line 47"/>
            <p:cNvSpPr>
              <a:spLocks noChangeShapeType="1"/>
            </p:cNvSpPr>
            <p:nvPr/>
          </p:nvSpPr>
          <p:spPr bwMode="auto">
            <a:xfrm>
              <a:off x="5136" y="91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15" name="Line 48"/>
            <p:cNvSpPr>
              <a:spLocks noChangeShapeType="1"/>
            </p:cNvSpPr>
            <p:nvPr/>
          </p:nvSpPr>
          <p:spPr bwMode="auto">
            <a:xfrm>
              <a:off x="5232" y="91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16" name="Line 49"/>
            <p:cNvSpPr>
              <a:spLocks noChangeShapeType="1"/>
            </p:cNvSpPr>
            <p:nvPr/>
          </p:nvSpPr>
          <p:spPr bwMode="auto">
            <a:xfrm>
              <a:off x="5328" y="7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896" name="Line 65"/>
          <p:cNvSpPr>
            <a:spLocks noChangeShapeType="1"/>
          </p:cNvSpPr>
          <p:nvPr/>
        </p:nvSpPr>
        <p:spPr bwMode="auto">
          <a:xfrm>
            <a:off x="2286000" y="164306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Line 66"/>
          <p:cNvSpPr>
            <a:spLocks noChangeShapeType="1"/>
          </p:cNvSpPr>
          <p:nvPr/>
        </p:nvSpPr>
        <p:spPr bwMode="auto">
          <a:xfrm>
            <a:off x="4114800" y="164306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8" name="Line 67"/>
          <p:cNvSpPr>
            <a:spLocks noChangeShapeType="1"/>
          </p:cNvSpPr>
          <p:nvPr/>
        </p:nvSpPr>
        <p:spPr bwMode="auto">
          <a:xfrm>
            <a:off x="5943600" y="164306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9" name="Text Box 68"/>
          <p:cNvSpPr txBox="1">
            <a:spLocks noChangeArrowheads="1"/>
          </p:cNvSpPr>
          <p:nvPr/>
        </p:nvSpPr>
        <p:spPr bwMode="auto">
          <a:xfrm>
            <a:off x="1127125" y="1103313"/>
            <a:ext cx="155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Analog signal</a:t>
            </a:r>
          </a:p>
        </p:txBody>
      </p:sp>
      <p:sp>
        <p:nvSpPr>
          <p:cNvPr id="37900" name="Text Box 69"/>
          <p:cNvSpPr txBox="1">
            <a:spLocks noChangeArrowheads="1"/>
          </p:cNvSpPr>
          <p:nvPr/>
        </p:nvSpPr>
        <p:spPr bwMode="auto">
          <a:xfrm>
            <a:off x="6324600" y="1103313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Digital signal</a:t>
            </a:r>
          </a:p>
        </p:txBody>
      </p:sp>
      <p:pic>
        <p:nvPicPr>
          <p:cNvPr id="3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Images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733800"/>
            <a:ext cx="8229600" cy="27432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A rectangular arrangement (matrix) of numbers 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Or sets of numbers (for color images)</a:t>
            </a:r>
          </a:p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Each pixel represents a visual representation of one of these numbers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0 is minimum / black, 1 is maximum / white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Position / order is important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A4252-02E2-405C-B04A-73B43D346314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9220" name="Picture 5" descr="wide_05_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143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wide_05_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181100"/>
            <a:ext cx="2209800" cy="220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2743200" y="2155825"/>
            <a:ext cx="304800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Line 8"/>
          <p:cNvSpPr>
            <a:spLocks noChangeShapeType="1"/>
          </p:cNvSpPr>
          <p:nvPr/>
        </p:nvSpPr>
        <p:spPr bwMode="auto">
          <a:xfrm>
            <a:off x="3124200" y="2286000"/>
            <a:ext cx="152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Rectangle 10"/>
          <p:cNvSpPr>
            <a:spLocks noChangeArrowheads="1"/>
          </p:cNvSpPr>
          <p:nvPr/>
        </p:nvSpPr>
        <p:spPr bwMode="auto">
          <a:xfrm>
            <a:off x="6181725" y="2305050"/>
            <a:ext cx="228600" cy="228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11"/>
          <p:cNvSpPr>
            <a:spLocks noChangeShapeType="1"/>
          </p:cNvSpPr>
          <p:nvPr/>
        </p:nvSpPr>
        <p:spPr bwMode="auto">
          <a:xfrm>
            <a:off x="6477000" y="2362200"/>
            <a:ext cx="83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7467600" y="21336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Pixel = 0.5</a:t>
            </a:r>
          </a:p>
        </p:txBody>
      </p:sp>
      <p:pic>
        <p:nvPicPr>
          <p:cNvPr id="16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Sampling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Calibri" pitchFamily="34" charset="0"/>
                <a:cs typeface="Calibri" pitchFamily="34" charset="0"/>
              </a:rPr>
              <a:t>Common sample rates</a:t>
            </a:r>
          </a:p>
          <a:p>
            <a:pPr lvl="1" eaLnBrk="1" hangingPunct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For speech 8kHz to 16kHz</a:t>
            </a:r>
          </a:p>
          <a:p>
            <a:pPr lvl="1" eaLnBrk="1" hangingPunct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For music 32kHz to 44.1kHz</a:t>
            </a:r>
          </a:p>
          <a:p>
            <a:pPr lvl="1" eaLnBrk="1" hangingPunct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Pro-equipment 96kHz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76EB2-58D7-46D0-86D5-A99807A51B8D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7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smtClean="0"/>
              <a:t>Storing numbers on the Computer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Sound is the outcome of a continuous range of variations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pressure wave can take any value (within limits)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diaphragm can also move continuously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electrical signal from the diaphragm has continuous variations</a:t>
            </a:r>
          </a:p>
          <a:p>
            <a:pPr lvl="4" eaLnBrk="1" hangingPunct="1"/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A computer has finite resolution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Numbers can only be stored to finite resolution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E.g. a 16-bit number can store only 65536 values, while a 4-bit number can store only 16 values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To store the sound wave on the computer, the continuous variation must be “mapped” on to the discrete set of numbers we can store</a:t>
            </a:r>
          </a:p>
          <a:p>
            <a:pPr eaLnBrk="1" hangingPunct="1"/>
            <a:endParaRPr lang="en-US" sz="2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F9E8B-ED67-4059-B5C0-532303B88EAD}" type="slidenum">
              <a:rPr lang="en-US" altLang="en-US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Mapping signals into bits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696200" cy="685800"/>
          </a:xfrm>
        </p:spPr>
        <p:txBody>
          <a:bodyPr/>
          <a:lstStyle/>
          <a:p>
            <a:pPr eaLnBrk="1" hangingPunct="1"/>
            <a:r>
              <a:rPr lang="en-US" sz="2600" smtClean="0"/>
              <a:t>Example of 1-bit sampling table</a:t>
            </a:r>
          </a:p>
        </p:txBody>
      </p:sp>
      <p:graphicFrame>
        <p:nvGraphicFramePr>
          <p:cNvPr id="344096" name="Group 32"/>
          <p:cNvGraphicFramePr>
            <a:graphicFrameLocks noGrp="1"/>
          </p:cNvGraphicFramePr>
          <p:nvPr>
            <p:ph sz="half" idx="2"/>
          </p:nvPr>
        </p:nvGraphicFramePr>
        <p:xfrm>
          <a:off x="2133600" y="2133600"/>
          <a:ext cx="5181600" cy="1447800"/>
        </p:xfrm>
        <a:graphic>
          <a:graphicData uri="http://schemas.openxmlformats.org/drawingml/2006/table">
            <a:tbl>
              <a:tblPr/>
              <a:tblGrid>
                <a:gridCol w="1625600"/>
                <a:gridCol w="1727200"/>
                <a:gridCol w="18288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Signal Value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Bit sequence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Mapped 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 &gt; 2.5v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 &lt;=2.5v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0B3CB-DE46-4ECF-AECD-FAF2C29A700D}" type="slidenum">
              <a:rPr lang="en-US" altLang="en-US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39958" name="Picture 33" descr="trngl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191000"/>
            <a:ext cx="3436938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9" name="Text Box 34"/>
          <p:cNvSpPr txBox="1">
            <a:spLocks noChangeArrowheads="1"/>
          </p:cNvSpPr>
          <p:nvPr/>
        </p:nvSpPr>
        <p:spPr bwMode="auto">
          <a:xfrm>
            <a:off x="1676400" y="54102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Original Signal</a:t>
            </a:r>
          </a:p>
        </p:txBody>
      </p:sp>
      <p:pic>
        <p:nvPicPr>
          <p:cNvPr id="39960" name="Picture 35" descr="trngl1bit"/>
          <p:cNvPicPr>
            <a:picLocks noChangeArrowheads="1"/>
          </p:cNvPicPr>
          <p:nvPr/>
        </p:nvPicPr>
        <p:blipFill>
          <a:blip r:embed="rId3"/>
          <a:srcRect t="5333" b="10667"/>
          <a:stretch>
            <a:fillRect/>
          </a:stretch>
        </p:blipFill>
        <p:spPr bwMode="auto">
          <a:xfrm>
            <a:off x="5486400" y="4121150"/>
            <a:ext cx="3427413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61" name="Text Box 36"/>
          <p:cNvSpPr txBox="1">
            <a:spLocks noChangeArrowheads="1"/>
          </p:cNvSpPr>
          <p:nvPr/>
        </p:nvSpPr>
        <p:spPr bwMode="auto">
          <a:xfrm>
            <a:off x="5867400" y="5410200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Quantized approximation</a:t>
            </a:r>
          </a:p>
        </p:txBody>
      </p:sp>
      <p:sp>
        <p:nvSpPr>
          <p:cNvPr id="39962" name="Line 37"/>
          <p:cNvSpPr>
            <a:spLocks noChangeShapeType="1"/>
          </p:cNvSpPr>
          <p:nvPr/>
        </p:nvSpPr>
        <p:spPr bwMode="auto">
          <a:xfrm>
            <a:off x="914400" y="48768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Mapping signals into bits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696200" cy="685800"/>
          </a:xfrm>
        </p:spPr>
        <p:txBody>
          <a:bodyPr/>
          <a:lstStyle/>
          <a:p>
            <a:pPr eaLnBrk="1" hangingPunct="1"/>
            <a:r>
              <a:rPr lang="en-US" sz="2600" smtClean="0"/>
              <a:t>Example of 2-bit sampling table</a:t>
            </a:r>
          </a:p>
        </p:txBody>
      </p:sp>
      <p:graphicFrame>
        <p:nvGraphicFramePr>
          <p:cNvPr id="364593" name="Group 49"/>
          <p:cNvGraphicFramePr>
            <a:graphicFrameLocks noGrp="1"/>
          </p:cNvGraphicFramePr>
          <p:nvPr>
            <p:ph sz="half" idx="2"/>
          </p:nvPr>
        </p:nvGraphicFramePr>
        <p:xfrm>
          <a:off x="990600" y="1981200"/>
          <a:ext cx="6934200" cy="1981200"/>
        </p:xfrm>
        <a:graphic>
          <a:graphicData uri="http://schemas.openxmlformats.org/drawingml/2006/table">
            <a:tbl>
              <a:tblPr/>
              <a:tblGrid>
                <a:gridCol w="2743200"/>
                <a:gridCol w="1743075"/>
                <a:gridCol w="2447925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Signal Value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Bit sequence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Mapped 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 &gt;= 3.75v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3.75v &gt; S &gt;= 2.5v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2.5v &gt; S &gt;= 1.25v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1.25v &gt; S &gt;= 0v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D9AFDB-B65A-4320-955B-85056BDD317E}" type="slidenum">
              <a:rPr lang="en-US" altLang="en-US"/>
              <a:pPr>
                <a:defRPr/>
              </a:pPr>
              <a:t>43</a:t>
            </a:fld>
            <a:endParaRPr lang="en-US" altLang="en-US"/>
          </a:p>
        </p:txBody>
      </p:sp>
      <p:grpSp>
        <p:nvGrpSpPr>
          <p:cNvPr id="40990" name="Group 52"/>
          <p:cNvGrpSpPr>
            <a:grpSpLocks/>
          </p:cNvGrpSpPr>
          <p:nvPr/>
        </p:nvGrpSpPr>
        <p:grpSpPr bwMode="auto">
          <a:xfrm>
            <a:off x="914400" y="4191000"/>
            <a:ext cx="7677150" cy="1585913"/>
            <a:chOff x="576" y="2640"/>
            <a:chExt cx="4836" cy="999"/>
          </a:xfrm>
        </p:grpSpPr>
        <p:pic>
          <p:nvPicPr>
            <p:cNvPr id="40994" name="Picture 22" descr="trngl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640"/>
              <a:ext cx="2165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95" name="Text Box 23"/>
            <p:cNvSpPr txBox="1">
              <a:spLocks noChangeArrowheads="1"/>
            </p:cNvSpPr>
            <p:nvPr/>
          </p:nvSpPr>
          <p:spPr bwMode="auto">
            <a:xfrm>
              <a:off x="1056" y="3408"/>
              <a:ext cx="10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Original Signal</a:t>
              </a:r>
            </a:p>
          </p:txBody>
        </p:sp>
        <p:sp>
          <p:nvSpPr>
            <p:cNvPr id="40996" name="Text Box 25"/>
            <p:cNvSpPr txBox="1">
              <a:spLocks noChangeArrowheads="1"/>
            </p:cNvSpPr>
            <p:nvPr/>
          </p:nvSpPr>
          <p:spPr bwMode="auto">
            <a:xfrm>
              <a:off x="3696" y="3408"/>
              <a:ext cx="17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Quantized approximation</a:t>
              </a:r>
            </a:p>
          </p:txBody>
        </p:sp>
        <p:sp>
          <p:nvSpPr>
            <p:cNvPr id="40997" name="Line 43"/>
            <p:cNvSpPr>
              <a:spLocks noChangeShapeType="1"/>
            </p:cNvSpPr>
            <p:nvPr/>
          </p:nvSpPr>
          <p:spPr bwMode="auto">
            <a:xfrm>
              <a:off x="576" y="3031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Line 44"/>
            <p:cNvSpPr>
              <a:spLocks noChangeShapeType="1"/>
            </p:cNvSpPr>
            <p:nvPr/>
          </p:nvSpPr>
          <p:spPr bwMode="auto">
            <a:xfrm>
              <a:off x="576" y="2866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9" name="Line 45"/>
            <p:cNvSpPr>
              <a:spLocks noChangeShapeType="1"/>
            </p:cNvSpPr>
            <p:nvPr/>
          </p:nvSpPr>
          <p:spPr bwMode="auto">
            <a:xfrm>
              <a:off x="576" y="3201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1000" name="Picture 50" descr="trngl2bit"/>
            <p:cNvPicPr>
              <a:picLocks noChangeArrowheads="1"/>
            </p:cNvPicPr>
            <p:nvPr/>
          </p:nvPicPr>
          <p:blipFill>
            <a:blip r:embed="rId3"/>
            <a:srcRect t="5333" b="10667"/>
            <a:stretch>
              <a:fillRect/>
            </a:stretch>
          </p:blipFill>
          <p:spPr bwMode="auto">
            <a:xfrm>
              <a:off x="3168" y="2688"/>
              <a:ext cx="215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01" name="Rectangle 51"/>
            <p:cNvSpPr>
              <a:spLocks noChangeArrowheads="1"/>
            </p:cNvSpPr>
            <p:nvPr/>
          </p:nvSpPr>
          <p:spPr bwMode="auto">
            <a:xfrm>
              <a:off x="4216" y="267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Storing the signal on a computer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914400"/>
            <a:ext cx="3810000" cy="5334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The original signal</a:t>
            </a:r>
          </a:p>
          <a:p>
            <a:pPr eaLnBrk="1" hangingPunct="1"/>
            <a:endParaRPr lang="en-US" sz="2400" dirty="0" smtClean="0"/>
          </a:p>
          <a:p>
            <a:pPr lvl="2"/>
            <a:endParaRPr lang="en-US" sz="1600" dirty="0" smtClean="0"/>
          </a:p>
          <a:p>
            <a:pPr eaLnBrk="1" hangingPunct="1"/>
            <a:r>
              <a:rPr lang="en-US" sz="2400" dirty="0" smtClean="0"/>
              <a:t>8 bit quantization</a:t>
            </a:r>
          </a:p>
          <a:p>
            <a:pPr lvl="3"/>
            <a:endParaRPr lang="en-US" sz="12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3 bit quantization</a:t>
            </a:r>
          </a:p>
          <a:p>
            <a:pPr lvl="2"/>
            <a:endParaRPr lang="en-US" sz="16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2 bit quantization</a:t>
            </a:r>
          </a:p>
          <a:p>
            <a:pPr lvl="3"/>
            <a:endParaRPr lang="en-US" sz="1200" dirty="0" smtClean="0"/>
          </a:p>
          <a:p>
            <a:pPr lvl="3"/>
            <a:endParaRPr lang="en-US" sz="12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1 bit quantization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A7C95-A779-4FFB-8C00-4F7EF82CF50D}" type="slidenum">
              <a:rPr lang="en-US" altLang="en-US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41988" name="Picture 4" descr="trngl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638175"/>
            <a:ext cx="3436938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trngl8bit"/>
          <p:cNvPicPr>
            <a:picLocks noChangeArrowheads="1"/>
          </p:cNvPicPr>
          <p:nvPr/>
        </p:nvPicPr>
        <p:blipFill>
          <a:blip r:embed="rId4"/>
          <a:srcRect t="5333" b="10667"/>
          <a:stretch>
            <a:fillRect/>
          </a:stretch>
        </p:blipFill>
        <p:spPr bwMode="auto">
          <a:xfrm>
            <a:off x="4725988" y="1857375"/>
            <a:ext cx="3427412" cy="1082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1990" name="Picture 6" descr="trngl3bit"/>
          <p:cNvPicPr>
            <a:picLocks noChangeArrowheads="1"/>
          </p:cNvPicPr>
          <p:nvPr/>
        </p:nvPicPr>
        <p:blipFill>
          <a:blip r:embed="rId5"/>
          <a:srcRect t="5333" b="10667"/>
          <a:stretch>
            <a:fillRect/>
          </a:stretch>
        </p:blipFill>
        <p:spPr bwMode="auto">
          <a:xfrm>
            <a:off x="4725988" y="3008313"/>
            <a:ext cx="3427412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trngl2bit"/>
          <p:cNvPicPr>
            <a:picLocks noChangeArrowheads="1"/>
          </p:cNvPicPr>
          <p:nvPr/>
        </p:nvPicPr>
        <p:blipFill>
          <a:blip r:embed="rId6"/>
          <a:srcRect t="5333" b="10667"/>
          <a:stretch>
            <a:fillRect/>
          </a:stretch>
        </p:blipFill>
        <p:spPr bwMode="auto">
          <a:xfrm>
            <a:off x="4725988" y="4219575"/>
            <a:ext cx="342741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 descr="trngl1bit"/>
          <p:cNvPicPr>
            <a:picLocks noChangeArrowheads="1"/>
          </p:cNvPicPr>
          <p:nvPr/>
        </p:nvPicPr>
        <p:blipFill>
          <a:blip r:embed="rId7"/>
          <a:srcRect t="5333" b="10667"/>
          <a:stretch>
            <a:fillRect/>
          </a:stretch>
        </p:blipFill>
        <p:spPr bwMode="auto">
          <a:xfrm>
            <a:off x="4724400" y="5521325"/>
            <a:ext cx="3427413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6434138" y="3025775"/>
            <a:ext cx="1524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6411913" y="4202113"/>
            <a:ext cx="271462" cy="347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390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Tom Sullivan Says his Name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066800"/>
            <a:ext cx="2667000" cy="5410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16 bit sampling</a:t>
            </a:r>
          </a:p>
          <a:p>
            <a:pPr lvl="4"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5 bit sampling</a:t>
            </a:r>
          </a:p>
          <a:p>
            <a:pPr lvl="2"/>
            <a:endParaRPr lang="en-US" sz="1600" dirty="0" smtClean="0"/>
          </a:p>
          <a:p>
            <a:pPr lvl="1"/>
            <a:endParaRPr lang="en-US" sz="2000" dirty="0" smtClean="0"/>
          </a:p>
          <a:p>
            <a:pPr eaLnBrk="1" hangingPunct="1"/>
            <a:r>
              <a:rPr lang="en-US" sz="2400" dirty="0" smtClean="0"/>
              <a:t>4 bit sampling</a:t>
            </a:r>
          </a:p>
          <a:p>
            <a:pPr lvl="1"/>
            <a:endParaRPr lang="en-US" sz="20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3 bit sampling</a:t>
            </a:r>
          </a:p>
          <a:p>
            <a:pPr lvl="1"/>
            <a:endParaRPr lang="en-US" sz="20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1 bit sampling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442A9-10A3-445C-9404-99CABCB6173A}" type="slidenum">
              <a:rPr lang="en-US" altLang="en-US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43012" name="Picture 4" descr="sulliva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762000"/>
            <a:ext cx="533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sullivan16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2213" y="1828800"/>
            <a:ext cx="5338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sullivan8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0625" y="3048000"/>
            <a:ext cx="53387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sullivan4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2213" y="4267200"/>
            <a:ext cx="5338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 descr="sullivan2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32213" y="5486400"/>
            <a:ext cx="5338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7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.u.l.l.i.v.a.n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838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8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ullivan4bit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1905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9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3" name="sullivan3bit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3124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0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4" name="sullivan2bit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4343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1" name="Picture 13">
            <a:hlinkClick r:id="" action="ppaction://media"/>
          </p:cNvPr>
          <p:cNvPicPr>
            <a:picLocks noRot="1" noChangeAspect="1" noChangeArrowheads="1"/>
          </p:cNvPicPr>
          <p:nvPr>
            <a:wavAudioFile r:embed="rId5" name="sullivan1bit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5562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130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5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5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0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130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5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5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0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0" fill="hold"/>
                                        <p:tgtEl>
                                          <p:spTgt spid="130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5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5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0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00" fill="hold"/>
                                        <p:tgtEl>
                                          <p:spTgt spid="130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6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6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0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0" fill="hold"/>
                                        <p:tgtEl>
                                          <p:spTgt spid="130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6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6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90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A Schubert Piece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1E507-CC6D-4198-8240-D35AB862E9B9}" type="slidenum">
              <a:rPr lang="en-US" altLang="en-US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44036" name="Picture 4" descr="schubert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27450" y="914400"/>
            <a:ext cx="53482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schubert16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2213" y="2057400"/>
            <a:ext cx="5338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schubert8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0625" y="3200400"/>
            <a:ext cx="53387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schubert4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0625" y="4343400"/>
            <a:ext cx="53387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schubert2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32213" y="5562600"/>
            <a:ext cx="5338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5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chubertclean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990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6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chubert4bit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213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7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3" name="schubert3bit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8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4" name="schubert2bit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4343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9" name="Picture 13">
            <a:hlinkClick r:id="" action="ppaction://media"/>
          </p:cNvPr>
          <p:cNvPicPr>
            <a:picLocks noRot="1" noChangeAspect="1" noChangeArrowheads="1"/>
          </p:cNvPicPr>
          <p:nvPr>
            <a:wavAudioFile r:embed="rId5" name="schubert1bit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5638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066800"/>
            <a:ext cx="2667000" cy="5410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16 bit sampling</a:t>
            </a:r>
          </a:p>
          <a:p>
            <a:pPr lvl="4"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5 bit sampling</a:t>
            </a:r>
          </a:p>
          <a:p>
            <a:pPr lvl="2"/>
            <a:endParaRPr lang="en-US" sz="1600" dirty="0" smtClean="0"/>
          </a:p>
          <a:p>
            <a:pPr lvl="1"/>
            <a:endParaRPr lang="en-US" sz="2000" dirty="0" smtClean="0"/>
          </a:p>
          <a:p>
            <a:pPr eaLnBrk="1" hangingPunct="1"/>
            <a:r>
              <a:rPr lang="en-US" sz="2400" dirty="0" smtClean="0"/>
              <a:t>4 bit sampling</a:t>
            </a:r>
          </a:p>
          <a:p>
            <a:pPr lvl="1"/>
            <a:endParaRPr lang="en-US" sz="20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3 bit sampling</a:t>
            </a:r>
          </a:p>
          <a:p>
            <a:pPr lvl="1"/>
            <a:endParaRPr lang="en-US" sz="20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1 bit sampling</a:t>
            </a:r>
          </a:p>
        </p:txBody>
      </p:sp>
      <p:pic>
        <p:nvPicPr>
          <p:cNvPr id="20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32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10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2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132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10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2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132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10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2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132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10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2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00" fill="hold"/>
                                        <p:tgtEl>
                                          <p:spTgt spid="132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10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Quantization Formats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pPr eaLnBrk="1" hangingPunct="1"/>
            <a:r>
              <a:rPr lang="en-US" dirty="0" smtClean="0"/>
              <a:t>Sampling can be uniform</a:t>
            </a:r>
          </a:p>
          <a:p>
            <a:pPr lvl="1" eaLnBrk="1" hangingPunct="1"/>
            <a:r>
              <a:rPr lang="en-US" dirty="0" smtClean="0"/>
              <a:t>Sample values equally spaced out</a:t>
            </a:r>
          </a:p>
          <a:p>
            <a:pPr lvl="2" eaLnBrk="1" hangingPunct="1"/>
            <a:endParaRPr lang="en-US" dirty="0" smtClean="0"/>
          </a:p>
          <a:p>
            <a:pPr lvl="2" eaLnBrk="1" hangingPunct="1"/>
            <a:endParaRPr lang="en-US" dirty="0" smtClean="0"/>
          </a:p>
          <a:p>
            <a:pPr lvl="2"/>
            <a:endParaRPr lang="en-US" dirty="0" smtClean="0"/>
          </a:p>
          <a:p>
            <a:pPr lvl="4"/>
            <a:endParaRPr lang="en-US" dirty="0" smtClean="0"/>
          </a:p>
          <a:p>
            <a:pPr eaLnBrk="1" hangingPunct="1"/>
            <a:r>
              <a:rPr lang="en-US" dirty="0" smtClean="0"/>
              <a:t>Or </a:t>
            </a:r>
            <a:r>
              <a:rPr lang="en-US" dirty="0" err="1" smtClean="0"/>
              <a:t>nonuniform</a:t>
            </a:r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93" name="Footer Placeholder 9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44E21-A065-4C19-B341-5C4466E24080}" type="slidenum">
              <a:rPr lang="en-US" altLang="en-US"/>
              <a:pPr>
                <a:defRPr/>
              </a:pPr>
              <a:t>47</a:t>
            </a:fld>
            <a:endParaRPr lang="en-US" altLang="en-US"/>
          </a:p>
        </p:txBody>
      </p:sp>
      <p:graphicFrame>
        <p:nvGraphicFramePr>
          <p:cNvPr id="259164" name="Group 92"/>
          <p:cNvGraphicFramePr>
            <a:graphicFrameLocks noGrp="1"/>
          </p:cNvGraphicFramePr>
          <p:nvPr/>
        </p:nvGraphicFramePr>
        <p:xfrm>
          <a:off x="990600" y="1981200"/>
          <a:ext cx="3886200" cy="1676400"/>
        </p:xfrm>
        <a:graphic>
          <a:graphicData uri="http://schemas.openxmlformats.org/drawingml/2006/table">
            <a:tbl>
              <a:tblPr/>
              <a:tblGrid>
                <a:gridCol w="1981200"/>
                <a:gridCol w="533400"/>
                <a:gridCol w="1371600"/>
              </a:tblGrid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Signal Value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Mapped 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 &gt;= 3.75v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3.75v &gt; S &gt;= 2.5v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2.5v &gt; S &gt;= 1.25v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1.25v &gt; S &gt;= 0v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9252" name="Group 180"/>
          <p:cNvGraphicFramePr>
            <a:graphicFrameLocks noGrp="1"/>
          </p:cNvGraphicFramePr>
          <p:nvPr/>
        </p:nvGraphicFramePr>
        <p:xfrm>
          <a:off x="838200" y="4343400"/>
          <a:ext cx="4114800" cy="1676400"/>
        </p:xfrm>
        <a:graphic>
          <a:graphicData uri="http://schemas.openxmlformats.org/drawingml/2006/table">
            <a:tbl>
              <a:tblPr/>
              <a:tblGrid>
                <a:gridCol w="2057400"/>
                <a:gridCol w="762000"/>
                <a:gridCol w="1295400"/>
              </a:tblGrid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Signal Value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Mapped 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 &gt;= 4v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4.5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4v &gt; S &gt;= 2.5v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3.25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2.5v &gt; S &gt;= 1v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 * const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1.0v &gt; S &gt;= 0v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*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5112" name="Group 121"/>
          <p:cNvGrpSpPr>
            <a:grpSpLocks/>
          </p:cNvGrpSpPr>
          <p:nvPr/>
        </p:nvGrpSpPr>
        <p:grpSpPr bwMode="auto">
          <a:xfrm>
            <a:off x="5181600" y="2560638"/>
            <a:ext cx="3575050" cy="944562"/>
            <a:chOff x="576" y="2640"/>
            <a:chExt cx="4751" cy="1257"/>
          </a:xfrm>
        </p:grpSpPr>
        <p:pic>
          <p:nvPicPr>
            <p:cNvPr id="45141" name="Picture 122" descr="trngl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640"/>
              <a:ext cx="2165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42" name="Text Box 123"/>
            <p:cNvSpPr txBox="1">
              <a:spLocks noChangeArrowheads="1"/>
            </p:cNvSpPr>
            <p:nvPr/>
          </p:nvSpPr>
          <p:spPr bwMode="auto">
            <a:xfrm>
              <a:off x="1057" y="3409"/>
              <a:ext cx="245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5143" name="Text Box 124"/>
            <p:cNvSpPr txBox="1">
              <a:spLocks noChangeArrowheads="1"/>
            </p:cNvSpPr>
            <p:nvPr/>
          </p:nvSpPr>
          <p:spPr bwMode="auto">
            <a:xfrm>
              <a:off x="3696" y="3409"/>
              <a:ext cx="245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5144" name="Line 125"/>
            <p:cNvSpPr>
              <a:spLocks noChangeShapeType="1"/>
            </p:cNvSpPr>
            <p:nvPr/>
          </p:nvSpPr>
          <p:spPr bwMode="auto">
            <a:xfrm>
              <a:off x="576" y="3031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5" name="Line 126"/>
            <p:cNvSpPr>
              <a:spLocks noChangeShapeType="1"/>
            </p:cNvSpPr>
            <p:nvPr/>
          </p:nvSpPr>
          <p:spPr bwMode="auto">
            <a:xfrm>
              <a:off x="576" y="2866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6" name="Line 127"/>
            <p:cNvSpPr>
              <a:spLocks noChangeShapeType="1"/>
            </p:cNvSpPr>
            <p:nvPr/>
          </p:nvSpPr>
          <p:spPr bwMode="auto">
            <a:xfrm>
              <a:off x="576" y="3201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147" name="Picture 128" descr="trngl2bit"/>
            <p:cNvPicPr>
              <a:picLocks noChangeArrowheads="1"/>
            </p:cNvPicPr>
            <p:nvPr/>
          </p:nvPicPr>
          <p:blipFill>
            <a:blip r:embed="rId3"/>
            <a:srcRect t="5333" b="10667"/>
            <a:stretch>
              <a:fillRect/>
            </a:stretch>
          </p:blipFill>
          <p:spPr bwMode="auto">
            <a:xfrm>
              <a:off x="3168" y="2688"/>
              <a:ext cx="215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48" name="Rectangle 129"/>
            <p:cNvSpPr>
              <a:spLocks noChangeArrowheads="1"/>
            </p:cNvSpPr>
            <p:nvPr/>
          </p:nvSpPr>
          <p:spPr bwMode="auto">
            <a:xfrm>
              <a:off x="4216" y="267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113" name="Group 154"/>
          <p:cNvGrpSpPr>
            <a:grpSpLocks/>
          </p:cNvGrpSpPr>
          <p:nvPr/>
        </p:nvGrpSpPr>
        <p:grpSpPr bwMode="auto">
          <a:xfrm>
            <a:off x="5105400" y="4648200"/>
            <a:ext cx="3733800" cy="638175"/>
            <a:chOff x="576" y="2736"/>
            <a:chExt cx="4751" cy="813"/>
          </a:xfrm>
        </p:grpSpPr>
        <p:pic>
          <p:nvPicPr>
            <p:cNvPr id="45117" name="Picture 155" descr="trngl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6" y="2736"/>
              <a:ext cx="2165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18" name="Line 156"/>
            <p:cNvSpPr>
              <a:spLocks noChangeShapeType="1"/>
            </p:cNvSpPr>
            <p:nvPr/>
          </p:nvSpPr>
          <p:spPr bwMode="auto">
            <a:xfrm>
              <a:off x="576" y="3127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9" name="Line 157"/>
            <p:cNvSpPr>
              <a:spLocks noChangeShapeType="1"/>
            </p:cNvSpPr>
            <p:nvPr/>
          </p:nvSpPr>
          <p:spPr bwMode="auto">
            <a:xfrm>
              <a:off x="576" y="2920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0" name="Line 158"/>
            <p:cNvSpPr>
              <a:spLocks noChangeShapeType="1"/>
            </p:cNvSpPr>
            <p:nvPr/>
          </p:nvSpPr>
          <p:spPr bwMode="auto">
            <a:xfrm>
              <a:off x="576" y="3340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121" name="Picture 159" descr="trngl2bit"/>
            <p:cNvPicPr>
              <a:picLocks noChangeArrowheads="1"/>
            </p:cNvPicPr>
            <p:nvPr/>
          </p:nvPicPr>
          <p:blipFill>
            <a:blip r:embed="rId5"/>
            <a:srcRect t="5333" b="10667"/>
            <a:stretch>
              <a:fillRect/>
            </a:stretch>
          </p:blipFill>
          <p:spPr bwMode="auto">
            <a:xfrm>
              <a:off x="3168" y="2784"/>
              <a:ext cx="215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22" name="Rectangle 160"/>
            <p:cNvSpPr>
              <a:spLocks noChangeArrowheads="1"/>
            </p:cNvSpPr>
            <p:nvPr/>
          </p:nvSpPr>
          <p:spPr bwMode="auto">
            <a:xfrm>
              <a:off x="4216" y="277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3" name="Rectangle 161"/>
            <p:cNvSpPr>
              <a:spLocks noChangeArrowheads="1"/>
            </p:cNvSpPr>
            <p:nvPr/>
          </p:nvSpPr>
          <p:spPr bwMode="auto">
            <a:xfrm>
              <a:off x="3444" y="2780"/>
              <a:ext cx="168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5124" name="Group 162"/>
            <p:cNvGrpSpPr>
              <a:grpSpLocks/>
            </p:cNvGrpSpPr>
            <p:nvPr/>
          </p:nvGrpSpPr>
          <p:grpSpPr bwMode="auto">
            <a:xfrm>
              <a:off x="3456" y="2928"/>
              <a:ext cx="1680" cy="528"/>
              <a:chOff x="3456" y="3024"/>
              <a:chExt cx="1632" cy="432"/>
            </a:xfrm>
          </p:grpSpPr>
          <p:grpSp>
            <p:nvGrpSpPr>
              <p:cNvPr id="45125" name="Group 163"/>
              <p:cNvGrpSpPr>
                <a:grpSpLocks/>
              </p:cNvGrpSpPr>
              <p:nvPr/>
            </p:nvGrpSpPr>
            <p:grpSpPr bwMode="auto">
              <a:xfrm>
                <a:off x="3456" y="3024"/>
                <a:ext cx="816" cy="432"/>
                <a:chOff x="3456" y="3024"/>
                <a:chExt cx="816" cy="432"/>
              </a:xfrm>
            </p:grpSpPr>
            <p:sp>
              <p:nvSpPr>
                <p:cNvPr id="45134" name="Line 164"/>
                <p:cNvSpPr>
                  <a:spLocks noChangeShapeType="1"/>
                </p:cNvSpPr>
                <p:nvPr/>
              </p:nvSpPr>
              <p:spPr bwMode="auto">
                <a:xfrm>
                  <a:off x="3456" y="3456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5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3648" y="3360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6" name="Line 166"/>
                <p:cNvSpPr>
                  <a:spLocks noChangeShapeType="1"/>
                </p:cNvSpPr>
                <p:nvPr/>
              </p:nvSpPr>
              <p:spPr bwMode="auto">
                <a:xfrm>
                  <a:off x="3648" y="3360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7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3888" y="3120"/>
                  <a:ext cx="0" cy="24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8" name="Line 168"/>
                <p:cNvSpPr>
                  <a:spLocks noChangeShapeType="1"/>
                </p:cNvSpPr>
                <p:nvPr/>
              </p:nvSpPr>
              <p:spPr bwMode="auto">
                <a:xfrm>
                  <a:off x="3888" y="3120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9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128" y="3024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40" name="Line 170"/>
                <p:cNvSpPr>
                  <a:spLocks noChangeShapeType="1"/>
                </p:cNvSpPr>
                <p:nvPr/>
              </p:nvSpPr>
              <p:spPr bwMode="auto">
                <a:xfrm>
                  <a:off x="4128" y="3024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126" name="Group 171"/>
              <p:cNvGrpSpPr>
                <a:grpSpLocks/>
              </p:cNvGrpSpPr>
              <p:nvPr/>
            </p:nvGrpSpPr>
            <p:grpSpPr bwMode="auto">
              <a:xfrm flipH="1">
                <a:off x="4272" y="3024"/>
                <a:ext cx="816" cy="432"/>
                <a:chOff x="3456" y="3024"/>
                <a:chExt cx="816" cy="432"/>
              </a:xfrm>
            </p:grpSpPr>
            <p:sp>
              <p:nvSpPr>
                <p:cNvPr id="45127" name="Line 172"/>
                <p:cNvSpPr>
                  <a:spLocks noChangeShapeType="1"/>
                </p:cNvSpPr>
                <p:nvPr/>
              </p:nvSpPr>
              <p:spPr bwMode="auto">
                <a:xfrm>
                  <a:off x="3456" y="3456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28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3648" y="3360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29" name="Line 174"/>
                <p:cNvSpPr>
                  <a:spLocks noChangeShapeType="1"/>
                </p:cNvSpPr>
                <p:nvPr/>
              </p:nvSpPr>
              <p:spPr bwMode="auto">
                <a:xfrm>
                  <a:off x="3648" y="3360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0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3888" y="3120"/>
                  <a:ext cx="0" cy="24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1" name="Line 176"/>
                <p:cNvSpPr>
                  <a:spLocks noChangeShapeType="1"/>
                </p:cNvSpPr>
                <p:nvPr/>
              </p:nvSpPr>
              <p:spPr bwMode="auto">
                <a:xfrm>
                  <a:off x="3888" y="3120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2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128" y="3024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33" name="Line 178"/>
                <p:cNvSpPr>
                  <a:spLocks noChangeShapeType="1"/>
                </p:cNvSpPr>
                <p:nvPr/>
              </p:nvSpPr>
              <p:spPr bwMode="auto">
                <a:xfrm>
                  <a:off x="4128" y="3024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43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390525"/>
          </a:xfrm>
          <a:noFill/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smtClean="0"/>
              <a:t>Uniform Quantization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9CB5-84BC-4853-9CDC-B21109975D8D}" type="slidenum">
              <a:rPr lang="en-US" altLang="en-US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838200" y="3886200"/>
            <a:ext cx="7772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latin typeface="Calibri" pitchFamily="34" charset="0"/>
                <a:cs typeface="Calibri" pitchFamily="34" charset="0"/>
              </a:rPr>
              <a:t>At the sampling instant, the actual value of the waveform is rounded off to the nearest level permitted by the quantization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latin typeface="Calibri" pitchFamily="34" charset="0"/>
                <a:cs typeface="Calibri" pitchFamily="34" charset="0"/>
              </a:rPr>
              <a:t>Values entirely outside the range are quantized to either the highest or lowest values</a:t>
            </a:r>
          </a:p>
        </p:txBody>
      </p:sp>
      <p:pic>
        <p:nvPicPr>
          <p:cNvPr id="47108" name="Picture 4" descr="contsam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8388" y="914400"/>
            <a:ext cx="34274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3bitsam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188" y="914400"/>
            <a:ext cx="34274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AutoShape 6"/>
          <p:cNvSpPr>
            <a:spLocks noChangeArrowheads="1"/>
          </p:cNvSpPr>
          <p:nvPr/>
        </p:nvSpPr>
        <p:spPr bwMode="auto">
          <a:xfrm>
            <a:off x="4497388" y="2047875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1" name="Group 28"/>
          <p:cNvGrpSpPr>
            <a:grpSpLocks/>
          </p:cNvGrpSpPr>
          <p:nvPr/>
        </p:nvGrpSpPr>
        <p:grpSpPr bwMode="auto">
          <a:xfrm>
            <a:off x="1516063" y="1274763"/>
            <a:ext cx="2667000" cy="1981200"/>
            <a:chOff x="1200" y="768"/>
            <a:chExt cx="1536" cy="1248"/>
          </a:xfrm>
        </p:grpSpPr>
        <p:sp>
          <p:nvSpPr>
            <p:cNvPr id="47115" name="Line 8"/>
            <p:cNvSpPr>
              <a:spLocks noChangeShapeType="1"/>
            </p:cNvSpPr>
            <p:nvPr/>
          </p:nvSpPr>
          <p:spPr bwMode="auto">
            <a:xfrm flipH="1">
              <a:off x="1200" y="1152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6" name="Line 9"/>
            <p:cNvSpPr>
              <a:spLocks noChangeShapeType="1"/>
            </p:cNvSpPr>
            <p:nvPr/>
          </p:nvSpPr>
          <p:spPr bwMode="auto">
            <a:xfrm flipH="1">
              <a:off x="1200" y="1056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7" name="Line 11"/>
            <p:cNvSpPr>
              <a:spLocks noChangeShapeType="1"/>
            </p:cNvSpPr>
            <p:nvPr/>
          </p:nvSpPr>
          <p:spPr bwMode="auto">
            <a:xfrm flipH="1">
              <a:off x="1200" y="960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8" name="Line 13"/>
            <p:cNvSpPr>
              <a:spLocks noChangeShapeType="1"/>
            </p:cNvSpPr>
            <p:nvPr/>
          </p:nvSpPr>
          <p:spPr bwMode="auto">
            <a:xfrm flipH="1">
              <a:off x="1200" y="864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9" name="Line 15"/>
            <p:cNvSpPr>
              <a:spLocks noChangeShapeType="1"/>
            </p:cNvSpPr>
            <p:nvPr/>
          </p:nvSpPr>
          <p:spPr bwMode="auto">
            <a:xfrm flipH="1">
              <a:off x="1200" y="768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0" name="Line 16"/>
            <p:cNvSpPr>
              <a:spLocks noChangeShapeType="1"/>
            </p:cNvSpPr>
            <p:nvPr/>
          </p:nvSpPr>
          <p:spPr bwMode="auto">
            <a:xfrm flipH="1">
              <a:off x="1200" y="1536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H="1">
              <a:off x="1200" y="1440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2" name="Line 18"/>
            <p:cNvSpPr>
              <a:spLocks noChangeShapeType="1"/>
            </p:cNvSpPr>
            <p:nvPr/>
          </p:nvSpPr>
          <p:spPr bwMode="auto">
            <a:xfrm flipH="1">
              <a:off x="1200" y="1344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3" name="Line 19"/>
            <p:cNvSpPr>
              <a:spLocks noChangeShapeType="1"/>
            </p:cNvSpPr>
            <p:nvPr/>
          </p:nvSpPr>
          <p:spPr bwMode="auto">
            <a:xfrm flipH="1">
              <a:off x="1200" y="1248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4" name="Line 22"/>
            <p:cNvSpPr>
              <a:spLocks noChangeShapeType="1"/>
            </p:cNvSpPr>
            <p:nvPr/>
          </p:nvSpPr>
          <p:spPr bwMode="auto">
            <a:xfrm flipH="1">
              <a:off x="1200" y="1920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5" name="Line 23"/>
            <p:cNvSpPr>
              <a:spLocks noChangeShapeType="1"/>
            </p:cNvSpPr>
            <p:nvPr/>
          </p:nvSpPr>
          <p:spPr bwMode="auto">
            <a:xfrm flipH="1">
              <a:off x="1200" y="1824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Line 24"/>
            <p:cNvSpPr>
              <a:spLocks noChangeShapeType="1"/>
            </p:cNvSpPr>
            <p:nvPr/>
          </p:nvSpPr>
          <p:spPr bwMode="auto">
            <a:xfrm flipH="1">
              <a:off x="1200" y="1728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25"/>
            <p:cNvSpPr>
              <a:spLocks noChangeShapeType="1"/>
            </p:cNvSpPr>
            <p:nvPr/>
          </p:nvSpPr>
          <p:spPr bwMode="auto">
            <a:xfrm flipH="1">
              <a:off x="1200" y="1632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Line 26"/>
            <p:cNvSpPr>
              <a:spLocks noChangeShapeType="1"/>
            </p:cNvSpPr>
            <p:nvPr/>
          </p:nvSpPr>
          <p:spPr bwMode="auto">
            <a:xfrm flipH="1">
              <a:off x="1200" y="2016"/>
              <a:ext cx="1536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390525"/>
          </a:xfrm>
          <a:noFill/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dirty="0" smtClean="0"/>
              <a:t>Non-uniform </a:t>
            </a:r>
            <a:r>
              <a:rPr lang="en-US" dirty="0" err="1" smtClean="0"/>
              <a:t>Quantiztion</a:t>
            </a:r>
            <a:endParaRPr lang="en-US" dirty="0" smtClean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2F7E6-3FE4-4FF4-B2FE-F4DD726F1B38}" type="slidenum">
              <a:rPr lang="en-US" altLang="en-US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609600" y="35814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Quantization levels are non-uniformly spaced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At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the sampling instant, the actual value of the waveform is rounded off to the nearest level permitted by the quantization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latin typeface="Calibri" pitchFamily="34" charset="0"/>
                <a:cs typeface="Calibri" pitchFamily="34" charset="0"/>
              </a:rPr>
              <a:t>Values entirely outside the range are quantized to either the highest or lowest values</a:t>
            </a:r>
          </a:p>
        </p:txBody>
      </p:sp>
      <p:pic>
        <p:nvPicPr>
          <p:cNvPr id="51204" name="Picture 4" descr="contsamps"/>
          <p:cNvPicPr>
            <a:picLocks noChangeAspect="1" noChangeArrowheads="1"/>
          </p:cNvPicPr>
          <p:nvPr/>
        </p:nvPicPr>
        <p:blipFill>
          <a:blip r:embed="rId3"/>
          <a:srcRect l="8000"/>
          <a:stretch>
            <a:fillRect/>
          </a:stretch>
        </p:blipFill>
        <p:spPr bwMode="auto">
          <a:xfrm>
            <a:off x="609600" y="914400"/>
            <a:ext cx="31527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3bitsamps"/>
          <p:cNvPicPr>
            <a:picLocks noChangeAspect="1" noChangeArrowheads="1"/>
          </p:cNvPicPr>
          <p:nvPr/>
        </p:nvPicPr>
        <p:blipFill>
          <a:blip r:embed="rId4"/>
          <a:srcRect l="9599"/>
          <a:stretch>
            <a:fillRect/>
          </a:stretch>
        </p:blipFill>
        <p:spPr bwMode="auto">
          <a:xfrm>
            <a:off x="3455988" y="914400"/>
            <a:ext cx="30972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3bitmulawsamps"/>
          <p:cNvPicPr>
            <a:picLocks noChangeAspect="1" noChangeArrowheads="1"/>
          </p:cNvPicPr>
          <p:nvPr/>
        </p:nvPicPr>
        <p:blipFill>
          <a:blip r:embed="rId5"/>
          <a:srcRect l="9599" r="6000"/>
          <a:stretch>
            <a:fillRect/>
          </a:stretch>
        </p:blipFill>
        <p:spPr bwMode="auto">
          <a:xfrm>
            <a:off x="6248400" y="914400"/>
            <a:ext cx="28924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1600200" y="1066800"/>
            <a:ext cx="882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Original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4419600" y="10668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Uniform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7086600" y="1066800"/>
            <a:ext cx="1233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Nonuniform</a:t>
            </a:r>
          </a:p>
        </p:txBody>
      </p:sp>
      <p:grpSp>
        <p:nvGrpSpPr>
          <p:cNvPr id="51210" name="Group 22"/>
          <p:cNvGrpSpPr>
            <a:grpSpLocks/>
          </p:cNvGrpSpPr>
          <p:nvPr/>
        </p:nvGrpSpPr>
        <p:grpSpPr bwMode="auto">
          <a:xfrm>
            <a:off x="762000" y="1273175"/>
            <a:ext cx="2743200" cy="1817688"/>
            <a:chOff x="3983" y="707"/>
            <a:chExt cx="1728" cy="1145"/>
          </a:xfrm>
        </p:grpSpPr>
        <p:sp>
          <p:nvSpPr>
            <p:cNvPr id="51214" name="Line 10"/>
            <p:cNvSpPr>
              <a:spLocks noChangeShapeType="1"/>
            </p:cNvSpPr>
            <p:nvPr/>
          </p:nvSpPr>
          <p:spPr bwMode="auto">
            <a:xfrm>
              <a:off x="3983" y="707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5" name="Line 11"/>
            <p:cNvSpPr>
              <a:spLocks noChangeShapeType="1"/>
            </p:cNvSpPr>
            <p:nvPr/>
          </p:nvSpPr>
          <p:spPr bwMode="auto">
            <a:xfrm>
              <a:off x="3983" y="816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6" name="Line 12"/>
            <p:cNvSpPr>
              <a:spLocks noChangeShapeType="1"/>
            </p:cNvSpPr>
            <p:nvPr/>
          </p:nvSpPr>
          <p:spPr bwMode="auto">
            <a:xfrm>
              <a:off x="3983" y="912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7" name="Line 13"/>
            <p:cNvSpPr>
              <a:spLocks noChangeShapeType="1"/>
            </p:cNvSpPr>
            <p:nvPr/>
          </p:nvSpPr>
          <p:spPr bwMode="auto">
            <a:xfrm>
              <a:off x="3983" y="1001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8" name="Line 14"/>
            <p:cNvSpPr>
              <a:spLocks noChangeShapeType="1"/>
            </p:cNvSpPr>
            <p:nvPr/>
          </p:nvSpPr>
          <p:spPr bwMode="auto">
            <a:xfrm>
              <a:off x="3983" y="1069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9" name="Line 15"/>
            <p:cNvSpPr>
              <a:spLocks noChangeShapeType="1"/>
            </p:cNvSpPr>
            <p:nvPr/>
          </p:nvSpPr>
          <p:spPr bwMode="auto">
            <a:xfrm>
              <a:off x="3983" y="1132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6"/>
            <p:cNvSpPr>
              <a:spLocks noChangeShapeType="1"/>
            </p:cNvSpPr>
            <p:nvPr/>
          </p:nvSpPr>
          <p:spPr bwMode="auto">
            <a:xfrm>
              <a:off x="3983" y="1207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1" name="Line 17"/>
            <p:cNvSpPr>
              <a:spLocks noChangeShapeType="1"/>
            </p:cNvSpPr>
            <p:nvPr/>
          </p:nvSpPr>
          <p:spPr bwMode="auto">
            <a:xfrm>
              <a:off x="3983" y="1283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2" name="Line 18"/>
            <p:cNvSpPr>
              <a:spLocks noChangeShapeType="1"/>
            </p:cNvSpPr>
            <p:nvPr/>
          </p:nvSpPr>
          <p:spPr bwMode="auto">
            <a:xfrm>
              <a:off x="3983" y="1358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3" name="Line 19"/>
            <p:cNvSpPr>
              <a:spLocks noChangeShapeType="1"/>
            </p:cNvSpPr>
            <p:nvPr/>
          </p:nvSpPr>
          <p:spPr bwMode="auto">
            <a:xfrm>
              <a:off x="3983" y="1468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4" name="Line 20"/>
            <p:cNvSpPr>
              <a:spLocks noChangeShapeType="1"/>
            </p:cNvSpPr>
            <p:nvPr/>
          </p:nvSpPr>
          <p:spPr bwMode="auto">
            <a:xfrm>
              <a:off x="3983" y="1632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5" name="Line 21"/>
            <p:cNvSpPr>
              <a:spLocks noChangeShapeType="1"/>
            </p:cNvSpPr>
            <p:nvPr/>
          </p:nvSpPr>
          <p:spPr bwMode="auto">
            <a:xfrm>
              <a:off x="3983" y="1852"/>
              <a:ext cx="172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3.bp.blogspot.com/-rcPvQVRag30/TlG_if8S0oI/AAAAAAAABB0/IUZiVHLwphw/s1600/EEG%2B4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97317"/>
            <a:ext cx="3063370" cy="156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Example: </a:t>
            </a:r>
            <a:r>
              <a:rPr lang="en-US" dirty="0" err="1" smtClean="0"/>
              <a:t>Biosignals</a:t>
            </a:r>
            <a:endParaRPr 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962400"/>
            <a:ext cx="8229600" cy="27432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3100" dirty="0" err="1" smtClean="0">
                <a:latin typeface="Calibri" pitchFamily="34" charset="0"/>
                <a:cs typeface="Calibri" pitchFamily="34" charset="0"/>
              </a:rPr>
              <a:t>Biosignals</a:t>
            </a:r>
            <a:endParaRPr lang="en-US" sz="310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MRI:  “k-space”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3D Fourier transform</a:t>
            </a:r>
            <a:endParaRPr lang="en-US" dirty="0"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lvl="2"/>
            <a:r>
              <a:rPr lang="en-US" sz="26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Invert to get image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EEG: Many channels of brain electrical activity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ECG: Cardiac activity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OCT, Ultrasound, Echo cardiogram:  Echo-based imaging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Others..</a:t>
            </a:r>
          </a:p>
          <a:p>
            <a:r>
              <a:rPr lang="en-US" sz="31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Challenges: </a:t>
            </a:r>
            <a:r>
              <a:rPr lang="en-US" sz="3100" dirty="0" err="1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denoising</a:t>
            </a:r>
            <a:r>
              <a:rPr lang="en-US" sz="31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, prediction, classification..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A4252-02E2-405C-B04A-73B43D346314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16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upload.wikimedia.org/wikipedia/commons/0/03/T1t2P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2576514" cy="11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0527" y="22860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MRI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2" descr="http://www.ese.wustl.edu/~nehorai/research/eegmeg/EMEG-Overview_files/eeg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21431"/>
            <a:ext cx="624970" cy="77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191000" y="27432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EEG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124" name="Picture 4" descr="http://www.medtees.com/blog/EKG14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02" y="1197316"/>
            <a:ext cx="2779598" cy="154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91400" y="27432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ECG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126" name="Picture 6" descr="http://upload.wikimedia.org/wikipedia/commons/2/2d/Retina-OCT8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199"/>
            <a:ext cx="3072145" cy="96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3669268"/>
            <a:ext cx="34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Optical Coherence Tomography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7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390525"/>
          </a:xfrm>
          <a:noFill/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smtClean="0"/>
              <a:t>Uniform Quantization</a:t>
            </a:r>
          </a:p>
        </p:txBody>
      </p:sp>
      <p:pic>
        <p:nvPicPr>
          <p:cNvPr id="46082" name="Picture 2" descr="s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066800" y="1143000"/>
            <a:ext cx="7620000" cy="2362200"/>
          </a:xfrm>
          <a:noFill/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E8115-5750-401F-9DFB-9B58DC922683}" type="slidenum">
              <a:rPr lang="en-US" altLang="en-US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1524000" y="2498725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1524000" y="2701925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1524000" y="2905125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1524000" y="3108325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1524000" y="16843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1524000" y="18875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>
            <a:off x="1524000" y="20907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1524000" y="22939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1812925" y="3489325"/>
            <a:ext cx="5216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UPON BEING SAMPLED AT ONLY 3 BITS (8 LEVELS)</a:t>
            </a:r>
          </a:p>
        </p:txBody>
      </p:sp>
      <p:pic>
        <p:nvPicPr>
          <p:cNvPr id="46093" name="Picture 13" descr="sullivan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4114800"/>
            <a:ext cx="76231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8" name="Picture 1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.u.l.l.i.v.a.n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1447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9" name="Picture 15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ullivan3bit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305800" y="4343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6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16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07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607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6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216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07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607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390525"/>
          </a:xfrm>
          <a:noFill/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smtClean="0"/>
              <a:t>Uniform Quantization</a:t>
            </a:r>
          </a:p>
        </p:txBody>
      </p:sp>
      <p:pic>
        <p:nvPicPr>
          <p:cNvPr id="48130" name="Picture 2" descr="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1143000"/>
            <a:ext cx="7620000" cy="2362200"/>
          </a:xfrm>
          <a:noFill/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F0A27-AC86-4FD2-8B5F-9C510B1841DC}" type="slidenum">
              <a:rPr lang="en-US" altLang="en-US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1524000" y="24717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1524000" y="26749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1524000" y="28781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1524000" y="30813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1524000" y="165735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1524000" y="186055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>
            <a:off x="1524000" y="206375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1524000" y="226695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40" name="Rectangle 13"/>
          <p:cNvSpPr>
            <a:spLocks noChangeArrowheads="1"/>
          </p:cNvSpPr>
          <p:nvPr/>
        </p:nvSpPr>
        <p:spPr bwMode="auto">
          <a:xfrm>
            <a:off x="1524000" y="1943100"/>
            <a:ext cx="6858000" cy="609600"/>
          </a:xfrm>
          <a:prstGeom prst="rect">
            <a:avLst/>
          </a:prstGeom>
          <a:solidFill>
            <a:srgbClr val="CCECFF">
              <a:alpha val="50195"/>
            </a:srgbClr>
          </a:solidFill>
          <a:ln w="38100">
            <a:solidFill>
              <a:srgbClr val="FF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Rectangle 14"/>
          <p:cNvSpPr>
            <a:spLocks noChangeArrowheads="1"/>
          </p:cNvSpPr>
          <p:nvPr/>
        </p:nvSpPr>
        <p:spPr bwMode="auto">
          <a:xfrm>
            <a:off x="457200" y="3733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There is a lot more action in the central region than outside.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Assigning only four levels to the busy central region and four entire levels to the sparse outer region is inefficient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Assigning more levels to the central region and less to the outer region can give better fidelity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669925" lvl="1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for the same storage</a:t>
            </a:r>
          </a:p>
        </p:txBody>
      </p:sp>
      <p:pic>
        <p:nvPicPr>
          <p:cNvPr id="1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ullivan8mulaw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3429000"/>
            <a:ext cx="7623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390525"/>
          </a:xfrm>
          <a:noFill/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smtClean="0"/>
              <a:t>Non-uniform Quantization</a:t>
            </a:r>
          </a:p>
        </p:txBody>
      </p:sp>
      <p:pic>
        <p:nvPicPr>
          <p:cNvPr id="49155" name="Picture 3" descr="s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066800" y="1143000"/>
            <a:ext cx="7620000" cy="2362200"/>
          </a:xfrm>
          <a:noFill/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89545-5C7E-4126-876E-3FFCCE9F243B}" type="slidenum">
              <a:rPr lang="en-US" altLang="en-US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1524000" y="22860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1524000" y="241935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1524000" y="25908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1524000" y="28654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1524000" y="163195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1524000" y="19050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1524000" y="207645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>
            <a:off x="1524000" y="22098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609600" y="5562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Assigning more levels to the central region and less to the outer region can give better fidelity for the same storage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4270" name="Picture 1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.u.l.l.i.v.a.n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1447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1" name="Picture 15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ullivan8mulaw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382000" y="3657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4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24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7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27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4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224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7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271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ullivan8mulaw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3429000"/>
            <a:ext cx="7623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390525"/>
          </a:xfrm>
          <a:noFill/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smtClean="0"/>
              <a:t>Non-uniform Quantization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4AD0B-05C2-4E26-84E5-40236C332EEF}" type="slidenum">
              <a:rPr lang="en-US" altLang="en-US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09600" y="5638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Assigning more levels to the central region and less to the outer region can give better fidelity for the same storage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630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ullivan8mulaw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0" y="3657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sullivan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993775"/>
            <a:ext cx="76231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ullivan3bit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05800" y="1222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4175125" y="1127125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Uniform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175125" y="3276600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Non-uniform</a:t>
            </a:r>
          </a:p>
        </p:txBody>
      </p:sp>
      <p:pic>
        <p:nvPicPr>
          <p:cNvPr id="15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6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26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30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630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6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226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3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6311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Non-uniform Sampling</a:t>
            </a:r>
          </a:p>
        </p:txBody>
      </p:sp>
      <p:pic>
        <p:nvPicPr>
          <p:cNvPr id="52230" name="Picture 15" descr="4bitlinea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5000"/>
          <a:stretch>
            <a:fillRect/>
          </a:stretch>
        </p:blipFill>
        <p:spPr>
          <a:xfrm>
            <a:off x="1066800" y="838200"/>
            <a:ext cx="3721100" cy="2651125"/>
          </a:xfrm>
          <a:noFill/>
        </p:spPr>
      </p:pic>
      <p:sp>
        <p:nvSpPr>
          <p:cNvPr id="5222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505200"/>
            <a:ext cx="8229600" cy="3124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Uniform sampling maps uniform widths of the analog signal to units steps of the quantized signal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In “standard”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non-uniform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sampling the step sizes are smaller near 0 and wider farther away</a:t>
            </a:r>
          </a:p>
          <a:p>
            <a:pPr lvl="1" eaLnBrk="1" hangingPunct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The curve that the steps are drawn on follow a logarithmic law:  </a:t>
            </a:r>
          </a:p>
          <a:p>
            <a:pPr lvl="2" eaLnBrk="1" hangingPunct="1"/>
            <a:r>
              <a:rPr lang="en-US" sz="1600" dirty="0" smtClean="0">
                <a:latin typeface="Calibri" pitchFamily="34" charset="0"/>
                <a:cs typeface="Calibri" pitchFamily="34" charset="0"/>
              </a:rPr>
              <a:t>Mu Law:  Y  =  C. log(1 +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mX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/C)/(1+m)</a:t>
            </a:r>
          </a:p>
          <a:p>
            <a:pPr lvl="2" eaLnBrk="1" hangingPunct="1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 Law:  Y =  C. (1 + log(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a.X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)/C)/(1+a)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One can get the same perceptual effect with 8bits of non-uniform sampling as 12bits of uniform sampling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59D9-D2A3-40D9-8877-F5E00B6A2E77}" type="slidenum">
              <a:rPr lang="en-US" altLang="en-US"/>
              <a:pPr>
                <a:defRPr/>
              </a:pPr>
              <a:t>54</a:t>
            </a:fld>
            <a:endParaRPr lang="en-US" altLang="en-US"/>
          </a:p>
        </p:txBody>
      </p:sp>
      <p:pic>
        <p:nvPicPr>
          <p:cNvPr id="52228" name="Picture 13" descr="4bitmulaw"/>
          <p:cNvPicPr>
            <a:picLocks noChangeAspect="1" noChangeArrowheads="1"/>
          </p:cNvPicPr>
          <p:nvPr/>
        </p:nvPicPr>
        <p:blipFill>
          <a:blip r:embed="rId3"/>
          <a:srcRect b="5000"/>
          <a:stretch>
            <a:fillRect/>
          </a:stretch>
        </p:blipFill>
        <p:spPr bwMode="auto">
          <a:xfrm>
            <a:off x="4711700" y="836613"/>
            <a:ext cx="37211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14"/>
          <p:cNvSpPr txBox="1">
            <a:spLocks noChangeArrowheads="1"/>
          </p:cNvSpPr>
          <p:nvPr/>
        </p:nvSpPr>
        <p:spPr bwMode="auto">
          <a:xfrm>
            <a:off x="5930900" y="762000"/>
            <a:ext cx="1050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Nonlinear</a:t>
            </a:r>
          </a:p>
        </p:txBody>
      </p:sp>
      <p:sp>
        <p:nvSpPr>
          <p:cNvPr id="52231" name="Text Box 16"/>
          <p:cNvSpPr txBox="1">
            <a:spLocks noChangeArrowheads="1"/>
          </p:cNvSpPr>
          <p:nvPr/>
        </p:nvSpPr>
        <p:spPr bwMode="auto">
          <a:xfrm>
            <a:off x="2514600" y="7620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Uniform</a:t>
            </a:r>
          </a:p>
        </p:txBody>
      </p:sp>
      <p:sp>
        <p:nvSpPr>
          <p:cNvPr id="52232" name="Text Box 17"/>
          <p:cNvSpPr txBox="1">
            <a:spLocks noChangeArrowheads="1"/>
          </p:cNvSpPr>
          <p:nvPr/>
        </p:nvSpPr>
        <p:spPr bwMode="auto">
          <a:xfrm>
            <a:off x="2520950" y="2990850"/>
            <a:ext cx="160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Analog value</a:t>
            </a:r>
          </a:p>
        </p:txBody>
      </p:sp>
      <p:sp>
        <p:nvSpPr>
          <p:cNvPr id="52233" name="Text Box 18"/>
          <p:cNvSpPr txBox="1">
            <a:spLocks noChangeArrowheads="1"/>
          </p:cNvSpPr>
          <p:nvPr/>
        </p:nvSpPr>
        <p:spPr bwMode="auto">
          <a:xfrm rot="-5400000">
            <a:off x="592932" y="2061368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quantized value</a:t>
            </a:r>
          </a:p>
        </p:txBody>
      </p:sp>
      <p:sp>
        <p:nvSpPr>
          <p:cNvPr id="52234" name="Text Box 19"/>
          <p:cNvSpPr txBox="1">
            <a:spLocks noChangeArrowheads="1"/>
          </p:cNvSpPr>
          <p:nvPr/>
        </p:nvSpPr>
        <p:spPr bwMode="auto">
          <a:xfrm>
            <a:off x="6102350" y="2990850"/>
            <a:ext cx="160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Analog value</a:t>
            </a:r>
          </a:p>
        </p:txBody>
      </p:sp>
      <p:sp>
        <p:nvSpPr>
          <p:cNvPr id="52235" name="Text Box 20"/>
          <p:cNvSpPr txBox="1">
            <a:spLocks noChangeArrowheads="1"/>
          </p:cNvSpPr>
          <p:nvPr/>
        </p:nvSpPr>
        <p:spPr bwMode="auto">
          <a:xfrm rot="-5400000">
            <a:off x="4174332" y="2061368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quantized value</a:t>
            </a:r>
          </a:p>
        </p:txBody>
      </p:sp>
      <p:pic>
        <p:nvPicPr>
          <p:cNvPr id="17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Dealing with audio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895600"/>
            <a:ext cx="8229600" cy="3581400"/>
          </a:xfrm>
        </p:spPr>
        <p:txBody>
          <a:bodyPr/>
          <a:lstStyle/>
          <a:p>
            <a:pPr eaLnBrk="1" hangingPunct="1"/>
            <a:r>
              <a:rPr lang="en-US" sz="1900" dirty="0" smtClean="0"/>
              <a:t>Capture / read audio in the format provided by the file or hardware</a:t>
            </a:r>
          </a:p>
          <a:p>
            <a:pPr lvl="1" eaLnBrk="1" hangingPunct="1"/>
            <a:r>
              <a:rPr lang="en-US" sz="1700" dirty="0" smtClean="0"/>
              <a:t>Linear PCM, Mu-law, A-law,</a:t>
            </a:r>
          </a:p>
          <a:p>
            <a:pPr eaLnBrk="1" hangingPunct="1"/>
            <a:r>
              <a:rPr lang="en-US" sz="1900" dirty="0" smtClean="0"/>
              <a:t>Convert to 16-bit PCM value</a:t>
            </a:r>
          </a:p>
          <a:p>
            <a:pPr lvl="1" eaLnBrk="1" hangingPunct="1"/>
            <a:r>
              <a:rPr lang="en-US" sz="1700" dirty="0" smtClean="0"/>
              <a:t>I.e. map the bits onto the number on the right column</a:t>
            </a:r>
          </a:p>
          <a:p>
            <a:pPr lvl="1" eaLnBrk="1" hangingPunct="1"/>
            <a:r>
              <a:rPr lang="en-US" sz="1700" dirty="0" smtClean="0"/>
              <a:t>This mapping is typically provided by a table computed from the sample compression function</a:t>
            </a:r>
          </a:p>
          <a:p>
            <a:pPr lvl="1" eaLnBrk="1" hangingPunct="1"/>
            <a:r>
              <a:rPr lang="en-US" sz="1700" dirty="0" smtClean="0"/>
              <a:t>No lookup for data stored in PCM</a:t>
            </a:r>
          </a:p>
          <a:p>
            <a:pPr eaLnBrk="1" hangingPunct="1"/>
            <a:r>
              <a:rPr lang="en-US" sz="1900" dirty="0" smtClean="0"/>
              <a:t>Conversion from Mu law:</a:t>
            </a:r>
          </a:p>
          <a:p>
            <a:pPr lvl="1" eaLnBrk="1" hangingPunct="1"/>
            <a:r>
              <a:rPr lang="en-US" sz="1700" dirty="0" smtClean="0"/>
              <a:t>http://www.speech.cs.cmu.edu/comp.speech/Section2/Q2.7.html</a:t>
            </a:r>
          </a:p>
        </p:txBody>
      </p:sp>
      <p:sp>
        <p:nvSpPr>
          <p:cNvPr id="59" name="Footer Placeholder 5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C2188-540B-4F4B-8BC6-A6CF688BB2CA}" type="slidenum">
              <a:rPr lang="en-US" altLang="en-US"/>
              <a:pPr>
                <a:defRPr/>
              </a:pPr>
              <a:t>55</a:t>
            </a:fld>
            <a:endParaRPr lang="en-US" altLang="en-US"/>
          </a:p>
        </p:txBody>
      </p:sp>
      <p:graphicFrame>
        <p:nvGraphicFramePr>
          <p:cNvPr id="368644" name="Group 4"/>
          <p:cNvGraphicFramePr>
            <a:graphicFrameLocks noGrp="1"/>
          </p:cNvGraphicFramePr>
          <p:nvPr/>
        </p:nvGraphicFramePr>
        <p:xfrm>
          <a:off x="457200" y="990600"/>
          <a:ext cx="3886200" cy="1676400"/>
        </p:xfrm>
        <a:graphic>
          <a:graphicData uri="http://schemas.openxmlformats.org/drawingml/2006/table">
            <a:tbl>
              <a:tblPr/>
              <a:tblGrid>
                <a:gridCol w="1981200"/>
                <a:gridCol w="533400"/>
                <a:gridCol w="1371600"/>
              </a:tblGrid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Signal Value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Mapped 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 &gt;= 3.75v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3.75v &gt; S &gt;= 2.5v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2.5v &gt; S &gt;= 1.25v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1.25v &gt; S &gt;= 0v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8670" name="Group 30"/>
          <p:cNvGraphicFramePr>
            <a:graphicFrameLocks noGrp="1"/>
          </p:cNvGraphicFramePr>
          <p:nvPr/>
        </p:nvGraphicFramePr>
        <p:xfrm>
          <a:off x="4583113" y="1003300"/>
          <a:ext cx="4114800" cy="1676400"/>
        </p:xfrm>
        <a:graphic>
          <a:graphicData uri="http://schemas.openxmlformats.org/drawingml/2006/table">
            <a:tbl>
              <a:tblPr/>
              <a:tblGrid>
                <a:gridCol w="2057400"/>
                <a:gridCol w="762000"/>
                <a:gridCol w="1295400"/>
              </a:tblGrid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Signal Value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Mapped 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 &gt;= 4v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4v &gt; S &gt;= 2.5v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2.5v &gt; S &gt;= 1v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1.0v &gt; S &gt;= 0v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1F206-C5E4-44A3-86F0-A1BCBF752EEA}" type="slidenum">
              <a:rPr lang="en-US" altLang="en-US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56323" name="Picture 4" descr="iDonnas_Ey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371600"/>
            <a:ext cx="571500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42B9C-8268-496E-B06A-8DB118101E82}" type="slidenum">
              <a:rPr lang="en-US" altLang="en-US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57347" name="Picture 4" descr="down_the_lens"/>
          <p:cNvPicPr>
            <a:picLocks noChangeAspect="1" noChangeArrowheads="1"/>
          </p:cNvPicPr>
          <p:nvPr/>
        </p:nvPicPr>
        <p:blipFill>
          <a:blip r:embed="rId2"/>
          <a:srcRect l="12000" t="11143" r="26285" b="11714"/>
          <a:stretch>
            <a:fillRect/>
          </a:stretch>
        </p:blipFill>
        <p:spPr bwMode="auto">
          <a:xfrm>
            <a:off x="1828800" y="1295400"/>
            <a:ext cx="54102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Eye</a:t>
            </a: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666" y="2367547"/>
            <a:ext cx="7666667" cy="2991268"/>
          </a:xfrm>
          <a:noFill/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652F6-B59B-400C-98D4-DFABB848F35D}" type="slidenum">
              <a:rPr lang="en-US" altLang="en-US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09600" y="57912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 eaLnBrk="0" hangingPunct="0"/>
            <a:r>
              <a:rPr lang="en-US" sz="1400" u="sng"/>
              <a:t>Basic Neuroscience: Anatomy and Physiology</a:t>
            </a:r>
            <a:r>
              <a:rPr lang="en-US" sz="1400"/>
              <a:t> Arthur C. Guyton, M.D. 1987 W.B.Saunders Co.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898525" y="1789113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Retina</a:t>
            </a:r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1447800" y="21336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Retina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E134F-EDFE-4335-921F-55878F18710E}" type="slidenum">
              <a:rPr lang="en-US" altLang="en-US"/>
              <a:pPr>
                <a:defRPr/>
              </a:pPr>
              <a:t>59</a:t>
            </a:fld>
            <a:endParaRPr lang="en-US" altLang="en-US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533400"/>
            <a:ext cx="8229600" cy="6172200"/>
          </a:xfrm>
          <a:noFill/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524000" y="6553200"/>
            <a:ext cx="7159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http://www.brad.ac.uk/acad/lifesci/optometry/resources/modules/stage1/pvp1/Retina.html</a:t>
            </a:r>
          </a:p>
        </p:txBody>
      </p:sp>
      <p:sp>
        <p:nvSpPr>
          <p:cNvPr id="266245" name="AutoShape 5"/>
          <p:cNvSpPr>
            <a:spLocks noChangeArrowheads="1"/>
          </p:cNvSpPr>
          <p:nvPr/>
        </p:nvSpPr>
        <p:spPr bwMode="auto">
          <a:xfrm>
            <a:off x="3810000" y="5629275"/>
            <a:ext cx="2895600" cy="1047750"/>
          </a:xfrm>
          <a:prstGeom prst="pentag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/>
          </a:p>
        </p:txBody>
      </p:sp>
      <p:pic>
        <p:nvPicPr>
          <p:cNvPr id="1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66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2362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Stocks, options, other derivatives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Analyze trends and make predictions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Recent special issue: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IEEE Journal of Selected Topics in Signal Processing, Aug 2012: Introduction </a:t>
            </a:r>
            <a:r>
              <a:rPr lang="en-US" dirty="0"/>
              <a:t>to the Issue on Signal </a:t>
            </a:r>
            <a:r>
              <a:rPr lang="en-US" dirty="0" smtClean="0"/>
              <a:t>Processing Methods </a:t>
            </a:r>
            <a:r>
              <a:rPr lang="en-US" dirty="0"/>
              <a:t>in Finance and Electronic Trading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76EB2-58D7-46D0-86D5-A99807A51B8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7170" name="Picture 2" descr="http://www.advanced-stock-selection.com/_ChartMonetaryConditionsStockPrices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8" y="1304081"/>
            <a:ext cx="2454822" cy="11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edia.futuresmag.com/futuresmag/article/2013/08/22/TT_C_CallOp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25908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rba.gov.au/publications/bulletin/2011/jun/images/graph-0611-7-0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80" y="1207613"/>
            <a:ext cx="304800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419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Rods and Cones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3838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Separate Systems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Rods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Fast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Sensitive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Grey scale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predominate in the periphery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Cones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Slow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Not so sensitive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Fovea / Macula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b="1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2200" b="1" dirty="0" smtClean="0">
                <a:solidFill>
                  <a:srgbClr val="FF505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200" b="1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2200" b="1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604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82998"/>
            <a:ext cx="4038600" cy="3701604"/>
          </a:xfr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11F81-2840-46DA-B760-4D84C65C7394}" type="slidenum">
              <a:rPr lang="en-US" altLang="en-US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914400" y="59436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 eaLnBrk="0" hangingPunct="0"/>
            <a:r>
              <a:rPr lang="en-US" sz="1400" u="sng" dirty="0"/>
              <a:t>Basic Neuroscience: Anatomy and Physiology</a:t>
            </a:r>
            <a:r>
              <a:rPr lang="en-US" sz="1400" dirty="0"/>
              <a:t> Arthur C. Guyton, M.D. 1987 </a:t>
            </a:r>
            <a:r>
              <a:rPr lang="en-US" sz="1400" dirty="0" err="1"/>
              <a:t>W.B.Saunders</a:t>
            </a:r>
            <a:r>
              <a:rPr lang="en-US" sz="1400" dirty="0"/>
              <a:t> Co.</a:t>
            </a:r>
          </a:p>
        </p:txBody>
      </p:sp>
      <p:pic>
        <p:nvPicPr>
          <p:cNvPr id="1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Eye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8229600" cy="2133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100" dirty="0" smtClean="0"/>
              <a:t>The density of cones is highest at the fovea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 region immediately surrounding the fovea is the macula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The most important part of your eye: damage == blindness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 smtClean="0"/>
              <a:t>Peripheral vision is almost entirely black and white</a:t>
            </a:r>
            <a:endParaRPr lang="en-US" sz="1100" dirty="0" smtClean="0"/>
          </a:p>
          <a:p>
            <a:pPr eaLnBrk="1" hangingPunct="1">
              <a:lnSpc>
                <a:spcPct val="90000"/>
              </a:lnSpc>
            </a:pPr>
            <a:r>
              <a:rPr lang="en-US" sz="2100" dirty="0" smtClean="0"/>
              <a:t>Eagles are </a:t>
            </a:r>
            <a:r>
              <a:rPr lang="en-US" sz="2100" dirty="0" err="1" smtClean="0"/>
              <a:t>bifoveate</a:t>
            </a:r>
            <a:endParaRPr lang="en-US" sz="17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Dogs and cats have no fovea, instead they have an elongated slit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A5ECF-B9D6-49DC-BF1D-B3BB9B108650}" type="slidenum">
              <a:rPr lang="en-US" altLang="en-US"/>
              <a:pPr>
                <a:defRPr/>
              </a:pPr>
              <a:t>61</a:t>
            </a:fld>
            <a:endParaRPr lang="en-US" altLang="en-US"/>
          </a:p>
        </p:txBody>
      </p:sp>
      <p:pic>
        <p:nvPicPr>
          <p:cNvPr id="61444" name="Picture 14" descr="250px-Schematic_diagram_of_the_human_eye_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533400"/>
            <a:ext cx="42767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Spatial Arrangement of the Retina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190458"/>
              </p:ext>
            </p:extLst>
          </p:nvPr>
        </p:nvGraphicFramePr>
        <p:xfrm>
          <a:off x="1493838" y="1447800"/>
          <a:ext cx="6156325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Image" r:id="rId3" imgW="7243205" imgH="5324391" progId="Photoshop.Image.4">
                  <p:embed/>
                </p:oleObj>
              </mc:Choice>
              <mc:Fallback>
                <p:oleObj name="Image" r:id="rId3" imgW="7243205" imgH="5324391" progId="Photoshop.Image.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3838" y="1447800"/>
                        <a:ext cx="6156325" cy="452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990C24-F36D-4BE6-85CB-1ED7FF1BAEE7}" type="slidenum">
              <a:rPr lang="en-US" altLang="en-US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914400" y="5943600"/>
            <a:ext cx="79438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(From Foundations of Vision, by Brian Wandell, Sinauer Assoc.)</a:t>
            </a:r>
            <a:endParaRPr lang="en-US" sz="2400"/>
          </a:p>
        </p:txBody>
      </p:sp>
      <p:pic>
        <p:nvPicPr>
          <p:cNvPr id="10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Three Types of Cones (trichromatic vision)</a:t>
            </a:r>
          </a:p>
        </p:txBody>
      </p:sp>
      <p:pic>
        <p:nvPicPr>
          <p:cNvPr id="62467" name="Picture 3" descr="cone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528" y="1600200"/>
            <a:ext cx="6032943" cy="4525963"/>
          </a:xfr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5CA79C-7565-403C-905E-F7E15E20498D}" type="slidenum">
              <a:rPr lang="en-US" altLang="en-US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641725" y="5980113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Wavelength in nm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 rot="-5400000">
            <a:off x="745332" y="3731418"/>
            <a:ext cx="222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reponse</a:t>
            </a:r>
          </a:p>
        </p:txBody>
      </p:sp>
      <p:pic>
        <p:nvPicPr>
          <p:cNvPr id="1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Trichromatic Vision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So-called “blue” light sensors respond to an entire range of frequencies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Including in the so-called “green” and “red” regions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The difference in response of “green” and “red” sensors is small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Varies from person to person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Each person really sees the world in a different color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If the two curves get too close, we have color blindness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Ideally traffic lights should be red and blue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719FA-B6A9-424F-B312-4ED5A7786D82}" type="slidenum">
              <a:rPr lang="en-US" altLang="en-US"/>
              <a:pPr>
                <a:defRPr/>
              </a:pPr>
              <a:t>64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White Light</a:t>
            </a:r>
          </a:p>
        </p:txBody>
      </p:sp>
      <p:pic>
        <p:nvPicPr>
          <p:cNvPr id="64515" name="Picture 3" descr="whit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528" y="1600200"/>
            <a:ext cx="6032943" cy="4525963"/>
          </a:xfr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70717-D443-4055-8388-5CEBF73C2FE0}" type="slidenum">
              <a:rPr lang="en-US" altLang="en-US"/>
              <a:pPr>
                <a:defRPr/>
              </a:pPr>
              <a:t>65</a:t>
            </a:fld>
            <a:endParaRPr lang="en-US" altLang="en-US"/>
          </a:p>
        </p:txBody>
      </p:sp>
      <p:pic>
        <p:nvPicPr>
          <p:cNvPr id="64516" name="Picture 4" descr="spectrum"/>
          <p:cNvPicPr>
            <a:picLocks noChangeAspect="1" noChangeArrowheads="1"/>
          </p:cNvPicPr>
          <p:nvPr/>
        </p:nvPicPr>
        <p:blipFill>
          <a:blip r:embed="rId3"/>
          <a:srcRect t="14035" r="-1666" b="15790"/>
          <a:stretch>
            <a:fillRect/>
          </a:stretch>
        </p:blipFill>
        <p:spPr bwMode="auto">
          <a:xfrm>
            <a:off x="2667000" y="533400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330450"/>
            <a:ext cx="292576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co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2350" y="2328863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762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 dirty="0">
                <a:solidFill>
                  <a:schemeClr val="tx2"/>
                </a:solidFill>
                <a:latin typeface="+mj-lt"/>
              </a:rPr>
              <a:t>Response to White Light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7315200" y="2651125"/>
            <a:ext cx="8620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9600"/>
              <a:t>?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C7C15-0DD9-4325-8D55-3088CEDA21A4}" type="slidenum">
              <a:rPr lang="en-US" altLang="en-US"/>
              <a:pPr>
                <a:defRPr/>
              </a:pPr>
              <a:t>66</a:t>
            </a:fld>
            <a:endParaRPr lang="en-US" altLang="en-US"/>
          </a:p>
        </p:txBody>
      </p:sp>
      <p:pic>
        <p:nvPicPr>
          <p:cNvPr id="1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white_res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8238" y="2330450"/>
            <a:ext cx="292576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30450"/>
            <a:ext cx="292576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con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2350" y="2328863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to White Light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F26D7-94B4-409B-BEDB-DE09B91DA952}" type="slidenum">
              <a:rPr lang="en-US" altLang="en-US"/>
              <a:pPr>
                <a:defRPr/>
              </a:pPr>
              <a:t>67</a:t>
            </a:fld>
            <a:endParaRPr lang="en-US" altLang="en-US"/>
          </a:p>
        </p:txBody>
      </p:sp>
      <p:pic>
        <p:nvPicPr>
          <p:cNvPr id="1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white_res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524000"/>
            <a:ext cx="292576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1524000"/>
            <a:ext cx="292576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con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5313" y="1522413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con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5313" y="3851275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spik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363" y="3856038"/>
            <a:ext cx="292576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to Sparse Light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6EBE1-691E-4951-AD84-A461BAB22544}" type="slidenum">
              <a:rPr lang="en-US" altLang="en-US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888163" y="4130675"/>
            <a:ext cx="86201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9600"/>
              <a:t>?</a:t>
            </a:r>
          </a:p>
        </p:txBody>
      </p:sp>
      <p:pic>
        <p:nvPicPr>
          <p:cNvPr id="14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to Sparse Light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7BD5A-5024-4AEA-9DB8-956596131D4F}" type="slidenum">
              <a:rPr lang="en-US" altLang="en-US"/>
              <a:pPr>
                <a:defRPr/>
              </a:pPr>
              <a:t>69</a:t>
            </a:fld>
            <a:endParaRPr lang="en-US" altLang="en-US"/>
          </a:p>
        </p:txBody>
      </p:sp>
      <p:grpSp>
        <p:nvGrpSpPr>
          <p:cNvPr id="68611" name="Group 9"/>
          <p:cNvGrpSpPr>
            <a:grpSpLocks/>
          </p:cNvGrpSpPr>
          <p:nvPr/>
        </p:nvGrpSpPr>
        <p:grpSpPr bwMode="auto">
          <a:xfrm>
            <a:off x="487363" y="1522413"/>
            <a:ext cx="8229600" cy="4529137"/>
            <a:chOff x="307" y="959"/>
            <a:chExt cx="5184" cy="2853"/>
          </a:xfrm>
        </p:grpSpPr>
        <p:pic>
          <p:nvPicPr>
            <p:cNvPr id="68615" name="Picture 2" descr="white_res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48" y="960"/>
              <a:ext cx="1843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6" name="Picture 3" descr="whi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" y="960"/>
              <a:ext cx="1843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7" name="Picture 4" descr="con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5" y="959"/>
              <a:ext cx="1848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8" name="Picture 5" descr="con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5" y="2426"/>
              <a:ext cx="1848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9" name="Picture 6" descr="spik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7" y="2429"/>
              <a:ext cx="1843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0" name="Picture 8" descr="spike_resp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48" y="2429"/>
              <a:ext cx="1843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366" y="274638"/>
            <a:ext cx="7788575" cy="1143000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Ebb and flow of Movie revenues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Link to NYT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4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403225"/>
          </a:xfrm>
          <a:noFill/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smtClean="0"/>
              <a:t>Human perception anomalies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4217988"/>
            <a:ext cx="8763000" cy="210661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The same intensity of monochromatic light will result in different 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perceived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brightness at different wavelengths</a:t>
            </a:r>
          </a:p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Many combinations of wavelengths can produce the same sensation of </a:t>
            </a:r>
            <a:r>
              <a:rPr lang="en-US" sz="2600" dirty="0" err="1" smtClean="0">
                <a:latin typeface="Calibri" pitchFamily="34" charset="0"/>
                <a:cs typeface="Calibri" pitchFamily="34" charset="0"/>
              </a:rPr>
              <a:t>colour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/>
            <a:r>
              <a:rPr lang="en-US" sz="2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Yet humans can distinguish 10 </a:t>
            </a:r>
            <a:r>
              <a:rPr lang="en-US" sz="26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million </a:t>
            </a:r>
            <a:r>
              <a:rPr lang="en-US" sz="26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colours</a:t>
            </a:r>
            <a:endParaRPr lang="en-US" sz="26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83199-3B71-412B-8FED-378C81B1F0EE}" type="slidenum">
              <a:rPr lang="en-US" altLang="en-US"/>
              <a:pPr>
                <a:defRPr/>
              </a:pPr>
              <a:t>70</a:t>
            </a:fld>
            <a:endParaRPr lang="en-US" altLang="en-US"/>
          </a:p>
        </p:txBody>
      </p:sp>
      <p:pic>
        <p:nvPicPr>
          <p:cNvPr id="69636" name="Picture 4" descr="File:CIE 1931 XYZ Color Matching Functions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8675" y="896938"/>
            <a:ext cx="55594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4352925" y="1706563"/>
            <a:ext cx="0" cy="150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5318125" y="1806575"/>
            <a:ext cx="0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3905250" y="125095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i="1"/>
              <a:t>Dim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4764088" y="1335088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i="1"/>
              <a:t>Bright</a:t>
            </a:r>
          </a:p>
        </p:txBody>
      </p:sp>
      <p:pic>
        <p:nvPicPr>
          <p:cNvPr id="14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Representing Images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200400"/>
            <a:ext cx="8229600" cy="3505200"/>
          </a:xfrm>
        </p:spPr>
        <p:txBody>
          <a:bodyPr/>
          <a:lstStyle/>
          <a:p>
            <a:pPr eaLnBrk="1" hangingPunct="1"/>
            <a:r>
              <a:rPr lang="en-US" sz="1900" dirty="0" smtClean="0"/>
              <a:t>Utilize </a:t>
            </a:r>
            <a:r>
              <a:rPr lang="en-US" sz="1900" dirty="0" err="1" smtClean="0"/>
              <a:t>trichromatic</a:t>
            </a:r>
            <a:r>
              <a:rPr lang="en-US" sz="1900" dirty="0" smtClean="0"/>
              <a:t> nature of human vision</a:t>
            </a:r>
          </a:p>
          <a:p>
            <a:pPr lvl="1" eaLnBrk="1" hangingPunct="1"/>
            <a:r>
              <a:rPr lang="en-US" sz="1700" dirty="0" smtClean="0"/>
              <a:t>Sufficient to trigger each of the three cone types in a manner that produces the sensation of the desired color</a:t>
            </a:r>
          </a:p>
          <a:p>
            <a:pPr lvl="2" eaLnBrk="1" hangingPunct="1"/>
            <a:r>
              <a:rPr lang="en-US" sz="1500" dirty="0" smtClean="0"/>
              <a:t>A </a:t>
            </a:r>
            <a:r>
              <a:rPr lang="en-US" sz="1500" i="1" dirty="0" err="1" smtClean="0"/>
              <a:t>tetrachromatic</a:t>
            </a:r>
            <a:r>
              <a:rPr lang="en-US" sz="1500" i="1" dirty="0" smtClean="0"/>
              <a:t> </a:t>
            </a:r>
            <a:r>
              <a:rPr lang="en-US" sz="1500" dirty="0" smtClean="0"/>
              <a:t>animal would be very confused by our computer images</a:t>
            </a:r>
          </a:p>
          <a:p>
            <a:pPr lvl="3" eaLnBrk="1" hangingPunct="1"/>
            <a:r>
              <a:rPr lang="en-US" sz="1400" dirty="0" smtClean="0"/>
              <a:t>Some new-world monkeys are </a:t>
            </a:r>
            <a:r>
              <a:rPr lang="en-US" sz="1400" dirty="0" err="1" smtClean="0"/>
              <a:t>tetrachromatic</a:t>
            </a:r>
            <a:endParaRPr lang="en-US" sz="1400" dirty="0" smtClean="0"/>
          </a:p>
          <a:p>
            <a:pPr eaLnBrk="1" hangingPunct="1"/>
            <a:r>
              <a:rPr lang="en-US" sz="1900" dirty="0" smtClean="0"/>
              <a:t>The three “chosen” colors are red (650nm), green (510nm) and blue (475nm)</a:t>
            </a:r>
          </a:p>
          <a:p>
            <a:pPr lvl="1" eaLnBrk="1" hangingPunct="1"/>
            <a:r>
              <a:rPr lang="en-US" sz="1700" dirty="0" smtClean="0"/>
              <a:t>By appropriate combinations of these colors, the cones can be excited to produce a very large set of </a:t>
            </a:r>
            <a:r>
              <a:rPr lang="en-US" sz="1700" dirty="0" err="1" smtClean="0"/>
              <a:t>colours</a:t>
            </a:r>
            <a:endParaRPr lang="en-US" sz="1700" dirty="0" smtClean="0"/>
          </a:p>
          <a:p>
            <a:pPr lvl="2" eaLnBrk="1" hangingPunct="1"/>
            <a:r>
              <a:rPr lang="en-US" sz="1500" dirty="0" smtClean="0"/>
              <a:t>Which is still a small fraction of what we can actually see</a:t>
            </a:r>
          </a:p>
          <a:p>
            <a:pPr lvl="1" eaLnBrk="1" hangingPunct="1"/>
            <a:r>
              <a:rPr lang="en-US" sz="1700" dirty="0" smtClean="0"/>
              <a:t>How many </a:t>
            </a:r>
            <a:r>
              <a:rPr lang="en-US" sz="1700" dirty="0" err="1" smtClean="0"/>
              <a:t>colours</a:t>
            </a:r>
            <a:r>
              <a:rPr lang="en-US" sz="1700" dirty="0" smtClean="0"/>
              <a:t>? …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62B0E-AF3C-400A-96EE-B6E6A1477A73}" type="slidenum">
              <a:rPr lang="en-US" altLang="en-US"/>
              <a:pPr>
                <a:defRPr/>
              </a:pPr>
              <a:t>71</a:t>
            </a:fld>
            <a:endParaRPr lang="en-US" altLang="en-US"/>
          </a:p>
        </p:txBody>
      </p:sp>
      <p:grpSp>
        <p:nvGrpSpPr>
          <p:cNvPr id="70660" name="Group 4"/>
          <p:cNvGrpSpPr>
            <a:grpSpLocks/>
          </p:cNvGrpSpPr>
          <p:nvPr/>
        </p:nvGrpSpPr>
        <p:grpSpPr bwMode="auto">
          <a:xfrm>
            <a:off x="2057400" y="1066800"/>
            <a:ext cx="3932238" cy="2163763"/>
            <a:chOff x="307" y="959"/>
            <a:chExt cx="5184" cy="2853"/>
          </a:xfrm>
        </p:grpSpPr>
        <p:pic>
          <p:nvPicPr>
            <p:cNvPr id="70664" name="Picture 5" descr="white_res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48" y="960"/>
              <a:ext cx="1843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5" name="Picture 6" descr="whi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" y="960"/>
              <a:ext cx="1843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6" name="Picture 7" descr="con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5" y="959"/>
              <a:ext cx="1848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7" name="Picture 8" descr="con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5" y="2426"/>
              <a:ext cx="1848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8" name="Picture 9" descr="spik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7" y="2429"/>
              <a:ext cx="1843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9" name="Picture 10" descr="spike_res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48" y="2429"/>
              <a:ext cx="1843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“CIE” colour space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5181600" cy="5334000"/>
          </a:xfrm>
        </p:spPr>
        <p:txBody>
          <a:bodyPr/>
          <a:lstStyle/>
          <a:p>
            <a:pPr eaLnBrk="1" hangingPunct="1"/>
            <a:r>
              <a:rPr lang="en-US" sz="1700" dirty="0" smtClean="0"/>
              <a:t>From experiments done in the 1920s by W. David Wright and John Guild </a:t>
            </a:r>
          </a:p>
          <a:p>
            <a:pPr lvl="1" eaLnBrk="1" hangingPunct="1"/>
            <a:r>
              <a:rPr lang="en-US" sz="1500" dirty="0" smtClean="0"/>
              <a:t>Subjects adjusted </a:t>
            </a:r>
            <a:r>
              <a:rPr lang="en-US" sz="1500" dirty="0" err="1" smtClean="0"/>
              <a:t>x,y,and</a:t>
            </a:r>
            <a:r>
              <a:rPr lang="en-US" sz="1500" dirty="0" smtClean="0"/>
              <a:t> z on the right of a circular screen to match a </a:t>
            </a:r>
            <a:r>
              <a:rPr lang="en-US" sz="1500" dirty="0" err="1" smtClean="0"/>
              <a:t>colour</a:t>
            </a:r>
            <a:r>
              <a:rPr lang="en-US" sz="1500" dirty="0" smtClean="0"/>
              <a:t> on the left</a:t>
            </a:r>
          </a:p>
          <a:p>
            <a:pPr lvl="4" eaLnBrk="1" hangingPunct="1"/>
            <a:endParaRPr lang="en-US" sz="1200" dirty="0" smtClean="0"/>
          </a:p>
          <a:p>
            <a:pPr eaLnBrk="1" hangingPunct="1"/>
            <a:r>
              <a:rPr lang="en-US" sz="1700" dirty="0" smtClean="0"/>
              <a:t>X, Y and Z are normalized responses of the three sensors</a:t>
            </a:r>
          </a:p>
          <a:p>
            <a:pPr lvl="1" eaLnBrk="1" hangingPunct="1"/>
            <a:r>
              <a:rPr lang="en-US" sz="1500" dirty="0" smtClean="0"/>
              <a:t>X + Y + Z is 1.0</a:t>
            </a:r>
          </a:p>
          <a:p>
            <a:pPr lvl="2" eaLnBrk="1" hangingPunct="1"/>
            <a:r>
              <a:rPr lang="en-US" sz="1300" dirty="0" smtClean="0"/>
              <a:t>Normalized to have to total net intensity</a:t>
            </a:r>
          </a:p>
          <a:p>
            <a:pPr lvl="4" eaLnBrk="1" hangingPunct="1"/>
            <a:endParaRPr lang="en-US" sz="1200" dirty="0" smtClean="0"/>
          </a:p>
          <a:p>
            <a:pPr eaLnBrk="1" hangingPunct="1"/>
            <a:r>
              <a:rPr lang="en-US" sz="1700" dirty="0" smtClean="0"/>
              <a:t>The image represents all </a:t>
            </a:r>
            <a:r>
              <a:rPr lang="en-US" sz="1700" dirty="0" err="1" smtClean="0"/>
              <a:t>colours</a:t>
            </a:r>
            <a:r>
              <a:rPr lang="en-US" sz="1700" dirty="0" smtClean="0"/>
              <a:t> we can see</a:t>
            </a:r>
          </a:p>
          <a:p>
            <a:pPr lvl="1" eaLnBrk="1" hangingPunct="1"/>
            <a:r>
              <a:rPr lang="en-US" sz="1500" dirty="0" smtClean="0"/>
              <a:t>The outer curve represents monochromatic light</a:t>
            </a:r>
          </a:p>
          <a:p>
            <a:pPr lvl="2" eaLnBrk="1" hangingPunct="1"/>
            <a:r>
              <a:rPr lang="en-US" sz="1300" dirty="0" smtClean="0"/>
              <a:t>X,Y and Z as a function of </a:t>
            </a:r>
            <a:r>
              <a:rPr lang="en-US" sz="1300" dirty="0" smtClean="0">
                <a:latin typeface="Symbol" pitchFamily="18" charset="2"/>
              </a:rPr>
              <a:t>l</a:t>
            </a:r>
          </a:p>
          <a:p>
            <a:pPr lvl="1" eaLnBrk="1" hangingPunct="1"/>
            <a:r>
              <a:rPr lang="en-US" sz="1500" dirty="0" smtClean="0"/>
              <a:t>The lower line is the line of purples</a:t>
            </a:r>
          </a:p>
          <a:p>
            <a:pPr lvl="2" eaLnBrk="1" hangingPunct="1"/>
            <a:r>
              <a:rPr lang="en-US" sz="1300" dirty="0" smtClean="0"/>
              <a:t>End of visual spectrum</a:t>
            </a:r>
          </a:p>
          <a:p>
            <a:pPr lvl="4" eaLnBrk="1" hangingPunct="1"/>
            <a:endParaRPr lang="en-US" sz="1200" dirty="0" smtClean="0"/>
          </a:p>
          <a:p>
            <a:pPr eaLnBrk="1" hangingPunct="1"/>
            <a:r>
              <a:rPr lang="en-US" sz="1700" dirty="0" smtClean="0"/>
              <a:t>The CIE chart was updated  in 1960 and 1976</a:t>
            </a:r>
          </a:p>
          <a:p>
            <a:pPr lvl="1" eaLnBrk="1" hangingPunct="1"/>
            <a:r>
              <a:rPr lang="en-US" sz="1500" dirty="0" smtClean="0"/>
              <a:t>The newer charts are less popular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079AE-2F44-45FE-8D98-321B0A2B4923}" type="slidenum">
              <a:rPr lang="en-US" altLang="en-US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911850" y="990600"/>
            <a:ext cx="3232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International council on illumination, 1931</a:t>
            </a:r>
          </a:p>
        </p:txBody>
      </p:sp>
      <p:pic>
        <p:nvPicPr>
          <p:cNvPr id="71685" name="Picture 6" descr="300px-CIExy19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3513" y="1143000"/>
            <a:ext cx="39004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8" descr="325px-CIE_1931_XYZ_Color_Matching_Func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5514975"/>
            <a:ext cx="30956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displayed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51816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RGB triangle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Colours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outside this area cannot be matched by additively combining only 3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colours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lvl="2" eaLnBrk="1" hangingPunct="1">
              <a:lnSpc>
                <a:spcPct val="110000"/>
              </a:lnSpc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Any other set of monochromatic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colours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would have a differently restricted area</a:t>
            </a:r>
          </a:p>
          <a:p>
            <a:pPr lvl="2" eaLnBrk="1" hangingPunct="1">
              <a:lnSpc>
                <a:spcPct val="110000"/>
              </a:lnSpc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TV images can never be like the real world</a:t>
            </a:r>
          </a:p>
          <a:p>
            <a:pPr lvl="4" eaLnBrk="1" hangingPunct="1">
              <a:lnSpc>
                <a:spcPct val="110000"/>
              </a:lnSpc>
            </a:pP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Each corner represents the (X,Y,Z) coordinate of one of the three “primary”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colours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used in images</a:t>
            </a:r>
          </a:p>
          <a:p>
            <a:pPr lvl="4" eaLnBrk="1" hangingPunct="1">
              <a:lnSpc>
                <a:spcPct val="110000"/>
              </a:lnSpc>
            </a:pP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 reality, this represents a very tiny fraction of our visual acuity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Also affected by the quantization of levels of the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colours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E9E79-63EB-491D-86D5-521A2452614D}" type="slidenum">
              <a:rPr lang="en-US" altLang="en-US"/>
              <a:pPr>
                <a:defRPr/>
              </a:pPr>
              <a:t>73</a:t>
            </a:fld>
            <a:endParaRPr lang="en-US" altLang="en-US"/>
          </a:p>
        </p:txBody>
      </p:sp>
      <p:pic>
        <p:nvPicPr>
          <p:cNvPr id="72708" name="Picture 6" descr="325px-CIE_1931_XYZ_Color_Matching_Functions">
            <a:hlinkClick r:id="rId2" tooltip="The CIE standard observer color matching functions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5514975"/>
            <a:ext cx="30956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Line 7"/>
          <p:cNvSpPr>
            <a:spLocks noChangeShapeType="1"/>
          </p:cNvSpPr>
          <p:nvPr/>
        </p:nvSpPr>
        <p:spPr bwMode="auto">
          <a:xfrm flipV="1">
            <a:off x="6600825" y="5715000"/>
            <a:ext cx="0" cy="9144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10" name="Line 8"/>
          <p:cNvSpPr>
            <a:spLocks noChangeShapeType="1"/>
          </p:cNvSpPr>
          <p:nvPr/>
        </p:nvSpPr>
        <p:spPr bwMode="auto">
          <a:xfrm flipV="1">
            <a:off x="7315200" y="6096000"/>
            <a:ext cx="0" cy="533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11" name="Line 9"/>
          <p:cNvSpPr>
            <a:spLocks noChangeShapeType="1"/>
          </p:cNvSpPr>
          <p:nvPr/>
        </p:nvSpPr>
        <p:spPr bwMode="auto">
          <a:xfrm flipV="1">
            <a:off x="7696200" y="6019800"/>
            <a:ext cx="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2712" name="Picture 16" descr="ciegam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600200"/>
            <a:ext cx="31242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Representing Images on Computers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 eaLnBrk="1" hangingPunct="1"/>
            <a:r>
              <a:rPr lang="en-US" sz="2600" dirty="0" err="1" smtClean="0">
                <a:latin typeface="Calibri" pitchFamily="34" charset="0"/>
                <a:cs typeface="Calibri" pitchFamily="34" charset="0"/>
              </a:rPr>
              <a:t>Greyscale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: a single matrix of numbers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Each number represents the intensity of the image at a specific location in the image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Implicitly, R = G = B at all locations</a:t>
            </a:r>
          </a:p>
          <a:p>
            <a:pPr lvl="4" eaLnBrk="1" hangingPunct="1"/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2600" dirty="0" smtClean="0">
                <a:latin typeface="Calibri" pitchFamily="34" charset="0"/>
                <a:cs typeface="Calibri" pitchFamily="34" charset="0"/>
              </a:rPr>
              <a:t>Color: 3 matrices of numbers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matrices represent different things in different representations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RGB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Colorspace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: Matrices represent intensity of Red, Green and Blue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CMYK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Colorspace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:  Cyan, Magenta, Yellow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YIQ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Colorspace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..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  <a:cs typeface="Calibri" pitchFamily="34" charset="0"/>
              </a:rPr>
              <a:t>HSV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Colorspace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..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5768C-5DC1-496A-9344-FF063343F9D3}" type="slidenum">
              <a:rPr lang="en-US" altLang="en-US"/>
              <a:pPr>
                <a:defRPr/>
              </a:pPr>
              <a:t>74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Computer Images: Grey Scale</a:t>
            </a:r>
          </a:p>
        </p:txBody>
      </p:sp>
      <p:pic>
        <p:nvPicPr>
          <p:cNvPr id="74754" name="Picture 2" descr="wide_05_2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0" y="3276600"/>
            <a:ext cx="2689412" cy="2689412"/>
          </a:xfrm>
          <a:noFill/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BA610-E596-4BC7-B1A2-4D4EBE822782}" type="slidenum">
              <a:rPr lang="en-US" altLang="en-US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143000" y="5562600"/>
            <a:ext cx="4151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Picture Element (PIXEL)</a:t>
            </a:r>
          </a:p>
          <a:p>
            <a:pPr eaLnBrk="0" hangingPunct="0"/>
            <a:r>
              <a:rPr lang="en-US" sz="2400"/>
              <a:t>Position &amp; gray value (scalar)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7534275" y="4371975"/>
            <a:ext cx="292100" cy="28575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 flipV="1">
            <a:off x="4953000" y="4648200"/>
            <a:ext cx="2590800" cy="1447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74759" name="Picture 7" descr="wide_05_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3475" y="2617788"/>
            <a:ext cx="26892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 descr="wide_05_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6764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4648200" y="1219200"/>
            <a:ext cx="405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 = G = B. Only a single number need</a:t>
            </a:r>
            <a:br>
              <a:rPr lang="en-US"/>
            </a:br>
            <a:r>
              <a:rPr lang="en-US"/>
              <a:t>be stored per pixel</a:t>
            </a:r>
          </a:p>
        </p:txBody>
      </p:sp>
      <p:sp>
        <p:nvSpPr>
          <p:cNvPr id="74762" name="Rectangle 11"/>
          <p:cNvSpPr>
            <a:spLocks noChangeArrowheads="1"/>
          </p:cNvSpPr>
          <p:nvPr/>
        </p:nvSpPr>
        <p:spPr bwMode="auto">
          <a:xfrm>
            <a:off x="1524000" y="2438400"/>
            <a:ext cx="114300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2"/>
          <p:cNvSpPr>
            <a:spLocks noChangeArrowheads="1"/>
          </p:cNvSpPr>
          <p:nvPr/>
        </p:nvSpPr>
        <p:spPr bwMode="auto">
          <a:xfrm>
            <a:off x="5638800" y="38862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ur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6764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wide_05_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048000"/>
            <a:ext cx="26892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524000" y="4267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10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032125" y="57150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10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355725" y="965200"/>
            <a:ext cx="194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What we see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4995863" y="965200"/>
            <a:ext cx="3690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What the computer “sees”</a:t>
            </a:r>
          </a:p>
        </p:txBody>
      </p:sp>
      <p:pic>
        <p:nvPicPr>
          <p:cNvPr id="75784" name="Picture 8" descr="wide_05_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371600"/>
            <a:ext cx="26765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7F27A-3403-4AC2-A3C7-AC2D171E30F8}" type="slidenum">
              <a:rPr lang="en-US" altLang="en-US"/>
              <a:pPr>
                <a:defRPr/>
              </a:pPr>
              <a:t>76</a:t>
            </a:fld>
            <a:endParaRPr lang="en-US" altLang="en-US"/>
          </a:p>
        </p:txBody>
      </p:sp>
      <p:pic>
        <p:nvPicPr>
          <p:cNvPr id="14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wide_05_100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617788"/>
            <a:ext cx="26892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wide_05_200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6764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wide_05_20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775" y="3581400"/>
            <a:ext cx="26892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14400" y="5654675"/>
            <a:ext cx="5132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Calibri" pitchFamily="34" charset="0"/>
                <a:cs typeface="Calibri" pitchFamily="34" charset="0"/>
              </a:rPr>
              <a:t>Picture Element (PIXEL)</a:t>
            </a:r>
          </a:p>
          <a:p>
            <a:pPr eaLnBrk="0" hangingPunct="0"/>
            <a:r>
              <a:rPr lang="en-US" sz="2400" dirty="0">
                <a:latin typeface="Calibri" pitchFamily="34" charset="0"/>
                <a:cs typeface="Calibri" pitchFamily="34" charset="0"/>
              </a:rPr>
              <a:t>Position &amp; color value (red, green, blue)</a:t>
            </a: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7534275" y="4371975"/>
            <a:ext cx="292100" cy="28575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 flipV="1">
            <a:off x="4953000" y="4648200"/>
            <a:ext cx="2590800" cy="1447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70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Images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17176-81DB-4E9E-B7A2-D36AE45C341C}" type="slidenum">
              <a:rPr lang="en-US" altLang="en-US"/>
              <a:pPr>
                <a:defRPr/>
              </a:pPr>
              <a:t>77</a:t>
            </a:fld>
            <a:endParaRPr lang="en-US" altLang="en-US"/>
          </a:p>
        </p:txBody>
      </p:sp>
      <p:pic>
        <p:nvPicPr>
          <p:cNvPr id="14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RGB Representation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53ADD-C4F4-41BE-AFDA-16021F4B5E37}" type="slidenum">
              <a:rPr lang="en-US" altLang="en-US"/>
              <a:pPr>
                <a:defRPr/>
              </a:pPr>
              <a:t>78</a:t>
            </a:fld>
            <a:endParaRPr lang="en-US" altLang="en-US"/>
          </a:p>
        </p:txBody>
      </p:sp>
      <p:pic>
        <p:nvPicPr>
          <p:cNvPr id="88067" name="Picture 3" descr="TH_origina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057400"/>
            <a:ext cx="2860675" cy="3813175"/>
          </a:xfrm>
          <a:noFill/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752600" y="6019800"/>
            <a:ext cx="1169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original</a:t>
            </a:r>
          </a:p>
        </p:txBody>
      </p:sp>
      <p:pic>
        <p:nvPicPr>
          <p:cNvPr id="88069" name="Picture 5" descr="TH_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463" y="1371600"/>
            <a:ext cx="22764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 descr="TH_bl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7463" y="4876800"/>
            <a:ext cx="22764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7" descr="TH_gre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7463" y="3124200"/>
            <a:ext cx="22764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5894388" y="2676525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5892800" y="62007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5878513" y="4419600"/>
            <a:ext cx="42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919788" y="268605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R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5918200" y="63627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B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5903913" y="4429125"/>
            <a:ext cx="42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G</a:t>
            </a:r>
          </a:p>
        </p:txBody>
      </p:sp>
      <p:pic>
        <p:nvPicPr>
          <p:cNvPr id="1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4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84582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smtClean="0"/>
              <a:t>RGB Manipulation Example: Color Balance</a:t>
            </a:r>
          </a:p>
        </p:txBody>
      </p:sp>
      <p:pic>
        <p:nvPicPr>
          <p:cNvPr id="89090" name="Picture 2" descr="TH_balanc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162800" y="1219200"/>
            <a:ext cx="1771650" cy="2362200"/>
          </a:xfrm>
          <a:noFill/>
        </p:spPr>
      </p:pic>
      <p:pic>
        <p:nvPicPr>
          <p:cNvPr id="89091" name="Picture 3" descr="TH_blue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t="25000" b="25000"/>
          <a:stretch>
            <a:fillRect/>
          </a:stretch>
        </p:blipFill>
        <p:spPr>
          <a:xfrm>
            <a:off x="5029200" y="5029200"/>
            <a:ext cx="2286000" cy="1524000"/>
          </a:xfrm>
          <a:noFill/>
        </p:spPr>
      </p:pic>
      <p:pic>
        <p:nvPicPr>
          <p:cNvPr id="89092" name="Picture 4" descr="TH_gree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3165475"/>
            <a:ext cx="2420938" cy="1625600"/>
          </a:xfrm>
          <a:noFill/>
        </p:spPr>
      </p:pic>
      <p:pic>
        <p:nvPicPr>
          <p:cNvPr id="89093" name="Picture 5" descr="TH_red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 t="25000" b="25000"/>
          <a:stretch>
            <a:fillRect/>
          </a:stretch>
        </p:blipFill>
        <p:spPr>
          <a:xfrm>
            <a:off x="4572000" y="1295400"/>
            <a:ext cx="2420938" cy="1625600"/>
          </a:xfrm>
          <a:noFill/>
        </p:spPr>
      </p:pic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83FC4-75B2-44D6-A801-A5B6D446440E}" type="slidenum">
              <a:rPr lang="en-US" altLang="en-US"/>
              <a:pPr>
                <a:defRPr/>
              </a:pPr>
              <a:t>79</a:t>
            </a:fld>
            <a:endParaRPr lang="en-US" altLang="en-US"/>
          </a:p>
        </p:txBody>
      </p:sp>
      <p:pic>
        <p:nvPicPr>
          <p:cNvPr id="89095" name="Picture 7" descr="TH_origina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2057400"/>
            <a:ext cx="2860675" cy="3813175"/>
          </a:xfrm>
          <a:noFill/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752600" y="6019800"/>
            <a:ext cx="1169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original</a:t>
            </a:r>
          </a:p>
        </p:txBody>
      </p:sp>
      <p:pic>
        <p:nvPicPr>
          <p:cNvPr id="89097" name="Picture 9" descr="TH_r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1524000"/>
            <a:ext cx="22764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10" descr="TH_blu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5029200"/>
            <a:ext cx="22764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9" name="Picture 11" descr="TH_gre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276600"/>
            <a:ext cx="22764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4810125" y="28289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4808538" y="63531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4794250" y="45720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4835525" y="283845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R</a:t>
            </a:r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4833938" y="63627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B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4819650" y="4581525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G</a:t>
            </a:r>
          </a:p>
        </p:txBody>
      </p:sp>
      <p:pic>
        <p:nvPicPr>
          <p:cNvPr id="23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4D signal</a:t>
            </a:r>
            <a:endParaRPr lang="en-US" dirty="0"/>
          </a:p>
        </p:txBody>
      </p:sp>
      <p:pic>
        <p:nvPicPr>
          <p:cNvPr id="3" name="3D_Ultrasound_30_weeks_Yawning_baby_A_New_Concept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7450" y="1714500"/>
            <a:ext cx="42291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CMYK color space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4953000" y="1863725"/>
            <a:ext cx="3962400" cy="43084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Represent colors in terms of cyan, magenta, and yellow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The “K” stands for “Key”, not “black”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D2DD72-E07B-4AC1-9C79-A0D4E8712077}" type="slidenum">
              <a:rPr lang="en-US" altLang="en-US"/>
              <a:pPr>
                <a:defRPr/>
              </a:pPr>
              <a:t>80</a:t>
            </a:fld>
            <a:endParaRPr lang="en-US" altLang="en-US"/>
          </a:p>
        </p:txBody>
      </p:sp>
      <p:pic>
        <p:nvPicPr>
          <p:cNvPr id="90116" name="Picture 4" descr="hsvt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05000"/>
            <a:ext cx="42672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76400" y="4495800"/>
            <a:ext cx="5143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Blue</a:t>
            </a:r>
          </a:p>
        </p:txBody>
      </p:sp>
      <p:pic>
        <p:nvPicPr>
          <p:cNvPr id="1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3800" smtClean="0"/>
              <a:t>CMYK is a </a:t>
            </a:r>
            <a:r>
              <a:rPr lang="en-US" sz="3800" i="1" smtClean="0"/>
              <a:t>subtractive </a:t>
            </a:r>
            <a:r>
              <a:rPr lang="en-US" sz="3800" smtClean="0"/>
              <a:t>representation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90800"/>
            <a:ext cx="8458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RGB is based on </a:t>
            </a:r>
            <a:r>
              <a:rPr lang="en-US" sz="1900" i="1" dirty="0" smtClean="0">
                <a:latin typeface="Calibri" pitchFamily="34" charset="0"/>
                <a:cs typeface="Calibri" pitchFamily="34" charset="0"/>
              </a:rPr>
              <a:t>composition</a:t>
            </a:r>
            <a:r>
              <a:rPr lang="en-US" sz="1900" dirty="0" smtClean="0">
                <a:latin typeface="Calibri" pitchFamily="34" charset="0"/>
                <a:cs typeface="Calibri" pitchFamily="34" charset="0"/>
              </a:rPr>
              <a:t>, i.e. it is an additive representation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Adding equal parts of red, green and blue creates white</a:t>
            </a:r>
          </a:p>
          <a:p>
            <a:pPr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What happens when you mix red, green and blue paint?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Clue – paint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colouring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is subtractive..</a:t>
            </a:r>
          </a:p>
          <a:p>
            <a:pPr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CMYK is based on </a:t>
            </a:r>
            <a:r>
              <a:rPr lang="en-US" sz="1900" i="1" dirty="0" smtClean="0">
                <a:latin typeface="Calibri" pitchFamily="34" charset="0"/>
                <a:cs typeface="Calibri" pitchFamily="34" charset="0"/>
              </a:rPr>
              <a:t>masking, </a:t>
            </a:r>
            <a:r>
              <a:rPr lang="en-US" sz="1900" dirty="0" smtClean="0">
                <a:latin typeface="Calibri" pitchFamily="34" charset="0"/>
                <a:cs typeface="Calibri" pitchFamily="34" charset="0"/>
              </a:rPr>
              <a:t>i.e. it is subtractive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The base is white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Masking it with equal parts of C, M and Y creates Black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Masking it with C and Y creates Green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500" dirty="0" smtClean="0">
                <a:latin typeface="Calibri" pitchFamily="34" charset="0"/>
                <a:cs typeface="Calibri" pitchFamily="34" charset="0"/>
              </a:rPr>
              <a:t>Yellow masks blue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Masking it with M and Y creates Red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500" dirty="0" smtClean="0">
                <a:latin typeface="Calibri" pitchFamily="34" charset="0"/>
                <a:cs typeface="Calibri" pitchFamily="34" charset="0"/>
              </a:rPr>
              <a:t>Magenta masks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Masking it with M and C creates Blue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500" dirty="0" smtClean="0">
                <a:latin typeface="Calibri" pitchFamily="34" charset="0"/>
                <a:cs typeface="Calibri" pitchFamily="34" charset="0"/>
              </a:rPr>
              <a:t>Cyan masks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Designed specifically for </a:t>
            </a:r>
            <a:r>
              <a:rPr lang="en-US" sz="1700" i="1" dirty="0" smtClean="0">
                <a:latin typeface="Calibri" pitchFamily="34" charset="0"/>
                <a:cs typeface="Calibri" pitchFamily="34" charset="0"/>
              </a:rPr>
              <a:t>printing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As opposed to rendering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BF3BC-AA53-400F-B45C-BCB5F957746C}" type="slidenum">
              <a:rPr lang="en-US" altLang="en-US"/>
              <a:pPr>
                <a:defRPr/>
              </a:pPr>
              <a:t>81</a:t>
            </a:fld>
            <a:endParaRPr lang="en-US" altLang="en-US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6096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hsv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838200"/>
            <a:ext cx="16002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3800" smtClean="0"/>
              <a:t>An Interesting Aside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657600"/>
            <a:ext cx="84582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Paints create subtractive coloring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Each paint masks out some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colours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Mixing paint subtracts combinations of colors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Paintings represent subtractive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colour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masks</a:t>
            </a:r>
          </a:p>
          <a:p>
            <a:pPr lvl="4" eaLnBrk="1" hangingPunct="1">
              <a:lnSpc>
                <a:spcPct val="90000"/>
              </a:lnSpc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 the 1880s Georges-Pierre Seurat pioneered an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additive-</a:t>
            </a:r>
            <a:r>
              <a:rPr lang="en-US" sz="2400" i="1" dirty="0" err="1" smtClean="0">
                <a:latin typeface="Calibri" pitchFamily="34" charset="0"/>
                <a:cs typeface="Calibri" pitchFamily="34" charset="0"/>
              </a:rPr>
              <a:t>colour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technique for painting based on “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pointilism</a:t>
            </a:r>
            <a:r>
              <a:rPr lang="en-US" sz="2500" dirty="0" smtClean="0">
                <a:latin typeface="Calibri" pitchFamily="34" charset="0"/>
                <a:cs typeface="Calibri" pitchFamily="34" charset="0"/>
              </a:rPr>
              <a:t>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How do you think he did it?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32772-2993-449D-9B37-FEEABDDE0A54}" type="slidenum">
              <a:rPr lang="en-US" altLang="en-US"/>
              <a:pPr>
                <a:defRPr/>
              </a:pPr>
              <a:t>82</a:t>
            </a:fld>
            <a:endParaRPr lang="en-US" altLang="en-US"/>
          </a:p>
        </p:txBody>
      </p:sp>
      <p:pic>
        <p:nvPicPr>
          <p:cNvPr id="92164" name="Picture 7" descr="400px-Georges_Seurat_-_Un_dimanche_apr%C3%A8s-midi_%C3%A0_l%27%C3%8Ele_de_la_Grande_Jatte">
            <a:hlinkClick r:id="rId2" tooltip="Sunday Afternoon on the Island of La Grande Jatte, 1884-1886, The Art Institute of Chicago.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990600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Quantization and Saturation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229600" cy="4038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Captured images are typically quantized to N-bits</a:t>
            </a:r>
          </a:p>
          <a:p>
            <a:pPr eaLnBrk="1" hangingPunct="1"/>
            <a:r>
              <a:rPr lang="en-US" sz="2800" dirty="0" smtClean="0"/>
              <a:t>Standard value: 8 bits</a:t>
            </a:r>
          </a:p>
          <a:p>
            <a:pPr eaLnBrk="1" hangingPunct="1"/>
            <a:r>
              <a:rPr lang="en-US" sz="2800" dirty="0" smtClean="0"/>
              <a:t>8-bits is not very much &lt; 1000:1</a:t>
            </a:r>
          </a:p>
          <a:p>
            <a:pPr eaLnBrk="1" hangingPunct="1"/>
            <a:r>
              <a:rPr lang="en-US" sz="2800" dirty="0" smtClean="0"/>
              <a:t>Humans can easily accept 100,000:1</a:t>
            </a:r>
          </a:p>
          <a:p>
            <a:pPr eaLnBrk="1" hangingPunct="1"/>
            <a:r>
              <a:rPr lang="en-US" sz="2800" dirty="0" smtClean="0"/>
              <a:t>And most cameras will give you 6-bits anyway…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BA3B6-76CB-40B9-A199-F453C60D4BCB}" type="slidenum">
              <a:rPr lang="en-US" altLang="en-US"/>
              <a:pPr>
                <a:defRPr/>
              </a:pPr>
              <a:t>83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Processing Colour Images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Typically work only on the Grey Scale image</a:t>
            </a:r>
          </a:p>
          <a:p>
            <a:pPr lvl="1" eaLnBrk="1" hangingPunct="1"/>
            <a:r>
              <a:rPr lang="en-US" dirty="0" smtClean="0"/>
              <a:t>Decode image from whatever representation to RGB</a:t>
            </a:r>
          </a:p>
          <a:p>
            <a:pPr lvl="1" eaLnBrk="1" hangingPunct="1"/>
            <a:r>
              <a:rPr lang="en-US" dirty="0" smtClean="0"/>
              <a:t>GS = R + G + B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For </a:t>
            </a:r>
            <a:r>
              <a:rPr lang="en-US" dirty="0" smtClean="0"/>
              <a:t>specific algorithms that deal with </a:t>
            </a:r>
            <a:r>
              <a:rPr lang="en-US" dirty="0" err="1" smtClean="0"/>
              <a:t>colour</a:t>
            </a:r>
            <a:r>
              <a:rPr lang="en-US" dirty="0" smtClean="0"/>
              <a:t>, individual </a:t>
            </a:r>
            <a:r>
              <a:rPr lang="en-US" dirty="0" err="1" smtClean="0"/>
              <a:t>colours</a:t>
            </a:r>
            <a:r>
              <a:rPr lang="en-US" dirty="0" smtClean="0"/>
              <a:t> may be maintained</a:t>
            </a:r>
          </a:p>
          <a:p>
            <a:pPr lvl="1" eaLnBrk="1" hangingPunct="1"/>
            <a:r>
              <a:rPr lang="en-US" dirty="0" smtClean="0"/>
              <a:t>Or any linear combination that makes sense may be maintained.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365651-8729-455F-B904-B38E855E538A}" type="slidenum">
              <a:rPr lang="en-US" altLang="en-US"/>
              <a:pPr>
                <a:defRPr/>
              </a:pPr>
              <a:t>84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Signals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Direct measurement (like sound):</a:t>
            </a:r>
          </a:p>
          <a:p>
            <a:pPr lvl="1"/>
            <a:r>
              <a:rPr lang="en-US" dirty="0" smtClean="0"/>
              <a:t>ECG, EMG, EKG</a:t>
            </a:r>
          </a:p>
          <a:p>
            <a:pPr lvl="1"/>
            <a:endParaRPr lang="en-US" dirty="0"/>
          </a:p>
          <a:p>
            <a:r>
              <a:rPr lang="en-US" dirty="0" smtClean="0"/>
              <a:t>Indirect measurement (through a transform)</a:t>
            </a:r>
          </a:p>
          <a:p>
            <a:pPr lvl="1"/>
            <a:r>
              <a:rPr lang="en-US" dirty="0" smtClean="0"/>
              <a:t>MRI</a:t>
            </a:r>
          </a:p>
          <a:p>
            <a:pPr lvl="2"/>
            <a:r>
              <a:rPr lang="en-US" dirty="0" smtClean="0"/>
              <a:t>Takes</a:t>
            </a:r>
            <a:r>
              <a:rPr lang="en-US" i="1" dirty="0" smtClean="0"/>
              <a:t> </a:t>
            </a:r>
            <a:r>
              <a:rPr lang="en-US" dirty="0" smtClean="0"/>
              <a:t>measurements in the </a:t>
            </a:r>
            <a:r>
              <a:rPr lang="en-US" i="1" dirty="0" smtClean="0"/>
              <a:t>Fourier domain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365651-8729-455F-B904-B38E855E538A}" type="slidenum">
              <a:rPr lang="en-US" altLang="en-US"/>
              <a:pPr>
                <a:defRPr/>
              </a:pPr>
              <a:t>85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General Theory of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Actual signal 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dirty="0" smtClean="0"/>
              <a:t> may be time,  position, etc..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Usually continuously valued</a:t>
            </a:r>
          </a:p>
          <a:p>
            <a:pPr lvl="4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Captured value: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                                                 ; 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 is the space of all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K( j)</a:t>
            </a:r>
            <a:r>
              <a:rPr lang="en-US" dirty="0" smtClean="0"/>
              <a:t> is a measurement kernel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Ideally a </a:t>
            </a:r>
            <a:r>
              <a:rPr lang="en-US" i="1" u="sng" dirty="0" smtClean="0"/>
              <a:t>delta</a:t>
            </a:r>
            <a:r>
              <a:rPr lang="en-US" i="1" dirty="0"/>
              <a:t> </a:t>
            </a:r>
            <a:r>
              <a:rPr lang="en-US" dirty="0" smtClean="0"/>
              <a:t>(which takes non-zero value only at the desired j)</a:t>
            </a:r>
            <a:endParaRPr lang="en-US" i="1" u="sng" dirty="0" smtClean="0"/>
          </a:p>
          <a:p>
            <a:pPr lvl="2">
              <a:lnSpc>
                <a:spcPct val="120000"/>
              </a:lnSpc>
            </a:pPr>
            <a:r>
              <a:rPr lang="en-US" dirty="0" smtClean="0"/>
              <a:t>Captures </a:t>
            </a:r>
            <a:r>
              <a:rPr lang="en-US" i="1" dirty="0" smtClean="0"/>
              <a:t>actual </a:t>
            </a:r>
            <a:r>
              <a:rPr lang="en-US" dirty="0" smtClean="0"/>
              <a:t>snapshots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But in reality not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More on this later..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76EB2-58D7-46D0-86D5-A99807A51B8D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20438"/>
              </p:ext>
            </p:extLst>
          </p:nvPr>
        </p:nvGraphicFramePr>
        <p:xfrm>
          <a:off x="1447800" y="3429000"/>
          <a:ext cx="2895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3" imgW="1523880" imgH="380880" progId="Equation.3">
                  <p:embed/>
                </p:oleObj>
              </mc:Choice>
              <mc:Fallback>
                <p:oleObj name="Equation" r:id="rId3" imgW="1523880" imgH="380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3429000"/>
                        <a:ext cx="28956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0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Next Class..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Review of linear algebra..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11-755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009B1-173B-486D-BED6-88583F5DF38D}" type="slidenum">
              <a:rPr lang="en-US" altLang="en-US"/>
              <a:pPr>
                <a:defRPr/>
              </a:pPr>
              <a:t>87</a:t>
            </a:fld>
            <a:endParaRPr lang="en-US" altLang="en-US"/>
          </a:p>
        </p:txBody>
      </p:sp>
      <p:pic>
        <p:nvPicPr>
          <p:cNvPr id="9" name="Picture 2" descr="http://mlsp.cs.cmu.edu/images/logo-al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2" y="1"/>
            <a:ext cx="69272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Sinusoids</a:t>
            </a:r>
            <a:endParaRPr lang="en-US" dirty="0"/>
          </a:p>
        </p:txBody>
      </p:sp>
      <p:pic>
        <p:nvPicPr>
          <p:cNvPr id="4" name="Picture 3" descr="Harmonica_spectrogr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7675" r="9726" b="10776"/>
          <a:stretch/>
        </p:blipFill>
        <p:spPr>
          <a:xfrm>
            <a:off x="808150" y="2539733"/>
            <a:ext cx="7071312" cy="4083775"/>
          </a:xfrm>
          <a:prstGeom prst="rect">
            <a:avLst/>
          </a:prstGeom>
        </p:spPr>
      </p:pic>
      <p:pic>
        <p:nvPicPr>
          <p:cNvPr id="5" name="Picture 4" descr="harmonica_wavefor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12274" r="9725" b="13775"/>
          <a:stretch/>
        </p:blipFill>
        <p:spPr>
          <a:xfrm>
            <a:off x="808150" y="1212145"/>
            <a:ext cx="7071312" cy="1327588"/>
          </a:xfrm>
          <a:prstGeom prst="rect">
            <a:avLst/>
          </a:prstGeom>
        </p:spPr>
      </p:pic>
      <p:pic>
        <p:nvPicPr>
          <p:cNvPr id="6" name="music_extrac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1568200"/>
            <a:ext cx="567485" cy="5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9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037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59391</TotalTime>
  <Words>3693</Words>
  <Application>Microsoft Office PowerPoint</Application>
  <PresentationFormat>On-screen Show (4:3)</PresentationFormat>
  <Paragraphs>1049</Paragraphs>
  <Slides>87</Slides>
  <Notes>32</Notes>
  <HiddenSlides>0</HiddenSlides>
  <MMClips>31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Office Theme</vt:lpstr>
      <vt:lpstr>Image</vt:lpstr>
      <vt:lpstr>Equation</vt:lpstr>
      <vt:lpstr>Machine Learning for Signal Processing Lecture 1: Introduction Representing sound and images</vt:lpstr>
      <vt:lpstr>What is a signal</vt:lpstr>
      <vt:lpstr>Signal Examples: Audio</vt:lpstr>
      <vt:lpstr>Example: Images</vt:lpstr>
      <vt:lpstr>Example: Biosignals</vt:lpstr>
      <vt:lpstr>Financial Data</vt:lpstr>
      <vt:lpstr>Ebb and flow of Movie revenues</vt:lpstr>
      <vt:lpstr>4D signal</vt:lpstr>
      <vt:lpstr>Sinusoids</vt:lpstr>
      <vt:lpstr>Human Vocal Tract</vt:lpstr>
      <vt:lpstr>Physical Model</vt:lpstr>
      <vt:lpstr>Newer Physical Model</vt:lpstr>
      <vt:lpstr>Many others</vt:lpstr>
      <vt:lpstr>What is Signal Processing</vt:lpstr>
      <vt:lpstr>The Tasks in a typical Signal Processing Paradigm</vt:lpstr>
      <vt:lpstr>What is Machine Learning</vt:lpstr>
      <vt:lpstr>MLSP</vt:lpstr>
      <vt:lpstr>MLSP</vt:lpstr>
      <vt:lpstr>MLSP</vt:lpstr>
      <vt:lpstr>MLSP</vt:lpstr>
      <vt:lpstr>MLSP</vt:lpstr>
      <vt:lpstr>In this course</vt:lpstr>
      <vt:lpstr>Recommended Background</vt:lpstr>
      <vt:lpstr>Schedule of Other Lectures</vt:lpstr>
      <vt:lpstr>Grading</vt:lpstr>
      <vt:lpstr>Instructor and TA</vt:lpstr>
      <vt:lpstr>Additional Administrivia</vt:lpstr>
      <vt:lpstr>Representing Data</vt:lpstr>
      <vt:lpstr>What is an audio signal</vt:lpstr>
      <vt:lpstr>Where do these numbers come from?</vt:lpstr>
      <vt:lpstr>SOUND PERCEPTION</vt:lpstr>
      <vt:lpstr>Storing pressure waves on a computer</vt:lpstr>
      <vt:lpstr>Are these numbers sound?</vt:lpstr>
      <vt:lpstr>Are these numbers sound?</vt:lpstr>
      <vt:lpstr>How many samples a second</vt:lpstr>
      <vt:lpstr>Signal representation - Sampling</vt:lpstr>
      <vt:lpstr>Aliasing</vt:lpstr>
      <vt:lpstr>Aliasing examples</vt:lpstr>
      <vt:lpstr>Avoiding Aliasing</vt:lpstr>
      <vt:lpstr>Typical Sampling Rates</vt:lpstr>
      <vt:lpstr>Storing numbers on the Computer</vt:lpstr>
      <vt:lpstr>Mapping signals into bits</vt:lpstr>
      <vt:lpstr>Mapping signals into bits</vt:lpstr>
      <vt:lpstr>Storing the signal on a computer</vt:lpstr>
      <vt:lpstr>Tom Sullivan Says his Name</vt:lpstr>
      <vt:lpstr>A Schubert Piece</vt:lpstr>
      <vt:lpstr>Quantization Formats</vt:lpstr>
      <vt:lpstr>Uniform Quantization</vt:lpstr>
      <vt:lpstr>Non-uniform Quantiztion</vt:lpstr>
      <vt:lpstr>Uniform Quantization</vt:lpstr>
      <vt:lpstr>Uniform Quantization</vt:lpstr>
      <vt:lpstr>Non-uniform Quantization</vt:lpstr>
      <vt:lpstr>Non-uniform Quantization</vt:lpstr>
      <vt:lpstr>Non-uniform Sampling</vt:lpstr>
      <vt:lpstr>Dealing with audio</vt:lpstr>
      <vt:lpstr>Images</vt:lpstr>
      <vt:lpstr>Images</vt:lpstr>
      <vt:lpstr>The Eye</vt:lpstr>
      <vt:lpstr>The Retina</vt:lpstr>
      <vt:lpstr>Rods and Cones</vt:lpstr>
      <vt:lpstr>The Eye</vt:lpstr>
      <vt:lpstr>Spatial Arrangement of the Retina</vt:lpstr>
      <vt:lpstr>Three Types of Cones (trichromatic vision)</vt:lpstr>
      <vt:lpstr>Trichromatic Vision</vt:lpstr>
      <vt:lpstr>White Light</vt:lpstr>
      <vt:lpstr>PowerPoint Presentation</vt:lpstr>
      <vt:lpstr>Response to White Light</vt:lpstr>
      <vt:lpstr>Response to Sparse Light</vt:lpstr>
      <vt:lpstr>Response to Sparse Light</vt:lpstr>
      <vt:lpstr>Human perception anomalies</vt:lpstr>
      <vt:lpstr>Representing Images</vt:lpstr>
      <vt:lpstr>The “CIE” colour space</vt:lpstr>
      <vt:lpstr>What is displayed</vt:lpstr>
      <vt:lpstr>Representing Images on Computers</vt:lpstr>
      <vt:lpstr>Computer Images: Grey Scale</vt:lpstr>
      <vt:lpstr>PowerPoint Presentation</vt:lpstr>
      <vt:lpstr>Color Images</vt:lpstr>
      <vt:lpstr>RGB Representation</vt:lpstr>
      <vt:lpstr>RGB Manipulation Example: Color Balance</vt:lpstr>
      <vt:lpstr>The CMYK color space</vt:lpstr>
      <vt:lpstr>CMYK is a subtractive representation</vt:lpstr>
      <vt:lpstr>An Interesting Aside</vt:lpstr>
      <vt:lpstr>Quantization and Saturation </vt:lpstr>
      <vt:lpstr>Processing Colour Images</vt:lpstr>
      <vt:lpstr>Other Signals</vt:lpstr>
      <vt:lpstr>The General Theory of Sensing</vt:lpstr>
      <vt:lpstr>Next Class..</vt:lpstr>
    </vt:vector>
  </TitlesOfParts>
  <Company>CMU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Basics</dc:title>
  <dc:creator>Bhiksha Raj</dc:creator>
  <cp:lastModifiedBy>bhiksha</cp:lastModifiedBy>
  <cp:revision>144</cp:revision>
  <cp:lastPrinted>2013-08-29T18:37:19Z</cp:lastPrinted>
  <dcterms:created xsi:type="dcterms:W3CDTF">2009-06-18T09:28:00Z</dcterms:created>
  <dcterms:modified xsi:type="dcterms:W3CDTF">2015-01-20T19:17:27Z</dcterms:modified>
</cp:coreProperties>
</file>