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340" r:id="rId2"/>
    <p:sldId id="2365" r:id="rId3"/>
    <p:sldId id="2396" r:id="rId4"/>
    <p:sldId id="2406" r:id="rId5"/>
    <p:sldId id="338" r:id="rId6"/>
    <p:sldId id="2433" r:id="rId7"/>
    <p:sldId id="2477" r:id="rId8"/>
    <p:sldId id="2476" r:id="rId9"/>
    <p:sldId id="2385" r:id="rId10"/>
    <p:sldId id="2446" r:id="rId11"/>
    <p:sldId id="2447" r:id="rId12"/>
    <p:sldId id="2432" r:id="rId13"/>
    <p:sldId id="2452" r:id="rId14"/>
    <p:sldId id="2435" r:id="rId15"/>
    <p:sldId id="2436" r:id="rId16"/>
    <p:sldId id="2437" r:id="rId17"/>
    <p:sldId id="2448" r:id="rId18"/>
    <p:sldId id="2449" r:id="rId19"/>
    <p:sldId id="2445" r:id="rId20"/>
    <p:sldId id="2457" r:id="rId21"/>
    <p:sldId id="2453" r:id="rId22"/>
    <p:sldId id="2454" r:id="rId23"/>
    <p:sldId id="2458" r:id="rId24"/>
    <p:sldId id="2459" r:id="rId25"/>
    <p:sldId id="2462" r:id="rId26"/>
    <p:sldId id="2464" r:id="rId27"/>
    <p:sldId id="2466" r:id="rId28"/>
    <p:sldId id="2456" r:id="rId29"/>
    <p:sldId id="2443" r:id="rId30"/>
    <p:sldId id="2444" r:id="rId31"/>
    <p:sldId id="2474" r:id="rId32"/>
    <p:sldId id="2465" r:id="rId33"/>
    <p:sldId id="2475" r:id="rId34"/>
    <p:sldId id="2463" r:id="rId35"/>
    <p:sldId id="2468" r:id="rId36"/>
    <p:sldId id="2470" r:id="rId37"/>
    <p:sldId id="2469" r:id="rId38"/>
    <p:sldId id="2473" r:id="rId39"/>
    <p:sldId id="2442" r:id="rId40"/>
    <p:sldId id="2460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E26"/>
    <a:srgbClr val="B07BD7"/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10" autoAdjust="0"/>
    <p:restoredTop sz="79713" autoAdjust="0"/>
  </p:normalViewPr>
  <p:slideViewPr>
    <p:cSldViewPr snapToGrid="0">
      <p:cViewPr varScale="1">
        <p:scale>
          <a:sx n="71" d="100"/>
          <a:sy n="7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8:48:49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24878 11500 172 0,'0'0'16'0,"0"0"-16"0,0 0 0 0,0 0 0 16,0 0 328-16,7 0 64 0,0-3 12 0,0-3 2 15,4 6-397-15,-1 0-79 0,1 0-16 0,-1-3-345 16,1 3-69-16</inkml:trace>
  <inkml:trace contextRef="#ctx0" brushRef="#br0" timeOffset="9762.69">10082 10936 1785 0,'0'0'159'0,"-7"-10"-127"0,4 4-32 0,-1-3 0 0,-3-1 181 16,4 1 31-16,-4 9 5 0,0-10 2 0,0 10-149 15,-1-3-30-15,1-3-5 0,7 6-2 0,-3 0-12 0,3 0-2 16,0 0-1-16,0 0 0 0,0 0 18 0,0 0 4 15,0 0 1-15,0 0 0 16,0 0-2-16,0 0-1 0,0 0 0 0,0 0 0 0,0 0-12 0,3 9-2 16,4 10-1-16,1 6 0 0,-5 3 7 0,1 7 2 15,-1 3 0-15,-3 5 0 0,0 1 2 0,0 10 1 16,-3-1 0-16,-1 0 0 0,4 1-9 0,0 2-2 16,-3 4 0-16,3 2 0 0,0-5-14 0,0 2-10 15,0-2 12-15,0-4-12 0,0 0 14 0,0 1-4 16,0-10-1-16,0 9 0 0,0-9-9 15,0 3 10-15,0-3-10 0,3 0 10 0,1-10-2 0,-4 4-8 16,3-4 12-16,-3-5-4 0,4-4-8 0,-1 0 0 0,-3-7 0 16,4-2 0-16,-1-3 0 0,-3-4-9 15,0-3 0-15,0-6 0 16,0 0-104-16,0 0-21 0,-3-9-4 0,-4-7-1 0</inkml:trace>
  <inkml:trace contextRef="#ctx0" brushRef="#br0" timeOffset="10539.82">10082 12745 2282 0,'0'0'101'0,"0"-6"21"0,0-4-98 0,0 1-24 0,0 3 0 0,-3-4 0 15,-1 7 42-15,4-3 3 0,-3-4 1 0,-1 7 0 16,1-3-29-16,-1-3-5 0,4 2-2 0,0 7 0 0,0 0 12 0,-3-3 2 15,3 3 1-15,0 0 0 0,0 0 19 0,0 0 3 16,-4 10 1-16,1-1 0 0,3 7-26 0,3 2-5 16,1 8-1-16,-1 2 0 0,4 0 16 0,-3 6 2 15,3 1 1-15,-4 3 0 0,4-1 13 0,-3 7 2 16,3 6 1-16,-3-3 0 0,-1 7-7 0,1 8 0 16,3-8-1-16,-4 2 0 0,1-3-13 0,3 1-2 15,-4 5-1-15,1-2 0 0,-1-4-11 0,4 0-1 16,-3-2-1-16,-1-4 0 0,1 6-4 0,3-9-1 15,-3 3 0-15,3-6 0 0,-4-4 0 0,-3 1 0 16,4 3 0-16,-1-7 0 0,1 4 3 0,-1-1 0 16,-3-12 0-16,4 4 0 0,-8-1-27 0,4-3-5 15,4 3 0-15,-4-12-1 16,-4 3-24-16,4-4-5 0,-3-5-1 0,3-10 0 16,0 0-81-16,0 0-16 0,-4-6-3 0,-3 2-1148 0</inkml:trace>
  <inkml:trace contextRef="#ctx0" brushRef="#br0" timeOffset="11144.27">9966 14576 806 0,'0'0'36'0,"0"0"7"0,0 0-35 0,0-6-8 0,0-3 0 15,-4 5 0-15,8-5 387 0,-4 3 75 16,4-4 15-16,3 7 3 0,-7 3-391 0,3-6-78 0,8-3-11 0,-4 9-12 16,-7 0 20-16,14 3 4 0,-7 3 0 0,3 3 1 15,1 7 21-15,0-3 4 0,-4 12 1 0,-4 0 0 16,8 3 29-16,-8 10 5 0,4 2 2 0,-7-2 0 16,0 15-7-16,4-6-2 0,-4 4 0 0,0-4 0 15,-4 6-3-15,4 0-1 0,0 7 0 0,-3-4 0 16,-4-2-29-16,3-1-5 0,4 6-2 0,-3-12 0 0,3 7-26 0,0-7 0 15,3-6 0-15,-3 2 0 0,4-5 0 16,-1 6 0-16,-3-6 0 0,4 6 0 0,3-7 0 0,0-2 0 16,-3 2 0-16,-1 4 0 15,1-3-59 1,3-4-17-16,3 10-3 0,-3-6-915 0,0-4-183 0</inkml:trace>
  <inkml:trace contextRef="#ctx0" brushRef="#br0" timeOffset="13388.68">18052 10973 345 0,'-14'-9'31'0,"6"6"-31"0,-2-4 0 0,-1 4 0 15,1-3 168-15,-1-3 28 0,-3-1 6 0,0 10 1 0,3-6-71 0,-3-3-13 16,-3 5-3-16,-1-2-1 0,0 3-17 16,1-3-3-16,-4 6-1 0,-1-3 0 0,1 3-50 0,0-7-11 15,-4 7-1-15,1 0-1 0,-5 7-31 0,-2-4 0 16,-5 3 0-16,1-3 0 0,-7 3 0 0,-1 4 0 15,-9-1 0-15,-1 1-10 0,0-1 10 0,0 10 0 16,0-3 0-16,0-1 0 0,-7 4 0 16,4 0 0-16,-4 0 0 0,3-1 0 0,4 1 0 15,7-3 0-15,4 9 0 0,7-6 0 16,6 0 32-16,5-1 1 0,6 1 1 0,4 3 0 16,0-3-34-16,7 3 0 0,3 3 0 0,4-6 0 0,0 6-13 0,7 0-10 15,0-3-1-15,11 3-1 0,0 3 5 0,10-6 2 0,4 0 0 0,10-3 0 16,4 3 2-16,3-3 1 15,1-7 0-15,3-2 0 0,0 5 15 0,3-8 10 16,4-4-2-16,7-3 0 0,-4 0 28 0,1-10 4 16,3 1 2-16,-4 0 0 0,-3-1-22 0,-3-5-4 0,-1 2 0 15,-3-9-1-15,-3 3-6 0,3 0-1 0,-8 1 0 0,-2-1 0 16,3-6-8-16,-8 0 12 0,-2 6-12 0,-8-9 12 16,0 2-1-16,-7-2 0 0,-3 0 0 0,-4-3 0 15,-3 2 17-15,-4-5 4 0,-4 3 1 0,-3-1 0 16,-7 1-11-16,0 0-2 0,-7 2-1 0,0 4 0 15,-7 6-11-15,-4-6-8 0,-3 7 9 0,-7 5-9 0,-1-3 0 16,-3 7 0-16,1-1 0 0,-1 4-10 16,-3 6-22-16,3 0-4 15,-4 0 0-15,5 0-1 0,-5 10-108 0,1-4-22 16,-4 10-4-16,11-13-1 0</inkml:trace>
  <inkml:trace contextRef="#ctx0" brushRef="#br0" timeOffset="14159.88">17141 11522 864 0,'0'0'76'0,"-3"-6"-60"0,-4 6-16 15,0-10 0-15,0 10 216 0,-4-6 41 0,1 3 8 0,-1-3 2 0,0 6-204 0,-3-10-41 16,0 7-8-16,-3-3-2 15,-1 6-48-15,-3 0-11 0,-4-10-1 0,-3 10-1 16,0-3 9-16,-4-3 3 0,-3 0 0 0,-1 6 0 0,5-3 37 0,-5 3 0 16,5 0 0-16,-8 0 0 0,0 3 24 0,-10-3 7 15,-1 6 1-15,1 3 0 0,-4 1 0 0,7-1 0 16,0 1 0-16,0 5 0 0,4 4-10 0,10-3-2 16,0 3 0-16,4-1 0 0,4-2 0 15,2 6-1-15,5 3 0 0,-1 3 0 0,4-3-19 0,0 1 0 16,3 2-13-16,4 0 5 15,0 3-18-15,4-2-3 0,3-1-1 0,3 0 0 0,4-3 4 0,4 3 1 16,-1-3 0-16,5 1 0 0,-1-8 13 0,7 1 2 16,3 0 1-16,5-3 0 0,6-4 33 0,4 4 6 0,3-10 2 15,8-3 0-15,2-3-18 0,5 0-3 0,-1-9-1 0,-3 3 0 16,-3-7-2-16,3 4-8 0,-4-7 12 0,4-3-4 16,3 3 8-16,1-2 2 0,-8-1 0 0,1 0 0 15,-5 0 22-15,-2-6 4 0,-8 0 0 0,0 3 1 16,-7-3 3-16,1-3 0 0,-5-4 0 0,1 1 0 15,-7-3-32-15,-1-1-5 0,-6 1-2 0,-4-1 0 16,-3-3 1-16,-8 10 0 0,-3 0 0 0,-4-3 0 16,-3 9 0-16,-7 0 0 0,-4 3 0 0,-6 6 0 0,-5-2-10 15,-9 5 0-15,-8 1-10 0,-4 3 10 16,1 6-51-16,-4 0-4 0,0 6-1 16,0 3 0-16,-4 1-100 0,-3 5-20 0,-60 14-4 0,25-1 0 15</inkml:trace>
  <inkml:trace contextRef="#ctx0" brushRef="#br0" timeOffset="15190.74">18464 11989 1555 0,'-7'-15'68'0,"0"11"16"0,0-11-68 0,0 5-16 0,0 1 0 0,-3-4 0 0,2-2 233 0,-2 5 43 15,-1-5 9-15,1 5 2 16,3-9-238-16,-4 4-49 0,1 2 0 0,-5-3-14 16,1-2-17-16,0 8-3 0,-3-5-1 0,-1-4 0 0,-3 9 11 0,-4-5 3 15,-3 5 0-15,-4 1 0 0,-7 9 21 0,0 0-11 16,-3 6 11-16,0 4-8 16,-4 2 8-16,-3 13 0 0,3 0 10 0,0 3-10 15,3 7 31-15,1 3 0 0,-4 6 0 0,7-1 0 0,-3 11 31 0,10-1 6 16,8 3 2-16,3-2 0 0,6-4-62 0,5-3-8 0,3-3-9 0,14 0 9 15,3 0-12-15,12-7 12 0,2-2-10 0,5-7 10 16,6 7 0-16,0-10 13 0,0-3-1 0,4-7 0 16,7 1-4-16,-4-7-8 0,4-6 11 15,0-6-11-15,7-3 23 0,0-3-3 0,0-1 0 0,-4-5 0 16,-3-4 15-16,0 0 2 16,-4-6 1-16,1-3 0 0,-1 3-46 0,-3-4-10 15,0-5-2-15,-4-4 0 16,-3-6-64-16,-1 0-12 0,-2-3-4 0,-8-6-692 0,-4 0-138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8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30.png"/><Relationship Id="rId12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Animations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5EB3-0344-313B-00FB-52B1028E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Rectangles, Ovals, Lines, and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1B6E-2FF8-6F7D-DE79-C6C6B8D6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8" y="1113178"/>
            <a:ext cx="11818775" cy="5297147"/>
          </a:xfrm>
        </p:spPr>
        <p:txBody>
          <a:bodyPr/>
          <a:lstStyle/>
          <a:p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(x0, y0, width, height)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centerX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width, height)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drawLine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(x0, y0, x1, y1)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drawLabel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(text,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centerX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E783B-CE36-AC21-1F0F-544AC776AF21}"/>
              </a:ext>
            </a:extLst>
          </p:cNvPr>
          <p:cNvSpPr txBox="1"/>
          <p:nvPr/>
        </p:nvSpPr>
        <p:spPr>
          <a:xfrm>
            <a:off x="9617833" y="157817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183519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5EB3-0344-313B-00FB-52B1028E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Rectangles, Ovals, Lines, and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1B6E-2FF8-6F7D-DE79-C6C6B8D6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8" y="1113178"/>
            <a:ext cx="11818775" cy="5297147"/>
          </a:xfrm>
        </p:spPr>
        <p:txBody>
          <a:bodyPr/>
          <a:lstStyle/>
          <a:p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(x0, y0, width, height,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centerX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width, height,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drawLine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(x0, y0, x1, y1,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dashes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arrowStart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arrowEnd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drawLabel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(text,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centerX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'black’, opacity=100,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font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'arial'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bold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italic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align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'center'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4E783B-CE36-AC21-1F0F-544AC776AF21}"/>
              </a:ext>
            </a:extLst>
          </p:cNvPr>
          <p:cNvSpPr txBox="1"/>
          <p:nvPr/>
        </p:nvSpPr>
        <p:spPr>
          <a:xfrm>
            <a:off x="9617833" y="157817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258111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643925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11546595" cy="5377691"/>
          </a:xfrm>
        </p:spPr>
        <p:txBody>
          <a:bodyPr/>
          <a:lstStyle/>
          <a:p>
            <a:r>
              <a:rPr lang="en-US" dirty="0"/>
              <a:t>Which does this draw?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'pink'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lightgray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7B496-B5C4-821F-3BD0-08BC802D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3429000"/>
            <a:ext cx="2428980" cy="2603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38CC1-B1AD-F484-8737-47EDDEC51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81" y="3429000"/>
            <a:ext cx="2428980" cy="2603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D1BE9-D361-74C8-42CB-5632AADDE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463" y="3429000"/>
            <a:ext cx="2428980" cy="2603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5F425-3BD8-8DBF-56D9-6429C3D7B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645" y="3429000"/>
            <a:ext cx="2428980" cy="2603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80CBBA-09BE-28FD-7180-0075652DB9FE}"/>
              </a:ext>
            </a:extLst>
          </p:cNvPr>
          <p:cNvSpPr txBox="1"/>
          <p:nvPr/>
        </p:nvSpPr>
        <p:spPr>
          <a:xfrm>
            <a:off x="552099" y="2979761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9EA5C-50C6-44E8-7A46-079258E73666}"/>
              </a:ext>
            </a:extLst>
          </p:cNvPr>
          <p:cNvSpPr txBox="1"/>
          <p:nvPr/>
        </p:nvSpPr>
        <p:spPr>
          <a:xfrm>
            <a:off x="3257281" y="2986823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C76C40-7627-6237-58A1-29B4F82C44E2}"/>
              </a:ext>
            </a:extLst>
          </p:cNvPr>
          <p:cNvSpPr txBox="1"/>
          <p:nvPr/>
        </p:nvSpPr>
        <p:spPr>
          <a:xfrm>
            <a:off x="5962463" y="2979761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A352D6-C605-5C7B-6BBC-72010B7A0A9D}"/>
              </a:ext>
            </a:extLst>
          </p:cNvPr>
          <p:cNvSpPr txBox="1"/>
          <p:nvPr/>
        </p:nvSpPr>
        <p:spPr>
          <a:xfrm>
            <a:off x="8667645" y="2986823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1B02A-FAD1-9D5A-0C8D-091E8D4BCA33}"/>
              </a:ext>
            </a:extLst>
          </p:cNvPr>
          <p:cNvSpPr txBox="1"/>
          <p:nvPr/>
        </p:nvSpPr>
        <p:spPr>
          <a:xfrm>
            <a:off x="552099" y="6219472"/>
            <a:ext cx="637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I have no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2414F-6DE6-6A2F-0E13-7E81B5E8D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05" y="4199373"/>
            <a:ext cx="1267768" cy="12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0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AAD9-ED26-3EAC-8EF1-61D81ED9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Tip: Create Sandbox </a:t>
            </a:r>
            <a:r>
              <a:rPr lang="en-US" dirty="0" err="1">
                <a:solidFill>
                  <a:srgbClr val="7030A0"/>
                </a:solidFill>
              </a:rPr>
              <a:t>Cheatsheets</a:t>
            </a:r>
            <a:r>
              <a:rPr lang="en-US" dirty="0">
                <a:solidFill>
                  <a:srgbClr val="7030A0"/>
                </a:solidFill>
              </a:rPr>
              <a:t> for Yourself!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A0ADA6-72BD-CFD4-F43C-C1767D492827}"/>
              </a:ext>
            </a:extLst>
          </p:cNvPr>
          <p:cNvGrpSpPr/>
          <p:nvPr/>
        </p:nvGrpSpPr>
        <p:grpSpPr>
          <a:xfrm>
            <a:off x="498311" y="1046440"/>
            <a:ext cx="6366414" cy="4715049"/>
            <a:chOff x="531927" y="1260037"/>
            <a:chExt cx="7085831" cy="53846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3B8289-9D99-B77A-8DF4-1BE4B51BA32F}"/>
                </a:ext>
              </a:extLst>
            </p:cNvPr>
            <p:cNvSpPr/>
            <p:nvPr/>
          </p:nvSpPr>
          <p:spPr>
            <a:xfrm>
              <a:off x="531927" y="1260037"/>
              <a:ext cx="7085831" cy="5384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A283F6-E55F-C5F6-E4E5-5BB0283A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100" y="1293657"/>
              <a:ext cx="3585175" cy="4487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79FDFA-4A48-0F02-FF20-9E23FE65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76" y="1726516"/>
              <a:ext cx="2493660" cy="3606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2BB689-3068-BF45-1255-3D7B9DA4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871" y="2122892"/>
              <a:ext cx="6880204" cy="449877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70FB46D-0BFF-117E-19A5-6AA380788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822" y="2634510"/>
            <a:ext cx="8949284" cy="402433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91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643925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998880" cy="736644"/>
          </a:xfrm>
        </p:spPr>
        <p:txBody>
          <a:bodyPr/>
          <a:lstStyle/>
          <a:p>
            <a:r>
              <a:rPr lang="en-US" dirty="0"/>
              <a:t>Which of these is best?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EA4D7-9A6D-0BB3-C4E8-8A715425F5B3}"/>
              </a:ext>
            </a:extLst>
          </p:cNvPr>
          <p:cNvSpPr/>
          <p:nvPr/>
        </p:nvSpPr>
        <p:spPr>
          <a:xfrm>
            <a:off x="6167182" y="2830634"/>
            <a:ext cx="5366323" cy="3778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734561-AE63-B5C0-772D-D902FAC068DC}"/>
              </a:ext>
            </a:extLst>
          </p:cNvPr>
          <p:cNvSpPr txBox="1">
            <a:spLocks/>
          </p:cNvSpPr>
          <p:nvPr/>
        </p:nvSpPr>
        <p:spPr>
          <a:xfrm>
            <a:off x="6167183" y="2830634"/>
            <a:ext cx="5225810" cy="3899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drawBubbleB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cx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cy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width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height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(cx, cy, width, height,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9BBCEE-D15A-515F-764F-04795F2CB4D3}"/>
              </a:ext>
            </a:extLst>
          </p:cNvPr>
          <p:cNvSpPr txBox="1">
            <a:spLocks/>
          </p:cNvSpPr>
          <p:nvPr/>
        </p:nvSpPr>
        <p:spPr>
          <a:xfrm>
            <a:off x="654816" y="2830634"/>
            <a:ext cx="5225810" cy="3899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drawBubbleA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89A71-7D36-0601-B296-556055CBC77F}"/>
              </a:ext>
            </a:extLst>
          </p:cNvPr>
          <p:cNvSpPr/>
          <p:nvPr/>
        </p:nvSpPr>
        <p:spPr>
          <a:xfrm>
            <a:off x="658494" y="2830634"/>
            <a:ext cx="5122196" cy="18254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F8406-7A0B-5F81-4F5F-7E9FE7A9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80" y="203719"/>
            <a:ext cx="2209530" cy="2240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56986-34BB-CA4E-260D-E15E0E4CFB11}"/>
              </a:ext>
            </a:extLst>
          </p:cNvPr>
          <p:cNvSpPr txBox="1"/>
          <p:nvPr/>
        </p:nvSpPr>
        <p:spPr>
          <a:xfrm>
            <a:off x="552099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CC83A-06E6-BFB9-417B-7E39BDB54FDC}"/>
              </a:ext>
            </a:extLst>
          </p:cNvPr>
          <p:cNvSpPr txBox="1"/>
          <p:nvPr/>
        </p:nvSpPr>
        <p:spPr>
          <a:xfrm>
            <a:off x="6096000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82710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643925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998880" cy="736644"/>
          </a:xfrm>
        </p:spPr>
        <p:txBody>
          <a:bodyPr/>
          <a:lstStyle/>
          <a:p>
            <a:r>
              <a:rPr lang="en-US" dirty="0"/>
              <a:t>Which of these is best?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EA4D7-9A6D-0BB3-C4E8-8A715425F5B3}"/>
              </a:ext>
            </a:extLst>
          </p:cNvPr>
          <p:cNvSpPr/>
          <p:nvPr/>
        </p:nvSpPr>
        <p:spPr>
          <a:xfrm>
            <a:off x="6167182" y="2830634"/>
            <a:ext cx="5366323" cy="37784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734561-AE63-B5C0-772D-D902FAC068DC}"/>
              </a:ext>
            </a:extLst>
          </p:cNvPr>
          <p:cNvSpPr txBox="1">
            <a:spLocks/>
          </p:cNvSpPr>
          <p:nvPr/>
        </p:nvSpPr>
        <p:spPr>
          <a:xfrm>
            <a:off x="6167183" y="2830634"/>
            <a:ext cx="5225810" cy="3899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drawBubbleB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cx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cy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width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height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(cx, cy, width, height,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BD924B-C9D4-4AE6-7111-A07AE412F9FA}"/>
              </a:ext>
            </a:extLst>
          </p:cNvPr>
          <p:cNvSpPr txBox="1">
            <a:spLocks/>
          </p:cNvSpPr>
          <p:nvPr/>
        </p:nvSpPr>
        <p:spPr>
          <a:xfrm>
            <a:off x="654815" y="2830632"/>
            <a:ext cx="6709870" cy="6441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cx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cy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d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(cx, cy, d, d,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26C4BC-B8E0-6C9C-E7C8-29E8010E4D6C}"/>
              </a:ext>
            </a:extLst>
          </p:cNvPr>
          <p:cNvSpPr/>
          <p:nvPr/>
        </p:nvSpPr>
        <p:spPr>
          <a:xfrm>
            <a:off x="658494" y="2830633"/>
            <a:ext cx="5122196" cy="377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6C40-5E1A-CB4E-3CDF-DED35D38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80" y="203719"/>
            <a:ext cx="2209530" cy="2240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DDB0B-1256-B4F4-E0F2-44FCD0D785E9}"/>
              </a:ext>
            </a:extLst>
          </p:cNvPr>
          <p:cNvSpPr txBox="1"/>
          <p:nvPr/>
        </p:nvSpPr>
        <p:spPr>
          <a:xfrm>
            <a:off x="552099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9002E-7003-EDE3-767C-DC29049DE4C4}"/>
              </a:ext>
            </a:extLst>
          </p:cNvPr>
          <p:cNvSpPr txBox="1"/>
          <p:nvPr/>
        </p:nvSpPr>
        <p:spPr>
          <a:xfrm>
            <a:off x="6096000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32855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643925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998880" cy="736644"/>
          </a:xfrm>
        </p:spPr>
        <p:txBody>
          <a:bodyPr/>
          <a:lstStyle/>
          <a:p>
            <a:r>
              <a:rPr lang="en-US" dirty="0"/>
              <a:t>Which of these is best?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EA4D7-9A6D-0BB3-C4E8-8A715425F5B3}"/>
              </a:ext>
            </a:extLst>
          </p:cNvPr>
          <p:cNvSpPr/>
          <p:nvPr/>
        </p:nvSpPr>
        <p:spPr>
          <a:xfrm>
            <a:off x="6167182" y="2830634"/>
            <a:ext cx="5608051" cy="29920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BD924B-C9D4-4AE6-7111-A07AE412F9FA}"/>
              </a:ext>
            </a:extLst>
          </p:cNvPr>
          <p:cNvSpPr txBox="1">
            <a:spLocks/>
          </p:cNvSpPr>
          <p:nvPr/>
        </p:nvSpPr>
        <p:spPr>
          <a:xfrm>
            <a:off x="654815" y="2830632"/>
            <a:ext cx="6709870" cy="6441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cx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cy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d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(cx, cy, d, d,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26C4BC-B8E0-6C9C-E7C8-29E8010E4D6C}"/>
              </a:ext>
            </a:extLst>
          </p:cNvPr>
          <p:cNvSpPr/>
          <p:nvPr/>
        </p:nvSpPr>
        <p:spPr>
          <a:xfrm>
            <a:off x="658494" y="2830633"/>
            <a:ext cx="5122196" cy="37784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FB00BE-ECFF-F047-4BA3-657533F48BB7}"/>
              </a:ext>
            </a:extLst>
          </p:cNvPr>
          <p:cNvSpPr txBox="1">
            <a:spLocks/>
          </p:cNvSpPr>
          <p:nvPr/>
        </p:nvSpPr>
        <p:spPr>
          <a:xfrm>
            <a:off x="6167182" y="2830631"/>
            <a:ext cx="5835632" cy="30690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drawBubbleD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cx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cy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d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app.height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drawOval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(cx, cy, d, d,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hotpink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48EDD-5EBF-BA4C-3D8D-C057FCFE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80" y="203719"/>
            <a:ext cx="2209530" cy="22400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3B6D6-508C-0CA4-ADD0-7CBB99EA8687}"/>
              </a:ext>
            </a:extLst>
          </p:cNvPr>
          <p:cNvSpPr txBox="1"/>
          <p:nvPr/>
        </p:nvSpPr>
        <p:spPr>
          <a:xfrm>
            <a:off x="552099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08636-4B63-99A6-3593-C2E52C2ACD8B}"/>
              </a:ext>
            </a:extLst>
          </p:cNvPr>
          <p:cNvSpPr txBox="1"/>
          <p:nvPr/>
        </p:nvSpPr>
        <p:spPr>
          <a:xfrm>
            <a:off x="6096000" y="2106560"/>
            <a:ext cx="1612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260800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Bigger Smaller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Guided exercise in notes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8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643925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605348" cy="7366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Exercise: Bigger Smaller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(This was not explicitly part of the pre-reading, I just want to know how much I’m repeating things from the notes)</a:t>
            </a:r>
          </a:p>
          <a:p>
            <a:pPr>
              <a:lnSpc>
                <a:spcPct val="100000"/>
              </a:lnSpc>
            </a:pPr>
            <a:r>
              <a:rPr lang="en-US" dirty="0"/>
              <a:t>What happens when I click on the white space outside the red square?  Select all that apply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DAB129-5CDD-10FE-6F28-655F466B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576" y="3718754"/>
            <a:ext cx="2763371" cy="3037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134F49-6F6C-2E15-76AE-4F58555C7C4B}"/>
              </a:ext>
            </a:extLst>
          </p:cNvPr>
          <p:cNvSpPr txBox="1">
            <a:spLocks/>
          </p:cNvSpPr>
          <p:nvPr/>
        </p:nvSpPr>
        <p:spPr>
          <a:xfrm>
            <a:off x="552099" y="3759068"/>
            <a:ext cx="8531389" cy="7366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Nothing</a:t>
            </a:r>
            <a:r>
              <a:rPr lang="en-US" dirty="0">
                <a:solidFill>
                  <a:schemeClr val="tx1"/>
                </a:solidFill>
              </a:rPr>
              <a:t> (Hint: it isn’t this one. Do NOT select this one)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Square gets bigger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Square gets smaller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Square turns green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dirty="0"/>
              <a:t>Square turns pink</a:t>
            </a:r>
          </a:p>
        </p:txBody>
      </p:sp>
    </p:spTree>
    <p:extLst>
      <p:ext uri="{BB962C8B-B14F-4D97-AF65-F5344CB8AC3E}">
        <p14:creationId xmlns:p14="http://schemas.microsoft.com/office/powerpoint/2010/main" val="102513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5EB3-0344-313B-00FB-52B1028E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Rectangles, Ovals, Lines, and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1B6E-2FF8-6F7D-DE79-C6C6B8D6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98" y="1113178"/>
            <a:ext cx="11818775" cy="5297147"/>
          </a:xfrm>
        </p:spPr>
        <p:txBody>
          <a:bodyPr/>
          <a:lstStyle/>
          <a:p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(x0, y0, width, height,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(x?, y?, width, height,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align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'???’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drawRect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centerX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3B3B3B"/>
                </a:solidFill>
                <a:latin typeface="Consolas" panose="020B0609020204030204" pitchFamily="49" charset="0"/>
              </a:rPr>
              <a:t>centerY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width, height,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opacity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borderWidth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rotateAngle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align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'center'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accent6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endParaRPr lang="en-US" sz="3600" b="0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CS Academy </a:t>
            </a:r>
            <a:r>
              <a:rPr lang="en-US" dirty="0" err="1"/>
              <a:t>Autograder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8FF4-D0C3-5105-C096-966C926B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Academy Autograder with Animations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3317-7AC3-2AF6-1EDD-767612BD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C12E20-43B6-7C36-7904-F2E946A7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" y="1062319"/>
            <a:ext cx="4141694" cy="482167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0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8FF4-D0C3-5105-C096-966C926B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Academy Autograder with Animations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E3317-7AC3-2AF6-1EDD-767612BDD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56FE51-9BEA-93B7-78D0-39BAC4BBC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/>
          <a:stretch/>
        </p:blipFill>
        <p:spPr bwMode="auto">
          <a:xfrm>
            <a:off x="806823" y="1054329"/>
            <a:ext cx="10416219" cy="57229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4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AAD9-ED26-3EAC-8EF1-61D81ED9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Another good reference for the sandbox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38DB28-94D1-0D31-4792-1BFEFBAC6441}"/>
                  </a:ext>
                </a:extLst>
              </p14:cNvPr>
              <p14:cNvContentPartPr/>
              <p14:nvPr/>
            </p14:nvContentPartPr>
            <p14:xfrm>
              <a:off x="3586320" y="3908520"/>
              <a:ext cx="5396760" cy="187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38DB28-94D1-0D31-4792-1BFEFBAC64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6960" y="3899160"/>
                <a:ext cx="5415480" cy="18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B07E4FA-D311-E0C5-8A18-D62E9EC3B5C8}"/>
              </a:ext>
            </a:extLst>
          </p:cNvPr>
          <p:cNvGrpSpPr/>
          <p:nvPr/>
        </p:nvGrpSpPr>
        <p:grpSpPr>
          <a:xfrm>
            <a:off x="718230" y="1231635"/>
            <a:ext cx="6366414" cy="4081145"/>
            <a:chOff x="498311" y="1046440"/>
            <a:chExt cx="6366414" cy="40811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3B8289-9D99-B77A-8DF4-1BE4B51BA32F}"/>
                </a:ext>
              </a:extLst>
            </p:cNvPr>
            <p:cNvSpPr/>
            <p:nvPr/>
          </p:nvSpPr>
          <p:spPr>
            <a:xfrm>
              <a:off x="498311" y="1046440"/>
              <a:ext cx="6366414" cy="408114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A0368-0EF4-C175-1A93-F42969F0A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399" y="1132696"/>
              <a:ext cx="3869444" cy="3713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DF7421-1C27-1DD2-D903-FBA8B743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2938" y="1537007"/>
              <a:ext cx="1273147" cy="2623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D688C9-EB1C-53B0-6B19-3B0421EC1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1643" y="1792938"/>
              <a:ext cx="6189547" cy="31991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A657FF-EB1A-7213-1453-253A13B5800A}"/>
              </a:ext>
            </a:extLst>
          </p:cNvPr>
          <p:cNvGrpSpPr/>
          <p:nvPr/>
        </p:nvGrpSpPr>
        <p:grpSpPr>
          <a:xfrm>
            <a:off x="3414788" y="2730534"/>
            <a:ext cx="7772400" cy="3550355"/>
            <a:chOff x="3194869" y="2545339"/>
            <a:chExt cx="7772400" cy="35503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C1455F-D459-55E7-8C0C-2863AE1F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94869" y="2545339"/>
              <a:ext cx="7772400" cy="355035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4C4BFE-E69F-A4D8-DFC9-A6948D780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75275" y="3191293"/>
              <a:ext cx="2391469" cy="2732475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6997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4027-9F50-B123-D07C-52A1A0DB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Skeleton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17CFE-5EFC-801A-DF4E-8B1429E3E862}"/>
              </a:ext>
            </a:extLst>
          </p:cNvPr>
          <p:cNvSpPr txBox="1"/>
          <p:nvPr/>
        </p:nvSpPr>
        <p:spPr>
          <a:xfrm>
            <a:off x="7591425" y="96862"/>
            <a:ext cx="4429124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Tip: Super convenient for sandbox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0A0C9-0B3C-39BD-0311-53171AD11B75}"/>
              </a:ext>
            </a:extLst>
          </p:cNvPr>
          <p:cNvSpPr txBox="1"/>
          <p:nvPr/>
        </p:nvSpPr>
        <p:spPr>
          <a:xfrm>
            <a:off x="6334124" y="536574"/>
            <a:ext cx="579120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Note: Next quiz we’ll provide function names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1B2EA-B914-C0A9-7809-73D00569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3" y="1099420"/>
            <a:ext cx="4686954" cy="5506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4B4FE9-6D73-9589-61AF-71BB149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72" y="1566220"/>
            <a:ext cx="5010849" cy="4610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580D5-28D8-9A7C-649B-603A30DA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322" y="3972383"/>
            <a:ext cx="3439005" cy="26387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AE15FB-F443-D3B4-0DDD-47DEA4543933}"/>
              </a:ext>
            </a:extLst>
          </p:cNvPr>
          <p:cNvSpPr txBox="1"/>
          <p:nvPr/>
        </p:nvSpPr>
        <p:spPr>
          <a:xfrm>
            <a:off x="5591174" y="975018"/>
            <a:ext cx="6434921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Important: Don’t call event functions or redrawAll!</a:t>
            </a:r>
          </a:p>
        </p:txBody>
      </p:sp>
    </p:spTree>
    <p:extLst>
      <p:ext uri="{BB962C8B-B14F-4D97-AF65-F5344CB8AC3E}">
        <p14:creationId xmlns:p14="http://schemas.microsoft.com/office/powerpoint/2010/main" val="38860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C50D-6B09-C42B-731D-6B793D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218A-8861-F0C7-797F-A0639D34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16124" cy="2039539"/>
          </a:xfrm>
        </p:spPr>
        <p:txBody>
          <a:bodyPr/>
          <a:lstStyle/>
          <a:p>
            <a:r>
              <a:rPr lang="en-US" dirty="0"/>
              <a:t>Even more debugging options with graphics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Good old print debugging still works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Can also create a temporary debug label: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drawLabel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app.debugText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…)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607649-C14A-3CFC-7644-C7C7472F33C6}"/>
              </a:ext>
            </a:extLst>
          </p:cNvPr>
          <p:cNvSpPr txBox="1">
            <a:spLocks/>
          </p:cNvSpPr>
          <p:nvPr/>
        </p:nvSpPr>
        <p:spPr>
          <a:xfrm>
            <a:off x="2774067" y="2089542"/>
            <a:ext cx="5825924" cy="408820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''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onKeyPress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'onKeyPress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}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'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1600" b="0" dirty="0">
              <a:solidFill>
                <a:srgbClr val="0000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redrawAll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'REDRAW ALL'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drawLabel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.width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    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.height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6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50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29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E104-8B69-AF64-BF6D-2F78400D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B9C9-C32F-4700-7398-54459183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will REDRAW ALL print after I start the app and press the letters A and then Q?</a:t>
            </a: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 lot!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 have no idea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706EB9-9FB8-77C3-4ECD-9017FF77433F}"/>
              </a:ext>
            </a:extLst>
          </p:cNvPr>
          <p:cNvSpPr txBox="1">
            <a:spLocks/>
          </p:cNvSpPr>
          <p:nvPr/>
        </p:nvSpPr>
        <p:spPr>
          <a:xfrm>
            <a:off x="5702461" y="1840927"/>
            <a:ext cx="5825924" cy="472228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''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onKeyPress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'onKeyPress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{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key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redrawAll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'REDRAW ALL'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drawLabel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.text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    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size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50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9894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Model-View-Controller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B231BB-5C60-0A65-3FA5-63A4EA68571D}"/>
              </a:ext>
            </a:extLst>
          </p:cNvPr>
          <p:cNvCxnSpPr>
            <a:cxnSpLocks/>
          </p:cNvCxnSpPr>
          <p:nvPr/>
        </p:nvCxnSpPr>
        <p:spPr>
          <a:xfrm flipV="1">
            <a:off x="2751610" y="5749245"/>
            <a:ext cx="4479920" cy="25912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AF947B-A136-96DA-3E39-5A29B2080B98}"/>
              </a:ext>
            </a:extLst>
          </p:cNvPr>
          <p:cNvCxnSpPr>
            <a:cxnSpLocks/>
          </p:cNvCxnSpPr>
          <p:nvPr/>
        </p:nvCxnSpPr>
        <p:spPr>
          <a:xfrm flipV="1">
            <a:off x="2751610" y="2773414"/>
            <a:ext cx="4489631" cy="1886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C009ED-A83F-F395-36D5-50BD948FC7F7}"/>
              </a:ext>
            </a:extLst>
          </p:cNvPr>
          <p:cNvCxnSpPr>
            <a:cxnSpLocks/>
          </p:cNvCxnSpPr>
          <p:nvPr/>
        </p:nvCxnSpPr>
        <p:spPr>
          <a:xfrm>
            <a:off x="1926336" y="1648196"/>
            <a:ext cx="1309215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B4D76D-0AA8-9A53-E1D1-49D95BAF113C}"/>
              </a:ext>
            </a:extLst>
          </p:cNvPr>
          <p:cNvCxnSpPr>
            <a:cxnSpLocks/>
          </p:cNvCxnSpPr>
          <p:nvPr/>
        </p:nvCxnSpPr>
        <p:spPr>
          <a:xfrm>
            <a:off x="9984434" y="2524155"/>
            <a:ext cx="1" cy="868293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056D10-F9A5-3B63-A6F2-9B287943279A}"/>
              </a:ext>
            </a:extLst>
          </p:cNvPr>
          <p:cNvCxnSpPr>
            <a:cxnSpLocks/>
          </p:cNvCxnSpPr>
          <p:nvPr/>
        </p:nvCxnSpPr>
        <p:spPr>
          <a:xfrm>
            <a:off x="6428457" y="1648195"/>
            <a:ext cx="803073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E36EF6E-C14C-874D-DBCC-384CB5AFF1E6}"/>
              </a:ext>
            </a:extLst>
          </p:cNvPr>
          <p:cNvCxnSpPr>
            <a:cxnSpLocks/>
          </p:cNvCxnSpPr>
          <p:nvPr/>
        </p:nvCxnSpPr>
        <p:spPr>
          <a:xfrm>
            <a:off x="7231530" y="1648195"/>
            <a:ext cx="0" cy="410105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143F6-2A84-5069-C0FC-136CE8096371}"/>
              </a:ext>
            </a:extLst>
          </p:cNvPr>
          <p:cNvCxnSpPr>
            <a:cxnSpLocks/>
          </p:cNvCxnSpPr>
          <p:nvPr/>
        </p:nvCxnSpPr>
        <p:spPr>
          <a:xfrm>
            <a:off x="7241241" y="2165746"/>
            <a:ext cx="1777246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BFB5B57-4EDA-C235-6AD9-82B423EFC0ED}"/>
              </a:ext>
            </a:extLst>
          </p:cNvPr>
          <p:cNvCxnSpPr>
            <a:cxnSpLocks/>
          </p:cNvCxnSpPr>
          <p:nvPr/>
        </p:nvCxnSpPr>
        <p:spPr>
          <a:xfrm>
            <a:off x="2735454" y="2792274"/>
            <a:ext cx="16156" cy="2973298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6F2FFC5-F8D5-CB6E-3A3C-3D7500DC1D41}"/>
              </a:ext>
            </a:extLst>
          </p:cNvPr>
          <p:cNvCxnSpPr>
            <a:cxnSpLocks/>
          </p:cNvCxnSpPr>
          <p:nvPr/>
        </p:nvCxnSpPr>
        <p:spPr>
          <a:xfrm>
            <a:off x="1695562" y="6447164"/>
            <a:ext cx="8288871" cy="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E8E1B6-4F24-B998-38B3-3CD19BF8459D}"/>
              </a:ext>
            </a:extLst>
          </p:cNvPr>
          <p:cNvCxnSpPr>
            <a:cxnSpLocks/>
          </p:cNvCxnSpPr>
          <p:nvPr/>
        </p:nvCxnSpPr>
        <p:spPr>
          <a:xfrm>
            <a:off x="1696772" y="4221010"/>
            <a:ext cx="1054838" cy="12362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C63000-7206-145B-2759-4E6372B82C74}"/>
              </a:ext>
            </a:extLst>
          </p:cNvPr>
          <p:cNvCxnSpPr>
            <a:cxnSpLocks/>
          </p:cNvCxnSpPr>
          <p:nvPr/>
        </p:nvCxnSpPr>
        <p:spPr>
          <a:xfrm>
            <a:off x="1695562" y="4221010"/>
            <a:ext cx="1210" cy="2226154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11EEE6-EEE9-B7BF-98E5-95201F6BDC25}"/>
              </a:ext>
            </a:extLst>
          </p:cNvPr>
          <p:cNvCxnSpPr>
            <a:cxnSpLocks/>
          </p:cNvCxnSpPr>
          <p:nvPr/>
        </p:nvCxnSpPr>
        <p:spPr>
          <a:xfrm flipV="1">
            <a:off x="2701380" y="3735460"/>
            <a:ext cx="4530150" cy="8672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E8D900C1-F890-C5D7-5EB4-2878166D695C}"/>
              </a:ext>
            </a:extLst>
          </p:cNvPr>
          <p:cNvCxnSpPr>
            <a:cxnSpLocks/>
          </p:cNvCxnSpPr>
          <p:nvPr/>
        </p:nvCxnSpPr>
        <p:spPr>
          <a:xfrm flipV="1">
            <a:off x="2701380" y="4763901"/>
            <a:ext cx="4530150" cy="8672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DBF7C1-7D0F-DBE5-A20C-6A4881AB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(</a:t>
            </a:r>
            <a:r>
              <a:rPr lang="en-US" b="1" dirty="0">
                <a:solidFill>
                  <a:srgbClr val="C00000"/>
                </a:solidFill>
              </a:rPr>
              <a:t>Model</a:t>
            </a:r>
            <a:r>
              <a:rPr lang="en-US" dirty="0"/>
              <a:t>-</a:t>
            </a:r>
            <a:r>
              <a:rPr lang="en-US" b="1" dirty="0">
                <a:solidFill>
                  <a:srgbClr val="7030A0"/>
                </a:solidFill>
              </a:rPr>
              <a:t>View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Controller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00D5F2-2E1A-4BDD-F760-13BF9EEEDD85}"/>
              </a:ext>
            </a:extLst>
          </p:cNvPr>
          <p:cNvSpPr/>
          <p:nvPr/>
        </p:nvSpPr>
        <p:spPr>
          <a:xfrm>
            <a:off x="3247458" y="2415006"/>
            <a:ext cx="3200400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onMousePress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, mx, my)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9C306D-8773-C757-A5EE-82C42D6FA891}"/>
              </a:ext>
            </a:extLst>
          </p:cNvPr>
          <p:cNvSpPr/>
          <p:nvPr/>
        </p:nvSpPr>
        <p:spPr>
          <a:xfrm>
            <a:off x="3228057" y="3385724"/>
            <a:ext cx="3200400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onKeyPress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, mx, my)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A8405F-642E-507A-9666-B974B936095F}"/>
              </a:ext>
            </a:extLst>
          </p:cNvPr>
          <p:cNvSpPr/>
          <p:nvPr/>
        </p:nvSpPr>
        <p:spPr>
          <a:xfrm>
            <a:off x="3247458" y="4405493"/>
            <a:ext cx="3200400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onStep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, mx, my)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3A94B7-46F7-A1C3-49C4-CACE1065BC37}"/>
              </a:ext>
            </a:extLst>
          </p:cNvPr>
          <p:cNvSpPr/>
          <p:nvPr/>
        </p:nvSpPr>
        <p:spPr>
          <a:xfrm>
            <a:off x="3247458" y="5407164"/>
            <a:ext cx="3200400" cy="7168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B19416-EA1B-F32F-4922-C86B5A432209}"/>
              </a:ext>
            </a:extLst>
          </p:cNvPr>
          <p:cNvSpPr/>
          <p:nvPr/>
        </p:nvSpPr>
        <p:spPr>
          <a:xfrm>
            <a:off x="3235551" y="1289787"/>
            <a:ext cx="3200399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appStarted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AF8279-C2DF-6685-5C81-3AC63756FF33}"/>
              </a:ext>
            </a:extLst>
          </p:cNvPr>
          <p:cNvSpPr/>
          <p:nvPr/>
        </p:nvSpPr>
        <p:spPr>
          <a:xfrm>
            <a:off x="635419" y="1289787"/>
            <a:ext cx="1290917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runApp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A47BA4-85F4-9554-ABB1-C2CEC1C639EF}"/>
              </a:ext>
            </a:extLst>
          </p:cNvPr>
          <p:cNvSpPr/>
          <p:nvPr/>
        </p:nvSpPr>
        <p:spPr>
          <a:xfrm>
            <a:off x="8687914" y="3392448"/>
            <a:ext cx="2593041" cy="71681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redrawAll(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BA623C-50A1-D0FE-7AE4-B0DF8E7A0322}"/>
              </a:ext>
            </a:extLst>
          </p:cNvPr>
          <p:cNvSpPr/>
          <p:nvPr/>
        </p:nvSpPr>
        <p:spPr>
          <a:xfrm>
            <a:off x="9018487" y="1807338"/>
            <a:ext cx="1931893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clearCanvas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600D6-1155-587E-5605-38CFB2AA80D3}"/>
              </a:ext>
            </a:extLst>
          </p:cNvPr>
          <p:cNvSpPr txBox="1"/>
          <p:nvPr/>
        </p:nvSpPr>
        <p:spPr>
          <a:xfrm>
            <a:off x="-10983" y="3792439"/>
            <a:ext cx="131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Event Loop</a:t>
            </a:r>
          </a:p>
        </p:txBody>
      </p: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34BCC700-CDA6-7DE6-8005-D1A12BA4548F}"/>
              </a:ext>
            </a:extLst>
          </p:cNvPr>
          <p:cNvCxnSpPr>
            <a:cxnSpLocks/>
          </p:cNvCxnSpPr>
          <p:nvPr/>
        </p:nvCxnSpPr>
        <p:spPr>
          <a:xfrm>
            <a:off x="9984433" y="4127558"/>
            <a:ext cx="0" cy="2337899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215383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Quiz will start at the beginning of lecture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pencil/pen ready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Silence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111CD-4BA7-B6D0-FEC0-719C34E1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25" y="202825"/>
            <a:ext cx="2725882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FABCD8-941E-83CE-531D-2EE32462CA2A}"/>
              </a:ext>
            </a:extLst>
          </p:cNvPr>
          <p:cNvCxnSpPr>
            <a:cxnSpLocks/>
          </p:cNvCxnSpPr>
          <p:nvPr/>
        </p:nvCxnSpPr>
        <p:spPr>
          <a:xfrm flipV="1">
            <a:off x="2751610" y="2773414"/>
            <a:ext cx="4489631" cy="1886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708B9851-E428-5253-DA4E-4C99A4FA6A99}"/>
              </a:ext>
            </a:extLst>
          </p:cNvPr>
          <p:cNvCxnSpPr>
            <a:cxnSpLocks/>
          </p:cNvCxnSpPr>
          <p:nvPr/>
        </p:nvCxnSpPr>
        <p:spPr>
          <a:xfrm flipV="1">
            <a:off x="2751610" y="5749245"/>
            <a:ext cx="4479920" cy="25912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DBF7C1-7D0F-DBE5-A20C-6A4881AB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(</a:t>
            </a:r>
            <a:r>
              <a:rPr lang="en-US" b="1" dirty="0">
                <a:solidFill>
                  <a:srgbClr val="C00000"/>
                </a:solidFill>
              </a:rPr>
              <a:t>Model</a:t>
            </a:r>
            <a:r>
              <a:rPr lang="en-US" dirty="0"/>
              <a:t>-</a:t>
            </a:r>
            <a:r>
              <a:rPr lang="en-US" b="1" dirty="0">
                <a:solidFill>
                  <a:srgbClr val="7030A0"/>
                </a:solidFill>
              </a:rPr>
              <a:t>View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Controller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00D5F2-2E1A-4BDD-F760-13BF9EEEDD85}"/>
              </a:ext>
            </a:extLst>
          </p:cNvPr>
          <p:cNvSpPr/>
          <p:nvPr/>
        </p:nvSpPr>
        <p:spPr>
          <a:xfrm>
            <a:off x="3247458" y="2415006"/>
            <a:ext cx="3200400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onMousePress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, mx, my)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3A94B7-46F7-A1C3-49C4-CACE1065BC37}"/>
              </a:ext>
            </a:extLst>
          </p:cNvPr>
          <p:cNvSpPr/>
          <p:nvPr/>
        </p:nvSpPr>
        <p:spPr>
          <a:xfrm>
            <a:off x="3247458" y="5407164"/>
            <a:ext cx="3200400" cy="7168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B19416-EA1B-F32F-4922-C86B5A432209}"/>
              </a:ext>
            </a:extLst>
          </p:cNvPr>
          <p:cNvSpPr/>
          <p:nvPr/>
        </p:nvSpPr>
        <p:spPr>
          <a:xfrm>
            <a:off x="3235551" y="1289787"/>
            <a:ext cx="3200399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appStarted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AF8279-C2DF-6685-5C81-3AC63756FF33}"/>
              </a:ext>
            </a:extLst>
          </p:cNvPr>
          <p:cNvSpPr/>
          <p:nvPr/>
        </p:nvSpPr>
        <p:spPr>
          <a:xfrm>
            <a:off x="635419" y="1289787"/>
            <a:ext cx="1290917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runApp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A47BA4-85F4-9554-ABB1-C2CEC1C639EF}"/>
              </a:ext>
            </a:extLst>
          </p:cNvPr>
          <p:cNvSpPr/>
          <p:nvPr/>
        </p:nvSpPr>
        <p:spPr>
          <a:xfrm>
            <a:off x="8687914" y="3392448"/>
            <a:ext cx="2593041" cy="71681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redrawAll(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BA623C-50A1-D0FE-7AE4-B0DF8E7A0322}"/>
              </a:ext>
            </a:extLst>
          </p:cNvPr>
          <p:cNvSpPr/>
          <p:nvPr/>
        </p:nvSpPr>
        <p:spPr>
          <a:xfrm>
            <a:off x="9018487" y="1807338"/>
            <a:ext cx="1931893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Clear canvas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1B12E4-2F05-31CB-A29F-E4D72B659425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1926336" y="1648196"/>
            <a:ext cx="1309215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5600D6-1155-587E-5605-38CFB2AA80D3}"/>
              </a:ext>
            </a:extLst>
          </p:cNvPr>
          <p:cNvSpPr txBox="1"/>
          <p:nvPr/>
        </p:nvSpPr>
        <p:spPr>
          <a:xfrm>
            <a:off x="-10983" y="3792439"/>
            <a:ext cx="131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Event Loop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4AA1DA-BB7B-20F7-255F-F44ED7D1BA17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>
            <a:off x="9984434" y="2524155"/>
            <a:ext cx="1" cy="868293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D9EB78-8678-4294-68BB-2A5B1A76A230}"/>
              </a:ext>
            </a:extLst>
          </p:cNvPr>
          <p:cNvCxnSpPr>
            <a:cxnSpLocks/>
          </p:cNvCxnSpPr>
          <p:nvPr/>
        </p:nvCxnSpPr>
        <p:spPr>
          <a:xfrm>
            <a:off x="6428457" y="1648195"/>
            <a:ext cx="803073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6BEBDD81-81E1-88E0-C2AD-1C0C0198B73B}"/>
              </a:ext>
            </a:extLst>
          </p:cNvPr>
          <p:cNvCxnSpPr>
            <a:cxnSpLocks/>
          </p:cNvCxnSpPr>
          <p:nvPr/>
        </p:nvCxnSpPr>
        <p:spPr>
          <a:xfrm>
            <a:off x="7231530" y="1648195"/>
            <a:ext cx="0" cy="410105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9A35188F-8AB3-FC39-590B-3A8C112A0A08}"/>
              </a:ext>
            </a:extLst>
          </p:cNvPr>
          <p:cNvCxnSpPr>
            <a:cxnSpLocks/>
          </p:cNvCxnSpPr>
          <p:nvPr/>
        </p:nvCxnSpPr>
        <p:spPr>
          <a:xfrm>
            <a:off x="7241241" y="2165746"/>
            <a:ext cx="1777246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217EC118-83E9-5218-6041-B1D4CDA89AE9}"/>
              </a:ext>
            </a:extLst>
          </p:cNvPr>
          <p:cNvCxnSpPr>
            <a:cxnSpLocks/>
          </p:cNvCxnSpPr>
          <p:nvPr/>
        </p:nvCxnSpPr>
        <p:spPr>
          <a:xfrm>
            <a:off x="2735454" y="2792274"/>
            <a:ext cx="16156" cy="2973298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C3BED77C-DC27-0B8D-09C8-38E477799A45}"/>
              </a:ext>
            </a:extLst>
          </p:cNvPr>
          <p:cNvCxnSpPr>
            <a:cxnSpLocks/>
          </p:cNvCxnSpPr>
          <p:nvPr/>
        </p:nvCxnSpPr>
        <p:spPr>
          <a:xfrm>
            <a:off x="1695562" y="6447164"/>
            <a:ext cx="7322925" cy="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C33B634C-B2FA-8CDB-CB0D-281F0B3BAC8E}"/>
              </a:ext>
            </a:extLst>
          </p:cNvPr>
          <p:cNvCxnSpPr>
            <a:cxnSpLocks/>
          </p:cNvCxnSpPr>
          <p:nvPr/>
        </p:nvCxnSpPr>
        <p:spPr>
          <a:xfrm>
            <a:off x="1696772" y="4221010"/>
            <a:ext cx="1054838" cy="12362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34965EA1-B6A8-B546-6FAC-752D86A6CB75}"/>
              </a:ext>
            </a:extLst>
          </p:cNvPr>
          <p:cNvCxnSpPr>
            <a:cxnSpLocks/>
          </p:cNvCxnSpPr>
          <p:nvPr/>
        </p:nvCxnSpPr>
        <p:spPr>
          <a:xfrm>
            <a:off x="1695562" y="4221010"/>
            <a:ext cx="1210" cy="2226154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34BCC700-CDA6-7DE6-8005-D1A12BA4548F}"/>
              </a:ext>
            </a:extLst>
          </p:cNvPr>
          <p:cNvCxnSpPr>
            <a:cxnSpLocks/>
          </p:cNvCxnSpPr>
          <p:nvPr/>
        </p:nvCxnSpPr>
        <p:spPr>
          <a:xfrm>
            <a:off x="9020720" y="4109265"/>
            <a:ext cx="0" cy="2337899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8B7868-3B5F-56FA-9223-F52E7525A46A}"/>
              </a:ext>
            </a:extLst>
          </p:cNvPr>
          <p:cNvCxnSpPr>
            <a:cxnSpLocks/>
          </p:cNvCxnSpPr>
          <p:nvPr/>
        </p:nvCxnSpPr>
        <p:spPr>
          <a:xfrm>
            <a:off x="9287420" y="4109265"/>
            <a:ext cx="0" cy="50988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5E87CA-AC5D-2973-930E-2CB221129F5D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9287420" y="4619149"/>
            <a:ext cx="2792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9092CB06-3E9B-E277-40EB-20EB5C70B715}"/>
              </a:ext>
            </a:extLst>
          </p:cNvPr>
          <p:cNvSpPr/>
          <p:nvPr/>
        </p:nvSpPr>
        <p:spPr>
          <a:xfrm>
            <a:off x="10052675" y="4976716"/>
            <a:ext cx="1859462" cy="46945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drawEyes</a:t>
            </a:r>
            <a:r>
              <a:rPr lang="en-US" sz="1600" b="1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5B7E12-BBF9-43AB-BBF1-CFD7859D9F28}"/>
              </a:ext>
            </a:extLst>
          </p:cNvPr>
          <p:cNvSpPr/>
          <p:nvPr/>
        </p:nvSpPr>
        <p:spPr>
          <a:xfrm>
            <a:off x="10052675" y="5569010"/>
            <a:ext cx="1859462" cy="46945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drawMouth</a:t>
            </a:r>
            <a:r>
              <a:rPr lang="en-US" sz="1600" b="1" dirty="0"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8CA857-7BBE-AAF1-24F8-3D8F665B2FAA}"/>
              </a:ext>
            </a:extLst>
          </p:cNvPr>
          <p:cNvCxnSpPr>
            <a:cxnSpLocks/>
          </p:cNvCxnSpPr>
          <p:nvPr/>
        </p:nvCxnSpPr>
        <p:spPr>
          <a:xfrm>
            <a:off x="9746741" y="4819954"/>
            <a:ext cx="0" cy="983783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DF2AF7-6213-4B34-74D7-D6AB6CE7D8D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9746741" y="5211443"/>
            <a:ext cx="305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A27AAE-3893-6A41-AAA7-B0C2840C9ACF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9756452" y="5803737"/>
            <a:ext cx="2962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5A9E6447-265A-776C-2570-21D6D6AAD73E}"/>
              </a:ext>
            </a:extLst>
          </p:cNvPr>
          <p:cNvSpPr/>
          <p:nvPr/>
        </p:nvSpPr>
        <p:spPr>
          <a:xfrm>
            <a:off x="9566707" y="4384422"/>
            <a:ext cx="1859462" cy="46945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drawFace</a:t>
            </a:r>
            <a:r>
              <a:rPr lang="en-US" sz="1600" b="1" dirty="0"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A0DB335-2013-FF2B-8E57-BE34A90486D9}"/>
              </a:ext>
            </a:extLst>
          </p:cNvPr>
          <p:cNvCxnSpPr>
            <a:cxnSpLocks/>
          </p:cNvCxnSpPr>
          <p:nvPr/>
        </p:nvCxnSpPr>
        <p:spPr>
          <a:xfrm>
            <a:off x="3605318" y="3146988"/>
            <a:ext cx="0" cy="509884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98427D0-47CC-A385-4A26-0D70409FFF8A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3605318" y="3656872"/>
            <a:ext cx="2792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11">
            <a:extLst>
              <a:ext uri="{FF2B5EF4-FFF2-40B4-BE49-F238E27FC236}">
                <a16:creationId xmlns:a16="http://schemas.microsoft.com/office/drawing/2014/main" id="{F7DBB38A-371E-4036-A3BD-F87ED0FD9FD0}"/>
              </a:ext>
            </a:extLst>
          </p:cNvPr>
          <p:cNvSpPr/>
          <p:nvPr/>
        </p:nvSpPr>
        <p:spPr>
          <a:xfrm>
            <a:off x="4370572" y="4014439"/>
            <a:ext cx="2266927" cy="4694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updatePos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0" name="Rectangle: Rounded Corners 11">
            <a:extLst>
              <a:ext uri="{FF2B5EF4-FFF2-40B4-BE49-F238E27FC236}">
                <a16:creationId xmlns:a16="http://schemas.microsoft.com/office/drawing/2014/main" id="{DE57F958-EDE1-A32D-5F93-330249A8A755}"/>
              </a:ext>
            </a:extLst>
          </p:cNvPr>
          <p:cNvSpPr/>
          <p:nvPr/>
        </p:nvSpPr>
        <p:spPr>
          <a:xfrm>
            <a:off x="4370572" y="4606733"/>
            <a:ext cx="2266927" cy="4694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updateColor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3EC85DB-9233-C484-788A-C8658D86DC45}"/>
              </a:ext>
            </a:extLst>
          </p:cNvPr>
          <p:cNvCxnSpPr>
            <a:cxnSpLocks/>
          </p:cNvCxnSpPr>
          <p:nvPr/>
        </p:nvCxnSpPr>
        <p:spPr>
          <a:xfrm>
            <a:off x="4064639" y="3857677"/>
            <a:ext cx="0" cy="983783"/>
          </a:xfrm>
          <a:prstGeom prst="straightConnector1">
            <a:avLst/>
          </a:prstGeom>
          <a:ln w="5715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F086DD3-9E4F-3642-3BDE-A8A69E64A57F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064639" y="4249166"/>
            <a:ext cx="30593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9CD8B9-20A1-2E69-1EA8-7438FEBBFB0F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074350" y="4841460"/>
            <a:ext cx="2962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11">
            <a:extLst>
              <a:ext uri="{FF2B5EF4-FFF2-40B4-BE49-F238E27FC236}">
                <a16:creationId xmlns:a16="http://schemas.microsoft.com/office/drawing/2014/main" id="{C5FD7BBF-90A8-F3F2-24AD-FFE5AD28180D}"/>
              </a:ext>
            </a:extLst>
          </p:cNvPr>
          <p:cNvSpPr/>
          <p:nvPr/>
        </p:nvSpPr>
        <p:spPr>
          <a:xfrm>
            <a:off x="3884605" y="3422145"/>
            <a:ext cx="1859462" cy="4694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updateDot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AB041-C6DD-FE0C-B2B6-268261EDBD42}"/>
              </a:ext>
            </a:extLst>
          </p:cNvPr>
          <p:cNvSpPr txBox="1"/>
          <p:nvPr/>
        </p:nvSpPr>
        <p:spPr>
          <a:xfrm>
            <a:off x="7629525" y="79761"/>
            <a:ext cx="4399588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Important!</a:t>
            </a:r>
          </a:p>
          <a:p>
            <a:r>
              <a:rPr lang="en-US" sz="2400" dirty="0"/>
              <a:t>Helper functions are part of: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030A0"/>
                </a:solidFill>
              </a:rPr>
              <a:t>View (if they draw anything)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Model (if they modify </a:t>
            </a:r>
            <a:r>
              <a:rPr lang="en-US" sz="2400" dirty="0">
                <a:solidFill>
                  <a:srgbClr val="C00000"/>
                </a:solidFill>
              </a:rPr>
              <a:t>app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7821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0" name="Straight Arrow Connector 1049">
            <a:extLst>
              <a:ext uri="{FF2B5EF4-FFF2-40B4-BE49-F238E27FC236}">
                <a16:creationId xmlns:a16="http://schemas.microsoft.com/office/drawing/2014/main" id="{34BCC700-CDA6-7DE6-8005-D1A12BA4548F}"/>
              </a:ext>
            </a:extLst>
          </p:cNvPr>
          <p:cNvCxnSpPr>
            <a:cxnSpLocks/>
          </p:cNvCxnSpPr>
          <p:nvPr/>
        </p:nvCxnSpPr>
        <p:spPr>
          <a:xfrm>
            <a:off x="9018487" y="5495925"/>
            <a:ext cx="2233" cy="951239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2FABCD8-941E-83CE-531D-2EE32462CA2A}"/>
              </a:ext>
            </a:extLst>
          </p:cNvPr>
          <p:cNvCxnSpPr>
            <a:cxnSpLocks/>
          </p:cNvCxnSpPr>
          <p:nvPr/>
        </p:nvCxnSpPr>
        <p:spPr>
          <a:xfrm flipV="1">
            <a:off x="2751610" y="4916539"/>
            <a:ext cx="4489631" cy="1886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708B9851-E428-5253-DA4E-4C99A4FA6A99}"/>
              </a:ext>
            </a:extLst>
          </p:cNvPr>
          <p:cNvCxnSpPr>
            <a:cxnSpLocks/>
          </p:cNvCxnSpPr>
          <p:nvPr/>
        </p:nvCxnSpPr>
        <p:spPr>
          <a:xfrm flipV="1">
            <a:off x="2751610" y="5749245"/>
            <a:ext cx="4479920" cy="25912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DBF7C1-7D0F-DBE5-A20C-6A4881AB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(</a:t>
            </a:r>
            <a:r>
              <a:rPr lang="en-US" b="1" dirty="0">
                <a:solidFill>
                  <a:srgbClr val="C00000"/>
                </a:solidFill>
              </a:rPr>
              <a:t>Model</a:t>
            </a:r>
            <a:r>
              <a:rPr lang="en-US" dirty="0"/>
              <a:t>-</a:t>
            </a:r>
            <a:r>
              <a:rPr lang="en-US" b="1" dirty="0">
                <a:solidFill>
                  <a:srgbClr val="7030A0"/>
                </a:solidFill>
              </a:rPr>
              <a:t>View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Controller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00D5F2-2E1A-4BDD-F760-13BF9EEEDD85}"/>
              </a:ext>
            </a:extLst>
          </p:cNvPr>
          <p:cNvSpPr/>
          <p:nvPr/>
        </p:nvSpPr>
        <p:spPr>
          <a:xfrm>
            <a:off x="3247458" y="4558131"/>
            <a:ext cx="3200400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onMousePress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, mx, my)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3A94B7-46F7-A1C3-49C4-CACE1065BC37}"/>
              </a:ext>
            </a:extLst>
          </p:cNvPr>
          <p:cNvSpPr/>
          <p:nvPr/>
        </p:nvSpPr>
        <p:spPr>
          <a:xfrm>
            <a:off x="3247458" y="5407164"/>
            <a:ext cx="3200400" cy="7168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B19416-EA1B-F32F-4922-C86B5A432209}"/>
              </a:ext>
            </a:extLst>
          </p:cNvPr>
          <p:cNvSpPr/>
          <p:nvPr/>
        </p:nvSpPr>
        <p:spPr>
          <a:xfrm>
            <a:off x="3235551" y="3690087"/>
            <a:ext cx="3200399" cy="7168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Consolas" panose="020B0609020204030204" pitchFamily="49" charset="0"/>
              </a:rPr>
              <a:t>appStarted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chemeClr val="bg1"/>
                </a:solidFill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AF8279-C2DF-6685-5C81-3AC63756FF33}"/>
              </a:ext>
            </a:extLst>
          </p:cNvPr>
          <p:cNvSpPr/>
          <p:nvPr/>
        </p:nvSpPr>
        <p:spPr>
          <a:xfrm>
            <a:off x="635419" y="3690087"/>
            <a:ext cx="1290917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runApp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A47BA4-85F4-9554-ABB1-C2CEC1C639EF}"/>
              </a:ext>
            </a:extLst>
          </p:cNvPr>
          <p:cNvSpPr/>
          <p:nvPr/>
        </p:nvSpPr>
        <p:spPr>
          <a:xfrm>
            <a:off x="8687912" y="5162273"/>
            <a:ext cx="2593041" cy="71681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redrawAll(</a:t>
            </a:r>
            <a:r>
              <a:rPr lang="en-US" sz="1600" b="1" dirty="0">
                <a:highlight>
                  <a:srgbClr val="C00000"/>
                </a:highlight>
                <a:latin typeface="Consolas" panose="020B0609020204030204" pitchFamily="49" charset="0"/>
              </a:rPr>
              <a:t>app</a:t>
            </a:r>
            <a:r>
              <a:rPr lang="en-US" sz="1600" b="1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BA623C-50A1-D0FE-7AE4-B0DF8E7A0322}"/>
              </a:ext>
            </a:extLst>
          </p:cNvPr>
          <p:cNvSpPr/>
          <p:nvPr/>
        </p:nvSpPr>
        <p:spPr>
          <a:xfrm>
            <a:off x="9018487" y="3950463"/>
            <a:ext cx="1931893" cy="7168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</a:rPr>
              <a:t>Clear canvas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1B12E4-2F05-31CB-A29F-E4D72B659425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1926336" y="4048496"/>
            <a:ext cx="1309215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55600D6-1155-587E-5605-38CFB2AA80D3}"/>
              </a:ext>
            </a:extLst>
          </p:cNvPr>
          <p:cNvSpPr txBox="1"/>
          <p:nvPr/>
        </p:nvSpPr>
        <p:spPr>
          <a:xfrm>
            <a:off x="18869" y="5332646"/>
            <a:ext cx="131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Event Loop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4AA1DA-BB7B-20F7-255F-F44ED7D1BA17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9984433" y="4667280"/>
            <a:ext cx="1" cy="494993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D9EB78-8678-4294-68BB-2A5B1A76A230}"/>
              </a:ext>
            </a:extLst>
          </p:cNvPr>
          <p:cNvCxnSpPr>
            <a:cxnSpLocks/>
          </p:cNvCxnSpPr>
          <p:nvPr/>
        </p:nvCxnSpPr>
        <p:spPr>
          <a:xfrm>
            <a:off x="6428457" y="4048495"/>
            <a:ext cx="803073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6BEBDD81-81E1-88E0-C2AD-1C0C0198B73B}"/>
              </a:ext>
            </a:extLst>
          </p:cNvPr>
          <p:cNvCxnSpPr>
            <a:cxnSpLocks/>
          </p:cNvCxnSpPr>
          <p:nvPr/>
        </p:nvCxnSpPr>
        <p:spPr>
          <a:xfrm>
            <a:off x="7231530" y="4048495"/>
            <a:ext cx="0" cy="170075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9A35188F-8AB3-FC39-590B-3A8C112A0A08}"/>
              </a:ext>
            </a:extLst>
          </p:cNvPr>
          <p:cNvCxnSpPr>
            <a:cxnSpLocks/>
          </p:cNvCxnSpPr>
          <p:nvPr/>
        </p:nvCxnSpPr>
        <p:spPr>
          <a:xfrm>
            <a:off x="7241241" y="4308871"/>
            <a:ext cx="1777246" cy="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217EC118-83E9-5218-6041-B1D4CDA89AE9}"/>
              </a:ext>
            </a:extLst>
          </p:cNvPr>
          <p:cNvCxnSpPr>
            <a:cxnSpLocks/>
          </p:cNvCxnSpPr>
          <p:nvPr/>
        </p:nvCxnSpPr>
        <p:spPr>
          <a:xfrm>
            <a:off x="2751610" y="4935399"/>
            <a:ext cx="0" cy="830173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Arrow Connector 1042">
            <a:extLst>
              <a:ext uri="{FF2B5EF4-FFF2-40B4-BE49-F238E27FC236}">
                <a16:creationId xmlns:a16="http://schemas.microsoft.com/office/drawing/2014/main" id="{C3BED77C-DC27-0B8D-09C8-38E477799A45}"/>
              </a:ext>
            </a:extLst>
          </p:cNvPr>
          <p:cNvCxnSpPr>
            <a:cxnSpLocks/>
          </p:cNvCxnSpPr>
          <p:nvPr/>
        </p:nvCxnSpPr>
        <p:spPr>
          <a:xfrm>
            <a:off x="1695562" y="6447164"/>
            <a:ext cx="7322925" cy="0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C33B634C-B2FA-8CDB-CB0D-281F0B3BAC8E}"/>
              </a:ext>
            </a:extLst>
          </p:cNvPr>
          <p:cNvCxnSpPr>
            <a:cxnSpLocks/>
          </p:cNvCxnSpPr>
          <p:nvPr/>
        </p:nvCxnSpPr>
        <p:spPr>
          <a:xfrm>
            <a:off x="1695562" y="5330197"/>
            <a:ext cx="1030182" cy="12363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34965EA1-B6A8-B546-6FAC-752D86A6CB75}"/>
              </a:ext>
            </a:extLst>
          </p:cNvPr>
          <p:cNvCxnSpPr>
            <a:cxnSpLocks/>
          </p:cNvCxnSpPr>
          <p:nvPr/>
        </p:nvCxnSpPr>
        <p:spPr>
          <a:xfrm>
            <a:off x="1696772" y="5330198"/>
            <a:ext cx="0" cy="1116966"/>
          </a:xfrm>
          <a:prstGeom prst="straightConnector1">
            <a:avLst/>
          </a:prstGeom>
          <a:ln w="88900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8C869AC-185B-836E-2D9F-DD05B7AD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View</a:t>
            </a:r>
            <a:r>
              <a:rPr lang="en-US" dirty="0">
                <a:solidFill>
                  <a:schemeClr val="tx1"/>
                </a:solidFill>
              </a:rPr>
              <a:t> cannot change the </a:t>
            </a:r>
            <a:r>
              <a:rPr lang="en-US" dirty="0">
                <a:solidFill>
                  <a:srgbClr val="C00000"/>
                </a:solidFill>
              </a:rPr>
              <a:t>Model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C00000"/>
                </a:solidFill>
              </a:rPr>
              <a:t>app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Controller</a:t>
            </a:r>
            <a:r>
              <a:rPr lang="en-US" dirty="0">
                <a:solidFill>
                  <a:schemeClr val="tx1"/>
                </a:solidFill>
              </a:rPr>
              <a:t> cannot change the </a:t>
            </a:r>
            <a:r>
              <a:rPr lang="en-US" dirty="0">
                <a:solidFill>
                  <a:srgbClr val="7030A0"/>
                </a:solidFill>
              </a:rPr>
              <a:t>View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7030A0"/>
                </a:solidFill>
              </a:rPr>
              <a:t>redrawAll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rgbClr val="7030A0"/>
                </a:solidFill>
              </a:rPr>
              <a:t>draw***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6178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E104-8B69-AF64-BF6D-2F78400D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B9C9-C32F-4700-7398-54459183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are true?</a:t>
            </a:r>
          </a:p>
          <a:p>
            <a:r>
              <a:rPr lang="en-US" dirty="0"/>
              <a:t>Select all that apply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onMousePress</a:t>
            </a:r>
            <a:r>
              <a:rPr lang="en-US" dirty="0"/>
              <a:t> and </a:t>
            </a:r>
            <a:r>
              <a:rPr lang="en-US" dirty="0" err="1">
                <a:solidFill>
                  <a:schemeClr val="tx1"/>
                </a:solidFill>
              </a:rPr>
              <a:t>onKeyPress</a:t>
            </a:r>
            <a:r>
              <a:rPr lang="en-US" dirty="0"/>
              <a:t> can run at the exact same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   redrawAll</a:t>
            </a:r>
            <a:r>
              <a:rPr lang="en-US" dirty="0"/>
              <a:t>       and </a:t>
            </a:r>
            <a:r>
              <a:rPr lang="en-US" dirty="0" err="1">
                <a:solidFill>
                  <a:schemeClr val="tx1"/>
                </a:solidFill>
              </a:rPr>
              <a:t>onKeyPress</a:t>
            </a:r>
            <a:r>
              <a:rPr lang="en-US" dirty="0"/>
              <a:t> can run at the exact same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Python crashes if we return a value in </a:t>
            </a:r>
            <a:r>
              <a:rPr lang="en-US" dirty="0" err="1"/>
              <a:t>onKeyPress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have no idea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706EB9-9FB8-77C3-4ECD-9017FF77433F}"/>
              </a:ext>
            </a:extLst>
          </p:cNvPr>
          <p:cNvSpPr txBox="1">
            <a:spLocks/>
          </p:cNvSpPr>
          <p:nvPr/>
        </p:nvSpPr>
        <p:spPr>
          <a:xfrm>
            <a:off x="7190652" y="3972232"/>
            <a:ext cx="4664597" cy="1597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onKeyPress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(app, key):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app.text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+= key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 key</a:t>
            </a:r>
          </a:p>
        </p:txBody>
      </p:sp>
    </p:spTree>
    <p:extLst>
      <p:ext uri="{BB962C8B-B14F-4D97-AF65-F5344CB8AC3E}">
        <p14:creationId xmlns:p14="http://schemas.microsoft.com/office/powerpoint/2010/main" val="186415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uncing DVD logo">
            <a:extLst>
              <a:ext uri="{FF2B5EF4-FFF2-40B4-BE49-F238E27FC236}">
                <a16:creationId xmlns:a16="http://schemas.microsoft.com/office/drawing/2014/main" id="{BA831329-AAC5-D782-2313-EC54C919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27" y="1212057"/>
            <a:ext cx="2264616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Animation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Examples: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	Bouncing DVD Logo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	Pong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45 0.40463 L 0.02356 0.6699 L -0.29519 0.09583 L 0.19987 -0.175 L 0.51745 0.40463 Z " pathEditMode="relative" rAng="9780000" ptsTypes="AAA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38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C50D-6B09-C42B-731D-6B793D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Debugging: Pause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218A-8861-F0C7-797F-A0639D34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more debugging options with graphics</a:t>
            </a:r>
          </a:p>
          <a:p>
            <a:r>
              <a:rPr lang="en-US" dirty="0">
                <a:solidFill>
                  <a:schemeClr val="tx1"/>
                </a:solidFill>
              </a:rPr>
              <a:t>(but animations can make it more challenging)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8BB16-E098-0DA5-3CE2-08CAECD6A3C0}"/>
              </a:ext>
            </a:extLst>
          </p:cNvPr>
          <p:cNvSpPr txBox="1"/>
          <p:nvPr/>
        </p:nvSpPr>
        <p:spPr>
          <a:xfrm>
            <a:off x="220292" y="2268537"/>
            <a:ext cx="5084772" cy="37856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onAppStart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.paused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onStep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.paused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takeStep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sz="2400" b="0" dirty="0">
              <a:solidFill>
                <a:srgbClr val="0000FF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takeStep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Update app for one step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pass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0BF7B-C2CF-7C71-D567-F1394BBCF9AE}"/>
              </a:ext>
            </a:extLst>
          </p:cNvPr>
          <p:cNvSpPr txBox="1"/>
          <p:nvPr/>
        </p:nvSpPr>
        <p:spPr>
          <a:xfrm>
            <a:off x="5532105" y="3277136"/>
            <a:ext cx="6505564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onKeyPress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's'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.paused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takeStep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4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Flip paused stats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.paused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.paused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C50D-6B09-C42B-731D-6B793D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Debugging: Pause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218A-8861-F0C7-797F-A0639D34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more debugging options with graphics</a:t>
            </a:r>
          </a:p>
          <a:p>
            <a:r>
              <a:rPr lang="en-US" dirty="0">
                <a:solidFill>
                  <a:schemeClr val="tx1"/>
                </a:solidFill>
              </a:rPr>
              <a:t>(but animations can make it more challenging)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8BB16-E098-0DA5-3CE2-08CAECD6A3C0}"/>
              </a:ext>
            </a:extLst>
          </p:cNvPr>
          <p:cNvSpPr txBox="1"/>
          <p:nvPr/>
        </p:nvSpPr>
        <p:spPr>
          <a:xfrm>
            <a:off x="671703" y="2264989"/>
            <a:ext cx="6567297" cy="44012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.ballY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.height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2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0.25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.width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</a:b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takeStep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endParaRPr lang="en-US" sz="20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reDrawAll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drawCircle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.ballY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   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fill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.ballColor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US" sz="2000" dirty="0">
                <a:solidFill>
                  <a:srgbClr val="3B3B3B"/>
                </a:solidFill>
                <a:latin typeface="Menlo" panose="020B0609030804020204" pitchFamily="49" charset="0"/>
              </a:rPr>
              <a:t>        </a:t>
            </a:r>
            <a:r>
              <a:rPr lang="en-US" sz="20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border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'black'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borderWidth</a:t>
            </a:r>
            <a:r>
              <a:rPr lang="en-US" sz="20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000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5</a:t>
            </a:r>
            <a:r>
              <a:rPr lang="en-US" sz="20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6392D4-4F95-CD70-F651-BC959837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642" y="2310832"/>
            <a:ext cx="1915415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340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C50D-6B09-C42B-731D-6B793D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218A-8861-F0C7-797F-A0639D34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159060" cy="20395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after we press ‘s’?</a:t>
            </a:r>
          </a:p>
          <a:p>
            <a:r>
              <a:rPr lang="en-US" dirty="0">
                <a:solidFill>
                  <a:schemeClr val="tx1"/>
                </a:solidFill>
              </a:rPr>
              <a:t>A)		    B)		          C)		   D)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8BB16-E098-0DA5-3CE2-08CAECD6A3C0}"/>
              </a:ext>
            </a:extLst>
          </p:cNvPr>
          <p:cNvSpPr txBox="1"/>
          <p:nvPr/>
        </p:nvSpPr>
        <p:spPr>
          <a:xfrm>
            <a:off x="570490" y="1094132"/>
            <a:ext cx="6018463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...</a:t>
            </a:r>
            <a:b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16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onKeyPress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app, key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16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reDrawAll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drawCircle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.ballY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729FA-3773-3446-8B3E-85A7997F61A6}"/>
              </a:ext>
            </a:extLst>
          </p:cNvPr>
          <p:cNvSpPr/>
          <p:nvPr/>
        </p:nvSpPr>
        <p:spPr>
          <a:xfrm>
            <a:off x="9881404" y="4677280"/>
            <a:ext cx="2018496" cy="1939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60069-B3E7-FB1E-E099-77FF82EA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25" y="4677280"/>
            <a:ext cx="1920240" cy="19299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94D5E-A35D-B272-9163-571B7FA3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944" y="2468880"/>
            <a:ext cx="1915415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9C888-0A6F-92D9-547D-229120253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90" y="4683642"/>
            <a:ext cx="192024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FC229-4559-5FB5-8D66-6830EAED0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35" y="4683642"/>
            <a:ext cx="1925089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6921A4-03FC-2954-4D3E-409A670CF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1280" y="4682141"/>
            <a:ext cx="192024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1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81001A-ACA2-B37D-114B-FC656D1E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79" y="4696994"/>
            <a:ext cx="192024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9E1FE9-0A9A-F2D8-C546-D064201C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9" y="4687136"/>
            <a:ext cx="192024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E90439-960C-886C-032D-1C74C9914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504" y="359818"/>
            <a:ext cx="1915415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9050C7-7E05-A30A-7F88-A4DEE8AA6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679" y="2540270"/>
            <a:ext cx="1920240" cy="192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AC50D-6B09-C42B-731D-6B793D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218A-8861-F0C7-797F-A0639D34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159060" cy="203953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pressing ‘s’ once, what happens after we press ‘s’ again?</a:t>
            </a:r>
          </a:p>
          <a:p>
            <a:r>
              <a:rPr lang="en-US" dirty="0">
                <a:solidFill>
                  <a:schemeClr val="tx1"/>
                </a:solidFill>
              </a:rPr>
              <a:t>A)		    B)		          C)		   D)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8BB16-E098-0DA5-3CE2-08CAECD6A3C0}"/>
              </a:ext>
            </a:extLst>
          </p:cNvPr>
          <p:cNvSpPr txBox="1"/>
          <p:nvPr/>
        </p:nvSpPr>
        <p:spPr>
          <a:xfrm>
            <a:off x="570490" y="1094132"/>
            <a:ext cx="6018463" cy="23083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onAppStart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...</a:t>
            </a:r>
            <a:b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</a:b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16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takeStep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+=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.dX</a:t>
            </a:r>
            <a:endParaRPr lang="en-US" sz="1600" b="0" dirty="0">
              <a:solidFill>
                <a:srgbClr val="3B3B3B"/>
              </a:solidFill>
              <a:effectLst/>
              <a:latin typeface="Menlo" panose="020B0609030804020204" pitchFamily="49" charset="0"/>
            </a:endParaRPr>
          </a:p>
          <a:p>
            <a:endParaRPr lang="en-US" sz="16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FF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reDrawAll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drawCircle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.ballX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.ballY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app</a:t>
            </a:r>
            <a:r>
              <a:rPr lang="en-US" sz="1600" b="0" dirty="0" err="1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.ballR</a:t>
            </a:r>
            <a:r>
              <a:rPr lang="en-US" sz="1600" b="0" dirty="0">
                <a:solidFill>
                  <a:srgbClr val="3B3B3B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729FA-3773-3446-8B3E-85A7997F61A6}"/>
              </a:ext>
            </a:extLst>
          </p:cNvPr>
          <p:cNvSpPr/>
          <p:nvPr/>
        </p:nvSpPr>
        <p:spPr>
          <a:xfrm>
            <a:off x="9881404" y="4677280"/>
            <a:ext cx="2018496" cy="1939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60069-B3E7-FB1E-E099-77FF82EA5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854" y="4696994"/>
            <a:ext cx="1920240" cy="19299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777A81-6860-6A7A-6153-38B6D8C3686A}"/>
              </a:ext>
            </a:extLst>
          </p:cNvPr>
          <p:cNvSpPr/>
          <p:nvPr/>
        </p:nvSpPr>
        <p:spPr>
          <a:xfrm>
            <a:off x="7074704" y="4677279"/>
            <a:ext cx="2018496" cy="1939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38249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4027-9F50-B123-D07C-52A1A0DB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Skeleton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17CFE-5EFC-801A-DF4E-8B1429E3E862}"/>
              </a:ext>
            </a:extLst>
          </p:cNvPr>
          <p:cNvSpPr txBox="1"/>
          <p:nvPr/>
        </p:nvSpPr>
        <p:spPr>
          <a:xfrm>
            <a:off x="5953125" y="117646"/>
            <a:ext cx="6072971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Tip: Super convenient for sandbox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0A0C9-0B3C-39BD-0311-53171AD11B75}"/>
              </a:ext>
            </a:extLst>
          </p:cNvPr>
          <p:cNvSpPr txBox="1"/>
          <p:nvPr/>
        </p:nvSpPr>
        <p:spPr>
          <a:xfrm>
            <a:off x="5953125" y="681037"/>
            <a:ext cx="607297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Note: Next quiz we’ll provide function names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1B2EA-B914-C0A9-7809-73D00569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3" y="1099420"/>
            <a:ext cx="4686954" cy="5506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4B4FE9-6D73-9589-61AF-71BB1499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72" y="1566220"/>
            <a:ext cx="5010849" cy="4610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580D5-28D8-9A7C-649B-603A30DA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322" y="3972383"/>
            <a:ext cx="3439005" cy="26387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860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5EB3-0344-313B-00FB-52B1028E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Sizes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84ED2-4939-EDC3-574C-51889719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printThing</a:t>
            </a:r>
            <a:r>
              <a:rPr lang="en-US" dirty="0">
                <a:latin typeface="Consolas" panose="020B0609020204030204" pitchFamily="49" charset="0"/>
              </a:rPr>
              <a:t>(canvas, x0, y0, x1, y1)</a:t>
            </a:r>
          </a:p>
        </p:txBody>
      </p:sp>
    </p:spTree>
    <p:extLst>
      <p:ext uri="{BB962C8B-B14F-4D97-AF65-F5344CB8AC3E}">
        <p14:creationId xmlns:p14="http://schemas.microsoft.com/office/powerpoint/2010/main" val="257919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89692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Before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open until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 sure your name and Andrew ID are on the front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 page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questions (unless clarification on English)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Additional info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237785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5EB3-0344-313B-00FB-52B1028E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Sizes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84ED2-4939-EDC3-574C-51889719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drawFly</a:t>
            </a:r>
            <a:r>
              <a:rPr lang="en-US" dirty="0">
                <a:latin typeface="Consolas" panose="020B0609020204030204" pitchFamily="49" charset="0"/>
              </a:rPr>
              <a:t>(app, x, y, r):</a:t>
            </a:r>
          </a:p>
        </p:txBody>
      </p:sp>
    </p:spTree>
    <p:extLst>
      <p:ext uri="{BB962C8B-B14F-4D97-AF65-F5344CB8AC3E}">
        <p14:creationId xmlns:p14="http://schemas.microsoft.com/office/powerpoint/2010/main" val="345812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Same as usual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6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VS Code set up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instructions carefully</a:t>
            </a:r>
          </a:p>
          <a:p>
            <a:endParaRPr lang="en-US" dirty="0"/>
          </a:p>
          <a:p>
            <a:r>
              <a:rPr lang="en-US" dirty="0"/>
              <a:t>Autograder with animations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piazza post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Video different than current CS Academy autograder</a:t>
            </a:r>
          </a:p>
          <a:p>
            <a:endParaRPr lang="en-US" dirty="0"/>
          </a:p>
          <a:p>
            <a:r>
              <a:rPr lang="en-US" dirty="0"/>
              <a:t>Start early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It’s a lot of code to write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515600" cy="4721240"/>
          </a:xfrm>
        </p:spPr>
        <p:txBody>
          <a:bodyPr/>
          <a:lstStyle/>
          <a:p>
            <a:r>
              <a:rPr lang="en-US" dirty="0"/>
              <a:t>Quiz 3 debrief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5 point bump applied in Gradescope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 3 Sections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3.7-3.9 Helpful (and fun!) but won’t block your from proceeding to exercises</a:t>
            </a:r>
          </a:p>
          <a:p>
            <a:pPr marL="917575" lvl="2" indent="-457200"/>
            <a:r>
              <a:rPr lang="en-US" sz="2800" dirty="0"/>
              <a:t>You should still be able to do basic bounded motion though, 3.8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Basic Shapes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</TotalTime>
  <Words>1843</Words>
  <Application>Microsoft Office PowerPoint</Application>
  <PresentationFormat>Widescreen</PresentationFormat>
  <Paragraphs>355</Paragraphs>
  <Slides>40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Consolas</vt:lpstr>
      <vt:lpstr>Menlo</vt:lpstr>
      <vt:lpstr>Wingdings</vt:lpstr>
      <vt:lpstr>Office Theme</vt:lpstr>
      <vt:lpstr>15-112 Lecture 2  Animations</vt:lpstr>
      <vt:lpstr>Tuesday Logistics</vt:lpstr>
      <vt:lpstr>As you walk in</vt:lpstr>
      <vt:lpstr>Quiz</vt:lpstr>
      <vt:lpstr>Announcements</vt:lpstr>
      <vt:lpstr>HW 4 Tips</vt:lpstr>
      <vt:lpstr>Thursday Logistics</vt:lpstr>
      <vt:lpstr>Announcements</vt:lpstr>
      <vt:lpstr>Basic Shapes</vt:lpstr>
      <vt:lpstr>Rectangles, Ovals, Lines, and Labels</vt:lpstr>
      <vt:lpstr>Rectangles, Ovals, Lines, and Labels</vt:lpstr>
      <vt:lpstr>Poll 1</vt:lpstr>
      <vt:lpstr>Tip: Create Sandbox Cheatsheets for Yourself!</vt:lpstr>
      <vt:lpstr>Poll 2</vt:lpstr>
      <vt:lpstr>Poll 3</vt:lpstr>
      <vt:lpstr>Poll 4</vt:lpstr>
      <vt:lpstr>Exercise: Bigger Smaller</vt:lpstr>
      <vt:lpstr>Poll 5</vt:lpstr>
      <vt:lpstr>Rectangles, Ovals, Lines, and Labels</vt:lpstr>
      <vt:lpstr>CS Academy Autograder</vt:lpstr>
      <vt:lpstr>CS Academy Autograder with Animations</vt:lpstr>
      <vt:lpstr>CS Academy Autograder with Animations</vt:lpstr>
      <vt:lpstr>Events</vt:lpstr>
      <vt:lpstr>Another good reference for the sandbox</vt:lpstr>
      <vt:lpstr>App Skeleton</vt:lpstr>
      <vt:lpstr>Debugging:</vt:lpstr>
      <vt:lpstr>Poll 6</vt:lpstr>
      <vt:lpstr>Model-View-Controller</vt:lpstr>
      <vt:lpstr>MVC (Model-View-Controller)</vt:lpstr>
      <vt:lpstr>MVC (Model-View-Controller)</vt:lpstr>
      <vt:lpstr>MVC (Model-View-Controller)</vt:lpstr>
      <vt:lpstr>Poll 7</vt:lpstr>
      <vt:lpstr>Animation</vt:lpstr>
      <vt:lpstr>Debugging: Pause Animation</vt:lpstr>
      <vt:lpstr>Debugging: Pause Animation</vt:lpstr>
      <vt:lpstr>Poll 8</vt:lpstr>
      <vt:lpstr>Poll 9</vt:lpstr>
      <vt:lpstr>App Skeleton</vt:lpstr>
      <vt:lpstr>Relative Sizes</vt:lpstr>
      <vt:lpstr>Relative Sizes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281</cp:revision>
  <cp:lastPrinted>2022-09-01T18:31:54Z</cp:lastPrinted>
  <dcterms:created xsi:type="dcterms:W3CDTF">2020-05-18T13:01:09Z</dcterms:created>
  <dcterms:modified xsi:type="dcterms:W3CDTF">2023-09-26T16:24:54Z</dcterms:modified>
</cp:coreProperties>
</file>