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F0F070A-2CF5-498E-B2F6-8DBAEA91F2CC}">
  <a:tblStyle styleId="{FF0F070A-2CF5-498E-B2F6-8DBAEA91F2CC}"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10688cef9e9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10688cef9e9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10688cef9e9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10688cef9e9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10635681234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10635681234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1057095b1bd_0_1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1057095b1bd_0_1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10635681234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10635681234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10688cef9e9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10688cef9e9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10688cef9e9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10688cef9e9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1057095b1bd_0_1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1057095b1bd_0_1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10635681234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10635681234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1057095b1bd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1057095b1bd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105670c4f9e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105670c4f9e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1057095b1bd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1057095b1bd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1057095b1bd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2" name="Google Shape;212;g1057095b1bd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g1057095b1bd_0_1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2" name="Google Shape;222;g1057095b1bd_0_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10635681234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10635681234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g1057095b1bd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3" name="Google Shape;233;g1057095b1bd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g1057095b1bd_0_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1" name="Google Shape;271;g1057095b1bd_0_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g1057095b1bd_0_1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0" name="Google Shape;310;g1057095b1bd_0_1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g10688cef9e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5" name="Google Shape;315;g10688cef9e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g1057095b1bd_0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1" name="Google Shape;321;g1057095b1bd_0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g1057095b1bd_0_1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8" name="Google Shape;328;g1057095b1bd_0_1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1063568123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1063568123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g105670c4f9e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6" name="Google Shape;336;g105670c4f9e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g1057095b1bd_0_1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2" name="Google Shape;342;g1057095b1bd_0_1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5" name="Shape 345"/>
        <p:cNvGrpSpPr/>
        <p:nvPr/>
      </p:nvGrpSpPr>
      <p:grpSpPr>
        <a:xfrm>
          <a:off x="0" y="0"/>
          <a:ext cx="0" cy="0"/>
          <a:chOff x="0" y="0"/>
          <a:chExt cx="0" cy="0"/>
        </a:xfrm>
      </p:grpSpPr>
      <p:sp>
        <p:nvSpPr>
          <p:cNvPr id="346" name="Google Shape;346;g1057095b1bd_0_1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7" name="Google Shape;347;g1057095b1bd_0_1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1057095b1bd_0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1057095b1bd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105670c4f9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105670c4f9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10688cef9e9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10688cef9e9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10688cef9e9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10688cef9e9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10688cef9e9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10688cef9e9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10688cef9e9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10688cef9e9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7.png"/><Relationship Id="rId4" Type="http://schemas.openxmlformats.org/officeDocument/2006/relationships/image" Target="../media/image4.png"/><Relationship Id="rId5" Type="http://schemas.openxmlformats.org/officeDocument/2006/relationships/image" Target="../media/image6.png"/><Relationship Id="rId6" Type="http://schemas.openxmlformats.org/officeDocument/2006/relationships/image" Target="../media/image3.png"/><Relationship Id="rId7" Type="http://schemas.openxmlformats.org/officeDocument/2006/relationships/image" Target="../media/image10.png"/><Relationship Id="rId8" Type="http://schemas.openxmlformats.org/officeDocument/2006/relationships/image" Target="../media/image1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7.png"/><Relationship Id="rId4" Type="http://schemas.openxmlformats.org/officeDocument/2006/relationships/image" Target="../media/image4.png"/><Relationship Id="rId5" Type="http://schemas.openxmlformats.org/officeDocument/2006/relationships/image" Target="../media/image6.png"/><Relationship Id="rId6" Type="http://schemas.openxmlformats.org/officeDocument/2006/relationships/image" Target="../media/image3.png"/><Relationship Id="rId7" Type="http://schemas.openxmlformats.org/officeDocument/2006/relationships/image" Target="../media/image10.png"/><Relationship Id="rId8" Type="http://schemas.openxmlformats.org/officeDocument/2006/relationships/image" Target="../media/image1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 Id="rId3" Type="http://schemas.openxmlformats.org/officeDocument/2006/relationships/image" Target="../media/image1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 Id="rId3" Type="http://schemas.openxmlformats.org/officeDocument/2006/relationships/image" Target="../media/image12.png"/><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png"/><Relationship Id="rId4" Type="http://schemas.openxmlformats.org/officeDocument/2006/relationships/image" Target="../media/image1.png"/><Relationship Id="rId5" Type="http://schemas.openxmlformats.org/officeDocument/2006/relationships/image" Target="../media/image5.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1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Final Review</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10-607</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2"/>
          <p:cNvSpPr txBox="1"/>
          <p:nvPr>
            <p:ph type="title"/>
          </p:nvPr>
        </p:nvSpPr>
        <p:spPr>
          <a:xfrm>
            <a:off x="311700" y="1324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Proof Techniques (Proof by Contrapositive)</a:t>
            </a:r>
            <a:endParaRPr/>
          </a:p>
        </p:txBody>
      </p:sp>
      <p:sp>
        <p:nvSpPr>
          <p:cNvPr id="112" name="Google Shape;112;p22"/>
          <p:cNvSpPr txBox="1"/>
          <p:nvPr>
            <p:ph idx="1" type="body"/>
          </p:nvPr>
        </p:nvSpPr>
        <p:spPr>
          <a:xfrm>
            <a:off x="311700" y="705125"/>
            <a:ext cx="8520600" cy="4173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What is the contrapositive statement of : </a:t>
            </a:r>
            <a:r>
              <a:rPr i="1" lang="en"/>
              <a:t>If there exists an x such that f(x) = 3, then g(y) = 2 for all y</a:t>
            </a:r>
            <a:endParaRPr i="1"/>
          </a:p>
          <a:p>
            <a:pPr indent="-342900" lvl="0" marL="457200" rtl="0" algn="l">
              <a:spcBef>
                <a:spcPts val="1200"/>
              </a:spcBef>
              <a:spcAft>
                <a:spcPts val="0"/>
              </a:spcAft>
              <a:buSzPts val="1800"/>
              <a:buAutoNum type="alphaLcParenR"/>
            </a:pPr>
            <a:r>
              <a:rPr lang="en"/>
              <a:t>If there exists an x such that f(x) ≠ 3, then g(y) ≠ 2 for all y.</a:t>
            </a:r>
            <a:endParaRPr/>
          </a:p>
          <a:p>
            <a:pPr indent="0" lvl="0" marL="0" rtl="0" algn="l">
              <a:spcBef>
                <a:spcPts val="1000"/>
              </a:spcBef>
              <a:spcAft>
                <a:spcPts val="0"/>
              </a:spcAft>
              <a:buNone/>
            </a:pPr>
            <a:r>
              <a:t/>
            </a:r>
            <a:endParaRPr/>
          </a:p>
          <a:p>
            <a:pPr indent="-342900" lvl="0" marL="457200" rtl="0" algn="l">
              <a:spcBef>
                <a:spcPts val="1000"/>
              </a:spcBef>
              <a:spcAft>
                <a:spcPts val="0"/>
              </a:spcAft>
              <a:buSzPts val="1800"/>
              <a:buAutoNum type="alphaLcParenR"/>
            </a:pPr>
            <a:r>
              <a:rPr lang="en"/>
              <a:t>If, for all x, f(x) ≠ 3, then there exists a y such that g(y) ≠ 2.</a:t>
            </a:r>
            <a:endParaRPr/>
          </a:p>
          <a:p>
            <a:pPr indent="0" lvl="0" marL="457200" rtl="0" algn="l">
              <a:spcBef>
                <a:spcPts val="1000"/>
              </a:spcBef>
              <a:spcAft>
                <a:spcPts val="0"/>
              </a:spcAft>
              <a:buNone/>
            </a:pPr>
            <a:r>
              <a:t/>
            </a:r>
            <a:endParaRPr/>
          </a:p>
          <a:p>
            <a:pPr indent="-342900" lvl="0" marL="457200" rtl="0" algn="l">
              <a:spcBef>
                <a:spcPts val="1000"/>
              </a:spcBef>
              <a:spcAft>
                <a:spcPts val="0"/>
              </a:spcAft>
              <a:buSzPts val="1800"/>
              <a:buAutoNum type="alphaLcParenR"/>
            </a:pPr>
            <a:r>
              <a:rPr lang="en"/>
              <a:t>If, for all y, g(y) ≠ 2, then there exists an x such that g(x) ≠ 3.</a:t>
            </a:r>
            <a:endParaRPr/>
          </a:p>
          <a:p>
            <a:pPr indent="0" lvl="0" marL="457200" rtl="0" algn="l">
              <a:spcBef>
                <a:spcPts val="1000"/>
              </a:spcBef>
              <a:spcAft>
                <a:spcPts val="0"/>
              </a:spcAft>
              <a:buNone/>
            </a:pPr>
            <a:r>
              <a:t/>
            </a:r>
            <a:endParaRPr/>
          </a:p>
          <a:p>
            <a:pPr indent="-342900" lvl="0" marL="457200" rtl="0" algn="l">
              <a:spcBef>
                <a:spcPts val="1000"/>
              </a:spcBef>
              <a:spcAft>
                <a:spcPts val="1000"/>
              </a:spcAft>
              <a:buClr>
                <a:schemeClr val="dk1"/>
              </a:buClr>
              <a:buSzPts val="1800"/>
              <a:buAutoNum type="alphaLcParenR"/>
            </a:pPr>
            <a:r>
              <a:rPr lang="en">
                <a:solidFill>
                  <a:schemeClr val="dk1"/>
                </a:solidFill>
              </a:rPr>
              <a:t>If there exists a y such that g(y) ≠ 2, then f(x) ≠ 3 for all x.</a:t>
            </a:r>
            <a:endParaRPr>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3"/>
          <p:cNvSpPr txBox="1"/>
          <p:nvPr>
            <p:ph type="title"/>
          </p:nvPr>
        </p:nvSpPr>
        <p:spPr>
          <a:xfrm>
            <a:off x="311700" y="1324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Proof Techniques (Proof by Contrapositive)</a:t>
            </a:r>
            <a:endParaRPr/>
          </a:p>
        </p:txBody>
      </p:sp>
      <p:sp>
        <p:nvSpPr>
          <p:cNvPr id="118" name="Google Shape;118;p23"/>
          <p:cNvSpPr txBox="1"/>
          <p:nvPr>
            <p:ph idx="1" type="body"/>
          </p:nvPr>
        </p:nvSpPr>
        <p:spPr>
          <a:xfrm>
            <a:off x="311700" y="705125"/>
            <a:ext cx="8520600" cy="4173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What is the contrapositive statement of : </a:t>
            </a:r>
            <a:r>
              <a:rPr i="1" lang="en"/>
              <a:t>If there exists an x such that f(x) = 3, then g(y) = 2 for all y</a:t>
            </a:r>
            <a:endParaRPr i="1"/>
          </a:p>
          <a:p>
            <a:pPr indent="-342900" lvl="0" marL="457200" rtl="0" algn="l">
              <a:spcBef>
                <a:spcPts val="1200"/>
              </a:spcBef>
              <a:spcAft>
                <a:spcPts val="0"/>
              </a:spcAft>
              <a:buSzPts val="1800"/>
              <a:buAutoNum type="alphaLcParenR"/>
            </a:pPr>
            <a:r>
              <a:rPr lang="en"/>
              <a:t>If there exists an x such that f(x) ≠ 3, then g(y) ≠ 2 for all y.</a:t>
            </a:r>
            <a:endParaRPr/>
          </a:p>
          <a:p>
            <a:pPr indent="0" lvl="0" marL="0" rtl="0" algn="l">
              <a:spcBef>
                <a:spcPts val="1000"/>
              </a:spcBef>
              <a:spcAft>
                <a:spcPts val="0"/>
              </a:spcAft>
              <a:buNone/>
            </a:pPr>
            <a:r>
              <a:t/>
            </a:r>
            <a:endParaRPr/>
          </a:p>
          <a:p>
            <a:pPr indent="-342900" lvl="0" marL="457200" rtl="0" algn="l">
              <a:spcBef>
                <a:spcPts val="1000"/>
              </a:spcBef>
              <a:spcAft>
                <a:spcPts val="0"/>
              </a:spcAft>
              <a:buSzPts val="1800"/>
              <a:buAutoNum type="alphaLcParenR"/>
            </a:pPr>
            <a:r>
              <a:rPr lang="en"/>
              <a:t>If, for all x, f(x) ≠ 3, then there exists a y such that g(y) ≠ 2.</a:t>
            </a:r>
            <a:endParaRPr/>
          </a:p>
          <a:p>
            <a:pPr indent="0" lvl="0" marL="457200" rtl="0" algn="l">
              <a:spcBef>
                <a:spcPts val="1000"/>
              </a:spcBef>
              <a:spcAft>
                <a:spcPts val="0"/>
              </a:spcAft>
              <a:buNone/>
            </a:pPr>
            <a:r>
              <a:t/>
            </a:r>
            <a:endParaRPr/>
          </a:p>
          <a:p>
            <a:pPr indent="-342900" lvl="0" marL="457200" rtl="0" algn="l">
              <a:spcBef>
                <a:spcPts val="1000"/>
              </a:spcBef>
              <a:spcAft>
                <a:spcPts val="0"/>
              </a:spcAft>
              <a:buSzPts val="1800"/>
              <a:buAutoNum type="alphaLcParenR"/>
            </a:pPr>
            <a:r>
              <a:rPr lang="en"/>
              <a:t>If, for all y, g(y) ≠ 2, then there exists an x such that g(x) ≠ 3.</a:t>
            </a:r>
            <a:endParaRPr/>
          </a:p>
          <a:p>
            <a:pPr indent="0" lvl="0" marL="457200" rtl="0" algn="l">
              <a:spcBef>
                <a:spcPts val="1000"/>
              </a:spcBef>
              <a:spcAft>
                <a:spcPts val="0"/>
              </a:spcAft>
              <a:buNone/>
            </a:pPr>
            <a:r>
              <a:t/>
            </a:r>
            <a:endParaRPr/>
          </a:p>
          <a:p>
            <a:pPr indent="-342900" lvl="0" marL="457200" rtl="0" algn="l">
              <a:spcBef>
                <a:spcPts val="1000"/>
              </a:spcBef>
              <a:spcAft>
                <a:spcPts val="1000"/>
              </a:spcAft>
              <a:buClr>
                <a:srgbClr val="980000"/>
              </a:buClr>
              <a:buSzPts val="1800"/>
              <a:buAutoNum type="alphaLcParenR"/>
            </a:pPr>
            <a:r>
              <a:rPr lang="en">
                <a:solidFill>
                  <a:srgbClr val="980000"/>
                </a:solidFill>
              </a:rPr>
              <a:t>If there exists a y such that g(y) ≠ 2, then f(x) ≠ 3 for all x.</a:t>
            </a:r>
            <a:endParaRPr>
              <a:solidFill>
                <a:srgbClr val="980000"/>
              </a:solidFill>
            </a:endParaRPr>
          </a:p>
        </p:txBody>
      </p:sp>
      <p:sp>
        <p:nvSpPr>
          <p:cNvPr id="119" name="Google Shape;119;p23"/>
          <p:cNvSpPr txBox="1"/>
          <p:nvPr/>
        </p:nvSpPr>
        <p:spPr>
          <a:xfrm>
            <a:off x="6801275" y="3865325"/>
            <a:ext cx="2264100" cy="1013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980000"/>
                </a:solidFill>
              </a:rPr>
              <a:t>Note that usually “for all” turns into “there exists” and vice versa when negation is applied.</a:t>
            </a:r>
            <a:endParaRPr>
              <a:solidFill>
                <a:srgbClr val="98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4"/>
          <p:cNvSpPr txBox="1"/>
          <p:nvPr>
            <p:ph type="title"/>
          </p:nvPr>
        </p:nvSpPr>
        <p:spPr>
          <a:xfrm>
            <a:off x="311700" y="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Proof Techniques (The Recipe for Induction)</a:t>
            </a:r>
            <a:endParaRPr/>
          </a:p>
        </p:txBody>
      </p:sp>
      <p:sp>
        <p:nvSpPr>
          <p:cNvPr id="125" name="Google Shape;125;p24"/>
          <p:cNvSpPr txBox="1"/>
          <p:nvPr>
            <p:ph idx="1" type="body"/>
          </p:nvPr>
        </p:nvSpPr>
        <p:spPr>
          <a:xfrm>
            <a:off x="311700" y="572700"/>
            <a:ext cx="8520600" cy="460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This recipe can be followed exactly.</a:t>
            </a:r>
            <a:endParaRPr/>
          </a:p>
        </p:txBody>
      </p:sp>
      <p:sp>
        <p:nvSpPr>
          <p:cNvPr id="126" name="Google Shape;126;p24"/>
          <p:cNvSpPr txBox="1"/>
          <p:nvPr/>
        </p:nvSpPr>
        <p:spPr>
          <a:xfrm>
            <a:off x="2715450" y="1032900"/>
            <a:ext cx="3713100" cy="530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i="1" lang="en" sz="1800"/>
              <a:t>Prove that A(n) is true for all n ≥ n’</a:t>
            </a:r>
            <a:endParaRPr i="1" sz="1800"/>
          </a:p>
        </p:txBody>
      </p:sp>
      <p:sp>
        <p:nvSpPr>
          <p:cNvPr id="127" name="Google Shape;127;p24"/>
          <p:cNvSpPr txBox="1"/>
          <p:nvPr/>
        </p:nvSpPr>
        <p:spPr>
          <a:xfrm>
            <a:off x="483200" y="1724375"/>
            <a:ext cx="8070600" cy="325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600" u="sng"/>
              <a:t>Base Case</a:t>
            </a:r>
            <a:endParaRPr sz="1600" u="sng"/>
          </a:p>
          <a:p>
            <a:pPr indent="0" lvl="0" marL="0" rtl="0" algn="l">
              <a:spcBef>
                <a:spcPts val="0"/>
              </a:spcBef>
              <a:spcAft>
                <a:spcPts val="0"/>
              </a:spcAft>
              <a:buNone/>
            </a:pPr>
            <a:r>
              <a:rPr lang="en" sz="1600"/>
              <a:t>We first prove that A(n) is true for when n = n’ </a:t>
            </a:r>
            <a:endParaRPr sz="1600"/>
          </a:p>
          <a:p>
            <a:pPr indent="0" lvl="0" marL="0" rtl="0" algn="l">
              <a:spcBef>
                <a:spcPts val="0"/>
              </a:spcBef>
              <a:spcAft>
                <a:spcPts val="0"/>
              </a:spcAft>
              <a:buNone/>
            </a:pPr>
            <a:r>
              <a:rPr lang="en" sz="1600"/>
              <a:t>						YOUR PROOF HERE</a:t>
            </a:r>
            <a:endParaRPr sz="1600"/>
          </a:p>
          <a:p>
            <a:pPr indent="0" lvl="0" marL="0" rtl="0" algn="l">
              <a:spcBef>
                <a:spcPts val="0"/>
              </a:spcBef>
              <a:spcAft>
                <a:spcPts val="0"/>
              </a:spcAft>
              <a:buNone/>
            </a:pPr>
            <a:r>
              <a:t/>
            </a:r>
            <a:endParaRPr sz="1600"/>
          </a:p>
          <a:p>
            <a:pPr indent="0" lvl="0" marL="0" rtl="0" algn="l">
              <a:spcBef>
                <a:spcPts val="0"/>
              </a:spcBef>
              <a:spcAft>
                <a:spcPts val="0"/>
              </a:spcAft>
              <a:buNone/>
            </a:pPr>
            <a:r>
              <a:rPr lang="en" sz="1600" u="sng"/>
              <a:t>Inductive Assumption</a:t>
            </a:r>
            <a:endParaRPr sz="1600"/>
          </a:p>
          <a:p>
            <a:pPr indent="0" lvl="0" marL="0" rtl="0" algn="l">
              <a:spcBef>
                <a:spcPts val="0"/>
              </a:spcBef>
              <a:spcAft>
                <a:spcPts val="0"/>
              </a:spcAft>
              <a:buNone/>
            </a:pPr>
            <a:r>
              <a:rPr lang="en" sz="1600"/>
              <a:t>Let n=k and assume that A(k) is true.</a:t>
            </a:r>
            <a:endParaRPr sz="1600"/>
          </a:p>
          <a:p>
            <a:pPr indent="0" lvl="0" marL="0" rtl="0" algn="l">
              <a:spcBef>
                <a:spcPts val="0"/>
              </a:spcBef>
              <a:spcAft>
                <a:spcPts val="0"/>
              </a:spcAft>
              <a:buNone/>
            </a:pPr>
            <a:r>
              <a:t/>
            </a:r>
            <a:endParaRPr sz="1600"/>
          </a:p>
          <a:p>
            <a:pPr indent="0" lvl="0" marL="0" rtl="0" algn="l">
              <a:spcBef>
                <a:spcPts val="0"/>
              </a:spcBef>
              <a:spcAft>
                <a:spcPts val="0"/>
              </a:spcAft>
              <a:buNone/>
            </a:pPr>
            <a:r>
              <a:rPr lang="en" sz="1600" u="sng"/>
              <a:t>Inductive Step</a:t>
            </a:r>
            <a:endParaRPr sz="1600" u="sng"/>
          </a:p>
          <a:p>
            <a:pPr indent="0" lvl="0" marL="0" rtl="0" algn="l">
              <a:spcBef>
                <a:spcPts val="0"/>
              </a:spcBef>
              <a:spcAft>
                <a:spcPts val="0"/>
              </a:spcAft>
              <a:buNone/>
            </a:pPr>
            <a:r>
              <a:rPr lang="en" sz="1600"/>
              <a:t>We now prove that, where n = k + 1, that A(k + 1) is true.</a:t>
            </a:r>
            <a:endParaRPr sz="1600"/>
          </a:p>
          <a:p>
            <a:pPr indent="0" lvl="0" marL="0" rtl="0" algn="l">
              <a:spcBef>
                <a:spcPts val="0"/>
              </a:spcBef>
              <a:spcAft>
                <a:spcPts val="0"/>
              </a:spcAft>
              <a:buNone/>
            </a:pPr>
            <a:r>
              <a:rPr lang="en" sz="1600"/>
              <a:t>						YOUR PROOF HERE</a:t>
            </a:r>
            <a:endParaRPr sz="1600"/>
          </a:p>
          <a:p>
            <a:pPr indent="0" lvl="0" marL="0" rtl="0" algn="l">
              <a:spcBef>
                <a:spcPts val="0"/>
              </a:spcBef>
              <a:spcAft>
                <a:spcPts val="0"/>
              </a:spcAft>
              <a:buNone/>
            </a:pPr>
            <a:r>
              <a:t/>
            </a:r>
            <a:endParaRPr sz="1600"/>
          </a:p>
          <a:p>
            <a:pPr indent="0" lvl="0" marL="0" rtl="0" algn="l">
              <a:spcBef>
                <a:spcPts val="0"/>
              </a:spcBef>
              <a:spcAft>
                <a:spcPts val="0"/>
              </a:spcAft>
              <a:buNone/>
            </a:pPr>
            <a:r>
              <a:rPr lang="en" sz="1600"/>
              <a:t>Thus the statement holds true by induction.</a:t>
            </a:r>
            <a:endParaRPr sz="16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Any Proof Questions?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6"/>
          <p:cNvSpPr txBox="1"/>
          <p:nvPr>
            <p:ph type="title"/>
          </p:nvPr>
        </p:nvSpPr>
        <p:spPr>
          <a:xfrm>
            <a:off x="311700" y="661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Computational Complexity</a:t>
            </a:r>
            <a:endParaRPr/>
          </a:p>
        </p:txBody>
      </p:sp>
      <p:sp>
        <p:nvSpPr>
          <p:cNvPr id="138" name="Google Shape;138;p26"/>
          <p:cNvSpPr txBox="1"/>
          <p:nvPr>
            <p:ph idx="1" type="body"/>
          </p:nvPr>
        </p:nvSpPr>
        <p:spPr>
          <a:xfrm>
            <a:off x="311700" y="638850"/>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Know the definition of big-O:</a:t>
            </a:r>
            <a:endParaRPr/>
          </a:p>
          <a:p>
            <a:pPr indent="0" lvl="0" marL="457200" rtl="0" algn="l">
              <a:spcBef>
                <a:spcPts val="1200"/>
              </a:spcBef>
              <a:spcAft>
                <a:spcPts val="0"/>
              </a:spcAft>
              <a:buNone/>
            </a:pPr>
            <a:r>
              <a:t/>
            </a:r>
            <a:endParaRPr/>
          </a:p>
          <a:p>
            <a:pPr indent="0" lvl="0" marL="457200" rtl="0" algn="l">
              <a:spcBef>
                <a:spcPts val="1200"/>
              </a:spcBef>
              <a:spcAft>
                <a:spcPts val="0"/>
              </a:spcAft>
              <a:buNone/>
            </a:pPr>
            <a:r>
              <a:t/>
            </a:r>
            <a:endParaRPr/>
          </a:p>
          <a:p>
            <a:pPr indent="0" lvl="0" marL="457200" rtl="0" algn="l">
              <a:spcBef>
                <a:spcPts val="1200"/>
              </a:spcBef>
              <a:spcAft>
                <a:spcPts val="0"/>
              </a:spcAft>
              <a:buNone/>
            </a:pPr>
            <a:r>
              <a:t/>
            </a:r>
            <a:endParaRPr/>
          </a:p>
          <a:p>
            <a:pPr indent="-342900" lvl="0" marL="457200" rtl="0" algn="l">
              <a:spcBef>
                <a:spcPts val="1200"/>
              </a:spcBef>
              <a:spcAft>
                <a:spcPts val="0"/>
              </a:spcAft>
              <a:buSzPts val="1800"/>
              <a:buChar char="●"/>
            </a:pPr>
            <a:r>
              <a:rPr lang="en"/>
              <a:t>Be able to analyze code complexity</a:t>
            </a:r>
            <a:endParaRPr/>
          </a:p>
          <a:p>
            <a:pPr indent="-317500" lvl="1" marL="914400" rtl="0" algn="l">
              <a:spcBef>
                <a:spcPts val="0"/>
              </a:spcBef>
              <a:spcAft>
                <a:spcPts val="0"/>
              </a:spcAft>
              <a:buSzPts val="1400"/>
              <a:buChar char="○"/>
            </a:pPr>
            <a:r>
              <a:rPr lang="en"/>
              <a:t>Tips:</a:t>
            </a:r>
            <a:endParaRPr/>
          </a:p>
          <a:p>
            <a:pPr indent="-317500" lvl="2" marL="1371600" rtl="0" algn="l">
              <a:spcBef>
                <a:spcPts val="0"/>
              </a:spcBef>
              <a:spcAft>
                <a:spcPts val="0"/>
              </a:spcAft>
              <a:buSzPts val="1400"/>
              <a:buChar char="■"/>
            </a:pPr>
            <a:r>
              <a:rPr lang="en"/>
              <a:t>Try writing the number of operations in terms of math with sum notation.</a:t>
            </a:r>
            <a:endParaRPr/>
          </a:p>
          <a:p>
            <a:pPr indent="-317500" lvl="2" marL="1371600" rtl="0" algn="l">
              <a:spcBef>
                <a:spcPts val="0"/>
              </a:spcBef>
              <a:spcAft>
                <a:spcPts val="0"/>
              </a:spcAft>
              <a:buSzPts val="1400"/>
              <a:buChar char="■"/>
            </a:pPr>
            <a:r>
              <a:rPr lang="en"/>
              <a:t>Count the number of for loops/recursive calls this will often (but not always) correspond to the order of a polynomial. E.g. two for loops often means O(n</a:t>
            </a:r>
            <a:r>
              <a:rPr baseline="30000" lang="en"/>
              <a:t>2</a:t>
            </a:r>
            <a:r>
              <a:rPr lang="en"/>
              <a:t>)</a:t>
            </a:r>
            <a:endParaRPr/>
          </a:p>
          <a:p>
            <a:pPr indent="0" lvl="0" marL="1371600" rtl="0" algn="l">
              <a:spcBef>
                <a:spcPts val="1200"/>
              </a:spcBef>
              <a:spcAft>
                <a:spcPts val="0"/>
              </a:spcAft>
              <a:buNone/>
            </a:pPr>
            <a:r>
              <a:t/>
            </a:r>
            <a:endParaRPr/>
          </a:p>
          <a:p>
            <a:pPr indent="-342900" lvl="0" marL="457200" rtl="0" algn="l">
              <a:spcBef>
                <a:spcPts val="1200"/>
              </a:spcBef>
              <a:spcAft>
                <a:spcPts val="0"/>
              </a:spcAft>
              <a:buSzPts val="1800"/>
              <a:buChar char="●"/>
            </a:pPr>
            <a:r>
              <a:rPr lang="en"/>
              <a:t>Be able to count number of operations</a:t>
            </a:r>
            <a:endParaRPr/>
          </a:p>
        </p:txBody>
      </p:sp>
      <p:pic>
        <p:nvPicPr>
          <p:cNvPr id="139" name="Google Shape;139;p26"/>
          <p:cNvPicPr preferRelativeResize="0"/>
          <p:nvPr/>
        </p:nvPicPr>
        <p:blipFill>
          <a:blip r:embed="rId3">
            <a:alphaModFix/>
          </a:blip>
          <a:stretch>
            <a:fillRect/>
          </a:stretch>
        </p:blipFill>
        <p:spPr>
          <a:xfrm>
            <a:off x="1837750" y="1140075"/>
            <a:ext cx="5468502" cy="129095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7"/>
          <p:cNvSpPr txBox="1"/>
          <p:nvPr>
            <p:ph type="title"/>
          </p:nvPr>
        </p:nvSpPr>
        <p:spPr>
          <a:xfrm>
            <a:off x="311700" y="-571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Computational Complexity</a:t>
            </a:r>
            <a:endParaRPr/>
          </a:p>
        </p:txBody>
      </p:sp>
      <p:sp>
        <p:nvSpPr>
          <p:cNvPr id="145" name="Google Shape;145;p27"/>
          <p:cNvSpPr txBox="1"/>
          <p:nvPr>
            <p:ph idx="1" type="body"/>
          </p:nvPr>
        </p:nvSpPr>
        <p:spPr>
          <a:xfrm>
            <a:off x="311700" y="470163"/>
            <a:ext cx="8520600" cy="4320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Which of the following are true?</a:t>
            </a:r>
            <a:endParaRPr/>
          </a:p>
          <a:p>
            <a:pPr indent="0" lvl="0" marL="457200" rtl="0" algn="l">
              <a:spcBef>
                <a:spcPts val="1200"/>
              </a:spcBef>
              <a:spcAft>
                <a:spcPts val="1200"/>
              </a:spcAft>
              <a:buNone/>
            </a:pPr>
            <a:r>
              <a:rPr lang="en"/>
              <a:t> </a:t>
            </a:r>
            <a:endParaRPr/>
          </a:p>
        </p:txBody>
      </p:sp>
      <p:pic>
        <p:nvPicPr>
          <p:cNvPr id="146" name="Google Shape;146;p27"/>
          <p:cNvPicPr preferRelativeResize="0"/>
          <p:nvPr/>
        </p:nvPicPr>
        <p:blipFill>
          <a:blip r:embed="rId3">
            <a:alphaModFix/>
          </a:blip>
          <a:stretch>
            <a:fillRect/>
          </a:stretch>
        </p:blipFill>
        <p:spPr>
          <a:xfrm>
            <a:off x="1155725" y="825688"/>
            <a:ext cx="2670550" cy="383900"/>
          </a:xfrm>
          <a:prstGeom prst="rect">
            <a:avLst/>
          </a:prstGeom>
          <a:noFill/>
          <a:ln>
            <a:noFill/>
          </a:ln>
        </p:spPr>
      </p:pic>
      <p:pic>
        <p:nvPicPr>
          <p:cNvPr id="147" name="Google Shape;147;p27"/>
          <p:cNvPicPr preferRelativeResize="0"/>
          <p:nvPr/>
        </p:nvPicPr>
        <p:blipFill>
          <a:blip r:embed="rId4">
            <a:alphaModFix/>
          </a:blip>
          <a:stretch>
            <a:fillRect/>
          </a:stretch>
        </p:blipFill>
        <p:spPr>
          <a:xfrm>
            <a:off x="1155734" y="1538175"/>
            <a:ext cx="1811007" cy="383900"/>
          </a:xfrm>
          <a:prstGeom prst="rect">
            <a:avLst/>
          </a:prstGeom>
          <a:noFill/>
          <a:ln>
            <a:noFill/>
          </a:ln>
        </p:spPr>
      </p:pic>
      <p:pic>
        <p:nvPicPr>
          <p:cNvPr id="148" name="Google Shape;148;p27"/>
          <p:cNvPicPr preferRelativeResize="0"/>
          <p:nvPr/>
        </p:nvPicPr>
        <p:blipFill>
          <a:blip r:embed="rId5">
            <a:alphaModFix/>
          </a:blip>
          <a:stretch>
            <a:fillRect/>
          </a:stretch>
        </p:blipFill>
        <p:spPr>
          <a:xfrm>
            <a:off x="1155737" y="2250696"/>
            <a:ext cx="1451450" cy="753384"/>
          </a:xfrm>
          <a:prstGeom prst="rect">
            <a:avLst/>
          </a:prstGeom>
          <a:noFill/>
          <a:ln>
            <a:noFill/>
          </a:ln>
        </p:spPr>
      </p:pic>
      <p:pic>
        <p:nvPicPr>
          <p:cNvPr id="149" name="Google Shape;149;p27"/>
          <p:cNvPicPr preferRelativeResize="0"/>
          <p:nvPr/>
        </p:nvPicPr>
        <p:blipFill>
          <a:blip r:embed="rId6">
            <a:alphaModFix/>
          </a:blip>
          <a:stretch>
            <a:fillRect/>
          </a:stretch>
        </p:blipFill>
        <p:spPr>
          <a:xfrm>
            <a:off x="1155725" y="3332688"/>
            <a:ext cx="2948875" cy="515500"/>
          </a:xfrm>
          <a:prstGeom prst="rect">
            <a:avLst/>
          </a:prstGeom>
          <a:noFill/>
          <a:ln>
            <a:noFill/>
          </a:ln>
        </p:spPr>
      </p:pic>
      <p:pic>
        <p:nvPicPr>
          <p:cNvPr id="150" name="Google Shape;150;p27"/>
          <p:cNvPicPr preferRelativeResize="0"/>
          <p:nvPr/>
        </p:nvPicPr>
        <p:blipFill>
          <a:blip r:embed="rId7">
            <a:alphaModFix/>
          </a:blip>
          <a:stretch>
            <a:fillRect/>
          </a:stretch>
        </p:blipFill>
        <p:spPr>
          <a:xfrm>
            <a:off x="1155738" y="4096387"/>
            <a:ext cx="1451450" cy="344150"/>
          </a:xfrm>
          <a:prstGeom prst="rect">
            <a:avLst/>
          </a:prstGeom>
          <a:noFill/>
          <a:ln>
            <a:noFill/>
          </a:ln>
        </p:spPr>
      </p:pic>
      <p:sp>
        <p:nvSpPr>
          <p:cNvPr id="151" name="Google Shape;151;p27"/>
          <p:cNvSpPr txBox="1"/>
          <p:nvPr/>
        </p:nvSpPr>
        <p:spPr>
          <a:xfrm>
            <a:off x="720125" y="788925"/>
            <a:ext cx="435600" cy="27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t>a)</a:t>
            </a:r>
            <a:endParaRPr sz="1800"/>
          </a:p>
        </p:txBody>
      </p:sp>
      <p:sp>
        <p:nvSpPr>
          <p:cNvPr id="152" name="Google Shape;152;p27"/>
          <p:cNvSpPr txBox="1"/>
          <p:nvPr/>
        </p:nvSpPr>
        <p:spPr>
          <a:xfrm>
            <a:off x="720125" y="1481350"/>
            <a:ext cx="435600" cy="27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t>b</a:t>
            </a:r>
            <a:r>
              <a:rPr lang="en" sz="1800"/>
              <a:t>)</a:t>
            </a:r>
            <a:endParaRPr sz="1800"/>
          </a:p>
        </p:txBody>
      </p:sp>
      <p:sp>
        <p:nvSpPr>
          <p:cNvPr id="153" name="Google Shape;153;p27"/>
          <p:cNvSpPr txBox="1"/>
          <p:nvPr/>
        </p:nvSpPr>
        <p:spPr>
          <a:xfrm>
            <a:off x="720125" y="2344075"/>
            <a:ext cx="435600" cy="27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t>c</a:t>
            </a:r>
            <a:r>
              <a:rPr lang="en" sz="1800"/>
              <a:t>)</a:t>
            </a:r>
            <a:endParaRPr sz="1800"/>
          </a:p>
        </p:txBody>
      </p:sp>
      <p:sp>
        <p:nvSpPr>
          <p:cNvPr id="154" name="Google Shape;154;p27"/>
          <p:cNvSpPr txBox="1"/>
          <p:nvPr/>
        </p:nvSpPr>
        <p:spPr>
          <a:xfrm>
            <a:off x="720125" y="3332675"/>
            <a:ext cx="435600" cy="27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t>d</a:t>
            </a:r>
            <a:r>
              <a:rPr lang="en" sz="1800"/>
              <a:t>)</a:t>
            </a:r>
            <a:endParaRPr sz="1800"/>
          </a:p>
        </p:txBody>
      </p:sp>
      <p:sp>
        <p:nvSpPr>
          <p:cNvPr id="155" name="Google Shape;155;p27"/>
          <p:cNvSpPr txBox="1"/>
          <p:nvPr/>
        </p:nvSpPr>
        <p:spPr>
          <a:xfrm>
            <a:off x="720125" y="4001650"/>
            <a:ext cx="435600" cy="27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800">
                <a:solidFill>
                  <a:schemeClr val="dk1"/>
                </a:solidFill>
              </a:rPr>
              <a:t>e)</a:t>
            </a:r>
            <a:endParaRPr sz="1800">
              <a:solidFill>
                <a:schemeClr val="dk1"/>
              </a:solidFill>
            </a:endParaRPr>
          </a:p>
        </p:txBody>
      </p:sp>
      <p:pic>
        <p:nvPicPr>
          <p:cNvPr id="156" name="Google Shape;156;p27"/>
          <p:cNvPicPr preferRelativeResize="0"/>
          <p:nvPr/>
        </p:nvPicPr>
        <p:blipFill>
          <a:blip r:embed="rId8">
            <a:alphaModFix/>
          </a:blip>
          <a:stretch>
            <a:fillRect/>
          </a:stretch>
        </p:blipFill>
        <p:spPr>
          <a:xfrm>
            <a:off x="1089426" y="4739225"/>
            <a:ext cx="1709304" cy="278100"/>
          </a:xfrm>
          <a:prstGeom prst="rect">
            <a:avLst/>
          </a:prstGeom>
          <a:noFill/>
          <a:ln>
            <a:noFill/>
          </a:ln>
        </p:spPr>
      </p:pic>
      <p:sp>
        <p:nvSpPr>
          <p:cNvPr id="157" name="Google Shape;157;p27"/>
          <p:cNvSpPr txBox="1"/>
          <p:nvPr/>
        </p:nvSpPr>
        <p:spPr>
          <a:xfrm>
            <a:off x="720125" y="4594000"/>
            <a:ext cx="435600" cy="27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1"/>
                </a:solidFill>
              </a:rPr>
              <a:t>f</a:t>
            </a:r>
            <a:r>
              <a:rPr lang="en" sz="1800">
                <a:solidFill>
                  <a:schemeClr val="dk1"/>
                </a:solidFill>
              </a:rPr>
              <a:t>)</a:t>
            </a:r>
            <a:endParaRPr sz="1800">
              <a:solidFill>
                <a:schemeClr val="dk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8"/>
          <p:cNvSpPr txBox="1"/>
          <p:nvPr>
            <p:ph type="title"/>
          </p:nvPr>
        </p:nvSpPr>
        <p:spPr>
          <a:xfrm>
            <a:off x="311700" y="-571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Computational Complexity</a:t>
            </a:r>
            <a:endParaRPr/>
          </a:p>
        </p:txBody>
      </p:sp>
      <p:sp>
        <p:nvSpPr>
          <p:cNvPr id="163" name="Google Shape;163;p28"/>
          <p:cNvSpPr txBox="1"/>
          <p:nvPr>
            <p:ph idx="1" type="body"/>
          </p:nvPr>
        </p:nvSpPr>
        <p:spPr>
          <a:xfrm>
            <a:off x="311700" y="470163"/>
            <a:ext cx="8520600" cy="4320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Which of the following are true?</a:t>
            </a:r>
            <a:endParaRPr/>
          </a:p>
          <a:p>
            <a:pPr indent="0" lvl="0" marL="457200" rtl="0" algn="l">
              <a:spcBef>
                <a:spcPts val="1200"/>
              </a:spcBef>
              <a:spcAft>
                <a:spcPts val="1200"/>
              </a:spcAft>
              <a:buNone/>
            </a:pPr>
            <a:r>
              <a:rPr lang="en"/>
              <a:t> </a:t>
            </a:r>
            <a:endParaRPr/>
          </a:p>
        </p:txBody>
      </p:sp>
      <p:pic>
        <p:nvPicPr>
          <p:cNvPr id="164" name="Google Shape;164;p28"/>
          <p:cNvPicPr preferRelativeResize="0"/>
          <p:nvPr/>
        </p:nvPicPr>
        <p:blipFill>
          <a:blip r:embed="rId3">
            <a:alphaModFix/>
          </a:blip>
          <a:stretch>
            <a:fillRect/>
          </a:stretch>
        </p:blipFill>
        <p:spPr>
          <a:xfrm>
            <a:off x="1155725" y="825688"/>
            <a:ext cx="2670550" cy="383900"/>
          </a:xfrm>
          <a:prstGeom prst="rect">
            <a:avLst/>
          </a:prstGeom>
          <a:noFill/>
          <a:ln>
            <a:noFill/>
          </a:ln>
        </p:spPr>
      </p:pic>
      <p:pic>
        <p:nvPicPr>
          <p:cNvPr id="165" name="Google Shape;165;p28"/>
          <p:cNvPicPr preferRelativeResize="0"/>
          <p:nvPr/>
        </p:nvPicPr>
        <p:blipFill>
          <a:blip r:embed="rId4">
            <a:alphaModFix/>
          </a:blip>
          <a:stretch>
            <a:fillRect/>
          </a:stretch>
        </p:blipFill>
        <p:spPr>
          <a:xfrm>
            <a:off x="1155734" y="1538175"/>
            <a:ext cx="1811007" cy="383900"/>
          </a:xfrm>
          <a:prstGeom prst="rect">
            <a:avLst/>
          </a:prstGeom>
          <a:noFill/>
          <a:ln>
            <a:noFill/>
          </a:ln>
        </p:spPr>
      </p:pic>
      <p:pic>
        <p:nvPicPr>
          <p:cNvPr id="166" name="Google Shape;166;p28"/>
          <p:cNvPicPr preferRelativeResize="0"/>
          <p:nvPr/>
        </p:nvPicPr>
        <p:blipFill>
          <a:blip r:embed="rId5">
            <a:alphaModFix/>
          </a:blip>
          <a:stretch>
            <a:fillRect/>
          </a:stretch>
        </p:blipFill>
        <p:spPr>
          <a:xfrm>
            <a:off x="1155737" y="2250696"/>
            <a:ext cx="1451450" cy="753384"/>
          </a:xfrm>
          <a:prstGeom prst="rect">
            <a:avLst/>
          </a:prstGeom>
          <a:noFill/>
          <a:ln>
            <a:noFill/>
          </a:ln>
        </p:spPr>
      </p:pic>
      <p:pic>
        <p:nvPicPr>
          <p:cNvPr id="167" name="Google Shape;167;p28"/>
          <p:cNvPicPr preferRelativeResize="0"/>
          <p:nvPr/>
        </p:nvPicPr>
        <p:blipFill>
          <a:blip r:embed="rId6">
            <a:alphaModFix/>
          </a:blip>
          <a:stretch>
            <a:fillRect/>
          </a:stretch>
        </p:blipFill>
        <p:spPr>
          <a:xfrm>
            <a:off x="1155725" y="3332688"/>
            <a:ext cx="2948875" cy="515500"/>
          </a:xfrm>
          <a:prstGeom prst="rect">
            <a:avLst/>
          </a:prstGeom>
          <a:noFill/>
          <a:ln>
            <a:noFill/>
          </a:ln>
        </p:spPr>
      </p:pic>
      <p:pic>
        <p:nvPicPr>
          <p:cNvPr id="168" name="Google Shape;168;p28"/>
          <p:cNvPicPr preferRelativeResize="0"/>
          <p:nvPr/>
        </p:nvPicPr>
        <p:blipFill>
          <a:blip r:embed="rId7">
            <a:alphaModFix/>
          </a:blip>
          <a:stretch>
            <a:fillRect/>
          </a:stretch>
        </p:blipFill>
        <p:spPr>
          <a:xfrm>
            <a:off x="1155738" y="4096387"/>
            <a:ext cx="1451450" cy="344150"/>
          </a:xfrm>
          <a:prstGeom prst="rect">
            <a:avLst/>
          </a:prstGeom>
          <a:noFill/>
          <a:ln>
            <a:noFill/>
          </a:ln>
        </p:spPr>
      </p:pic>
      <p:sp>
        <p:nvSpPr>
          <p:cNvPr id="169" name="Google Shape;169;p28"/>
          <p:cNvSpPr txBox="1"/>
          <p:nvPr/>
        </p:nvSpPr>
        <p:spPr>
          <a:xfrm>
            <a:off x="720125" y="788925"/>
            <a:ext cx="435600" cy="27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t>a)</a:t>
            </a:r>
            <a:endParaRPr sz="1800"/>
          </a:p>
        </p:txBody>
      </p:sp>
      <p:sp>
        <p:nvSpPr>
          <p:cNvPr id="170" name="Google Shape;170;p28"/>
          <p:cNvSpPr txBox="1"/>
          <p:nvPr/>
        </p:nvSpPr>
        <p:spPr>
          <a:xfrm>
            <a:off x="720125" y="1481350"/>
            <a:ext cx="435600" cy="27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t>b)</a:t>
            </a:r>
            <a:endParaRPr sz="1800"/>
          </a:p>
        </p:txBody>
      </p:sp>
      <p:sp>
        <p:nvSpPr>
          <p:cNvPr id="171" name="Google Shape;171;p28"/>
          <p:cNvSpPr txBox="1"/>
          <p:nvPr/>
        </p:nvSpPr>
        <p:spPr>
          <a:xfrm>
            <a:off x="720125" y="2344075"/>
            <a:ext cx="435600" cy="27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t>c)</a:t>
            </a:r>
            <a:endParaRPr sz="1800"/>
          </a:p>
        </p:txBody>
      </p:sp>
      <p:sp>
        <p:nvSpPr>
          <p:cNvPr id="172" name="Google Shape;172;p28"/>
          <p:cNvSpPr txBox="1"/>
          <p:nvPr/>
        </p:nvSpPr>
        <p:spPr>
          <a:xfrm>
            <a:off x="720125" y="3332675"/>
            <a:ext cx="435600" cy="27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t>d)</a:t>
            </a:r>
            <a:endParaRPr sz="1800"/>
          </a:p>
        </p:txBody>
      </p:sp>
      <p:sp>
        <p:nvSpPr>
          <p:cNvPr id="173" name="Google Shape;173;p28"/>
          <p:cNvSpPr txBox="1"/>
          <p:nvPr/>
        </p:nvSpPr>
        <p:spPr>
          <a:xfrm>
            <a:off x="720125" y="4001650"/>
            <a:ext cx="435600" cy="27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1"/>
                </a:solidFill>
              </a:rPr>
              <a:t>e)</a:t>
            </a:r>
            <a:endParaRPr sz="1800">
              <a:solidFill>
                <a:schemeClr val="dk1"/>
              </a:solidFill>
            </a:endParaRPr>
          </a:p>
        </p:txBody>
      </p:sp>
      <p:pic>
        <p:nvPicPr>
          <p:cNvPr id="174" name="Google Shape;174;p28"/>
          <p:cNvPicPr preferRelativeResize="0"/>
          <p:nvPr/>
        </p:nvPicPr>
        <p:blipFill>
          <a:blip r:embed="rId8">
            <a:alphaModFix/>
          </a:blip>
          <a:stretch>
            <a:fillRect/>
          </a:stretch>
        </p:blipFill>
        <p:spPr>
          <a:xfrm>
            <a:off x="1089426" y="4739225"/>
            <a:ext cx="1709304" cy="278100"/>
          </a:xfrm>
          <a:prstGeom prst="rect">
            <a:avLst/>
          </a:prstGeom>
          <a:noFill/>
          <a:ln>
            <a:noFill/>
          </a:ln>
        </p:spPr>
      </p:pic>
      <p:sp>
        <p:nvSpPr>
          <p:cNvPr id="175" name="Google Shape;175;p28"/>
          <p:cNvSpPr txBox="1"/>
          <p:nvPr/>
        </p:nvSpPr>
        <p:spPr>
          <a:xfrm>
            <a:off x="720125" y="4594000"/>
            <a:ext cx="435600" cy="27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1"/>
                </a:solidFill>
              </a:rPr>
              <a:t>f)</a:t>
            </a:r>
            <a:endParaRPr sz="1800">
              <a:solidFill>
                <a:schemeClr val="dk1"/>
              </a:solidFill>
            </a:endParaRPr>
          </a:p>
        </p:txBody>
      </p:sp>
      <p:sp>
        <p:nvSpPr>
          <p:cNvPr id="176" name="Google Shape;176;p28"/>
          <p:cNvSpPr/>
          <p:nvPr/>
        </p:nvSpPr>
        <p:spPr>
          <a:xfrm>
            <a:off x="691600" y="648950"/>
            <a:ext cx="3249000" cy="753300"/>
          </a:xfrm>
          <a:prstGeom prst="ellipse">
            <a:avLst/>
          </a:prstGeom>
          <a:noFill/>
          <a:ln cap="flat" cmpd="sng" w="9525">
            <a:solidFill>
              <a:srgbClr val="98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28"/>
          <p:cNvSpPr/>
          <p:nvPr/>
        </p:nvSpPr>
        <p:spPr>
          <a:xfrm>
            <a:off x="767800" y="1334750"/>
            <a:ext cx="3249000" cy="753300"/>
          </a:xfrm>
          <a:prstGeom prst="ellipse">
            <a:avLst/>
          </a:prstGeom>
          <a:noFill/>
          <a:ln cap="flat" cmpd="sng" w="9525">
            <a:solidFill>
              <a:srgbClr val="98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28"/>
          <p:cNvSpPr/>
          <p:nvPr/>
        </p:nvSpPr>
        <p:spPr>
          <a:xfrm>
            <a:off x="767800" y="2249150"/>
            <a:ext cx="3249000" cy="753300"/>
          </a:xfrm>
          <a:prstGeom prst="ellipse">
            <a:avLst/>
          </a:prstGeom>
          <a:noFill/>
          <a:ln cap="flat" cmpd="sng" w="9525">
            <a:solidFill>
              <a:srgbClr val="98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28"/>
          <p:cNvSpPr/>
          <p:nvPr/>
        </p:nvSpPr>
        <p:spPr>
          <a:xfrm>
            <a:off x="767800" y="3087350"/>
            <a:ext cx="3436500" cy="955800"/>
          </a:xfrm>
          <a:prstGeom prst="ellipse">
            <a:avLst/>
          </a:prstGeom>
          <a:noFill/>
          <a:ln cap="flat" cmpd="sng" w="9525">
            <a:solidFill>
              <a:srgbClr val="98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28"/>
          <p:cNvSpPr txBox="1"/>
          <p:nvPr/>
        </p:nvSpPr>
        <p:spPr>
          <a:xfrm>
            <a:off x="5134125" y="4706225"/>
            <a:ext cx="3768000" cy="34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980000"/>
                </a:solidFill>
              </a:rPr>
              <a:t>Logarithm grows slower than any polynomial</a:t>
            </a:r>
            <a:endParaRPr>
              <a:solidFill>
                <a:srgbClr val="980000"/>
              </a:solidFill>
            </a:endParaRPr>
          </a:p>
        </p:txBody>
      </p:sp>
      <p:sp>
        <p:nvSpPr>
          <p:cNvPr id="181" name="Google Shape;181;p28"/>
          <p:cNvSpPr txBox="1"/>
          <p:nvPr/>
        </p:nvSpPr>
        <p:spPr>
          <a:xfrm>
            <a:off x="5134125" y="4195575"/>
            <a:ext cx="3768000" cy="34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980000"/>
                </a:solidFill>
              </a:rPr>
              <a:t>2^{2n} is the same as 2^n squared.</a:t>
            </a:r>
            <a:endParaRPr>
              <a:solidFill>
                <a:srgbClr val="980000"/>
              </a:solidFill>
            </a:endParaRPr>
          </a:p>
        </p:txBody>
      </p:sp>
      <p:sp>
        <p:nvSpPr>
          <p:cNvPr id="182" name="Google Shape;182;p28"/>
          <p:cNvSpPr txBox="1"/>
          <p:nvPr/>
        </p:nvSpPr>
        <p:spPr>
          <a:xfrm>
            <a:off x="5134125" y="3418400"/>
            <a:ext cx="3768000" cy="34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980000"/>
                </a:solidFill>
              </a:rPr>
              <a:t>Remember with logarithms you can take exponent out as coefficients.</a:t>
            </a:r>
            <a:endParaRPr>
              <a:solidFill>
                <a:srgbClr val="98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9"/>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Any Complexity Questions?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Recursion</a:t>
            </a:r>
            <a:endParaRPr/>
          </a:p>
        </p:txBody>
      </p:sp>
      <p:sp>
        <p:nvSpPr>
          <p:cNvPr id="193" name="Google Shape;193;p3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Strategy for writing recursive functions:</a:t>
            </a:r>
            <a:endParaRPr/>
          </a:p>
          <a:p>
            <a:pPr indent="-317500" lvl="1" marL="914400" rtl="0" algn="l">
              <a:spcBef>
                <a:spcPts val="0"/>
              </a:spcBef>
              <a:spcAft>
                <a:spcPts val="0"/>
              </a:spcAft>
              <a:buSzPts val="1400"/>
              <a:buChar char="○"/>
            </a:pPr>
            <a:r>
              <a:rPr lang="en"/>
              <a:t>Identify what your base case is</a:t>
            </a:r>
            <a:endParaRPr/>
          </a:p>
          <a:p>
            <a:pPr indent="-317500" lvl="1" marL="914400" rtl="0" algn="l">
              <a:spcBef>
                <a:spcPts val="0"/>
              </a:spcBef>
              <a:spcAft>
                <a:spcPts val="0"/>
              </a:spcAft>
              <a:buSzPts val="1400"/>
              <a:buChar char="○"/>
            </a:pPr>
            <a:r>
              <a:rPr lang="en"/>
              <a:t>Usually when you recursively call the function, the arguments that you pass are for a smaller/easier problem. How are you making the problem easier?</a:t>
            </a:r>
            <a:endParaRPr/>
          </a:p>
          <a:p>
            <a:pPr indent="0" lvl="0" marL="0" rtl="0" algn="l">
              <a:spcBef>
                <a:spcPts val="1200"/>
              </a:spcBef>
              <a:spcAft>
                <a:spcPts val="0"/>
              </a:spcAft>
              <a:buNone/>
            </a:pPr>
            <a:r>
              <a:t/>
            </a:r>
            <a:endParaRPr/>
          </a:p>
          <a:p>
            <a:pPr indent="-342900" lvl="0" marL="457200" rtl="0" algn="l">
              <a:spcBef>
                <a:spcPts val="1200"/>
              </a:spcBef>
              <a:spcAft>
                <a:spcPts val="0"/>
              </a:spcAft>
              <a:buSzPts val="1800"/>
              <a:buChar char="●"/>
            </a:pPr>
            <a:r>
              <a:rPr lang="en"/>
              <a:t>Other things to know</a:t>
            </a:r>
            <a:endParaRPr/>
          </a:p>
          <a:p>
            <a:pPr indent="-317500" lvl="1" marL="914400" rtl="0" algn="l">
              <a:spcBef>
                <a:spcPts val="0"/>
              </a:spcBef>
              <a:spcAft>
                <a:spcPts val="0"/>
              </a:spcAft>
              <a:buSzPts val="1400"/>
              <a:buChar char="○"/>
            </a:pPr>
            <a:r>
              <a:rPr lang="en"/>
              <a:t>Memoization. This is something that should be added onto the regular recursive approach.</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Recursion: A Practice Problem</a:t>
            </a:r>
            <a:endParaRPr/>
          </a:p>
        </p:txBody>
      </p:sp>
      <p:graphicFrame>
        <p:nvGraphicFramePr>
          <p:cNvPr id="199" name="Google Shape;199;p31"/>
          <p:cNvGraphicFramePr/>
          <p:nvPr/>
        </p:nvGraphicFramePr>
        <p:xfrm>
          <a:off x="4768575" y="1110625"/>
          <a:ext cx="3000000" cy="3000000"/>
        </p:xfrm>
        <a:graphic>
          <a:graphicData uri="http://schemas.openxmlformats.org/drawingml/2006/table">
            <a:tbl>
              <a:tblPr>
                <a:noFill/>
                <a:tableStyleId>{FF0F070A-2CF5-498E-B2F6-8DBAEA91F2CC}</a:tableStyleId>
              </a:tblPr>
              <a:tblGrid>
                <a:gridCol w="970650"/>
                <a:gridCol w="970650"/>
                <a:gridCol w="970650"/>
                <a:gridCol w="970650"/>
                <a:gridCol w="382850"/>
              </a:tblGrid>
              <a:tr h="58445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58445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58445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58445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58445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200" name="Google Shape;200;p31"/>
          <p:cNvSpPr txBox="1"/>
          <p:nvPr/>
        </p:nvSpPr>
        <p:spPr>
          <a:xfrm>
            <a:off x="5875500" y="4786150"/>
            <a:ext cx="3268500" cy="330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From “Cracking the Coding Interview”</a:t>
            </a:r>
            <a:endParaRPr/>
          </a:p>
        </p:txBody>
      </p:sp>
      <p:pic>
        <p:nvPicPr>
          <p:cNvPr id="201" name="Google Shape;201;p31"/>
          <p:cNvPicPr preferRelativeResize="0"/>
          <p:nvPr/>
        </p:nvPicPr>
        <p:blipFill>
          <a:blip r:embed="rId3">
            <a:alphaModFix/>
          </a:blip>
          <a:stretch>
            <a:fillRect/>
          </a:stretch>
        </p:blipFill>
        <p:spPr>
          <a:xfrm>
            <a:off x="4989777" y="3448413"/>
            <a:ext cx="538025" cy="572700"/>
          </a:xfrm>
          <a:prstGeom prst="rect">
            <a:avLst/>
          </a:prstGeom>
          <a:noFill/>
          <a:ln>
            <a:noFill/>
          </a:ln>
        </p:spPr>
      </p:pic>
      <p:sp>
        <p:nvSpPr>
          <p:cNvPr id="202" name="Google Shape;202;p31"/>
          <p:cNvSpPr/>
          <p:nvPr/>
        </p:nvSpPr>
        <p:spPr>
          <a:xfrm>
            <a:off x="6959275" y="1751000"/>
            <a:ext cx="525600" cy="482400"/>
          </a:xfrm>
          <a:prstGeom prst="heart">
            <a:avLst/>
          </a:prstGeom>
          <a:solidFill>
            <a:srgbClr val="85200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31"/>
          <p:cNvSpPr txBox="1"/>
          <p:nvPr/>
        </p:nvSpPr>
        <p:spPr>
          <a:xfrm>
            <a:off x="311700" y="1989475"/>
            <a:ext cx="4330500" cy="1124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Suppose you are in a grid environment where you can either move right or up. How many ways are there to get to the heart at some arbitrary (x, y) coordinate (assume x &gt;= 0 and y &gt;= 0).</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8190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Outline</a:t>
            </a:r>
            <a:endParaRPr/>
          </a:p>
        </p:txBody>
      </p:sp>
      <p:sp>
        <p:nvSpPr>
          <p:cNvPr id="61" name="Google Shape;61;p14"/>
          <p:cNvSpPr txBox="1"/>
          <p:nvPr>
            <p:ph idx="1" type="body"/>
          </p:nvPr>
        </p:nvSpPr>
        <p:spPr>
          <a:xfrm>
            <a:off x="311700" y="654600"/>
            <a:ext cx="8520600" cy="4061100"/>
          </a:xfrm>
          <a:prstGeom prst="rect">
            <a:avLst/>
          </a:prstGeom>
        </p:spPr>
        <p:txBody>
          <a:bodyPr anchorCtr="0" anchor="t" bIns="91425" lIns="91425" spcFirstLastPara="1" rIns="91425" wrap="square" tIns="91425">
            <a:noAutofit/>
          </a:bodyPr>
          <a:lstStyle/>
          <a:p>
            <a:pPr indent="-330200" lvl="0" marL="457200" rtl="0" algn="l">
              <a:spcBef>
                <a:spcPts val="1000"/>
              </a:spcBef>
              <a:spcAft>
                <a:spcPts val="0"/>
              </a:spcAft>
              <a:buSzPts val="1600"/>
              <a:buChar char="●"/>
            </a:pPr>
            <a:r>
              <a:rPr lang="en" sz="1600"/>
              <a:t>Propositional Logic</a:t>
            </a:r>
            <a:endParaRPr sz="1600"/>
          </a:p>
          <a:p>
            <a:pPr indent="-330200" lvl="0" marL="457200" rtl="0" algn="l">
              <a:spcBef>
                <a:spcPts val="1200"/>
              </a:spcBef>
              <a:spcAft>
                <a:spcPts val="0"/>
              </a:spcAft>
              <a:buSzPts val="1600"/>
              <a:buChar char="●"/>
            </a:pPr>
            <a:r>
              <a:rPr lang="en" sz="1600"/>
              <a:t>Proof Techniques</a:t>
            </a:r>
            <a:endParaRPr sz="1600"/>
          </a:p>
          <a:p>
            <a:pPr indent="-304800" lvl="1" marL="914400" rtl="0" algn="l">
              <a:spcBef>
                <a:spcPts val="0"/>
              </a:spcBef>
              <a:spcAft>
                <a:spcPts val="0"/>
              </a:spcAft>
              <a:buSzPts val="1200"/>
              <a:buChar char="○"/>
            </a:pPr>
            <a:r>
              <a:rPr lang="en" sz="1200"/>
              <a:t>Proof by Cases</a:t>
            </a:r>
            <a:endParaRPr sz="1200"/>
          </a:p>
          <a:p>
            <a:pPr indent="-304800" lvl="1" marL="914400" rtl="0" algn="l">
              <a:spcBef>
                <a:spcPts val="0"/>
              </a:spcBef>
              <a:spcAft>
                <a:spcPts val="0"/>
              </a:spcAft>
              <a:buSzPts val="1200"/>
              <a:buChar char="○"/>
            </a:pPr>
            <a:r>
              <a:rPr lang="en" sz="1200"/>
              <a:t>Proof by Contradiction</a:t>
            </a:r>
            <a:endParaRPr sz="1200"/>
          </a:p>
          <a:p>
            <a:pPr indent="-304800" lvl="1" marL="914400" rtl="0" algn="l">
              <a:spcBef>
                <a:spcPts val="0"/>
              </a:spcBef>
              <a:spcAft>
                <a:spcPts val="0"/>
              </a:spcAft>
              <a:buSzPts val="1200"/>
              <a:buChar char="○"/>
            </a:pPr>
            <a:r>
              <a:rPr lang="en" sz="1200"/>
              <a:t>Proof by Induction</a:t>
            </a:r>
            <a:endParaRPr sz="1200"/>
          </a:p>
          <a:p>
            <a:pPr indent="-330200" lvl="0" marL="457200" rtl="0" algn="l">
              <a:spcBef>
                <a:spcPts val="1000"/>
              </a:spcBef>
              <a:spcAft>
                <a:spcPts val="0"/>
              </a:spcAft>
              <a:buSzPts val="1600"/>
              <a:buChar char="●"/>
            </a:pPr>
            <a:r>
              <a:rPr lang="en" sz="1600"/>
              <a:t>Computational Complexity</a:t>
            </a:r>
            <a:endParaRPr sz="1600"/>
          </a:p>
          <a:p>
            <a:pPr indent="-330200" lvl="0" marL="457200" rtl="0" algn="l">
              <a:spcBef>
                <a:spcPts val="1000"/>
              </a:spcBef>
              <a:spcAft>
                <a:spcPts val="0"/>
              </a:spcAft>
              <a:buSzPts val="1600"/>
              <a:buChar char="●"/>
            </a:pPr>
            <a:r>
              <a:rPr lang="en" sz="1600"/>
              <a:t>Recursion</a:t>
            </a:r>
            <a:endParaRPr sz="1600"/>
          </a:p>
          <a:p>
            <a:pPr indent="-330200" lvl="0" marL="457200" rtl="0" algn="l">
              <a:spcBef>
                <a:spcPts val="1000"/>
              </a:spcBef>
              <a:spcAft>
                <a:spcPts val="0"/>
              </a:spcAft>
              <a:buSzPts val="1600"/>
              <a:buChar char="●"/>
            </a:pPr>
            <a:r>
              <a:rPr lang="en" sz="1600"/>
              <a:t>Data Structures</a:t>
            </a:r>
            <a:endParaRPr sz="1600"/>
          </a:p>
          <a:p>
            <a:pPr indent="-304800" lvl="1" marL="914400" rtl="0" algn="l">
              <a:spcBef>
                <a:spcPts val="0"/>
              </a:spcBef>
              <a:spcAft>
                <a:spcPts val="0"/>
              </a:spcAft>
              <a:buSzPts val="1200"/>
              <a:buChar char="○"/>
            </a:pPr>
            <a:r>
              <a:rPr lang="en" sz="1200"/>
              <a:t>Stacks and Queues</a:t>
            </a:r>
            <a:endParaRPr sz="1200"/>
          </a:p>
          <a:p>
            <a:pPr indent="-304800" lvl="1" marL="914400" rtl="0" algn="l">
              <a:spcBef>
                <a:spcPts val="0"/>
              </a:spcBef>
              <a:spcAft>
                <a:spcPts val="0"/>
              </a:spcAft>
              <a:buSzPts val="1200"/>
              <a:buChar char="○"/>
            </a:pPr>
            <a:r>
              <a:rPr lang="en" sz="1200"/>
              <a:t>Trees</a:t>
            </a:r>
            <a:endParaRPr sz="1200"/>
          </a:p>
          <a:p>
            <a:pPr indent="-304800" lvl="1" marL="914400" rtl="0" algn="l">
              <a:spcBef>
                <a:spcPts val="0"/>
              </a:spcBef>
              <a:spcAft>
                <a:spcPts val="0"/>
              </a:spcAft>
              <a:buSzPts val="1200"/>
              <a:buChar char="○"/>
            </a:pPr>
            <a:r>
              <a:rPr lang="en" sz="1200"/>
              <a:t>Graphs</a:t>
            </a:r>
            <a:endParaRPr sz="1200"/>
          </a:p>
          <a:p>
            <a:pPr indent="-330200" lvl="0" marL="457200" rtl="0" algn="l">
              <a:spcBef>
                <a:spcPts val="1000"/>
              </a:spcBef>
              <a:spcAft>
                <a:spcPts val="0"/>
              </a:spcAft>
              <a:buSzPts val="1600"/>
              <a:buChar char="●"/>
            </a:pPr>
            <a:r>
              <a:rPr lang="en" sz="1600"/>
              <a:t>Algorithms</a:t>
            </a:r>
            <a:endParaRPr sz="1600"/>
          </a:p>
          <a:p>
            <a:pPr indent="-304800" lvl="1" marL="914400" rtl="0" algn="l">
              <a:spcBef>
                <a:spcPts val="0"/>
              </a:spcBef>
              <a:spcAft>
                <a:spcPts val="0"/>
              </a:spcAft>
              <a:buSzPts val="1200"/>
              <a:buChar char="○"/>
            </a:pPr>
            <a:r>
              <a:rPr lang="en" sz="1200"/>
              <a:t>Perceptron</a:t>
            </a:r>
            <a:endParaRPr sz="1200"/>
          </a:p>
          <a:p>
            <a:pPr indent="-304800" lvl="1" marL="914400" rtl="0" algn="l">
              <a:spcBef>
                <a:spcPts val="0"/>
              </a:spcBef>
              <a:spcAft>
                <a:spcPts val="0"/>
              </a:spcAft>
              <a:buSzPts val="1200"/>
              <a:buChar char="○"/>
            </a:pPr>
            <a:r>
              <a:rPr lang="en" sz="1200"/>
              <a:t>Variable Elimination</a:t>
            </a:r>
            <a:endParaRPr sz="12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3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Recursion: A Practice Problem</a:t>
            </a:r>
            <a:endParaRPr/>
          </a:p>
        </p:txBody>
      </p:sp>
      <p:sp>
        <p:nvSpPr>
          <p:cNvPr id="209" name="Google Shape;209;p32"/>
          <p:cNvSpPr txBox="1"/>
          <p:nvPr/>
        </p:nvSpPr>
        <p:spPr>
          <a:xfrm>
            <a:off x="298200" y="1111425"/>
            <a:ext cx="8606700" cy="3869700"/>
          </a:xfrm>
          <a:prstGeom prst="rect">
            <a:avLst/>
          </a:prstGeom>
          <a:noFill/>
          <a:ln>
            <a:noFill/>
          </a:ln>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
              <a:t>What is a good base case for this problem?</a:t>
            </a:r>
            <a:endParaRPr/>
          </a:p>
          <a:p>
            <a:pPr indent="0" lvl="0" marL="457200" rtl="0" algn="l">
              <a:spcBef>
                <a:spcPts val="0"/>
              </a:spcBef>
              <a:spcAft>
                <a:spcPts val="0"/>
              </a:spcAft>
              <a:buNone/>
            </a:pPr>
            <a:r>
              <a:t/>
            </a:r>
            <a:endParaRPr/>
          </a:p>
          <a:p>
            <a:pPr indent="0" lvl="0" marL="457200" rtl="0" algn="l">
              <a:spcBef>
                <a:spcPts val="0"/>
              </a:spcBef>
              <a:spcAft>
                <a:spcPts val="0"/>
              </a:spcAft>
              <a:buNone/>
            </a:pPr>
            <a:r>
              <a:t/>
            </a:r>
            <a:endParaRPr/>
          </a:p>
          <a:p>
            <a:pPr indent="0" lvl="0" marL="457200" rtl="0" algn="l">
              <a:spcBef>
                <a:spcPts val="0"/>
              </a:spcBef>
              <a:spcAft>
                <a:spcPts val="0"/>
              </a:spcAft>
              <a:buNone/>
            </a:pPr>
            <a:r>
              <a:t/>
            </a:r>
            <a:endParaRPr/>
          </a:p>
          <a:p>
            <a:pPr indent="0" lvl="0" marL="0" rtl="0" algn="l">
              <a:spcBef>
                <a:spcPts val="0"/>
              </a:spcBef>
              <a:spcAft>
                <a:spcPts val="0"/>
              </a:spcAft>
              <a:buNone/>
            </a:pPr>
            <a:r>
              <a:t/>
            </a:r>
            <a:endParaRPr/>
          </a:p>
          <a:p>
            <a:pPr indent="-317500" lvl="0" marL="457200" rtl="0" algn="l">
              <a:spcBef>
                <a:spcPts val="0"/>
              </a:spcBef>
              <a:spcAft>
                <a:spcPts val="0"/>
              </a:spcAft>
              <a:buSzPts val="1400"/>
              <a:buChar char="●"/>
            </a:pPr>
            <a:r>
              <a:rPr lang="en"/>
              <a:t>How would you break the problem down to make it easier?</a:t>
            </a:r>
            <a:endParaRPr/>
          </a:p>
          <a:p>
            <a:pPr indent="0" lvl="0" marL="457200" rtl="0" algn="l">
              <a:spcBef>
                <a:spcPts val="0"/>
              </a:spcBef>
              <a:spcAft>
                <a:spcPts val="0"/>
              </a:spcAft>
              <a:buNone/>
            </a:pPr>
            <a:r>
              <a:t/>
            </a:r>
            <a:endParaRPr/>
          </a:p>
          <a:p>
            <a:pPr indent="0" lvl="0" marL="457200" rtl="0" algn="l">
              <a:spcBef>
                <a:spcPts val="0"/>
              </a:spcBef>
              <a:spcAft>
                <a:spcPts val="0"/>
              </a:spcAft>
              <a:buNone/>
            </a:pPr>
            <a:r>
              <a:t/>
            </a:r>
            <a:endParaRPr/>
          </a:p>
          <a:p>
            <a:pPr indent="0" lvl="0" marL="457200" rtl="0" algn="l">
              <a:spcBef>
                <a:spcPts val="0"/>
              </a:spcBef>
              <a:spcAft>
                <a:spcPts val="0"/>
              </a:spcAft>
              <a:buNone/>
            </a:pPr>
            <a:r>
              <a:t/>
            </a:r>
            <a:endParaRPr/>
          </a:p>
          <a:p>
            <a:pPr indent="0" lvl="0" marL="457200" rtl="0" algn="l">
              <a:spcBef>
                <a:spcPts val="0"/>
              </a:spcBef>
              <a:spcAft>
                <a:spcPts val="0"/>
              </a:spcAft>
              <a:buNone/>
            </a:pPr>
            <a:r>
              <a:t/>
            </a:r>
            <a:endParaRPr/>
          </a:p>
          <a:p>
            <a:pPr indent="-317500" lvl="0" marL="457200" rtl="0" algn="l">
              <a:spcBef>
                <a:spcPts val="0"/>
              </a:spcBef>
              <a:spcAft>
                <a:spcPts val="0"/>
              </a:spcAft>
              <a:buSzPts val="1400"/>
              <a:buChar char="●"/>
            </a:pPr>
            <a:r>
              <a:rPr lang="en"/>
              <a:t>How could you memoize your recursive solution?</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3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Recursion: A Practice Problem</a:t>
            </a:r>
            <a:endParaRPr/>
          </a:p>
        </p:txBody>
      </p:sp>
      <p:sp>
        <p:nvSpPr>
          <p:cNvPr id="215" name="Google Shape;215;p33"/>
          <p:cNvSpPr txBox="1"/>
          <p:nvPr/>
        </p:nvSpPr>
        <p:spPr>
          <a:xfrm>
            <a:off x="298200" y="1111425"/>
            <a:ext cx="8606700" cy="3869700"/>
          </a:xfrm>
          <a:prstGeom prst="rect">
            <a:avLst/>
          </a:prstGeom>
          <a:noFill/>
          <a:ln>
            <a:noFill/>
          </a:ln>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
              <a:t>What is a good base case for this problem?</a:t>
            </a:r>
            <a:endParaRPr/>
          </a:p>
          <a:p>
            <a:pPr indent="0" lvl="0" marL="457200" rtl="0" algn="l">
              <a:spcBef>
                <a:spcPts val="0"/>
              </a:spcBef>
              <a:spcAft>
                <a:spcPts val="0"/>
              </a:spcAft>
              <a:buNone/>
            </a:pPr>
            <a:r>
              <a:t/>
            </a:r>
            <a:endParaRPr/>
          </a:p>
          <a:p>
            <a:pPr indent="0" lvl="0" marL="457200" rtl="0" algn="l">
              <a:spcBef>
                <a:spcPts val="0"/>
              </a:spcBef>
              <a:spcAft>
                <a:spcPts val="0"/>
              </a:spcAft>
              <a:buNone/>
            </a:pPr>
            <a:r>
              <a:t/>
            </a:r>
            <a:endParaRPr/>
          </a:p>
          <a:p>
            <a:pPr indent="0" lvl="0" marL="457200" rtl="0" algn="l">
              <a:spcBef>
                <a:spcPts val="0"/>
              </a:spcBef>
              <a:spcAft>
                <a:spcPts val="0"/>
              </a:spcAft>
              <a:buNone/>
            </a:pPr>
            <a:r>
              <a:t/>
            </a:r>
            <a:endParaRPr/>
          </a:p>
          <a:p>
            <a:pPr indent="0" lvl="0" marL="0" rtl="0" algn="l">
              <a:spcBef>
                <a:spcPts val="0"/>
              </a:spcBef>
              <a:spcAft>
                <a:spcPts val="0"/>
              </a:spcAft>
              <a:buNone/>
            </a:pPr>
            <a:r>
              <a:t/>
            </a:r>
            <a:endParaRPr/>
          </a:p>
          <a:p>
            <a:pPr indent="-317500" lvl="0" marL="457200" rtl="0" algn="l">
              <a:spcBef>
                <a:spcPts val="0"/>
              </a:spcBef>
              <a:spcAft>
                <a:spcPts val="0"/>
              </a:spcAft>
              <a:buSzPts val="1400"/>
              <a:buChar char="●"/>
            </a:pPr>
            <a:r>
              <a:rPr lang="en"/>
              <a:t>How would you break the problem down to make it easier?</a:t>
            </a:r>
            <a:endParaRPr/>
          </a:p>
          <a:p>
            <a:pPr indent="0" lvl="0" marL="457200" rtl="0" algn="l">
              <a:spcBef>
                <a:spcPts val="0"/>
              </a:spcBef>
              <a:spcAft>
                <a:spcPts val="0"/>
              </a:spcAft>
              <a:buNone/>
            </a:pPr>
            <a:r>
              <a:t/>
            </a:r>
            <a:endParaRPr/>
          </a:p>
          <a:p>
            <a:pPr indent="0" lvl="0" marL="457200" rtl="0" algn="l">
              <a:spcBef>
                <a:spcPts val="0"/>
              </a:spcBef>
              <a:spcAft>
                <a:spcPts val="0"/>
              </a:spcAft>
              <a:buNone/>
            </a:pPr>
            <a:r>
              <a:t/>
            </a:r>
            <a:endParaRPr/>
          </a:p>
          <a:p>
            <a:pPr indent="0" lvl="0" marL="457200" rtl="0" algn="l">
              <a:spcBef>
                <a:spcPts val="0"/>
              </a:spcBef>
              <a:spcAft>
                <a:spcPts val="0"/>
              </a:spcAft>
              <a:buNone/>
            </a:pPr>
            <a:r>
              <a:t/>
            </a:r>
            <a:endParaRPr/>
          </a:p>
          <a:p>
            <a:pPr indent="0" lvl="0" marL="457200" rtl="0" algn="l">
              <a:spcBef>
                <a:spcPts val="0"/>
              </a:spcBef>
              <a:spcAft>
                <a:spcPts val="0"/>
              </a:spcAft>
              <a:buNone/>
            </a:pPr>
            <a:r>
              <a:t/>
            </a:r>
            <a:endParaRPr/>
          </a:p>
          <a:p>
            <a:pPr indent="-317500" lvl="0" marL="457200" rtl="0" algn="l">
              <a:spcBef>
                <a:spcPts val="0"/>
              </a:spcBef>
              <a:spcAft>
                <a:spcPts val="0"/>
              </a:spcAft>
              <a:buSzPts val="1400"/>
              <a:buChar char="●"/>
            </a:pPr>
            <a:r>
              <a:rPr lang="en"/>
              <a:t>How could you memoize your recursive solution?</a:t>
            </a:r>
            <a:endParaRPr/>
          </a:p>
        </p:txBody>
      </p:sp>
      <p:sp>
        <p:nvSpPr>
          <p:cNvPr id="216" name="Google Shape;216;p33"/>
          <p:cNvSpPr txBox="1"/>
          <p:nvPr/>
        </p:nvSpPr>
        <p:spPr>
          <a:xfrm>
            <a:off x="748025" y="1528775"/>
            <a:ext cx="6325200" cy="54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980000"/>
                </a:solidFill>
              </a:rPr>
              <a:t>When you are on top of the goal. Depending on your solution also if you have moved past the goal. </a:t>
            </a:r>
            <a:endParaRPr>
              <a:solidFill>
                <a:srgbClr val="980000"/>
              </a:solidFill>
            </a:endParaRPr>
          </a:p>
        </p:txBody>
      </p:sp>
      <p:sp>
        <p:nvSpPr>
          <p:cNvPr id="217" name="Google Shape;217;p33"/>
          <p:cNvSpPr txBox="1"/>
          <p:nvPr/>
        </p:nvSpPr>
        <p:spPr>
          <a:xfrm>
            <a:off x="808275" y="2581925"/>
            <a:ext cx="6325200" cy="724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980000"/>
                </a:solidFill>
              </a:rPr>
              <a:t>After you go right or up you are left with the same problem but with a close goal target. E.g. if you go one step up now it is the same problem but the goal is at (x, y - 1)</a:t>
            </a:r>
            <a:endParaRPr>
              <a:solidFill>
                <a:srgbClr val="980000"/>
              </a:solidFill>
            </a:endParaRPr>
          </a:p>
        </p:txBody>
      </p:sp>
      <p:sp>
        <p:nvSpPr>
          <p:cNvPr id="218" name="Google Shape;218;p33"/>
          <p:cNvSpPr txBox="1"/>
          <p:nvPr/>
        </p:nvSpPr>
        <p:spPr>
          <a:xfrm>
            <a:off x="808275" y="3635075"/>
            <a:ext cx="6325200" cy="54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980000"/>
                </a:solidFill>
              </a:rPr>
              <a:t>Keep a dictionary mapping (x, y) coordinate of the goal to the number of ways to get there. Look this up every call of the function to see if you already have the answer.</a:t>
            </a:r>
            <a:endParaRPr>
              <a:solidFill>
                <a:srgbClr val="980000"/>
              </a:solidFill>
            </a:endParaRPr>
          </a:p>
        </p:txBody>
      </p:sp>
      <p:sp>
        <p:nvSpPr>
          <p:cNvPr id="219" name="Google Shape;219;p33"/>
          <p:cNvSpPr txBox="1"/>
          <p:nvPr/>
        </p:nvSpPr>
        <p:spPr>
          <a:xfrm>
            <a:off x="710125" y="4694000"/>
            <a:ext cx="7284300" cy="298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Solution at end of slides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34"/>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Any Recursion Questions?</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35"/>
          <p:cNvSpPr txBox="1"/>
          <p:nvPr>
            <p:ph type="title"/>
          </p:nvPr>
        </p:nvSpPr>
        <p:spPr>
          <a:xfrm>
            <a:off x="311700" y="2227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Data Structures</a:t>
            </a:r>
            <a:endParaRPr/>
          </a:p>
        </p:txBody>
      </p:sp>
      <p:sp>
        <p:nvSpPr>
          <p:cNvPr id="230" name="Google Shape;230;p35"/>
          <p:cNvSpPr txBox="1"/>
          <p:nvPr>
            <p:ph idx="1" type="body"/>
          </p:nvPr>
        </p:nvSpPr>
        <p:spPr>
          <a:xfrm>
            <a:off x="311700" y="5949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What to know:</a:t>
            </a:r>
            <a:endParaRPr/>
          </a:p>
          <a:p>
            <a:pPr indent="-317500" lvl="1" marL="914400" rtl="0" algn="l">
              <a:spcBef>
                <a:spcPts val="0"/>
              </a:spcBef>
              <a:spcAft>
                <a:spcPts val="0"/>
              </a:spcAft>
              <a:buSzPts val="1400"/>
              <a:buChar char="○"/>
            </a:pPr>
            <a:r>
              <a:rPr lang="en"/>
              <a:t>Stacks, queues, trees, graphs definition and the ways that they can be implemented</a:t>
            </a:r>
            <a:endParaRPr/>
          </a:p>
          <a:p>
            <a:pPr indent="-317500" lvl="2" marL="1371600" rtl="0" algn="l">
              <a:spcBef>
                <a:spcPts val="0"/>
              </a:spcBef>
              <a:spcAft>
                <a:spcPts val="0"/>
              </a:spcAft>
              <a:buSzPts val="1400"/>
              <a:buChar char="■"/>
            </a:pPr>
            <a:r>
              <a:rPr lang="en"/>
              <a:t>For graph: adjacency matrix vs using a class-based implementation.</a:t>
            </a:r>
            <a:endParaRPr/>
          </a:p>
          <a:p>
            <a:pPr indent="-317500" lvl="1" marL="914400" rtl="0" algn="l">
              <a:spcBef>
                <a:spcPts val="0"/>
              </a:spcBef>
              <a:spcAft>
                <a:spcPts val="0"/>
              </a:spcAft>
              <a:buSzPts val="1400"/>
              <a:buChar char="○"/>
            </a:pPr>
            <a:r>
              <a:rPr lang="en"/>
              <a:t>BFS and DFS</a:t>
            </a:r>
            <a:endParaRPr/>
          </a:p>
          <a:p>
            <a:pPr indent="-317500" lvl="2" marL="1371600" rtl="0" algn="l">
              <a:spcBef>
                <a:spcPts val="0"/>
              </a:spcBef>
              <a:spcAft>
                <a:spcPts val="0"/>
              </a:spcAft>
              <a:buSzPts val="1400"/>
              <a:buChar char="■"/>
            </a:pPr>
            <a:r>
              <a:rPr lang="en"/>
              <a:t>What the order things will be expanded, what data structures to use.</a:t>
            </a:r>
            <a:endParaRPr/>
          </a:p>
          <a:p>
            <a:pPr indent="-317500" lvl="1" marL="914400" rtl="0" algn="l">
              <a:spcBef>
                <a:spcPts val="0"/>
              </a:spcBef>
              <a:spcAft>
                <a:spcPts val="0"/>
              </a:spcAft>
              <a:buSzPts val="1400"/>
              <a:buChar char="○"/>
            </a:pPr>
            <a:r>
              <a:rPr lang="en"/>
              <a:t>Properties of graphs</a:t>
            </a:r>
            <a:endParaRPr/>
          </a:p>
          <a:p>
            <a:pPr indent="-317500" lvl="2" marL="1371600" rtl="0" algn="l">
              <a:spcBef>
                <a:spcPts val="0"/>
              </a:spcBef>
              <a:spcAft>
                <a:spcPts val="0"/>
              </a:spcAft>
              <a:buSzPts val="1400"/>
              <a:buChar char="■"/>
            </a:pPr>
            <a:r>
              <a:rPr lang="en"/>
              <a:t>Directed vs undirected: Whether there is an arrow on the edges. What does each mean for </a:t>
            </a:r>
            <a:r>
              <a:rPr lang="en"/>
              <a:t>how</a:t>
            </a:r>
            <a:r>
              <a:rPr lang="en"/>
              <a:t> we implement a graph?</a:t>
            </a:r>
            <a:endParaRPr/>
          </a:p>
          <a:p>
            <a:pPr indent="-317500" lvl="2" marL="1371600" rtl="0" algn="l">
              <a:spcBef>
                <a:spcPts val="0"/>
              </a:spcBef>
              <a:spcAft>
                <a:spcPts val="0"/>
              </a:spcAft>
              <a:buSzPts val="1400"/>
              <a:buChar char="■"/>
            </a:pPr>
            <a:r>
              <a:rPr lang="en"/>
              <a:t>a</a:t>
            </a:r>
            <a:r>
              <a:rPr lang="en"/>
              <a:t>cyclic vs cyclic: acyclic means that there are no loops</a:t>
            </a:r>
            <a:endParaRPr/>
          </a:p>
          <a:p>
            <a:pPr indent="-317500" lvl="2" marL="1371600" rtl="0" algn="l">
              <a:spcBef>
                <a:spcPts val="0"/>
              </a:spcBef>
              <a:spcAft>
                <a:spcPts val="0"/>
              </a:spcAft>
              <a:buSzPts val="1400"/>
              <a:buChar char="■"/>
            </a:pPr>
            <a:r>
              <a:rPr lang="en"/>
              <a:t>Tree vs graph (maybe wasn’t covered?): Tree is a DAG where each node can only  have one parent.</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36"/>
          <p:cNvSpPr txBox="1"/>
          <p:nvPr>
            <p:ph type="title"/>
          </p:nvPr>
        </p:nvSpPr>
        <p:spPr>
          <a:xfrm>
            <a:off x="311700" y="2227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Data Structures (Graphs)</a:t>
            </a:r>
            <a:endParaRPr/>
          </a:p>
        </p:txBody>
      </p:sp>
      <p:sp>
        <p:nvSpPr>
          <p:cNvPr id="236" name="Google Shape;236;p36"/>
          <p:cNvSpPr txBox="1"/>
          <p:nvPr>
            <p:ph idx="1" type="body"/>
          </p:nvPr>
        </p:nvSpPr>
        <p:spPr>
          <a:xfrm>
            <a:off x="355075" y="594963"/>
            <a:ext cx="8520600" cy="4320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Which graphs are DAGs?</a:t>
            </a:r>
            <a:endParaRPr/>
          </a:p>
          <a:p>
            <a:pPr indent="0" lvl="0" marL="457200" rtl="0" algn="l">
              <a:spcBef>
                <a:spcPts val="1200"/>
              </a:spcBef>
              <a:spcAft>
                <a:spcPts val="1200"/>
              </a:spcAft>
              <a:buNone/>
            </a:pPr>
            <a:r>
              <a:rPr lang="en"/>
              <a:t> </a:t>
            </a:r>
            <a:endParaRPr/>
          </a:p>
        </p:txBody>
      </p:sp>
      <p:sp>
        <p:nvSpPr>
          <p:cNvPr id="237" name="Google Shape;237;p36"/>
          <p:cNvSpPr/>
          <p:nvPr/>
        </p:nvSpPr>
        <p:spPr>
          <a:xfrm>
            <a:off x="1111200" y="1751025"/>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36"/>
          <p:cNvSpPr/>
          <p:nvPr/>
        </p:nvSpPr>
        <p:spPr>
          <a:xfrm>
            <a:off x="645725" y="242535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36"/>
          <p:cNvSpPr/>
          <p:nvPr/>
        </p:nvSpPr>
        <p:spPr>
          <a:xfrm>
            <a:off x="1508150" y="242535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36"/>
          <p:cNvSpPr/>
          <p:nvPr/>
        </p:nvSpPr>
        <p:spPr>
          <a:xfrm>
            <a:off x="1111200" y="3064575"/>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36"/>
          <p:cNvSpPr/>
          <p:nvPr/>
        </p:nvSpPr>
        <p:spPr>
          <a:xfrm>
            <a:off x="3463725" y="240120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36"/>
          <p:cNvSpPr/>
          <p:nvPr/>
        </p:nvSpPr>
        <p:spPr>
          <a:xfrm>
            <a:off x="4109350" y="240120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36"/>
          <p:cNvSpPr/>
          <p:nvPr/>
        </p:nvSpPr>
        <p:spPr>
          <a:xfrm>
            <a:off x="4754975" y="240120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36"/>
          <p:cNvSpPr/>
          <p:nvPr/>
        </p:nvSpPr>
        <p:spPr>
          <a:xfrm>
            <a:off x="6383875" y="191270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36"/>
          <p:cNvSpPr/>
          <p:nvPr/>
        </p:nvSpPr>
        <p:spPr>
          <a:xfrm>
            <a:off x="6108100" y="2493275"/>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36"/>
          <p:cNvSpPr/>
          <p:nvPr/>
        </p:nvSpPr>
        <p:spPr>
          <a:xfrm>
            <a:off x="6965075" y="265110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36"/>
          <p:cNvSpPr/>
          <p:nvPr/>
        </p:nvSpPr>
        <p:spPr>
          <a:xfrm>
            <a:off x="6383875" y="3041975"/>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36"/>
          <p:cNvSpPr/>
          <p:nvPr/>
        </p:nvSpPr>
        <p:spPr>
          <a:xfrm>
            <a:off x="7329500" y="198615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36"/>
          <p:cNvSpPr/>
          <p:nvPr/>
        </p:nvSpPr>
        <p:spPr>
          <a:xfrm>
            <a:off x="7758325" y="3041975"/>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36"/>
          <p:cNvSpPr/>
          <p:nvPr/>
        </p:nvSpPr>
        <p:spPr>
          <a:xfrm>
            <a:off x="8013700" y="235830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51" name="Google Shape;251;p36"/>
          <p:cNvCxnSpPr>
            <a:stCxn id="237" idx="3"/>
            <a:endCxn id="238" idx="7"/>
          </p:cNvCxnSpPr>
          <p:nvPr/>
        </p:nvCxnSpPr>
        <p:spPr>
          <a:xfrm flipH="1">
            <a:off x="900170" y="2000945"/>
            <a:ext cx="254700" cy="467400"/>
          </a:xfrm>
          <a:prstGeom prst="straightConnector1">
            <a:avLst/>
          </a:prstGeom>
          <a:noFill/>
          <a:ln cap="flat" cmpd="sng" w="9525">
            <a:solidFill>
              <a:schemeClr val="dk2"/>
            </a:solidFill>
            <a:prstDash val="solid"/>
            <a:round/>
            <a:headEnd len="med" w="med" type="none"/>
            <a:tailEnd len="med" w="med" type="triangle"/>
          </a:ln>
        </p:spPr>
      </p:cxnSp>
      <p:cxnSp>
        <p:nvCxnSpPr>
          <p:cNvPr id="252" name="Google Shape;252;p36"/>
          <p:cNvCxnSpPr>
            <a:stCxn id="238" idx="5"/>
            <a:endCxn id="240" idx="1"/>
          </p:cNvCxnSpPr>
          <p:nvPr/>
        </p:nvCxnSpPr>
        <p:spPr>
          <a:xfrm>
            <a:off x="900255" y="2675270"/>
            <a:ext cx="254700" cy="432300"/>
          </a:xfrm>
          <a:prstGeom prst="straightConnector1">
            <a:avLst/>
          </a:prstGeom>
          <a:noFill/>
          <a:ln cap="flat" cmpd="sng" w="9525">
            <a:solidFill>
              <a:schemeClr val="dk2"/>
            </a:solidFill>
            <a:prstDash val="solid"/>
            <a:round/>
            <a:headEnd len="med" w="med" type="none"/>
            <a:tailEnd len="med" w="med" type="triangle"/>
          </a:ln>
        </p:spPr>
      </p:cxnSp>
      <p:cxnSp>
        <p:nvCxnSpPr>
          <p:cNvPr id="253" name="Google Shape;253;p36"/>
          <p:cNvCxnSpPr>
            <a:stCxn id="237" idx="5"/>
            <a:endCxn id="239" idx="0"/>
          </p:cNvCxnSpPr>
          <p:nvPr/>
        </p:nvCxnSpPr>
        <p:spPr>
          <a:xfrm>
            <a:off x="1365730" y="2000945"/>
            <a:ext cx="291600" cy="424500"/>
          </a:xfrm>
          <a:prstGeom prst="straightConnector1">
            <a:avLst/>
          </a:prstGeom>
          <a:noFill/>
          <a:ln cap="flat" cmpd="sng" w="9525">
            <a:solidFill>
              <a:schemeClr val="dk2"/>
            </a:solidFill>
            <a:prstDash val="solid"/>
            <a:round/>
            <a:headEnd len="med" w="med" type="none"/>
            <a:tailEnd len="med" w="med" type="triangle"/>
          </a:ln>
        </p:spPr>
      </p:cxnSp>
      <p:cxnSp>
        <p:nvCxnSpPr>
          <p:cNvPr id="254" name="Google Shape;254;p36"/>
          <p:cNvCxnSpPr>
            <a:stCxn id="239" idx="3"/>
            <a:endCxn id="240" idx="7"/>
          </p:cNvCxnSpPr>
          <p:nvPr/>
        </p:nvCxnSpPr>
        <p:spPr>
          <a:xfrm flipH="1">
            <a:off x="1365820" y="2675270"/>
            <a:ext cx="186000" cy="432300"/>
          </a:xfrm>
          <a:prstGeom prst="straightConnector1">
            <a:avLst/>
          </a:prstGeom>
          <a:noFill/>
          <a:ln cap="flat" cmpd="sng" w="9525">
            <a:solidFill>
              <a:schemeClr val="dk2"/>
            </a:solidFill>
            <a:prstDash val="solid"/>
            <a:round/>
            <a:headEnd len="med" w="med" type="none"/>
            <a:tailEnd len="med" w="med" type="triangle"/>
          </a:ln>
        </p:spPr>
      </p:cxnSp>
      <p:cxnSp>
        <p:nvCxnSpPr>
          <p:cNvPr id="255" name="Google Shape;255;p36"/>
          <p:cNvCxnSpPr>
            <a:stCxn id="241" idx="6"/>
            <a:endCxn id="242" idx="2"/>
          </p:cNvCxnSpPr>
          <p:nvPr/>
        </p:nvCxnSpPr>
        <p:spPr>
          <a:xfrm>
            <a:off x="3761925" y="2547600"/>
            <a:ext cx="347400" cy="0"/>
          </a:xfrm>
          <a:prstGeom prst="straightConnector1">
            <a:avLst/>
          </a:prstGeom>
          <a:noFill/>
          <a:ln cap="flat" cmpd="sng" w="9525">
            <a:solidFill>
              <a:schemeClr val="dk2"/>
            </a:solidFill>
            <a:prstDash val="solid"/>
            <a:round/>
            <a:headEnd len="med" w="med" type="none"/>
            <a:tailEnd len="med" w="med" type="none"/>
          </a:ln>
        </p:spPr>
      </p:cxnSp>
      <p:cxnSp>
        <p:nvCxnSpPr>
          <p:cNvPr id="256" name="Google Shape;256;p36"/>
          <p:cNvCxnSpPr>
            <a:stCxn id="242" idx="6"/>
            <a:endCxn id="243" idx="2"/>
          </p:cNvCxnSpPr>
          <p:nvPr/>
        </p:nvCxnSpPr>
        <p:spPr>
          <a:xfrm>
            <a:off x="4407550" y="2547600"/>
            <a:ext cx="347400" cy="0"/>
          </a:xfrm>
          <a:prstGeom prst="straightConnector1">
            <a:avLst/>
          </a:prstGeom>
          <a:noFill/>
          <a:ln cap="flat" cmpd="sng" w="9525">
            <a:solidFill>
              <a:schemeClr val="dk2"/>
            </a:solidFill>
            <a:prstDash val="solid"/>
            <a:round/>
            <a:headEnd len="med" w="med" type="none"/>
            <a:tailEnd len="med" w="med" type="none"/>
          </a:ln>
        </p:spPr>
      </p:cxnSp>
      <p:cxnSp>
        <p:nvCxnSpPr>
          <p:cNvPr id="257" name="Google Shape;257;p36"/>
          <p:cNvCxnSpPr>
            <a:stCxn id="245" idx="0"/>
            <a:endCxn id="244" idx="4"/>
          </p:cNvCxnSpPr>
          <p:nvPr/>
        </p:nvCxnSpPr>
        <p:spPr>
          <a:xfrm flipH="1" rot="10800000">
            <a:off x="6257200" y="2205575"/>
            <a:ext cx="275700" cy="287700"/>
          </a:xfrm>
          <a:prstGeom prst="straightConnector1">
            <a:avLst/>
          </a:prstGeom>
          <a:noFill/>
          <a:ln cap="flat" cmpd="sng" w="9525">
            <a:solidFill>
              <a:schemeClr val="dk2"/>
            </a:solidFill>
            <a:prstDash val="solid"/>
            <a:round/>
            <a:headEnd len="med" w="med" type="none"/>
            <a:tailEnd len="med" w="med" type="triangle"/>
          </a:ln>
        </p:spPr>
      </p:cxnSp>
      <p:cxnSp>
        <p:nvCxnSpPr>
          <p:cNvPr id="258" name="Google Shape;258;p36"/>
          <p:cNvCxnSpPr>
            <a:stCxn id="245" idx="5"/>
            <a:endCxn id="247" idx="0"/>
          </p:cNvCxnSpPr>
          <p:nvPr/>
        </p:nvCxnSpPr>
        <p:spPr>
          <a:xfrm>
            <a:off x="6362630" y="2743195"/>
            <a:ext cx="170400" cy="298800"/>
          </a:xfrm>
          <a:prstGeom prst="straightConnector1">
            <a:avLst/>
          </a:prstGeom>
          <a:noFill/>
          <a:ln cap="flat" cmpd="sng" w="9525">
            <a:solidFill>
              <a:schemeClr val="dk2"/>
            </a:solidFill>
            <a:prstDash val="solid"/>
            <a:round/>
            <a:headEnd len="med" w="med" type="none"/>
            <a:tailEnd len="med" w="med" type="triangle"/>
          </a:ln>
        </p:spPr>
      </p:cxnSp>
      <p:cxnSp>
        <p:nvCxnSpPr>
          <p:cNvPr id="259" name="Google Shape;259;p36"/>
          <p:cNvCxnSpPr>
            <a:stCxn id="247" idx="6"/>
            <a:endCxn id="249" idx="2"/>
          </p:cNvCxnSpPr>
          <p:nvPr/>
        </p:nvCxnSpPr>
        <p:spPr>
          <a:xfrm>
            <a:off x="6682075" y="3188375"/>
            <a:ext cx="1076400" cy="0"/>
          </a:xfrm>
          <a:prstGeom prst="straightConnector1">
            <a:avLst/>
          </a:prstGeom>
          <a:noFill/>
          <a:ln cap="flat" cmpd="sng" w="9525">
            <a:solidFill>
              <a:schemeClr val="dk2"/>
            </a:solidFill>
            <a:prstDash val="solid"/>
            <a:round/>
            <a:headEnd len="med" w="med" type="none"/>
            <a:tailEnd len="med" w="med" type="triangle"/>
          </a:ln>
        </p:spPr>
      </p:cxnSp>
      <p:cxnSp>
        <p:nvCxnSpPr>
          <p:cNvPr id="260" name="Google Shape;260;p36"/>
          <p:cNvCxnSpPr>
            <a:stCxn id="246" idx="2"/>
            <a:endCxn id="245" idx="6"/>
          </p:cNvCxnSpPr>
          <p:nvPr/>
        </p:nvCxnSpPr>
        <p:spPr>
          <a:xfrm rot="10800000">
            <a:off x="6406175" y="2639700"/>
            <a:ext cx="558900" cy="157800"/>
          </a:xfrm>
          <a:prstGeom prst="straightConnector1">
            <a:avLst/>
          </a:prstGeom>
          <a:noFill/>
          <a:ln cap="flat" cmpd="sng" w="9525">
            <a:solidFill>
              <a:schemeClr val="dk2"/>
            </a:solidFill>
            <a:prstDash val="solid"/>
            <a:round/>
            <a:headEnd len="med" w="med" type="none"/>
            <a:tailEnd len="med" w="med" type="triangle"/>
          </a:ln>
        </p:spPr>
      </p:cxnSp>
      <p:cxnSp>
        <p:nvCxnSpPr>
          <p:cNvPr id="261" name="Google Shape;261;p36"/>
          <p:cNvCxnSpPr>
            <a:stCxn id="249" idx="0"/>
            <a:endCxn id="250" idx="4"/>
          </p:cNvCxnSpPr>
          <p:nvPr/>
        </p:nvCxnSpPr>
        <p:spPr>
          <a:xfrm flipH="1" rot="10800000">
            <a:off x="7907425" y="2651075"/>
            <a:ext cx="255300" cy="390900"/>
          </a:xfrm>
          <a:prstGeom prst="straightConnector1">
            <a:avLst/>
          </a:prstGeom>
          <a:noFill/>
          <a:ln cap="flat" cmpd="sng" w="9525">
            <a:solidFill>
              <a:schemeClr val="dk2"/>
            </a:solidFill>
            <a:prstDash val="solid"/>
            <a:round/>
            <a:headEnd len="med" w="med" type="none"/>
            <a:tailEnd len="med" w="med" type="triangle"/>
          </a:ln>
        </p:spPr>
      </p:cxnSp>
      <p:cxnSp>
        <p:nvCxnSpPr>
          <p:cNvPr id="262" name="Google Shape;262;p36"/>
          <p:cNvCxnSpPr>
            <a:stCxn id="250" idx="2"/>
            <a:endCxn id="246" idx="7"/>
          </p:cNvCxnSpPr>
          <p:nvPr/>
        </p:nvCxnSpPr>
        <p:spPr>
          <a:xfrm flipH="1">
            <a:off x="7219600" y="2504700"/>
            <a:ext cx="794100" cy="189300"/>
          </a:xfrm>
          <a:prstGeom prst="straightConnector1">
            <a:avLst/>
          </a:prstGeom>
          <a:noFill/>
          <a:ln cap="flat" cmpd="sng" w="9525">
            <a:solidFill>
              <a:schemeClr val="dk2"/>
            </a:solidFill>
            <a:prstDash val="solid"/>
            <a:round/>
            <a:headEnd len="med" w="med" type="none"/>
            <a:tailEnd len="med" w="med" type="triangle"/>
          </a:ln>
        </p:spPr>
      </p:cxnSp>
      <p:cxnSp>
        <p:nvCxnSpPr>
          <p:cNvPr id="263" name="Google Shape;263;p36"/>
          <p:cNvCxnSpPr>
            <a:stCxn id="246" idx="0"/>
            <a:endCxn id="248" idx="4"/>
          </p:cNvCxnSpPr>
          <p:nvPr/>
        </p:nvCxnSpPr>
        <p:spPr>
          <a:xfrm flipH="1" rot="10800000">
            <a:off x="7114175" y="2279100"/>
            <a:ext cx="364500" cy="372000"/>
          </a:xfrm>
          <a:prstGeom prst="straightConnector1">
            <a:avLst/>
          </a:prstGeom>
          <a:noFill/>
          <a:ln cap="flat" cmpd="sng" w="9525">
            <a:solidFill>
              <a:schemeClr val="dk2"/>
            </a:solidFill>
            <a:prstDash val="solid"/>
            <a:round/>
            <a:headEnd len="med" w="med" type="none"/>
            <a:tailEnd len="med" w="med" type="triangle"/>
          </a:ln>
        </p:spPr>
      </p:cxnSp>
      <p:cxnSp>
        <p:nvCxnSpPr>
          <p:cNvPr id="264" name="Google Shape;264;p36"/>
          <p:cNvCxnSpPr>
            <a:stCxn id="248" idx="5"/>
            <a:endCxn id="249" idx="0"/>
          </p:cNvCxnSpPr>
          <p:nvPr/>
        </p:nvCxnSpPr>
        <p:spPr>
          <a:xfrm>
            <a:off x="7584030" y="2236070"/>
            <a:ext cx="323400" cy="805800"/>
          </a:xfrm>
          <a:prstGeom prst="straightConnector1">
            <a:avLst/>
          </a:prstGeom>
          <a:noFill/>
          <a:ln cap="flat" cmpd="sng" w="9525">
            <a:solidFill>
              <a:schemeClr val="dk2"/>
            </a:solidFill>
            <a:prstDash val="solid"/>
            <a:round/>
            <a:headEnd len="med" w="med" type="none"/>
            <a:tailEnd len="med" w="med" type="triangle"/>
          </a:ln>
        </p:spPr>
      </p:cxnSp>
      <p:cxnSp>
        <p:nvCxnSpPr>
          <p:cNvPr id="265" name="Google Shape;265;p36"/>
          <p:cNvCxnSpPr>
            <a:stCxn id="248" idx="2"/>
            <a:endCxn id="244" idx="6"/>
          </p:cNvCxnSpPr>
          <p:nvPr/>
        </p:nvCxnSpPr>
        <p:spPr>
          <a:xfrm rot="10800000">
            <a:off x="6682100" y="2059050"/>
            <a:ext cx="647400" cy="73500"/>
          </a:xfrm>
          <a:prstGeom prst="straightConnector1">
            <a:avLst/>
          </a:prstGeom>
          <a:noFill/>
          <a:ln cap="flat" cmpd="sng" w="9525">
            <a:solidFill>
              <a:schemeClr val="dk2"/>
            </a:solidFill>
            <a:prstDash val="solid"/>
            <a:round/>
            <a:headEnd len="med" w="med" type="none"/>
            <a:tailEnd len="med" w="med" type="triangle"/>
          </a:ln>
        </p:spPr>
      </p:cxnSp>
      <p:sp>
        <p:nvSpPr>
          <p:cNvPr id="266" name="Google Shape;266;p36"/>
          <p:cNvSpPr txBox="1"/>
          <p:nvPr/>
        </p:nvSpPr>
        <p:spPr>
          <a:xfrm>
            <a:off x="1051650" y="3517875"/>
            <a:ext cx="417300" cy="222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(a)</a:t>
            </a:r>
            <a:endParaRPr/>
          </a:p>
        </p:txBody>
      </p:sp>
      <p:sp>
        <p:nvSpPr>
          <p:cNvPr id="267" name="Google Shape;267;p36"/>
          <p:cNvSpPr txBox="1"/>
          <p:nvPr/>
        </p:nvSpPr>
        <p:spPr>
          <a:xfrm>
            <a:off x="4049800" y="3517875"/>
            <a:ext cx="417300" cy="222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(b)</a:t>
            </a:r>
            <a:endParaRPr/>
          </a:p>
        </p:txBody>
      </p:sp>
      <p:sp>
        <p:nvSpPr>
          <p:cNvPr id="268" name="Google Shape;268;p36"/>
          <p:cNvSpPr txBox="1"/>
          <p:nvPr/>
        </p:nvSpPr>
        <p:spPr>
          <a:xfrm>
            <a:off x="6797150" y="3587775"/>
            <a:ext cx="417300" cy="222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(c)</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37"/>
          <p:cNvSpPr txBox="1"/>
          <p:nvPr>
            <p:ph type="title"/>
          </p:nvPr>
        </p:nvSpPr>
        <p:spPr>
          <a:xfrm>
            <a:off x="311700" y="2227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Data Structures (Graphs)</a:t>
            </a:r>
            <a:endParaRPr/>
          </a:p>
        </p:txBody>
      </p:sp>
      <p:sp>
        <p:nvSpPr>
          <p:cNvPr id="274" name="Google Shape;274;p37"/>
          <p:cNvSpPr txBox="1"/>
          <p:nvPr>
            <p:ph idx="1" type="body"/>
          </p:nvPr>
        </p:nvSpPr>
        <p:spPr>
          <a:xfrm>
            <a:off x="355075" y="594963"/>
            <a:ext cx="8520600" cy="4320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Which graphs are DAGs?</a:t>
            </a:r>
            <a:endParaRPr/>
          </a:p>
          <a:p>
            <a:pPr indent="0" lvl="0" marL="457200" rtl="0" algn="l">
              <a:spcBef>
                <a:spcPts val="1200"/>
              </a:spcBef>
              <a:spcAft>
                <a:spcPts val="1200"/>
              </a:spcAft>
              <a:buNone/>
            </a:pPr>
            <a:r>
              <a:rPr lang="en"/>
              <a:t> </a:t>
            </a:r>
            <a:endParaRPr/>
          </a:p>
        </p:txBody>
      </p:sp>
      <p:sp>
        <p:nvSpPr>
          <p:cNvPr id="275" name="Google Shape;275;p37"/>
          <p:cNvSpPr/>
          <p:nvPr/>
        </p:nvSpPr>
        <p:spPr>
          <a:xfrm>
            <a:off x="1111200" y="1751025"/>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 name="Google Shape;276;p37"/>
          <p:cNvSpPr/>
          <p:nvPr/>
        </p:nvSpPr>
        <p:spPr>
          <a:xfrm>
            <a:off x="645725" y="242535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37"/>
          <p:cNvSpPr/>
          <p:nvPr/>
        </p:nvSpPr>
        <p:spPr>
          <a:xfrm>
            <a:off x="1508150" y="242535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37"/>
          <p:cNvSpPr/>
          <p:nvPr/>
        </p:nvSpPr>
        <p:spPr>
          <a:xfrm>
            <a:off x="1111200" y="3064575"/>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37"/>
          <p:cNvSpPr/>
          <p:nvPr/>
        </p:nvSpPr>
        <p:spPr>
          <a:xfrm>
            <a:off x="3463725" y="240120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37"/>
          <p:cNvSpPr/>
          <p:nvPr/>
        </p:nvSpPr>
        <p:spPr>
          <a:xfrm>
            <a:off x="4109350" y="240120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37"/>
          <p:cNvSpPr/>
          <p:nvPr/>
        </p:nvSpPr>
        <p:spPr>
          <a:xfrm>
            <a:off x="4754975" y="240120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37"/>
          <p:cNvSpPr/>
          <p:nvPr/>
        </p:nvSpPr>
        <p:spPr>
          <a:xfrm>
            <a:off x="6383875" y="191270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37"/>
          <p:cNvSpPr/>
          <p:nvPr/>
        </p:nvSpPr>
        <p:spPr>
          <a:xfrm>
            <a:off x="6108100" y="2493275"/>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37"/>
          <p:cNvSpPr/>
          <p:nvPr/>
        </p:nvSpPr>
        <p:spPr>
          <a:xfrm>
            <a:off x="6965075" y="265110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37"/>
          <p:cNvSpPr/>
          <p:nvPr/>
        </p:nvSpPr>
        <p:spPr>
          <a:xfrm>
            <a:off x="6383875" y="3041975"/>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37"/>
          <p:cNvSpPr/>
          <p:nvPr/>
        </p:nvSpPr>
        <p:spPr>
          <a:xfrm>
            <a:off x="7329500" y="198615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37"/>
          <p:cNvSpPr/>
          <p:nvPr/>
        </p:nvSpPr>
        <p:spPr>
          <a:xfrm>
            <a:off x="7758325" y="3041975"/>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37"/>
          <p:cNvSpPr/>
          <p:nvPr/>
        </p:nvSpPr>
        <p:spPr>
          <a:xfrm>
            <a:off x="8013700" y="2358300"/>
            <a:ext cx="298200" cy="292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89" name="Google Shape;289;p37"/>
          <p:cNvCxnSpPr>
            <a:stCxn id="275" idx="3"/>
            <a:endCxn id="276" idx="7"/>
          </p:cNvCxnSpPr>
          <p:nvPr/>
        </p:nvCxnSpPr>
        <p:spPr>
          <a:xfrm flipH="1">
            <a:off x="900170" y="2000945"/>
            <a:ext cx="254700" cy="467400"/>
          </a:xfrm>
          <a:prstGeom prst="straightConnector1">
            <a:avLst/>
          </a:prstGeom>
          <a:noFill/>
          <a:ln cap="flat" cmpd="sng" w="9525">
            <a:solidFill>
              <a:schemeClr val="dk2"/>
            </a:solidFill>
            <a:prstDash val="solid"/>
            <a:round/>
            <a:headEnd len="med" w="med" type="none"/>
            <a:tailEnd len="med" w="med" type="triangle"/>
          </a:ln>
        </p:spPr>
      </p:cxnSp>
      <p:cxnSp>
        <p:nvCxnSpPr>
          <p:cNvPr id="290" name="Google Shape;290;p37"/>
          <p:cNvCxnSpPr>
            <a:stCxn id="276" idx="5"/>
            <a:endCxn id="278" idx="1"/>
          </p:cNvCxnSpPr>
          <p:nvPr/>
        </p:nvCxnSpPr>
        <p:spPr>
          <a:xfrm>
            <a:off x="900255" y="2675270"/>
            <a:ext cx="254700" cy="432300"/>
          </a:xfrm>
          <a:prstGeom prst="straightConnector1">
            <a:avLst/>
          </a:prstGeom>
          <a:noFill/>
          <a:ln cap="flat" cmpd="sng" w="9525">
            <a:solidFill>
              <a:schemeClr val="dk2"/>
            </a:solidFill>
            <a:prstDash val="solid"/>
            <a:round/>
            <a:headEnd len="med" w="med" type="none"/>
            <a:tailEnd len="med" w="med" type="triangle"/>
          </a:ln>
        </p:spPr>
      </p:cxnSp>
      <p:cxnSp>
        <p:nvCxnSpPr>
          <p:cNvPr id="291" name="Google Shape;291;p37"/>
          <p:cNvCxnSpPr>
            <a:stCxn id="275" idx="5"/>
            <a:endCxn id="277" idx="0"/>
          </p:cNvCxnSpPr>
          <p:nvPr/>
        </p:nvCxnSpPr>
        <p:spPr>
          <a:xfrm>
            <a:off x="1365730" y="2000945"/>
            <a:ext cx="291600" cy="424500"/>
          </a:xfrm>
          <a:prstGeom prst="straightConnector1">
            <a:avLst/>
          </a:prstGeom>
          <a:noFill/>
          <a:ln cap="flat" cmpd="sng" w="9525">
            <a:solidFill>
              <a:schemeClr val="dk2"/>
            </a:solidFill>
            <a:prstDash val="solid"/>
            <a:round/>
            <a:headEnd len="med" w="med" type="none"/>
            <a:tailEnd len="med" w="med" type="triangle"/>
          </a:ln>
        </p:spPr>
      </p:cxnSp>
      <p:cxnSp>
        <p:nvCxnSpPr>
          <p:cNvPr id="292" name="Google Shape;292;p37"/>
          <p:cNvCxnSpPr>
            <a:stCxn id="277" idx="3"/>
            <a:endCxn id="278" idx="7"/>
          </p:cNvCxnSpPr>
          <p:nvPr/>
        </p:nvCxnSpPr>
        <p:spPr>
          <a:xfrm flipH="1">
            <a:off x="1365820" y="2675270"/>
            <a:ext cx="186000" cy="432300"/>
          </a:xfrm>
          <a:prstGeom prst="straightConnector1">
            <a:avLst/>
          </a:prstGeom>
          <a:noFill/>
          <a:ln cap="flat" cmpd="sng" w="9525">
            <a:solidFill>
              <a:schemeClr val="dk2"/>
            </a:solidFill>
            <a:prstDash val="solid"/>
            <a:round/>
            <a:headEnd len="med" w="med" type="none"/>
            <a:tailEnd len="med" w="med" type="triangle"/>
          </a:ln>
        </p:spPr>
      </p:cxnSp>
      <p:cxnSp>
        <p:nvCxnSpPr>
          <p:cNvPr id="293" name="Google Shape;293;p37"/>
          <p:cNvCxnSpPr>
            <a:stCxn id="279" idx="6"/>
            <a:endCxn id="280" idx="2"/>
          </p:cNvCxnSpPr>
          <p:nvPr/>
        </p:nvCxnSpPr>
        <p:spPr>
          <a:xfrm>
            <a:off x="3761925" y="2547600"/>
            <a:ext cx="347400" cy="0"/>
          </a:xfrm>
          <a:prstGeom prst="straightConnector1">
            <a:avLst/>
          </a:prstGeom>
          <a:noFill/>
          <a:ln cap="flat" cmpd="sng" w="9525">
            <a:solidFill>
              <a:schemeClr val="dk2"/>
            </a:solidFill>
            <a:prstDash val="solid"/>
            <a:round/>
            <a:headEnd len="med" w="med" type="none"/>
            <a:tailEnd len="med" w="med" type="none"/>
          </a:ln>
        </p:spPr>
      </p:cxnSp>
      <p:cxnSp>
        <p:nvCxnSpPr>
          <p:cNvPr id="294" name="Google Shape;294;p37"/>
          <p:cNvCxnSpPr>
            <a:stCxn id="280" idx="6"/>
            <a:endCxn id="281" idx="2"/>
          </p:cNvCxnSpPr>
          <p:nvPr/>
        </p:nvCxnSpPr>
        <p:spPr>
          <a:xfrm>
            <a:off x="4407550" y="2547600"/>
            <a:ext cx="347400" cy="0"/>
          </a:xfrm>
          <a:prstGeom prst="straightConnector1">
            <a:avLst/>
          </a:prstGeom>
          <a:noFill/>
          <a:ln cap="flat" cmpd="sng" w="9525">
            <a:solidFill>
              <a:schemeClr val="dk2"/>
            </a:solidFill>
            <a:prstDash val="solid"/>
            <a:round/>
            <a:headEnd len="med" w="med" type="none"/>
            <a:tailEnd len="med" w="med" type="none"/>
          </a:ln>
        </p:spPr>
      </p:cxnSp>
      <p:cxnSp>
        <p:nvCxnSpPr>
          <p:cNvPr id="295" name="Google Shape;295;p37"/>
          <p:cNvCxnSpPr>
            <a:stCxn id="283" idx="0"/>
            <a:endCxn id="282" idx="4"/>
          </p:cNvCxnSpPr>
          <p:nvPr/>
        </p:nvCxnSpPr>
        <p:spPr>
          <a:xfrm flipH="1" rot="10800000">
            <a:off x="6257200" y="2205575"/>
            <a:ext cx="275700" cy="287700"/>
          </a:xfrm>
          <a:prstGeom prst="straightConnector1">
            <a:avLst/>
          </a:prstGeom>
          <a:noFill/>
          <a:ln cap="flat" cmpd="sng" w="9525">
            <a:solidFill>
              <a:schemeClr val="dk2"/>
            </a:solidFill>
            <a:prstDash val="solid"/>
            <a:round/>
            <a:headEnd len="med" w="med" type="none"/>
            <a:tailEnd len="med" w="med" type="triangle"/>
          </a:ln>
        </p:spPr>
      </p:cxnSp>
      <p:cxnSp>
        <p:nvCxnSpPr>
          <p:cNvPr id="296" name="Google Shape;296;p37"/>
          <p:cNvCxnSpPr>
            <a:stCxn id="283" idx="5"/>
            <a:endCxn id="285" idx="0"/>
          </p:cNvCxnSpPr>
          <p:nvPr/>
        </p:nvCxnSpPr>
        <p:spPr>
          <a:xfrm>
            <a:off x="6362630" y="2743195"/>
            <a:ext cx="170400" cy="298800"/>
          </a:xfrm>
          <a:prstGeom prst="straightConnector1">
            <a:avLst/>
          </a:prstGeom>
          <a:noFill/>
          <a:ln cap="flat" cmpd="sng" w="9525">
            <a:solidFill>
              <a:schemeClr val="dk2"/>
            </a:solidFill>
            <a:prstDash val="solid"/>
            <a:round/>
            <a:headEnd len="med" w="med" type="none"/>
            <a:tailEnd len="med" w="med" type="triangle"/>
          </a:ln>
        </p:spPr>
      </p:cxnSp>
      <p:cxnSp>
        <p:nvCxnSpPr>
          <p:cNvPr id="297" name="Google Shape;297;p37"/>
          <p:cNvCxnSpPr>
            <a:stCxn id="285" idx="6"/>
            <a:endCxn id="287" idx="2"/>
          </p:cNvCxnSpPr>
          <p:nvPr/>
        </p:nvCxnSpPr>
        <p:spPr>
          <a:xfrm>
            <a:off x="6682075" y="3188375"/>
            <a:ext cx="1076400" cy="0"/>
          </a:xfrm>
          <a:prstGeom prst="straightConnector1">
            <a:avLst/>
          </a:prstGeom>
          <a:noFill/>
          <a:ln cap="flat" cmpd="sng" w="9525">
            <a:solidFill>
              <a:schemeClr val="dk2"/>
            </a:solidFill>
            <a:prstDash val="solid"/>
            <a:round/>
            <a:headEnd len="med" w="med" type="none"/>
            <a:tailEnd len="med" w="med" type="triangle"/>
          </a:ln>
        </p:spPr>
      </p:cxnSp>
      <p:cxnSp>
        <p:nvCxnSpPr>
          <p:cNvPr id="298" name="Google Shape;298;p37"/>
          <p:cNvCxnSpPr>
            <a:stCxn id="284" idx="2"/>
            <a:endCxn id="283" idx="6"/>
          </p:cNvCxnSpPr>
          <p:nvPr/>
        </p:nvCxnSpPr>
        <p:spPr>
          <a:xfrm rot="10800000">
            <a:off x="6406175" y="2639700"/>
            <a:ext cx="558900" cy="157800"/>
          </a:xfrm>
          <a:prstGeom prst="straightConnector1">
            <a:avLst/>
          </a:prstGeom>
          <a:noFill/>
          <a:ln cap="flat" cmpd="sng" w="9525">
            <a:solidFill>
              <a:schemeClr val="dk2"/>
            </a:solidFill>
            <a:prstDash val="solid"/>
            <a:round/>
            <a:headEnd len="med" w="med" type="none"/>
            <a:tailEnd len="med" w="med" type="triangle"/>
          </a:ln>
        </p:spPr>
      </p:cxnSp>
      <p:cxnSp>
        <p:nvCxnSpPr>
          <p:cNvPr id="299" name="Google Shape;299;p37"/>
          <p:cNvCxnSpPr>
            <a:stCxn id="287" idx="0"/>
            <a:endCxn id="288" idx="4"/>
          </p:cNvCxnSpPr>
          <p:nvPr/>
        </p:nvCxnSpPr>
        <p:spPr>
          <a:xfrm flipH="1" rot="10800000">
            <a:off x="7907425" y="2651075"/>
            <a:ext cx="255300" cy="390900"/>
          </a:xfrm>
          <a:prstGeom prst="straightConnector1">
            <a:avLst/>
          </a:prstGeom>
          <a:noFill/>
          <a:ln cap="flat" cmpd="sng" w="9525">
            <a:solidFill>
              <a:schemeClr val="dk2"/>
            </a:solidFill>
            <a:prstDash val="solid"/>
            <a:round/>
            <a:headEnd len="med" w="med" type="none"/>
            <a:tailEnd len="med" w="med" type="triangle"/>
          </a:ln>
        </p:spPr>
      </p:cxnSp>
      <p:cxnSp>
        <p:nvCxnSpPr>
          <p:cNvPr id="300" name="Google Shape;300;p37"/>
          <p:cNvCxnSpPr>
            <a:stCxn id="288" idx="2"/>
            <a:endCxn id="284" idx="7"/>
          </p:cNvCxnSpPr>
          <p:nvPr/>
        </p:nvCxnSpPr>
        <p:spPr>
          <a:xfrm flipH="1">
            <a:off x="7219600" y="2504700"/>
            <a:ext cx="794100" cy="189300"/>
          </a:xfrm>
          <a:prstGeom prst="straightConnector1">
            <a:avLst/>
          </a:prstGeom>
          <a:noFill/>
          <a:ln cap="flat" cmpd="sng" w="9525">
            <a:solidFill>
              <a:schemeClr val="dk2"/>
            </a:solidFill>
            <a:prstDash val="solid"/>
            <a:round/>
            <a:headEnd len="med" w="med" type="none"/>
            <a:tailEnd len="med" w="med" type="triangle"/>
          </a:ln>
        </p:spPr>
      </p:cxnSp>
      <p:cxnSp>
        <p:nvCxnSpPr>
          <p:cNvPr id="301" name="Google Shape;301;p37"/>
          <p:cNvCxnSpPr>
            <a:stCxn id="284" idx="0"/>
            <a:endCxn id="286" idx="4"/>
          </p:cNvCxnSpPr>
          <p:nvPr/>
        </p:nvCxnSpPr>
        <p:spPr>
          <a:xfrm flipH="1" rot="10800000">
            <a:off x="7114175" y="2279100"/>
            <a:ext cx="364500" cy="372000"/>
          </a:xfrm>
          <a:prstGeom prst="straightConnector1">
            <a:avLst/>
          </a:prstGeom>
          <a:noFill/>
          <a:ln cap="flat" cmpd="sng" w="9525">
            <a:solidFill>
              <a:schemeClr val="dk2"/>
            </a:solidFill>
            <a:prstDash val="solid"/>
            <a:round/>
            <a:headEnd len="med" w="med" type="none"/>
            <a:tailEnd len="med" w="med" type="triangle"/>
          </a:ln>
        </p:spPr>
      </p:cxnSp>
      <p:cxnSp>
        <p:nvCxnSpPr>
          <p:cNvPr id="302" name="Google Shape;302;p37"/>
          <p:cNvCxnSpPr>
            <a:stCxn id="286" idx="5"/>
            <a:endCxn id="287" idx="0"/>
          </p:cNvCxnSpPr>
          <p:nvPr/>
        </p:nvCxnSpPr>
        <p:spPr>
          <a:xfrm>
            <a:off x="7584030" y="2236070"/>
            <a:ext cx="323400" cy="805800"/>
          </a:xfrm>
          <a:prstGeom prst="straightConnector1">
            <a:avLst/>
          </a:prstGeom>
          <a:noFill/>
          <a:ln cap="flat" cmpd="sng" w="9525">
            <a:solidFill>
              <a:schemeClr val="dk2"/>
            </a:solidFill>
            <a:prstDash val="solid"/>
            <a:round/>
            <a:headEnd len="med" w="med" type="none"/>
            <a:tailEnd len="med" w="med" type="triangle"/>
          </a:ln>
        </p:spPr>
      </p:cxnSp>
      <p:cxnSp>
        <p:nvCxnSpPr>
          <p:cNvPr id="303" name="Google Shape;303;p37"/>
          <p:cNvCxnSpPr>
            <a:stCxn id="286" idx="2"/>
            <a:endCxn id="282" idx="6"/>
          </p:cNvCxnSpPr>
          <p:nvPr/>
        </p:nvCxnSpPr>
        <p:spPr>
          <a:xfrm rot="10800000">
            <a:off x="6682100" y="2059050"/>
            <a:ext cx="647400" cy="73500"/>
          </a:xfrm>
          <a:prstGeom prst="straightConnector1">
            <a:avLst/>
          </a:prstGeom>
          <a:noFill/>
          <a:ln cap="flat" cmpd="sng" w="9525">
            <a:solidFill>
              <a:schemeClr val="dk2"/>
            </a:solidFill>
            <a:prstDash val="solid"/>
            <a:round/>
            <a:headEnd len="med" w="med" type="none"/>
            <a:tailEnd len="med" w="med" type="triangle"/>
          </a:ln>
        </p:spPr>
      </p:cxnSp>
      <p:sp>
        <p:nvSpPr>
          <p:cNvPr id="304" name="Google Shape;304;p37"/>
          <p:cNvSpPr txBox="1"/>
          <p:nvPr/>
        </p:nvSpPr>
        <p:spPr>
          <a:xfrm>
            <a:off x="1051650" y="3517875"/>
            <a:ext cx="417300" cy="222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(a)</a:t>
            </a:r>
            <a:endParaRPr/>
          </a:p>
        </p:txBody>
      </p:sp>
      <p:sp>
        <p:nvSpPr>
          <p:cNvPr id="305" name="Google Shape;305;p37"/>
          <p:cNvSpPr txBox="1"/>
          <p:nvPr/>
        </p:nvSpPr>
        <p:spPr>
          <a:xfrm>
            <a:off x="4049800" y="3517875"/>
            <a:ext cx="417300" cy="222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(b)</a:t>
            </a:r>
            <a:endParaRPr/>
          </a:p>
        </p:txBody>
      </p:sp>
      <p:sp>
        <p:nvSpPr>
          <p:cNvPr id="306" name="Google Shape;306;p37"/>
          <p:cNvSpPr txBox="1"/>
          <p:nvPr/>
        </p:nvSpPr>
        <p:spPr>
          <a:xfrm>
            <a:off x="6797150" y="3587775"/>
            <a:ext cx="417300" cy="222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(c)</a:t>
            </a:r>
            <a:endParaRPr/>
          </a:p>
        </p:txBody>
      </p:sp>
      <p:sp>
        <p:nvSpPr>
          <p:cNvPr id="307" name="Google Shape;307;p37"/>
          <p:cNvSpPr/>
          <p:nvPr/>
        </p:nvSpPr>
        <p:spPr>
          <a:xfrm>
            <a:off x="531250" y="1512500"/>
            <a:ext cx="1409100" cy="2043300"/>
          </a:xfrm>
          <a:prstGeom prst="ellipse">
            <a:avLst/>
          </a:prstGeom>
          <a:noFill/>
          <a:ln cap="flat" cmpd="sng" w="9525">
            <a:solidFill>
              <a:srgbClr val="98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sp>
        <p:nvSpPr>
          <p:cNvPr id="312" name="Google Shape;312;p38"/>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Any Data Structures Questions?</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6" name="Shape 316"/>
        <p:cNvGrpSpPr/>
        <p:nvPr/>
      </p:nvGrpSpPr>
      <p:grpSpPr>
        <a:xfrm>
          <a:off x="0" y="0"/>
          <a:ext cx="0" cy="0"/>
          <a:chOff x="0" y="0"/>
          <a:chExt cx="0" cy="0"/>
        </a:xfrm>
      </p:grpSpPr>
      <p:sp>
        <p:nvSpPr>
          <p:cNvPr id="317" name="Google Shape;317;p39"/>
          <p:cNvSpPr txBox="1"/>
          <p:nvPr>
            <p:ph type="title"/>
          </p:nvPr>
        </p:nvSpPr>
        <p:spPr>
          <a:xfrm>
            <a:off x="311700" y="945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Algorithms (Bayes Nets)</a:t>
            </a:r>
            <a:endParaRPr/>
          </a:p>
        </p:txBody>
      </p:sp>
      <p:sp>
        <p:nvSpPr>
          <p:cNvPr id="318" name="Google Shape;318;p39"/>
          <p:cNvSpPr txBox="1"/>
          <p:nvPr>
            <p:ph idx="1" type="body"/>
          </p:nvPr>
        </p:nvSpPr>
        <p:spPr>
          <a:xfrm>
            <a:off x="311700" y="66722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Things to know</a:t>
            </a:r>
            <a:endParaRPr/>
          </a:p>
          <a:p>
            <a:pPr indent="-317500" lvl="1" marL="914400" rtl="0" algn="l">
              <a:spcBef>
                <a:spcPts val="0"/>
              </a:spcBef>
              <a:spcAft>
                <a:spcPts val="0"/>
              </a:spcAft>
              <a:buSzPts val="1400"/>
              <a:buChar char="○"/>
            </a:pPr>
            <a:r>
              <a:rPr lang="en"/>
              <a:t>From a picture of a Bayes net, be able to tell what probability tables are being stored.</a:t>
            </a:r>
            <a:endParaRPr/>
          </a:p>
          <a:p>
            <a:pPr indent="-317500" lvl="1" marL="914400" rtl="0" algn="l">
              <a:spcBef>
                <a:spcPts val="0"/>
              </a:spcBef>
              <a:spcAft>
                <a:spcPts val="0"/>
              </a:spcAft>
              <a:buSzPts val="1400"/>
              <a:buChar char="○"/>
            </a:pPr>
            <a:r>
              <a:rPr lang="en"/>
              <a:t>Know how to get the joint probability from those probability tables.</a:t>
            </a:r>
            <a:endParaRPr/>
          </a:p>
          <a:p>
            <a:pPr indent="-317500" lvl="1" marL="914400" rtl="0" algn="l">
              <a:spcBef>
                <a:spcPts val="0"/>
              </a:spcBef>
              <a:spcAft>
                <a:spcPts val="0"/>
              </a:spcAft>
              <a:buSzPts val="1400"/>
              <a:buChar char="○"/>
            </a:pPr>
            <a:r>
              <a:rPr lang="en"/>
              <a:t>Compute the number of entries of a table/how many operations are needed.</a:t>
            </a:r>
            <a:endParaRPr/>
          </a:p>
          <a:p>
            <a:pPr indent="-317500" lvl="1" marL="914400" rtl="0" algn="l">
              <a:spcBef>
                <a:spcPts val="0"/>
              </a:spcBef>
              <a:spcAft>
                <a:spcPts val="0"/>
              </a:spcAft>
              <a:buSzPts val="1400"/>
              <a:buChar char="○"/>
            </a:pPr>
            <a:r>
              <a:rPr lang="en"/>
              <a:t>Basic idea of Variable Elimination</a:t>
            </a:r>
            <a:endParaRPr/>
          </a:p>
          <a:p>
            <a:pPr indent="0" lvl="0" marL="0" rtl="0" algn="l">
              <a:spcBef>
                <a:spcPts val="1200"/>
              </a:spcBef>
              <a:spcAft>
                <a:spcPts val="0"/>
              </a:spcAft>
              <a:buNone/>
            </a:pPr>
            <a:r>
              <a:t/>
            </a:r>
            <a:endParaRPr/>
          </a:p>
          <a:p>
            <a:pPr indent="-342900" lvl="0" marL="457200" rtl="0" algn="l">
              <a:spcBef>
                <a:spcPts val="1200"/>
              </a:spcBef>
              <a:spcAft>
                <a:spcPts val="0"/>
              </a:spcAft>
              <a:buSzPts val="1800"/>
              <a:buChar char="●"/>
            </a:pPr>
            <a:r>
              <a:rPr lang="en"/>
              <a:t>Might be good to brush up on basic probability. In particular</a:t>
            </a:r>
            <a:endParaRPr/>
          </a:p>
          <a:p>
            <a:pPr indent="-317500" lvl="1" marL="914400" rtl="0" algn="l">
              <a:spcBef>
                <a:spcPts val="0"/>
              </a:spcBef>
              <a:spcAft>
                <a:spcPts val="0"/>
              </a:spcAft>
              <a:buSzPts val="1400"/>
              <a:buChar char="○"/>
            </a:pPr>
            <a:r>
              <a:rPr lang="en"/>
              <a:t>The Chain Rule for Probability</a:t>
            </a:r>
            <a:endParaRPr/>
          </a:p>
          <a:p>
            <a:pPr indent="-317500" lvl="1" marL="914400" rtl="0" algn="l">
              <a:spcBef>
                <a:spcPts val="0"/>
              </a:spcBef>
              <a:spcAft>
                <a:spcPts val="0"/>
              </a:spcAft>
              <a:buSzPts val="1400"/>
              <a:buChar char="○"/>
            </a:pPr>
            <a:r>
              <a:rPr lang="en"/>
              <a:t>Marginalization</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sp>
        <p:nvSpPr>
          <p:cNvPr id="323" name="Google Shape;323;p40"/>
          <p:cNvSpPr txBox="1"/>
          <p:nvPr>
            <p:ph type="title"/>
          </p:nvPr>
        </p:nvSpPr>
        <p:spPr>
          <a:xfrm>
            <a:off x="311700" y="945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Algorithms (Bayes Nets: Variable Elimination)</a:t>
            </a:r>
            <a:endParaRPr/>
          </a:p>
        </p:txBody>
      </p:sp>
      <p:sp>
        <p:nvSpPr>
          <p:cNvPr id="324" name="Google Shape;324;p40"/>
          <p:cNvSpPr txBox="1"/>
          <p:nvPr/>
        </p:nvSpPr>
        <p:spPr>
          <a:xfrm>
            <a:off x="449950" y="1030150"/>
            <a:ext cx="8021400" cy="455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How can we rearrange the terms in the following expression to use as few operations as possible?</a:t>
            </a:r>
            <a:endParaRPr/>
          </a:p>
        </p:txBody>
      </p:sp>
      <p:pic>
        <p:nvPicPr>
          <p:cNvPr id="325" name="Google Shape;325;p40"/>
          <p:cNvPicPr preferRelativeResize="0"/>
          <p:nvPr/>
        </p:nvPicPr>
        <p:blipFill>
          <a:blip r:embed="rId3">
            <a:alphaModFix/>
          </a:blip>
          <a:stretch>
            <a:fillRect/>
          </a:stretch>
        </p:blipFill>
        <p:spPr>
          <a:xfrm>
            <a:off x="614581" y="1848487"/>
            <a:ext cx="7979840" cy="572700"/>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sp>
        <p:nvSpPr>
          <p:cNvPr id="330" name="Google Shape;330;p41"/>
          <p:cNvSpPr txBox="1"/>
          <p:nvPr>
            <p:ph type="title"/>
          </p:nvPr>
        </p:nvSpPr>
        <p:spPr>
          <a:xfrm>
            <a:off x="311700" y="945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Algorithms (Bayes Nets: Variable Elimination)</a:t>
            </a:r>
            <a:endParaRPr/>
          </a:p>
        </p:txBody>
      </p:sp>
      <p:sp>
        <p:nvSpPr>
          <p:cNvPr id="331" name="Google Shape;331;p41"/>
          <p:cNvSpPr txBox="1"/>
          <p:nvPr/>
        </p:nvSpPr>
        <p:spPr>
          <a:xfrm>
            <a:off x="449950" y="1030150"/>
            <a:ext cx="8021400" cy="455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How can we rearrange the terms in the following expression to use as few </a:t>
            </a:r>
            <a:r>
              <a:rPr lang="en"/>
              <a:t>operations as possible?</a:t>
            </a:r>
            <a:endParaRPr/>
          </a:p>
        </p:txBody>
      </p:sp>
      <p:pic>
        <p:nvPicPr>
          <p:cNvPr id="332" name="Google Shape;332;p41"/>
          <p:cNvPicPr preferRelativeResize="0"/>
          <p:nvPr/>
        </p:nvPicPr>
        <p:blipFill>
          <a:blip r:embed="rId3">
            <a:alphaModFix/>
          </a:blip>
          <a:stretch>
            <a:fillRect/>
          </a:stretch>
        </p:blipFill>
        <p:spPr>
          <a:xfrm>
            <a:off x="614581" y="1848487"/>
            <a:ext cx="7979840" cy="572700"/>
          </a:xfrm>
          <a:prstGeom prst="rect">
            <a:avLst/>
          </a:prstGeom>
          <a:noFill/>
          <a:ln>
            <a:noFill/>
          </a:ln>
        </p:spPr>
      </p:pic>
      <p:pic>
        <p:nvPicPr>
          <p:cNvPr id="333" name="Google Shape;333;p41"/>
          <p:cNvPicPr preferRelativeResize="0"/>
          <p:nvPr/>
        </p:nvPicPr>
        <p:blipFill>
          <a:blip r:embed="rId4">
            <a:alphaModFix/>
          </a:blip>
          <a:stretch>
            <a:fillRect/>
          </a:stretch>
        </p:blipFill>
        <p:spPr>
          <a:xfrm>
            <a:off x="184900" y="3289037"/>
            <a:ext cx="8839199" cy="62380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6020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Propositional Logic</a:t>
            </a:r>
            <a:endParaRPr/>
          </a:p>
        </p:txBody>
      </p:sp>
      <p:sp>
        <p:nvSpPr>
          <p:cNvPr id="67" name="Google Shape;67;p15"/>
          <p:cNvSpPr txBox="1"/>
          <p:nvPr>
            <p:ph idx="1" type="body"/>
          </p:nvPr>
        </p:nvSpPr>
        <p:spPr>
          <a:xfrm>
            <a:off x="311700" y="632900"/>
            <a:ext cx="8520600" cy="42648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Some important things to know:</a:t>
            </a:r>
            <a:endParaRPr/>
          </a:p>
          <a:p>
            <a:pPr indent="-317500" lvl="1" marL="914400" rtl="0" algn="l">
              <a:spcBef>
                <a:spcPts val="0"/>
              </a:spcBef>
              <a:spcAft>
                <a:spcPts val="0"/>
              </a:spcAft>
              <a:buSzPts val="1400"/>
              <a:buChar char="○"/>
            </a:pPr>
            <a:r>
              <a:rPr lang="en"/>
              <a:t>Properties from the hand out</a:t>
            </a:r>
            <a:endParaRPr/>
          </a:p>
          <a:p>
            <a:pPr indent="-317500" lvl="2" marL="1371600" rtl="0" algn="l">
              <a:spcBef>
                <a:spcPts val="0"/>
              </a:spcBef>
              <a:spcAft>
                <a:spcPts val="0"/>
              </a:spcAft>
              <a:buSzPts val="1400"/>
              <a:buChar char="■"/>
            </a:pPr>
            <a:r>
              <a:rPr lang="en"/>
              <a:t>Distributivity: </a:t>
            </a:r>
            <a:endParaRPr/>
          </a:p>
          <a:p>
            <a:pPr indent="-317500" lvl="2" marL="1371600" rtl="0" algn="l">
              <a:spcBef>
                <a:spcPts val="0"/>
              </a:spcBef>
              <a:spcAft>
                <a:spcPts val="0"/>
              </a:spcAft>
              <a:buSzPts val="1400"/>
              <a:buChar char="■"/>
            </a:pPr>
            <a:r>
              <a:rPr lang="en"/>
              <a:t>Associativity</a:t>
            </a:r>
            <a:endParaRPr/>
          </a:p>
          <a:p>
            <a:pPr indent="-317500" lvl="2" marL="1371600" rtl="0" algn="l">
              <a:spcBef>
                <a:spcPts val="0"/>
              </a:spcBef>
              <a:spcAft>
                <a:spcPts val="0"/>
              </a:spcAft>
              <a:buSzPts val="1400"/>
              <a:buChar char="■"/>
            </a:pPr>
            <a:r>
              <a:rPr lang="en"/>
              <a:t>Etc…</a:t>
            </a:r>
            <a:endParaRPr/>
          </a:p>
          <a:p>
            <a:pPr indent="-317500" lvl="1" marL="914400" rtl="0" algn="l">
              <a:spcBef>
                <a:spcPts val="1000"/>
              </a:spcBef>
              <a:spcAft>
                <a:spcPts val="0"/>
              </a:spcAft>
              <a:buSzPts val="1400"/>
              <a:buChar char="○"/>
            </a:pPr>
            <a:r>
              <a:rPr lang="en"/>
              <a:t>Know how to make truth tables show if statements are equivalent or not</a:t>
            </a:r>
            <a:endParaRPr/>
          </a:p>
          <a:p>
            <a:pPr indent="-317500" lvl="1" marL="914400" rtl="0" algn="l">
              <a:spcBef>
                <a:spcPts val="1000"/>
              </a:spcBef>
              <a:spcAft>
                <a:spcPts val="0"/>
              </a:spcAft>
              <a:buSzPts val="1400"/>
              <a:buChar char="○"/>
            </a:pPr>
            <a:r>
              <a:rPr lang="en"/>
              <a:t>Contrapositive</a:t>
            </a:r>
            <a:endParaRPr/>
          </a:p>
          <a:p>
            <a:pPr indent="0" lvl="0" marL="914400" rtl="0" algn="l">
              <a:spcBef>
                <a:spcPts val="1200"/>
              </a:spcBef>
              <a:spcAft>
                <a:spcPts val="0"/>
              </a:spcAft>
              <a:buNone/>
            </a:pPr>
            <a:r>
              <a:t/>
            </a:r>
            <a:endParaRPr/>
          </a:p>
          <a:p>
            <a:pPr indent="0" lvl="0" marL="914400" rtl="0" algn="l">
              <a:spcBef>
                <a:spcPts val="1200"/>
              </a:spcBef>
              <a:spcAft>
                <a:spcPts val="0"/>
              </a:spcAft>
              <a:buNone/>
            </a:pPr>
            <a:r>
              <a:t/>
            </a:r>
            <a:endParaRPr/>
          </a:p>
          <a:p>
            <a:pPr indent="-317500" lvl="1" marL="914400" rtl="0" algn="l">
              <a:spcBef>
                <a:spcPts val="1200"/>
              </a:spcBef>
              <a:spcAft>
                <a:spcPts val="0"/>
              </a:spcAft>
              <a:buSzPts val="1400"/>
              <a:buChar char="○"/>
            </a:pPr>
            <a:r>
              <a:rPr lang="en"/>
              <a:t>DeMorgan’s Law</a:t>
            </a:r>
            <a:endParaRPr/>
          </a:p>
          <a:p>
            <a:pPr indent="0" lvl="0" marL="0" rtl="0" algn="l">
              <a:spcBef>
                <a:spcPts val="1200"/>
              </a:spcBef>
              <a:spcAft>
                <a:spcPts val="1200"/>
              </a:spcAft>
              <a:buNone/>
            </a:pPr>
            <a:r>
              <a:t/>
            </a:r>
            <a:endParaRPr/>
          </a:p>
        </p:txBody>
      </p:sp>
      <p:pic>
        <p:nvPicPr>
          <p:cNvPr id="68" name="Google Shape;68;p15"/>
          <p:cNvPicPr preferRelativeResize="0"/>
          <p:nvPr/>
        </p:nvPicPr>
        <p:blipFill>
          <a:blip r:embed="rId3">
            <a:alphaModFix/>
          </a:blip>
          <a:stretch>
            <a:fillRect/>
          </a:stretch>
        </p:blipFill>
        <p:spPr>
          <a:xfrm>
            <a:off x="2860750" y="1233925"/>
            <a:ext cx="4057624" cy="316425"/>
          </a:xfrm>
          <a:prstGeom prst="rect">
            <a:avLst/>
          </a:prstGeom>
          <a:noFill/>
          <a:ln>
            <a:noFill/>
          </a:ln>
        </p:spPr>
      </p:pic>
      <p:pic>
        <p:nvPicPr>
          <p:cNvPr id="69" name="Google Shape;69;p15"/>
          <p:cNvPicPr preferRelativeResize="0"/>
          <p:nvPr/>
        </p:nvPicPr>
        <p:blipFill>
          <a:blip r:embed="rId4">
            <a:alphaModFix/>
          </a:blip>
          <a:stretch>
            <a:fillRect/>
          </a:stretch>
        </p:blipFill>
        <p:spPr>
          <a:xfrm>
            <a:off x="2917600" y="2908600"/>
            <a:ext cx="2874750" cy="471150"/>
          </a:xfrm>
          <a:prstGeom prst="rect">
            <a:avLst/>
          </a:prstGeom>
          <a:noFill/>
          <a:ln>
            <a:noFill/>
          </a:ln>
        </p:spPr>
      </p:pic>
      <p:pic>
        <p:nvPicPr>
          <p:cNvPr id="70" name="Google Shape;70;p15"/>
          <p:cNvPicPr preferRelativeResize="0"/>
          <p:nvPr/>
        </p:nvPicPr>
        <p:blipFill>
          <a:blip r:embed="rId5">
            <a:alphaModFix/>
          </a:blip>
          <a:stretch>
            <a:fillRect/>
          </a:stretch>
        </p:blipFill>
        <p:spPr>
          <a:xfrm>
            <a:off x="2820168" y="4308100"/>
            <a:ext cx="3069614" cy="471150"/>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sp>
        <p:nvSpPr>
          <p:cNvPr id="338" name="Google Shape;338;p4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Perceptron Algorithm</a:t>
            </a:r>
            <a:endParaRPr/>
          </a:p>
        </p:txBody>
      </p:sp>
      <p:sp>
        <p:nvSpPr>
          <p:cNvPr id="339" name="Google Shape;339;p42"/>
          <p:cNvSpPr txBox="1"/>
          <p:nvPr>
            <p:ph idx="1" type="body"/>
          </p:nvPr>
        </p:nvSpPr>
        <p:spPr>
          <a:xfrm>
            <a:off x="311700" y="1152475"/>
            <a:ext cx="8520600" cy="9726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Things to know</a:t>
            </a:r>
            <a:endParaRPr/>
          </a:p>
          <a:p>
            <a:pPr indent="-317500" lvl="1" marL="914400" rtl="0" algn="l">
              <a:spcBef>
                <a:spcPts val="0"/>
              </a:spcBef>
              <a:spcAft>
                <a:spcPts val="0"/>
              </a:spcAft>
              <a:buSzPts val="1400"/>
              <a:buChar char="○"/>
            </a:pPr>
            <a:r>
              <a:rPr lang="en"/>
              <a:t>Be able to do the perceptron algorithm by hand</a:t>
            </a:r>
            <a:endParaRPr/>
          </a:p>
          <a:p>
            <a:pPr indent="-317500" lvl="1" marL="914400" rtl="0" algn="l">
              <a:spcBef>
                <a:spcPts val="0"/>
              </a:spcBef>
              <a:spcAft>
                <a:spcPts val="0"/>
              </a:spcAft>
              <a:buSzPts val="1400"/>
              <a:buChar char="○"/>
            </a:pPr>
            <a:r>
              <a:rPr lang="en"/>
              <a:t>Understand definition of margin</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3" name="Shape 343"/>
        <p:cNvGrpSpPr/>
        <p:nvPr/>
      </p:nvGrpSpPr>
      <p:grpSpPr>
        <a:xfrm>
          <a:off x="0" y="0"/>
          <a:ext cx="0" cy="0"/>
          <a:chOff x="0" y="0"/>
          <a:chExt cx="0" cy="0"/>
        </a:xfrm>
      </p:grpSpPr>
      <p:sp>
        <p:nvSpPr>
          <p:cNvPr id="344" name="Google Shape;344;p4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Questions?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pic>
        <p:nvPicPr>
          <p:cNvPr id="349" name="Google Shape;349;p44"/>
          <p:cNvPicPr preferRelativeResize="0"/>
          <p:nvPr/>
        </p:nvPicPr>
        <p:blipFill>
          <a:blip r:embed="rId3">
            <a:alphaModFix/>
          </a:blip>
          <a:stretch>
            <a:fillRect/>
          </a:stretch>
        </p:blipFill>
        <p:spPr>
          <a:xfrm>
            <a:off x="997075" y="845850"/>
            <a:ext cx="7236375" cy="33442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6"/>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Any Logic Questions?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7"/>
          <p:cNvSpPr txBox="1"/>
          <p:nvPr>
            <p:ph type="title"/>
          </p:nvPr>
        </p:nvSpPr>
        <p:spPr>
          <a:xfrm>
            <a:off x="311700" y="1324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Proof Techniques</a:t>
            </a:r>
            <a:endParaRPr/>
          </a:p>
        </p:txBody>
      </p:sp>
      <p:sp>
        <p:nvSpPr>
          <p:cNvPr id="81" name="Google Shape;81;p17"/>
          <p:cNvSpPr txBox="1"/>
          <p:nvPr>
            <p:ph idx="1" type="body"/>
          </p:nvPr>
        </p:nvSpPr>
        <p:spPr>
          <a:xfrm>
            <a:off x="311700" y="591450"/>
            <a:ext cx="7455900" cy="41166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Big ones we covered in class</a:t>
            </a:r>
            <a:endParaRPr/>
          </a:p>
          <a:p>
            <a:pPr indent="-317500" lvl="1" marL="914400" rtl="0" algn="l">
              <a:spcBef>
                <a:spcPts val="0"/>
              </a:spcBef>
              <a:spcAft>
                <a:spcPts val="0"/>
              </a:spcAft>
              <a:buSzPts val="1400"/>
              <a:buChar char="○"/>
            </a:pPr>
            <a:r>
              <a:rPr lang="en"/>
              <a:t>Proof by cases</a:t>
            </a:r>
            <a:endParaRPr/>
          </a:p>
          <a:p>
            <a:pPr indent="-317500" lvl="2" marL="1371600" rtl="0" algn="l">
              <a:spcBef>
                <a:spcPts val="0"/>
              </a:spcBef>
              <a:spcAft>
                <a:spcPts val="0"/>
              </a:spcAft>
              <a:buSzPts val="1400"/>
              <a:buChar char="■"/>
            </a:pPr>
            <a:r>
              <a:rPr lang="en"/>
              <a:t>When there are a few cases, prove the statement under the assumption that each one is true. </a:t>
            </a:r>
            <a:endParaRPr/>
          </a:p>
          <a:p>
            <a:pPr indent="-317500" lvl="2" marL="1371600" rtl="0" algn="l">
              <a:spcBef>
                <a:spcPts val="0"/>
              </a:spcBef>
              <a:spcAft>
                <a:spcPts val="0"/>
              </a:spcAft>
              <a:buSzPts val="1400"/>
              <a:buChar char="■"/>
            </a:pPr>
            <a:r>
              <a:rPr lang="en"/>
              <a:t>This is a good choice in strategy when you can think of a few different cases that could happen in the statement.</a:t>
            </a:r>
            <a:endParaRPr/>
          </a:p>
          <a:p>
            <a:pPr indent="-317500" lvl="1" marL="914400" rtl="0" algn="l">
              <a:spcBef>
                <a:spcPts val="1000"/>
              </a:spcBef>
              <a:spcAft>
                <a:spcPts val="0"/>
              </a:spcAft>
              <a:buSzPts val="1400"/>
              <a:buChar char="○"/>
            </a:pPr>
            <a:r>
              <a:rPr lang="en"/>
              <a:t>Proof by contrapositive</a:t>
            </a:r>
            <a:endParaRPr/>
          </a:p>
          <a:p>
            <a:pPr indent="-317500" lvl="2" marL="1371600" rtl="0" algn="l">
              <a:spcBef>
                <a:spcPts val="0"/>
              </a:spcBef>
              <a:spcAft>
                <a:spcPts val="0"/>
              </a:spcAft>
              <a:buSzPts val="1400"/>
              <a:buChar char="■"/>
            </a:pPr>
            <a:r>
              <a:rPr lang="en"/>
              <a:t>Formulate the contrapositive of the statement and prove that instead.</a:t>
            </a:r>
            <a:endParaRPr/>
          </a:p>
          <a:p>
            <a:pPr indent="-317500" lvl="1" marL="914400" rtl="0" algn="l">
              <a:spcBef>
                <a:spcPts val="1000"/>
              </a:spcBef>
              <a:spcAft>
                <a:spcPts val="0"/>
              </a:spcAft>
              <a:buSzPts val="1400"/>
              <a:buChar char="○"/>
            </a:pPr>
            <a:r>
              <a:rPr lang="en"/>
              <a:t>Proof by contradiction</a:t>
            </a:r>
            <a:endParaRPr/>
          </a:p>
          <a:p>
            <a:pPr indent="-317500" lvl="2" marL="1371600" rtl="0" algn="l">
              <a:spcBef>
                <a:spcPts val="0"/>
              </a:spcBef>
              <a:spcAft>
                <a:spcPts val="0"/>
              </a:spcAft>
              <a:buSzPts val="1400"/>
              <a:buChar char="■"/>
            </a:pPr>
            <a:r>
              <a:rPr lang="en"/>
              <a:t>Assume that the opposite statement holds, then show there is a logical contradiction.</a:t>
            </a:r>
            <a:endParaRPr/>
          </a:p>
          <a:p>
            <a:pPr indent="-317500" lvl="2" marL="1371600" rtl="0" algn="l">
              <a:spcBef>
                <a:spcPts val="0"/>
              </a:spcBef>
              <a:spcAft>
                <a:spcPts val="0"/>
              </a:spcAft>
              <a:buSzPts val="1400"/>
              <a:buChar char="■"/>
            </a:pPr>
            <a:r>
              <a:rPr lang="en"/>
              <a:t>Know the difference between disproof by counter example, proof by contrapositive, and proof by contradiction! They are all very different!</a:t>
            </a:r>
            <a:endParaRPr/>
          </a:p>
          <a:p>
            <a:pPr indent="-317500" lvl="1" marL="914400" rtl="0" algn="l">
              <a:spcBef>
                <a:spcPts val="1000"/>
              </a:spcBef>
              <a:spcAft>
                <a:spcPts val="0"/>
              </a:spcAft>
              <a:buSzPts val="1400"/>
              <a:buChar char="○"/>
            </a:pPr>
            <a:r>
              <a:rPr lang="en"/>
              <a:t>Proof by induction</a:t>
            </a:r>
            <a:endParaRPr/>
          </a:p>
          <a:p>
            <a:pPr indent="-317500" lvl="2" marL="1371600" rtl="0" algn="l">
              <a:spcBef>
                <a:spcPts val="0"/>
              </a:spcBef>
              <a:spcAft>
                <a:spcPts val="0"/>
              </a:spcAft>
              <a:buSzPts val="1400"/>
              <a:buChar char="■"/>
            </a:pPr>
            <a:r>
              <a:rPr lang="en"/>
              <a:t>Prove the base case, assume true for n = k, show it is true for n = k + 1.</a:t>
            </a:r>
            <a:endParaRPr/>
          </a:p>
          <a:p>
            <a:pPr indent="-317500" lvl="2" marL="1371600" rtl="0" algn="l">
              <a:spcBef>
                <a:spcPts val="0"/>
              </a:spcBef>
              <a:spcAft>
                <a:spcPts val="0"/>
              </a:spcAft>
              <a:buSzPts val="1400"/>
              <a:buChar char="■"/>
            </a:pPr>
            <a:r>
              <a:rPr lang="en"/>
              <a:t>This is a good choice for statements of the form “A(n) is true for n &gt;= n_0”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8"/>
          <p:cNvSpPr txBox="1"/>
          <p:nvPr>
            <p:ph type="title"/>
          </p:nvPr>
        </p:nvSpPr>
        <p:spPr>
          <a:xfrm>
            <a:off x="311700" y="1324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Proof Techniques (Disprove by Counterexample)</a:t>
            </a:r>
            <a:endParaRPr/>
          </a:p>
        </p:txBody>
      </p:sp>
      <p:sp>
        <p:nvSpPr>
          <p:cNvPr id="87" name="Google Shape;87;p18"/>
          <p:cNvSpPr txBox="1"/>
          <p:nvPr>
            <p:ph idx="1" type="body"/>
          </p:nvPr>
        </p:nvSpPr>
        <p:spPr>
          <a:xfrm>
            <a:off x="311700" y="705125"/>
            <a:ext cx="8520600" cy="4173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Which of the following can be disproved by counterexample?</a:t>
            </a:r>
            <a:endParaRPr b="1"/>
          </a:p>
          <a:p>
            <a:pPr indent="0" lvl="0" marL="0" rtl="0" algn="l">
              <a:spcBef>
                <a:spcPts val="1200"/>
              </a:spcBef>
              <a:spcAft>
                <a:spcPts val="0"/>
              </a:spcAft>
              <a:buNone/>
            </a:pPr>
            <a:r>
              <a:t/>
            </a:r>
            <a:endParaRPr/>
          </a:p>
          <a:p>
            <a:pPr indent="-342900" lvl="0" marL="457200" rtl="0" algn="l">
              <a:spcBef>
                <a:spcPts val="1200"/>
              </a:spcBef>
              <a:spcAft>
                <a:spcPts val="0"/>
              </a:spcAft>
              <a:buSzPts val="1800"/>
              <a:buAutoNum type="alphaLcParenR"/>
            </a:pPr>
            <a:r>
              <a:rPr lang="en"/>
              <a:t>Let a, b be odd integers. Then a + b is odd.</a:t>
            </a:r>
            <a:endParaRPr/>
          </a:p>
          <a:p>
            <a:pPr indent="0" lvl="0" marL="457200" rtl="0" algn="l">
              <a:spcBef>
                <a:spcPts val="1200"/>
              </a:spcBef>
              <a:spcAft>
                <a:spcPts val="0"/>
              </a:spcAft>
              <a:buNone/>
            </a:pPr>
            <a:r>
              <a:t/>
            </a:r>
            <a:endParaRPr/>
          </a:p>
          <a:p>
            <a:pPr indent="-342900" lvl="0" marL="457200" rtl="0" algn="l">
              <a:spcBef>
                <a:spcPts val="1200"/>
              </a:spcBef>
              <a:spcAft>
                <a:spcPts val="0"/>
              </a:spcAft>
              <a:buSzPts val="1800"/>
              <a:buAutoNum type="alphaLcParenR"/>
            </a:pPr>
            <a:r>
              <a:rPr lang="en"/>
              <a:t>There exists odd integers a and b such that a + b is odd.</a:t>
            </a:r>
            <a:endParaRPr/>
          </a:p>
          <a:p>
            <a:pPr indent="0" lvl="0" marL="457200" rtl="0" algn="l">
              <a:spcBef>
                <a:spcPts val="1200"/>
              </a:spcBef>
              <a:spcAft>
                <a:spcPts val="0"/>
              </a:spcAft>
              <a:buNone/>
            </a:pPr>
            <a:r>
              <a:t/>
            </a:r>
            <a:endParaRPr/>
          </a:p>
          <a:p>
            <a:pPr indent="-342900" lvl="0" marL="457200" rtl="0" algn="l">
              <a:spcBef>
                <a:spcPts val="1200"/>
              </a:spcBef>
              <a:spcAft>
                <a:spcPts val="0"/>
              </a:spcAft>
              <a:buSzPts val="1800"/>
              <a:buAutoNum type="alphaLcParenR"/>
            </a:pPr>
            <a:r>
              <a:rPr lang="en"/>
              <a:t>Both a) and b)</a:t>
            </a:r>
            <a:endParaRPr/>
          </a:p>
          <a:p>
            <a:pPr indent="0" lvl="0" marL="457200" rtl="0" algn="l">
              <a:spcBef>
                <a:spcPts val="1200"/>
              </a:spcBef>
              <a:spcAft>
                <a:spcPts val="0"/>
              </a:spcAft>
              <a:buNone/>
            </a:pPr>
            <a:r>
              <a:t/>
            </a:r>
            <a:endParaRPr/>
          </a:p>
          <a:p>
            <a:pPr indent="-342900" lvl="0" marL="457200" rtl="0" algn="l">
              <a:spcBef>
                <a:spcPts val="1200"/>
              </a:spcBef>
              <a:spcAft>
                <a:spcPts val="0"/>
              </a:spcAft>
              <a:buSzPts val="1800"/>
              <a:buAutoNum type="alphaLcParenR"/>
            </a:pPr>
            <a:r>
              <a:rPr lang="en"/>
              <a:t>None of the above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9"/>
          <p:cNvSpPr txBox="1"/>
          <p:nvPr>
            <p:ph type="title"/>
          </p:nvPr>
        </p:nvSpPr>
        <p:spPr>
          <a:xfrm>
            <a:off x="311700" y="1324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Proof Techniques (Disprove by Counterexample)</a:t>
            </a:r>
            <a:endParaRPr/>
          </a:p>
        </p:txBody>
      </p:sp>
      <p:sp>
        <p:nvSpPr>
          <p:cNvPr id="93" name="Google Shape;93;p19"/>
          <p:cNvSpPr txBox="1"/>
          <p:nvPr>
            <p:ph idx="1" type="body"/>
          </p:nvPr>
        </p:nvSpPr>
        <p:spPr>
          <a:xfrm>
            <a:off x="311700" y="705125"/>
            <a:ext cx="8520600" cy="4173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Which of the following can be disproved by counterexample?</a:t>
            </a:r>
            <a:endParaRPr b="1"/>
          </a:p>
          <a:p>
            <a:pPr indent="0" lvl="0" marL="0" rtl="0" algn="l">
              <a:spcBef>
                <a:spcPts val="1200"/>
              </a:spcBef>
              <a:spcAft>
                <a:spcPts val="0"/>
              </a:spcAft>
              <a:buNone/>
            </a:pPr>
            <a:r>
              <a:t/>
            </a:r>
            <a:endParaRPr/>
          </a:p>
          <a:p>
            <a:pPr indent="-342900" lvl="0" marL="457200" rtl="0" algn="l">
              <a:spcBef>
                <a:spcPts val="1200"/>
              </a:spcBef>
              <a:spcAft>
                <a:spcPts val="0"/>
              </a:spcAft>
              <a:buClr>
                <a:srgbClr val="980000"/>
              </a:buClr>
              <a:buSzPts val="1800"/>
              <a:buAutoNum type="alphaLcParenR"/>
            </a:pPr>
            <a:r>
              <a:rPr lang="en">
                <a:solidFill>
                  <a:srgbClr val="980000"/>
                </a:solidFill>
              </a:rPr>
              <a:t>Let a, b be odd integers. Then a + b is odd.</a:t>
            </a:r>
            <a:endParaRPr>
              <a:solidFill>
                <a:srgbClr val="980000"/>
              </a:solidFill>
            </a:endParaRPr>
          </a:p>
          <a:p>
            <a:pPr indent="0" lvl="0" marL="457200" rtl="0" algn="l">
              <a:spcBef>
                <a:spcPts val="1200"/>
              </a:spcBef>
              <a:spcAft>
                <a:spcPts val="0"/>
              </a:spcAft>
              <a:buNone/>
            </a:pPr>
            <a:r>
              <a:t/>
            </a:r>
            <a:endParaRPr/>
          </a:p>
          <a:p>
            <a:pPr indent="-342900" lvl="0" marL="457200" rtl="0" algn="l">
              <a:spcBef>
                <a:spcPts val="1200"/>
              </a:spcBef>
              <a:spcAft>
                <a:spcPts val="0"/>
              </a:spcAft>
              <a:buSzPts val="1800"/>
              <a:buAutoNum type="alphaLcParenR"/>
            </a:pPr>
            <a:r>
              <a:rPr lang="en"/>
              <a:t>There exists odd integers a and b such that a + b is odd.</a:t>
            </a:r>
            <a:endParaRPr/>
          </a:p>
          <a:p>
            <a:pPr indent="0" lvl="0" marL="457200" rtl="0" algn="l">
              <a:spcBef>
                <a:spcPts val="1200"/>
              </a:spcBef>
              <a:spcAft>
                <a:spcPts val="0"/>
              </a:spcAft>
              <a:buNone/>
            </a:pPr>
            <a:r>
              <a:t/>
            </a:r>
            <a:endParaRPr/>
          </a:p>
          <a:p>
            <a:pPr indent="-342900" lvl="0" marL="457200" rtl="0" algn="l">
              <a:spcBef>
                <a:spcPts val="1200"/>
              </a:spcBef>
              <a:spcAft>
                <a:spcPts val="0"/>
              </a:spcAft>
              <a:buSzPts val="1800"/>
              <a:buAutoNum type="alphaLcParenR"/>
            </a:pPr>
            <a:r>
              <a:rPr lang="en"/>
              <a:t>Both a) and b)</a:t>
            </a:r>
            <a:endParaRPr/>
          </a:p>
          <a:p>
            <a:pPr indent="0" lvl="0" marL="457200" rtl="0" algn="l">
              <a:spcBef>
                <a:spcPts val="1200"/>
              </a:spcBef>
              <a:spcAft>
                <a:spcPts val="0"/>
              </a:spcAft>
              <a:buNone/>
            </a:pPr>
            <a:r>
              <a:t/>
            </a:r>
            <a:endParaRPr/>
          </a:p>
          <a:p>
            <a:pPr indent="-342900" lvl="0" marL="457200" rtl="0" algn="l">
              <a:spcBef>
                <a:spcPts val="1200"/>
              </a:spcBef>
              <a:spcAft>
                <a:spcPts val="0"/>
              </a:spcAft>
              <a:buSzPts val="1800"/>
              <a:buAutoNum type="alphaLcParenR"/>
            </a:pPr>
            <a:r>
              <a:rPr lang="en"/>
              <a:t>None of the above</a:t>
            </a:r>
            <a:endParaRPr/>
          </a:p>
        </p:txBody>
      </p:sp>
      <p:sp>
        <p:nvSpPr>
          <p:cNvPr id="94" name="Google Shape;94;p19"/>
          <p:cNvSpPr txBox="1"/>
          <p:nvPr/>
        </p:nvSpPr>
        <p:spPr>
          <a:xfrm>
            <a:off x="5456200" y="1250775"/>
            <a:ext cx="3561600" cy="1320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980000"/>
                </a:solidFill>
              </a:rPr>
              <a:t>The first statement implies that it is true for all possible odd integers, so a </a:t>
            </a:r>
            <a:r>
              <a:rPr lang="en">
                <a:solidFill>
                  <a:srgbClr val="980000"/>
                </a:solidFill>
              </a:rPr>
              <a:t>counterexample</a:t>
            </a:r>
            <a:r>
              <a:rPr lang="en">
                <a:solidFill>
                  <a:srgbClr val="980000"/>
                </a:solidFill>
              </a:rPr>
              <a:t> shows this is not true. A counterexample will not prove the existence of such odd integers for b)</a:t>
            </a:r>
            <a:endParaRPr>
              <a:solidFill>
                <a:srgbClr val="98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0"/>
          <p:cNvSpPr txBox="1"/>
          <p:nvPr>
            <p:ph type="title"/>
          </p:nvPr>
        </p:nvSpPr>
        <p:spPr>
          <a:xfrm>
            <a:off x="311700" y="1324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Proof Techniques (Proof by Contrapositive)</a:t>
            </a:r>
            <a:endParaRPr/>
          </a:p>
        </p:txBody>
      </p:sp>
      <p:sp>
        <p:nvSpPr>
          <p:cNvPr id="100" name="Google Shape;100;p20"/>
          <p:cNvSpPr txBox="1"/>
          <p:nvPr>
            <p:ph idx="1" type="body"/>
          </p:nvPr>
        </p:nvSpPr>
        <p:spPr>
          <a:xfrm>
            <a:off x="311700" y="705125"/>
            <a:ext cx="8520600" cy="4173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What is the contrapositive statement of : </a:t>
            </a:r>
            <a:r>
              <a:rPr i="1" lang="en"/>
              <a:t>If it is cloudy then it is raining.</a:t>
            </a:r>
            <a:endParaRPr i="1"/>
          </a:p>
          <a:p>
            <a:pPr indent="-342900" lvl="0" marL="457200" rtl="0" algn="l">
              <a:spcBef>
                <a:spcPts val="1200"/>
              </a:spcBef>
              <a:spcAft>
                <a:spcPts val="0"/>
              </a:spcAft>
              <a:buSzPts val="1800"/>
              <a:buAutoNum type="alphaLcParenR"/>
            </a:pPr>
            <a:r>
              <a:rPr lang="en"/>
              <a:t>If it is not cloudy then it is not raining.</a:t>
            </a:r>
            <a:endParaRPr/>
          </a:p>
          <a:p>
            <a:pPr indent="0" lvl="0" marL="0" rtl="0" algn="l">
              <a:spcBef>
                <a:spcPts val="1000"/>
              </a:spcBef>
              <a:spcAft>
                <a:spcPts val="0"/>
              </a:spcAft>
              <a:buNone/>
            </a:pPr>
            <a:r>
              <a:t/>
            </a:r>
            <a:endParaRPr/>
          </a:p>
          <a:p>
            <a:pPr indent="-342900" lvl="0" marL="457200" rtl="0" algn="l">
              <a:spcBef>
                <a:spcPts val="1000"/>
              </a:spcBef>
              <a:spcAft>
                <a:spcPts val="0"/>
              </a:spcAft>
              <a:buSzPts val="1800"/>
              <a:buAutoNum type="alphaLcParenR"/>
            </a:pPr>
            <a:r>
              <a:rPr lang="en"/>
              <a:t>If it is not raining then it is not cloudy.</a:t>
            </a:r>
            <a:endParaRPr/>
          </a:p>
          <a:p>
            <a:pPr indent="0" lvl="0" marL="457200" rtl="0" algn="l">
              <a:spcBef>
                <a:spcPts val="1000"/>
              </a:spcBef>
              <a:spcAft>
                <a:spcPts val="0"/>
              </a:spcAft>
              <a:buNone/>
            </a:pPr>
            <a:r>
              <a:t/>
            </a:r>
            <a:endParaRPr/>
          </a:p>
          <a:p>
            <a:pPr indent="-342900" lvl="0" marL="457200" rtl="0" algn="l">
              <a:spcBef>
                <a:spcPts val="1000"/>
              </a:spcBef>
              <a:spcAft>
                <a:spcPts val="0"/>
              </a:spcAft>
              <a:buSzPts val="1800"/>
              <a:buAutoNum type="alphaLcParenR"/>
            </a:pPr>
            <a:r>
              <a:rPr lang="en"/>
              <a:t>If it is raining then it is cloudy.</a:t>
            </a:r>
            <a:endParaRPr/>
          </a:p>
          <a:p>
            <a:pPr indent="0" lvl="0" marL="457200" rtl="0" algn="l">
              <a:spcBef>
                <a:spcPts val="1000"/>
              </a:spcBef>
              <a:spcAft>
                <a:spcPts val="0"/>
              </a:spcAft>
              <a:buNone/>
            </a:pPr>
            <a:r>
              <a:t/>
            </a:r>
            <a:endParaRPr/>
          </a:p>
          <a:p>
            <a:pPr indent="-342900" lvl="0" marL="457200" rtl="0" algn="l">
              <a:spcBef>
                <a:spcPts val="1000"/>
              </a:spcBef>
              <a:spcAft>
                <a:spcPts val="1000"/>
              </a:spcAft>
              <a:buSzPts val="1800"/>
              <a:buAutoNum type="alphaLcParenR"/>
            </a:pPr>
            <a:r>
              <a:rPr lang="en"/>
              <a:t>None of the above.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1"/>
          <p:cNvSpPr txBox="1"/>
          <p:nvPr>
            <p:ph type="title"/>
          </p:nvPr>
        </p:nvSpPr>
        <p:spPr>
          <a:xfrm>
            <a:off x="311700" y="1324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Proof Techniques (Proof by Contrapositive)</a:t>
            </a:r>
            <a:endParaRPr/>
          </a:p>
        </p:txBody>
      </p:sp>
      <p:sp>
        <p:nvSpPr>
          <p:cNvPr id="106" name="Google Shape;106;p21"/>
          <p:cNvSpPr txBox="1"/>
          <p:nvPr>
            <p:ph idx="1" type="body"/>
          </p:nvPr>
        </p:nvSpPr>
        <p:spPr>
          <a:xfrm>
            <a:off x="311700" y="705125"/>
            <a:ext cx="8520600" cy="4173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What is the contrapositive statement of : </a:t>
            </a:r>
            <a:r>
              <a:rPr i="1" lang="en"/>
              <a:t>If it is cloudy then it is raining.</a:t>
            </a:r>
            <a:endParaRPr i="1"/>
          </a:p>
          <a:p>
            <a:pPr indent="-342900" lvl="0" marL="457200" rtl="0" algn="l">
              <a:spcBef>
                <a:spcPts val="1200"/>
              </a:spcBef>
              <a:spcAft>
                <a:spcPts val="0"/>
              </a:spcAft>
              <a:buSzPts val="1800"/>
              <a:buAutoNum type="alphaLcParenR"/>
            </a:pPr>
            <a:r>
              <a:rPr lang="en"/>
              <a:t>If it is not cloudy then it is not raining.</a:t>
            </a:r>
            <a:endParaRPr/>
          </a:p>
          <a:p>
            <a:pPr indent="0" lvl="0" marL="0" rtl="0" algn="l">
              <a:spcBef>
                <a:spcPts val="1000"/>
              </a:spcBef>
              <a:spcAft>
                <a:spcPts val="0"/>
              </a:spcAft>
              <a:buNone/>
            </a:pPr>
            <a:r>
              <a:t/>
            </a:r>
            <a:endParaRPr/>
          </a:p>
          <a:p>
            <a:pPr indent="-342900" lvl="0" marL="457200" rtl="0" algn="l">
              <a:spcBef>
                <a:spcPts val="1000"/>
              </a:spcBef>
              <a:spcAft>
                <a:spcPts val="0"/>
              </a:spcAft>
              <a:buClr>
                <a:srgbClr val="980000"/>
              </a:buClr>
              <a:buSzPts val="1800"/>
              <a:buAutoNum type="alphaLcParenR"/>
            </a:pPr>
            <a:r>
              <a:rPr lang="en">
                <a:solidFill>
                  <a:srgbClr val="980000"/>
                </a:solidFill>
              </a:rPr>
              <a:t>If it is not raining then it is not cloudy.</a:t>
            </a:r>
            <a:endParaRPr>
              <a:solidFill>
                <a:srgbClr val="980000"/>
              </a:solidFill>
            </a:endParaRPr>
          </a:p>
          <a:p>
            <a:pPr indent="0" lvl="0" marL="457200" rtl="0" algn="l">
              <a:spcBef>
                <a:spcPts val="1000"/>
              </a:spcBef>
              <a:spcAft>
                <a:spcPts val="0"/>
              </a:spcAft>
              <a:buNone/>
            </a:pPr>
            <a:r>
              <a:t/>
            </a:r>
            <a:endParaRPr/>
          </a:p>
          <a:p>
            <a:pPr indent="-342900" lvl="0" marL="457200" rtl="0" algn="l">
              <a:spcBef>
                <a:spcPts val="1000"/>
              </a:spcBef>
              <a:spcAft>
                <a:spcPts val="0"/>
              </a:spcAft>
              <a:buSzPts val="1800"/>
              <a:buAutoNum type="alphaLcParenR"/>
            </a:pPr>
            <a:r>
              <a:rPr lang="en"/>
              <a:t>If it is raining then it is cloudy.</a:t>
            </a:r>
            <a:endParaRPr/>
          </a:p>
          <a:p>
            <a:pPr indent="0" lvl="0" marL="457200" rtl="0" algn="l">
              <a:spcBef>
                <a:spcPts val="1000"/>
              </a:spcBef>
              <a:spcAft>
                <a:spcPts val="0"/>
              </a:spcAft>
              <a:buNone/>
            </a:pPr>
            <a:r>
              <a:t/>
            </a:r>
            <a:endParaRPr/>
          </a:p>
          <a:p>
            <a:pPr indent="-342900" lvl="0" marL="457200" rtl="0" algn="l">
              <a:spcBef>
                <a:spcPts val="1000"/>
              </a:spcBef>
              <a:spcAft>
                <a:spcPts val="1000"/>
              </a:spcAft>
              <a:buSzPts val="1800"/>
              <a:buAutoNum type="alphaLcParenR"/>
            </a:pPr>
            <a:r>
              <a:rPr lang="en"/>
              <a:t>None of the above.</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