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notesMasterIdLst>
    <p:notesMasterId r:id="rId51"/>
  </p:notesMasterIdLst>
  <p:sldIdLst>
    <p:sldId id="2357" r:id="rId5"/>
    <p:sldId id="2329" r:id="rId6"/>
    <p:sldId id="2360" r:id="rId7"/>
    <p:sldId id="2361" r:id="rId8"/>
    <p:sldId id="2365" r:id="rId9"/>
    <p:sldId id="2366" r:id="rId10"/>
    <p:sldId id="2372" r:id="rId11"/>
    <p:sldId id="2373" r:id="rId12"/>
    <p:sldId id="2371" r:id="rId13"/>
    <p:sldId id="262" r:id="rId14"/>
    <p:sldId id="263" r:id="rId15"/>
    <p:sldId id="265" r:id="rId16"/>
    <p:sldId id="264" r:id="rId17"/>
    <p:sldId id="290" r:id="rId18"/>
    <p:sldId id="291" r:id="rId19"/>
    <p:sldId id="266" r:id="rId20"/>
    <p:sldId id="267" r:id="rId21"/>
    <p:sldId id="270" r:id="rId22"/>
    <p:sldId id="269" r:id="rId23"/>
    <p:sldId id="292" r:id="rId24"/>
    <p:sldId id="293" r:id="rId25"/>
    <p:sldId id="268" r:id="rId26"/>
    <p:sldId id="294" r:id="rId27"/>
    <p:sldId id="271" r:id="rId28"/>
    <p:sldId id="2375" r:id="rId29"/>
    <p:sldId id="2368" r:id="rId30"/>
    <p:sldId id="2369" r:id="rId31"/>
    <p:sldId id="2370" r:id="rId32"/>
    <p:sldId id="2387" r:id="rId33"/>
    <p:sldId id="2376" r:id="rId34"/>
    <p:sldId id="2379" r:id="rId35"/>
    <p:sldId id="2378" r:id="rId36"/>
    <p:sldId id="2377" r:id="rId37"/>
    <p:sldId id="2381" r:id="rId38"/>
    <p:sldId id="2380" r:id="rId39"/>
    <p:sldId id="2383" r:id="rId40"/>
    <p:sldId id="2384" r:id="rId41"/>
    <p:sldId id="2382" r:id="rId42"/>
    <p:sldId id="2385" r:id="rId43"/>
    <p:sldId id="2386" r:id="rId44"/>
    <p:sldId id="944" r:id="rId45"/>
    <p:sldId id="919" r:id="rId46"/>
    <p:sldId id="905" r:id="rId47"/>
    <p:sldId id="923" r:id="rId48"/>
    <p:sldId id="680" r:id="rId49"/>
    <p:sldId id="679" r:id="rId5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43" autoAdjust="0"/>
    <p:restoredTop sz="79774" autoAdjust="0"/>
  </p:normalViewPr>
  <p:slideViewPr>
    <p:cSldViewPr snapToGrid="0">
      <p:cViewPr varScale="1">
        <p:scale>
          <a:sx n="71" d="100"/>
          <a:sy n="71" d="100"/>
        </p:scale>
        <p:origin x="1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11/19/2021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A1846-15C1-4F35-AD6E-2FC96FAC8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xfrm>
            <a:off x="139700" y="768350"/>
            <a:ext cx="6819900" cy="3836988"/>
          </a:xfrm>
          <a:ln/>
        </p:spPr>
      </p:sp>
      <p:sp>
        <p:nvSpPr>
          <p:cNvPr id="65538" name="Notes Placeholder 2"/>
          <p:cNvSpPr>
            <a:spLocks noGrp="1"/>
          </p:cNvSpPr>
          <p:nvPr>
            <p:ph type="body" idx="1"/>
          </p:nvPr>
        </p:nvSpPr>
        <p:spPr>
          <a:noFill/>
          <a:ln/>
        </p:spPr>
        <p:txBody>
          <a:bodyPr/>
          <a:lstStyle/>
          <a:p>
            <a:r>
              <a:rPr lang="en-US" dirty="0">
                <a:ea typeface="ＭＳ Ｐゴシック" pitchFamily="34" charset="-128"/>
              </a:rPr>
              <a:t>Discuss computational complexity: S * A * S   times number of iterations</a:t>
            </a:r>
          </a:p>
          <a:p>
            <a:endParaRPr lang="en-US" dirty="0">
              <a:ea typeface="ＭＳ Ｐゴシック" pitchFamily="34" charset="-128"/>
            </a:endParaRPr>
          </a:p>
          <a:p>
            <a:r>
              <a:rPr lang="en-US" dirty="0">
                <a:ea typeface="ＭＳ Ｐゴシック" pitchFamily="34" charset="-128"/>
              </a:rPr>
              <a:t>Note: updates not in place [if in place, it means something else and not even clear what it means]</a:t>
            </a:r>
          </a:p>
        </p:txBody>
      </p:sp>
      <p:sp>
        <p:nvSpPr>
          <p:cNvPr id="65539" name="Slide Number Placeholder 3"/>
          <p:cNvSpPr>
            <a:spLocks noGrp="1"/>
          </p:cNvSpPr>
          <p:nvPr>
            <p:ph type="sldNum" sz="quarter" idx="5"/>
          </p:nvPr>
        </p:nvSpPr>
        <p:spPr>
          <a:noFill/>
        </p:spPr>
        <p:txBody>
          <a:bodyPr/>
          <a:lstStyle/>
          <a:p>
            <a:pPr marL="0" marR="0" lvl="0" indent="0" algn="r" defTabSz="988101" rtl="0" eaLnBrk="1" fontAlgn="auto" latinLnBrk="0" hangingPunct="1">
              <a:lnSpc>
                <a:spcPct val="100000"/>
              </a:lnSpc>
              <a:spcBef>
                <a:spcPts val="0"/>
              </a:spcBef>
              <a:spcAft>
                <a:spcPts val="0"/>
              </a:spcAft>
              <a:buClrTx/>
              <a:buSzTx/>
              <a:buFontTx/>
              <a:buNone/>
              <a:tabLst/>
              <a:defRPr/>
            </a:pPr>
            <a:fld id="{AD2D01F0-63A4-49FC-8DAB-288B21321D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8101"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55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118255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1172"/>
            <a:ext cx="10515600" cy="839730"/>
          </a:xfrm>
        </p:spPr>
        <p:txBody>
          <a:bodyPr>
            <a:normAutofit/>
          </a:bodyPr>
          <a:lstStyle>
            <a:lvl1pPr>
              <a:defRPr sz="4000">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838200" y="1290919"/>
            <a:ext cx="10515600" cy="4886045"/>
          </a:xfrm>
        </p:spPr>
        <p:txBody>
          <a:bodyPr>
            <a:normAutofit/>
          </a:bodyPr>
          <a:lstStyle>
            <a:lvl1pPr marL="0" indent="0">
              <a:buFont typeface="Wingdings" panose="05000000000000000000" pitchFamily="2" charset="2"/>
              <a:buNone/>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77486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43620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B7D8C-0399-4A4C-8090-0D21AD94D7C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401071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3B7D8C-0399-4A4C-8090-0D21AD94D7C2}"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376520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3B7D8C-0399-4A4C-8090-0D21AD94D7C2}"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41180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B7D8C-0399-4A4C-8090-0D21AD94D7C2}"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323741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3B7D8C-0399-4A4C-8090-0D21AD94D7C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291950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3B7D8C-0399-4A4C-8090-0D21AD94D7C2}"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360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332694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B7D8C-0399-4A4C-8090-0D21AD94D7C2}"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42C-0934-4E3B-9FFB-10D5A66E862D}" type="slidenum">
              <a:rPr lang="en-US" smtClean="0"/>
              <a:t>‹#›</a:t>
            </a:fld>
            <a:endParaRPr lang="en-US"/>
          </a:p>
        </p:txBody>
      </p:sp>
    </p:spTree>
    <p:extLst>
      <p:ext uri="{BB962C8B-B14F-4D97-AF65-F5344CB8AC3E}">
        <p14:creationId xmlns:p14="http://schemas.microsoft.com/office/powerpoint/2010/main" val="1654571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23EE38-C8CA-0C44-947F-F569C925BA56}"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99108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99F761-062A-B94A-8542-9F565EB6F277}"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8915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3F882-12AF-7E45-A669-9397B47E14F8}"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84906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89994"/>
            <a:ext cx="5384800" cy="4936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89994"/>
            <a:ext cx="5384800" cy="4936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77FDFC-8405-6B4A-A08B-E3A56D1E6B31}"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90743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00A6AC-7802-B748-8BFC-963178D932F5}" type="datetime1">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07091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7975DF-1D7E-3D46-9FBF-32626F7C8B76}" type="datetime1">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2573273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3B7F1-0188-A940-BF5D-66E37647A655}" type="datetime1">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08901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73F8A-3757-3D4C-A426-B0CD6A2F9C46}"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2665533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61F7F2-6097-5847-AD96-B9054D2B06FC}"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60526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24FC9C-2E47-5D47-95CF-45E1ACF1DBF5}"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3141893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82B54D-F174-1149-BF06-CD7DD5AF9AA3}"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45004-F4FB-5345-992E-498B4C43F562}" type="slidenum">
              <a:rPr lang="en-US" smtClean="0"/>
              <a:t>‹#›</a:t>
            </a:fld>
            <a:endParaRPr lang="en-US"/>
          </a:p>
        </p:txBody>
      </p:sp>
    </p:spTree>
    <p:extLst>
      <p:ext uri="{BB962C8B-B14F-4D97-AF65-F5344CB8AC3E}">
        <p14:creationId xmlns:p14="http://schemas.microsoft.com/office/powerpoint/2010/main" val="1248931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0584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2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2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881439"/>
            <a:ext cx="10972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r>
              <a:rPr lang="en-US" altLang="zh-CN"/>
              <a:t>© Eric Xing @ CMU, 2005-2015</a:t>
            </a:r>
            <a:endParaRPr lang="en-US" altLang="en-US" sz="1000">
              <a:solidFill>
                <a:schemeClr val="tx1"/>
              </a:solidFill>
            </a:endParaRPr>
          </a:p>
        </p:txBody>
      </p:sp>
      <p:sp>
        <p:nvSpPr>
          <p:cNvPr id="8" name="Slide Number Placeholder 7"/>
          <p:cNvSpPr>
            <a:spLocks noGrp="1"/>
          </p:cNvSpPr>
          <p:nvPr>
            <p:ph type="sldNum" sz="quarter" idx="12"/>
          </p:nvPr>
        </p:nvSpPr>
        <p:spPr>
          <a:xfrm>
            <a:off x="8737600" y="6248400"/>
            <a:ext cx="2844800" cy="457200"/>
          </a:xfrm>
        </p:spPr>
        <p:txBody>
          <a:bodyPr/>
          <a:lstStyle>
            <a:lvl1pPr>
              <a:defRPr sz="800"/>
            </a:lvl1pPr>
          </a:lstStyle>
          <a:p>
            <a:endParaRPr lang="en-US" altLang="en-US"/>
          </a:p>
          <a:p>
            <a:endParaRPr lang="en-US" altLang="en-US"/>
          </a:p>
          <a:p>
            <a:endParaRPr lang="en-US" altLang="en-US"/>
          </a:p>
          <a:p>
            <a:fld id="{48DE5349-D7F5-4C1F-A5F4-CC997E27CB33}" type="slidenum">
              <a:rPr lang="en-US" altLang="en-US"/>
              <a:pPr/>
              <a:t>‹#›</a:t>
            </a:fld>
            <a:endParaRPr lang="en-US" altLang="en-US"/>
          </a:p>
        </p:txBody>
      </p:sp>
    </p:spTree>
    <p:extLst>
      <p:ext uri="{BB962C8B-B14F-4D97-AF65-F5344CB8AC3E}">
        <p14:creationId xmlns:p14="http://schemas.microsoft.com/office/powerpoint/2010/main" val="3496819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00584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2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881439"/>
            <a:ext cx="10972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altLang="zh-CN"/>
              <a:t>© Eric Xing @ CMU, 2005-2015</a:t>
            </a:r>
            <a:endParaRPr lang="en-US" altLang="en-US" sz="1000">
              <a:solidFill>
                <a:schemeClr val="tx1"/>
              </a:solidFill>
            </a:endParaRPr>
          </a:p>
        </p:txBody>
      </p:sp>
      <p:sp>
        <p:nvSpPr>
          <p:cNvPr id="7" name="Slide Number Placeholder 6"/>
          <p:cNvSpPr>
            <a:spLocks noGrp="1"/>
          </p:cNvSpPr>
          <p:nvPr>
            <p:ph type="sldNum" sz="quarter" idx="12"/>
          </p:nvPr>
        </p:nvSpPr>
        <p:spPr>
          <a:xfrm>
            <a:off x="8737600" y="6248400"/>
            <a:ext cx="2844800" cy="457200"/>
          </a:xfrm>
        </p:spPr>
        <p:txBody>
          <a:bodyPr/>
          <a:lstStyle>
            <a:lvl1pPr>
              <a:defRPr sz="800"/>
            </a:lvl1pPr>
          </a:lstStyle>
          <a:p>
            <a:endParaRPr lang="en-US" altLang="en-US"/>
          </a:p>
          <a:p>
            <a:endParaRPr lang="en-US" altLang="en-US"/>
          </a:p>
          <a:p>
            <a:endParaRPr lang="en-US" altLang="en-US"/>
          </a:p>
          <a:p>
            <a:fld id="{9A6A1787-49D9-4C6E-B7C7-59753D4A4CE8}" type="slidenum">
              <a:rPr lang="en-US" altLang="en-US"/>
              <a:pPr/>
              <a:t>‹#›</a:t>
            </a:fld>
            <a:endParaRPr lang="en-US" altLang="en-US"/>
          </a:p>
        </p:txBody>
      </p:sp>
    </p:spTree>
    <p:extLst>
      <p:ext uri="{BB962C8B-B14F-4D97-AF65-F5344CB8AC3E}">
        <p14:creationId xmlns:p14="http://schemas.microsoft.com/office/powerpoint/2010/main" val="25786392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182DA-637D-DA41-AAFB-68E5B7C2EF75}"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56997-4F5F-5A42-B306-795126905ACA}" type="slidenum">
              <a:rPr lang="en-US" smtClean="0"/>
              <a:pPr/>
              <a:t>‹#›</a:t>
            </a:fld>
            <a:endParaRPr lang="en-US"/>
          </a:p>
        </p:txBody>
      </p:sp>
      <p:sp>
        <p:nvSpPr>
          <p:cNvPr id="10" name="Text Placeholder 9"/>
          <p:cNvSpPr>
            <a:spLocks noGrp="1"/>
          </p:cNvSpPr>
          <p:nvPr>
            <p:ph type="body" sz="quarter" idx="13" hasCustomPrompt="1"/>
          </p:nvPr>
        </p:nvSpPr>
        <p:spPr>
          <a:xfrm>
            <a:off x="609600" y="142875"/>
            <a:ext cx="3556000" cy="1143000"/>
          </a:xfrm>
        </p:spPr>
        <p:txBody>
          <a:bodyPr anchor="ctr" anchorCtr="0"/>
          <a:lstStyle>
            <a:lvl1pPr marL="0" indent="0">
              <a:buNone/>
              <a:defRPr baseline="0"/>
            </a:lvl1pPr>
          </a:lstStyle>
          <a:p>
            <a:pPr lvl="0"/>
            <a:r>
              <a:rPr lang="en-US" dirty="0"/>
              <a:t>Click to add Section</a:t>
            </a:r>
          </a:p>
        </p:txBody>
      </p:sp>
    </p:spTree>
    <p:extLst>
      <p:ext uri="{BB962C8B-B14F-4D97-AF65-F5344CB8AC3E}">
        <p14:creationId xmlns:p14="http://schemas.microsoft.com/office/powerpoint/2010/main" val="2026823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A94419-EDFB-6F4E-A333-81B2AEE61551}"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56997-4F5F-5A42-B306-795126905ACA}" type="slidenum">
              <a:rPr lang="en-US" smtClean="0"/>
              <a:pPr/>
              <a:t>‹#›</a:t>
            </a:fld>
            <a:endParaRPr lang="en-US"/>
          </a:p>
        </p:txBody>
      </p:sp>
      <p:sp>
        <p:nvSpPr>
          <p:cNvPr id="9" name="Text Placeholder 9"/>
          <p:cNvSpPr>
            <a:spLocks noGrp="1"/>
          </p:cNvSpPr>
          <p:nvPr>
            <p:ph type="body" sz="quarter" idx="13" hasCustomPrompt="1"/>
          </p:nvPr>
        </p:nvSpPr>
        <p:spPr>
          <a:xfrm>
            <a:off x="609600" y="142875"/>
            <a:ext cx="3556000" cy="1143000"/>
          </a:xfrm>
        </p:spPr>
        <p:txBody>
          <a:bodyPr anchor="ctr" anchorCtr="0"/>
          <a:lstStyle>
            <a:lvl1pPr marL="0" indent="0">
              <a:buNone/>
              <a:defRPr/>
            </a:lvl1pPr>
          </a:lstStyle>
          <a:p>
            <a:pPr lvl="0"/>
            <a:r>
              <a:rPr lang="en-US" dirty="0"/>
              <a:t>Click to add Section</a:t>
            </a:r>
          </a:p>
        </p:txBody>
      </p:sp>
    </p:spTree>
    <p:extLst>
      <p:ext uri="{BB962C8B-B14F-4D97-AF65-F5344CB8AC3E}">
        <p14:creationId xmlns:p14="http://schemas.microsoft.com/office/powerpoint/2010/main" val="871493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CD1D9-C084-EE47-BD8D-261BE031B149}" type="datetime1">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56997-4F5F-5A42-B306-795126905ACA}" type="slidenum">
              <a:rPr lang="en-US" smtClean="0"/>
              <a:pPr/>
              <a:t>‹#›</a:t>
            </a:fld>
            <a:endParaRPr lang="en-US"/>
          </a:p>
        </p:txBody>
      </p:sp>
      <p:sp>
        <p:nvSpPr>
          <p:cNvPr id="7" name="Text Placeholder 9"/>
          <p:cNvSpPr>
            <a:spLocks noGrp="1"/>
          </p:cNvSpPr>
          <p:nvPr>
            <p:ph type="body" sz="quarter" idx="13" hasCustomPrompt="1"/>
          </p:nvPr>
        </p:nvSpPr>
        <p:spPr>
          <a:xfrm>
            <a:off x="609600" y="142875"/>
            <a:ext cx="3556000" cy="1143000"/>
          </a:xfrm>
        </p:spPr>
        <p:txBody>
          <a:bodyPr anchor="ctr" anchorCtr="0"/>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Click to add Section</a:t>
            </a:r>
          </a:p>
        </p:txBody>
      </p:sp>
    </p:spTree>
    <p:extLst>
      <p:ext uri="{BB962C8B-B14F-4D97-AF65-F5344CB8AC3E}">
        <p14:creationId xmlns:p14="http://schemas.microsoft.com/office/powerpoint/2010/main" val="2578599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9215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3224191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015260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428231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545781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4290678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078466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1797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892893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5778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61279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11/19/2021</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7D8C-0399-4A4C-8090-0D21AD94D7C2}" type="datetimeFigureOut">
              <a:rPr lang="en-US" smtClean="0"/>
              <a:t>11/19/2021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7042C-0934-4E3B-9FFB-10D5A66E862D}" type="slidenum">
              <a:rPr lang="en-US" smtClean="0"/>
              <a:t>‹#›</a:t>
            </a:fld>
            <a:endParaRPr lang="en-US"/>
          </a:p>
        </p:txBody>
      </p:sp>
    </p:spTree>
    <p:extLst>
      <p:ext uri="{BB962C8B-B14F-4D97-AF65-F5344CB8AC3E}">
        <p14:creationId xmlns:p14="http://schemas.microsoft.com/office/powerpoint/2010/main" val="17611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224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0760"/>
            <a:ext cx="10972800" cy="5044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554B1-5E36-6045-A73E-011127FE28AE}" type="datetime1">
              <a:rPr lang="en-US" smtClean="0"/>
              <a:t>11/19/2021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16914" y="6356351"/>
            <a:ext cx="1159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45004-F4FB-5345-992E-498B4C43F562}" type="slidenum">
              <a:rPr lang="en-US" smtClean="0"/>
              <a:t>‹#›</a:t>
            </a:fld>
            <a:endParaRPr lang="en-US"/>
          </a:p>
        </p:txBody>
      </p:sp>
    </p:spTree>
    <p:extLst>
      <p:ext uri="{BB962C8B-B14F-4D97-AF65-F5344CB8AC3E}">
        <p14:creationId xmlns:p14="http://schemas.microsoft.com/office/powerpoint/2010/main" val="2137247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339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slideLayout" Target="../slideLayouts/slideLayout13.xml"/><Relationship Id="rId4" Type="http://schemas.openxmlformats.org/officeDocument/2006/relationships/tags" Target="../tags/tag11.xml"/><Relationship Id="rId9" Type="http://schemas.openxmlformats.org/officeDocument/2006/relationships/tags" Target="../tags/tag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13.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slideLayout" Target="../slideLayouts/slideLayout13.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s>
</file>

<file path=ppt/slides/_rels/slide1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slideLayout" Target="../slideLayouts/slideLayout13.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tags" Target="../tags/tag71.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s>
</file>

<file path=ppt/slides/_rels/slide16.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3" Type="http://schemas.openxmlformats.org/officeDocument/2006/relationships/tags" Target="../tags/tag74.xml"/><Relationship Id="rId21" Type="http://schemas.openxmlformats.org/officeDocument/2006/relationships/tags" Target="../tags/tag92.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slideLayout" Target="../slideLayouts/slideLayout13.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10" Type="http://schemas.openxmlformats.org/officeDocument/2006/relationships/tags" Target="../tags/tag81.xml"/><Relationship Id="rId19" Type="http://schemas.openxmlformats.org/officeDocument/2006/relationships/tags" Target="../tags/tag90.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s/_rels/slide18.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2.png"/><Relationship Id="rId5" Type="http://schemas.openxmlformats.org/officeDocument/2006/relationships/tags" Target="../tags/tag135.xml"/><Relationship Id="rId10" Type="http://schemas.openxmlformats.org/officeDocument/2006/relationships/slideLayout" Target="../slideLayouts/slideLayout13.xml"/><Relationship Id="rId4" Type="http://schemas.openxmlformats.org/officeDocument/2006/relationships/tags" Target="../tags/tag134.xml"/><Relationship Id="rId9" Type="http://schemas.openxmlformats.org/officeDocument/2006/relationships/tags" Target="../tags/tag139.xml"/></Relationships>
</file>

<file path=ppt/slides/_rels/slide22.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slideLayout" Target="../slideLayouts/slideLayout13.xml"/><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tags" Target="../tags/tag151.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xkcd.com/555/" TargetMode="External"/><Relationship Id="rId2" Type="http://schemas.openxmlformats.org/officeDocument/2006/relationships/hyperlink" Target="http://xkcdsw.com/1361"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kosbie.net/cmu/spring-16/15-112/notes/notes-recursion-examples.html#mergesor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kosbie.net/cmu/spring-16/15-112/notes/notes-recursion-examples.html#mergesor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s.cmu.edu/~112/notes/notes-recursion-part1.html"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0.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tags" Target="../tags/tag154.xml"/><Relationship Id="rId21" Type="http://schemas.openxmlformats.org/officeDocument/2006/relationships/image" Target="../media/image13.png"/><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tags" Target="../tags/tag153.xml"/><Relationship Id="rId16" Type="http://schemas.openxmlformats.org/officeDocument/2006/relationships/slideLayout" Target="../slideLayouts/slideLayout40.xml"/><Relationship Id="rId20" Type="http://schemas.openxmlformats.org/officeDocument/2006/relationships/image" Target="../media/image12.png"/><Relationship Id="rId29" Type="http://schemas.openxmlformats.org/officeDocument/2006/relationships/image" Target="../media/image22.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image" Target="../media/image16.png"/><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image" Target="../media/image15.png"/><Relationship Id="rId28" Type="http://schemas.openxmlformats.org/officeDocument/2006/relationships/image" Target="../media/image21.png"/><Relationship Id="rId10" Type="http://schemas.openxmlformats.org/officeDocument/2006/relationships/tags" Target="../tags/tag161.xml"/><Relationship Id="rId19" Type="http://schemas.openxmlformats.org/officeDocument/2006/relationships/image" Target="../media/image11.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image" Target="../media/image14.png"/><Relationship Id="rId27"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167.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62165" y="2422694"/>
            <a:ext cx="5134535" cy="2889114"/>
          </a:xfrm>
        </p:spPr>
        <p:txBody>
          <a:bodyPr anchor="b">
            <a:normAutofit fontScale="90000"/>
          </a:bodyPr>
          <a:lstStyle/>
          <a:p>
            <a:pPr algn="l"/>
            <a:br>
              <a:rPr lang="en-US" sz="4600" dirty="0"/>
            </a:br>
            <a:br>
              <a:rPr lang="en-US" sz="4600" dirty="0"/>
            </a:br>
            <a:r>
              <a:rPr lang="en-US" sz="4600" dirty="0"/>
              <a:t>10-607</a:t>
            </a:r>
            <a:br>
              <a:rPr lang="en-US" sz="4600" dirty="0"/>
            </a:br>
            <a:r>
              <a:rPr lang="en-US" sz="4600" dirty="0"/>
              <a:t>Computational Foundations for Machine Learning</a:t>
            </a:r>
            <a:br>
              <a:rPr lang="en-US" sz="4600" dirty="0"/>
            </a:br>
            <a:br>
              <a:rPr lang="en-US" sz="4600" dirty="0"/>
            </a:br>
            <a:r>
              <a:rPr lang="en-US" sz="4600" dirty="0"/>
              <a:t>Recursion, Induction, &amp; Dynamic Programming</a:t>
            </a:r>
          </a:p>
        </p:txBody>
      </p:sp>
      <p:sp>
        <p:nvSpPr>
          <p:cNvPr id="20"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fence&#10;&#10;Description automatically generated">
            <a:extLst>
              <a:ext uri="{FF2B5EF4-FFF2-40B4-BE49-F238E27FC236}">
                <a16:creationId xmlns:a16="http://schemas.microsoft.com/office/drawing/2014/main" id="{C5CA68C4-AA78-43A9-A080-8998D602DE29}"/>
              </a:ext>
            </a:extLst>
          </p:cNvPr>
          <p:cNvPicPr>
            <a:picLocks noChangeAspect="1"/>
          </p:cNvPicPr>
          <p:nvPr/>
        </p:nvPicPr>
        <p:blipFill rotWithShape="1">
          <a:blip r:embed="rId3">
            <a:extLst>
              <a:ext uri="{28A0092B-C50C-407E-A947-70E740481C1C}">
                <a14:useLocalDpi xmlns:a14="http://schemas.microsoft.com/office/drawing/2010/main" val="0"/>
              </a:ext>
            </a:extLst>
          </a:blip>
          <a:srcRect l="10955" r="252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itle 1">
            <a:extLst>
              <a:ext uri="{FF2B5EF4-FFF2-40B4-BE49-F238E27FC236}">
                <a16:creationId xmlns:a16="http://schemas.microsoft.com/office/drawing/2014/main" id="{BA2D9827-D4F9-4D52-8467-F545EC2752C1}"/>
              </a:ext>
            </a:extLst>
          </p:cNvPr>
          <p:cNvSpPr txBox="1">
            <a:spLocks/>
          </p:cNvSpPr>
          <p:nvPr/>
        </p:nvSpPr>
        <p:spPr>
          <a:xfrm>
            <a:off x="6562165" y="3112977"/>
            <a:ext cx="5354852" cy="3435741"/>
          </a:xfrm>
          <a:prstGeom prst="rect">
            <a:avLst/>
          </a:prstGeom>
        </p:spPr>
        <p:txBody>
          <a:bodyPr anchor="b">
            <a:norm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Instructor: Pat Virtue</a:t>
            </a:r>
          </a:p>
        </p:txBody>
      </p:sp>
    </p:spTree>
    <p:extLst>
      <p:ext uri="{BB962C8B-B14F-4D97-AF65-F5344CB8AC3E}">
        <p14:creationId xmlns:p14="http://schemas.microsoft.com/office/powerpoint/2010/main" val="10366610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AC4FF506-FE52-43D9-B1B2-99CDD1DE10B5}"/>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23" name="Rectangle 22">
            <a:extLst>
              <a:ext uri="{FF2B5EF4-FFF2-40B4-BE49-F238E27FC236}">
                <a16:creationId xmlns:a16="http://schemas.microsoft.com/office/drawing/2014/main" id="{6F203BA0-AEAE-4AD4-A65F-9EB69ACD04D3}"/>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cxnSp>
        <p:nvCxnSpPr>
          <p:cNvPr id="24" name="Straight Arrow Connector 23">
            <a:extLst>
              <a:ext uri="{FF2B5EF4-FFF2-40B4-BE49-F238E27FC236}">
                <a16:creationId xmlns:a16="http://schemas.microsoft.com/office/drawing/2014/main" id="{42574C38-8ED2-43F3-AEF6-DAA4E1CF822D}"/>
              </a:ext>
            </a:extLst>
          </p:cNvPr>
          <p:cNvCxnSpPr>
            <a:cxnSpLocks/>
            <a:stCxn id="23" idx="0"/>
          </p:cNvCxnSpPr>
          <p:nvPr>
            <p:custDataLst>
              <p:tags r:id="rId3"/>
            </p:custDataLst>
          </p:nvPr>
        </p:nvCxnSpPr>
        <p:spPr>
          <a:xfrm flipV="1">
            <a:off x="3581400" y="5410200"/>
            <a:ext cx="0" cy="47549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F9E402-6F57-486F-9E6E-001F9B3FB691}"/>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21" name="Text Placeholder 4">
            <a:extLst>
              <a:ext uri="{FF2B5EF4-FFF2-40B4-BE49-F238E27FC236}">
                <a16:creationId xmlns:a16="http://schemas.microsoft.com/office/drawing/2014/main" id="{2D2B3B3E-3B4E-4696-B243-F25D5752C3CF}"/>
              </a:ext>
            </a:extLst>
          </p:cNvPr>
          <p:cNvSpPr txBox="1">
            <a:spLocks/>
          </p:cNvSpPr>
          <p:nvPr>
            <p:custDataLst>
              <p:tags r:id="rId5"/>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9" name="Rectangle 8">
            <a:extLst>
              <a:ext uri="{FF2B5EF4-FFF2-40B4-BE49-F238E27FC236}">
                <a16:creationId xmlns:a16="http://schemas.microsoft.com/office/drawing/2014/main" id="{15820171-44B1-4BE8-B58E-8535FC380681}"/>
              </a:ext>
            </a:extLst>
          </p:cNvPr>
          <p:cNvSpPr/>
          <p:nvPr>
            <p:custDataLst>
              <p:tags r:id="rId6"/>
            </p:custDataLst>
          </p:nvPr>
        </p:nvSpPr>
        <p:spPr>
          <a:xfrm>
            <a:off x="2209800" y="1551211"/>
            <a:ext cx="2743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Stack</a:t>
            </a:r>
          </a:p>
        </p:txBody>
      </p:sp>
      <p:cxnSp>
        <p:nvCxnSpPr>
          <p:cNvPr id="11" name="Straight Arrow Connector 10">
            <a:extLst>
              <a:ext uri="{FF2B5EF4-FFF2-40B4-BE49-F238E27FC236}">
                <a16:creationId xmlns:a16="http://schemas.microsoft.com/office/drawing/2014/main" id="{FB15332B-F7C1-40BD-A940-06A3A6567408}"/>
              </a:ext>
            </a:extLst>
          </p:cNvPr>
          <p:cNvCxnSpPr>
            <a:cxnSpLocks/>
            <a:stCxn id="9" idx="2"/>
          </p:cNvCxnSpPr>
          <p:nvPr>
            <p:custDataLst>
              <p:tags r:id="rId7"/>
            </p:custDataLst>
          </p:nvPr>
        </p:nvCxnSpPr>
        <p:spPr>
          <a:xfrm>
            <a:off x="3581400" y="2008411"/>
            <a:ext cx="0" cy="50074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979429A-2837-414E-844D-6B8041D6C5BE}"/>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3" name="Title 1">
            <a:extLst>
              <a:ext uri="{FF2B5EF4-FFF2-40B4-BE49-F238E27FC236}">
                <a16:creationId xmlns:a16="http://schemas.microsoft.com/office/drawing/2014/main" id="{8540088E-5417-44D5-8F68-2E10EC91D574}"/>
              </a:ext>
            </a:extLst>
          </p:cNvPr>
          <p:cNvSpPr>
            <a:spLocks noGrp="1"/>
          </p:cNvSpPr>
          <p:nvPr>
            <p:ph type="title"/>
          </p:nvPr>
        </p:nvSpPr>
        <p:spPr>
          <a:xfrm>
            <a:off x="2152650" y="261172"/>
            <a:ext cx="7886700" cy="839730"/>
          </a:xfrm>
        </p:spPr>
        <p:txBody>
          <a:bodyPr/>
          <a:lstStyle/>
          <a:p>
            <a:r>
              <a:rPr lang="en-US" dirty="0"/>
              <a:t>How does this look in memory?</a:t>
            </a:r>
          </a:p>
        </p:txBody>
      </p:sp>
    </p:spTree>
    <p:extLst>
      <p:ext uri="{BB962C8B-B14F-4D97-AF65-F5344CB8AC3E}">
        <p14:creationId xmlns:p14="http://schemas.microsoft.com/office/powerpoint/2010/main" val="153340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p:bldP spid="21"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How does this look in memory?</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8" name="Rectangle 7">
            <a:extLst>
              <a:ext uri="{FF2B5EF4-FFF2-40B4-BE49-F238E27FC236}">
                <a16:creationId xmlns:a16="http://schemas.microsoft.com/office/drawing/2014/main" id="{A97BFA8F-986D-4FEE-99E6-EA3692B23AF8}"/>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sp>
        <p:nvSpPr>
          <p:cNvPr id="9" name="Rectangle 8">
            <a:extLst>
              <a:ext uri="{FF2B5EF4-FFF2-40B4-BE49-F238E27FC236}">
                <a16:creationId xmlns:a16="http://schemas.microsoft.com/office/drawing/2014/main" id="{15820171-44B1-4BE8-B58E-8535FC380681}"/>
              </a:ext>
            </a:extLst>
          </p:cNvPr>
          <p:cNvSpPr/>
          <p:nvPr>
            <p:custDataLst>
              <p:tags r:id="rId3"/>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4AA83F8D-99F6-446C-823C-BA6170A60316}"/>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16" name="Rectangle 15">
            <a:extLst>
              <a:ext uri="{FF2B5EF4-FFF2-40B4-BE49-F238E27FC236}">
                <a16:creationId xmlns:a16="http://schemas.microsoft.com/office/drawing/2014/main" id="{15DA2F77-3399-4D9B-8707-64D1839B9962}"/>
              </a:ext>
            </a:extLst>
          </p:cNvPr>
          <p:cNvSpPr/>
          <p:nvPr>
            <p:custDataLst>
              <p:tags r:id="rId5"/>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6"/>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7"/>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8"/>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9"/>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34" name="Rectangle 33">
            <a:extLst>
              <a:ext uri="{FF2B5EF4-FFF2-40B4-BE49-F238E27FC236}">
                <a16:creationId xmlns:a16="http://schemas.microsoft.com/office/drawing/2014/main" id="{35D0033F-947D-4E8F-8ACB-F1AA4998F01F}"/>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1509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8D7D6-3927-4960-B114-C7905A86F4F4}"/>
              </a:ext>
            </a:extLst>
          </p:cNvPr>
          <p:cNvSpPr>
            <a:spLocks noGrp="1"/>
          </p:cNvSpPr>
          <p:nvPr>
            <p:ph type="ctrTitle"/>
          </p:nvPr>
        </p:nvSpPr>
        <p:spPr/>
        <p:txBody>
          <a:bodyPr/>
          <a:lstStyle/>
          <a:p>
            <a:r>
              <a:rPr lang="en-US" dirty="0"/>
              <a:t>The “stack” part of memory is a stack</a:t>
            </a:r>
          </a:p>
        </p:txBody>
      </p:sp>
      <p:sp>
        <p:nvSpPr>
          <p:cNvPr id="3" name="Subtitle 2">
            <a:extLst>
              <a:ext uri="{FF2B5EF4-FFF2-40B4-BE49-F238E27FC236}">
                <a16:creationId xmlns:a16="http://schemas.microsoft.com/office/drawing/2014/main" id="{25DDC4DB-D40E-46B2-A7B6-6B1FB3741664}"/>
              </a:ext>
            </a:extLst>
          </p:cNvPr>
          <p:cNvSpPr>
            <a:spLocks noGrp="1"/>
          </p:cNvSpPr>
          <p:nvPr>
            <p:ph type="subTitle" idx="1"/>
          </p:nvPr>
        </p:nvSpPr>
        <p:spPr/>
        <p:txBody>
          <a:bodyPr>
            <a:normAutofit/>
          </a:bodyPr>
          <a:lstStyle/>
          <a:p>
            <a:r>
              <a:rPr lang="en-US" sz="3200" dirty="0"/>
              <a:t>Function call: push</a:t>
            </a:r>
          </a:p>
          <a:p>
            <a:r>
              <a:rPr lang="en-US" sz="3200" dirty="0"/>
              <a:t>Return: pop</a:t>
            </a:r>
          </a:p>
        </p:txBody>
      </p:sp>
    </p:spTree>
    <p:extLst>
      <p:ext uri="{BB962C8B-B14F-4D97-AF65-F5344CB8AC3E}">
        <p14:creationId xmlns:p14="http://schemas.microsoft.com/office/powerpoint/2010/main" val="21762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1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a:t>
            </a:r>
            <a:r>
              <a:rPr lang="en-US" b="1" dirty="0">
                <a:solidFill>
                  <a:prstClr val="black"/>
                </a:solidFill>
                <a:highlight>
                  <a:srgbClr val="FFFF00"/>
                </a:highlight>
                <a:latin typeface="Courier New" panose="02070309020205020404" pitchFamily="49" charset="0"/>
                <a:cs typeface="Courier New" panose="02070309020205020404" pitchFamily="49" charset="0"/>
              </a:rPr>
              <a:t>factorial</a:t>
            </a:r>
            <a:r>
              <a:rPr lang="en-US" b="1" dirty="0">
                <a:solidFill>
                  <a:prstClr val="black"/>
                </a:solidFill>
                <a:latin typeface="Courier New" panose="02070309020205020404" pitchFamily="49" charset="0"/>
                <a:cs typeface="Courier New" panose="02070309020205020404" pitchFamily="49" charset="0"/>
              </a:rPr>
              <a:t>(n);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820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20"/>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21"/>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22"/>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a:t>
            </a:r>
            <a:r>
              <a:rPr lang="en-US" b="1" dirty="0">
                <a:solidFill>
                  <a:prstClr val="black"/>
                </a:solidFill>
                <a:highlight>
                  <a:srgbClr val="FFFF00"/>
                </a:highlight>
                <a:latin typeface="Courier New" panose="02070309020205020404" pitchFamily="49" charset="0"/>
                <a:cs typeface="Courier New" panose="02070309020205020404" pitchFamily="49" charset="0"/>
              </a:rPr>
              <a:t>factorial</a:t>
            </a:r>
            <a:r>
              <a:rPr lang="en-US" b="1" dirty="0">
                <a:solidFill>
                  <a:prstClr val="black"/>
                </a:solidFill>
                <a:latin typeface="Courier New" panose="02070309020205020404" pitchFamily="49" charset="0"/>
                <a:cs typeface="Courier New" panose="02070309020205020404" pitchFamily="49" charset="0"/>
              </a:rPr>
              <a:t>(n-1);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grpSp>
        <p:nvGrpSpPr>
          <p:cNvPr id="26" name="Group 25">
            <a:extLst>
              <a:ext uri="{FF2B5EF4-FFF2-40B4-BE49-F238E27FC236}">
                <a16:creationId xmlns:a16="http://schemas.microsoft.com/office/drawing/2014/main" id="{EB0971CD-9920-4D07-859B-AD01022A2256}"/>
              </a:ext>
            </a:extLst>
          </p:cNvPr>
          <p:cNvGrpSpPr/>
          <p:nvPr/>
        </p:nvGrpSpPr>
        <p:grpSpPr>
          <a:xfrm>
            <a:off x="2209800" y="2967333"/>
            <a:ext cx="2743200" cy="523493"/>
            <a:chOff x="685800" y="2443839"/>
            <a:chExt cx="2743200" cy="523493"/>
          </a:xfrm>
          <a:solidFill>
            <a:schemeClr val="accent1">
              <a:lumMod val="40000"/>
              <a:lumOff val="60000"/>
            </a:schemeClr>
          </a:solidFill>
        </p:grpSpPr>
        <p:sp>
          <p:nvSpPr>
            <p:cNvPr id="27" name="Rectangle 26">
              <a:extLst>
                <a:ext uri="{FF2B5EF4-FFF2-40B4-BE49-F238E27FC236}">
                  <a16:creationId xmlns:a16="http://schemas.microsoft.com/office/drawing/2014/main" id="{54837D87-C760-4B7B-97B9-73D524E61BA8}"/>
                </a:ext>
              </a:extLst>
            </p:cNvPr>
            <p:cNvSpPr/>
            <p:nvPr>
              <p:custDataLst>
                <p:tags r:id="rId17"/>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0" name="Rectangle 29">
              <a:extLst>
                <a:ext uri="{FF2B5EF4-FFF2-40B4-BE49-F238E27FC236}">
                  <a16:creationId xmlns:a16="http://schemas.microsoft.com/office/drawing/2014/main" id="{285F8E40-71D0-4CCA-8A08-BAC2B061986D}"/>
                </a:ext>
              </a:extLst>
            </p:cNvPr>
            <p:cNvSpPr/>
            <p:nvPr>
              <p:custDataLst>
                <p:tags r:id="rId18"/>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3</a:t>
              </a:r>
            </a:p>
          </p:txBody>
        </p:sp>
        <p:sp>
          <p:nvSpPr>
            <p:cNvPr id="31" name="Rectangle 30">
              <a:extLst>
                <a:ext uri="{FF2B5EF4-FFF2-40B4-BE49-F238E27FC236}">
                  <a16:creationId xmlns:a16="http://schemas.microsoft.com/office/drawing/2014/main" id="{5A6447D3-59EB-4FAC-922C-755810B9A7B7}"/>
                </a:ext>
              </a:extLst>
            </p:cNvPr>
            <p:cNvSpPr/>
            <p:nvPr>
              <p:custDataLst>
                <p:tags r:id="rId19"/>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2" name="Group 31">
            <a:extLst>
              <a:ext uri="{FF2B5EF4-FFF2-40B4-BE49-F238E27FC236}">
                <a16:creationId xmlns:a16="http://schemas.microsoft.com/office/drawing/2014/main" id="{B47F09EE-627D-429C-9BF8-53DB87B2C0ED}"/>
              </a:ext>
            </a:extLst>
          </p:cNvPr>
          <p:cNvGrpSpPr/>
          <p:nvPr/>
        </p:nvGrpSpPr>
        <p:grpSpPr>
          <a:xfrm>
            <a:off x="2209800" y="3488036"/>
            <a:ext cx="2743200" cy="523493"/>
            <a:chOff x="685800" y="2443839"/>
            <a:chExt cx="2743200" cy="523493"/>
          </a:xfrm>
          <a:solidFill>
            <a:schemeClr val="accent1">
              <a:lumMod val="40000"/>
              <a:lumOff val="60000"/>
            </a:schemeClr>
          </a:solidFill>
        </p:grpSpPr>
        <p:sp>
          <p:nvSpPr>
            <p:cNvPr id="33" name="Rectangle 32">
              <a:extLst>
                <a:ext uri="{FF2B5EF4-FFF2-40B4-BE49-F238E27FC236}">
                  <a16:creationId xmlns:a16="http://schemas.microsoft.com/office/drawing/2014/main" id="{DD7B73AE-A2B2-4E17-8A8B-47269B784DE1}"/>
                </a:ext>
              </a:extLst>
            </p:cNvPr>
            <p:cNvSpPr/>
            <p:nvPr>
              <p:custDataLst>
                <p:tags r:id="rId14"/>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4" name="Rectangle 33">
              <a:extLst>
                <a:ext uri="{FF2B5EF4-FFF2-40B4-BE49-F238E27FC236}">
                  <a16:creationId xmlns:a16="http://schemas.microsoft.com/office/drawing/2014/main" id="{A49741B3-4987-4D81-BAEA-97971CE4AE96}"/>
                </a:ext>
              </a:extLst>
            </p:cNvPr>
            <p:cNvSpPr/>
            <p:nvPr>
              <p:custDataLst>
                <p:tags r:id="rId15"/>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a:t>
              </a:r>
            </a:p>
          </p:txBody>
        </p:sp>
        <p:sp>
          <p:nvSpPr>
            <p:cNvPr id="35" name="Rectangle 34">
              <a:extLst>
                <a:ext uri="{FF2B5EF4-FFF2-40B4-BE49-F238E27FC236}">
                  <a16:creationId xmlns:a16="http://schemas.microsoft.com/office/drawing/2014/main" id="{C4FC5350-2F1A-47EE-B886-970339045A84}"/>
                </a:ext>
              </a:extLst>
            </p:cNvPr>
            <p:cNvSpPr/>
            <p:nvPr>
              <p:custDataLst>
                <p:tags r:id="rId16"/>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6" name="Group 35">
            <a:extLst>
              <a:ext uri="{FF2B5EF4-FFF2-40B4-BE49-F238E27FC236}">
                <a16:creationId xmlns:a16="http://schemas.microsoft.com/office/drawing/2014/main" id="{D89D838A-3263-4227-97FC-478A214A9054}"/>
              </a:ext>
            </a:extLst>
          </p:cNvPr>
          <p:cNvGrpSpPr/>
          <p:nvPr/>
        </p:nvGrpSpPr>
        <p:grpSpPr>
          <a:xfrm>
            <a:off x="2209800" y="4011529"/>
            <a:ext cx="2743200" cy="523493"/>
            <a:chOff x="685800" y="2443839"/>
            <a:chExt cx="2743200" cy="523493"/>
          </a:xfrm>
          <a:solidFill>
            <a:schemeClr val="accent1">
              <a:lumMod val="40000"/>
              <a:lumOff val="60000"/>
            </a:schemeClr>
          </a:solidFill>
        </p:grpSpPr>
        <p:sp>
          <p:nvSpPr>
            <p:cNvPr id="37" name="Rectangle 36">
              <a:extLst>
                <a:ext uri="{FF2B5EF4-FFF2-40B4-BE49-F238E27FC236}">
                  <a16:creationId xmlns:a16="http://schemas.microsoft.com/office/drawing/2014/main" id="{AB53FB74-5026-4859-B2B8-9B420F26B47A}"/>
                </a:ext>
              </a:extLst>
            </p:cNvPr>
            <p:cNvSpPr/>
            <p:nvPr>
              <p:custDataLst>
                <p:tags r:id="rId11"/>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8" name="Rectangle 37">
              <a:extLst>
                <a:ext uri="{FF2B5EF4-FFF2-40B4-BE49-F238E27FC236}">
                  <a16:creationId xmlns:a16="http://schemas.microsoft.com/office/drawing/2014/main" id="{B9A4449F-BDAF-4040-A203-D41389C07530}"/>
                </a:ext>
              </a:extLst>
            </p:cNvPr>
            <p:cNvSpPr/>
            <p:nvPr>
              <p:custDataLst>
                <p:tags r:id="rId12"/>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a:t>
              </a:r>
            </a:p>
          </p:txBody>
        </p:sp>
        <p:sp>
          <p:nvSpPr>
            <p:cNvPr id="39" name="Rectangle 38">
              <a:extLst>
                <a:ext uri="{FF2B5EF4-FFF2-40B4-BE49-F238E27FC236}">
                  <a16:creationId xmlns:a16="http://schemas.microsoft.com/office/drawing/2014/main" id="{58DB8AFC-EC03-4E9F-8EC3-72D511676A24}"/>
                </a:ext>
              </a:extLst>
            </p:cNvPr>
            <p:cNvSpPr/>
            <p:nvPr>
              <p:custDataLst>
                <p:tags r:id="rId13"/>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40" name="Group 39">
            <a:extLst>
              <a:ext uri="{FF2B5EF4-FFF2-40B4-BE49-F238E27FC236}">
                <a16:creationId xmlns:a16="http://schemas.microsoft.com/office/drawing/2014/main" id="{B2DD6164-4903-4FF7-B964-E16424073057}"/>
              </a:ext>
            </a:extLst>
          </p:cNvPr>
          <p:cNvGrpSpPr/>
          <p:nvPr/>
        </p:nvGrpSpPr>
        <p:grpSpPr>
          <a:xfrm>
            <a:off x="2209800" y="4529137"/>
            <a:ext cx="2743200" cy="523493"/>
            <a:chOff x="685800" y="2443839"/>
            <a:chExt cx="2743200" cy="523493"/>
          </a:xfrm>
          <a:solidFill>
            <a:schemeClr val="accent1">
              <a:lumMod val="40000"/>
              <a:lumOff val="60000"/>
            </a:schemeClr>
          </a:solidFill>
        </p:grpSpPr>
        <p:sp>
          <p:nvSpPr>
            <p:cNvPr id="41" name="Rectangle 40">
              <a:extLst>
                <a:ext uri="{FF2B5EF4-FFF2-40B4-BE49-F238E27FC236}">
                  <a16:creationId xmlns:a16="http://schemas.microsoft.com/office/drawing/2014/main" id="{09620591-5DBA-4C53-8DEA-DB85988CB639}"/>
                </a:ext>
              </a:extLst>
            </p:cNvPr>
            <p:cNvSpPr/>
            <p:nvPr>
              <p:custDataLst>
                <p:tags r:id="rId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42" name="Rectangle 41">
              <a:extLst>
                <a:ext uri="{FF2B5EF4-FFF2-40B4-BE49-F238E27FC236}">
                  <a16:creationId xmlns:a16="http://schemas.microsoft.com/office/drawing/2014/main" id="{23AA530D-7B40-4D5D-9EF6-3EA005F3FC42}"/>
                </a:ext>
              </a:extLst>
            </p:cNvPr>
            <p:cNvSpPr/>
            <p:nvPr>
              <p:custDataLst>
                <p:tags r:id="rId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43" name="Rectangle 42">
              <a:extLst>
                <a:ext uri="{FF2B5EF4-FFF2-40B4-BE49-F238E27FC236}">
                  <a16:creationId xmlns:a16="http://schemas.microsoft.com/office/drawing/2014/main" id="{9FAA20E6-3914-490F-AF61-9E6C02D2BECE}"/>
                </a:ext>
              </a:extLst>
            </p:cNvPr>
            <p:cNvSpPr/>
            <p:nvPr>
              <p:custDataLst>
                <p:tags r:id="rId1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Tree>
    <p:extLst>
      <p:ext uri="{BB962C8B-B14F-4D97-AF65-F5344CB8AC3E}">
        <p14:creationId xmlns:p14="http://schemas.microsoft.com/office/powerpoint/2010/main" val="16726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21"/>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22"/>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23"/>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highlight>
                  <a:srgbClr val="FFFF00"/>
                </a:highlight>
                <a:latin typeface="Courier New" panose="02070309020205020404" pitchFamily="49" charset="0"/>
                <a:cs typeface="Courier New" panose="02070309020205020404" pitchFamily="49" charset="0"/>
              </a:rPr>
              <a:t>if </a:t>
            </a:r>
            <a:r>
              <a:rPr lang="en-US" b="1" dirty="0">
                <a:solidFill>
                  <a:prstClr val="black"/>
                </a:solidFill>
                <a:highlight>
                  <a:srgbClr val="FFFF00"/>
                </a:highlight>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highlight>
                  <a:srgbClr val="FFFF00"/>
                </a:highlight>
                <a:latin typeface="Courier New" panose="02070309020205020404" pitchFamily="49" charset="0"/>
                <a:cs typeface="Courier New" panose="02070309020205020404" pitchFamily="49" charset="0"/>
              </a:rPr>
              <a:t>return</a:t>
            </a:r>
            <a:r>
              <a:rPr lang="en-US" b="1" dirty="0">
                <a:solidFill>
                  <a:prstClr val="black"/>
                </a:solidFill>
                <a:highlight>
                  <a:srgbClr val="FFFF00"/>
                </a:highlight>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prstClr val="black"/>
                </a:solidFill>
                <a:highlight>
                  <a:srgbClr val="FFFF00"/>
                </a:highlight>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grpSp>
        <p:nvGrpSpPr>
          <p:cNvPr id="26" name="Group 25">
            <a:extLst>
              <a:ext uri="{FF2B5EF4-FFF2-40B4-BE49-F238E27FC236}">
                <a16:creationId xmlns:a16="http://schemas.microsoft.com/office/drawing/2014/main" id="{EB0971CD-9920-4D07-859B-AD01022A2256}"/>
              </a:ext>
            </a:extLst>
          </p:cNvPr>
          <p:cNvGrpSpPr/>
          <p:nvPr/>
        </p:nvGrpSpPr>
        <p:grpSpPr>
          <a:xfrm>
            <a:off x="2209800" y="2967333"/>
            <a:ext cx="2743200" cy="523493"/>
            <a:chOff x="685800" y="2443839"/>
            <a:chExt cx="2743200" cy="523493"/>
          </a:xfrm>
          <a:solidFill>
            <a:schemeClr val="accent1">
              <a:lumMod val="40000"/>
              <a:lumOff val="60000"/>
            </a:schemeClr>
          </a:solidFill>
        </p:grpSpPr>
        <p:sp>
          <p:nvSpPr>
            <p:cNvPr id="27" name="Rectangle 26">
              <a:extLst>
                <a:ext uri="{FF2B5EF4-FFF2-40B4-BE49-F238E27FC236}">
                  <a16:creationId xmlns:a16="http://schemas.microsoft.com/office/drawing/2014/main" id="{54837D87-C760-4B7B-97B9-73D524E61BA8}"/>
                </a:ext>
              </a:extLst>
            </p:cNvPr>
            <p:cNvSpPr/>
            <p:nvPr>
              <p:custDataLst>
                <p:tags r:id="rId1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0" name="Rectangle 29">
              <a:extLst>
                <a:ext uri="{FF2B5EF4-FFF2-40B4-BE49-F238E27FC236}">
                  <a16:creationId xmlns:a16="http://schemas.microsoft.com/office/drawing/2014/main" id="{285F8E40-71D0-4CCA-8A08-BAC2B061986D}"/>
                </a:ext>
              </a:extLst>
            </p:cNvPr>
            <p:cNvSpPr/>
            <p:nvPr>
              <p:custDataLst>
                <p:tags r:id="rId1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3</a:t>
              </a:r>
            </a:p>
          </p:txBody>
        </p:sp>
        <p:sp>
          <p:nvSpPr>
            <p:cNvPr id="31" name="Rectangle 30">
              <a:extLst>
                <a:ext uri="{FF2B5EF4-FFF2-40B4-BE49-F238E27FC236}">
                  <a16:creationId xmlns:a16="http://schemas.microsoft.com/office/drawing/2014/main" id="{5A6447D3-59EB-4FAC-922C-755810B9A7B7}"/>
                </a:ext>
              </a:extLst>
            </p:cNvPr>
            <p:cNvSpPr/>
            <p:nvPr>
              <p:custDataLst>
                <p:tags r:id="rId2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2" name="Group 31">
            <a:extLst>
              <a:ext uri="{FF2B5EF4-FFF2-40B4-BE49-F238E27FC236}">
                <a16:creationId xmlns:a16="http://schemas.microsoft.com/office/drawing/2014/main" id="{B47F09EE-627D-429C-9BF8-53DB87B2C0ED}"/>
              </a:ext>
            </a:extLst>
          </p:cNvPr>
          <p:cNvGrpSpPr/>
          <p:nvPr/>
        </p:nvGrpSpPr>
        <p:grpSpPr>
          <a:xfrm>
            <a:off x="2209800" y="3488036"/>
            <a:ext cx="2743200" cy="523493"/>
            <a:chOff x="685800" y="2443839"/>
            <a:chExt cx="2743200" cy="523493"/>
          </a:xfrm>
          <a:solidFill>
            <a:schemeClr val="accent1">
              <a:lumMod val="40000"/>
              <a:lumOff val="60000"/>
            </a:schemeClr>
          </a:solidFill>
        </p:grpSpPr>
        <p:sp>
          <p:nvSpPr>
            <p:cNvPr id="33" name="Rectangle 32">
              <a:extLst>
                <a:ext uri="{FF2B5EF4-FFF2-40B4-BE49-F238E27FC236}">
                  <a16:creationId xmlns:a16="http://schemas.microsoft.com/office/drawing/2014/main" id="{DD7B73AE-A2B2-4E17-8A8B-47269B784DE1}"/>
                </a:ext>
              </a:extLst>
            </p:cNvPr>
            <p:cNvSpPr/>
            <p:nvPr>
              <p:custDataLst>
                <p:tags r:id="rId15"/>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4" name="Rectangle 33">
              <a:extLst>
                <a:ext uri="{FF2B5EF4-FFF2-40B4-BE49-F238E27FC236}">
                  <a16:creationId xmlns:a16="http://schemas.microsoft.com/office/drawing/2014/main" id="{A49741B3-4987-4D81-BAEA-97971CE4AE96}"/>
                </a:ext>
              </a:extLst>
            </p:cNvPr>
            <p:cNvSpPr/>
            <p:nvPr>
              <p:custDataLst>
                <p:tags r:id="rId16"/>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a:t>
              </a:r>
            </a:p>
          </p:txBody>
        </p:sp>
        <p:sp>
          <p:nvSpPr>
            <p:cNvPr id="35" name="Rectangle 34">
              <a:extLst>
                <a:ext uri="{FF2B5EF4-FFF2-40B4-BE49-F238E27FC236}">
                  <a16:creationId xmlns:a16="http://schemas.microsoft.com/office/drawing/2014/main" id="{C4FC5350-2F1A-47EE-B886-970339045A84}"/>
                </a:ext>
              </a:extLst>
            </p:cNvPr>
            <p:cNvSpPr/>
            <p:nvPr>
              <p:custDataLst>
                <p:tags r:id="rId17"/>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6" name="Group 35">
            <a:extLst>
              <a:ext uri="{FF2B5EF4-FFF2-40B4-BE49-F238E27FC236}">
                <a16:creationId xmlns:a16="http://schemas.microsoft.com/office/drawing/2014/main" id="{D89D838A-3263-4227-97FC-478A214A9054}"/>
              </a:ext>
            </a:extLst>
          </p:cNvPr>
          <p:cNvGrpSpPr/>
          <p:nvPr/>
        </p:nvGrpSpPr>
        <p:grpSpPr>
          <a:xfrm>
            <a:off x="2209800" y="4011529"/>
            <a:ext cx="2743200" cy="523493"/>
            <a:chOff x="685800" y="2443839"/>
            <a:chExt cx="2743200" cy="523493"/>
          </a:xfrm>
          <a:solidFill>
            <a:schemeClr val="accent1">
              <a:lumMod val="40000"/>
              <a:lumOff val="60000"/>
            </a:schemeClr>
          </a:solidFill>
        </p:grpSpPr>
        <p:sp>
          <p:nvSpPr>
            <p:cNvPr id="37" name="Rectangle 36">
              <a:extLst>
                <a:ext uri="{FF2B5EF4-FFF2-40B4-BE49-F238E27FC236}">
                  <a16:creationId xmlns:a16="http://schemas.microsoft.com/office/drawing/2014/main" id="{AB53FB74-5026-4859-B2B8-9B420F26B47A}"/>
                </a:ext>
              </a:extLst>
            </p:cNvPr>
            <p:cNvSpPr/>
            <p:nvPr>
              <p:custDataLst>
                <p:tags r:id="rId12"/>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8" name="Rectangle 37">
              <a:extLst>
                <a:ext uri="{FF2B5EF4-FFF2-40B4-BE49-F238E27FC236}">
                  <a16:creationId xmlns:a16="http://schemas.microsoft.com/office/drawing/2014/main" id="{B9A4449F-BDAF-4040-A203-D41389C07530}"/>
                </a:ext>
              </a:extLst>
            </p:cNvPr>
            <p:cNvSpPr/>
            <p:nvPr>
              <p:custDataLst>
                <p:tags r:id="rId13"/>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a:t>
              </a:r>
            </a:p>
          </p:txBody>
        </p:sp>
        <p:sp>
          <p:nvSpPr>
            <p:cNvPr id="39" name="Rectangle 38">
              <a:extLst>
                <a:ext uri="{FF2B5EF4-FFF2-40B4-BE49-F238E27FC236}">
                  <a16:creationId xmlns:a16="http://schemas.microsoft.com/office/drawing/2014/main" id="{58DB8AFC-EC03-4E9F-8EC3-72D511676A24}"/>
                </a:ext>
              </a:extLst>
            </p:cNvPr>
            <p:cNvSpPr/>
            <p:nvPr>
              <p:custDataLst>
                <p:tags r:id="rId14"/>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40" name="Group 39">
            <a:extLst>
              <a:ext uri="{FF2B5EF4-FFF2-40B4-BE49-F238E27FC236}">
                <a16:creationId xmlns:a16="http://schemas.microsoft.com/office/drawing/2014/main" id="{B2DD6164-4903-4FF7-B964-E16424073057}"/>
              </a:ext>
            </a:extLst>
          </p:cNvPr>
          <p:cNvGrpSpPr/>
          <p:nvPr/>
        </p:nvGrpSpPr>
        <p:grpSpPr>
          <a:xfrm>
            <a:off x="2209800" y="4529137"/>
            <a:ext cx="2743200" cy="523493"/>
            <a:chOff x="685800" y="2443839"/>
            <a:chExt cx="2743200" cy="523493"/>
          </a:xfrm>
          <a:solidFill>
            <a:schemeClr val="accent1">
              <a:lumMod val="40000"/>
              <a:lumOff val="60000"/>
            </a:schemeClr>
          </a:solidFill>
        </p:grpSpPr>
        <p:sp>
          <p:nvSpPr>
            <p:cNvPr id="41" name="Rectangle 40">
              <a:extLst>
                <a:ext uri="{FF2B5EF4-FFF2-40B4-BE49-F238E27FC236}">
                  <a16:creationId xmlns:a16="http://schemas.microsoft.com/office/drawing/2014/main" id="{09620591-5DBA-4C53-8DEA-DB85988CB639}"/>
                </a:ext>
              </a:extLst>
            </p:cNvPr>
            <p:cNvSpPr/>
            <p:nvPr>
              <p:custDataLst>
                <p:tags r:id="rId9"/>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42" name="Rectangle 41">
              <a:extLst>
                <a:ext uri="{FF2B5EF4-FFF2-40B4-BE49-F238E27FC236}">
                  <a16:creationId xmlns:a16="http://schemas.microsoft.com/office/drawing/2014/main" id="{23AA530D-7B40-4D5D-9EF6-3EA005F3FC42}"/>
                </a:ext>
              </a:extLst>
            </p:cNvPr>
            <p:cNvSpPr/>
            <p:nvPr>
              <p:custDataLst>
                <p:tags r:id="rId10"/>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43" name="Rectangle 42">
              <a:extLst>
                <a:ext uri="{FF2B5EF4-FFF2-40B4-BE49-F238E27FC236}">
                  <a16:creationId xmlns:a16="http://schemas.microsoft.com/office/drawing/2014/main" id="{9FAA20E6-3914-490F-AF61-9E6C02D2BECE}"/>
                </a:ext>
              </a:extLst>
            </p:cNvPr>
            <p:cNvSpPr/>
            <p:nvPr>
              <p:custDataLst>
                <p:tags r:id="rId11"/>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3" name="Arc 2">
            <a:extLst>
              <a:ext uri="{FF2B5EF4-FFF2-40B4-BE49-F238E27FC236}">
                <a16:creationId xmlns:a16="http://schemas.microsoft.com/office/drawing/2014/main" id="{F5B44275-38C8-447B-929F-F7F8EAA3E472}"/>
              </a:ext>
            </a:extLst>
          </p:cNvPr>
          <p:cNvSpPr/>
          <p:nvPr/>
        </p:nvSpPr>
        <p:spPr>
          <a:xfrm>
            <a:off x="4731214" y="4286196"/>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49" name="Rectangle 48">
            <a:extLst>
              <a:ext uri="{FF2B5EF4-FFF2-40B4-BE49-F238E27FC236}">
                <a16:creationId xmlns:a16="http://schemas.microsoft.com/office/drawing/2014/main" id="{2E468B35-82EC-4408-80BC-99ED58AB3623}"/>
              </a:ext>
            </a:extLst>
          </p:cNvPr>
          <p:cNvSpPr/>
          <p:nvPr>
            <p:custDataLst>
              <p:tags r:id="rId8"/>
            </p:custDataLst>
          </p:nvPr>
        </p:nvSpPr>
        <p:spPr>
          <a:xfrm>
            <a:off x="5289086" y="4325741"/>
            <a:ext cx="662827" cy="461665"/>
          </a:xfrm>
          <a:prstGeom prst="rect">
            <a:avLst/>
          </a:prstGeom>
        </p:spPr>
        <p:txBody>
          <a:bodyPr wrap="square">
            <a:spAutoFit/>
          </a:bodyPr>
          <a:lstStyle/>
          <a:p>
            <a:pPr defTabSz="457200"/>
            <a:r>
              <a:rPr lang="en-US" sz="2400" dirty="0">
                <a:solidFill>
                  <a:prstClr val="black"/>
                </a:solidFill>
                <a:latin typeface="Calibri" panose="020F0502020204030204"/>
              </a:rPr>
              <a:t>1</a:t>
            </a:r>
          </a:p>
        </p:txBody>
      </p:sp>
    </p:spTree>
    <p:extLst>
      <p:ext uri="{BB962C8B-B14F-4D97-AF65-F5344CB8AC3E}">
        <p14:creationId xmlns:p14="http://schemas.microsoft.com/office/powerpoint/2010/main" val="218172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nvGrpSpPr>
          <p:cNvPr id="29" name="Group 28">
            <a:extLst>
              <a:ext uri="{FF2B5EF4-FFF2-40B4-BE49-F238E27FC236}">
                <a16:creationId xmlns:a16="http://schemas.microsoft.com/office/drawing/2014/main" id="{427F5449-570C-4DE4-8386-D30978604EE4}"/>
              </a:ext>
            </a:extLst>
          </p:cNvPr>
          <p:cNvGrpSpPr/>
          <p:nvPr/>
        </p:nvGrpSpPr>
        <p:grpSpPr>
          <a:xfrm>
            <a:off x="2209800" y="2443840"/>
            <a:ext cx="2743200" cy="523493"/>
            <a:chOff x="685800" y="2443839"/>
            <a:chExt cx="2743200" cy="523493"/>
          </a:xfrm>
          <a:solidFill>
            <a:schemeClr val="accent1">
              <a:lumMod val="40000"/>
              <a:lumOff val="60000"/>
            </a:schemeClr>
          </a:solidFill>
        </p:grpSpPr>
        <p:sp>
          <p:nvSpPr>
            <p:cNvPr id="20" name="Rectangle 19">
              <a:extLst>
                <a:ext uri="{FF2B5EF4-FFF2-40B4-BE49-F238E27FC236}">
                  <a16:creationId xmlns:a16="http://schemas.microsoft.com/office/drawing/2014/main" id="{1DAC9444-4577-48BC-9FB3-9DF044906EE0}"/>
                </a:ext>
              </a:extLst>
            </p:cNvPr>
            <p:cNvSpPr/>
            <p:nvPr>
              <p:custDataLst>
                <p:tags r:id="rId21"/>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21" name="Rectangle 20">
              <a:extLst>
                <a:ext uri="{FF2B5EF4-FFF2-40B4-BE49-F238E27FC236}">
                  <a16:creationId xmlns:a16="http://schemas.microsoft.com/office/drawing/2014/main" id="{B9DE1354-8465-4DB5-9261-64E671021732}"/>
                </a:ext>
              </a:extLst>
            </p:cNvPr>
            <p:cNvSpPr/>
            <p:nvPr>
              <p:custDataLst>
                <p:tags r:id="rId22"/>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22" name="Rectangle 21">
              <a:extLst>
                <a:ext uri="{FF2B5EF4-FFF2-40B4-BE49-F238E27FC236}">
                  <a16:creationId xmlns:a16="http://schemas.microsoft.com/office/drawing/2014/main" id="{C7404AD1-78A4-4971-B037-ABDFD41DABA0}"/>
                </a:ext>
              </a:extLst>
            </p:cNvPr>
            <p:cNvSpPr/>
            <p:nvPr>
              <p:custDataLst>
                <p:tags r:id="rId23"/>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highlight>
                  <a:srgbClr val="FFFF00"/>
                </a:highlight>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grpSp>
        <p:nvGrpSpPr>
          <p:cNvPr id="26" name="Group 25">
            <a:extLst>
              <a:ext uri="{FF2B5EF4-FFF2-40B4-BE49-F238E27FC236}">
                <a16:creationId xmlns:a16="http://schemas.microsoft.com/office/drawing/2014/main" id="{EB0971CD-9920-4D07-859B-AD01022A2256}"/>
              </a:ext>
            </a:extLst>
          </p:cNvPr>
          <p:cNvGrpSpPr/>
          <p:nvPr/>
        </p:nvGrpSpPr>
        <p:grpSpPr>
          <a:xfrm>
            <a:off x="2209800" y="2967333"/>
            <a:ext cx="2743200" cy="523493"/>
            <a:chOff x="685800" y="2443839"/>
            <a:chExt cx="2743200" cy="523493"/>
          </a:xfrm>
          <a:solidFill>
            <a:schemeClr val="accent1">
              <a:lumMod val="40000"/>
              <a:lumOff val="60000"/>
            </a:schemeClr>
          </a:solidFill>
        </p:grpSpPr>
        <p:sp>
          <p:nvSpPr>
            <p:cNvPr id="27" name="Rectangle 26">
              <a:extLst>
                <a:ext uri="{FF2B5EF4-FFF2-40B4-BE49-F238E27FC236}">
                  <a16:creationId xmlns:a16="http://schemas.microsoft.com/office/drawing/2014/main" id="{54837D87-C760-4B7B-97B9-73D524E61BA8}"/>
                </a:ext>
              </a:extLst>
            </p:cNvPr>
            <p:cNvSpPr/>
            <p:nvPr>
              <p:custDataLst>
                <p:tags r:id="rId18"/>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0" name="Rectangle 29">
              <a:extLst>
                <a:ext uri="{FF2B5EF4-FFF2-40B4-BE49-F238E27FC236}">
                  <a16:creationId xmlns:a16="http://schemas.microsoft.com/office/drawing/2014/main" id="{285F8E40-71D0-4CCA-8A08-BAC2B061986D}"/>
                </a:ext>
              </a:extLst>
            </p:cNvPr>
            <p:cNvSpPr/>
            <p:nvPr>
              <p:custDataLst>
                <p:tags r:id="rId19"/>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3</a:t>
              </a:r>
            </a:p>
          </p:txBody>
        </p:sp>
        <p:sp>
          <p:nvSpPr>
            <p:cNvPr id="31" name="Rectangle 30">
              <a:extLst>
                <a:ext uri="{FF2B5EF4-FFF2-40B4-BE49-F238E27FC236}">
                  <a16:creationId xmlns:a16="http://schemas.microsoft.com/office/drawing/2014/main" id="{5A6447D3-59EB-4FAC-922C-755810B9A7B7}"/>
                </a:ext>
              </a:extLst>
            </p:cNvPr>
            <p:cNvSpPr/>
            <p:nvPr>
              <p:custDataLst>
                <p:tags r:id="rId20"/>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2" name="Group 31">
            <a:extLst>
              <a:ext uri="{FF2B5EF4-FFF2-40B4-BE49-F238E27FC236}">
                <a16:creationId xmlns:a16="http://schemas.microsoft.com/office/drawing/2014/main" id="{B47F09EE-627D-429C-9BF8-53DB87B2C0ED}"/>
              </a:ext>
            </a:extLst>
          </p:cNvPr>
          <p:cNvGrpSpPr/>
          <p:nvPr/>
        </p:nvGrpSpPr>
        <p:grpSpPr>
          <a:xfrm>
            <a:off x="2209800" y="3488036"/>
            <a:ext cx="2743200" cy="523493"/>
            <a:chOff x="685800" y="2443839"/>
            <a:chExt cx="2743200" cy="523493"/>
          </a:xfrm>
          <a:solidFill>
            <a:schemeClr val="accent1">
              <a:lumMod val="40000"/>
              <a:lumOff val="60000"/>
            </a:schemeClr>
          </a:solidFill>
        </p:grpSpPr>
        <p:sp>
          <p:nvSpPr>
            <p:cNvPr id="33" name="Rectangle 32">
              <a:extLst>
                <a:ext uri="{FF2B5EF4-FFF2-40B4-BE49-F238E27FC236}">
                  <a16:creationId xmlns:a16="http://schemas.microsoft.com/office/drawing/2014/main" id="{DD7B73AE-A2B2-4E17-8A8B-47269B784DE1}"/>
                </a:ext>
              </a:extLst>
            </p:cNvPr>
            <p:cNvSpPr/>
            <p:nvPr>
              <p:custDataLst>
                <p:tags r:id="rId15"/>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4" name="Rectangle 33">
              <a:extLst>
                <a:ext uri="{FF2B5EF4-FFF2-40B4-BE49-F238E27FC236}">
                  <a16:creationId xmlns:a16="http://schemas.microsoft.com/office/drawing/2014/main" id="{A49741B3-4987-4D81-BAEA-97971CE4AE96}"/>
                </a:ext>
              </a:extLst>
            </p:cNvPr>
            <p:cNvSpPr/>
            <p:nvPr>
              <p:custDataLst>
                <p:tags r:id="rId16"/>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a:t>
              </a:r>
            </a:p>
          </p:txBody>
        </p:sp>
        <p:sp>
          <p:nvSpPr>
            <p:cNvPr id="35" name="Rectangle 34">
              <a:extLst>
                <a:ext uri="{FF2B5EF4-FFF2-40B4-BE49-F238E27FC236}">
                  <a16:creationId xmlns:a16="http://schemas.microsoft.com/office/drawing/2014/main" id="{C4FC5350-2F1A-47EE-B886-970339045A84}"/>
                </a:ext>
              </a:extLst>
            </p:cNvPr>
            <p:cNvSpPr/>
            <p:nvPr>
              <p:custDataLst>
                <p:tags r:id="rId17"/>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grpSp>
        <p:nvGrpSpPr>
          <p:cNvPr id="36" name="Group 35">
            <a:extLst>
              <a:ext uri="{FF2B5EF4-FFF2-40B4-BE49-F238E27FC236}">
                <a16:creationId xmlns:a16="http://schemas.microsoft.com/office/drawing/2014/main" id="{D89D838A-3263-4227-97FC-478A214A9054}"/>
              </a:ext>
            </a:extLst>
          </p:cNvPr>
          <p:cNvGrpSpPr/>
          <p:nvPr/>
        </p:nvGrpSpPr>
        <p:grpSpPr>
          <a:xfrm>
            <a:off x="2209800" y="4011529"/>
            <a:ext cx="2743200" cy="523493"/>
            <a:chOff x="685800" y="2443839"/>
            <a:chExt cx="2743200" cy="523493"/>
          </a:xfrm>
          <a:solidFill>
            <a:schemeClr val="accent1">
              <a:lumMod val="40000"/>
              <a:lumOff val="60000"/>
            </a:schemeClr>
          </a:solidFill>
        </p:grpSpPr>
        <p:sp>
          <p:nvSpPr>
            <p:cNvPr id="37" name="Rectangle 36">
              <a:extLst>
                <a:ext uri="{FF2B5EF4-FFF2-40B4-BE49-F238E27FC236}">
                  <a16:creationId xmlns:a16="http://schemas.microsoft.com/office/drawing/2014/main" id="{AB53FB74-5026-4859-B2B8-9B420F26B47A}"/>
                </a:ext>
              </a:extLst>
            </p:cNvPr>
            <p:cNvSpPr/>
            <p:nvPr>
              <p:custDataLst>
                <p:tags r:id="rId12"/>
              </p:custDataLst>
            </p:nvPr>
          </p:nvSpPr>
          <p:spPr>
            <a:xfrm>
              <a:off x="685800" y="2443839"/>
              <a:ext cx="2743200" cy="523493"/>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factorial()</a:t>
              </a:r>
            </a:p>
          </p:txBody>
        </p:sp>
        <p:sp>
          <p:nvSpPr>
            <p:cNvPr id="38" name="Rectangle 37">
              <a:extLst>
                <a:ext uri="{FF2B5EF4-FFF2-40B4-BE49-F238E27FC236}">
                  <a16:creationId xmlns:a16="http://schemas.microsoft.com/office/drawing/2014/main" id="{B9A4449F-BDAF-4040-A203-D41389C07530}"/>
                </a:ext>
              </a:extLst>
            </p:cNvPr>
            <p:cNvSpPr/>
            <p:nvPr>
              <p:custDataLst>
                <p:tags r:id="rId13"/>
              </p:custDataLst>
            </p:nvPr>
          </p:nvSpPr>
          <p:spPr>
            <a:xfrm>
              <a:off x="2784442" y="2537871"/>
              <a:ext cx="557872" cy="36316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a:t>
              </a:r>
            </a:p>
          </p:txBody>
        </p:sp>
        <p:sp>
          <p:nvSpPr>
            <p:cNvPr id="39" name="Rectangle 38">
              <a:extLst>
                <a:ext uri="{FF2B5EF4-FFF2-40B4-BE49-F238E27FC236}">
                  <a16:creationId xmlns:a16="http://schemas.microsoft.com/office/drawing/2014/main" id="{58DB8AFC-EC03-4E9F-8EC3-72D511676A24}"/>
                </a:ext>
              </a:extLst>
            </p:cNvPr>
            <p:cNvSpPr/>
            <p:nvPr>
              <p:custDataLst>
                <p:tags r:id="rId14"/>
              </p:custDataLst>
            </p:nvPr>
          </p:nvSpPr>
          <p:spPr>
            <a:xfrm>
              <a:off x="1585554" y="253787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grpSp>
      <p:sp>
        <p:nvSpPr>
          <p:cNvPr id="44" name="Arc 43">
            <a:extLst>
              <a:ext uri="{FF2B5EF4-FFF2-40B4-BE49-F238E27FC236}">
                <a16:creationId xmlns:a16="http://schemas.microsoft.com/office/drawing/2014/main" id="{7F9B044E-69BD-4BD8-B6B1-B374DAF65935}"/>
              </a:ext>
            </a:extLst>
          </p:cNvPr>
          <p:cNvSpPr/>
          <p:nvPr/>
        </p:nvSpPr>
        <p:spPr>
          <a:xfrm>
            <a:off x="4731214" y="3740441"/>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45" name="Rectangle 44">
            <a:extLst>
              <a:ext uri="{FF2B5EF4-FFF2-40B4-BE49-F238E27FC236}">
                <a16:creationId xmlns:a16="http://schemas.microsoft.com/office/drawing/2014/main" id="{A3734F7C-173E-42FD-B4C3-249A82E3D20D}"/>
              </a:ext>
            </a:extLst>
          </p:cNvPr>
          <p:cNvSpPr/>
          <p:nvPr>
            <p:custDataLst>
              <p:tags r:id="rId8"/>
            </p:custDataLst>
          </p:nvPr>
        </p:nvSpPr>
        <p:spPr>
          <a:xfrm>
            <a:off x="5289086" y="3779986"/>
            <a:ext cx="662827" cy="461665"/>
          </a:xfrm>
          <a:prstGeom prst="rect">
            <a:avLst/>
          </a:prstGeom>
        </p:spPr>
        <p:txBody>
          <a:bodyPr wrap="square">
            <a:spAutoFit/>
          </a:bodyPr>
          <a:lstStyle/>
          <a:p>
            <a:pPr defTabSz="457200"/>
            <a:r>
              <a:rPr lang="en-US" sz="2400" dirty="0">
                <a:solidFill>
                  <a:prstClr val="black"/>
                </a:solidFill>
                <a:latin typeface="Calibri" panose="020F0502020204030204"/>
              </a:rPr>
              <a:t>1</a:t>
            </a:r>
          </a:p>
        </p:txBody>
      </p:sp>
      <p:sp>
        <p:nvSpPr>
          <p:cNvPr id="46" name="Arc 45">
            <a:extLst>
              <a:ext uri="{FF2B5EF4-FFF2-40B4-BE49-F238E27FC236}">
                <a16:creationId xmlns:a16="http://schemas.microsoft.com/office/drawing/2014/main" id="{B8A393F7-5BE9-4750-8354-626F7AF912AF}"/>
              </a:ext>
            </a:extLst>
          </p:cNvPr>
          <p:cNvSpPr/>
          <p:nvPr/>
        </p:nvSpPr>
        <p:spPr>
          <a:xfrm>
            <a:off x="4731214" y="3223986"/>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47" name="Rectangle 46">
            <a:extLst>
              <a:ext uri="{FF2B5EF4-FFF2-40B4-BE49-F238E27FC236}">
                <a16:creationId xmlns:a16="http://schemas.microsoft.com/office/drawing/2014/main" id="{566C7387-43E8-45BA-ABCB-F4757FB356D8}"/>
              </a:ext>
            </a:extLst>
          </p:cNvPr>
          <p:cNvSpPr/>
          <p:nvPr>
            <p:custDataLst>
              <p:tags r:id="rId9"/>
            </p:custDataLst>
          </p:nvPr>
        </p:nvSpPr>
        <p:spPr>
          <a:xfrm>
            <a:off x="5289086" y="3263531"/>
            <a:ext cx="662827" cy="461665"/>
          </a:xfrm>
          <a:prstGeom prst="rect">
            <a:avLst/>
          </a:prstGeom>
        </p:spPr>
        <p:txBody>
          <a:bodyPr wrap="square">
            <a:spAutoFit/>
          </a:bodyPr>
          <a:lstStyle/>
          <a:p>
            <a:pPr defTabSz="457200"/>
            <a:r>
              <a:rPr lang="en-US" sz="2400" dirty="0">
                <a:solidFill>
                  <a:prstClr val="black"/>
                </a:solidFill>
                <a:latin typeface="Calibri" panose="020F0502020204030204"/>
              </a:rPr>
              <a:t>2</a:t>
            </a:r>
          </a:p>
        </p:txBody>
      </p:sp>
      <p:sp>
        <p:nvSpPr>
          <p:cNvPr id="48" name="Arc 47">
            <a:extLst>
              <a:ext uri="{FF2B5EF4-FFF2-40B4-BE49-F238E27FC236}">
                <a16:creationId xmlns:a16="http://schemas.microsoft.com/office/drawing/2014/main" id="{75E811A5-EBF4-4418-BCA1-075101D7BD3A}"/>
              </a:ext>
            </a:extLst>
          </p:cNvPr>
          <p:cNvSpPr/>
          <p:nvPr/>
        </p:nvSpPr>
        <p:spPr>
          <a:xfrm>
            <a:off x="4731214" y="2698280"/>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50" name="Rectangle 49">
            <a:extLst>
              <a:ext uri="{FF2B5EF4-FFF2-40B4-BE49-F238E27FC236}">
                <a16:creationId xmlns:a16="http://schemas.microsoft.com/office/drawing/2014/main" id="{A285F487-8143-4433-BAF4-8E6520C3A893}"/>
              </a:ext>
            </a:extLst>
          </p:cNvPr>
          <p:cNvSpPr/>
          <p:nvPr>
            <p:custDataLst>
              <p:tags r:id="rId10"/>
            </p:custDataLst>
          </p:nvPr>
        </p:nvSpPr>
        <p:spPr>
          <a:xfrm>
            <a:off x="5289086" y="2737825"/>
            <a:ext cx="662827" cy="461665"/>
          </a:xfrm>
          <a:prstGeom prst="rect">
            <a:avLst/>
          </a:prstGeom>
        </p:spPr>
        <p:txBody>
          <a:bodyPr wrap="square">
            <a:spAutoFit/>
          </a:bodyPr>
          <a:lstStyle/>
          <a:p>
            <a:pPr defTabSz="457200"/>
            <a:r>
              <a:rPr lang="en-US" sz="2400" dirty="0">
                <a:solidFill>
                  <a:prstClr val="black"/>
                </a:solidFill>
                <a:latin typeface="Calibri" panose="020F0502020204030204"/>
              </a:rPr>
              <a:t>6</a:t>
            </a:r>
          </a:p>
        </p:txBody>
      </p:sp>
      <p:sp>
        <p:nvSpPr>
          <p:cNvPr id="51" name="Arc 50">
            <a:extLst>
              <a:ext uri="{FF2B5EF4-FFF2-40B4-BE49-F238E27FC236}">
                <a16:creationId xmlns:a16="http://schemas.microsoft.com/office/drawing/2014/main" id="{53E6E522-7FDC-45F0-A6D8-6CE45D871B37}"/>
              </a:ext>
            </a:extLst>
          </p:cNvPr>
          <p:cNvSpPr/>
          <p:nvPr/>
        </p:nvSpPr>
        <p:spPr>
          <a:xfrm>
            <a:off x="4731214" y="2174340"/>
            <a:ext cx="557872" cy="523493"/>
          </a:xfrm>
          <a:prstGeom prst="arc">
            <a:avLst>
              <a:gd name="adj1" fmla="val 16232058"/>
              <a:gd name="adj2" fmla="val 5263311"/>
            </a:avLst>
          </a:prstGeom>
          <a:ln w="38100">
            <a:head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52" name="Rectangle 51">
            <a:extLst>
              <a:ext uri="{FF2B5EF4-FFF2-40B4-BE49-F238E27FC236}">
                <a16:creationId xmlns:a16="http://schemas.microsoft.com/office/drawing/2014/main" id="{3E082620-E1D6-4AD7-9D16-14DFC1E9880C}"/>
              </a:ext>
            </a:extLst>
          </p:cNvPr>
          <p:cNvSpPr/>
          <p:nvPr>
            <p:custDataLst>
              <p:tags r:id="rId11"/>
            </p:custDataLst>
          </p:nvPr>
        </p:nvSpPr>
        <p:spPr>
          <a:xfrm>
            <a:off x="5289086" y="2213885"/>
            <a:ext cx="662827" cy="461665"/>
          </a:xfrm>
          <a:prstGeom prst="rect">
            <a:avLst/>
          </a:prstGeom>
        </p:spPr>
        <p:txBody>
          <a:bodyPr wrap="square">
            <a:spAutoFit/>
          </a:bodyPr>
          <a:lstStyle/>
          <a:p>
            <a:pPr defTabSz="457200"/>
            <a:r>
              <a:rPr lang="en-US" sz="2400" dirty="0">
                <a:solidFill>
                  <a:prstClr val="black"/>
                </a:solidFill>
                <a:latin typeface="Calibri" panose="020F0502020204030204"/>
              </a:rPr>
              <a:t>24</a:t>
            </a:r>
          </a:p>
        </p:txBody>
      </p:sp>
    </p:spTree>
    <p:extLst>
      <p:ext uri="{BB962C8B-B14F-4D97-AF65-F5344CB8AC3E}">
        <p14:creationId xmlns:p14="http://schemas.microsoft.com/office/powerpoint/2010/main" val="29931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p:bldP spid="45" grpId="1"/>
      <p:bldP spid="46" grpId="0" animBg="1"/>
      <p:bldP spid="46" grpId="1" animBg="1"/>
      <p:bldP spid="47" grpId="0"/>
      <p:bldP spid="47" grpId="1"/>
      <p:bldP spid="48" grpId="0" animBg="1"/>
      <p:bldP spid="48" grpId="1" animBg="1"/>
      <p:bldP spid="50" grpId="0"/>
      <p:bldP spid="50" grpId="1"/>
      <p:bldP spid="51" grpId="0"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“Stack” part of memory is a stack</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4</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24</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result:</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n:</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prstClr val="black"/>
                </a:solidFill>
                <a:highlight>
                  <a:srgbClr val="FFFF00"/>
                </a:highlight>
                <a:latin typeface="Courier New" panose="02070309020205020404" pitchFamily="49" charset="0"/>
                <a:cs typeface="Courier New" panose="02070309020205020404" pitchFamily="49" charset="0"/>
              </a:rPr>
              <a:t>result</a:t>
            </a:r>
            <a:r>
              <a:rPr lang="en-US" b="1" dirty="0">
                <a:solidFill>
                  <a:prstClr val="black"/>
                </a:solidFill>
                <a:latin typeface="Courier New" panose="02070309020205020404" pitchFamily="49" charset="0"/>
                <a:cs typeface="Courier New" panose="02070309020205020404" pitchFamily="49" charset="0"/>
              </a:rPr>
              <a: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9071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AC4FF506-FE52-43D9-B1B2-99CDD1DE10B5}"/>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23" name="Rectangle 22">
            <a:extLst>
              <a:ext uri="{FF2B5EF4-FFF2-40B4-BE49-F238E27FC236}">
                <a16:creationId xmlns:a16="http://schemas.microsoft.com/office/drawing/2014/main" id="{6F203BA0-AEAE-4AD4-A65F-9EB69ACD04D3}"/>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cxnSp>
        <p:nvCxnSpPr>
          <p:cNvPr id="24" name="Straight Arrow Connector 23">
            <a:extLst>
              <a:ext uri="{FF2B5EF4-FFF2-40B4-BE49-F238E27FC236}">
                <a16:creationId xmlns:a16="http://schemas.microsoft.com/office/drawing/2014/main" id="{42574C38-8ED2-43F3-AEF6-DAA4E1CF822D}"/>
              </a:ext>
            </a:extLst>
          </p:cNvPr>
          <p:cNvCxnSpPr>
            <a:cxnSpLocks/>
            <a:stCxn id="23" idx="0"/>
          </p:cNvCxnSpPr>
          <p:nvPr>
            <p:custDataLst>
              <p:tags r:id="rId3"/>
            </p:custDataLst>
          </p:nvPr>
        </p:nvCxnSpPr>
        <p:spPr>
          <a:xfrm flipV="1">
            <a:off x="3581400" y="5410200"/>
            <a:ext cx="0" cy="47549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F9E402-6F57-486F-9E6E-001F9B3FB691}"/>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21" name="Text Placeholder 4">
            <a:extLst>
              <a:ext uri="{FF2B5EF4-FFF2-40B4-BE49-F238E27FC236}">
                <a16:creationId xmlns:a16="http://schemas.microsoft.com/office/drawing/2014/main" id="{2D2B3B3E-3B4E-4696-B243-F25D5752C3CF}"/>
              </a:ext>
            </a:extLst>
          </p:cNvPr>
          <p:cNvSpPr txBox="1">
            <a:spLocks/>
          </p:cNvSpPr>
          <p:nvPr>
            <p:custDataLst>
              <p:tags r:id="rId5"/>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p:txBody>
          <a:bodyPr/>
          <a:lstStyle/>
          <a:p>
            <a:r>
              <a:rPr lang="en-US" dirty="0"/>
              <a:t>What can go wrong?</a:t>
            </a:r>
          </a:p>
        </p:txBody>
      </p:sp>
      <p:sp>
        <p:nvSpPr>
          <p:cNvPr id="9" name="Rectangle 8">
            <a:extLst>
              <a:ext uri="{FF2B5EF4-FFF2-40B4-BE49-F238E27FC236}">
                <a16:creationId xmlns:a16="http://schemas.microsoft.com/office/drawing/2014/main" id="{15820171-44B1-4BE8-B58E-8535FC380681}"/>
              </a:ext>
            </a:extLst>
          </p:cNvPr>
          <p:cNvSpPr/>
          <p:nvPr>
            <p:custDataLst>
              <p:tags r:id="rId6"/>
            </p:custDataLst>
          </p:nvPr>
        </p:nvSpPr>
        <p:spPr>
          <a:xfrm>
            <a:off x="2209800" y="1551211"/>
            <a:ext cx="2743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Stack</a:t>
            </a:r>
          </a:p>
        </p:txBody>
      </p:sp>
      <p:cxnSp>
        <p:nvCxnSpPr>
          <p:cNvPr id="11" name="Straight Arrow Connector 10">
            <a:extLst>
              <a:ext uri="{FF2B5EF4-FFF2-40B4-BE49-F238E27FC236}">
                <a16:creationId xmlns:a16="http://schemas.microsoft.com/office/drawing/2014/main" id="{FB15332B-F7C1-40BD-A940-06A3A6567408}"/>
              </a:ext>
            </a:extLst>
          </p:cNvPr>
          <p:cNvCxnSpPr>
            <a:cxnSpLocks/>
            <a:stCxn id="9" idx="2"/>
          </p:cNvCxnSpPr>
          <p:nvPr>
            <p:custDataLst>
              <p:tags r:id="rId7"/>
            </p:custDataLst>
          </p:nvPr>
        </p:nvCxnSpPr>
        <p:spPr>
          <a:xfrm>
            <a:off x="3581400" y="2008411"/>
            <a:ext cx="0" cy="50074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979429A-2837-414E-844D-6B8041D6C5BE}"/>
              </a:ext>
            </a:extLst>
          </p:cNvPr>
          <p:cNvSpPr/>
          <p:nvPr/>
        </p:nvSpPr>
        <p:spPr>
          <a:xfrm>
            <a:off x="5807528" y="1527771"/>
            <a:ext cx="4953000"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factorial(</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(n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 n * factorial(n-1);</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n = 4;</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70AD47">
                    <a:lumMod val="75000"/>
                  </a:srgbClr>
                </a:solidFill>
                <a:latin typeface="Courier New" panose="02070309020205020404" pitchFamily="49" charset="0"/>
                <a:cs typeface="Courier New" panose="02070309020205020404" pitchFamily="49" charset="0"/>
              </a:rPr>
              <a:t>long</a:t>
            </a:r>
            <a:r>
              <a:rPr lang="en-US" b="1" dirty="0">
                <a:solidFill>
                  <a:prstClr val="black"/>
                </a:solidFill>
                <a:latin typeface="Courier New" panose="02070309020205020404" pitchFamily="49" charset="0"/>
                <a:cs typeface="Courier New" panose="02070309020205020404" pitchFamily="49" charset="0"/>
              </a:rPr>
              <a:t> result = 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result = factorial(n);</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cout</a:t>
            </a:r>
            <a:r>
              <a:rPr lang="en-US" b="1" dirty="0">
                <a:solidFill>
                  <a:prstClr val="black"/>
                </a:solidFill>
                <a:latin typeface="Courier New" panose="02070309020205020404" pitchFamily="49" charset="0"/>
                <a:cs typeface="Courier New" panose="02070309020205020404" pitchFamily="49" charset="0"/>
              </a:rPr>
              <a:t> &lt;&lt; result &lt;&lt; </a:t>
            </a:r>
            <a:r>
              <a:rPr lang="en-US" b="1" dirty="0" err="1">
                <a:solidFill>
                  <a:prstClr val="black"/>
                </a:solidFill>
                <a:latin typeface="Courier New" panose="02070309020205020404" pitchFamily="49" charset="0"/>
                <a:cs typeface="Courier New" panose="02070309020205020404" pitchFamily="49" charset="0"/>
              </a:rPr>
              <a:t>endl</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cxnSp>
        <p:nvCxnSpPr>
          <p:cNvPr id="33" name="Straight Connector 32">
            <a:extLst>
              <a:ext uri="{FF2B5EF4-FFF2-40B4-BE49-F238E27FC236}">
                <a16:creationId xmlns:a16="http://schemas.microsoft.com/office/drawing/2014/main" id="{6875EFD3-7558-4E99-AA11-DB681C1F4E28}"/>
              </a:ext>
            </a:extLst>
          </p:cNvPr>
          <p:cNvCxnSpPr>
            <a:cxnSpLocks/>
          </p:cNvCxnSpPr>
          <p:nvPr/>
        </p:nvCxnSpPr>
        <p:spPr>
          <a:xfrm>
            <a:off x="2181226" y="3152824"/>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018914C-94DF-4BB3-AFFF-E92103A97401}"/>
              </a:ext>
            </a:extLst>
          </p:cNvPr>
          <p:cNvSpPr/>
          <p:nvPr>
            <p:custDataLst>
              <p:tags r:id="rId8"/>
            </p:custDataLst>
          </p:nvPr>
        </p:nvSpPr>
        <p:spPr>
          <a:xfrm>
            <a:off x="2209800" y="2747650"/>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45" name="Straight Connector 44">
            <a:extLst>
              <a:ext uri="{FF2B5EF4-FFF2-40B4-BE49-F238E27FC236}">
                <a16:creationId xmlns:a16="http://schemas.microsoft.com/office/drawing/2014/main" id="{A418F4F6-FEB7-48C6-B947-052FF53F34F3}"/>
              </a:ext>
            </a:extLst>
          </p:cNvPr>
          <p:cNvCxnSpPr>
            <a:cxnSpLocks/>
          </p:cNvCxnSpPr>
          <p:nvPr/>
        </p:nvCxnSpPr>
        <p:spPr>
          <a:xfrm>
            <a:off x="2209801" y="3152824"/>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1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26" name="Rectangle 25"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0C4784EF-289D-4888-A511-DE33C3C2C277}"/>
              </a:ext>
            </a:extLst>
          </p:cNvPr>
          <p:cNvSpPr/>
          <p:nvPr>
            <p:custDataLst>
              <p:tags r:id="rId1"/>
            </p:custDataLst>
          </p:nvPr>
        </p:nvSpPr>
        <p:spPr>
          <a:xfrm>
            <a:off x="2209800" y="1551211"/>
            <a:ext cx="2743200" cy="508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a:solidFill>
                <a:prstClr val="white"/>
              </a:solidFill>
              <a:latin typeface="Calibri" panose="020F0502020204030204"/>
            </a:endParaRPr>
          </a:p>
        </p:txBody>
      </p:sp>
      <p:sp>
        <p:nvSpPr>
          <p:cNvPr id="30" name="Rectangle 29">
            <a:extLst>
              <a:ext uri="{FF2B5EF4-FFF2-40B4-BE49-F238E27FC236}">
                <a16:creationId xmlns:a16="http://schemas.microsoft.com/office/drawing/2014/main" id="{8F512CA0-3589-4253-8FA9-538D04276E8B}"/>
              </a:ext>
            </a:extLst>
          </p:cNvPr>
          <p:cNvSpPr/>
          <p:nvPr>
            <p:custDataLst>
              <p:tags r:id="rId2"/>
            </p:custDataLst>
          </p:nvPr>
        </p:nvSpPr>
        <p:spPr>
          <a:xfrm>
            <a:off x="2209800" y="5885698"/>
            <a:ext cx="27432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Heap</a:t>
            </a:r>
          </a:p>
        </p:txBody>
      </p:sp>
      <p:cxnSp>
        <p:nvCxnSpPr>
          <p:cNvPr id="31" name="Straight Arrow Connector 30">
            <a:extLst>
              <a:ext uri="{FF2B5EF4-FFF2-40B4-BE49-F238E27FC236}">
                <a16:creationId xmlns:a16="http://schemas.microsoft.com/office/drawing/2014/main" id="{E41F8E82-7CE3-4F13-A615-8F242363601E}"/>
              </a:ext>
            </a:extLst>
          </p:cNvPr>
          <p:cNvCxnSpPr>
            <a:cxnSpLocks/>
            <a:stCxn id="30" idx="0"/>
          </p:cNvCxnSpPr>
          <p:nvPr>
            <p:custDataLst>
              <p:tags r:id="rId3"/>
            </p:custDataLst>
          </p:nvPr>
        </p:nvCxnSpPr>
        <p:spPr>
          <a:xfrm flipV="1">
            <a:off x="3581400" y="5410200"/>
            <a:ext cx="0" cy="475498"/>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640F156-4230-4EAF-8F6C-B87762D5ED98}"/>
              </a:ext>
            </a:extLst>
          </p:cNvPr>
          <p:cNvSpPr/>
          <p:nvPr>
            <p:custDataLst>
              <p:tags r:id="rId4"/>
            </p:custDataLst>
          </p:nvPr>
        </p:nvSpPr>
        <p:spPr>
          <a:xfrm>
            <a:off x="1841067" y="6365996"/>
            <a:ext cx="340158" cy="461665"/>
          </a:xfrm>
          <a:prstGeom prst="rect">
            <a:avLst/>
          </a:prstGeom>
        </p:spPr>
        <p:txBody>
          <a:bodyPr wrap="none">
            <a:spAutoFit/>
          </a:bodyPr>
          <a:lstStyle/>
          <a:p>
            <a:pPr defTabSz="457200"/>
            <a:r>
              <a:rPr lang="en-US" sz="2400" dirty="0">
                <a:solidFill>
                  <a:prstClr val="black"/>
                </a:solidFill>
                <a:latin typeface="Calibri" panose="020F0502020204030204"/>
              </a:rPr>
              <a:t>0</a:t>
            </a:r>
          </a:p>
        </p:txBody>
      </p:sp>
      <p:sp>
        <p:nvSpPr>
          <p:cNvPr id="33" name="Text Placeholder 4">
            <a:extLst>
              <a:ext uri="{FF2B5EF4-FFF2-40B4-BE49-F238E27FC236}">
                <a16:creationId xmlns:a16="http://schemas.microsoft.com/office/drawing/2014/main" id="{75B91B20-E4B5-4373-8EDD-51BB2CAC32F6}"/>
              </a:ext>
            </a:extLst>
          </p:cNvPr>
          <p:cNvSpPr txBox="1">
            <a:spLocks/>
          </p:cNvSpPr>
          <p:nvPr>
            <p:custDataLst>
              <p:tags r:id="rId5"/>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34" name="Rectangle 33">
            <a:extLst>
              <a:ext uri="{FF2B5EF4-FFF2-40B4-BE49-F238E27FC236}">
                <a16:creationId xmlns:a16="http://schemas.microsoft.com/office/drawing/2014/main" id="{C329E132-7797-452F-A9E8-937331E729D6}"/>
              </a:ext>
            </a:extLst>
          </p:cNvPr>
          <p:cNvSpPr/>
          <p:nvPr>
            <p:custDataLst>
              <p:tags r:id="rId6"/>
            </p:custDataLst>
          </p:nvPr>
        </p:nvSpPr>
        <p:spPr>
          <a:xfrm>
            <a:off x="2209800" y="1551211"/>
            <a:ext cx="27432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400" dirty="0">
                <a:solidFill>
                  <a:prstClr val="black"/>
                </a:solidFill>
                <a:latin typeface="Calibri" panose="020F0502020204030204"/>
              </a:rPr>
              <a:t>Stack</a:t>
            </a:r>
          </a:p>
        </p:txBody>
      </p:sp>
      <p:cxnSp>
        <p:nvCxnSpPr>
          <p:cNvPr id="35" name="Straight Arrow Connector 34">
            <a:extLst>
              <a:ext uri="{FF2B5EF4-FFF2-40B4-BE49-F238E27FC236}">
                <a16:creationId xmlns:a16="http://schemas.microsoft.com/office/drawing/2014/main" id="{D2E00948-272B-48F6-A759-B4E9362833D5}"/>
              </a:ext>
            </a:extLst>
          </p:cNvPr>
          <p:cNvCxnSpPr>
            <a:cxnSpLocks/>
            <a:stCxn id="34" idx="2"/>
          </p:cNvCxnSpPr>
          <p:nvPr>
            <p:custDataLst>
              <p:tags r:id="rId7"/>
            </p:custDataLst>
          </p:nvPr>
        </p:nvCxnSpPr>
        <p:spPr>
          <a:xfrm>
            <a:off x="3581400" y="2008411"/>
            <a:ext cx="0" cy="50074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CA316F-D6B7-4EA9-A226-5D0E655FAF6B}"/>
              </a:ext>
            </a:extLst>
          </p:cNvPr>
          <p:cNvCxnSpPr>
            <a:cxnSpLocks/>
          </p:cNvCxnSpPr>
          <p:nvPr/>
        </p:nvCxnSpPr>
        <p:spPr>
          <a:xfrm>
            <a:off x="2181226" y="3152824"/>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FF21030-8758-47F9-BF50-D2D2502EF15C}"/>
              </a:ext>
            </a:extLst>
          </p:cNvPr>
          <p:cNvSpPr/>
          <p:nvPr>
            <p:custDataLst>
              <p:tags r:id="rId8"/>
            </p:custDataLst>
          </p:nvPr>
        </p:nvSpPr>
        <p:spPr>
          <a:xfrm>
            <a:off x="2209800" y="2747650"/>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8" name="Straight Connector 37">
            <a:extLst>
              <a:ext uri="{FF2B5EF4-FFF2-40B4-BE49-F238E27FC236}">
                <a16:creationId xmlns:a16="http://schemas.microsoft.com/office/drawing/2014/main" id="{026981AC-6454-4957-BAF7-A9FFAAAE17E2}"/>
              </a:ext>
            </a:extLst>
          </p:cNvPr>
          <p:cNvCxnSpPr>
            <a:cxnSpLocks/>
          </p:cNvCxnSpPr>
          <p:nvPr/>
        </p:nvCxnSpPr>
        <p:spPr>
          <a:xfrm>
            <a:off x="2209801" y="3152824"/>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5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108249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110844" y="1549539"/>
            <a:ext cx="5497285"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void</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elephant_array</a:t>
            </a:r>
            <a:r>
              <a:rPr lang="en-US" b="1" dirty="0">
                <a:solidFill>
                  <a:prstClr val="black"/>
                </a:solidFill>
                <a:latin typeface="Courier New" panose="02070309020205020404" pitchFamily="49" charset="0"/>
                <a:cs typeface="Courier New" panose="02070309020205020404" pitchFamily="49" charset="0"/>
              </a:rPr>
              <a:t>[size]</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(num-1,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10;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 50;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highlight>
                  <a:srgbClr val="FFFF00"/>
                </a:highlight>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4" name="Rectangle 13">
            <a:extLst>
              <a:ext uri="{FF2B5EF4-FFF2-40B4-BE49-F238E27FC236}">
                <a16:creationId xmlns:a16="http://schemas.microsoft.com/office/drawing/2014/main" id="{FE29BA21-3807-4CEB-9159-4F785F4002C2}"/>
              </a:ext>
            </a:extLst>
          </p:cNvPr>
          <p:cNvSpPr/>
          <p:nvPr>
            <p:custDataLst>
              <p:tags r:id="rId8"/>
            </p:custDataLst>
          </p:nvPr>
        </p:nvSpPr>
        <p:spPr>
          <a:xfrm>
            <a:off x="2209800" y="2443840"/>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err="1">
                <a:solidFill>
                  <a:prstClr val="black"/>
                </a:solidFill>
                <a:latin typeface="Courier New" panose="02070309020205020404" pitchFamily="49" charset="0"/>
                <a:cs typeface="Courier New" panose="02070309020205020404" pitchFamily="49" charset="0"/>
              </a:rPr>
              <a:t>stack_of_elephants</a:t>
            </a:r>
            <a:endParaRPr lang="en-US" dirty="0">
              <a:solidFill>
                <a:prstClr val="black"/>
              </a:solidFill>
              <a:latin typeface="Courier New" panose="02070309020205020404" pitchFamily="49" charset="0"/>
              <a:cs typeface="Courier New" panose="02070309020205020404" pitchFamily="49" charset="0"/>
            </a:endParaRPr>
          </a:p>
          <a:p>
            <a:pPr defTabSz="457200"/>
            <a:endParaRPr lang="en-US" dirty="0">
              <a:solidFill>
                <a:prstClr val="black"/>
              </a:solidFill>
              <a:latin typeface="Courier New" panose="02070309020205020404" pitchFamily="49" charset="0"/>
              <a:cs typeface="Courier New" panose="02070309020205020404" pitchFamily="49" charset="0"/>
            </a:endParaRPr>
          </a:p>
          <a:p>
            <a:pPr defTabSz="457200"/>
            <a:endParaRPr lang="en-US" dirty="0">
              <a:solidFill>
                <a:prstClr val="black"/>
              </a:solidFill>
              <a:latin typeface="Courier New" panose="02070309020205020404" pitchFamily="49" charset="0"/>
              <a:cs typeface="Courier New" panose="02070309020205020404" pitchFamily="49" charset="0"/>
            </a:endParaRPr>
          </a:p>
          <a:p>
            <a:pPr defTabSz="457200"/>
            <a:endParaRPr lang="en-US" dirty="0">
              <a:solidFill>
                <a:prstClr val="black"/>
              </a:solidFill>
              <a:latin typeface="Courier New" panose="02070309020205020404" pitchFamily="49" charset="0"/>
              <a:cs typeface="Courier New" panose="02070309020205020404" pitchFamily="49" charset="0"/>
            </a:endParaRPr>
          </a:p>
        </p:txBody>
      </p:sp>
      <p:cxnSp>
        <p:nvCxnSpPr>
          <p:cNvPr id="30" name="Straight Connector 29">
            <a:extLst>
              <a:ext uri="{FF2B5EF4-FFF2-40B4-BE49-F238E27FC236}">
                <a16:creationId xmlns:a16="http://schemas.microsoft.com/office/drawing/2014/main" id="{FB486FF5-2650-4A93-ADAF-5977BE67F080}"/>
              </a:ext>
            </a:extLst>
          </p:cNvPr>
          <p:cNvCxnSpPr>
            <a:cxnSpLocks/>
          </p:cNvCxnSpPr>
          <p:nvPr/>
        </p:nvCxnSpPr>
        <p:spPr>
          <a:xfrm>
            <a:off x="2181226" y="5562277"/>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7D025A-F852-4154-AC58-3070FF0846CF}"/>
              </a:ext>
            </a:extLst>
          </p:cNvPr>
          <p:cNvSpPr/>
          <p:nvPr>
            <p:custDataLst>
              <p:tags r:id="rId9"/>
            </p:custDataLst>
          </p:nvPr>
        </p:nvSpPr>
        <p:spPr>
          <a:xfrm>
            <a:off x="2209800" y="5157103"/>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2" name="Straight Connector 31">
            <a:extLst>
              <a:ext uri="{FF2B5EF4-FFF2-40B4-BE49-F238E27FC236}">
                <a16:creationId xmlns:a16="http://schemas.microsoft.com/office/drawing/2014/main" id="{2D51060C-BB84-453B-9ABD-0DCD572DCB05}"/>
              </a:ext>
            </a:extLst>
          </p:cNvPr>
          <p:cNvCxnSpPr>
            <a:cxnSpLocks/>
          </p:cNvCxnSpPr>
          <p:nvPr/>
        </p:nvCxnSpPr>
        <p:spPr>
          <a:xfrm>
            <a:off x="2209801" y="5562277"/>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9499DAE-56F9-4674-8EC0-721287EB9C50}"/>
              </a:ext>
            </a:extLst>
          </p:cNvPr>
          <p:cNvSpPr/>
          <p:nvPr>
            <p:custDataLst>
              <p:tags r:id="rId10"/>
            </p:custDataLst>
          </p:nvPr>
        </p:nvSpPr>
        <p:spPr>
          <a:xfrm>
            <a:off x="4310766" y="291355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33" name="Rectangle 32">
            <a:extLst>
              <a:ext uri="{FF2B5EF4-FFF2-40B4-BE49-F238E27FC236}">
                <a16:creationId xmlns:a16="http://schemas.microsoft.com/office/drawing/2014/main" id="{37ED7BDF-EDF7-440D-9B86-40C8BC2CEBEC}"/>
              </a:ext>
            </a:extLst>
          </p:cNvPr>
          <p:cNvSpPr/>
          <p:nvPr>
            <p:custDataLst>
              <p:tags r:id="rId11"/>
            </p:custDataLst>
          </p:nvPr>
        </p:nvSpPr>
        <p:spPr>
          <a:xfrm>
            <a:off x="4310766" y="3276721"/>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34" name="Rectangle 33">
            <a:extLst>
              <a:ext uri="{FF2B5EF4-FFF2-40B4-BE49-F238E27FC236}">
                <a16:creationId xmlns:a16="http://schemas.microsoft.com/office/drawing/2014/main" id="{A1A3A7B7-485A-443A-A8E0-1BECF21EC4B1}"/>
              </a:ext>
            </a:extLst>
          </p:cNvPr>
          <p:cNvSpPr/>
          <p:nvPr>
            <p:custDataLst>
              <p:tags r:id="rId12"/>
            </p:custDataLst>
          </p:nvPr>
        </p:nvSpPr>
        <p:spPr>
          <a:xfrm>
            <a:off x="3111878" y="3284132"/>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35" name="Rectangle 34">
            <a:extLst>
              <a:ext uri="{FF2B5EF4-FFF2-40B4-BE49-F238E27FC236}">
                <a16:creationId xmlns:a16="http://schemas.microsoft.com/office/drawing/2014/main" id="{71B42459-14A9-4535-8DC7-99B44A63CF4A}"/>
              </a:ext>
            </a:extLst>
          </p:cNvPr>
          <p:cNvSpPr/>
          <p:nvPr>
            <p:custDataLst>
              <p:tags r:id="rId13"/>
            </p:custDataLst>
          </p:nvPr>
        </p:nvSpPr>
        <p:spPr>
          <a:xfrm>
            <a:off x="3111878" y="2913550"/>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097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110844" y="1549539"/>
            <a:ext cx="5497285"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void</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highlight>
                  <a:srgbClr val="FFFF00"/>
                </a:highlight>
                <a:latin typeface="Courier New" panose="02070309020205020404" pitchFamily="49" charset="0"/>
                <a:cs typeface="Courier New" panose="02070309020205020404" pitchFamily="49" charset="0"/>
              </a:rPr>
              <a:t>int</a:t>
            </a:r>
            <a:r>
              <a:rPr lang="en-US" b="1" dirty="0">
                <a:solidFill>
                  <a:prstClr val="black"/>
                </a:solidFill>
                <a:highlight>
                  <a:srgbClr val="FFFF00"/>
                </a:highlight>
                <a:latin typeface="Courier New" panose="02070309020205020404" pitchFamily="49" charset="0"/>
                <a:cs typeface="Courier New" panose="02070309020205020404" pitchFamily="49" charset="0"/>
              </a:rPr>
              <a:t> </a:t>
            </a:r>
            <a:r>
              <a:rPr lang="en-US" b="1" dirty="0" err="1">
                <a:solidFill>
                  <a:prstClr val="black"/>
                </a:solidFill>
                <a:highlight>
                  <a:srgbClr val="FFFF00"/>
                </a:highlight>
                <a:latin typeface="Courier New" panose="02070309020205020404" pitchFamily="49" charset="0"/>
                <a:cs typeface="Courier New" panose="02070309020205020404" pitchFamily="49" charset="0"/>
              </a:rPr>
              <a:t>elephant_array</a:t>
            </a:r>
            <a:r>
              <a:rPr lang="en-US" b="1" dirty="0">
                <a:solidFill>
                  <a:prstClr val="black"/>
                </a:solidFill>
                <a:highlight>
                  <a:srgbClr val="FFFF00"/>
                </a:highlight>
                <a:latin typeface="Courier New" panose="02070309020205020404" pitchFamily="49" charset="0"/>
                <a:cs typeface="Courier New" panose="02070309020205020404" pitchFamily="49" charset="0"/>
              </a:rPr>
              <a:t>[size]</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(num-1,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10;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 50;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4" name="Rectangle 13">
            <a:extLst>
              <a:ext uri="{FF2B5EF4-FFF2-40B4-BE49-F238E27FC236}">
                <a16:creationId xmlns:a16="http://schemas.microsoft.com/office/drawing/2014/main" id="{FE29BA21-3807-4CEB-9159-4F785F4002C2}"/>
              </a:ext>
            </a:extLst>
          </p:cNvPr>
          <p:cNvSpPr/>
          <p:nvPr>
            <p:custDataLst>
              <p:tags r:id="rId8"/>
            </p:custDataLst>
          </p:nvPr>
        </p:nvSpPr>
        <p:spPr>
          <a:xfrm>
            <a:off x="2209800" y="2443840"/>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CD3A770A-580B-4D07-9E0A-8F372D53FE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3200" y="2504177"/>
            <a:ext cx="1676400" cy="1234599"/>
          </a:xfrm>
          <a:prstGeom prst="rect">
            <a:avLst/>
          </a:prstGeom>
        </p:spPr>
      </p:pic>
      <p:cxnSp>
        <p:nvCxnSpPr>
          <p:cNvPr id="30" name="Straight Connector 29">
            <a:extLst>
              <a:ext uri="{FF2B5EF4-FFF2-40B4-BE49-F238E27FC236}">
                <a16:creationId xmlns:a16="http://schemas.microsoft.com/office/drawing/2014/main" id="{FB486FF5-2650-4A93-ADAF-5977BE67F080}"/>
              </a:ext>
            </a:extLst>
          </p:cNvPr>
          <p:cNvCxnSpPr>
            <a:cxnSpLocks/>
          </p:cNvCxnSpPr>
          <p:nvPr/>
        </p:nvCxnSpPr>
        <p:spPr>
          <a:xfrm>
            <a:off x="2181226" y="5562277"/>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7D025A-F852-4154-AC58-3070FF0846CF}"/>
              </a:ext>
            </a:extLst>
          </p:cNvPr>
          <p:cNvSpPr/>
          <p:nvPr>
            <p:custDataLst>
              <p:tags r:id="rId9"/>
            </p:custDataLst>
          </p:nvPr>
        </p:nvSpPr>
        <p:spPr>
          <a:xfrm>
            <a:off x="2209800" y="5157103"/>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2" name="Straight Connector 31">
            <a:extLst>
              <a:ext uri="{FF2B5EF4-FFF2-40B4-BE49-F238E27FC236}">
                <a16:creationId xmlns:a16="http://schemas.microsoft.com/office/drawing/2014/main" id="{2D51060C-BB84-453B-9ABD-0DCD572DCB05}"/>
              </a:ext>
            </a:extLst>
          </p:cNvPr>
          <p:cNvCxnSpPr>
            <a:cxnSpLocks/>
          </p:cNvCxnSpPr>
          <p:nvPr/>
        </p:nvCxnSpPr>
        <p:spPr>
          <a:xfrm>
            <a:off x="2209801" y="5562277"/>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9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
        <p:nvSpPr>
          <p:cNvPr id="7" name="Rectangle 6" descr="Memory is represnted as a giant array. The &quot;middle&quot; of the array is free/available space. The &quot;top&quot; of the array is occupied by the heap, which grows downward into the free/available space as more memory is allocated from the heap. The &quot;bottom&quot; of the array is occupied by the stack, which grows up as function calls are made (and shrinks back down as those functions return). The stack holds the local variables of each function. The heap holds space that was allocated with &quot;new&quot; in C++ (or &quot;malloc()&quot; in C). We will talk more about the heap and &quot;new&quot; later in the quarter!" title="Memory: stack and heap">
            <a:extLst>
              <a:ext uri="{FF2B5EF4-FFF2-40B4-BE49-F238E27FC236}">
                <a16:creationId xmlns:a16="http://schemas.microsoft.com/office/drawing/2014/main" id="{6B987BEB-F63E-4CD2-B7E7-985073AFE186}"/>
              </a:ext>
            </a:extLst>
          </p:cNvPr>
          <p:cNvSpPr/>
          <p:nvPr>
            <p:custDataLst>
              <p:tags r:id="rId1"/>
            </p:custDataLst>
          </p:nvPr>
        </p:nvSpPr>
        <p:spPr>
          <a:xfrm>
            <a:off x="2209800" y="1551210"/>
            <a:ext cx="2743200" cy="5306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15820171-44B1-4BE8-B58E-8535FC380681}"/>
              </a:ext>
            </a:extLst>
          </p:cNvPr>
          <p:cNvSpPr/>
          <p:nvPr>
            <p:custDataLst>
              <p:tags r:id="rId2"/>
            </p:custDataLst>
          </p:nvPr>
        </p:nvSpPr>
        <p:spPr>
          <a:xfrm>
            <a:off x="2209800" y="1551211"/>
            <a:ext cx="2743200" cy="8926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prstClr val="black"/>
                </a:solidFill>
                <a:latin typeface="Courier New" panose="02070309020205020404" pitchFamily="49" charset="0"/>
                <a:cs typeface="Courier New" panose="02070309020205020404" pitchFamily="49" charset="0"/>
              </a:rPr>
              <a:t>main()</a:t>
            </a:r>
          </a:p>
          <a:p>
            <a:pPr defTabSz="457200"/>
            <a:endParaRPr lang="en-US" dirty="0">
              <a:solidFill>
                <a:prstClr val="black"/>
              </a:solidFill>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15DA2F77-3399-4D9B-8707-64D1839B9962}"/>
              </a:ext>
            </a:extLst>
          </p:cNvPr>
          <p:cNvSpPr/>
          <p:nvPr>
            <p:custDataLst>
              <p:tags r:id="rId3"/>
            </p:custDataLst>
          </p:nvPr>
        </p:nvSpPr>
        <p:spPr>
          <a:xfrm>
            <a:off x="4310766" y="1645243"/>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10</a:t>
            </a:r>
          </a:p>
        </p:txBody>
      </p:sp>
      <p:sp>
        <p:nvSpPr>
          <p:cNvPr id="17" name="Rectangle 16">
            <a:extLst>
              <a:ext uri="{FF2B5EF4-FFF2-40B4-BE49-F238E27FC236}">
                <a16:creationId xmlns:a16="http://schemas.microsoft.com/office/drawing/2014/main" id="{245FB63A-4050-4210-8043-BF7D1BA65890}"/>
              </a:ext>
            </a:extLst>
          </p:cNvPr>
          <p:cNvSpPr/>
          <p:nvPr>
            <p:custDataLst>
              <p:tags r:id="rId4"/>
            </p:custDataLst>
          </p:nvPr>
        </p:nvSpPr>
        <p:spPr>
          <a:xfrm>
            <a:off x="4310766" y="2008412"/>
            <a:ext cx="557872" cy="363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black"/>
                </a:solidFill>
                <a:latin typeface="Courier New" panose="02070309020205020404" pitchFamily="49" charset="0"/>
                <a:cs typeface="Courier New" panose="02070309020205020404" pitchFamily="49" charset="0"/>
              </a:rPr>
              <a:t>50</a:t>
            </a:r>
          </a:p>
        </p:txBody>
      </p:sp>
      <p:sp>
        <p:nvSpPr>
          <p:cNvPr id="18" name="Rectangle 17">
            <a:extLst>
              <a:ext uri="{FF2B5EF4-FFF2-40B4-BE49-F238E27FC236}">
                <a16:creationId xmlns:a16="http://schemas.microsoft.com/office/drawing/2014/main" id="{67B2ECF9-3FDE-4958-A934-E701F3B586A6}"/>
              </a:ext>
            </a:extLst>
          </p:cNvPr>
          <p:cNvSpPr/>
          <p:nvPr>
            <p:custDataLst>
              <p:tags r:id="rId5"/>
            </p:custDataLst>
          </p:nvPr>
        </p:nvSpPr>
        <p:spPr>
          <a:xfrm>
            <a:off x="3111878" y="2015823"/>
            <a:ext cx="1197864"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a:solidFill>
                  <a:prstClr val="black"/>
                </a:solidFill>
                <a:latin typeface="Courier New" panose="02070309020205020404" pitchFamily="49" charset="0"/>
                <a:cs typeface="Courier New" panose="02070309020205020404" pitchFamily="49" charset="0"/>
              </a:rPr>
              <a:t>size:</a:t>
            </a:r>
          </a:p>
        </p:txBody>
      </p:sp>
      <p:sp>
        <p:nvSpPr>
          <p:cNvPr id="19" name="Rectangle 18">
            <a:extLst>
              <a:ext uri="{FF2B5EF4-FFF2-40B4-BE49-F238E27FC236}">
                <a16:creationId xmlns:a16="http://schemas.microsoft.com/office/drawing/2014/main" id="{15A654FF-D05C-4B7D-97FF-BA789B55BAB4}"/>
              </a:ext>
            </a:extLst>
          </p:cNvPr>
          <p:cNvSpPr/>
          <p:nvPr>
            <p:custDataLst>
              <p:tags r:id="rId6"/>
            </p:custDataLst>
          </p:nvPr>
        </p:nvSpPr>
        <p:spPr>
          <a:xfrm>
            <a:off x="3111878" y="1645241"/>
            <a:ext cx="1198888" cy="348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457200"/>
            <a:r>
              <a:rPr lang="en-US" dirty="0" err="1">
                <a:solidFill>
                  <a:prstClr val="black"/>
                </a:solidFill>
                <a:latin typeface="Courier New" panose="02070309020205020404" pitchFamily="49" charset="0"/>
                <a:cs typeface="Courier New" panose="02070309020205020404" pitchFamily="49" charset="0"/>
              </a:rPr>
              <a:t>num</a:t>
            </a:r>
            <a:r>
              <a:rPr lang="en-US" dirty="0">
                <a:solidFill>
                  <a:prstClr val="black"/>
                </a:solidFill>
                <a:latin typeface="Courier New" panose="02070309020205020404" pitchFamily="49" charset="0"/>
                <a:cs typeface="Courier New" panose="02070309020205020404" pitchFamily="49" charset="0"/>
              </a:rPr>
              <a:t>:</a:t>
            </a:r>
          </a:p>
        </p:txBody>
      </p:sp>
      <p:sp>
        <p:nvSpPr>
          <p:cNvPr id="23" name="Text Placeholder 4">
            <a:extLst>
              <a:ext uri="{FF2B5EF4-FFF2-40B4-BE49-F238E27FC236}">
                <a16:creationId xmlns:a16="http://schemas.microsoft.com/office/drawing/2014/main" id="{6B90F07B-D1C8-4824-A3BF-2EA64AB2F572}"/>
              </a:ext>
            </a:extLst>
          </p:cNvPr>
          <p:cNvSpPr txBox="1">
            <a:spLocks/>
          </p:cNvSpPr>
          <p:nvPr>
            <p:custDataLst>
              <p:tags r:id="rId7"/>
            </p:custDataLst>
          </p:nvPr>
        </p:nvSpPr>
        <p:spPr>
          <a:xfrm>
            <a:off x="2152650" y="1017300"/>
            <a:ext cx="3057148"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solidFill>
                <a:latin typeface="Calibri" panose="020F0502020204030204"/>
              </a:rPr>
              <a:t>Memory</a:t>
            </a:r>
          </a:p>
        </p:txBody>
      </p:sp>
      <p:sp>
        <p:nvSpPr>
          <p:cNvPr id="28" name="Rectangle 27">
            <a:extLst>
              <a:ext uri="{FF2B5EF4-FFF2-40B4-BE49-F238E27FC236}">
                <a16:creationId xmlns:a16="http://schemas.microsoft.com/office/drawing/2014/main" id="{308A3E74-BA75-43DB-A3DD-A754D8782EB6}"/>
              </a:ext>
            </a:extLst>
          </p:cNvPr>
          <p:cNvSpPr/>
          <p:nvPr/>
        </p:nvSpPr>
        <p:spPr>
          <a:xfrm>
            <a:off x="5110844" y="1549539"/>
            <a:ext cx="5497285" cy="4967514"/>
          </a:xfrm>
          <a:prstGeom prst="rect">
            <a:avLst/>
          </a:prstGeom>
        </p:spPr>
        <p:txBody>
          <a:bodyPr wrap="square">
            <a:spAutoFit/>
          </a:bodyPr>
          <a:lstStyle/>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void</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srgbClr val="70AD47">
                    <a:lumMod val="75000"/>
                  </a:srgbClr>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if </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0)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ED7D31">
                    <a:lumMod val="75000"/>
                  </a:srgbClr>
                </a:solidFill>
                <a:latin typeface="Courier New" panose="02070309020205020404" pitchFamily="49" charset="0"/>
                <a:cs typeface="Courier New" panose="02070309020205020404" pitchFamily="49" charset="0"/>
              </a:rPr>
              <a:t>return</a:t>
            </a: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elephant_array</a:t>
            </a:r>
            <a:r>
              <a:rPr lang="en-US" b="1" dirty="0">
                <a:solidFill>
                  <a:prstClr val="black"/>
                </a:solidFill>
                <a:latin typeface="Courier New" panose="02070309020205020404" pitchFamily="49" charset="0"/>
                <a:cs typeface="Courier New" panose="02070309020205020404" pitchFamily="49" charset="0"/>
              </a:rPr>
              <a:t>[size]</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highlight>
                  <a:srgbClr val="FFFF00"/>
                </a:highlight>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(num-1,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a:p>
            <a:pPr defTabSz="457200">
              <a:lnSpc>
                <a:spcPct val="110000"/>
              </a:lnSpc>
            </a:pPr>
            <a:endParaRPr lang="en-US" b="1" dirty="0">
              <a:solidFill>
                <a:prstClr val="black"/>
              </a:solidFill>
              <a:latin typeface="Courier New" panose="02070309020205020404" pitchFamily="49" charset="0"/>
              <a:cs typeface="Courier New" panose="02070309020205020404" pitchFamily="49" charset="0"/>
            </a:endParaRPr>
          </a:p>
          <a:p>
            <a:pPr defTabSz="457200">
              <a:lnSpc>
                <a:spcPct val="110000"/>
              </a:lnSpc>
            </a:pP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main() {</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 10;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srgbClr val="70AD47">
                    <a:lumMod val="75000"/>
                  </a:srgbClr>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size = 50;</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stack_of_elephants</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num</a:t>
            </a:r>
            <a:r>
              <a:rPr lang="en-US" b="1" dirty="0">
                <a:solidFill>
                  <a:prstClr val="black"/>
                </a:solidFill>
                <a:latin typeface="Courier New" panose="02070309020205020404" pitchFamily="49" charset="0"/>
                <a:cs typeface="Courier New" panose="02070309020205020404" pitchFamily="49" charset="0"/>
              </a:rPr>
              <a:t>, size)</a:t>
            </a:r>
          </a:p>
          <a:p>
            <a:pPr defTabSz="457200">
              <a:lnSpc>
                <a:spcPct val="110000"/>
              </a:lnSpc>
            </a:pPr>
            <a:r>
              <a:rPr lang="en-US" b="1" dirty="0">
                <a:solidFill>
                  <a:prstClr val="black"/>
                </a:solidFill>
                <a:latin typeface="Courier New" panose="02070309020205020404" pitchFamily="49" charset="0"/>
                <a:cs typeface="Courier New" panose="02070309020205020404" pitchFamily="49" charset="0"/>
              </a:rPr>
              <a:t>}</a:t>
            </a:r>
          </a:p>
        </p:txBody>
      </p:sp>
      <p:sp>
        <p:nvSpPr>
          <p:cNvPr id="14" name="Rectangle 13">
            <a:extLst>
              <a:ext uri="{FF2B5EF4-FFF2-40B4-BE49-F238E27FC236}">
                <a16:creationId xmlns:a16="http://schemas.microsoft.com/office/drawing/2014/main" id="{FE29BA21-3807-4CEB-9159-4F785F4002C2}"/>
              </a:ext>
            </a:extLst>
          </p:cNvPr>
          <p:cNvSpPr/>
          <p:nvPr>
            <p:custDataLst>
              <p:tags r:id="rId8"/>
            </p:custDataLst>
          </p:nvPr>
        </p:nvSpPr>
        <p:spPr>
          <a:xfrm>
            <a:off x="2209800" y="2443840"/>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CD3A770A-580B-4D07-9E0A-8F372D53FE8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2504177"/>
            <a:ext cx="1676400" cy="1234599"/>
          </a:xfrm>
          <a:prstGeom prst="rect">
            <a:avLst/>
          </a:prstGeom>
        </p:spPr>
      </p:pic>
      <p:sp>
        <p:nvSpPr>
          <p:cNvPr id="21" name="Rectangle 20">
            <a:extLst>
              <a:ext uri="{FF2B5EF4-FFF2-40B4-BE49-F238E27FC236}">
                <a16:creationId xmlns:a16="http://schemas.microsoft.com/office/drawing/2014/main" id="{605B8BB1-5714-4424-A475-AB3D507495D8}"/>
              </a:ext>
            </a:extLst>
          </p:cNvPr>
          <p:cNvSpPr/>
          <p:nvPr>
            <p:custDataLst>
              <p:tags r:id="rId9"/>
            </p:custDataLst>
          </p:nvPr>
        </p:nvSpPr>
        <p:spPr>
          <a:xfrm>
            <a:off x="2209800" y="3801831"/>
            <a:ext cx="2743200" cy="1355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22" name="Picture 21">
            <a:extLst>
              <a:ext uri="{FF2B5EF4-FFF2-40B4-BE49-F238E27FC236}">
                <a16:creationId xmlns:a16="http://schemas.microsoft.com/office/drawing/2014/main" id="{EC7C8E16-6162-4172-A76F-705FA852098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3862168"/>
            <a:ext cx="1676400" cy="1234599"/>
          </a:xfrm>
          <a:prstGeom prst="rect">
            <a:avLst/>
          </a:prstGeom>
        </p:spPr>
      </p:pic>
      <p:sp>
        <p:nvSpPr>
          <p:cNvPr id="24" name="Rectangle 23">
            <a:extLst>
              <a:ext uri="{FF2B5EF4-FFF2-40B4-BE49-F238E27FC236}">
                <a16:creationId xmlns:a16="http://schemas.microsoft.com/office/drawing/2014/main" id="{A3787837-871E-4199-9593-734DE9F37DF6}"/>
              </a:ext>
            </a:extLst>
          </p:cNvPr>
          <p:cNvSpPr/>
          <p:nvPr>
            <p:custDataLst>
              <p:tags r:id="rId10"/>
            </p:custDataLst>
          </p:nvPr>
        </p:nvSpPr>
        <p:spPr>
          <a:xfrm>
            <a:off x="2209799" y="5157104"/>
            <a:ext cx="2743200" cy="13552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25" name="Picture 24">
            <a:extLst>
              <a:ext uri="{FF2B5EF4-FFF2-40B4-BE49-F238E27FC236}">
                <a16:creationId xmlns:a16="http://schemas.microsoft.com/office/drawing/2014/main" id="{8B1B4177-53C0-4F75-9F0F-034D6BAFB1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5208060"/>
            <a:ext cx="1676400" cy="1234599"/>
          </a:xfrm>
          <a:prstGeom prst="rect">
            <a:avLst/>
          </a:prstGeom>
        </p:spPr>
      </p:pic>
      <p:sp>
        <p:nvSpPr>
          <p:cNvPr id="27" name="Rectangle 26">
            <a:extLst>
              <a:ext uri="{FF2B5EF4-FFF2-40B4-BE49-F238E27FC236}">
                <a16:creationId xmlns:a16="http://schemas.microsoft.com/office/drawing/2014/main" id="{7446CC17-1659-4E31-B06B-E5FBA7B96EA6}"/>
              </a:ext>
            </a:extLst>
          </p:cNvPr>
          <p:cNvSpPr/>
          <p:nvPr>
            <p:custDataLst>
              <p:tags r:id="rId11"/>
            </p:custDataLst>
          </p:nvPr>
        </p:nvSpPr>
        <p:spPr>
          <a:xfrm>
            <a:off x="2209799" y="6512379"/>
            <a:ext cx="2743200" cy="135527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black"/>
              </a:solidFill>
              <a:latin typeface="Courier New" panose="02070309020205020404" pitchFamily="49" charset="0"/>
              <a:cs typeface="Courier New" panose="02070309020205020404" pitchFamily="49" charset="0"/>
            </a:endParaRPr>
          </a:p>
        </p:txBody>
      </p:sp>
      <p:pic>
        <p:nvPicPr>
          <p:cNvPr id="29" name="Picture 28">
            <a:extLst>
              <a:ext uri="{FF2B5EF4-FFF2-40B4-BE49-F238E27FC236}">
                <a16:creationId xmlns:a16="http://schemas.microsoft.com/office/drawing/2014/main" id="{8432D4B7-E866-4D40-8327-925CE91DDF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3200" y="6553950"/>
            <a:ext cx="1676400" cy="1234599"/>
          </a:xfrm>
          <a:prstGeom prst="rect">
            <a:avLst/>
          </a:prstGeom>
        </p:spPr>
      </p:pic>
      <p:cxnSp>
        <p:nvCxnSpPr>
          <p:cNvPr id="30" name="Straight Connector 29">
            <a:extLst>
              <a:ext uri="{FF2B5EF4-FFF2-40B4-BE49-F238E27FC236}">
                <a16:creationId xmlns:a16="http://schemas.microsoft.com/office/drawing/2014/main" id="{FB486FF5-2650-4A93-ADAF-5977BE67F080}"/>
              </a:ext>
            </a:extLst>
          </p:cNvPr>
          <p:cNvCxnSpPr>
            <a:cxnSpLocks/>
          </p:cNvCxnSpPr>
          <p:nvPr/>
        </p:nvCxnSpPr>
        <p:spPr>
          <a:xfrm>
            <a:off x="2181226" y="5562277"/>
            <a:ext cx="277177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7D025A-F852-4154-AC58-3070FF0846CF}"/>
              </a:ext>
            </a:extLst>
          </p:cNvPr>
          <p:cNvSpPr/>
          <p:nvPr>
            <p:custDataLst>
              <p:tags r:id="rId12"/>
            </p:custDataLst>
          </p:nvPr>
        </p:nvSpPr>
        <p:spPr>
          <a:xfrm>
            <a:off x="2209800" y="5157103"/>
            <a:ext cx="274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000" dirty="0">
                <a:solidFill>
                  <a:prstClr val="white"/>
                </a:solidFill>
                <a:latin typeface="Calibri" panose="020F0502020204030204"/>
              </a:rPr>
              <a:t>STACK SIZE LIMIT</a:t>
            </a:r>
          </a:p>
        </p:txBody>
      </p:sp>
      <p:cxnSp>
        <p:nvCxnSpPr>
          <p:cNvPr id="32" name="Straight Connector 31">
            <a:extLst>
              <a:ext uri="{FF2B5EF4-FFF2-40B4-BE49-F238E27FC236}">
                <a16:creationId xmlns:a16="http://schemas.microsoft.com/office/drawing/2014/main" id="{2D51060C-BB84-453B-9ABD-0DCD572DCB05}"/>
              </a:ext>
            </a:extLst>
          </p:cNvPr>
          <p:cNvCxnSpPr>
            <a:cxnSpLocks/>
          </p:cNvCxnSpPr>
          <p:nvPr/>
        </p:nvCxnSpPr>
        <p:spPr>
          <a:xfrm>
            <a:off x="2209801" y="5562277"/>
            <a:ext cx="2743199"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2152650" y="261172"/>
            <a:ext cx="7886700" cy="839730"/>
          </a:xfrm>
        </p:spPr>
        <p:txBody>
          <a:bodyPr/>
          <a:lstStyle/>
          <a:p>
            <a:r>
              <a:rPr lang="en-US" dirty="0"/>
              <a:t>Demo: Stack of elephants</a:t>
            </a:r>
          </a:p>
        </p:txBody>
      </p:sp>
    </p:spTree>
    <p:extLst>
      <p:ext uri="{BB962C8B-B14F-4D97-AF65-F5344CB8AC3E}">
        <p14:creationId xmlns:p14="http://schemas.microsoft.com/office/powerpoint/2010/main" val="2821175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E8BF6E-6CC8-4A42-868E-0EB10A7A291F}"/>
              </a:ext>
            </a:extLst>
          </p:cNvPr>
          <p:cNvSpPr/>
          <p:nvPr/>
        </p:nvSpPr>
        <p:spPr>
          <a:xfrm>
            <a:off x="1580163" y="6396774"/>
            <a:ext cx="7830537" cy="400110"/>
          </a:xfrm>
          <a:prstGeom prst="rect">
            <a:avLst/>
          </a:prstGeom>
        </p:spPr>
        <p:txBody>
          <a:bodyPr wrap="square">
            <a:spAutoFit/>
          </a:bodyPr>
          <a:lstStyle/>
          <a:p>
            <a:pPr defTabSz="457200"/>
            <a:r>
              <a:rPr lang="en-US" sz="2000" dirty="0">
                <a:solidFill>
                  <a:prstClr val="black">
                    <a:lumMod val="75000"/>
                  </a:prstClr>
                </a:solidFill>
                <a:latin typeface="Calibri" panose="020F0502020204030204" pitchFamily="34" charset="0"/>
                <a:cs typeface="Courier New"/>
              </a:rPr>
              <a:t>Images: </a:t>
            </a:r>
            <a:r>
              <a:rPr lang="en-US" sz="2000" dirty="0">
                <a:solidFill>
                  <a:prstClr val="black">
                    <a:lumMod val="75000"/>
                  </a:prstClr>
                </a:solidFill>
                <a:latin typeface="Calibri" panose="020F0502020204030204" pitchFamily="34" charset="0"/>
                <a:cs typeface="Courier New"/>
                <a:hlinkClick r:id="rId2"/>
              </a:rPr>
              <a:t>http://xkcdsw.com/1361</a:t>
            </a:r>
            <a:r>
              <a:rPr lang="en-US" sz="2000" dirty="0">
                <a:solidFill>
                  <a:prstClr val="black">
                    <a:lumMod val="75000"/>
                  </a:prstClr>
                </a:solidFill>
                <a:latin typeface="Calibri" panose="020F0502020204030204" pitchFamily="34" charset="0"/>
                <a:cs typeface="Courier New"/>
              </a:rPr>
              <a:t> (</a:t>
            </a:r>
            <a:r>
              <a:rPr lang="en-US" sz="2000" dirty="0">
                <a:solidFill>
                  <a:prstClr val="black">
                    <a:lumMod val="75000"/>
                  </a:prstClr>
                </a:solidFill>
                <a:latin typeface="Calibri" panose="020F0502020204030204" pitchFamily="34" charset="0"/>
                <a:cs typeface="Courier New"/>
                <a:hlinkClick r:id="rId3"/>
              </a:rPr>
              <a:t>https://xkcd.com/555/</a:t>
            </a:r>
            <a:r>
              <a:rPr lang="en-US" sz="2000" dirty="0">
                <a:solidFill>
                  <a:prstClr val="black">
                    <a:lumMod val="75000"/>
                  </a:prstClr>
                </a:solidFill>
                <a:latin typeface="Calibri" panose="020F0502020204030204" pitchFamily="34" charset="0"/>
                <a:cs typeface="Courier New"/>
              </a:rPr>
              <a:t>)</a:t>
            </a:r>
          </a:p>
        </p:txBody>
      </p:sp>
      <p:sp>
        <p:nvSpPr>
          <p:cNvPr id="6" name="Title 5">
            <a:extLst>
              <a:ext uri="{FF2B5EF4-FFF2-40B4-BE49-F238E27FC236}">
                <a16:creationId xmlns:a16="http://schemas.microsoft.com/office/drawing/2014/main" id="{A0FA483B-FDB7-4B63-B64C-B704FDB3D819}"/>
              </a:ext>
            </a:extLst>
          </p:cNvPr>
          <p:cNvSpPr>
            <a:spLocks noGrp="1"/>
          </p:cNvSpPr>
          <p:nvPr>
            <p:ph type="title"/>
          </p:nvPr>
        </p:nvSpPr>
        <p:spPr/>
        <p:txBody>
          <a:bodyPr/>
          <a:lstStyle/>
          <a:p>
            <a:endParaRPr lang="en-US"/>
          </a:p>
        </p:txBody>
      </p:sp>
      <p:pic>
        <p:nvPicPr>
          <p:cNvPr id="7" name="Picture 2" descr="You fool! You caused an infinite recursive loop!">
            <a:extLst>
              <a:ext uri="{FF2B5EF4-FFF2-40B4-BE49-F238E27FC236}">
                <a16:creationId xmlns:a16="http://schemas.microsoft.com/office/drawing/2014/main" id="{26DE927D-50EF-4AEC-8B4C-3678B3C37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52" y="1358154"/>
            <a:ext cx="11214336" cy="349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14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404709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Proof by Induction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Template</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Prove proposition for base case, e.g., n=0</a:t>
            </a:r>
          </a:p>
          <a:p>
            <a:pPr marL="457200" indent="-457200">
              <a:buFont typeface="Wingdings" panose="05000000000000000000" pitchFamily="2" charset="2"/>
              <a:buChar char="§"/>
            </a:pPr>
            <a:r>
              <a:rPr lang="en-US" dirty="0">
                <a:solidFill>
                  <a:schemeClr val="tx1"/>
                </a:solidFill>
                <a:sym typeface="Wingdings" panose="05000000000000000000" pitchFamily="2" charset="2"/>
              </a:rPr>
              <a:t>Inductive step</a:t>
            </a:r>
          </a:p>
          <a:p>
            <a:pPr marL="917575" lvl="2" indent="-457200"/>
            <a:r>
              <a:rPr lang="en-US" sz="2800" dirty="0">
                <a:solidFill>
                  <a:schemeClr val="tx1"/>
                </a:solidFill>
                <a:sym typeface="Wingdings" panose="05000000000000000000" pitchFamily="2" charset="2"/>
              </a:rPr>
              <a:t>Assume proposition holds for n=k</a:t>
            </a:r>
          </a:p>
          <a:p>
            <a:pPr marL="917575" lvl="2" indent="-457200"/>
            <a:r>
              <a:rPr lang="en-US" sz="2800" dirty="0">
                <a:solidFill>
                  <a:schemeClr val="tx1"/>
                </a:solidFill>
                <a:sym typeface="Wingdings" panose="05000000000000000000" pitchFamily="2" charset="2"/>
              </a:rPr>
              <a:t>Prove proposition holds for n=k+1</a:t>
            </a: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224865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Proof by Induction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Example: Prove sum of integers 1 to n is n(n+1)/2</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561828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solidFill>
                  <a:srgbClr val="C00000"/>
                </a:solidFill>
              </a:rPr>
              <a:t>Exercise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Use induction to prove that for </a:t>
                </a:r>
                <a:r>
                  <a:rPr lang="pt-BR"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𝑛</m:t>
                        </m:r>
                      </m:e>
                    </m:d>
                    <m:r>
                      <a:rPr lang="en-US" b="0" i="1" smtClean="0">
                        <a:latin typeface="Cambria Math" panose="02040503050406030204" pitchFamily="18" charset="0"/>
                        <a:sym typeface="Wingdings" panose="05000000000000000000" pitchFamily="2" charset="2"/>
                      </a:rPr>
                      <m:t>=</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𝑛</m:t>
                        </m:r>
                      </m:e>
                      <m:sup>
                        <m:r>
                          <a:rPr lang="en-US" b="0" i="1" smtClean="0">
                            <a:latin typeface="Cambria Math" panose="02040503050406030204" pitchFamily="18" charset="0"/>
                            <a:sym typeface="Wingdings" panose="05000000000000000000" pitchFamily="2" charset="2"/>
                          </a:rPr>
                          <m:t>2</m:t>
                        </m:r>
                      </m:sup>
                    </m:sSup>
                  </m:oMath>
                </a14:m>
                <a:r>
                  <a:rPr lang="pt-BR" dirty="0">
                    <a:sym typeface="Wingdings" panose="05000000000000000000" pitchFamily="2" charset="2"/>
                  </a:rPr>
                  <a:t> in </a:t>
                </a:r>
                <a14:m>
                  <m:oMath xmlns:m="http://schemas.openxmlformats.org/officeDocument/2006/math">
                    <m:r>
                      <a:rPr lang="en-US" b="0" i="1" smtClean="0">
                        <a:latin typeface="Cambria Math" panose="02040503050406030204" pitchFamily="18" charset="0"/>
                        <a:sym typeface="Wingdings" panose="05000000000000000000" pitchFamily="2" charset="2"/>
                      </a:rPr>
                      <m:t>𝑂</m:t>
                    </m:r>
                    <m:r>
                      <a:rPr lang="en-US" b="0" i="1" smtClean="0">
                        <a:latin typeface="Cambria Math" panose="02040503050406030204" pitchFamily="18" charset="0"/>
                        <a:sym typeface="Wingdings" panose="05000000000000000000" pitchFamily="2" charset="2"/>
                      </a:rPr>
                      <m:t>(</m:t>
                    </m:r>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2</m:t>
                        </m:r>
                      </m:e>
                      <m:sup>
                        <m:r>
                          <a:rPr lang="en-US" b="0" i="1" smtClean="0">
                            <a:latin typeface="Cambria Math" panose="02040503050406030204" pitchFamily="18" charset="0"/>
                            <a:sym typeface="Wingdings" panose="05000000000000000000" pitchFamily="2" charset="2"/>
                          </a:rPr>
                          <m:t>𝑛</m:t>
                        </m:r>
                      </m:sup>
                    </m:sSup>
                    <m:r>
                      <a:rPr lang="en-US" b="0" i="1" smtClean="0">
                        <a:latin typeface="Cambria Math" panose="02040503050406030204" pitchFamily="18" charset="0"/>
                        <a:sym typeface="Wingdings" panose="05000000000000000000" pitchFamily="2" charset="2"/>
                      </a:rPr>
                      <m:t>)</m:t>
                    </m:r>
                  </m:oMath>
                </a14:m>
                <a:endParaRPr lang="en-US" dirty="0">
                  <a:sym typeface="Wingdings" panose="05000000000000000000" pitchFamily="2" charset="2"/>
                </a:endParaRP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Choice>
        <mc:Fallback xmlns="">
          <p:sp>
            <p:nvSpPr>
              <p:cNvPr id="3" name="Content Placeholder 2">
                <a:extLst>
                  <a:ext uri="{FF2B5EF4-FFF2-40B4-BE49-F238E27FC236}">
                    <a16:creationId xmlns:a16="http://schemas.microsoft.com/office/drawing/2014/main" id="{C791AC2D-D2EA-47C6-89E4-E609F83E4AC1}"/>
                  </a:ext>
                </a:extLst>
              </p:cNvPr>
              <p:cNvSpPr>
                <a:spLocks noGrp="1" noRot="1" noChangeAspect="1" noMove="1" noResize="1" noEditPoints="1" noAdjustHandles="1" noChangeArrowheads="1" noChangeShapeType="1" noTextEdit="1"/>
              </p:cNvSpPr>
              <p:nvPr>
                <p:ph idx="1"/>
              </p:nvPr>
            </p:nvSpPr>
            <p:spPr>
              <a:xfrm>
                <a:off x="552099" y="1113178"/>
                <a:ext cx="10515600" cy="5377691"/>
              </a:xfrm>
              <a:blipFill>
                <a:blip r:embed="rId2"/>
                <a:stretch>
                  <a:fillRect l="-1217" t="-1927"/>
                </a:stretch>
              </a:blipFill>
            </p:spPr>
            <p:txBody>
              <a:bodyPr/>
              <a:lstStyle/>
              <a:p>
                <a:r>
                  <a:rPr lang="en-US">
                    <a:noFill/>
                  </a:rPr>
                  <a:t> </a:t>
                </a:r>
              </a:p>
            </p:txBody>
          </p:sp>
        </mc:Fallback>
      </mc:AlternateContent>
    </p:spTree>
    <p:extLst>
      <p:ext uri="{BB962C8B-B14F-4D97-AF65-F5344CB8AC3E}">
        <p14:creationId xmlns:p14="http://schemas.microsoft.com/office/powerpoint/2010/main" val="41889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solidFill>
                  <a:srgbClr val="C00000"/>
                </a:solidFill>
              </a:rPr>
              <a:t>Exercise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Use induction to prove that for </a:t>
                </a:r>
                <a:r>
                  <a:rPr lang="pt-BR" dirty="0">
                    <a:sym typeface="Wingdings" panose="05000000000000000000" pitchFamily="2" charset="2"/>
                  </a:rPr>
                  <a:t>	</a:t>
                </a:r>
                <a14:m>
                  <m:oMath xmlns:m="http://schemas.openxmlformats.org/officeDocument/2006/math">
                    <m:r>
                      <a:rPr lang="en-US" b="0" i="1" smtClean="0">
                        <a:latin typeface="Cambria Math" panose="02040503050406030204" pitchFamily="18" charset="0"/>
                        <a:sym typeface="Wingdings" panose="05000000000000000000" pitchFamily="2" charset="2"/>
                      </a:rPr>
                      <m:t>−1&lt;</m:t>
                    </m:r>
                    <m:r>
                      <a:rPr lang="en-US" b="0" i="1" smtClean="0">
                        <a:latin typeface="Cambria Math" panose="02040503050406030204" pitchFamily="18" charset="0"/>
                        <a:sym typeface="Wingdings" panose="05000000000000000000" pitchFamily="2" charset="2"/>
                      </a:rPr>
                      <m:t>𝑟</m:t>
                    </m:r>
                    <m:r>
                      <a:rPr lang="en-US" b="0" i="1" smtClean="0">
                        <a:latin typeface="Cambria Math" panose="02040503050406030204" pitchFamily="18" charset="0"/>
                        <a:sym typeface="Wingdings" panose="05000000000000000000" pitchFamily="2" charset="2"/>
                      </a:rPr>
                      <m:t>&lt;1</m:t>
                    </m:r>
                  </m:oMath>
                </a14:m>
                <a:r>
                  <a:rPr lang="pt-BR" dirty="0">
                    <a:sym typeface="Wingdings" panose="05000000000000000000" pitchFamily="2" charset="2"/>
                  </a:rPr>
                  <a:t>, the geometric series summation is:</a:t>
                </a:r>
              </a:p>
              <a:p>
                <a:pPr/>
                <a14:m>
                  <m:oMathPara xmlns:m="http://schemas.openxmlformats.org/officeDocument/2006/math">
                    <m:oMathParaPr>
                      <m:jc m:val="centerGroup"/>
                    </m:oMathParaPr>
                    <m:oMath xmlns:m="http://schemas.openxmlformats.org/officeDocument/2006/math">
                      <m:nary>
                        <m:naryPr>
                          <m:chr m:val="∑"/>
                          <m:ctrlPr>
                            <a:rPr lang="en-US" b="0" i="1" smtClean="0">
                              <a:solidFill>
                                <a:schemeClr val="tx1"/>
                              </a:solidFill>
                              <a:latin typeface="Cambria Math" panose="02040503050406030204" pitchFamily="18" charset="0"/>
                              <a:sym typeface="Wingdings" panose="05000000000000000000" pitchFamily="2" charset="2"/>
                            </a:rPr>
                          </m:ctrlPr>
                        </m:naryPr>
                        <m:sub>
                          <m:r>
                            <a:rPr lang="en-US" b="0" i="1" smtClean="0">
                              <a:solidFill>
                                <a:schemeClr val="tx1"/>
                              </a:solidFill>
                              <a:latin typeface="Cambria Math" panose="02040503050406030204" pitchFamily="18" charset="0"/>
                              <a:sym typeface="Wingdings" panose="05000000000000000000" pitchFamily="2" charset="2"/>
                            </a:rPr>
                            <m:t>𝑖</m:t>
                          </m:r>
                          <m:r>
                            <a:rPr lang="en-US" b="0" i="1" smtClean="0">
                              <a:solidFill>
                                <a:schemeClr val="tx1"/>
                              </a:solidFill>
                              <a:latin typeface="Cambria Math" panose="02040503050406030204" pitchFamily="18" charset="0"/>
                              <a:sym typeface="Wingdings" panose="05000000000000000000" pitchFamily="2" charset="2"/>
                            </a:rPr>
                            <m:t>=1</m:t>
                          </m:r>
                        </m:sub>
                        <m:sup>
                          <m:r>
                            <a:rPr lang="en-US" b="0" i="1" smtClean="0">
                              <a:solidFill>
                                <a:schemeClr val="tx1"/>
                              </a:solidFill>
                              <a:latin typeface="Cambria Math" panose="02040503050406030204" pitchFamily="18" charset="0"/>
                              <a:sym typeface="Wingdings" panose="05000000000000000000" pitchFamily="2" charset="2"/>
                            </a:rPr>
                            <m:t>𝑛</m:t>
                          </m:r>
                        </m:sup>
                        <m:e>
                          <m:r>
                            <a:rPr lang="en-US" b="0" i="1" smtClean="0">
                              <a:solidFill>
                                <a:schemeClr val="tx1"/>
                              </a:solidFill>
                              <a:latin typeface="Cambria Math" panose="02040503050406030204" pitchFamily="18" charset="0"/>
                              <a:sym typeface="Wingdings" panose="05000000000000000000" pitchFamily="2" charset="2"/>
                            </a:rPr>
                            <m:t>𝑎</m:t>
                          </m:r>
                          <m:sSup>
                            <m:sSupPr>
                              <m:ctrlPr>
                                <a:rPr lang="en-US" b="0" i="1" smtClean="0">
                                  <a:solidFill>
                                    <a:schemeClr val="tx1"/>
                                  </a:solidFill>
                                  <a:latin typeface="Cambria Math" panose="02040503050406030204" pitchFamily="18" charset="0"/>
                                  <a:sym typeface="Wingdings" panose="05000000000000000000" pitchFamily="2" charset="2"/>
                                </a:rPr>
                              </m:ctrlPr>
                            </m:sSupPr>
                            <m:e>
                              <m:r>
                                <a:rPr lang="en-US" b="0" i="1" smtClean="0">
                                  <a:solidFill>
                                    <a:schemeClr val="tx1"/>
                                  </a:solidFill>
                                  <a:latin typeface="Cambria Math" panose="02040503050406030204" pitchFamily="18" charset="0"/>
                                  <a:sym typeface="Wingdings" panose="05000000000000000000" pitchFamily="2" charset="2"/>
                                </a:rPr>
                                <m:t>𝑟</m:t>
                              </m:r>
                            </m:e>
                            <m:sup>
                              <m:r>
                                <a:rPr lang="en-US" b="0" i="1" smtClean="0">
                                  <a:solidFill>
                                    <a:schemeClr val="tx1"/>
                                  </a:solidFill>
                                  <a:latin typeface="Cambria Math" panose="02040503050406030204" pitchFamily="18" charset="0"/>
                                  <a:sym typeface="Wingdings" panose="05000000000000000000" pitchFamily="2" charset="2"/>
                                </a:rPr>
                                <m:t>𝑖</m:t>
                              </m:r>
                            </m:sup>
                          </m:sSup>
                        </m:e>
                      </m:nary>
                      <m:r>
                        <a:rPr lang="en-US" b="0" i="1" smtClean="0">
                          <a:solidFill>
                            <a:schemeClr val="tx1"/>
                          </a:solidFill>
                          <a:latin typeface="Cambria Math" panose="02040503050406030204" pitchFamily="18" charset="0"/>
                          <a:sym typeface="Wingdings" panose="05000000000000000000" pitchFamily="2" charset="2"/>
                        </a:rPr>
                        <m:t>=</m:t>
                      </m:r>
                      <m:f>
                        <m:fPr>
                          <m:ctrlPr>
                            <a:rPr lang="en-US" b="0" i="1" smtClean="0">
                              <a:solidFill>
                                <a:schemeClr val="tx1"/>
                              </a:solidFill>
                              <a:latin typeface="Cambria Math" panose="02040503050406030204" pitchFamily="18" charset="0"/>
                              <a:sym typeface="Wingdings" panose="05000000000000000000" pitchFamily="2" charset="2"/>
                            </a:rPr>
                          </m:ctrlPr>
                        </m:fPr>
                        <m:num>
                          <m:r>
                            <a:rPr lang="en-US" b="0" i="1" smtClean="0">
                              <a:solidFill>
                                <a:schemeClr val="tx1"/>
                              </a:solidFill>
                              <a:latin typeface="Cambria Math" panose="02040503050406030204" pitchFamily="18" charset="0"/>
                              <a:sym typeface="Wingdings" panose="05000000000000000000" pitchFamily="2" charset="2"/>
                            </a:rPr>
                            <m:t>𝑎</m:t>
                          </m:r>
                          <m:sSup>
                            <m:sSupPr>
                              <m:ctrlPr>
                                <a:rPr lang="en-US" b="0" i="1" smtClean="0">
                                  <a:solidFill>
                                    <a:schemeClr val="tx1"/>
                                  </a:solidFill>
                                  <a:latin typeface="Cambria Math" panose="02040503050406030204" pitchFamily="18" charset="0"/>
                                  <a:sym typeface="Wingdings" panose="05000000000000000000" pitchFamily="2" charset="2"/>
                                </a:rPr>
                              </m:ctrlPr>
                            </m:sSupPr>
                            <m:e>
                              <m:r>
                                <a:rPr lang="en-US" b="0" i="1" smtClean="0">
                                  <a:solidFill>
                                    <a:schemeClr val="tx1"/>
                                  </a:solidFill>
                                  <a:latin typeface="Cambria Math" panose="02040503050406030204" pitchFamily="18" charset="0"/>
                                  <a:sym typeface="Wingdings" panose="05000000000000000000" pitchFamily="2" charset="2"/>
                                </a:rPr>
                                <m:t>𝑟</m:t>
                              </m:r>
                            </m:e>
                            <m:sup>
                              <m:r>
                                <a:rPr lang="en-US" b="0" i="1" smtClean="0">
                                  <a:solidFill>
                                    <a:schemeClr val="tx1"/>
                                  </a:solidFill>
                                  <a:latin typeface="Cambria Math" panose="02040503050406030204" pitchFamily="18" charset="0"/>
                                  <a:sym typeface="Wingdings" panose="05000000000000000000" pitchFamily="2" charset="2"/>
                                </a:rPr>
                                <m:t>𝑛</m:t>
                              </m:r>
                            </m:sup>
                          </m:sSup>
                          <m:r>
                            <a:rPr lang="en-US" b="0" i="1" smtClean="0">
                              <a:solidFill>
                                <a:schemeClr val="tx1"/>
                              </a:solidFill>
                              <a:latin typeface="Cambria Math" panose="02040503050406030204" pitchFamily="18" charset="0"/>
                              <a:sym typeface="Wingdings" panose="05000000000000000000" pitchFamily="2" charset="2"/>
                            </a:rPr>
                            <m:t>−</m:t>
                          </m:r>
                          <m:r>
                            <a:rPr lang="en-US" b="0" i="1" smtClean="0">
                              <a:solidFill>
                                <a:schemeClr val="tx1"/>
                              </a:solidFill>
                              <a:latin typeface="Cambria Math" panose="02040503050406030204" pitchFamily="18" charset="0"/>
                              <a:sym typeface="Wingdings" panose="05000000000000000000" pitchFamily="2" charset="2"/>
                            </a:rPr>
                            <m:t>𝑎</m:t>
                          </m:r>
                        </m:num>
                        <m:den>
                          <m:r>
                            <a:rPr lang="en-US" b="0" i="1" smtClean="0">
                              <a:solidFill>
                                <a:schemeClr val="tx1"/>
                              </a:solidFill>
                              <a:latin typeface="Cambria Math" panose="02040503050406030204" pitchFamily="18" charset="0"/>
                              <a:sym typeface="Wingdings" panose="05000000000000000000" pitchFamily="2" charset="2"/>
                            </a:rPr>
                            <m:t>𝑟</m:t>
                          </m:r>
                          <m:r>
                            <a:rPr lang="en-US" b="0" i="1" smtClean="0">
                              <a:solidFill>
                                <a:schemeClr val="tx1"/>
                              </a:solidFill>
                              <a:latin typeface="Cambria Math" panose="02040503050406030204" pitchFamily="18" charset="0"/>
                              <a:sym typeface="Wingdings" panose="05000000000000000000" pitchFamily="2" charset="2"/>
                            </a:rPr>
                            <m:t>−1</m:t>
                          </m:r>
                        </m:den>
                      </m:f>
                    </m:oMath>
                  </m:oMathPara>
                </a14:m>
                <a:endParaRPr lang="pt-BR" dirty="0">
                  <a:sym typeface="Wingdings" panose="05000000000000000000" pitchFamily="2" charset="2"/>
                </a:endParaRPr>
              </a:p>
              <a:p>
                <a:endParaRPr lang="en-US" dirty="0">
                  <a:sym typeface="Wingdings" panose="05000000000000000000" pitchFamily="2" charset="2"/>
                </a:endParaRP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mc:Choice>
        <mc:Fallback xmlns="">
          <p:sp>
            <p:nvSpPr>
              <p:cNvPr id="3" name="Content Placeholder 2">
                <a:extLst>
                  <a:ext uri="{FF2B5EF4-FFF2-40B4-BE49-F238E27FC236}">
                    <a16:creationId xmlns:a16="http://schemas.microsoft.com/office/drawing/2014/main" id="{C791AC2D-D2EA-47C6-89E4-E609F83E4AC1}"/>
                  </a:ext>
                </a:extLst>
              </p:cNvPr>
              <p:cNvSpPr>
                <a:spLocks noGrp="1" noRot="1" noChangeAspect="1" noMove="1" noResize="1" noEditPoints="1" noAdjustHandles="1" noChangeArrowheads="1" noChangeShapeType="1" noTextEdit="1"/>
              </p:cNvSpPr>
              <p:nvPr>
                <p:ph idx="1"/>
              </p:nvPr>
            </p:nvSpPr>
            <p:spPr>
              <a:xfrm>
                <a:off x="552099" y="1113178"/>
                <a:ext cx="10515600" cy="5377691"/>
              </a:xfrm>
              <a:blipFill>
                <a:blip r:embed="rId2"/>
                <a:stretch>
                  <a:fillRect l="-1217" t="-1927"/>
                </a:stretch>
              </a:blipFill>
            </p:spPr>
            <p:txBody>
              <a:bodyPr/>
              <a:lstStyle/>
              <a:p>
                <a:r>
                  <a:rPr lang="en-US">
                    <a:noFill/>
                  </a:rPr>
                  <a:t> </a:t>
                </a:r>
              </a:p>
            </p:txBody>
          </p:sp>
        </mc:Fallback>
      </mc:AlternateContent>
    </p:spTree>
    <p:extLst>
      <p:ext uri="{BB962C8B-B14F-4D97-AF65-F5344CB8AC3E}">
        <p14:creationId xmlns:p14="http://schemas.microsoft.com/office/powerpoint/2010/main" val="380709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Factorial</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290919"/>
            <a:ext cx="10515600" cy="4886045"/>
          </a:xfrm>
        </p:spPr>
        <p:txBody>
          <a:bodyPr>
            <a:normAutofit/>
          </a:bodyPr>
          <a:lstStyle/>
          <a:p>
            <a:r>
              <a:rPr lang="en-US" dirty="0">
                <a:solidFill>
                  <a:schemeClr val="accent1">
                    <a:lumMod val="75000"/>
                  </a:schemeClr>
                </a:solidFill>
              </a:rPr>
              <a:t>Complete the recursive function for factorial!</a:t>
            </a:r>
          </a:p>
          <a:p>
            <a:r>
              <a:rPr lang="en-US" dirty="0">
                <a:solidFill>
                  <a:srgbClr val="7030A0"/>
                </a:solidFill>
              </a:rPr>
              <a:t>Note: A recursive function calls itself</a:t>
            </a:r>
          </a:p>
          <a:p>
            <a:endParaRPr lang="en-US" dirty="0"/>
          </a:p>
          <a:p>
            <a:pPr>
              <a:lnSpc>
                <a:spcPct val="110000"/>
              </a:lnSpc>
            </a:pPr>
            <a:r>
              <a:rPr lang="en-US" sz="2400" b="1" dirty="0">
                <a:solidFill>
                  <a:srgbClr val="7030A0"/>
                </a:solidFill>
                <a:latin typeface="Courier New" panose="02070309020205020404" pitchFamily="49" charset="0"/>
                <a:cs typeface="Courier New" panose="02070309020205020404" pitchFamily="49" charset="0"/>
              </a:rPr>
              <a:t>def</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factorial</a:t>
            </a:r>
            <a:r>
              <a:rPr lang="en-US" sz="2400"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int</a:t>
            </a:r>
            <a:r>
              <a:rPr lang="en-US" sz="2400" dirty="0">
                <a:latin typeface="Courier New" panose="02070309020205020404" pitchFamily="49" charset="0"/>
                <a:cs typeface="Courier New" panose="02070309020205020404" pitchFamily="49" charset="0"/>
              </a:rPr>
              <a:t> n):</a:t>
            </a:r>
          </a:p>
          <a:p>
            <a:pPr>
              <a:lnSpc>
                <a:spcPct val="110000"/>
              </a:lnSpc>
            </a:pPr>
            <a:r>
              <a:rPr lang="en-US" sz="2400" dirty="0">
                <a:latin typeface="Courier New" panose="02070309020205020404" pitchFamily="49" charset="0"/>
                <a:cs typeface="Courier New" panose="02070309020205020404" pitchFamily="49" charset="0"/>
              </a:rPr>
              <a:t>	if ___________:</a:t>
            </a:r>
          </a:p>
          <a:p>
            <a:pPr>
              <a:lnSpc>
                <a:spcPct val="110000"/>
              </a:lnSpc>
            </a:pPr>
            <a:r>
              <a:rPr lang="en-US" sz="2400" dirty="0">
                <a:latin typeface="Courier New" panose="02070309020205020404" pitchFamily="49" charset="0"/>
                <a:cs typeface="Courier New" panose="02070309020205020404" pitchFamily="49" charset="0"/>
              </a:rPr>
              <a:t>		return ___________</a:t>
            </a:r>
          </a:p>
          <a:p>
            <a:pPr>
              <a:lnSpc>
                <a:spcPct val="110000"/>
              </a:lnSpc>
            </a:pPr>
            <a:r>
              <a:rPr lang="en-US" sz="2400" dirty="0">
                <a:latin typeface="Courier New" panose="02070309020205020404" pitchFamily="49" charset="0"/>
                <a:cs typeface="Courier New" panose="02070309020205020404" pitchFamily="49" charset="0"/>
              </a:rPr>
              <a:t>	return ___________________</a:t>
            </a:r>
          </a:p>
        </p:txBody>
      </p:sp>
      <p:sp>
        <p:nvSpPr>
          <p:cNvPr id="4" name="Content Placeholder 2">
            <a:extLst>
              <a:ext uri="{FF2B5EF4-FFF2-40B4-BE49-F238E27FC236}">
                <a16:creationId xmlns:a16="http://schemas.microsoft.com/office/drawing/2014/main" id="{2C6D369C-5686-4C01-BA83-938C271D8A14}"/>
              </a:ext>
            </a:extLst>
          </p:cNvPr>
          <p:cNvSpPr txBox="1">
            <a:spLocks/>
          </p:cNvSpPr>
          <p:nvPr/>
        </p:nvSpPr>
        <p:spPr>
          <a:xfrm>
            <a:off x="8561609" y="2307771"/>
            <a:ext cx="1817914" cy="4125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0! = 1</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 1</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2! = 2</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3! = 6</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4! = 24</a:t>
            </a:r>
          </a:p>
        </p:txBody>
      </p:sp>
    </p:spTree>
    <p:extLst>
      <p:ext uri="{BB962C8B-B14F-4D97-AF65-F5344CB8AC3E}">
        <p14:creationId xmlns:p14="http://schemas.microsoft.com/office/powerpoint/2010/main" val="1418578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13810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43BE-8F1F-4B8C-87E5-8B70285CF260}"/>
              </a:ext>
            </a:extLst>
          </p:cNvPr>
          <p:cNvSpPr>
            <a:spLocks noGrp="1"/>
          </p:cNvSpPr>
          <p:nvPr>
            <p:ph type="title"/>
          </p:nvPr>
        </p:nvSpPr>
        <p:spPr/>
        <p:txBody>
          <a:bodyPr/>
          <a:lstStyle/>
          <a:p>
            <a:r>
              <a:rPr lang="en-US" dirty="0"/>
              <a:t>Divide and Conquer</a:t>
            </a:r>
          </a:p>
        </p:txBody>
      </p:sp>
      <p:sp>
        <p:nvSpPr>
          <p:cNvPr id="3" name="Content Placeholder 2">
            <a:extLst>
              <a:ext uri="{FF2B5EF4-FFF2-40B4-BE49-F238E27FC236}">
                <a16:creationId xmlns:a16="http://schemas.microsoft.com/office/drawing/2014/main" id="{8FF8DA8B-0F68-4783-9AF4-102E381C35F0}"/>
              </a:ext>
            </a:extLst>
          </p:cNvPr>
          <p:cNvSpPr>
            <a:spLocks noGrp="1"/>
          </p:cNvSpPr>
          <p:nvPr>
            <p:ph idx="1"/>
          </p:nvPr>
        </p:nvSpPr>
        <p:spPr/>
        <p:txBody>
          <a:bodyPr/>
          <a:lstStyle/>
          <a:p>
            <a:r>
              <a:rPr lang="en-US" dirty="0"/>
              <a:t>Merge sort</a:t>
            </a:r>
          </a:p>
          <a:p>
            <a:r>
              <a:rPr lang="en-US" dirty="0">
                <a:solidFill>
                  <a:schemeClr val="tx1"/>
                </a:solidFill>
              </a:rPr>
              <a:t>Detailed code:</a:t>
            </a:r>
            <a:r>
              <a:rPr lang="en-US" dirty="0"/>
              <a:t> </a:t>
            </a:r>
            <a:r>
              <a:rPr lang="en-US" dirty="0">
                <a:hlinkClick r:id="rId2"/>
              </a:rPr>
              <a:t>15-112 Merge Sort</a:t>
            </a:r>
            <a:endParaRPr lang="en-US" dirty="0"/>
          </a:p>
          <a:p>
            <a:endParaRPr lang="en-US" dirty="0"/>
          </a:p>
          <a:p>
            <a:endParaRPr lang="en-US" dirty="0"/>
          </a:p>
        </p:txBody>
      </p:sp>
      <p:sp>
        <p:nvSpPr>
          <p:cNvPr id="6" name="TextBox 5">
            <a:extLst>
              <a:ext uri="{FF2B5EF4-FFF2-40B4-BE49-F238E27FC236}">
                <a16:creationId xmlns:a16="http://schemas.microsoft.com/office/drawing/2014/main" id="{FA94E01A-91DB-47EA-8885-035A4A3118A3}"/>
              </a:ext>
            </a:extLst>
          </p:cNvPr>
          <p:cNvSpPr txBox="1"/>
          <p:nvPr/>
        </p:nvSpPr>
        <p:spPr>
          <a:xfrm>
            <a:off x="6885709" y="240121"/>
            <a:ext cx="5131630" cy="3170099"/>
          </a:xfrm>
          <a:prstGeom prst="rect">
            <a:avLst/>
          </a:prstGeom>
          <a:noFill/>
          <a:ln w="19050">
            <a:solidFill>
              <a:srgbClr val="7030A0"/>
            </a:solidFill>
          </a:ln>
        </p:spPr>
        <p:txBody>
          <a:bodyPr wrap="square">
            <a:spAutoFit/>
          </a:bodyPr>
          <a:lstStyle/>
          <a:p>
            <a:r>
              <a:rPr lang="en-US" sz="2000" dirty="0">
                <a:latin typeface="Courier New" panose="02070309020205020404" pitchFamily="49" charset="0"/>
                <a:cs typeface="Courier New" panose="02070309020205020404" pitchFamily="49" charset="0"/>
              </a:rPr>
              <a:t>def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        </a:t>
            </a:r>
          </a:p>
          <a:p>
            <a:r>
              <a:rPr lang="en-US" sz="2000" dirty="0">
                <a:latin typeface="Courier New" panose="02070309020205020404" pitchFamily="49" charset="0"/>
                <a:cs typeface="Courier New" panose="02070309020205020404" pitchFamily="49" charset="0"/>
              </a:rPr>
              <a:t>  if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 &lt; 2):</a:t>
            </a:r>
          </a:p>
          <a:p>
            <a:r>
              <a:rPr lang="en-US" sz="2000" dirty="0">
                <a:latin typeface="Courier New" panose="02070309020205020404" pitchFamily="49" charset="0"/>
                <a:cs typeface="Courier New" panose="02070309020205020404" pitchFamily="49" charset="0"/>
              </a:rPr>
              <a:t>    return L</a:t>
            </a:r>
          </a:p>
          <a:p>
            <a:r>
              <a:rPr lang="en-US" sz="2000" dirty="0">
                <a:latin typeface="Courier New" panose="02070309020205020404" pitchFamily="49" charset="0"/>
                <a:cs typeface="Courier New" panose="02070309020205020404" pitchFamily="49" charset="0"/>
              </a:rPr>
              <a:t>  else:</a:t>
            </a:r>
          </a:p>
          <a:p>
            <a:r>
              <a:rPr lang="en-US" sz="2000" dirty="0">
                <a:latin typeface="Courier New" panose="02070309020205020404" pitchFamily="49" charset="0"/>
                <a:cs typeface="Courier New" panose="02070309020205020404" pitchFamily="49" charset="0"/>
              </a:rPr>
              <a:t>    mid =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(L)//2</a:t>
            </a:r>
          </a:p>
          <a:p>
            <a:r>
              <a:rPr lang="en-US" sz="2000" dirty="0">
                <a:latin typeface="Courier New" panose="02070309020205020404" pitchFamily="49" charset="0"/>
                <a:cs typeface="Courier New" panose="02070309020205020404" pitchFamily="49" charset="0"/>
              </a:rPr>
              <a:t>    left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right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return </a:t>
            </a:r>
            <a:r>
              <a:rPr lang="en-US" sz="2000" dirty="0">
                <a:solidFill>
                  <a:srgbClr val="7030A0"/>
                </a:solidFill>
                <a:latin typeface="Courier New" panose="02070309020205020404" pitchFamily="49" charset="0"/>
                <a:cs typeface="Courier New" panose="02070309020205020404" pitchFamily="49" charset="0"/>
              </a:rPr>
              <a:t>merge</a:t>
            </a:r>
            <a:r>
              <a:rPr lang="en-US" sz="2000" dirty="0">
                <a:latin typeface="Courier New" panose="02070309020205020404" pitchFamily="49" charset="0"/>
                <a:cs typeface="Courier New" panose="02070309020205020404" pitchFamily="49" charset="0"/>
              </a:rPr>
              <a:t>(left, right)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([1,5,3,4,2,0]))</a:t>
            </a:r>
          </a:p>
        </p:txBody>
      </p:sp>
    </p:spTree>
    <p:extLst>
      <p:ext uri="{BB962C8B-B14F-4D97-AF65-F5344CB8AC3E}">
        <p14:creationId xmlns:p14="http://schemas.microsoft.com/office/powerpoint/2010/main" val="212560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43BE-8F1F-4B8C-87E5-8B70285CF260}"/>
              </a:ext>
            </a:extLst>
          </p:cNvPr>
          <p:cNvSpPr>
            <a:spLocks noGrp="1"/>
          </p:cNvSpPr>
          <p:nvPr>
            <p:ph type="title"/>
          </p:nvPr>
        </p:nvSpPr>
        <p:spPr/>
        <p:txBody>
          <a:bodyPr/>
          <a:lstStyle/>
          <a:p>
            <a:r>
              <a:rPr lang="en-US" dirty="0"/>
              <a:t>Divide and Conquer</a:t>
            </a:r>
          </a:p>
        </p:txBody>
      </p:sp>
      <p:sp>
        <p:nvSpPr>
          <p:cNvPr id="3" name="Content Placeholder 2">
            <a:extLst>
              <a:ext uri="{FF2B5EF4-FFF2-40B4-BE49-F238E27FC236}">
                <a16:creationId xmlns:a16="http://schemas.microsoft.com/office/drawing/2014/main" id="{8FF8DA8B-0F68-4783-9AF4-102E381C35F0}"/>
              </a:ext>
            </a:extLst>
          </p:cNvPr>
          <p:cNvSpPr>
            <a:spLocks noGrp="1"/>
          </p:cNvSpPr>
          <p:nvPr>
            <p:ph idx="1"/>
          </p:nvPr>
        </p:nvSpPr>
        <p:spPr/>
        <p:txBody>
          <a:bodyPr/>
          <a:lstStyle/>
          <a:p>
            <a:r>
              <a:rPr lang="en-US" dirty="0"/>
              <a:t>Merge sort</a:t>
            </a:r>
          </a:p>
          <a:p>
            <a:r>
              <a:rPr lang="en-US" dirty="0">
                <a:solidFill>
                  <a:schemeClr val="tx1"/>
                </a:solidFill>
              </a:rPr>
              <a:t>Detailed code:</a:t>
            </a:r>
            <a:r>
              <a:rPr lang="en-US" dirty="0"/>
              <a:t> </a:t>
            </a:r>
            <a:r>
              <a:rPr lang="en-US" dirty="0">
                <a:hlinkClick r:id="rId2"/>
              </a:rPr>
              <a:t>15-112 Merge Sort</a:t>
            </a:r>
            <a:endParaRPr lang="en-US" dirty="0"/>
          </a:p>
          <a:p>
            <a:endParaRPr lang="en-US" dirty="0"/>
          </a:p>
          <a:p>
            <a:endParaRPr lang="en-US" dirty="0"/>
          </a:p>
        </p:txBody>
      </p:sp>
      <p:sp>
        <p:nvSpPr>
          <p:cNvPr id="6" name="TextBox 5">
            <a:extLst>
              <a:ext uri="{FF2B5EF4-FFF2-40B4-BE49-F238E27FC236}">
                <a16:creationId xmlns:a16="http://schemas.microsoft.com/office/drawing/2014/main" id="{FA94E01A-91DB-47EA-8885-035A4A3118A3}"/>
              </a:ext>
            </a:extLst>
          </p:cNvPr>
          <p:cNvSpPr txBox="1"/>
          <p:nvPr/>
        </p:nvSpPr>
        <p:spPr>
          <a:xfrm>
            <a:off x="6885709" y="240121"/>
            <a:ext cx="5131630" cy="3170099"/>
          </a:xfrm>
          <a:prstGeom prst="rect">
            <a:avLst/>
          </a:prstGeom>
          <a:noFill/>
          <a:ln w="19050">
            <a:solidFill>
              <a:srgbClr val="7030A0"/>
            </a:solidFill>
          </a:ln>
        </p:spPr>
        <p:txBody>
          <a:bodyPr wrap="square">
            <a:spAutoFit/>
          </a:bodyPr>
          <a:lstStyle/>
          <a:p>
            <a:r>
              <a:rPr lang="en-US" sz="2000" dirty="0">
                <a:latin typeface="Courier New" panose="02070309020205020404" pitchFamily="49" charset="0"/>
                <a:cs typeface="Courier New" panose="02070309020205020404" pitchFamily="49" charset="0"/>
              </a:rPr>
              <a:t>def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        </a:t>
            </a:r>
          </a:p>
          <a:p>
            <a:r>
              <a:rPr lang="en-US" sz="2000" dirty="0">
                <a:latin typeface="Courier New" panose="02070309020205020404" pitchFamily="49" charset="0"/>
                <a:cs typeface="Courier New" panose="02070309020205020404" pitchFamily="49" charset="0"/>
              </a:rPr>
              <a:t>  if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 &lt; 2):</a:t>
            </a:r>
          </a:p>
          <a:p>
            <a:r>
              <a:rPr lang="en-US" sz="2000" dirty="0">
                <a:latin typeface="Courier New" panose="02070309020205020404" pitchFamily="49" charset="0"/>
                <a:cs typeface="Courier New" panose="02070309020205020404" pitchFamily="49" charset="0"/>
              </a:rPr>
              <a:t>    return L</a:t>
            </a:r>
          </a:p>
          <a:p>
            <a:r>
              <a:rPr lang="en-US" sz="2000" dirty="0">
                <a:latin typeface="Courier New" panose="02070309020205020404" pitchFamily="49" charset="0"/>
                <a:cs typeface="Courier New" panose="02070309020205020404" pitchFamily="49" charset="0"/>
              </a:rPr>
              <a:t>  else:</a:t>
            </a:r>
          </a:p>
          <a:p>
            <a:r>
              <a:rPr lang="en-US" sz="2000" dirty="0">
                <a:latin typeface="Courier New" panose="02070309020205020404" pitchFamily="49" charset="0"/>
                <a:cs typeface="Courier New" panose="02070309020205020404" pitchFamily="49" charset="0"/>
              </a:rPr>
              <a:t>    mid = </a:t>
            </a:r>
            <a:r>
              <a:rPr lang="en-US" sz="2000" dirty="0" err="1">
                <a:latin typeface="Courier New" panose="02070309020205020404" pitchFamily="49" charset="0"/>
                <a:cs typeface="Courier New" panose="02070309020205020404" pitchFamily="49" charset="0"/>
              </a:rPr>
              <a:t>len</a:t>
            </a:r>
            <a:r>
              <a:rPr lang="en-US" sz="2000" dirty="0">
                <a:latin typeface="Courier New" panose="02070309020205020404" pitchFamily="49" charset="0"/>
                <a:cs typeface="Courier New" panose="02070309020205020404" pitchFamily="49" charset="0"/>
              </a:rPr>
              <a:t>(L)//2</a:t>
            </a:r>
          </a:p>
          <a:p>
            <a:r>
              <a:rPr lang="en-US" sz="2000" dirty="0">
                <a:latin typeface="Courier New" panose="02070309020205020404" pitchFamily="49" charset="0"/>
                <a:cs typeface="Courier New" panose="02070309020205020404" pitchFamily="49" charset="0"/>
              </a:rPr>
              <a:t>    left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right = </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(L[mid:])</a:t>
            </a:r>
          </a:p>
          <a:p>
            <a:r>
              <a:rPr lang="en-US" sz="2000" dirty="0">
                <a:latin typeface="Courier New" panose="02070309020205020404" pitchFamily="49" charset="0"/>
                <a:cs typeface="Courier New" panose="02070309020205020404" pitchFamily="49" charset="0"/>
              </a:rPr>
              <a:t>    return </a:t>
            </a:r>
            <a:r>
              <a:rPr lang="en-US" sz="2000" dirty="0">
                <a:solidFill>
                  <a:srgbClr val="7030A0"/>
                </a:solidFill>
                <a:latin typeface="Courier New" panose="02070309020205020404" pitchFamily="49" charset="0"/>
                <a:cs typeface="Courier New" panose="02070309020205020404" pitchFamily="49" charset="0"/>
              </a:rPr>
              <a:t>merge</a:t>
            </a:r>
            <a:r>
              <a:rPr lang="en-US" sz="2000" dirty="0">
                <a:latin typeface="Courier New" panose="02070309020205020404" pitchFamily="49" charset="0"/>
                <a:cs typeface="Courier New" panose="02070309020205020404" pitchFamily="49" charset="0"/>
              </a:rPr>
              <a:t>(left, right)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err="1">
                <a:solidFill>
                  <a:srgbClr val="7030A0"/>
                </a:solidFill>
                <a:latin typeface="Courier New" panose="02070309020205020404" pitchFamily="49" charset="0"/>
                <a:cs typeface="Courier New" panose="02070309020205020404" pitchFamily="49" charset="0"/>
              </a:rPr>
              <a:t>mergesort</a:t>
            </a:r>
            <a:r>
              <a:rPr lang="en-US" sz="2000" dirty="0">
                <a:latin typeface="Courier New" panose="02070309020205020404" pitchFamily="49" charset="0"/>
                <a:cs typeface="Courier New" panose="02070309020205020404" pitchFamily="49" charset="0"/>
              </a:rPr>
              <a:t>([1,5,3,4,2,0]))</a:t>
            </a:r>
          </a:p>
        </p:txBody>
      </p:sp>
    </p:spTree>
    <p:extLst>
      <p:ext uri="{BB962C8B-B14F-4D97-AF65-F5344CB8AC3E}">
        <p14:creationId xmlns:p14="http://schemas.microsoft.com/office/powerpoint/2010/main" val="271454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155582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Reminder Binary Search</a:t>
            </a:r>
          </a:p>
        </p:txBody>
      </p:sp>
      <p:sp>
        <p:nvSpPr>
          <p:cNvPr id="5" name="TextBox 4">
            <a:extLst>
              <a:ext uri="{FF2B5EF4-FFF2-40B4-BE49-F238E27FC236}">
                <a16:creationId xmlns:a16="http://schemas.microsoft.com/office/drawing/2014/main" id="{24D00B60-48DC-47F0-8179-E5A1A1A95334}"/>
              </a:ext>
            </a:extLst>
          </p:cNvPr>
          <p:cNvSpPr txBox="1"/>
          <p:nvPr/>
        </p:nvSpPr>
        <p:spPr>
          <a:xfrm>
            <a:off x="5611092" y="1150739"/>
            <a:ext cx="6400800" cy="2554545"/>
          </a:xfrm>
          <a:prstGeom prst="rect">
            <a:avLst/>
          </a:prstGeom>
          <a:noFill/>
          <a:ln w="12700">
            <a:solidFill>
              <a:schemeClr val="tx1"/>
            </a:solidFill>
          </a:ln>
        </p:spPr>
        <p:txBody>
          <a:bodyPr wrap="square">
            <a:spAutoFit/>
          </a:bodyPr>
          <a:lstStyle/>
          <a:p>
            <a:r>
              <a:rPr lang="en-US" sz="1600" dirty="0">
                <a:latin typeface="Courier New" panose="02070309020205020404" pitchFamily="49" charset="0"/>
                <a:cs typeface="Courier New" panose="02070309020205020404" pitchFamily="49" charset="0"/>
              </a:rPr>
              <a:t>binarySearch2(data, key, first, last) {</a:t>
            </a:r>
          </a:p>
          <a:p>
            <a:r>
              <a:rPr lang="en-US" sz="1600" dirty="0">
                <a:latin typeface="Courier New" panose="02070309020205020404" pitchFamily="49" charset="0"/>
                <a:cs typeface="Courier New" panose="02070309020205020404" pitchFamily="49" charset="0"/>
              </a:rPr>
              <a:t>  // TODO base case</a:t>
            </a:r>
          </a:p>
          <a:p>
            <a:r>
              <a:rPr lang="en-US" sz="1600" dirty="0">
                <a:solidFill>
                  <a:schemeClr val="accent6">
                    <a:lumMod val="75000"/>
                  </a:schemeClr>
                </a:solidFill>
                <a:latin typeface="Courier New" panose="02070309020205020404" pitchFamily="49" charset="0"/>
                <a:cs typeface="Courier New" panose="02070309020205020404" pitchFamily="49" charset="0"/>
              </a:rPr>
              <a:t>  int</a:t>
            </a:r>
            <a:r>
              <a:rPr lang="en-US" sz="1600" dirty="0">
                <a:latin typeface="Courier New" panose="02070309020205020404" pitchFamily="49" charset="0"/>
                <a:cs typeface="Courier New" panose="02070309020205020404" pitchFamily="49" charset="0"/>
              </a:rPr>
              <a:t> mid = (first + last) // 2; </a:t>
            </a:r>
          </a:p>
          <a:p>
            <a:r>
              <a:rPr lang="en-US" sz="1600" dirty="0">
                <a:solidFill>
                  <a:schemeClr val="accent2">
                    <a:lumMod val="75000"/>
                  </a:schemeClr>
                </a:solidFill>
                <a:latin typeface="Courier New" panose="02070309020205020404" pitchFamily="49" charset="0"/>
                <a:cs typeface="Courier New" panose="02070309020205020404" pitchFamily="49" charset="0"/>
              </a:rPr>
              <a:t>  if</a:t>
            </a:r>
            <a:r>
              <a:rPr lang="en-US" sz="1600" dirty="0">
                <a:latin typeface="Courier New" panose="02070309020205020404" pitchFamily="49" charset="0"/>
                <a:cs typeface="Courier New" panose="02070309020205020404" pitchFamily="49" charset="0"/>
              </a:rPr>
              <a:t> (data[mid] == key)</a:t>
            </a:r>
          </a:p>
          <a:p>
            <a:r>
              <a:rPr lang="en-US" sz="1600" dirty="0">
                <a:solidFill>
                  <a:schemeClr val="accent2">
                    <a:lumMod val="75000"/>
                  </a:schemeClr>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a:t>
            </a:r>
            <a:r>
              <a:rPr lang="en-US" sz="1600" dirty="0">
                <a:solidFill>
                  <a:srgbClr val="C00000"/>
                </a:solidFill>
                <a:latin typeface="Courier New" panose="02070309020205020404" pitchFamily="49" charset="0"/>
                <a:cs typeface="Courier New" panose="02070309020205020404" pitchFamily="49" charset="0"/>
              </a:rPr>
              <a:t>true</a:t>
            </a:r>
            <a:r>
              <a:rPr lang="en-US" sz="1600" dirty="0">
                <a:latin typeface="Courier New" panose="02070309020205020404" pitchFamily="49" charset="0"/>
                <a:cs typeface="Courier New" panose="02070309020205020404" pitchFamily="49" charset="0"/>
              </a:rPr>
              <a:t>;</a:t>
            </a:r>
          </a:p>
          <a:p>
            <a:r>
              <a:rPr lang="en-US" sz="1600" dirty="0">
                <a:solidFill>
                  <a:schemeClr val="accent2">
                    <a:lumMod val="75000"/>
                  </a:schemeClr>
                </a:solidFill>
                <a:latin typeface="Courier New" panose="02070309020205020404" pitchFamily="49" charset="0"/>
                <a:cs typeface="Courier New" panose="02070309020205020404" pitchFamily="49" charset="0"/>
              </a:rPr>
              <a:t>  else if </a:t>
            </a:r>
            <a:r>
              <a:rPr lang="en-US" sz="1600" dirty="0">
                <a:latin typeface="Courier New" panose="02070309020205020404" pitchFamily="49" charset="0"/>
                <a:cs typeface="Courier New" panose="02070309020205020404" pitchFamily="49" charset="0"/>
              </a:rPr>
              <a:t>(data[mid] &gt; key)</a:t>
            </a:r>
          </a:p>
          <a:p>
            <a:r>
              <a:rPr lang="en-US" sz="1600" dirty="0">
                <a:solidFill>
                  <a:schemeClr val="accent2">
                    <a:lumMod val="75000"/>
                  </a:schemeClr>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binarySearch2(data, key, first, mid-</a:t>
            </a:r>
            <a:r>
              <a:rPr lang="en-US" sz="1600" dirty="0">
                <a:solidFill>
                  <a:srgbClr val="C00000"/>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a:t>
            </a:r>
          </a:p>
          <a:p>
            <a:r>
              <a:rPr lang="en-US" sz="1600" dirty="0">
                <a:solidFill>
                  <a:schemeClr val="accent2">
                    <a:lumMod val="75000"/>
                  </a:schemeClr>
                </a:solidFill>
                <a:latin typeface="Courier New" panose="02070309020205020404" pitchFamily="49" charset="0"/>
                <a:cs typeface="Courier New" panose="02070309020205020404" pitchFamily="49" charset="0"/>
              </a:rPr>
              <a:t>  else</a:t>
            </a:r>
          </a:p>
          <a:p>
            <a:r>
              <a:rPr lang="en-US" sz="1600" dirty="0">
                <a:solidFill>
                  <a:schemeClr val="accent2">
                    <a:lumMod val="75000"/>
                  </a:schemeClr>
                </a:solidFill>
                <a:latin typeface="Courier New" panose="02070309020205020404" pitchFamily="49" charset="0"/>
                <a:cs typeface="Courier New" panose="02070309020205020404" pitchFamily="49" charset="0"/>
              </a:rPr>
              <a:t>    return</a:t>
            </a:r>
            <a:r>
              <a:rPr lang="en-US" sz="1600" dirty="0">
                <a:latin typeface="Courier New" panose="02070309020205020404" pitchFamily="49" charset="0"/>
                <a:cs typeface="Courier New" panose="02070309020205020404" pitchFamily="49" charset="0"/>
              </a:rPr>
              <a:t> binarySearch2(data, key, mid+</a:t>
            </a:r>
            <a:r>
              <a:rPr lang="en-US" sz="1600" dirty="0">
                <a:solidFill>
                  <a:srgbClr val="C00000"/>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last)</a:t>
            </a:r>
          </a:p>
          <a:p>
            <a:r>
              <a:rPr lang="en-US" sz="1600" dirty="0">
                <a:latin typeface="Courier New" panose="02070309020205020404" pitchFamily="49" charset="0"/>
                <a:cs typeface="Courier New" panose="02070309020205020404" pitchFamily="49" charset="0"/>
              </a:rPr>
              <a:t>}</a:t>
            </a:r>
          </a:p>
        </p:txBody>
      </p:sp>
      <p:sp>
        <p:nvSpPr>
          <p:cNvPr id="6" name="Content Placeholder 2">
            <a:extLst>
              <a:ext uri="{FF2B5EF4-FFF2-40B4-BE49-F238E27FC236}">
                <a16:creationId xmlns:a16="http://schemas.microsoft.com/office/drawing/2014/main" id="{EEB66C04-56A9-448C-8B17-EA3B04804C5B}"/>
              </a:ext>
            </a:extLst>
          </p:cNvPr>
          <p:cNvSpPr>
            <a:spLocks noGrp="1"/>
          </p:cNvSpPr>
          <p:nvPr>
            <p:ph idx="1"/>
          </p:nvPr>
        </p:nvSpPr>
        <p:spPr>
          <a:xfrm>
            <a:off x="552450" y="1112838"/>
            <a:ext cx="10515600" cy="2039937"/>
          </a:xfrm>
        </p:spPr>
        <p:txBody>
          <a:bodyPr/>
          <a:lstStyle/>
          <a:p>
            <a:r>
              <a:rPr lang="en-US" dirty="0"/>
              <a:t>Graph of recursive calls</a:t>
            </a:r>
          </a:p>
        </p:txBody>
      </p:sp>
    </p:spTree>
    <p:extLst>
      <p:ext uri="{BB962C8B-B14F-4D97-AF65-F5344CB8AC3E}">
        <p14:creationId xmlns:p14="http://schemas.microsoft.com/office/powerpoint/2010/main" val="1402288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solidFill>
                  <a:srgbClr val="C00000"/>
                </a:solidFill>
              </a:rPr>
              <a:t>Exercise 2:</a:t>
            </a:r>
            <a:r>
              <a:rPr lang="en-US" dirty="0"/>
              <a:t> Fibonacci Naïve </a:t>
            </a:r>
          </a:p>
        </p:txBody>
      </p:sp>
      <p:sp>
        <p:nvSpPr>
          <p:cNvPr id="5" name="TextBox 4">
            <a:extLst>
              <a:ext uri="{FF2B5EF4-FFF2-40B4-BE49-F238E27FC236}">
                <a16:creationId xmlns:a16="http://schemas.microsoft.com/office/drawing/2014/main" id="{17DE06E1-9192-401C-B976-04F8E98CB3EE}"/>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sp>
        <p:nvSpPr>
          <p:cNvPr id="6" name="TextBox 5">
            <a:extLst>
              <a:ext uri="{FF2B5EF4-FFF2-40B4-BE49-F238E27FC236}">
                <a16:creationId xmlns:a16="http://schemas.microsoft.com/office/drawing/2014/main" id="{CE818986-2C04-4138-8DFF-9EE6586CBFD9}"/>
              </a:ext>
            </a:extLst>
          </p:cNvPr>
          <p:cNvSpPr txBox="1"/>
          <p:nvPr/>
        </p:nvSpPr>
        <p:spPr>
          <a:xfrm>
            <a:off x="9184341" y="467983"/>
            <a:ext cx="2531970" cy="4124206"/>
          </a:xfrm>
          <a:prstGeom prst="rect">
            <a:avLst/>
          </a:prstGeom>
          <a:noFill/>
        </p:spPr>
        <p:txBody>
          <a:bodyPr wrap="square" rtlCol="0">
            <a:spAutoFit/>
          </a:bodyPr>
          <a:lstStyle/>
          <a:p>
            <a:r>
              <a:rPr lang="en-US" sz="2800" dirty="0"/>
              <a:t>Fibonacci</a:t>
            </a:r>
            <a:endParaRPr lang="en-US" sz="2000" dirty="0"/>
          </a:p>
          <a:p>
            <a:r>
              <a:rPr lang="en-US" sz="2400" dirty="0">
                <a:latin typeface="Courier New" panose="02070309020205020404" pitchFamily="49" charset="0"/>
                <a:cs typeface="Courier New" panose="02070309020205020404" pitchFamily="49" charset="0"/>
              </a:rPr>
              <a:t>N Value</a:t>
            </a:r>
          </a:p>
          <a:p>
            <a:r>
              <a:rPr lang="en-US" sz="2400" dirty="0">
                <a:latin typeface="Courier New" panose="02070309020205020404" pitchFamily="49" charset="0"/>
                <a:cs typeface="Courier New" panose="02070309020205020404" pitchFamily="49" charset="0"/>
              </a:rPr>
              <a:t>0 1</a:t>
            </a:r>
          </a:p>
          <a:p>
            <a:pPr marL="342900" indent="-342900">
              <a:buAutoNum type="arabicPlain"/>
            </a:pPr>
            <a:r>
              <a:rPr lang="en-US" sz="2400" dirty="0">
                <a:latin typeface="Courier New" panose="02070309020205020404" pitchFamily="49" charset="0"/>
                <a:cs typeface="Courier New" panose="02070309020205020404" pitchFamily="49" charset="0"/>
              </a:rPr>
              <a:t>1</a:t>
            </a:r>
          </a:p>
          <a:p>
            <a:pPr marL="342900" indent="-342900">
              <a:buAutoNum type="arabicPlain"/>
            </a:pPr>
            <a:r>
              <a:rPr lang="en-US" sz="2400" dirty="0">
                <a:latin typeface="Courier New" panose="02070309020205020404" pitchFamily="49" charset="0"/>
                <a:cs typeface="Courier New" panose="02070309020205020404" pitchFamily="49" charset="0"/>
              </a:rPr>
              <a:t>2 = 1+1</a:t>
            </a:r>
          </a:p>
          <a:p>
            <a:pPr marL="342900" indent="-342900">
              <a:buAutoNum type="arabicPlain"/>
            </a:pPr>
            <a:r>
              <a:rPr lang="en-US" sz="2400" dirty="0">
                <a:latin typeface="Courier New" panose="02070309020205020404" pitchFamily="49" charset="0"/>
                <a:cs typeface="Courier New" panose="02070309020205020404" pitchFamily="49" charset="0"/>
              </a:rPr>
              <a:t>3 = 1+2</a:t>
            </a:r>
          </a:p>
          <a:p>
            <a:pPr marL="342900" indent="-342900">
              <a:buAutoNum type="arabicPlain"/>
            </a:pPr>
            <a:r>
              <a:rPr lang="en-US" sz="2400" dirty="0">
                <a:latin typeface="Courier New" panose="02070309020205020404" pitchFamily="49" charset="0"/>
                <a:cs typeface="Courier New" panose="02070309020205020404" pitchFamily="49" charset="0"/>
              </a:rPr>
              <a:t>5 = 2+3</a:t>
            </a:r>
          </a:p>
          <a:p>
            <a:pPr marL="342900" indent="-342900">
              <a:buAutoNum type="arabicPlain"/>
            </a:pPr>
            <a:r>
              <a:rPr lang="en-US" sz="2400" dirty="0">
                <a:latin typeface="Courier New" panose="02070309020205020404" pitchFamily="49" charset="0"/>
                <a:cs typeface="Courier New" panose="02070309020205020404" pitchFamily="49" charset="0"/>
              </a:rPr>
              <a:t>8 = 3+5</a:t>
            </a:r>
          </a:p>
          <a:p>
            <a:pPr marL="342900" indent="-342900">
              <a:buAutoNum type="arabicPlain"/>
            </a:pPr>
            <a:r>
              <a:rPr lang="en-US" sz="2400" dirty="0">
                <a:latin typeface="Courier New" panose="02070309020205020404" pitchFamily="49" charset="0"/>
                <a:cs typeface="Courier New" panose="02070309020205020404" pitchFamily="49" charset="0"/>
              </a:rPr>
              <a:t>13 = 5+8</a:t>
            </a:r>
          </a:p>
          <a:p>
            <a:pPr marL="342900" indent="-342900">
              <a:buAutoNum type="arabicPlain"/>
            </a:pPr>
            <a:r>
              <a:rPr lang="en-US" sz="2400" dirty="0">
                <a:latin typeface="Courier New" panose="02070309020205020404" pitchFamily="49" charset="0"/>
                <a:cs typeface="Courier New" panose="02070309020205020404" pitchFamily="49" charset="0"/>
              </a:rPr>
              <a:t>21 = 8+13</a:t>
            </a:r>
          </a:p>
          <a:p>
            <a:pPr marL="342900" indent="-342900">
              <a:buAutoNum type="arabicPlain"/>
            </a:pPr>
            <a:endParaRPr lang="en-US" sz="2000" dirty="0">
              <a:latin typeface="Courier New" panose="02070309020205020404" pitchFamily="49" charset="0"/>
              <a:cs typeface="Courier New" panose="02070309020205020404" pitchFamily="49" charset="0"/>
            </a:endParaRPr>
          </a:p>
        </p:txBody>
      </p:sp>
      <p:sp>
        <p:nvSpPr>
          <p:cNvPr id="7" name="Content Placeholder 6">
            <a:extLst>
              <a:ext uri="{FF2B5EF4-FFF2-40B4-BE49-F238E27FC236}">
                <a16:creationId xmlns:a16="http://schemas.microsoft.com/office/drawing/2014/main" id="{BBC7F363-F893-473A-9A53-70DA25B44ADE}"/>
              </a:ext>
            </a:extLst>
          </p:cNvPr>
          <p:cNvSpPr>
            <a:spLocks noGrp="1"/>
          </p:cNvSpPr>
          <p:nvPr>
            <p:ph idx="1"/>
          </p:nvPr>
        </p:nvSpPr>
        <p:spPr>
          <a:xfrm>
            <a:off x="552099" y="1113178"/>
            <a:ext cx="7077640" cy="2039539"/>
          </a:xfrm>
        </p:spPr>
        <p:txBody>
          <a:bodyPr/>
          <a:lstStyle/>
          <a:p>
            <a:r>
              <a:rPr lang="en-US" dirty="0"/>
              <a:t>Notebook</a:t>
            </a:r>
          </a:p>
        </p:txBody>
      </p:sp>
    </p:spTree>
    <p:extLst>
      <p:ext uri="{BB962C8B-B14F-4D97-AF65-F5344CB8AC3E}">
        <p14:creationId xmlns:p14="http://schemas.microsoft.com/office/powerpoint/2010/main" val="1593771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solidFill>
                  <a:srgbClr val="C00000"/>
                </a:solidFill>
              </a:rPr>
              <a:t>Exercise 3:</a:t>
            </a:r>
            <a:r>
              <a:rPr lang="en-US" dirty="0"/>
              <a:t> Fibonacci Naïve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p:txBody>
          <a:bodyPr/>
          <a:lstStyle/>
          <a:p>
            <a:r>
              <a:rPr lang="en-US" dirty="0"/>
              <a:t>Graph of recursive calls</a:t>
            </a:r>
          </a:p>
        </p:txBody>
      </p:sp>
      <p:sp>
        <p:nvSpPr>
          <p:cNvPr id="5" name="TextBox 4">
            <a:extLst>
              <a:ext uri="{FF2B5EF4-FFF2-40B4-BE49-F238E27FC236}">
                <a16:creationId xmlns:a16="http://schemas.microsoft.com/office/drawing/2014/main" id="{17DE06E1-9192-401C-B976-04F8E98CB3EE}"/>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pic>
        <p:nvPicPr>
          <p:cNvPr id="6" name="Picture 5">
            <a:extLst>
              <a:ext uri="{FF2B5EF4-FFF2-40B4-BE49-F238E27FC236}">
                <a16:creationId xmlns:a16="http://schemas.microsoft.com/office/drawing/2014/main" id="{DDB427ED-1345-499B-AD71-3F48808F4F5E}"/>
              </a:ext>
            </a:extLst>
          </p:cNvPr>
          <p:cNvPicPr>
            <a:picLocks noChangeAspect="1"/>
          </p:cNvPicPr>
          <p:nvPr/>
        </p:nvPicPr>
        <p:blipFill rotWithShape="1">
          <a:blip r:embed="rId2"/>
          <a:srcRect b="29629"/>
          <a:stretch/>
        </p:blipFill>
        <p:spPr>
          <a:xfrm>
            <a:off x="7291215" y="235323"/>
            <a:ext cx="4726373" cy="1680883"/>
          </a:xfrm>
          <a:prstGeom prst="rect">
            <a:avLst/>
          </a:prstGeom>
        </p:spPr>
      </p:pic>
    </p:spTree>
    <p:extLst>
      <p:ext uri="{BB962C8B-B14F-4D97-AF65-F5344CB8AC3E}">
        <p14:creationId xmlns:p14="http://schemas.microsoft.com/office/powerpoint/2010/main" val="40688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Fibonacci Dynamic Programming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p:txBody>
          <a:bodyPr/>
          <a:lstStyle/>
          <a:p>
            <a:r>
              <a:rPr lang="en-US" dirty="0"/>
              <a:t>Graph with overlapping subproblems</a:t>
            </a:r>
          </a:p>
        </p:txBody>
      </p:sp>
      <p:sp>
        <p:nvSpPr>
          <p:cNvPr id="4" name="TextBox 3">
            <a:extLst>
              <a:ext uri="{FF2B5EF4-FFF2-40B4-BE49-F238E27FC236}">
                <a16:creationId xmlns:a16="http://schemas.microsoft.com/office/drawing/2014/main" id="{43AC3782-4844-4C2B-88F7-DBFA41C755DB}"/>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spTree>
    <p:extLst>
      <p:ext uri="{BB962C8B-B14F-4D97-AF65-F5344CB8AC3E}">
        <p14:creationId xmlns:p14="http://schemas.microsoft.com/office/powerpoint/2010/main" val="409823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Fibonacci Dynamic Programming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p:txBody>
          <a:bodyPr/>
          <a:lstStyle/>
          <a:p>
            <a:r>
              <a:rPr lang="en-US" dirty="0"/>
              <a:t>Notebook</a:t>
            </a:r>
          </a:p>
        </p:txBody>
      </p:sp>
      <p:sp>
        <p:nvSpPr>
          <p:cNvPr id="4" name="TextBox 3">
            <a:extLst>
              <a:ext uri="{FF2B5EF4-FFF2-40B4-BE49-F238E27FC236}">
                <a16:creationId xmlns:a16="http://schemas.microsoft.com/office/drawing/2014/main" id="{43AC3782-4844-4C2B-88F7-DBFA41C755DB}"/>
              </a:ext>
            </a:extLst>
          </p:cNvPr>
          <p:cNvSpPr txBox="1"/>
          <p:nvPr/>
        </p:nvSpPr>
        <p:spPr>
          <a:xfrm>
            <a:off x="552099" y="6359586"/>
            <a:ext cx="8995313" cy="369332"/>
          </a:xfrm>
          <a:prstGeom prst="rect">
            <a:avLst/>
          </a:prstGeom>
          <a:noFill/>
        </p:spPr>
        <p:txBody>
          <a:bodyPr wrap="square">
            <a:spAutoFit/>
          </a:bodyPr>
          <a:lstStyle/>
          <a:p>
            <a:r>
              <a:rPr lang="en-US" dirty="0"/>
              <a:t>https://www.cs.cmu.edu/~112/notes/notes-recursion-part2.html#memoization</a:t>
            </a:r>
          </a:p>
        </p:txBody>
      </p:sp>
    </p:spTree>
    <p:extLst>
      <p:ext uri="{BB962C8B-B14F-4D97-AF65-F5344CB8AC3E}">
        <p14:creationId xmlns:p14="http://schemas.microsoft.com/office/powerpoint/2010/main" val="3682560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63EA-3889-4F7C-A484-93A8CAC91367}"/>
              </a:ext>
            </a:extLst>
          </p:cNvPr>
          <p:cNvSpPr>
            <a:spLocks noGrp="1"/>
          </p:cNvSpPr>
          <p:nvPr>
            <p:ph type="title"/>
          </p:nvPr>
        </p:nvSpPr>
        <p:spPr/>
        <p:txBody>
          <a:bodyPr/>
          <a:lstStyle/>
          <a:p>
            <a:r>
              <a:rPr lang="en-US" dirty="0"/>
              <a:t>Dynamic Programming </a:t>
            </a:r>
          </a:p>
        </p:txBody>
      </p:sp>
      <p:sp>
        <p:nvSpPr>
          <p:cNvPr id="3" name="Content Placeholder 2">
            <a:extLst>
              <a:ext uri="{FF2B5EF4-FFF2-40B4-BE49-F238E27FC236}">
                <a16:creationId xmlns:a16="http://schemas.microsoft.com/office/drawing/2014/main" id="{AE19C63D-C69A-41EF-92C9-4653D5297B55}"/>
              </a:ext>
            </a:extLst>
          </p:cNvPr>
          <p:cNvSpPr>
            <a:spLocks noGrp="1"/>
          </p:cNvSpPr>
          <p:nvPr>
            <p:ph idx="1"/>
          </p:nvPr>
        </p:nvSpPr>
        <p:spPr>
          <a:xfrm>
            <a:off x="552099" y="1113178"/>
            <a:ext cx="10515600" cy="2806640"/>
          </a:xfrm>
        </p:spPr>
        <p:txBody>
          <a:bodyPr/>
          <a:lstStyle/>
          <a:p>
            <a:r>
              <a:rPr lang="en-US" dirty="0"/>
              <a:t>Efficient way to solve problems that can take a long time </a:t>
            </a:r>
          </a:p>
          <a:p>
            <a:pPr marL="457200" indent="-457200">
              <a:buFont typeface="Wingdings" panose="05000000000000000000" pitchFamily="2" charset="2"/>
              <a:buChar char="§"/>
            </a:pPr>
            <a:r>
              <a:rPr lang="en-US" dirty="0">
                <a:solidFill>
                  <a:schemeClr val="tx1"/>
                </a:solidFill>
              </a:rPr>
              <a:t>Dividing them into a set of smaller problems</a:t>
            </a:r>
          </a:p>
          <a:p>
            <a:pPr marL="457200" indent="-457200">
              <a:buFont typeface="Wingdings" panose="05000000000000000000" pitchFamily="2" charset="2"/>
              <a:buChar char="§"/>
            </a:pPr>
            <a:r>
              <a:rPr lang="en-US" dirty="0">
                <a:solidFill>
                  <a:schemeClr val="tx1"/>
                </a:solidFill>
              </a:rPr>
              <a:t>Optimal solutions of each subproblem are stored and used to find the optimal solution for the larger problem</a:t>
            </a:r>
          </a:p>
          <a:p>
            <a:pPr marL="457200" indent="-457200">
              <a:buFont typeface="Wingdings" panose="05000000000000000000" pitchFamily="2" charset="2"/>
              <a:buChar char="§"/>
            </a:pPr>
            <a:r>
              <a:rPr lang="en-US" dirty="0">
                <a:solidFill>
                  <a:schemeClr val="tx1"/>
                </a:solidFill>
              </a:rPr>
              <a:t>Unlike divide and conquer, these problems can overlap.</a:t>
            </a:r>
          </a:p>
        </p:txBody>
      </p:sp>
      <p:sp>
        <p:nvSpPr>
          <p:cNvPr id="5" name="TextBox 4">
            <a:extLst>
              <a:ext uri="{FF2B5EF4-FFF2-40B4-BE49-F238E27FC236}">
                <a16:creationId xmlns:a16="http://schemas.microsoft.com/office/drawing/2014/main" id="{52C34BCA-626E-4FF6-B3B4-A728F8D34312}"/>
              </a:ext>
            </a:extLst>
          </p:cNvPr>
          <p:cNvSpPr txBox="1"/>
          <p:nvPr/>
        </p:nvSpPr>
        <p:spPr>
          <a:xfrm>
            <a:off x="813547" y="6306203"/>
            <a:ext cx="4310860" cy="369332"/>
          </a:xfrm>
          <a:prstGeom prst="rect">
            <a:avLst/>
          </a:prstGeom>
          <a:noFill/>
        </p:spPr>
        <p:txBody>
          <a:bodyPr wrap="none" rtlCol="0">
            <a:spAutoFit/>
          </a:bodyPr>
          <a:lstStyle/>
          <a:p>
            <a:r>
              <a:rPr lang="en-US" dirty="0">
                <a:solidFill>
                  <a:schemeClr val="bg1">
                    <a:lumMod val="75000"/>
                  </a:schemeClr>
                </a:solidFill>
              </a:rPr>
              <a:t>Slide credit: </a:t>
            </a:r>
            <a:r>
              <a:rPr lang="en-US" dirty="0" err="1">
                <a:solidFill>
                  <a:schemeClr val="bg1">
                    <a:lumMod val="75000"/>
                  </a:schemeClr>
                </a:solidFill>
              </a:rPr>
              <a:t>Avrim</a:t>
            </a:r>
            <a:r>
              <a:rPr lang="en-US" dirty="0">
                <a:solidFill>
                  <a:schemeClr val="bg1">
                    <a:lumMod val="75000"/>
                  </a:schemeClr>
                </a:solidFill>
              </a:rPr>
              <a:t> Blum and Anupam Gupta</a:t>
            </a:r>
          </a:p>
        </p:txBody>
      </p:sp>
    </p:spTree>
    <p:extLst>
      <p:ext uri="{BB962C8B-B14F-4D97-AF65-F5344CB8AC3E}">
        <p14:creationId xmlns:p14="http://schemas.microsoft.com/office/powerpoint/2010/main" val="382804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290919"/>
            <a:ext cx="11601450" cy="4886045"/>
          </a:xfrm>
        </p:spPr>
        <p:txBody>
          <a:bodyPr>
            <a:normAutofit/>
          </a:bodyPr>
          <a:lstStyle/>
          <a:p>
            <a:r>
              <a:rPr lang="en-US" dirty="0">
                <a:solidFill>
                  <a:schemeClr val="accent1">
                    <a:lumMod val="75000"/>
                  </a:schemeClr>
                </a:solidFill>
                <a:hlinkClick r:id="rId2"/>
              </a:rPr>
              <a:t>https://www.cs.cmu.edu/~112/notes/notes-recursion-part1.html</a:t>
            </a:r>
            <a:endParaRPr lang="en-US" dirty="0">
              <a:solidFill>
                <a:schemeClr val="accent1">
                  <a:lumMod val="75000"/>
                </a:schemeClr>
              </a:solidFill>
            </a:endParaRPr>
          </a:p>
          <a:p>
            <a:endParaRPr lang="en-US" dirty="0">
              <a:solidFill>
                <a:schemeClr val="accent1">
                  <a:lumMod val="75000"/>
                </a:schemeClr>
              </a:solidFill>
            </a:endParaRPr>
          </a:p>
          <a:p>
            <a:r>
              <a:rPr lang="en-US" dirty="0">
                <a:solidFill>
                  <a:schemeClr val="accent1">
                    <a:lumMod val="75000"/>
                  </a:schemeClr>
                </a:solidFill>
              </a:rPr>
              <a:t>Template</a:t>
            </a:r>
            <a:endParaRPr lang="en-US" dirty="0">
              <a:solidFill>
                <a:srgbClr val="7030A0"/>
              </a:solidFill>
            </a:endParaRPr>
          </a:p>
          <a:p>
            <a:endParaRPr lang="en-US" sz="800" dirty="0"/>
          </a:p>
          <a:p>
            <a:pPr>
              <a:lnSpc>
                <a:spcPct val="110000"/>
              </a:lnSpc>
            </a:pPr>
            <a:r>
              <a:rPr lang="en-US" sz="2400" b="1" dirty="0">
                <a:solidFill>
                  <a:srgbClr val="7030A0"/>
                </a:solidFill>
                <a:latin typeface="Courier New" panose="02070309020205020404" pitchFamily="49" charset="0"/>
                <a:cs typeface="Courier New" panose="02070309020205020404" pitchFamily="49" charset="0"/>
              </a:rPr>
              <a:t>def</a:t>
            </a:r>
            <a:r>
              <a:rPr lang="en-US" sz="2400"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recursiveFunction</a:t>
            </a:r>
            <a:r>
              <a:rPr lang="en-US" sz="2400" dirty="0">
                <a:latin typeface="Courier New" panose="02070309020205020404" pitchFamily="49" charset="0"/>
                <a:cs typeface="Courier New" panose="02070309020205020404" pitchFamily="49" charset="0"/>
              </a:rPr>
              <a:t>():</a:t>
            </a:r>
          </a:p>
          <a:p>
            <a:pPr>
              <a:lnSpc>
                <a:spcPct val="110000"/>
              </a:lnSpc>
            </a:pPr>
            <a:r>
              <a:rPr lang="en-US" sz="2400" dirty="0">
                <a:latin typeface="Courier New" panose="02070309020205020404" pitchFamily="49" charset="0"/>
                <a:cs typeface="Courier New" panose="02070309020205020404" pitchFamily="49" charset="0"/>
              </a:rPr>
              <a:t>	if (this is the base case):</a:t>
            </a:r>
          </a:p>
          <a:p>
            <a:pPr>
              <a:lnSpc>
                <a:spcPct val="110000"/>
              </a:lnSpc>
            </a:pPr>
            <a:r>
              <a:rPr lang="en-US" sz="2400" dirty="0">
                <a:latin typeface="Courier New" panose="02070309020205020404" pitchFamily="49" charset="0"/>
                <a:cs typeface="Courier New" panose="02070309020205020404" pitchFamily="49" charset="0"/>
              </a:rPr>
              <a:t>		do something non-recursive</a:t>
            </a:r>
          </a:p>
          <a:p>
            <a:pPr>
              <a:lnSpc>
                <a:spcPct val="110000"/>
              </a:lnSpc>
            </a:pPr>
            <a:r>
              <a:rPr lang="en-US" sz="2400" dirty="0">
                <a:latin typeface="Courier New" panose="02070309020205020404" pitchFamily="49" charset="0"/>
                <a:cs typeface="Courier New" panose="02070309020205020404" pitchFamily="49" charset="0"/>
              </a:rPr>
              <a:t>	else:</a:t>
            </a:r>
          </a:p>
          <a:p>
            <a:pPr>
              <a:lnSpc>
                <a:spcPct val="110000"/>
              </a:lnSpc>
            </a:pPr>
            <a:r>
              <a:rPr lang="en-US" sz="2400" dirty="0">
                <a:latin typeface="Courier New" panose="02070309020205020404" pitchFamily="49" charset="0"/>
                <a:cs typeface="Courier New" panose="02070309020205020404" pitchFamily="49" charset="0"/>
              </a:rPr>
              <a:t>		do something recursive</a:t>
            </a:r>
          </a:p>
        </p:txBody>
      </p:sp>
    </p:spTree>
    <p:extLst>
      <p:ext uri="{BB962C8B-B14F-4D97-AF65-F5344CB8AC3E}">
        <p14:creationId xmlns:p14="http://schemas.microsoft.com/office/powerpoint/2010/main" val="533364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5DAD-0A8C-4C5B-BB1E-A0B229F9F5F4}"/>
              </a:ext>
            </a:extLst>
          </p:cNvPr>
          <p:cNvSpPr>
            <a:spLocks noGrp="1"/>
          </p:cNvSpPr>
          <p:nvPr>
            <p:ph type="title"/>
          </p:nvPr>
        </p:nvSpPr>
        <p:spPr/>
        <p:txBody>
          <a:bodyPr/>
          <a:lstStyle/>
          <a:p>
            <a:r>
              <a:rPr lang="en-US" dirty="0"/>
              <a:t>Examples from ML</a:t>
            </a:r>
          </a:p>
        </p:txBody>
      </p:sp>
      <p:sp>
        <p:nvSpPr>
          <p:cNvPr id="3" name="Text Placeholder 2">
            <a:extLst>
              <a:ext uri="{FF2B5EF4-FFF2-40B4-BE49-F238E27FC236}">
                <a16:creationId xmlns:a16="http://schemas.microsoft.com/office/drawing/2014/main" id="{BE836217-D745-4C85-853D-A321A2080A1A}"/>
              </a:ext>
            </a:extLst>
          </p:cNvPr>
          <p:cNvSpPr>
            <a:spLocks noGrp="1"/>
          </p:cNvSpPr>
          <p:nvPr>
            <p:ph type="body" idx="1"/>
          </p:nvPr>
        </p:nvSpPr>
        <p:spPr/>
        <p:txBody>
          <a:bodyPr/>
          <a:lstStyle/>
          <a:p>
            <a:r>
              <a:rPr lang="en-US" sz="3600" dirty="0">
                <a:solidFill>
                  <a:schemeClr val="accent1">
                    <a:lumMod val="75000"/>
                  </a:schemeClr>
                </a:solidFill>
              </a:rPr>
              <a:t>Dynamic Programming</a:t>
            </a:r>
          </a:p>
        </p:txBody>
      </p:sp>
    </p:spTree>
    <p:extLst>
      <p:ext uri="{BB962C8B-B14F-4D97-AF65-F5344CB8AC3E}">
        <p14:creationId xmlns:p14="http://schemas.microsoft.com/office/powerpoint/2010/main" val="1333240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 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1AE4F29-3F9F-4378-BB53-B1785669B1FB}"/>
              </a:ext>
            </a:extLst>
          </p:cNvPr>
          <p:cNvSpPr txBox="1"/>
          <p:nvPr/>
        </p:nvSpPr>
        <p:spPr>
          <a:xfrm>
            <a:off x="552099" y="6390352"/>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45" name="TextBox 44">
            <a:extLst>
              <a:ext uri="{FF2B5EF4-FFF2-40B4-BE49-F238E27FC236}">
                <a16:creationId xmlns:a16="http://schemas.microsoft.com/office/drawing/2014/main" id="{C12CB91F-9A87-4E81-B654-88C677DAB262}"/>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3682064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MDP: Racing Search Tree</a:t>
            </a:r>
          </a:p>
        </p:txBody>
      </p:sp>
      <p:pic>
        <p:nvPicPr>
          <p:cNvPr id="45" name="Picture 44" descr="RacingSubTre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352800"/>
            <a:ext cx="5803005" cy="2822260"/>
          </a:xfrm>
          <a:prstGeom prst="rect">
            <a:avLst/>
          </a:prstGeom>
        </p:spPr>
      </p:pic>
      <p:grpSp>
        <p:nvGrpSpPr>
          <p:cNvPr id="44" name="Group 43"/>
          <p:cNvGrpSpPr/>
          <p:nvPr/>
        </p:nvGrpSpPr>
        <p:grpSpPr>
          <a:xfrm>
            <a:off x="2982141" y="1447800"/>
            <a:ext cx="6237200" cy="2286000"/>
            <a:chOff x="460604" y="1295400"/>
            <a:chExt cx="11931837" cy="4373146"/>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43363" y="1295400"/>
              <a:ext cx="928189" cy="610285"/>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212034" y="3124200"/>
              <a:ext cx="1014614" cy="639346"/>
            </a:xfrm>
            <a:prstGeom prst="rect">
              <a:avLst/>
            </a:prstGeom>
            <a:noFill/>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407647" y="4941332"/>
              <a:ext cx="984794" cy="697467"/>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Arrow Connector 10"/>
            <p:cNvCxnSpPr>
              <a:stCxn id="5" idx="2"/>
              <a:endCxn id="9" idx="1"/>
            </p:cNvCxnSpPr>
            <p:nvPr/>
          </p:nvCxnSpPr>
          <p:spPr>
            <a:xfrm>
              <a:off x="5207456" y="1905685"/>
              <a:ext cx="2990634"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6004" y="3124200"/>
              <a:ext cx="928189" cy="610285"/>
            </a:xfrm>
            <a:prstGeom prst="rect">
              <a:avLst/>
            </a:prstGeom>
            <a:noFill/>
          </p:spPr>
        </p:pic>
        <p:cxnSp>
          <p:nvCxnSpPr>
            <p:cNvPr id="17" name="Straight Arrow Connector 16"/>
            <p:cNvCxnSpPr>
              <a:stCxn id="9" idx="4"/>
              <a:endCxn id="16" idx="0"/>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51204" y="3123515"/>
              <a:ext cx="928189"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88129"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Arrow Connector 31"/>
            <p:cNvCxnSpPr>
              <a:stCxn id="25" idx="2"/>
              <a:endCxn id="31" idx="1"/>
            </p:cNvCxnSpPr>
            <p:nvPr/>
          </p:nvCxnSpPr>
          <p:spPr>
            <a:xfrm>
              <a:off x="1915298" y="3733800"/>
              <a:ext cx="908145" cy="424951"/>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72547" y="5029200"/>
              <a:ext cx="928189" cy="610285"/>
            </a:xfrm>
            <a:prstGeom prst="rect">
              <a:avLst/>
            </a:prstGeom>
            <a:noFill/>
          </p:spPr>
        </p:pic>
        <p:cxnSp>
          <p:nvCxnSpPr>
            <p:cNvPr id="35" name="Straight Arrow Connector 34"/>
            <p:cNvCxnSpPr>
              <a:stCxn id="31" idx="4"/>
              <a:endCxn id="34"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604" y="5027830"/>
              <a:ext cx="928189"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59846" y="5027830"/>
              <a:ext cx="928189"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69733"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9923" y="5029200"/>
              <a:ext cx="928189" cy="610285"/>
            </a:xfrm>
            <a:prstGeom prst="rect">
              <a:avLst/>
            </a:prstGeom>
            <a:noFill/>
          </p:spPr>
        </p:pic>
        <p:cxnSp>
          <p:nvCxnSpPr>
            <p:cNvPr id="68" name="Straight Arrow Connector 67"/>
            <p:cNvCxnSpPr>
              <a:stCxn id="65" idx="4"/>
              <a:endCxn id="67"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920493" y="5028515"/>
              <a:ext cx="1014614" cy="639346"/>
            </a:xfrm>
            <a:prstGeom prst="rect">
              <a:avLst/>
            </a:prstGeom>
            <a:noFill/>
          </p:spPr>
        </p:pic>
        <p:sp>
          <p:nvSpPr>
            <p:cNvPr id="72" name="Oval 7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3" name="Straight Arrow Connector 72"/>
            <p:cNvCxnSpPr>
              <a:stCxn id="6" idx="2"/>
              <a:endCxn id="72" idx="7"/>
            </p:cNvCxnSpPr>
            <p:nvPr/>
          </p:nvCxnSpPr>
          <p:spPr>
            <a:xfrm flipH="1">
              <a:off x="9738818" y="3763545"/>
              <a:ext cx="980524"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49581" y="5028515"/>
              <a:ext cx="928189" cy="610285"/>
            </a:xfrm>
            <a:prstGeom prst="rect">
              <a:avLst/>
            </a:prstGeom>
            <a:noFill/>
          </p:spPr>
        </p:pic>
        <p:cxnSp>
          <p:nvCxnSpPr>
            <p:cNvPr id="75" name="Straight Arrow Connector 74"/>
            <p:cNvCxnSpPr>
              <a:stCxn id="72" idx="4"/>
              <a:endCxn id="7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Straight Arrow Connector 79"/>
            <p:cNvCxnSpPr>
              <a:stCxn id="6" idx="2"/>
              <a:endCxn id="79" idx="1"/>
            </p:cNvCxnSpPr>
            <p:nvPr/>
          </p:nvCxnSpPr>
          <p:spPr>
            <a:xfrm>
              <a:off x="10719342" y="3763545"/>
              <a:ext cx="977264" cy="3952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91ED826D-5A1E-406E-AFAD-E75F09576DA3}"/>
              </a:ext>
            </a:extLst>
          </p:cNvPr>
          <p:cNvSpPr txBox="1"/>
          <p:nvPr/>
        </p:nvSpPr>
        <p:spPr>
          <a:xfrm>
            <a:off x="552099" y="6390352"/>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47" name="TextBox 46">
            <a:extLst>
              <a:ext uri="{FF2B5EF4-FFF2-40B4-BE49-F238E27FC236}">
                <a16:creationId xmlns:a16="http://schemas.microsoft.com/office/drawing/2014/main" id="{A54C3371-58E3-4F04-8913-CA0EB6443F2A}"/>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2335353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cingSubTree.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29200" y="3657600"/>
            <a:ext cx="5803005" cy="2822260"/>
          </a:xfrm>
          <a:prstGeom prst="rect">
            <a:avLst/>
          </a:prstGeom>
        </p:spPr>
      </p:pic>
      <p:cxnSp>
        <p:nvCxnSpPr>
          <p:cNvPr id="951" name="Straight Arrow Connector 10"/>
          <p:cNvCxnSpPr>
            <a:stCxn id="309" idx="2"/>
            <a:endCxn id="313" idx="1"/>
          </p:cNvCxnSpPr>
          <p:nvPr/>
        </p:nvCxnSpPr>
        <p:spPr>
          <a:xfrm>
            <a:off x="7749492" y="1843018"/>
            <a:ext cx="1563311" cy="41090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MDP: Racing Tree Example</a:t>
            </a:r>
          </a:p>
        </p:txBody>
      </p:sp>
      <p:grpSp>
        <p:nvGrpSpPr>
          <p:cNvPr id="308" name="Group 43"/>
          <p:cNvGrpSpPr/>
          <p:nvPr/>
        </p:nvGrpSpPr>
        <p:grpSpPr>
          <a:xfrm>
            <a:off x="5268141" y="1524000"/>
            <a:ext cx="6237200" cy="2514600"/>
            <a:chOff x="460604" y="858084"/>
            <a:chExt cx="11931837" cy="4810462"/>
          </a:xfrm>
        </p:grpSpPr>
        <p:pic>
          <p:nvPicPr>
            <p:cNvPr id="30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743363" y="858084"/>
              <a:ext cx="928189" cy="610286"/>
            </a:xfrm>
            <a:prstGeom prst="rect">
              <a:avLst/>
            </a:prstGeom>
            <a:noFill/>
          </p:spPr>
        </p:pic>
        <p:pic>
          <p:nvPicPr>
            <p:cNvPr id="31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10212034" y="3044658"/>
              <a:ext cx="1014614" cy="639346"/>
            </a:xfrm>
            <a:prstGeom prst="rect">
              <a:avLst/>
            </a:prstGeom>
            <a:noFill/>
          </p:spPr>
        </p:pic>
        <p:pic>
          <p:nvPicPr>
            <p:cNvPr id="311"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11407647" y="4941331"/>
              <a:ext cx="984794" cy="697467"/>
            </a:xfrm>
            <a:prstGeom prst="rect">
              <a:avLst/>
            </a:prstGeom>
            <a:noFill/>
          </p:spPr>
        </p:pic>
        <p:sp>
          <p:nvSpPr>
            <p:cNvPr id="312"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Oval 8"/>
            <p:cNvSpPr/>
            <p:nvPr/>
          </p:nvSpPr>
          <p:spPr>
            <a:xfrm>
              <a:off x="8153453" y="2209801"/>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5" name="Straight Arrow Connector 12"/>
            <p:cNvCxnSpPr>
              <a:stCxn id="309" idx="2"/>
            </p:cNvCxnSpPr>
            <p:nvPr/>
          </p:nvCxnSpPr>
          <p:spPr>
            <a:xfrm flipH="1">
              <a:off x="2030842" y="1468370"/>
              <a:ext cx="3176615" cy="78606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566004" y="3044658"/>
              <a:ext cx="928189" cy="610286"/>
            </a:xfrm>
            <a:prstGeom prst="rect">
              <a:avLst/>
            </a:prstGeom>
            <a:noFill/>
          </p:spPr>
        </p:pic>
        <p:cxnSp>
          <p:nvCxnSpPr>
            <p:cNvPr id="317" name="Straight Arrow Connector 16"/>
            <p:cNvCxnSpPr/>
            <p:nvPr/>
          </p:nvCxnSpPr>
          <p:spPr>
            <a:xfrm flipH="1">
              <a:off x="6030098" y="2514601"/>
              <a:ext cx="2275755"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8" name="Straight Arrow Connector 17"/>
            <p:cNvCxnSpPr/>
            <p:nvPr/>
          </p:nvCxnSpPr>
          <p:spPr>
            <a:xfrm>
              <a:off x="8305854" y="2514601"/>
              <a:ext cx="2413488" cy="609599"/>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1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451203" y="3044658"/>
              <a:ext cx="928189" cy="610286"/>
            </a:xfrm>
            <a:prstGeom prst="rect">
              <a:avLst/>
            </a:prstGeom>
            <a:noFill/>
          </p:spPr>
        </p:pic>
        <p:cxnSp>
          <p:nvCxnSpPr>
            <p:cNvPr id="320" name="Straight Arrow Connector 319"/>
            <p:cNvCxnSpPr>
              <a:endCxn id="319" idx="0"/>
            </p:cNvCxnSpPr>
            <p:nvPr/>
          </p:nvCxnSpPr>
          <p:spPr>
            <a:xfrm flipH="1">
              <a:off x="1915298" y="2435743"/>
              <a:ext cx="7778" cy="608916"/>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3088129" y="5029200"/>
              <a:ext cx="1014614" cy="639346"/>
            </a:xfrm>
            <a:prstGeom prst="rect">
              <a:avLst/>
            </a:prstGeom>
            <a:noFill/>
          </p:spPr>
        </p:pic>
        <p:sp>
          <p:nvSpPr>
            <p:cNvPr id="322" name="Oval 321"/>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Oval 322"/>
            <p:cNvSpPr/>
            <p:nvPr/>
          </p:nvSpPr>
          <p:spPr>
            <a:xfrm>
              <a:off x="2778807"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4" name="Straight Arrow Connector 323"/>
            <p:cNvCxnSpPr>
              <a:stCxn id="319" idx="2"/>
              <a:endCxn id="323" idx="1"/>
            </p:cNvCxnSpPr>
            <p:nvPr/>
          </p:nvCxnSpPr>
          <p:spPr>
            <a:xfrm>
              <a:off x="1915298" y="3654944"/>
              <a:ext cx="908145"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5" name="Straight Arrow Connector 324"/>
            <p:cNvCxnSpPr>
              <a:stCxn id="319" idx="2"/>
              <a:endCxn id="322" idx="7"/>
            </p:cNvCxnSpPr>
            <p:nvPr/>
          </p:nvCxnSpPr>
          <p:spPr>
            <a:xfrm flipH="1">
              <a:off x="1024684" y="3654944"/>
              <a:ext cx="890614"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772547" y="5029200"/>
              <a:ext cx="928189" cy="610286"/>
            </a:xfrm>
            <a:prstGeom prst="rect">
              <a:avLst/>
            </a:prstGeom>
            <a:noFill/>
          </p:spPr>
        </p:pic>
        <p:cxnSp>
          <p:nvCxnSpPr>
            <p:cNvPr id="327" name="Straight Arrow Connector 326"/>
            <p:cNvCxnSpPr>
              <a:stCxn id="323" idx="4"/>
              <a:endCxn id="326" idx="0"/>
            </p:cNvCxnSpPr>
            <p:nvPr/>
          </p:nvCxnSpPr>
          <p:spPr>
            <a:xfrm flipH="1">
              <a:off x="2236642" y="4418915"/>
              <a:ext cx="694565"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23" idx="4"/>
              <a:endCxn id="321" idx="0"/>
            </p:cNvCxnSpPr>
            <p:nvPr/>
          </p:nvCxnSpPr>
          <p:spPr>
            <a:xfrm>
              <a:off x="2931207" y="4418915"/>
              <a:ext cx="66423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29"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60604" y="5027830"/>
              <a:ext cx="928189" cy="610286"/>
            </a:xfrm>
            <a:prstGeom prst="rect">
              <a:avLst/>
            </a:prstGeom>
            <a:noFill/>
          </p:spPr>
        </p:pic>
        <p:cxnSp>
          <p:nvCxnSpPr>
            <p:cNvPr id="330" name="Straight Arrow Connector 329"/>
            <p:cNvCxnSpPr>
              <a:stCxn id="322" idx="4"/>
              <a:endCxn id="329"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2" name="Straight Arrow Connector 331"/>
            <p:cNvCxnSpPr>
              <a:stCxn id="316" idx="2"/>
              <a:endCxn id="331" idx="7"/>
            </p:cNvCxnSpPr>
            <p:nvPr/>
          </p:nvCxnSpPr>
          <p:spPr>
            <a:xfrm flipH="1">
              <a:off x="5123926" y="3654944"/>
              <a:ext cx="906173" cy="503807"/>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4559846" y="5027830"/>
              <a:ext cx="928189" cy="610286"/>
            </a:xfrm>
            <a:prstGeom prst="rect">
              <a:avLst/>
            </a:prstGeom>
            <a:noFill/>
          </p:spPr>
        </p:pic>
        <p:cxnSp>
          <p:nvCxnSpPr>
            <p:cNvPr id="334" name="Straight Arrow Connector 333"/>
            <p:cNvCxnSpPr>
              <a:stCxn id="331" idx="4"/>
              <a:endCxn id="333"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5"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7169733" y="5029200"/>
              <a:ext cx="1014614" cy="639346"/>
            </a:xfrm>
            <a:prstGeom prst="rect">
              <a:avLst/>
            </a:prstGeom>
            <a:noFill/>
          </p:spPr>
        </p:pic>
        <p:sp>
          <p:nvSpPr>
            <p:cNvPr id="336" name="Oval 335"/>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7" name="Straight Arrow Connector 336"/>
            <p:cNvCxnSpPr>
              <a:stCxn id="316" idx="2"/>
              <a:endCxn id="336" idx="1"/>
            </p:cNvCxnSpPr>
            <p:nvPr/>
          </p:nvCxnSpPr>
          <p:spPr>
            <a:xfrm>
              <a:off x="6030098" y="3654944"/>
              <a:ext cx="909379" cy="50380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3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5999923" y="5029200"/>
              <a:ext cx="928189" cy="610286"/>
            </a:xfrm>
            <a:prstGeom prst="rect">
              <a:avLst/>
            </a:prstGeom>
            <a:noFill/>
          </p:spPr>
        </p:pic>
        <p:cxnSp>
          <p:nvCxnSpPr>
            <p:cNvPr id="339" name="Straight Arrow Connector 338"/>
            <p:cNvCxnSpPr>
              <a:stCxn id="336" idx="4"/>
              <a:endCxn id="338" idx="0"/>
            </p:cNvCxnSpPr>
            <p:nvPr/>
          </p:nvCxnSpPr>
          <p:spPr>
            <a:xfrm flipH="1">
              <a:off x="6464016" y="4418915"/>
              <a:ext cx="583224"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6" idx="4"/>
              <a:endCxn id="335" idx="0"/>
            </p:cNvCxnSpPr>
            <p:nvPr/>
          </p:nvCxnSpPr>
          <p:spPr>
            <a:xfrm>
              <a:off x="7047240" y="4418915"/>
              <a:ext cx="62980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9920493" y="5028515"/>
              <a:ext cx="1014614" cy="639346"/>
            </a:xfrm>
            <a:prstGeom prst="rect">
              <a:avLst/>
            </a:prstGeom>
            <a:noFill/>
          </p:spPr>
        </p:pic>
        <p:sp>
          <p:nvSpPr>
            <p:cNvPr id="342" name="Oval 341"/>
            <p:cNvSpPr/>
            <p:nvPr/>
          </p:nvSpPr>
          <p:spPr>
            <a:xfrm>
              <a:off x="9478656"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3" name="Straight Arrow Connector 342"/>
            <p:cNvCxnSpPr>
              <a:stCxn id="310" idx="2"/>
              <a:endCxn id="342" idx="7"/>
            </p:cNvCxnSpPr>
            <p:nvPr/>
          </p:nvCxnSpPr>
          <p:spPr>
            <a:xfrm flipH="1">
              <a:off x="9738820" y="3684004"/>
              <a:ext cx="980522" cy="47406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4" name="Picture 2"/>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8549581" y="5028515"/>
              <a:ext cx="928189" cy="610286"/>
            </a:xfrm>
            <a:prstGeom prst="rect">
              <a:avLst/>
            </a:prstGeom>
            <a:noFill/>
          </p:spPr>
        </p:pic>
        <p:cxnSp>
          <p:nvCxnSpPr>
            <p:cNvPr id="345" name="Straight Arrow Connector 344"/>
            <p:cNvCxnSpPr>
              <a:stCxn id="342" idx="4"/>
              <a:endCxn id="344" idx="0"/>
            </p:cNvCxnSpPr>
            <p:nvPr/>
          </p:nvCxnSpPr>
          <p:spPr>
            <a:xfrm flipH="1">
              <a:off x="9013677" y="4418230"/>
              <a:ext cx="617379"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a:stCxn id="342" idx="4"/>
              <a:endCxn id="341" idx="0"/>
            </p:cNvCxnSpPr>
            <p:nvPr/>
          </p:nvCxnSpPr>
          <p:spPr>
            <a:xfrm>
              <a:off x="9631056" y="4418230"/>
              <a:ext cx="796745"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7" name="Oval 346"/>
            <p:cNvSpPr/>
            <p:nvPr/>
          </p:nvSpPr>
          <p:spPr>
            <a:xfrm>
              <a:off x="11651969"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8" name="Straight Arrow Connector 347"/>
            <p:cNvCxnSpPr>
              <a:stCxn id="310" idx="2"/>
              <a:endCxn id="347" idx="1"/>
            </p:cNvCxnSpPr>
            <p:nvPr/>
          </p:nvCxnSpPr>
          <p:spPr>
            <a:xfrm>
              <a:off x="10719342" y="3684004"/>
              <a:ext cx="977264" cy="47474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47" idx="4"/>
            </p:cNvCxnSpPr>
            <p:nvPr/>
          </p:nvCxnSpPr>
          <p:spPr>
            <a:xfrm>
              <a:off x="11804369" y="4418915"/>
              <a:ext cx="7778" cy="60891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50" name="Rounded Rectangle 349"/>
          <p:cNvSpPr/>
          <p:nvPr/>
        </p:nvSpPr>
        <p:spPr>
          <a:xfrm>
            <a:off x="4953000" y="5867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Right Arrow 350"/>
          <p:cNvSpPr/>
          <p:nvPr/>
        </p:nvSpPr>
        <p:spPr>
          <a:xfrm flipH="1">
            <a:off x="4038600" y="6025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4" name="Picture 353" descr="TP_tmp.png"/>
          <p:cNvPicPr>
            <a:picLocks noChangeAspect="1"/>
          </p:cNvPicPr>
          <p:nvPr>
            <p:custDataLst>
              <p:tags r:id="rId1"/>
            </p:custDataLst>
          </p:nvPr>
        </p:nvPicPr>
        <p:blipFill>
          <a:blip r:embed="rId21" cstate="print"/>
          <a:stretch>
            <a:fillRect/>
          </a:stretch>
        </p:blipFill>
        <p:spPr bwMode="auto">
          <a:xfrm>
            <a:off x="533400" y="6096000"/>
            <a:ext cx="864620" cy="279057"/>
          </a:xfrm>
          <a:prstGeom prst="rect">
            <a:avLst/>
          </a:prstGeom>
          <a:noFill/>
          <a:ln/>
          <a:effectLst/>
        </p:spPr>
      </p:pic>
      <p:pic>
        <p:nvPicPr>
          <p:cNvPr id="353"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6096000"/>
            <a:ext cx="367414" cy="241575"/>
          </a:xfrm>
          <a:prstGeom prst="rect">
            <a:avLst/>
          </a:prstGeom>
          <a:noFill/>
        </p:spPr>
      </p:pic>
      <p:pic>
        <p:nvPicPr>
          <p:cNvPr id="355" name="Picture 354" descr="TP_tmp.png"/>
          <p:cNvPicPr>
            <a:picLocks noChangeAspect="1"/>
          </p:cNvPicPr>
          <p:nvPr>
            <p:custDataLst>
              <p:tags r:id="rId2"/>
            </p:custDataLst>
          </p:nvPr>
        </p:nvPicPr>
        <p:blipFill>
          <a:blip r:embed="rId21" cstate="print"/>
          <a:stretch>
            <a:fillRect/>
          </a:stretch>
        </p:blipFill>
        <p:spPr bwMode="auto">
          <a:xfrm>
            <a:off x="1649980" y="6096000"/>
            <a:ext cx="864620" cy="279057"/>
          </a:xfrm>
          <a:prstGeom prst="rect">
            <a:avLst/>
          </a:prstGeom>
          <a:noFill/>
          <a:ln/>
          <a:effectLst/>
        </p:spPr>
      </p:pic>
      <p:pic>
        <p:nvPicPr>
          <p:cNvPr id="357" name="Picture 356" descr="TP_tmp.png"/>
          <p:cNvPicPr>
            <a:picLocks noChangeAspect="1"/>
          </p:cNvPicPr>
          <p:nvPr>
            <p:custDataLst>
              <p:tags r:id="rId3"/>
            </p:custDataLst>
          </p:nvPr>
        </p:nvPicPr>
        <p:blipFill>
          <a:blip r:embed="rId21" cstate="print"/>
          <a:stretch>
            <a:fillRect/>
          </a:stretch>
        </p:blipFill>
        <p:spPr bwMode="auto">
          <a:xfrm>
            <a:off x="2792980" y="6096000"/>
            <a:ext cx="864620" cy="279057"/>
          </a:xfrm>
          <a:prstGeom prst="rect">
            <a:avLst/>
          </a:prstGeom>
          <a:noFill/>
          <a:ln/>
          <a:effectLst/>
        </p:spPr>
      </p:pic>
      <p:pic>
        <p:nvPicPr>
          <p:cNvPr id="359"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6051604"/>
            <a:ext cx="389821" cy="276085"/>
          </a:xfrm>
          <a:prstGeom prst="rect">
            <a:avLst/>
          </a:prstGeom>
          <a:noFill/>
        </p:spPr>
      </p:pic>
      <p:pic>
        <p:nvPicPr>
          <p:cNvPr id="360"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6087424"/>
            <a:ext cx="401623" cy="253078"/>
          </a:xfrm>
          <a:prstGeom prst="rect">
            <a:avLst/>
          </a:prstGeom>
          <a:noFill/>
        </p:spPr>
      </p:pic>
      <p:sp>
        <p:nvSpPr>
          <p:cNvPr id="361" name="Rounded Rectangle 360"/>
          <p:cNvSpPr/>
          <p:nvPr/>
        </p:nvSpPr>
        <p:spPr>
          <a:xfrm>
            <a:off x="381000" y="5867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ounded Rectangle 361"/>
          <p:cNvSpPr/>
          <p:nvPr/>
        </p:nvSpPr>
        <p:spPr>
          <a:xfrm>
            <a:off x="4953000" y="47244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ight Arrow 362"/>
          <p:cNvSpPr/>
          <p:nvPr/>
        </p:nvSpPr>
        <p:spPr>
          <a:xfrm flipH="1">
            <a:off x="4038600" y="48826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1" name="Picture 370" descr="TP_tmp.png"/>
          <p:cNvPicPr>
            <a:picLocks noChangeAspect="1"/>
          </p:cNvPicPr>
          <p:nvPr>
            <p:custDataLst>
              <p:tags r:id="rId4"/>
            </p:custDataLst>
          </p:nvPr>
        </p:nvPicPr>
        <p:blipFill>
          <a:blip r:embed="rId25" cstate="print"/>
          <a:stretch>
            <a:fillRect/>
          </a:stretch>
        </p:blipFill>
        <p:spPr bwMode="auto">
          <a:xfrm>
            <a:off x="533144" y="4953000"/>
            <a:ext cx="865130" cy="279221"/>
          </a:xfrm>
          <a:prstGeom prst="rect">
            <a:avLst/>
          </a:prstGeom>
          <a:noFill/>
          <a:ln/>
          <a:effectLst/>
        </p:spPr>
      </p:pic>
      <p:pic>
        <p:nvPicPr>
          <p:cNvPr id="365"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4953000"/>
            <a:ext cx="367414" cy="241575"/>
          </a:xfrm>
          <a:prstGeom prst="rect">
            <a:avLst/>
          </a:prstGeom>
          <a:noFill/>
        </p:spPr>
      </p:pic>
      <p:pic>
        <p:nvPicPr>
          <p:cNvPr id="372" name="Picture 371" descr="TP_tmp.png"/>
          <p:cNvPicPr>
            <a:picLocks noChangeAspect="1"/>
          </p:cNvPicPr>
          <p:nvPr>
            <p:custDataLst>
              <p:tags r:id="rId5"/>
            </p:custDataLst>
          </p:nvPr>
        </p:nvPicPr>
        <p:blipFill>
          <a:blip r:embed="rId25" cstate="print"/>
          <a:stretch>
            <a:fillRect/>
          </a:stretch>
        </p:blipFill>
        <p:spPr bwMode="auto">
          <a:xfrm>
            <a:off x="1649724" y="4953000"/>
            <a:ext cx="865130" cy="279221"/>
          </a:xfrm>
          <a:prstGeom prst="rect">
            <a:avLst/>
          </a:prstGeom>
          <a:noFill/>
          <a:ln/>
          <a:effectLst/>
        </p:spPr>
      </p:pic>
      <p:pic>
        <p:nvPicPr>
          <p:cNvPr id="373" name="Picture 372" descr="TP_tmp.png"/>
          <p:cNvPicPr>
            <a:picLocks noChangeAspect="1"/>
          </p:cNvPicPr>
          <p:nvPr>
            <p:custDataLst>
              <p:tags r:id="rId6"/>
            </p:custDataLst>
          </p:nvPr>
        </p:nvPicPr>
        <p:blipFill>
          <a:blip r:embed="rId25" cstate="print"/>
          <a:stretch>
            <a:fillRect/>
          </a:stretch>
        </p:blipFill>
        <p:spPr bwMode="auto">
          <a:xfrm>
            <a:off x="2792724" y="4953000"/>
            <a:ext cx="865130" cy="279221"/>
          </a:xfrm>
          <a:prstGeom prst="rect">
            <a:avLst/>
          </a:prstGeom>
          <a:noFill/>
          <a:ln/>
          <a:effectLst/>
        </p:spPr>
      </p:pic>
      <p:pic>
        <p:nvPicPr>
          <p:cNvPr id="368"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4908604"/>
            <a:ext cx="389821" cy="276085"/>
          </a:xfrm>
          <a:prstGeom prst="rect">
            <a:avLst/>
          </a:prstGeom>
          <a:noFill/>
        </p:spPr>
      </p:pic>
      <p:pic>
        <p:nvPicPr>
          <p:cNvPr id="369"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4944424"/>
            <a:ext cx="401623" cy="253078"/>
          </a:xfrm>
          <a:prstGeom prst="rect">
            <a:avLst/>
          </a:prstGeom>
          <a:noFill/>
        </p:spPr>
      </p:pic>
      <p:sp>
        <p:nvSpPr>
          <p:cNvPr id="370" name="Rounded Rectangle 369"/>
          <p:cNvSpPr/>
          <p:nvPr/>
        </p:nvSpPr>
        <p:spPr>
          <a:xfrm>
            <a:off x="381000" y="47244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Rounded Rectangle 373"/>
          <p:cNvSpPr/>
          <p:nvPr/>
        </p:nvSpPr>
        <p:spPr>
          <a:xfrm>
            <a:off x="4953000" y="3597302"/>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Right Arrow 374"/>
          <p:cNvSpPr/>
          <p:nvPr/>
        </p:nvSpPr>
        <p:spPr>
          <a:xfrm flipH="1">
            <a:off x="4038600" y="3755564"/>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3" name="Picture 382" descr="TP_tmp.png"/>
          <p:cNvPicPr>
            <a:picLocks noChangeAspect="1"/>
          </p:cNvPicPr>
          <p:nvPr>
            <p:custDataLst>
              <p:tags r:id="rId7"/>
            </p:custDataLst>
          </p:nvPr>
        </p:nvPicPr>
        <p:blipFill>
          <a:blip r:embed="rId26" cstate="print"/>
          <a:stretch>
            <a:fillRect/>
          </a:stretch>
        </p:blipFill>
        <p:spPr bwMode="auto">
          <a:xfrm>
            <a:off x="532889" y="3825902"/>
            <a:ext cx="865640" cy="279386"/>
          </a:xfrm>
          <a:prstGeom prst="rect">
            <a:avLst/>
          </a:prstGeom>
          <a:noFill/>
          <a:ln/>
          <a:effectLst/>
        </p:spPr>
      </p:pic>
      <p:pic>
        <p:nvPicPr>
          <p:cNvPr id="377"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3825902"/>
            <a:ext cx="367414" cy="241575"/>
          </a:xfrm>
          <a:prstGeom prst="rect">
            <a:avLst/>
          </a:prstGeom>
          <a:noFill/>
        </p:spPr>
      </p:pic>
      <p:pic>
        <p:nvPicPr>
          <p:cNvPr id="384" name="Picture 383" descr="TP_tmp.png"/>
          <p:cNvPicPr>
            <a:picLocks noChangeAspect="1"/>
          </p:cNvPicPr>
          <p:nvPr>
            <p:custDataLst>
              <p:tags r:id="rId8"/>
            </p:custDataLst>
          </p:nvPr>
        </p:nvPicPr>
        <p:blipFill>
          <a:blip r:embed="rId26" cstate="print"/>
          <a:stretch>
            <a:fillRect/>
          </a:stretch>
        </p:blipFill>
        <p:spPr bwMode="auto">
          <a:xfrm>
            <a:off x="1649469" y="3825902"/>
            <a:ext cx="865640" cy="279386"/>
          </a:xfrm>
          <a:prstGeom prst="rect">
            <a:avLst/>
          </a:prstGeom>
          <a:noFill/>
          <a:ln/>
          <a:effectLst/>
        </p:spPr>
      </p:pic>
      <p:pic>
        <p:nvPicPr>
          <p:cNvPr id="385" name="Picture 384" descr="TP_tmp.png"/>
          <p:cNvPicPr>
            <a:picLocks noChangeAspect="1"/>
          </p:cNvPicPr>
          <p:nvPr>
            <p:custDataLst>
              <p:tags r:id="rId9"/>
            </p:custDataLst>
          </p:nvPr>
        </p:nvPicPr>
        <p:blipFill>
          <a:blip r:embed="rId26" cstate="print"/>
          <a:stretch>
            <a:fillRect/>
          </a:stretch>
        </p:blipFill>
        <p:spPr bwMode="auto">
          <a:xfrm>
            <a:off x="2792468" y="3825902"/>
            <a:ext cx="865640" cy="279386"/>
          </a:xfrm>
          <a:prstGeom prst="rect">
            <a:avLst/>
          </a:prstGeom>
          <a:noFill/>
          <a:ln/>
          <a:effectLst/>
        </p:spPr>
      </p:pic>
      <p:pic>
        <p:nvPicPr>
          <p:cNvPr id="380"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3781506"/>
            <a:ext cx="389821" cy="276085"/>
          </a:xfrm>
          <a:prstGeom prst="rect">
            <a:avLst/>
          </a:prstGeom>
          <a:noFill/>
        </p:spPr>
      </p:pic>
      <p:pic>
        <p:nvPicPr>
          <p:cNvPr id="381"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3817326"/>
            <a:ext cx="401623" cy="253078"/>
          </a:xfrm>
          <a:prstGeom prst="rect">
            <a:avLst/>
          </a:prstGeom>
          <a:noFill/>
        </p:spPr>
      </p:pic>
      <p:sp>
        <p:nvSpPr>
          <p:cNvPr id="382" name="Rounded Rectangle 381"/>
          <p:cNvSpPr/>
          <p:nvPr/>
        </p:nvSpPr>
        <p:spPr>
          <a:xfrm>
            <a:off x="381000" y="3597302"/>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ounded Rectangle 385"/>
          <p:cNvSpPr/>
          <p:nvPr/>
        </p:nvSpPr>
        <p:spPr>
          <a:xfrm>
            <a:off x="4953000" y="2474845"/>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ight Arrow 386"/>
          <p:cNvSpPr/>
          <p:nvPr/>
        </p:nvSpPr>
        <p:spPr>
          <a:xfrm flipH="1">
            <a:off x="4038600" y="2633107"/>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9" name="Picture 398" descr="TP_tmp.png"/>
          <p:cNvPicPr>
            <a:picLocks noChangeAspect="1"/>
          </p:cNvPicPr>
          <p:nvPr>
            <p:custDataLst>
              <p:tags r:id="rId10"/>
            </p:custDataLst>
          </p:nvPr>
        </p:nvPicPr>
        <p:blipFill>
          <a:blip r:embed="rId27" cstate="print"/>
          <a:stretch>
            <a:fillRect/>
          </a:stretch>
        </p:blipFill>
        <p:spPr bwMode="auto">
          <a:xfrm>
            <a:off x="532633" y="2703445"/>
            <a:ext cx="866151" cy="279551"/>
          </a:xfrm>
          <a:prstGeom prst="rect">
            <a:avLst/>
          </a:prstGeom>
          <a:noFill/>
          <a:ln/>
          <a:effectLst/>
        </p:spPr>
      </p:pic>
      <p:pic>
        <p:nvPicPr>
          <p:cNvPr id="389" name="Picture 2"/>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915006" y="2703445"/>
            <a:ext cx="367414" cy="241575"/>
          </a:xfrm>
          <a:prstGeom prst="rect">
            <a:avLst/>
          </a:prstGeom>
          <a:noFill/>
        </p:spPr>
      </p:pic>
      <p:pic>
        <p:nvPicPr>
          <p:cNvPr id="400" name="Picture 399" descr="TP_tmp.png"/>
          <p:cNvPicPr>
            <a:picLocks noChangeAspect="1"/>
          </p:cNvPicPr>
          <p:nvPr>
            <p:custDataLst>
              <p:tags r:id="rId11"/>
            </p:custDataLst>
          </p:nvPr>
        </p:nvPicPr>
        <p:blipFill>
          <a:blip r:embed="rId27" cstate="print"/>
          <a:stretch>
            <a:fillRect/>
          </a:stretch>
        </p:blipFill>
        <p:spPr bwMode="auto">
          <a:xfrm>
            <a:off x="1649213" y="2703445"/>
            <a:ext cx="866151" cy="279551"/>
          </a:xfrm>
          <a:prstGeom prst="rect">
            <a:avLst/>
          </a:prstGeom>
          <a:noFill/>
          <a:ln/>
          <a:effectLst/>
        </p:spPr>
      </p:pic>
      <p:pic>
        <p:nvPicPr>
          <p:cNvPr id="401" name="Picture 400" descr="TP_tmp.png"/>
          <p:cNvPicPr>
            <a:picLocks noChangeAspect="1"/>
          </p:cNvPicPr>
          <p:nvPr>
            <p:custDataLst>
              <p:tags r:id="rId12"/>
            </p:custDataLst>
          </p:nvPr>
        </p:nvPicPr>
        <p:blipFill>
          <a:blip r:embed="rId27" cstate="print"/>
          <a:stretch>
            <a:fillRect/>
          </a:stretch>
        </p:blipFill>
        <p:spPr bwMode="auto">
          <a:xfrm>
            <a:off x="2792212" y="2703445"/>
            <a:ext cx="866151" cy="279551"/>
          </a:xfrm>
          <a:prstGeom prst="rect">
            <a:avLst/>
          </a:prstGeom>
          <a:noFill/>
          <a:ln/>
          <a:effectLst/>
        </p:spPr>
      </p:pic>
      <p:pic>
        <p:nvPicPr>
          <p:cNvPr id="392"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2659049"/>
            <a:ext cx="389821" cy="276085"/>
          </a:xfrm>
          <a:prstGeom prst="rect">
            <a:avLst/>
          </a:prstGeom>
          <a:noFill/>
        </p:spPr>
      </p:pic>
      <p:pic>
        <p:nvPicPr>
          <p:cNvPr id="393"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2694869"/>
            <a:ext cx="401623" cy="253078"/>
          </a:xfrm>
          <a:prstGeom prst="rect">
            <a:avLst/>
          </a:prstGeom>
          <a:noFill/>
        </p:spPr>
      </p:pic>
      <p:sp>
        <p:nvSpPr>
          <p:cNvPr id="394" name="Rounded Rectangle 393"/>
          <p:cNvSpPr/>
          <p:nvPr/>
        </p:nvSpPr>
        <p:spPr>
          <a:xfrm>
            <a:off x="381000" y="2474845"/>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ounded Rectangle 401"/>
          <p:cNvSpPr/>
          <p:nvPr/>
        </p:nvSpPr>
        <p:spPr>
          <a:xfrm>
            <a:off x="4953000" y="1371600"/>
            <a:ext cx="6781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Right Arrow 402"/>
          <p:cNvSpPr/>
          <p:nvPr/>
        </p:nvSpPr>
        <p:spPr>
          <a:xfrm flipH="1">
            <a:off x="4038600" y="1529862"/>
            <a:ext cx="685800" cy="422030"/>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4" name="Picture 953" descr="TP_tmp.png"/>
          <p:cNvPicPr>
            <a:picLocks noChangeAspect="1"/>
          </p:cNvPicPr>
          <p:nvPr>
            <p:custDataLst>
              <p:tags r:id="rId13"/>
            </p:custDataLst>
          </p:nvPr>
        </p:nvPicPr>
        <p:blipFill>
          <a:blip r:embed="rId28" cstate="print"/>
          <a:stretch>
            <a:fillRect/>
          </a:stretch>
        </p:blipFill>
        <p:spPr bwMode="auto">
          <a:xfrm>
            <a:off x="532377" y="1600200"/>
            <a:ext cx="866662" cy="279716"/>
          </a:xfrm>
          <a:prstGeom prst="rect">
            <a:avLst/>
          </a:prstGeom>
          <a:noFill/>
          <a:ln/>
          <a:effectLst/>
        </p:spPr>
      </p:pic>
      <p:pic>
        <p:nvPicPr>
          <p:cNvPr id="405" name="Picture 2"/>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915006" y="1600200"/>
            <a:ext cx="367414" cy="241575"/>
          </a:xfrm>
          <a:prstGeom prst="rect">
            <a:avLst/>
          </a:prstGeom>
          <a:noFill/>
        </p:spPr>
      </p:pic>
      <p:pic>
        <p:nvPicPr>
          <p:cNvPr id="955" name="Picture 954" descr="TP_tmp.png"/>
          <p:cNvPicPr>
            <a:picLocks noChangeAspect="1"/>
          </p:cNvPicPr>
          <p:nvPr>
            <p:custDataLst>
              <p:tags r:id="rId14"/>
            </p:custDataLst>
          </p:nvPr>
        </p:nvPicPr>
        <p:blipFill>
          <a:blip r:embed="rId28" cstate="print"/>
          <a:stretch>
            <a:fillRect/>
          </a:stretch>
        </p:blipFill>
        <p:spPr bwMode="auto">
          <a:xfrm>
            <a:off x="1648957" y="1600200"/>
            <a:ext cx="866662" cy="279716"/>
          </a:xfrm>
          <a:prstGeom prst="rect">
            <a:avLst/>
          </a:prstGeom>
          <a:noFill/>
          <a:ln/>
          <a:effectLst/>
        </p:spPr>
      </p:pic>
      <p:pic>
        <p:nvPicPr>
          <p:cNvPr id="956" name="Picture 955" descr="TP_tmp.png"/>
          <p:cNvPicPr>
            <a:picLocks noChangeAspect="1"/>
          </p:cNvPicPr>
          <p:nvPr>
            <p:custDataLst>
              <p:tags r:id="rId15"/>
            </p:custDataLst>
          </p:nvPr>
        </p:nvPicPr>
        <p:blipFill>
          <a:blip r:embed="rId28" cstate="print"/>
          <a:stretch>
            <a:fillRect/>
          </a:stretch>
        </p:blipFill>
        <p:spPr bwMode="auto">
          <a:xfrm>
            <a:off x="2791956" y="1600200"/>
            <a:ext cx="866662" cy="279716"/>
          </a:xfrm>
          <a:prstGeom prst="rect">
            <a:avLst/>
          </a:prstGeom>
          <a:noFill/>
          <a:ln/>
          <a:effectLst/>
        </p:spPr>
      </p:pic>
      <p:pic>
        <p:nvPicPr>
          <p:cNvPr id="408"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3175027" y="1555804"/>
            <a:ext cx="389821" cy="276085"/>
          </a:xfrm>
          <a:prstGeom prst="rect">
            <a:avLst/>
          </a:prstGeom>
          <a:noFill/>
        </p:spPr>
      </p:pic>
      <p:pic>
        <p:nvPicPr>
          <p:cNvPr id="409" name="Picture 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41998" y="1591624"/>
            <a:ext cx="401623" cy="253078"/>
          </a:xfrm>
          <a:prstGeom prst="rect">
            <a:avLst/>
          </a:prstGeom>
          <a:noFill/>
        </p:spPr>
      </p:pic>
      <p:sp>
        <p:nvSpPr>
          <p:cNvPr id="410" name="Rounded Rectangle 409"/>
          <p:cNvSpPr/>
          <p:nvPr/>
        </p:nvSpPr>
        <p:spPr>
          <a:xfrm>
            <a:off x="381000" y="1371600"/>
            <a:ext cx="34290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949CFD2A-A54C-405F-9188-D7F04A4CA86E}"/>
              </a:ext>
            </a:extLst>
          </p:cNvPr>
          <p:cNvSpPr txBox="1"/>
          <p:nvPr/>
        </p:nvSpPr>
        <p:spPr>
          <a:xfrm rot="16200000">
            <a:off x="10765704" y="5225534"/>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93" name="TextBox 92">
            <a:extLst>
              <a:ext uri="{FF2B5EF4-FFF2-40B4-BE49-F238E27FC236}">
                <a16:creationId xmlns:a16="http://schemas.microsoft.com/office/drawing/2014/main" id="{0C364D16-DDCE-4203-A9F6-95CF5DE7312F}"/>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9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5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5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0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1" grpId="0" animBg="1"/>
      <p:bldP spid="361" grpId="0" animBg="1"/>
      <p:bldP spid="362" grpId="0" animBg="1"/>
      <p:bldP spid="363" grpId="0" animBg="1"/>
      <p:bldP spid="370" grpId="0" animBg="1"/>
      <p:bldP spid="374" grpId="0" animBg="1"/>
      <p:bldP spid="375" grpId="0" animBg="1"/>
      <p:bldP spid="382" grpId="0" animBg="1"/>
      <p:bldP spid="386" grpId="0" animBg="1"/>
      <p:bldP spid="387" grpId="0" animBg="1"/>
      <p:bldP spid="394" grpId="0" animBg="1"/>
      <p:bldP spid="402" grpId="0" animBg="1"/>
      <p:bldP spid="403" grpId="0" animBg="1"/>
      <p:bldP spid="4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t>MDP: </a:t>
            </a:r>
            <a:r>
              <a:rPr lang="en-US" dirty="0">
                <a:ea typeface="ＭＳ Ｐゴシック" pitchFamily="34" charset="-128"/>
                <a:sym typeface="Symbol" pitchFamily="18" charset="2"/>
              </a:rPr>
              <a:t>Value Iteration</a:t>
            </a:r>
          </a:p>
        </p:txBody>
      </p:sp>
      <p:sp>
        <p:nvSpPr>
          <p:cNvPr id="1757187" name="Rectangle 3"/>
          <p:cNvSpPr>
            <a:spLocks noGrp="1" noChangeArrowheads="1"/>
          </p:cNvSpPr>
          <p:nvPr>
            <p:ph idx="1"/>
          </p:nvPr>
        </p:nvSpPr>
        <p:spPr>
          <a:xfrm>
            <a:off x="457200" y="1447800"/>
            <a:ext cx="11277600" cy="4800600"/>
          </a:xfrm>
        </p:spPr>
        <p:txBody>
          <a:bodyPr/>
          <a:lstStyle/>
          <a:p>
            <a:pPr>
              <a:lnSpc>
                <a:spcPct val="80000"/>
              </a:lnSpc>
            </a:pPr>
            <a:r>
              <a:rPr lang="en-US" sz="2400" dirty="0">
                <a:ea typeface="ＭＳ Ｐゴシック" pitchFamily="34" charset="-128"/>
              </a:rPr>
              <a:t>Start with V</a:t>
            </a:r>
            <a:r>
              <a:rPr lang="en-US" sz="2400" baseline="-25000" dirty="0">
                <a:ea typeface="ＭＳ Ｐゴシック" pitchFamily="34" charset="-128"/>
              </a:rPr>
              <a:t>0</a:t>
            </a:r>
            <a:r>
              <a:rPr lang="en-US" sz="2400" dirty="0">
                <a:ea typeface="ＭＳ Ｐゴシック" pitchFamily="34" charset="-128"/>
              </a:rPr>
              <a:t>(s) = 0: no time steps left means an expected reward sum of zero</a:t>
            </a:r>
          </a:p>
          <a:p>
            <a:pPr lvl="2">
              <a:lnSpc>
                <a:spcPct val="80000"/>
              </a:lnSpc>
            </a:pPr>
            <a:endParaRPr lang="en-US" sz="1600" dirty="0">
              <a:ea typeface="ＭＳ Ｐゴシック" pitchFamily="34" charset="-128"/>
            </a:endParaRPr>
          </a:p>
          <a:p>
            <a:pPr>
              <a:lnSpc>
                <a:spcPct val="80000"/>
              </a:lnSpc>
            </a:pPr>
            <a:r>
              <a:rPr lang="en-US" sz="2400" dirty="0">
                <a:ea typeface="ＭＳ Ｐゴシック" pitchFamily="34" charset="-128"/>
              </a:rPr>
              <a:t>Given vector of </a:t>
            </a:r>
            <a:r>
              <a:rPr lang="en-US" sz="2400" dirty="0" err="1">
                <a:ea typeface="ＭＳ Ｐゴシック" pitchFamily="34" charset="-128"/>
              </a:rPr>
              <a:t>V</a:t>
            </a:r>
            <a:r>
              <a:rPr lang="en-US" sz="2400" baseline="-25000" dirty="0" err="1">
                <a:ea typeface="ＭＳ Ｐゴシック" pitchFamily="34" charset="-128"/>
              </a:rPr>
              <a:t>k</a:t>
            </a:r>
            <a:r>
              <a:rPr lang="en-US" sz="2400" dirty="0">
                <a:ea typeface="ＭＳ Ｐゴシック" pitchFamily="34" charset="-128"/>
              </a:rPr>
              <a:t>(s) values, do one ply of </a:t>
            </a:r>
            <a:r>
              <a:rPr lang="en-US" sz="2400" dirty="0" err="1">
                <a:ea typeface="ＭＳ Ｐゴシック" pitchFamily="34" charset="-128"/>
              </a:rPr>
              <a:t>expectimax</a:t>
            </a:r>
            <a:r>
              <a:rPr lang="en-US" sz="2400" dirty="0">
                <a:ea typeface="ＭＳ Ｐゴシック" pitchFamily="34" charset="-128"/>
              </a:rPr>
              <a:t> from each state:</a:t>
            </a: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lvl="1">
              <a:lnSpc>
                <a:spcPct val="80000"/>
              </a:lnSpc>
            </a:pPr>
            <a:endParaRPr lang="en-US" sz="2000" dirty="0">
              <a:ea typeface="ＭＳ Ｐゴシック" pitchFamily="34" charset="-128"/>
            </a:endParaRPr>
          </a:p>
          <a:p>
            <a:pPr>
              <a:lnSpc>
                <a:spcPct val="80000"/>
              </a:lnSpc>
            </a:pPr>
            <a:r>
              <a:rPr lang="en-US" sz="2400" dirty="0">
                <a:ea typeface="ＭＳ Ｐゴシック" pitchFamily="34" charset="-128"/>
              </a:rPr>
              <a:t>Repeat until convergence</a:t>
            </a:r>
          </a:p>
          <a:p>
            <a:pPr marL="0" lvl="1" indent="0">
              <a:lnSpc>
                <a:spcPct val="80000"/>
              </a:lnSpc>
              <a:buNone/>
            </a:pPr>
            <a:endParaRPr lang="en-US" sz="2000" dirty="0">
              <a:ea typeface="ＭＳ Ｐゴシック" pitchFamily="34" charset="-128"/>
            </a:endParaRPr>
          </a:p>
        </p:txBody>
      </p:sp>
      <p:pic>
        <p:nvPicPr>
          <p:cNvPr id="29" name="Picture 28" descr="txp_fig"/>
          <p:cNvPicPr>
            <a:picLocks noChangeAspect="1"/>
          </p:cNvPicPr>
          <p:nvPr>
            <p:custDataLst>
              <p:tags r:id="rId1"/>
            </p:custDataLst>
          </p:nvPr>
        </p:nvPicPr>
        <p:blipFill>
          <a:blip r:embed="rId4" cstate="print"/>
          <a:stretch>
            <a:fillRect/>
          </a:stretch>
        </p:blipFill>
        <p:spPr bwMode="auto">
          <a:xfrm>
            <a:off x="1142684" y="2667000"/>
            <a:ext cx="7266933" cy="690930"/>
          </a:xfrm>
          <a:prstGeom prst="rect">
            <a:avLst/>
          </a:prstGeom>
          <a:noFill/>
          <a:ln/>
          <a:effectLst/>
        </p:spPr>
      </p:pic>
      <p:grpSp>
        <p:nvGrpSpPr>
          <p:cNvPr id="8" name="Group 10"/>
          <p:cNvGrpSpPr>
            <a:grpSpLocks/>
          </p:cNvGrpSpPr>
          <p:nvPr/>
        </p:nvGrpSpPr>
        <p:grpSpPr bwMode="auto">
          <a:xfrm>
            <a:off x="9220200" y="2286001"/>
            <a:ext cx="2286000" cy="2214564"/>
            <a:chOff x="2400" y="1401"/>
            <a:chExt cx="1440" cy="1395"/>
          </a:xfrm>
        </p:grpSpPr>
        <p:sp>
          <p:nvSpPr>
            <p:cNvPr id="9" name="AutoShape 11"/>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10" name="Group 12"/>
            <p:cNvGrpSpPr>
              <a:grpSpLocks/>
            </p:cNvGrpSpPr>
            <p:nvPr/>
          </p:nvGrpSpPr>
          <p:grpSpPr bwMode="auto">
            <a:xfrm>
              <a:off x="2529" y="1617"/>
              <a:ext cx="1263" cy="361"/>
              <a:chOff x="1584" y="1680"/>
              <a:chExt cx="2352" cy="336"/>
            </a:xfrm>
          </p:grpSpPr>
          <p:sp>
            <p:nvSpPr>
              <p:cNvPr id="23" name="Line 13"/>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Line 14"/>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Line 15"/>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Line 16"/>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11" name="Oval 17"/>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12" name="Group 18"/>
            <p:cNvGrpSpPr>
              <a:grpSpLocks/>
            </p:cNvGrpSpPr>
            <p:nvPr/>
          </p:nvGrpSpPr>
          <p:grpSpPr bwMode="auto">
            <a:xfrm>
              <a:off x="2400" y="2107"/>
              <a:ext cx="1057" cy="386"/>
              <a:chOff x="1536" y="2400"/>
              <a:chExt cx="1584" cy="624"/>
            </a:xfrm>
          </p:grpSpPr>
          <p:sp>
            <p:nvSpPr>
              <p:cNvPr id="19" name="Line 19"/>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Line 20"/>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Line 21"/>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Line 22"/>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13" name="Text Box 23"/>
            <p:cNvSpPr txBox="1">
              <a:spLocks noChangeArrowheads="1"/>
            </p:cNvSpPr>
            <p:nvPr/>
          </p:nvSpPr>
          <p:spPr bwMode="auto">
            <a:xfrm>
              <a:off x="3024" y="1680"/>
              <a:ext cx="129" cy="29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rPr>
                <a:t>a</a:t>
              </a:r>
            </a:p>
          </p:txBody>
        </p:sp>
        <p:sp>
          <p:nvSpPr>
            <p:cNvPr id="14" name="Text Box 24"/>
            <p:cNvSpPr txBox="1">
              <a:spLocks noChangeArrowheads="1"/>
            </p:cNvSpPr>
            <p:nvPr/>
          </p:nvSpPr>
          <p:spPr bwMode="auto">
            <a:xfrm>
              <a:off x="3216" y="1401"/>
              <a:ext cx="624" cy="291"/>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Calibri"/>
                  <a:ea typeface="+mn-ea"/>
                  <a:cs typeface="Calibri"/>
                </a:rPr>
                <a:t>V</a:t>
              </a:r>
              <a:r>
                <a:rPr kumimoji="0" lang="en-US" sz="2400" b="0" i="0" u="none" strike="noStrike" kern="1200" cap="none" spc="0" normalizeH="0" baseline="-25000" noProof="0" dirty="0">
                  <a:ln>
                    <a:noFill/>
                  </a:ln>
                  <a:solidFill>
                    <a:srgbClr val="0000FF"/>
                  </a:solidFill>
                  <a:effectLst/>
                  <a:uLnTx/>
                  <a:uFillTx/>
                  <a:latin typeface="Calibri"/>
                  <a:ea typeface="+mn-ea"/>
                  <a:cs typeface="Calibri"/>
                </a:rPr>
                <a:t>k+1</a:t>
              </a:r>
              <a:r>
                <a:rPr kumimoji="0" lang="en-US" sz="2400" b="0" i="0" u="none" strike="noStrike" kern="1200" cap="none" spc="0" normalizeH="0" baseline="0" noProof="0" dirty="0">
                  <a:ln>
                    <a:noFill/>
                  </a:ln>
                  <a:solidFill>
                    <a:srgbClr val="0000FF"/>
                  </a:solidFill>
                  <a:effectLst/>
                  <a:uLnTx/>
                  <a:uFillTx/>
                  <a:latin typeface="Calibri"/>
                  <a:ea typeface="+mn-ea"/>
                  <a:cs typeface="Calibri"/>
                </a:rPr>
                <a:t>(s)</a:t>
              </a:r>
            </a:p>
          </p:txBody>
        </p:sp>
        <p:sp>
          <p:nvSpPr>
            <p:cNvPr id="15" name="Text Box 25"/>
            <p:cNvSpPr txBox="1">
              <a:spLocks noChangeArrowheads="1"/>
            </p:cNvSpPr>
            <p:nvPr/>
          </p:nvSpPr>
          <p:spPr bwMode="auto">
            <a:xfrm>
              <a:off x="2976" y="1920"/>
              <a:ext cx="559" cy="29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008000"/>
                  </a:solidFill>
                  <a:effectLst/>
                  <a:uLnTx/>
                  <a:uFillTx/>
                  <a:latin typeface="Calibri"/>
                  <a:ea typeface="+mn-ea"/>
                  <a:cs typeface="Calibri"/>
                </a:rPr>
                <a:t>s, a</a:t>
              </a:r>
            </a:p>
          </p:txBody>
        </p:sp>
        <p:sp>
          <p:nvSpPr>
            <p:cNvPr id="16" name="Text Box 26"/>
            <p:cNvSpPr txBox="1">
              <a:spLocks noChangeArrowheads="1"/>
            </p:cNvSpPr>
            <p:nvPr/>
          </p:nvSpPr>
          <p:spPr bwMode="auto">
            <a:xfrm>
              <a:off x="2592" y="2265"/>
              <a:ext cx="504" cy="291"/>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Calibri"/>
                </a:rPr>
                <a:t>s,a,s</a:t>
              </a:r>
              <a:r>
                <a:rPr kumimoji="0" lang="ja-JP" altLang="en-US" sz="2400" b="0" i="0" u="none" strike="noStrike" kern="1200" cap="none" spc="0" normalizeH="0" baseline="0" noProof="0">
                  <a:ln>
                    <a:noFill/>
                  </a:ln>
                  <a:solidFill>
                    <a:prstClr val="black"/>
                  </a:solidFill>
                  <a:effectLst/>
                  <a:uLnTx/>
                  <a:uFillTx/>
                  <a:latin typeface="Calibri"/>
                  <a:ea typeface="游ゴシック" panose="020B0400000000000000" pitchFamily="34" charset="-128"/>
                  <a:cs typeface="Calibri"/>
                </a:rPr>
                <a:t>’</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8" name="Text Box 28"/>
            <p:cNvSpPr txBox="1">
              <a:spLocks noChangeArrowheads="1"/>
            </p:cNvSpPr>
            <p:nvPr/>
          </p:nvSpPr>
          <p:spPr bwMode="auto">
            <a:xfrm>
              <a:off x="2789" y="2505"/>
              <a:ext cx="667" cy="291"/>
            </a:xfrm>
            <a:prstGeom prst="rect">
              <a:avLst/>
            </a:prstGeom>
            <a:noFill/>
            <a:ln w="9525">
              <a:noFill/>
              <a:miter lim="800000"/>
              <a:headEnd/>
              <a:tailEnd/>
            </a:ln>
          </p:spPr>
          <p:txBody>
            <a:bodyPr wrap="square">
              <a:spAutoFit/>
            </a:bodyPr>
            <a:lstStyle/>
            <a:p>
              <a:pPr marL="0" marR="0" lvl="0" indent="0" algn="r" defTabSz="914400" rtl="1"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err="1">
                  <a:ln>
                    <a:noFill/>
                  </a:ln>
                  <a:solidFill>
                    <a:srgbClr val="0000FF"/>
                  </a:solidFill>
                  <a:effectLst/>
                  <a:uLnTx/>
                  <a:uFillTx/>
                  <a:latin typeface="Calibri"/>
                  <a:ea typeface="+mn-ea"/>
                  <a:cs typeface="Calibri"/>
                </a:rPr>
                <a:t>V</a:t>
              </a:r>
              <a:r>
                <a:rPr kumimoji="0" lang="en-US" sz="2400" b="0" i="0" u="none" strike="noStrike" kern="1200" cap="none" spc="0" normalizeH="0" baseline="-25000" noProof="0" dirty="0" err="1">
                  <a:ln>
                    <a:noFill/>
                  </a:ln>
                  <a:solidFill>
                    <a:srgbClr val="0000FF"/>
                  </a:solidFill>
                  <a:effectLst/>
                  <a:uLnTx/>
                  <a:uFillTx/>
                  <a:latin typeface="Calibri"/>
                  <a:ea typeface="+mn-ea"/>
                  <a:cs typeface="Calibri"/>
                </a:rPr>
                <a:t>k</a:t>
              </a:r>
              <a:r>
                <a:rPr kumimoji="0" lang="en-US" sz="2400" b="0" i="0" u="none" strike="noStrike" kern="1200" cap="none" spc="0" normalizeH="0" baseline="0" noProof="0" dirty="0">
                  <a:ln>
                    <a:noFill/>
                  </a:ln>
                  <a:solidFill>
                    <a:srgbClr val="0000FF"/>
                  </a:solidFill>
                  <a:effectLst/>
                  <a:uLnTx/>
                  <a:uFillTx/>
                  <a:latin typeface="Calibri"/>
                  <a:ea typeface="+mn-ea"/>
                  <a:cs typeface="Calibri"/>
                </a:rPr>
                <a:t>(s’</a:t>
              </a:r>
              <a:r>
                <a:rPr kumimoji="0" lang="en-US" altLang="ja-JP" sz="2400" b="0" i="0" u="none" strike="noStrike" kern="1200" cap="none" spc="0" normalizeH="0" baseline="0" noProof="0" dirty="0">
                  <a:ln>
                    <a:noFill/>
                  </a:ln>
                  <a:solidFill>
                    <a:srgbClr val="0000FF"/>
                  </a:solidFill>
                  <a:effectLst/>
                  <a:uLnTx/>
                  <a:uFillTx/>
                  <a:latin typeface="Calibri"/>
                  <a:ea typeface="游ゴシック" panose="020B0400000000000000" pitchFamily="34" charset="-128"/>
                  <a:cs typeface="Calibri"/>
                </a:rPr>
                <a:t>)</a:t>
              </a:r>
              <a:endParaRPr kumimoji="0" lang="en-US" sz="2400" b="0" i="0" u="none" strike="noStrike" kern="1200" cap="none" spc="0" normalizeH="0" baseline="0" noProof="0" dirty="0">
                <a:ln>
                  <a:noFill/>
                </a:ln>
                <a:solidFill>
                  <a:srgbClr val="0000FF"/>
                </a:solidFill>
                <a:effectLst/>
                <a:uLnTx/>
                <a:uFillTx/>
                <a:latin typeface="Calibri"/>
                <a:ea typeface="+mn-ea"/>
                <a:cs typeface="Calibri"/>
              </a:endParaRPr>
            </a:p>
          </p:txBody>
        </p:sp>
      </p:grpSp>
      <p:sp>
        <p:nvSpPr>
          <p:cNvPr id="27" name="Isosceles Triangle 26"/>
          <p:cNvSpPr/>
          <p:nvPr/>
        </p:nvSpPr>
        <p:spPr>
          <a:xfrm>
            <a:off x="9601200" y="4495800"/>
            <a:ext cx="1600200" cy="1752600"/>
          </a:xfrm>
          <a:prstGeom prst="triangle">
            <a:avLst/>
          </a:prstGeom>
          <a:solidFill>
            <a:srgbClr val="8FA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Calibri"/>
            </a:endParaRPr>
          </a:p>
        </p:txBody>
      </p:sp>
      <p:sp>
        <p:nvSpPr>
          <p:cNvPr id="28" name="TextBox 27">
            <a:extLst>
              <a:ext uri="{FF2B5EF4-FFF2-40B4-BE49-F238E27FC236}">
                <a16:creationId xmlns:a16="http://schemas.microsoft.com/office/drawing/2014/main" id="{D400A95C-07F3-44AC-B501-35A94D885AA4}"/>
              </a:ext>
            </a:extLst>
          </p:cNvPr>
          <p:cNvSpPr txBox="1"/>
          <p:nvPr/>
        </p:nvSpPr>
        <p:spPr>
          <a:xfrm>
            <a:off x="552099" y="6390352"/>
            <a:ext cx="239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Slide: ai.berkeley.edu</a:t>
            </a:r>
          </a:p>
        </p:txBody>
      </p:sp>
      <p:sp>
        <p:nvSpPr>
          <p:cNvPr id="30" name="TextBox 29">
            <a:extLst>
              <a:ext uri="{FF2B5EF4-FFF2-40B4-BE49-F238E27FC236}">
                <a16:creationId xmlns:a16="http://schemas.microsoft.com/office/drawing/2014/main" id="{302BEE1D-470C-4CB1-B311-8F24178C2353}"/>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20020783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57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57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7"/>
          <p:cNvGrpSpPr>
            <a:grpSpLocks/>
          </p:cNvGrpSpPr>
          <p:nvPr/>
        </p:nvGrpSpPr>
        <p:grpSpPr bwMode="auto">
          <a:xfrm>
            <a:off x="2912116" y="4268789"/>
            <a:ext cx="7260585" cy="1811337"/>
            <a:chOff x="1388485" y="4268686"/>
            <a:chExt cx="7260561" cy="1812059"/>
          </a:xfrm>
        </p:grpSpPr>
        <p:grpSp>
          <p:nvGrpSpPr>
            <p:cNvPr id="49170" name="Group 2"/>
            <p:cNvGrpSpPr>
              <a:grpSpLocks/>
            </p:cNvGrpSpPr>
            <p:nvPr/>
          </p:nvGrpSpPr>
          <p:grpSpPr bwMode="auto">
            <a:xfrm>
              <a:off x="1388485" y="4268686"/>
              <a:ext cx="7260561" cy="1812059"/>
              <a:chOff x="1388485" y="2330663"/>
              <a:chExt cx="7260561" cy="1812059"/>
            </a:xfrm>
          </p:grpSpPr>
          <p:grpSp>
            <p:nvGrpSpPr>
              <p:cNvPr id="49182" name="Group 4"/>
              <p:cNvGrpSpPr>
                <a:grpSpLocks/>
              </p:cNvGrpSpPr>
              <p:nvPr/>
            </p:nvGrpSpPr>
            <p:grpSpPr bwMode="auto">
              <a:xfrm>
                <a:off x="1388485" y="3808860"/>
                <a:ext cx="7260561" cy="333862"/>
                <a:chOff x="492120" y="3950977"/>
                <a:chExt cx="8067290" cy="370958"/>
              </a:xfrm>
            </p:grpSpPr>
            <p:sp>
              <p:nvSpPr>
                <p:cNvPr id="49194" name="TextBox 40"/>
                <p:cNvSpPr txBox="1">
                  <a:spLocks noChangeArrowheads="1"/>
                </p:cNvSpPr>
                <p:nvPr/>
              </p:nvSpPr>
              <p:spPr bwMode="auto">
                <a:xfrm>
                  <a:off x="492120" y="3962637"/>
                  <a:ext cx="1330509"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5" name="TextBox 41"/>
                <p:cNvSpPr txBox="1">
                  <a:spLocks noChangeArrowheads="1"/>
                </p:cNvSpPr>
                <p:nvPr/>
              </p:nvSpPr>
              <p:spPr bwMode="auto">
                <a:xfrm>
                  <a:off x="3769260" y="3950977"/>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6" name="TextBox 42"/>
                <p:cNvSpPr txBox="1">
                  <a:spLocks noChangeArrowheads="1"/>
                </p:cNvSpPr>
                <p:nvPr/>
              </p:nvSpPr>
              <p:spPr bwMode="auto">
                <a:xfrm>
                  <a:off x="2084801" y="3957332"/>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7" name="TextBox 43"/>
                <p:cNvSpPr txBox="1">
                  <a:spLocks noChangeArrowheads="1"/>
                </p:cNvSpPr>
                <p:nvPr/>
              </p:nvSpPr>
              <p:spPr bwMode="auto">
                <a:xfrm>
                  <a:off x="5446910" y="3962637"/>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sp>
              <p:nvSpPr>
                <p:cNvPr id="49198" name="TextBox 44"/>
                <p:cNvSpPr txBox="1">
                  <a:spLocks noChangeArrowheads="1"/>
                </p:cNvSpPr>
                <p:nvPr/>
              </p:nvSpPr>
              <p:spPr bwMode="auto">
                <a:xfrm>
                  <a:off x="7108264" y="3962637"/>
                  <a:ext cx="1451146" cy="359298"/>
                </a:xfrm>
                <a:prstGeom prst="rect">
                  <a:avLst/>
                </a:prstGeom>
                <a:noFill/>
                <a:ln w="9525">
                  <a:noFill/>
                  <a:miter lim="800000"/>
                  <a:headEnd/>
                  <a:tailEnd/>
                </a:ln>
              </p:spPr>
              <p:txBody>
                <a:bodyPr anchor="ctr"/>
                <a:lstStyle/>
                <a:p>
                  <a:pPr algn="ctr" defTabSz="457200"/>
                  <a:endParaRPr lang="en-US" sz="1600">
                    <a:solidFill>
                      <a:prstClr val="black"/>
                    </a:solidFill>
                    <a:latin typeface="Rockwell"/>
                    <a:ea typeface="Rockwell"/>
                    <a:cs typeface="Rockwell"/>
                  </a:endParaRPr>
                </a:p>
              </p:txBody>
            </p:sp>
          </p:grpSp>
          <p:sp>
            <p:nvSpPr>
              <p:cNvPr id="33" name="Oval 32"/>
              <p:cNvSpPr/>
              <p:nvPr/>
            </p:nvSpPr>
            <p:spPr>
              <a:xfrm>
                <a:off x="1738682" y="3345479"/>
                <a:ext cx="487360"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2m</a:t>
                </a:r>
              </a:p>
            </p:txBody>
          </p:sp>
          <p:sp>
            <p:nvSpPr>
              <p:cNvPr id="34" name="Oval 33"/>
              <p:cNvSpPr/>
              <p:nvPr/>
            </p:nvSpPr>
            <p:spPr>
              <a:xfrm>
                <a:off x="3226164" y="3345479"/>
                <a:ext cx="487361"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3m</a:t>
                </a:r>
              </a:p>
            </p:txBody>
          </p:sp>
          <p:sp>
            <p:nvSpPr>
              <p:cNvPr id="35" name="Oval 34"/>
              <p:cNvSpPr/>
              <p:nvPr/>
            </p:nvSpPr>
            <p:spPr>
              <a:xfrm>
                <a:off x="4737459"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18m</a:t>
                </a:r>
              </a:p>
            </p:txBody>
          </p:sp>
          <p:sp>
            <p:nvSpPr>
              <p:cNvPr id="36" name="Oval 35"/>
              <p:cNvSpPr/>
              <p:nvPr/>
            </p:nvSpPr>
            <p:spPr>
              <a:xfrm>
                <a:off x="6232879" y="3345479"/>
                <a:ext cx="485773" cy="49391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9m</a:t>
                </a:r>
              </a:p>
            </p:txBody>
          </p:sp>
          <p:sp>
            <p:nvSpPr>
              <p:cNvPr id="37" name="Oval 36"/>
              <p:cNvSpPr/>
              <p:nvPr/>
            </p:nvSpPr>
            <p:spPr>
              <a:xfrm>
                <a:off x="7720362" y="3343892"/>
                <a:ext cx="485773" cy="493909"/>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400" dirty="0">
                    <a:solidFill>
                      <a:prstClr val="black"/>
                    </a:solidFill>
                    <a:latin typeface="Rockwell"/>
                    <a:cs typeface="Rockwell"/>
                  </a:rPr>
                  <a:t>27m</a:t>
                </a:r>
              </a:p>
            </p:txBody>
          </p:sp>
          <p:sp>
            <p:nvSpPr>
              <p:cNvPr id="29" name="Oval 28"/>
              <p:cNvSpPr/>
              <p:nvPr/>
            </p:nvSpPr>
            <p:spPr>
              <a:xfrm>
                <a:off x="1729157" y="2332251"/>
                <a:ext cx="485773" cy="493910"/>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O</a:t>
                </a:r>
              </a:p>
            </p:txBody>
          </p:sp>
          <p:sp>
            <p:nvSpPr>
              <p:cNvPr id="39" name="Oval 38"/>
              <p:cNvSpPr/>
              <p:nvPr/>
            </p:nvSpPr>
            <p:spPr>
              <a:xfrm>
                <a:off x="3216639" y="2332251"/>
                <a:ext cx="487361" cy="493910"/>
              </a:xfrm>
              <a:prstGeom prst="ellipse">
                <a:avLst/>
              </a:prstGeom>
              <a:solidFill>
                <a:schemeClr val="accent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S</a:t>
                </a:r>
              </a:p>
            </p:txBody>
          </p:sp>
          <p:sp>
            <p:nvSpPr>
              <p:cNvPr id="49" name="Oval 48"/>
              <p:cNvSpPr/>
              <p:nvPr/>
            </p:nvSpPr>
            <p:spPr>
              <a:xfrm>
                <a:off x="4726347" y="2330663"/>
                <a:ext cx="487360" cy="493909"/>
              </a:xfrm>
              <a:prstGeom prst="ellipse">
                <a:avLst/>
              </a:prstGeom>
              <a:solidFill>
                <a:schemeClr val="accent2"/>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S</a:t>
                </a:r>
              </a:p>
            </p:txBody>
          </p:sp>
          <p:sp>
            <p:nvSpPr>
              <p:cNvPr id="54" name="Oval 53"/>
              <p:cNvSpPr/>
              <p:nvPr/>
            </p:nvSpPr>
            <p:spPr>
              <a:xfrm>
                <a:off x="6221767" y="2332251"/>
                <a:ext cx="487360" cy="493910"/>
              </a:xfrm>
              <a:prstGeom prst="ellipse">
                <a:avLst/>
              </a:prstGeom>
              <a:solidFill>
                <a:schemeClr val="accent3"/>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O</a:t>
                </a:r>
              </a:p>
            </p:txBody>
          </p:sp>
          <p:sp>
            <p:nvSpPr>
              <p:cNvPr id="59" name="Oval 58"/>
              <p:cNvSpPr/>
              <p:nvPr/>
            </p:nvSpPr>
            <p:spPr>
              <a:xfrm>
                <a:off x="7709249" y="2330663"/>
                <a:ext cx="487361" cy="493909"/>
              </a:xfrm>
              <a:prstGeom prst="ellipse">
                <a:avLst/>
              </a:prstGeom>
              <a:solidFill>
                <a:schemeClr val="accent4"/>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457200">
                  <a:defRPr/>
                </a:pPr>
                <a:r>
                  <a:rPr lang="en-US" sz="1600" dirty="0">
                    <a:solidFill>
                      <a:prstClr val="black"/>
                    </a:solidFill>
                    <a:latin typeface="Rockwell"/>
                    <a:cs typeface="Rockwell"/>
                  </a:rPr>
                  <a:t>C</a:t>
                </a:r>
              </a:p>
            </p:txBody>
          </p:sp>
        </p:grpSp>
        <p:grpSp>
          <p:nvGrpSpPr>
            <p:cNvPr id="49171" name="Group 6"/>
            <p:cNvGrpSpPr>
              <a:grpSpLocks/>
            </p:cNvGrpSpPr>
            <p:nvPr/>
          </p:nvGrpSpPr>
          <p:grpSpPr bwMode="auto">
            <a:xfrm>
              <a:off x="1972043" y="4524375"/>
              <a:ext cx="5991205" cy="748011"/>
              <a:chOff x="1972043" y="4514133"/>
              <a:chExt cx="5991205" cy="748011"/>
            </a:xfrm>
          </p:grpSpPr>
          <p:cxnSp>
            <p:nvCxnSpPr>
              <p:cNvPr id="67" name="Straight Connector 66"/>
              <p:cNvCxnSpPr/>
              <p:nvPr/>
            </p:nvCxnSpPr>
            <p:spPr>
              <a:xfrm>
                <a:off x="1972043" y="4763470"/>
                <a:ext cx="11113"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216517" y="4515722"/>
                <a:ext cx="1000122" cy="0"/>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461113" y="4763470"/>
                <a:ext cx="9525"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704000" y="4514133"/>
                <a:ext cx="1022347"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970821" y="4760294"/>
                <a:ext cx="9525" cy="500261"/>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213707" y="4514133"/>
                <a:ext cx="1008060"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466241" y="4763470"/>
                <a:ext cx="9525" cy="498674"/>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709127" y="4514133"/>
                <a:ext cx="1000122" cy="1589"/>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953723" y="4760294"/>
                <a:ext cx="9525" cy="500261"/>
              </a:xfrm>
              <a:prstGeom prst="line">
                <a:avLst/>
              </a:prstGeom>
              <a:solidFill>
                <a:schemeClr val="bg1"/>
              </a:solidFill>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grpSp>
      <p:graphicFrame>
        <p:nvGraphicFramePr>
          <p:cNvPr id="52" name="Table 51"/>
          <p:cNvGraphicFramePr>
            <a:graphicFrameLocks noGrp="1"/>
          </p:cNvGraphicFramePr>
          <p:nvPr/>
        </p:nvGraphicFramePr>
        <p:xfrm>
          <a:off x="5553576" y="4975225"/>
          <a:ext cx="1338532" cy="1381870"/>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gridCol w="223680">
                  <a:extLst>
                    <a:ext uri="{9D8B030D-6E8A-4147-A177-3AD203B41FA5}">
                      <a16:colId xmlns:a16="http://schemas.microsoft.com/office/drawing/2014/main" val="20004"/>
                    </a:ext>
                  </a:extLst>
                </a:gridCol>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a:latin typeface="Rockwell"/>
                          <a:cs typeface="Rockwell"/>
                        </a:rPr>
                        <a:t>1min</a:t>
                      </a:r>
                    </a:p>
                  </a:txBody>
                  <a:tcPr marL="0" marR="0" marT="0" marB="0" vert="vert270" anchor="ctr"/>
                </a:tc>
                <a:tc>
                  <a:txBody>
                    <a:bodyPr/>
                    <a:lstStyle/>
                    <a:p>
                      <a:pPr algn="ctr"/>
                      <a:r>
                        <a:rPr lang="en-US" sz="1600" i="0" dirty="0">
                          <a:latin typeface="Rockwell"/>
                          <a:cs typeface="Rockwell"/>
                        </a:rPr>
                        <a:t>2min</a:t>
                      </a:r>
                    </a:p>
                  </a:txBody>
                  <a:tcPr marL="0" marR="0" marT="0" marB="0" vert="vert270" anchor="ctr"/>
                </a:tc>
                <a:tc>
                  <a:txBody>
                    <a:bodyPr/>
                    <a:lstStyle/>
                    <a:p>
                      <a:pPr algn="ctr"/>
                      <a:r>
                        <a:rPr lang="en-US" sz="1600" i="0" dirty="0">
                          <a:latin typeface="Rockwell"/>
                          <a:cs typeface="Rockwell"/>
                        </a:rPr>
                        <a:t>3min</a:t>
                      </a:r>
                    </a:p>
                  </a:txBody>
                  <a:tcPr marL="0" marR="0" marT="0" marB="0" vert="vert270" anchor="ctr"/>
                </a:tc>
                <a:tc>
                  <a:txBody>
                    <a:bodyPr/>
                    <a:lstStyle/>
                    <a:p>
                      <a:pPr algn="ctr"/>
                      <a:r>
                        <a:rPr lang="en-US" sz="1600" i="0" dirty="0">
                          <a:latin typeface="Rockwell"/>
                          <a:cs typeface="Rockwell"/>
                        </a:rPr>
                        <a:t>…</a:t>
                      </a:r>
                    </a:p>
                  </a:txBody>
                  <a:tcPr marL="0" marR="0" marT="0" marB="0" vert="vert27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.1</a:t>
                      </a:r>
                    </a:p>
                  </a:txBody>
                  <a:tcPr marL="0" marR="0" marT="0" marB="0" anchor="ctr"/>
                </a:tc>
                <a:tc>
                  <a:txBody>
                    <a:bodyPr/>
                    <a:lstStyle/>
                    <a:p>
                      <a:pPr algn="ctr"/>
                      <a:r>
                        <a:rPr lang="en-US" sz="1600" dirty="0"/>
                        <a:t>.2</a:t>
                      </a:r>
                    </a:p>
                  </a:txBody>
                  <a:tcPr marL="0" marR="0" marT="0" marB="0" anchor="ctr"/>
                </a:tc>
                <a:tc>
                  <a:txBody>
                    <a:bodyPr/>
                    <a:lstStyle/>
                    <a:p>
                      <a:pPr algn="ctr"/>
                      <a:r>
                        <a:rPr lang="en-US" sz="1600" dirty="0"/>
                        <a:t>.3</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.01</a:t>
                      </a:r>
                    </a:p>
                  </a:txBody>
                  <a:tcPr marL="0" marR="0" marT="0" marB="0" anchor="ctr"/>
                </a:tc>
                <a:tc>
                  <a:txBody>
                    <a:bodyPr/>
                    <a:lstStyle/>
                    <a:p>
                      <a:pPr algn="ctr"/>
                      <a:r>
                        <a:rPr lang="en-US" sz="1600" dirty="0"/>
                        <a:t>.02</a:t>
                      </a:r>
                    </a:p>
                  </a:txBody>
                  <a:tcPr marL="0" marR="0" marT="0" marB="0" anchor="ctr"/>
                </a:tc>
                <a:tc>
                  <a:txBody>
                    <a:bodyPr/>
                    <a:lstStyle/>
                    <a:p>
                      <a:pPr algn="ctr"/>
                      <a:r>
                        <a:rPr lang="en-US" sz="1600" dirty="0"/>
                        <a:t>.03</a:t>
                      </a:r>
                    </a:p>
                  </a:txBody>
                  <a:tcPr marL="0" marR="0" marT="0" marB="0" anchor="ctr">
                    <a:solidFill>
                      <a:schemeClr val="bg1">
                        <a:alpha val="40000"/>
                      </a:schemeClr>
                    </a:solidFill>
                  </a:tcPr>
                </a:tc>
                <a:tc>
                  <a:txBody>
                    <a:bodyPr/>
                    <a:lstStyle/>
                    <a:p>
                      <a:pPr algn="ctr"/>
                      <a:endParaRPr lang="en-US" sz="1600" dirty="0"/>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rtlCol="0">
            <a:normAutofit fontScale="90000"/>
          </a:bodyPr>
          <a:lstStyle/>
          <a:p>
            <a:pPr>
              <a:defRPr/>
            </a:pPr>
            <a:r>
              <a:rPr lang="en-US" dirty="0"/>
              <a:t>Hidden Markov Model</a:t>
            </a:r>
          </a:p>
        </p:txBody>
      </p:sp>
      <p:sp>
        <p:nvSpPr>
          <p:cNvPr id="4" name="Slide Number Placeholder 3"/>
          <p:cNvSpPr>
            <a:spLocks noGrp="1"/>
          </p:cNvSpPr>
          <p:nvPr>
            <p:ph type="sldNum" sz="quarter" idx="12"/>
          </p:nvPr>
        </p:nvSpPr>
        <p:spPr/>
        <p:txBody>
          <a:bodyPr/>
          <a:lstStyle/>
          <a:p>
            <a:pPr defTabSz="457200">
              <a:defRPr/>
            </a:pPr>
            <a:fld id="{7A50BAE7-5DEA-480C-80EC-1D61AB1545F9}" type="slidenum">
              <a:rPr lang="en-US">
                <a:solidFill>
                  <a:prstClr val="black">
                    <a:tint val="75000"/>
                  </a:prstClr>
                </a:solidFill>
                <a:latin typeface="Candara"/>
              </a:rPr>
              <a:pPr defTabSz="457200">
                <a:defRPr/>
              </a:pPr>
              <a:t>45</a:t>
            </a:fld>
            <a:endParaRPr lang="en-US">
              <a:solidFill>
                <a:prstClr val="black">
                  <a:tint val="75000"/>
                </a:prstClr>
              </a:solidFill>
              <a:latin typeface="Candara"/>
            </a:endParaRPr>
          </a:p>
        </p:txBody>
      </p:sp>
      <p:sp>
        <p:nvSpPr>
          <p:cNvPr id="69" name="Content Placeholder 2"/>
          <p:cNvSpPr txBox="1">
            <a:spLocks/>
          </p:cNvSpPr>
          <p:nvPr/>
        </p:nvSpPr>
        <p:spPr>
          <a:xfrm>
            <a:off x="1981200" y="1125538"/>
            <a:ext cx="8229600" cy="78581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a:normAutofit fontScale="85000" lnSpcReduction="20000"/>
          </a:bodyPr>
          <a:lstStyle/>
          <a:p>
            <a:pPr algn="ctr" defTabSz="457200">
              <a:lnSpc>
                <a:spcPct val="90000"/>
              </a:lnSpc>
              <a:spcBef>
                <a:spcPct val="20000"/>
              </a:spcBef>
              <a:defRPr/>
            </a:pPr>
            <a:r>
              <a:rPr lang="en-US" sz="2400" dirty="0">
                <a:solidFill>
                  <a:prstClr val="black"/>
                </a:solidFill>
                <a:latin typeface="Candara" pitchFamily="34" charset="0"/>
              </a:rPr>
              <a:t>A Hidden Markov Model (HMM) provides a joint distribution over the the tunnel states / travel times with an assumption of dependence between adjacent tunnel states.</a:t>
            </a:r>
          </a:p>
        </p:txBody>
      </p:sp>
      <p:sp>
        <p:nvSpPr>
          <p:cNvPr id="49165" name="TextBox 5"/>
          <p:cNvSpPr txBox="1">
            <a:spLocks noChangeArrowheads="1"/>
          </p:cNvSpPr>
          <p:nvPr/>
        </p:nvSpPr>
        <p:spPr bwMode="auto">
          <a:xfrm>
            <a:off x="1981200" y="1976439"/>
            <a:ext cx="8420100" cy="542925"/>
          </a:xfrm>
          <a:prstGeom prst="rect">
            <a:avLst/>
          </a:prstGeom>
          <a:noFill/>
          <a:ln w="9525">
            <a:noFill/>
            <a:miter lim="800000"/>
            <a:headEnd/>
            <a:tailEnd/>
          </a:ln>
        </p:spPr>
        <p:txBody>
          <a:bodyPr/>
          <a:lstStyle/>
          <a:p>
            <a:pPr defTabSz="457200"/>
            <a:r>
              <a:rPr lang="en-US" sz="2800" i="1" dirty="0">
                <a:solidFill>
                  <a:prstClr val="black"/>
                </a:solidFill>
                <a:latin typeface="Times New Roman" pitchFamily="18" charset="0"/>
                <a:cs typeface="Times New Roman" pitchFamily="18" charset="0"/>
              </a:rPr>
              <a:t>p</a:t>
            </a:r>
            <a:r>
              <a:rPr lang="en-US" sz="2800" dirty="0">
                <a:solidFill>
                  <a:prstClr val="black"/>
                </a:solidFill>
                <a:latin typeface="Times New Roman" pitchFamily="18" charset="0"/>
                <a:cs typeface="Times New Roman" pitchFamily="18" charset="0"/>
              </a:rPr>
              <a:t>(</a:t>
            </a:r>
            <a:r>
              <a:rPr lang="en-US" dirty="0">
                <a:solidFill>
                  <a:prstClr val="black"/>
                </a:solidFill>
                <a:latin typeface="Rockwell"/>
                <a:ea typeface="Rockwell"/>
                <a:cs typeface="Rockwell"/>
              </a:rPr>
              <a:t>O, S, S, O, C, 2m, 3m, 18m, 9m, 27m</a:t>
            </a:r>
            <a:r>
              <a:rPr lang="en-US" sz="2800" dirty="0">
                <a:solidFill>
                  <a:prstClr val="black"/>
                </a:solidFill>
                <a:latin typeface="Times New Roman" pitchFamily="18" charset="0"/>
                <a:cs typeface="Times New Roman" pitchFamily="18" charset="0"/>
              </a:rPr>
              <a:t>)   </a:t>
            </a:r>
            <a:r>
              <a:rPr lang="en-US" sz="2800" i="1" dirty="0">
                <a:solidFill>
                  <a:prstClr val="black"/>
                </a:solidFill>
                <a:latin typeface="Times New Roman" pitchFamily="18" charset="0"/>
                <a:cs typeface="Times New Roman" pitchFamily="18" charset="0"/>
              </a:rPr>
              <a:t>= </a:t>
            </a:r>
            <a:r>
              <a:rPr lang="en-US" sz="2800" dirty="0">
                <a:solidFill>
                  <a:prstClr val="black"/>
                </a:solidFill>
                <a:latin typeface="Candara" pitchFamily="34" charset="0"/>
                <a:cs typeface="Times New Roman" pitchFamily="18" charset="0"/>
              </a:rPr>
              <a:t>(</a:t>
            </a:r>
            <a:r>
              <a:rPr lang="en-US" sz="2400" dirty="0">
                <a:solidFill>
                  <a:prstClr val="black"/>
                </a:solidFill>
                <a:latin typeface="Candara" pitchFamily="34" charset="0"/>
                <a:cs typeface="Times New Roman" pitchFamily="18" charset="0"/>
              </a:rPr>
              <a:t>.8 * .08 * .2 * .7 * .03 * …</a:t>
            </a:r>
            <a:r>
              <a:rPr lang="en-US" sz="2800" dirty="0">
                <a:solidFill>
                  <a:prstClr val="black"/>
                </a:solidFill>
                <a:latin typeface="Candara" pitchFamily="34" charset="0"/>
                <a:cs typeface="Times New Roman" pitchFamily="18" charset="0"/>
              </a:rPr>
              <a:t>)</a:t>
            </a:r>
          </a:p>
        </p:txBody>
      </p:sp>
      <p:sp>
        <p:nvSpPr>
          <p:cNvPr id="44" name="Isosceles Triangle 125"/>
          <p:cNvSpPr/>
          <p:nvPr/>
        </p:nvSpPr>
        <p:spPr>
          <a:xfrm rot="5400000" flipV="1">
            <a:off x="4855369" y="5236369"/>
            <a:ext cx="952500" cy="43021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sp>
        <p:nvSpPr>
          <p:cNvPr id="45" name="Isosceles Triangle 126"/>
          <p:cNvSpPr/>
          <p:nvPr/>
        </p:nvSpPr>
        <p:spPr>
          <a:xfrm rot="5400000">
            <a:off x="2696369" y="5245894"/>
            <a:ext cx="952500" cy="411162"/>
          </a:xfrm>
          <a:prstGeom prst="triangle">
            <a:avLst>
              <a:gd name="adj" fmla="val 539"/>
            </a:avLst>
          </a:prstGeom>
          <a:gradFill>
            <a:gsLst>
              <a:gs pos="0">
                <a:schemeClr val="accent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sp>
        <p:nvSpPr>
          <p:cNvPr id="46" name="Trapezoid 45"/>
          <p:cNvSpPr/>
          <p:nvPr/>
        </p:nvSpPr>
        <p:spPr>
          <a:xfrm flipV="1">
            <a:off x="3660562" y="4103687"/>
            <a:ext cx="1114852"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graphicFrame>
        <p:nvGraphicFramePr>
          <p:cNvPr id="47" name="Table 46"/>
          <p:cNvGraphicFramePr>
            <a:graphicFrameLocks noGrp="1"/>
          </p:cNvGraphicFramePr>
          <p:nvPr/>
        </p:nvGraphicFramePr>
        <p:xfrm>
          <a:off x="3660561" y="3019990"/>
          <a:ext cx="1114852" cy="1069844"/>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tblGrid>
              <a:tr h="267461">
                <a:tc>
                  <a:txBody>
                    <a:bodyPr/>
                    <a:lstStyle/>
                    <a:p>
                      <a:pPr algn="ctr"/>
                      <a:endParaRPr lang="en-US" sz="1600" b="1" dirty="0">
                        <a:latin typeface="Times New Roman"/>
                        <a:cs typeface="Times New Roman"/>
                      </a:endParaRPr>
                    </a:p>
                  </a:txBody>
                  <a:tcPr marL="0" marR="0" marT="0" marB="0" anchor="ctr"/>
                </a:tc>
                <a:tc>
                  <a:txBody>
                    <a:bodyPr/>
                    <a:lstStyle/>
                    <a:p>
                      <a:pPr algn="ctr"/>
                      <a:r>
                        <a:rPr lang="en-US" sz="1600" dirty="0">
                          <a:latin typeface="Rockwell"/>
                          <a:cs typeface="Rockwell"/>
                        </a:rPr>
                        <a:t>O</a:t>
                      </a:r>
                    </a:p>
                  </a:txBody>
                  <a:tcPr marL="0" marR="0" marT="0" marB="0" anchor="ctr"/>
                </a:tc>
                <a:tc>
                  <a:txBody>
                    <a:bodyPr/>
                    <a:lstStyle/>
                    <a:p>
                      <a:pPr algn="ctr"/>
                      <a:r>
                        <a:rPr lang="en-US" sz="1600" dirty="0">
                          <a:latin typeface="Rockwell"/>
                          <a:cs typeface="Rockwell"/>
                        </a:rPr>
                        <a:t>S</a:t>
                      </a:r>
                    </a:p>
                  </a:txBody>
                  <a:tcPr marL="0" marR="0" marT="0" marB="0" anchor="ctr"/>
                </a:tc>
                <a:tc>
                  <a:txBody>
                    <a:bodyPr/>
                    <a:lstStyle/>
                    <a:p>
                      <a:pPr algn="ctr"/>
                      <a:r>
                        <a:rPr lang="en-US" sz="1600" dirty="0">
                          <a:latin typeface="Rockwell"/>
                          <a:cs typeface="Rockwell"/>
                        </a:rPr>
                        <a:t>C</a:t>
                      </a:r>
                    </a:p>
                  </a:txBody>
                  <a:tcPr marL="0" marR="0" marT="0" marB="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.08</a:t>
                      </a:r>
                    </a:p>
                  </a:txBody>
                  <a:tcPr marL="0" marR="0" marT="0" marB="0" anchor="ctr">
                    <a:solidFill>
                      <a:schemeClr val="bg1"/>
                    </a:solidFill>
                  </a:tcPr>
                </a:tc>
                <a:tc>
                  <a:txBody>
                    <a:bodyPr/>
                    <a:lstStyle/>
                    <a:p>
                      <a:pPr algn="ctr"/>
                      <a:r>
                        <a:rPr lang="en-US" sz="1600" dirty="0"/>
                        <a:t>.02</a:t>
                      </a:r>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.2</a:t>
                      </a:r>
                    </a:p>
                  </a:txBody>
                  <a:tcPr marL="0" marR="0" marT="0" marB="0" anchor="ctr"/>
                </a:tc>
                <a:tc>
                  <a:txBody>
                    <a:bodyPr/>
                    <a:lstStyle/>
                    <a:p>
                      <a:pPr algn="ctr"/>
                      <a:r>
                        <a:rPr lang="en-US" sz="1600" dirty="0"/>
                        <a:t>.7</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3"/>
                  </a:ext>
                </a:extLst>
              </a:tr>
            </a:tbl>
          </a:graphicData>
        </a:graphic>
      </p:graphicFrame>
      <p:graphicFrame>
        <p:nvGraphicFramePr>
          <p:cNvPr id="48" name="Table 47"/>
          <p:cNvGraphicFramePr>
            <a:graphicFrameLocks noGrp="1"/>
          </p:cNvGraphicFramePr>
          <p:nvPr/>
        </p:nvGraphicFramePr>
        <p:xfrm>
          <a:off x="1643753" y="4985447"/>
          <a:ext cx="1338532" cy="1381870"/>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gridCol w="223680">
                  <a:extLst>
                    <a:ext uri="{9D8B030D-6E8A-4147-A177-3AD203B41FA5}">
                      <a16:colId xmlns:a16="http://schemas.microsoft.com/office/drawing/2014/main" val="20004"/>
                    </a:ext>
                  </a:extLst>
                </a:gridCol>
              </a:tblGrid>
              <a:tr h="579487">
                <a:tc>
                  <a:txBody>
                    <a:bodyPr/>
                    <a:lstStyle/>
                    <a:p>
                      <a:pPr algn="ctr"/>
                      <a:endParaRPr lang="en-US" sz="1600" i="0" dirty="0">
                        <a:latin typeface="Rockwell"/>
                        <a:cs typeface="Rockwell"/>
                      </a:endParaRPr>
                    </a:p>
                  </a:txBody>
                  <a:tcPr marL="0" marR="0" marT="0" marB="0" vert="vert270" anchor="ctr"/>
                </a:tc>
                <a:tc>
                  <a:txBody>
                    <a:bodyPr/>
                    <a:lstStyle/>
                    <a:p>
                      <a:pPr algn="ctr"/>
                      <a:r>
                        <a:rPr lang="en-US" sz="1600" i="0" dirty="0">
                          <a:latin typeface="Rockwell"/>
                          <a:cs typeface="Rockwell"/>
                        </a:rPr>
                        <a:t>1min</a:t>
                      </a:r>
                    </a:p>
                  </a:txBody>
                  <a:tcPr marL="0" marR="0" marT="0" marB="0" vert="vert270" anchor="ctr"/>
                </a:tc>
                <a:tc>
                  <a:txBody>
                    <a:bodyPr/>
                    <a:lstStyle/>
                    <a:p>
                      <a:pPr algn="ctr"/>
                      <a:r>
                        <a:rPr lang="en-US" sz="1600" i="0" dirty="0">
                          <a:latin typeface="Rockwell"/>
                          <a:cs typeface="Rockwell"/>
                        </a:rPr>
                        <a:t>2min</a:t>
                      </a:r>
                    </a:p>
                  </a:txBody>
                  <a:tcPr marL="0" marR="0" marT="0" marB="0" vert="vert270" anchor="ctr"/>
                </a:tc>
                <a:tc>
                  <a:txBody>
                    <a:bodyPr/>
                    <a:lstStyle/>
                    <a:p>
                      <a:pPr algn="ctr"/>
                      <a:r>
                        <a:rPr lang="en-US" sz="1600" i="0" dirty="0">
                          <a:latin typeface="Rockwell"/>
                          <a:cs typeface="Rockwell"/>
                        </a:rPr>
                        <a:t>3min</a:t>
                      </a:r>
                    </a:p>
                  </a:txBody>
                  <a:tcPr marL="0" marR="0" marT="0" marB="0" vert="vert270" anchor="ctr"/>
                </a:tc>
                <a:tc>
                  <a:txBody>
                    <a:bodyPr/>
                    <a:lstStyle/>
                    <a:p>
                      <a:pPr algn="ctr"/>
                      <a:r>
                        <a:rPr lang="en-US" sz="1600" i="0" dirty="0">
                          <a:latin typeface="Rockwell"/>
                          <a:cs typeface="Rockwell"/>
                        </a:rPr>
                        <a:t>…</a:t>
                      </a:r>
                    </a:p>
                  </a:txBody>
                  <a:tcPr marL="0" marR="0" marT="0" marB="0" vert="vert27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.1</a:t>
                      </a:r>
                    </a:p>
                  </a:txBody>
                  <a:tcPr marL="0" marR="0" marT="0" marB="0" anchor="ctr"/>
                </a:tc>
                <a:tc>
                  <a:txBody>
                    <a:bodyPr/>
                    <a:lstStyle/>
                    <a:p>
                      <a:pPr algn="ctr"/>
                      <a:r>
                        <a:rPr lang="en-US" sz="1600" dirty="0"/>
                        <a:t>.2</a:t>
                      </a:r>
                    </a:p>
                  </a:txBody>
                  <a:tcPr marL="0" marR="0" marT="0" marB="0" anchor="ctr">
                    <a:solidFill>
                      <a:schemeClr val="bg1"/>
                    </a:solidFill>
                  </a:tcPr>
                </a:tc>
                <a:tc>
                  <a:txBody>
                    <a:bodyPr/>
                    <a:lstStyle/>
                    <a:p>
                      <a:pPr algn="ctr"/>
                      <a:r>
                        <a:rPr lang="en-US" sz="1600" dirty="0"/>
                        <a:t>.3</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.01</a:t>
                      </a:r>
                    </a:p>
                  </a:txBody>
                  <a:tcPr marL="0" marR="0" marT="0" marB="0" anchor="ctr"/>
                </a:tc>
                <a:tc>
                  <a:txBody>
                    <a:bodyPr/>
                    <a:lstStyle/>
                    <a:p>
                      <a:pPr algn="ctr"/>
                      <a:r>
                        <a:rPr lang="en-US" sz="1600" dirty="0"/>
                        <a:t>.02</a:t>
                      </a:r>
                    </a:p>
                  </a:txBody>
                  <a:tcPr marL="0" marR="0" marT="0" marB="0" anchor="ctr"/>
                </a:tc>
                <a:tc>
                  <a:txBody>
                    <a:bodyPr/>
                    <a:lstStyle/>
                    <a:p>
                      <a:pPr algn="ctr"/>
                      <a:r>
                        <a:rPr lang="en-US" sz="1600" dirty="0"/>
                        <a:t>.03</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0</a:t>
                      </a:r>
                    </a:p>
                  </a:txBody>
                  <a:tcPr marL="0" marR="0" marT="0" marB="0" anchor="ctr"/>
                </a:tc>
                <a:tc>
                  <a:txBody>
                    <a:bodyPr/>
                    <a:lstStyle/>
                    <a:p>
                      <a:pPr algn="ctr"/>
                      <a:endParaRPr lang="en-US" sz="1600" dirty="0"/>
                    </a:p>
                  </a:txBody>
                  <a:tcPr marL="0" marR="0" marT="0" marB="0" anchor="ctr"/>
                </a:tc>
                <a:extLst>
                  <a:ext uri="{0D108BD9-81ED-4DB2-BD59-A6C34878D82A}">
                    <a16:rowId xmlns:a16="http://schemas.microsoft.com/office/drawing/2014/main" val="10003"/>
                  </a:ext>
                </a:extLst>
              </a:tr>
            </a:tbl>
          </a:graphicData>
        </a:graphic>
      </p:graphicFrame>
      <p:sp>
        <p:nvSpPr>
          <p:cNvPr id="50" name="Trapezoid 49"/>
          <p:cNvSpPr/>
          <p:nvPr/>
        </p:nvSpPr>
        <p:spPr>
          <a:xfrm flipV="1">
            <a:off x="5125612" y="4098776"/>
            <a:ext cx="1114852" cy="300037"/>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graphicFrame>
        <p:nvGraphicFramePr>
          <p:cNvPr id="51" name="Table 50"/>
          <p:cNvGraphicFramePr>
            <a:graphicFrameLocks noGrp="1"/>
          </p:cNvGraphicFramePr>
          <p:nvPr/>
        </p:nvGraphicFramePr>
        <p:xfrm>
          <a:off x="5125611" y="3015079"/>
          <a:ext cx="1114852" cy="1069844"/>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gridCol w="278713">
                  <a:extLst>
                    <a:ext uri="{9D8B030D-6E8A-4147-A177-3AD203B41FA5}">
                      <a16:colId xmlns:a16="http://schemas.microsoft.com/office/drawing/2014/main" val="20002"/>
                    </a:ext>
                  </a:extLst>
                </a:gridCol>
                <a:gridCol w="278713">
                  <a:extLst>
                    <a:ext uri="{9D8B030D-6E8A-4147-A177-3AD203B41FA5}">
                      <a16:colId xmlns:a16="http://schemas.microsoft.com/office/drawing/2014/main" val="20003"/>
                    </a:ext>
                  </a:extLst>
                </a:gridCol>
              </a:tblGrid>
              <a:tr h="267461">
                <a:tc>
                  <a:txBody>
                    <a:bodyPr/>
                    <a:lstStyle/>
                    <a:p>
                      <a:pPr algn="ctr"/>
                      <a:endParaRPr lang="en-US" sz="1600" b="1" dirty="0">
                        <a:latin typeface="Times New Roman"/>
                        <a:cs typeface="Times New Roman"/>
                      </a:endParaRPr>
                    </a:p>
                  </a:txBody>
                  <a:tcPr marL="0" marR="0" marT="0" marB="0" anchor="ctr"/>
                </a:tc>
                <a:tc>
                  <a:txBody>
                    <a:bodyPr/>
                    <a:lstStyle/>
                    <a:p>
                      <a:pPr algn="ctr"/>
                      <a:r>
                        <a:rPr lang="en-US" sz="1600" dirty="0">
                          <a:latin typeface="Rockwell"/>
                          <a:cs typeface="Rockwell"/>
                        </a:rPr>
                        <a:t>O</a:t>
                      </a:r>
                    </a:p>
                  </a:txBody>
                  <a:tcPr marL="0" marR="0" marT="0" marB="0" anchor="ctr"/>
                </a:tc>
                <a:tc>
                  <a:txBody>
                    <a:bodyPr/>
                    <a:lstStyle/>
                    <a:p>
                      <a:pPr algn="ctr"/>
                      <a:r>
                        <a:rPr lang="en-US" sz="1600" dirty="0">
                          <a:latin typeface="Rockwell"/>
                          <a:cs typeface="Rockwell"/>
                        </a:rPr>
                        <a:t>S</a:t>
                      </a:r>
                    </a:p>
                  </a:txBody>
                  <a:tcPr marL="0" marR="0" marT="0" marB="0" anchor="ctr"/>
                </a:tc>
                <a:tc>
                  <a:txBody>
                    <a:bodyPr/>
                    <a:lstStyle/>
                    <a:p>
                      <a:pPr algn="ctr"/>
                      <a:r>
                        <a:rPr lang="en-US" sz="1600" dirty="0">
                          <a:latin typeface="Rockwell"/>
                          <a:cs typeface="Rockwell"/>
                        </a:rPr>
                        <a:t>C</a:t>
                      </a:r>
                    </a:p>
                  </a:txBody>
                  <a:tcPr marL="0" marR="0" marT="0" marB="0" anchor="ct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O</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.08</a:t>
                      </a:r>
                    </a:p>
                  </a:txBody>
                  <a:tcPr marL="0" marR="0" marT="0" marB="0" anchor="ctr"/>
                </a:tc>
                <a:tc>
                  <a:txBody>
                    <a:bodyPr/>
                    <a:lstStyle/>
                    <a:p>
                      <a:pPr algn="ctr"/>
                      <a:r>
                        <a:rPr lang="en-US" sz="1600" dirty="0"/>
                        <a:t>.02</a:t>
                      </a:r>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.2</a:t>
                      </a:r>
                    </a:p>
                  </a:txBody>
                  <a:tcPr marL="0" marR="0" marT="0" marB="0" anchor="ctr"/>
                </a:tc>
                <a:tc>
                  <a:txBody>
                    <a:bodyPr/>
                    <a:lstStyle/>
                    <a:p>
                      <a:pPr algn="ctr"/>
                      <a:r>
                        <a:rPr lang="en-US" sz="1600" dirty="0"/>
                        <a:t>.7</a:t>
                      </a:r>
                    </a:p>
                  </a:txBody>
                  <a:tcPr marL="0" marR="0" marT="0" marB="0" anchor="ctr">
                    <a:solidFill>
                      <a:schemeClr val="bg1">
                        <a:alpha val="40000"/>
                      </a:schemeClr>
                    </a:solidFill>
                  </a:tcPr>
                </a:tc>
                <a:tc>
                  <a:txBody>
                    <a:bodyPr/>
                    <a:lstStyle/>
                    <a:p>
                      <a:pPr algn="ctr"/>
                      <a:r>
                        <a:rPr lang="en-US" sz="1600" dirty="0"/>
                        <a:t>.1</a:t>
                      </a:r>
                    </a:p>
                  </a:txBody>
                  <a:tcPr marL="0" marR="0" marT="0" marB="0" anchor="ctr"/>
                </a:tc>
                <a:extLst>
                  <a:ext uri="{0D108BD9-81ED-4DB2-BD59-A6C34878D82A}">
                    <a16:rowId xmlns:a16="http://schemas.microsoft.com/office/drawing/2014/main" val="10002"/>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.9</a:t>
                      </a:r>
                    </a:p>
                  </a:txBody>
                  <a:tcPr marL="0" marR="0" marT="0" marB="0" anchor="ctr"/>
                </a:tc>
                <a:tc>
                  <a:txBody>
                    <a:bodyPr/>
                    <a:lstStyle/>
                    <a:p>
                      <a:pPr algn="ctr"/>
                      <a:r>
                        <a:rPr lang="en-US" sz="1600" dirty="0"/>
                        <a:t>0</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3"/>
                  </a:ext>
                </a:extLst>
              </a:tr>
            </a:tbl>
          </a:graphicData>
        </a:graphic>
      </p:graphicFrame>
      <p:sp>
        <p:nvSpPr>
          <p:cNvPr id="53" name="Trapezoid 52"/>
          <p:cNvSpPr/>
          <p:nvPr/>
        </p:nvSpPr>
        <p:spPr>
          <a:xfrm flipV="1">
            <a:off x="2855684" y="3997146"/>
            <a:ext cx="568325" cy="267461"/>
          </a:xfrm>
          <a:prstGeom prst="trapezoid">
            <a:avLst>
              <a:gd name="adj" fmla="val 194940"/>
            </a:avLst>
          </a:prstGeom>
          <a:gradFill>
            <a:gsLst>
              <a:gs pos="0">
                <a:schemeClr val="accent3"/>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ndara"/>
            </a:endParaRPr>
          </a:p>
        </p:txBody>
      </p:sp>
      <p:graphicFrame>
        <p:nvGraphicFramePr>
          <p:cNvPr id="55" name="Table 54"/>
          <p:cNvGraphicFramePr>
            <a:graphicFrameLocks noGrp="1"/>
          </p:cNvGraphicFramePr>
          <p:nvPr/>
        </p:nvGraphicFramePr>
        <p:xfrm>
          <a:off x="2855683" y="3177124"/>
          <a:ext cx="557426" cy="802383"/>
        </p:xfrm>
        <a:graphic>
          <a:graphicData uri="http://schemas.openxmlformats.org/drawingml/2006/table">
            <a:tbl>
              <a:tblPr bandRow="1">
                <a:tableStyleId>{69C7853C-536D-4A76-A0AE-DD22124D55A5}</a:tableStyleId>
              </a:tblPr>
              <a:tblGrid>
                <a:gridCol w="278713">
                  <a:extLst>
                    <a:ext uri="{9D8B030D-6E8A-4147-A177-3AD203B41FA5}">
                      <a16:colId xmlns:a16="http://schemas.microsoft.com/office/drawing/2014/main" val="20000"/>
                    </a:ext>
                  </a:extLst>
                </a:gridCol>
                <a:gridCol w="278713">
                  <a:extLst>
                    <a:ext uri="{9D8B030D-6E8A-4147-A177-3AD203B41FA5}">
                      <a16:colId xmlns:a16="http://schemas.microsoft.com/office/drawing/2014/main" val="20001"/>
                    </a:ext>
                  </a:extLst>
                </a:gridCol>
              </a:tblGrid>
              <a:tr h="267461">
                <a:tc>
                  <a:txBody>
                    <a:bodyPr/>
                    <a:lstStyle/>
                    <a:p>
                      <a:pPr algn="ctr"/>
                      <a:r>
                        <a:rPr lang="en-US" sz="1600" dirty="0">
                          <a:latin typeface="Rockwell"/>
                          <a:cs typeface="Rockwell"/>
                        </a:rPr>
                        <a:t>O</a:t>
                      </a:r>
                    </a:p>
                  </a:txBody>
                  <a:tcPr marL="0" marR="0" marT="0" marB="0" anchor="ctr"/>
                </a:tc>
                <a:tc>
                  <a:txBody>
                    <a:bodyPr/>
                    <a:lstStyle/>
                    <a:p>
                      <a:pPr algn="ctr"/>
                      <a:r>
                        <a:rPr lang="en-US" sz="1600" b="0" dirty="0">
                          <a:solidFill>
                            <a:schemeClr val="tx1"/>
                          </a:solidFill>
                        </a:rPr>
                        <a:t>.8</a:t>
                      </a:r>
                    </a:p>
                  </a:txBody>
                  <a:tcPr marL="0" marR="0" marT="0" marB="0" anchor="ctr">
                    <a:solidFill>
                      <a:schemeClr val="bg1">
                        <a:alpha val="40000"/>
                      </a:schemeClr>
                    </a:solidFill>
                  </a:tcPr>
                </a:tc>
                <a:extLst>
                  <a:ext uri="{0D108BD9-81ED-4DB2-BD59-A6C34878D82A}">
                    <a16:rowId xmlns:a16="http://schemas.microsoft.com/office/drawing/2014/main" val="10000"/>
                  </a:ext>
                </a:extLst>
              </a:tr>
              <a:tr h="267461">
                <a:tc>
                  <a:txBody>
                    <a:bodyPr/>
                    <a:lstStyle/>
                    <a:p>
                      <a:pPr algn="ctr"/>
                      <a:r>
                        <a:rPr lang="en-US" sz="1600" dirty="0">
                          <a:latin typeface="Rockwell"/>
                          <a:cs typeface="Rockwell"/>
                        </a:rPr>
                        <a:t>S</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1"/>
                  </a:ext>
                </a:extLst>
              </a:tr>
              <a:tr h="267461">
                <a:tc>
                  <a:txBody>
                    <a:bodyPr/>
                    <a:lstStyle/>
                    <a:p>
                      <a:pPr algn="ctr"/>
                      <a:r>
                        <a:rPr lang="en-US" sz="1600" dirty="0">
                          <a:latin typeface="Rockwell"/>
                          <a:cs typeface="Rockwell"/>
                        </a:rPr>
                        <a:t>C</a:t>
                      </a:r>
                    </a:p>
                  </a:txBody>
                  <a:tcPr marL="0" marR="0" marT="0" marB="0" anchor="ctr"/>
                </a:tc>
                <a:tc>
                  <a:txBody>
                    <a:bodyPr/>
                    <a:lstStyle/>
                    <a:p>
                      <a:pPr algn="ctr"/>
                      <a:r>
                        <a:rPr lang="en-US" sz="1600" dirty="0"/>
                        <a:t>.1</a:t>
                      </a:r>
                    </a:p>
                  </a:txBody>
                  <a:tcPr marL="0" marR="0" marT="0" marB="0" anchor="ctr"/>
                </a:tc>
                <a:extLst>
                  <a:ext uri="{0D108BD9-81ED-4DB2-BD59-A6C34878D82A}">
                    <a16:rowId xmlns:a16="http://schemas.microsoft.com/office/drawing/2014/main" val="10002"/>
                  </a:ext>
                </a:extLst>
              </a:tr>
            </a:tbl>
          </a:graphicData>
        </a:graphic>
      </p:graphicFrame>
      <p:sp>
        <p:nvSpPr>
          <p:cNvPr id="56" name="TextBox 55"/>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4693370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2955235" y="997098"/>
            <a:ext cx="6321288" cy="4820607"/>
            <a:chOff x="1431235" y="997097"/>
            <a:chExt cx="6321288" cy="4820607"/>
          </a:xfrm>
        </p:grpSpPr>
        <p:grpSp>
          <p:nvGrpSpPr>
            <p:cNvPr id="88" name="Group 87"/>
            <p:cNvGrpSpPr/>
            <p:nvPr/>
          </p:nvGrpSpPr>
          <p:grpSpPr>
            <a:xfrm>
              <a:off x="1681163" y="1187450"/>
              <a:ext cx="5780087" cy="4333668"/>
              <a:chOff x="1681163" y="1187450"/>
              <a:chExt cx="5780087" cy="4333668"/>
            </a:xfrm>
          </p:grpSpPr>
          <p:sp>
            <p:nvSpPr>
              <p:cNvPr id="90" name="Oval 89"/>
              <p:cNvSpPr/>
              <p:nvPr/>
            </p:nvSpPr>
            <p:spPr>
              <a:xfrm>
                <a:off x="3992563" y="1200150"/>
                <a:ext cx="1155700" cy="3363913"/>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3200400"/>
              <a:lstStyle/>
              <a:p>
                <a:pPr algn="ctr" defTabSz="457200">
                  <a:defRPr/>
                </a:pPr>
                <a:r>
                  <a:rPr lang="en-US" sz="1600" i="1" dirty="0">
                    <a:solidFill>
                      <a:prstClr val="black"/>
                    </a:solidFill>
                    <a:latin typeface="Times New Roman"/>
                    <a:cs typeface="Times New Roman"/>
                  </a:rPr>
                  <a:t>Y</a:t>
                </a:r>
                <a:r>
                  <a:rPr lang="en-US" sz="1600" i="1" baseline="-25000" dirty="0">
                    <a:solidFill>
                      <a:prstClr val="black"/>
                    </a:solidFill>
                    <a:latin typeface="Times New Roman"/>
                    <a:cs typeface="Times New Roman"/>
                  </a:rPr>
                  <a:t>2</a:t>
                </a:r>
                <a:endParaRPr lang="en-US" sz="1600" i="1" dirty="0">
                  <a:solidFill>
                    <a:prstClr val="black"/>
                  </a:solidFill>
                  <a:latin typeface="Times New Roman"/>
                  <a:cs typeface="Times New Roman"/>
                </a:endParaRPr>
              </a:p>
            </p:txBody>
          </p:sp>
          <p:sp>
            <p:nvSpPr>
              <p:cNvPr id="91" name="Oval 90"/>
              <p:cNvSpPr/>
              <p:nvPr/>
            </p:nvSpPr>
            <p:spPr>
              <a:xfrm>
                <a:off x="6305550" y="1200150"/>
                <a:ext cx="1155700" cy="3363913"/>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3200400"/>
              <a:lstStyle/>
              <a:p>
                <a:pPr algn="ctr" defTabSz="457200">
                  <a:defRPr/>
                </a:pPr>
                <a:r>
                  <a:rPr lang="en-US" sz="1600" i="1" dirty="0">
                    <a:solidFill>
                      <a:prstClr val="black"/>
                    </a:solidFill>
                    <a:latin typeface="Times New Roman"/>
                    <a:cs typeface="Times New Roman"/>
                  </a:rPr>
                  <a:t>Y</a:t>
                </a:r>
                <a:r>
                  <a:rPr lang="en-US" sz="1600" i="1" baseline="-25000" dirty="0">
                    <a:solidFill>
                      <a:prstClr val="black"/>
                    </a:solidFill>
                    <a:latin typeface="Times New Roman"/>
                    <a:cs typeface="Times New Roman"/>
                  </a:rPr>
                  <a:t>3</a:t>
                </a:r>
                <a:endParaRPr lang="en-US" sz="1600" i="1" dirty="0">
                  <a:solidFill>
                    <a:prstClr val="black"/>
                  </a:solidFill>
                  <a:latin typeface="Times New Roman"/>
                  <a:cs typeface="Times New Roman"/>
                </a:endParaRPr>
              </a:p>
            </p:txBody>
          </p:sp>
          <p:sp>
            <p:nvSpPr>
              <p:cNvPr id="92" name="Oval 91"/>
              <p:cNvSpPr/>
              <p:nvPr/>
            </p:nvSpPr>
            <p:spPr>
              <a:xfrm>
                <a:off x="1681163" y="1187450"/>
                <a:ext cx="1155700" cy="3363913"/>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3200400"/>
              <a:lstStyle/>
              <a:p>
                <a:pPr algn="ctr" defTabSz="457200">
                  <a:defRPr/>
                </a:pPr>
                <a:r>
                  <a:rPr lang="en-US" sz="1600" i="1" dirty="0">
                    <a:solidFill>
                      <a:prstClr val="black"/>
                    </a:solidFill>
                    <a:latin typeface="Times New Roman"/>
                    <a:cs typeface="Times New Roman"/>
                  </a:rPr>
                  <a:t>Y</a:t>
                </a:r>
                <a:r>
                  <a:rPr lang="en-US" sz="1600" i="1" baseline="-25000" dirty="0">
                    <a:solidFill>
                      <a:prstClr val="black"/>
                    </a:solidFill>
                    <a:latin typeface="Times New Roman"/>
                    <a:cs typeface="Times New Roman"/>
                  </a:rPr>
                  <a:t>1</a:t>
                </a:r>
                <a:endParaRPr lang="en-US" sz="1600" i="1" dirty="0">
                  <a:solidFill>
                    <a:prstClr val="black"/>
                  </a:solidFill>
                  <a:latin typeface="Times New Roman"/>
                  <a:cs typeface="Times New Roman"/>
                </a:endParaRPr>
              </a:p>
            </p:txBody>
          </p:sp>
          <p:sp>
            <p:nvSpPr>
              <p:cNvPr id="93" name="Oval 92"/>
              <p:cNvSpPr/>
              <p:nvPr/>
            </p:nvSpPr>
            <p:spPr>
              <a:xfrm>
                <a:off x="6305550" y="4900958"/>
                <a:ext cx="1155700" cy="607460"/>
              </a:xfrm>
              <a:prstGeom prst="ellipse">
                <a:avLst/>
              </a:prstGeom>
              <a:solidFill>
                <a:schemeClr val="bg1">
                  <a:lumMod val="6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7200">
                  <a:defRPr/>
                </a:pPr>
                <a:r>
                  <a:rPr lang="en-US" sz="1600" i="1" dirty="0">
                    <a:solidFill>
                      <a:prstClr val="black"/>
                    </a:solidFill>
                    <a:latin typeface="Times New Roman"/>
                    <a:cs typeface="Times New Roman"/>
                  </a:rPr>
                  <a:t>X</a:t>
                </a:r>
                <a:r>
                  <a:rPr lang="en-US" sz="1600" i="1" baseline="-25000" dirty="0">
                    <a:solidFill>
                      <a:prstClr val="black"/>
                    </a:solidFill>
                    <a:latin typeface="Times New Roman"/>
                    <a:cs typeface="Times New Roman"/>
                  </a:rPr>
                  <a:t>3</a:t>
                </a:r>
                <a:endParaRPr lang="en-US" sz="1600" i="1" dirty="0">
                  <a:solidFill>
                    <a:prstClr val="black"/>
                  </a:solidFill>
                  <a:latin typeface="Times New Roman"/>
                  <a:cs typeface="Times New Roman"/>
                </a:endParaRPr>
              </a:p>
            </p:txBody>
          </p:sp>
          <p:sp>
            <p:nvSpPr>
              <p:cNvPr id="98" name="Oval 97"/>
              <p:cNvSpPr/>
              <p:nvPr/>
            </p:nvSpPr>
            <p:spPr>
              <a:xfrm>
                <a:off x="3980605" y="4913658"/>
                <a:ext cx="1155700" cy="607460"/>
              </a:xfrm>
              <a:prstGeom prst="ellipse">
                <a:avLst/>
              </a:prstGeom>
              <a:solidFill>
                <a:schemeClr val="bg1">
                  <a:lumMod val="6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7200">
                  <a:defRPr/>
                </a:pPr>
                <a:r>
                  <a:rPr lang="en-US" sz="1600" i="1" dirty="0">
                    <a:solidFill>
                      <a:prstClr val="black"/>
                    </a:solidFill>
                    <a:latin typeface="Times New Roman"/>
                    <a:cs typeface="Times New Roman"/>
                  </a:rPr>
                  <a:t>X</a:t>
                </a:r>
                <a:r>
                  <a:rPr lang="en-US" sz="1600" i="1" baseline="-25000" dirty="0">
                    <a:solidFill>
                      <a:prstClr val="black"/>
                    </a:solidFill>
                    <a:latin typeface="Times New Roman"/>
                    <a:cs typeface="Times New Roman"/>
                  </a:rPr>
                  <a:t>2</a:t>
                </a:r>
                <a:endParaRPr lang="en-US" sz="1600" i="1" dirty="0">
                  <a:solidFill>
                    <a:prstClr val="black"/>
                  </a:solidFill>
                  <a:latin typeface="Times New Roman"/>
                  <a:cs typeface="Times New Roman"/>
                </a:endParaRPr>
              </a:p>
            </p:txBody>
          </p:sp>
          <p:sp>
            <p:nvSpPr>
              <p:cNvPr id="99" name="Oval 98"/>
              <p:cNvSpPr/>
              <p:nvPr/>
            </p:nvSpPr>
            <p:spPr>
              <a:xfrm>
                <a:off x="1681163" y="4913658"/>
                <a:ext cx="1155700" cy="607460"/>
              </a:xfrm>
              <a:prstGeom prst="ellipse">
                <a:avLst/>
              </a:prstGeom>
              <a:solidFill>
                <a:schemeClr val="bg1">
                  <a:lumMod val="65000"/>
                </a:schemeClr>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tIns="0" rIns="0" bIns="0"/>
              <a:lstStyle/>
              <a:p>
                <a:pPr algn="ctr" defTabSz="457200">
                  <a:defRPr/>
                </a:pPr>
                <a:r>
                  <a:rPr lang="en-US" sz="1600" i="1">
                    <a:solidFill>
                      <a:prstClr val="black"/>
                    </a:solidFill>
                    <a:latin typeface="Times New Roman"/>
                    <a:cs typeface="Times New Roman"/>
                  </a:rPr>
                  <a:t>X</a:t>
                </a:r>
                <a:r>
                  <a:rPr lang="en-US" sz="1600" i="1" baseline="-25000">
                    <a:solidFill>
                      <a:prstClr val="black"/>
                    </a:solidFill>
                    <a:latin typeface="Times New Roman"/>
                    <a:cs typeface="Times New Roman"/>
                  </a:rPr>
                  <a:t>1</a:t>
                </a:r>
                <a:endParaRPr lang="en-US" sz="1600" i="1" dirty="0">
                  <a:solidFill>
                    <a:prstClr val="black"/>
                  </a:solidFill>
                  <a:latin typeface="Times New Roman"/>
                  <a:cs typeface="Times New Roman"/>
                </a:endParaRPr>
              </a:p>
            </p:txBody>
          </p:sp>
          <p:cxnSp>
            <p:nvCxnSpPr>
              <p:cNvPr id="105" name="Straight Connector 104"/>
              <p:cNvCxnSpPr/>
              <p:nvPr/>
            </p:nvCxnSpPr>
            <p:spPr>
              <a:xfrm>
                <a:off x="2836863" y="2870200"/>
                <a:ext cx="1154112" cy="12700"/>
              </a:xfrm>
              <a:prstGeom prst="line">
                <a:avLst/>
              </a:prstGeom>
              <a:solidFill>
                <a:schemeClr val="bg1"/>
              </a:solidFill>
              <a:ln w="28575" cmpd="sng">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5146675" y="2882900"/>
                <a:ext cx="1158875" cy="0"/>
              </a:xfrm>
              <a:prstGeom prst="line">
                <a:avLst/>
              </a:prstGeom>
              <a:solidFill>
                <a:schemeClr val="bg1"/>
              </a:solidFill>
              <a:ln w="28575" cmpd="sng">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2252663" y="4548533"/>
                <a:ext cx="6350" cy="352425"/>
              </a:xfrm>
              <a:prstGeom prst="line">
                <a:avLst/>
              </a:prstGeom>
              <a:solidFill>
                <a:schemeClr val="bg1"/>
              </a:solidFill>
              <a:ln w="28575" cmpd="sng">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4556125" y="4561233"/>
                <a:ext cx="6350" cy="352425"/>
              </a:xfrm>
              <a:prstGeom prst="line">
                <a:avLst/>
              </a:prstGeom>
              <a:solidFill>
                <a:schemeClr val="bg1"/>
              </a:solidFill>
              <a:ln w="28575" cmpd="sng">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6878638" y="4548533"/>
                <a:ext cx="4762" cy="352425"/>
              </a:xfrm>
              <a:prstGeom prst="line">
                <a:avLst/>
              </a:prstGeom>
              <a:solidFill>
                <a:schemeClr val="bg1"/>
              </a:solidFill>
              <a:ln w="28575" cmpd="sng">
                <a:solidFill>
                  <a:schemeClr val="tx1"/>
                </a:solidFill>
                <a:headEnd type="triangle" w="lg" len="med"/>
                <a:tailEnd type="none" w="lg" len="med"/>
              </a:ln>
              <a:effectLst/>
            </p:spPr>
            <p:style>
              <a:lnRef idx="2">
                <a:schemeClr val="accent1"/>
              </a:lnRef>
              <a:fillRef idx="0">
                <a:schemeClr val="accent1"/>
              </a:fillRef>
              <a:effectRef idx="1">
                <a:schemeClr val="accent1"/>
              </a:effectRef>
              <a:fontRef idx="minor">
                <a:schemeClr val="tx1"/>
              </a:fontRef>
            </p:style>
          </p:cxnSp>
          <p:grpSp>
            <p:nvGrpSpPr>
              <p:cNvPr id="121" name="Group 35"/>
              <p:cNvGrpSpPr>
                <a:grpSpLocks/>
              </p:cNvGrpSpPr>
              <p:nvPr/>
            </p:nvGrpSpPr>
            <p:grpSpPr bwMode="auto">
              <a:xfrm>
                <a:off x="1895475" y="5157580"/>
                <a:ext cx="5538788" cy="363538"/>
                <a:chOff x="1194" y="2874"/>
                <a:chExt cx="3489" cy="229"/>
              </a:xfrm>
            </p:grpSpPr>
            <p:sp>
              <p:nvSpPr>
                <p:cNvPr id="122" name="TextBox 53"/>
                <p:cNvSpPr txBox="1">
                  <a:spLocks noChangeArrowheads="1"/>
                </p:cNvSpPr>
                <p:nvPr/>
              </p:nvSpPr>
              <p:spPr bwMode="auto">
                <a:xfrm>
                  <a:off x="1194" y="2874"/>
                  <a:ext cx="494" cy="229"/>
                </a:xfrm>
                <a:prstGeom prst="rect">
                  <a:avLst/>
                </a:prstGeom>
                <a:noFill/>
                <a:ln w="9525">
                  <a:noFill/>
                  <a:miter lim="800000"/>
                  <a:headEnd/>
                  <a:tailEnd/>
                </a:ln>
              </p:spPr>
              <p:txBody>
                <a:bodyPr anchor="ctr"/>
                <a:lstStyle/>
                <a:p>
                  <a:pPr algn="ctr" defTabSz="457200"/>
                  <a:r>
                    <a:rPr lang="en-US" sz="1600" dirty="0">
                      <a:solidFill>
                        <a:srgbClr val="0000FF"/>
                      </a:solidFill>
                      <a:latin typeface="Rockwell"/>
                      <a:ea typeface="Rockwell"/>
                      <a:cs typeface="Rockwell"/>
                    </a:rPr>
                    <a:t>find</a:t>
                  </a:r>
                </a:p>
              </p:txBody>
            </p:sp>
            <p:sp>
              <p:nvSpPr>
                <p:cNvPr id="123" name="TextBox 54"/>
                <p:cNvSpPr txBox="1">
                  <a:spLocks noChangeArrowheads="1"/>
                </p:cNvSpPr>
                <p:nvPr/>
              </p:nvSpPr>
              <p:spPr bwMode="auto">
                <a:xfrm>
                  <a:off x="2454" y="2874"/>
                  <a:ext cx="872" cy="229"/>
                </a:xfrm>
                <a:prstGeom prst="rect">
                  <a:avLst/>
                </a:prstGeom>
                <a:noFill/>
                <a:ln w="9525">
                  <a:noFill/>
                  <a:miter lim="800000"/>
                  <a:headEnd/>
                  <a:tailEnd/>
                </a:ln>
              </p:spPr>
              <p:txBody>
                <a:bodyPr anchor="ctr"/>
                <a:lstStyle/>
                <a:p>
                  <a:pPr algn="ctr" defTabSz="457200"/>
                  <a:r>
                    <a:rPr lang="en-US" sz="1600" dirty="0">
                      <a:solidFill>
                        <a:srgbClr val="0000FF"/>
                      </a:solidFill>
                      <a:latin typeface="Rockwell"/>
                      <a:ea typeface="Rockwell"/>
                      <a:cs typeface="Rockwell"/>
                    </a:rPr>
                    <a:t>preferred</a:t>
                  </a:r>
                </a:p>
              </p:txBody>
            </p:sp>
            <p:sp>
              <p:nvSpPr>
                <p:cNvPr id="125" name="TextBox 55"/>
                <p:cNvSpPr txBox="1">
                  <a:spLocks noChangeArrowheads="1"/>
                </p:cNvSpPr>
                <p:nvPr/>
              </p:nvSpPr>
              <p:spPr bwMode="auto">
                <a:xfrm>
                  <a:off x="4015" y="2874"/>
                  <a:ext cx="668" cy="229"/>
                </a:xfrm>
                <a:prstGeom prst="rect">
                  <a:avLst/>
                </a:prstGeom>
                <a:noFill/>
                <a:ln w="9525">
                  <a:noFill/>
                  <a:miter lim="800000"/>
                  <a:headEnd/>
                  <a:tailEnd/>
                </a:ln>
              </p:spPr>
              <p:txBody>
                <a:bodyPr anchor="ctr"/>
                <a:lstStyle/>
                <a:p>
                  <a:pPr algn="ctr" defTabSz="457200"/>
                  <a:r>
                    <a:rPr lang="en-US" sz="1600" dirty="0">
                      <a:solidFill>
                        <a:srgbClr val="0000FF"/>
                      </a:solidFill>
                      <a:latin typeface="Rockwell"/>
                      <a:ea typeface="Rockwell"/>
                      <a:cs typeface="Rockwell"/>
                    </a:rPr>
                    <a:t>tags</a:t>
                  </a:r>
                </a:p>
              </p:txBody>
            </p:sp>
          </p:grpSp>
        </p:grpSp>
        <p:sp>
          <p:nvSpPr>
            <p:cNvPr id="89" name="Rectangle 88"/>
            <p:cNvSpPr/>
            <p:nvPr/>
          </p:nvSpPr>
          <p:spPr>
            <a:xfrm>
              <a:off x="1431235" y="997097"/>
              <a:ext cx="6321288" cy="4820607"/>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ndara"/>
              </a:endParaRPr>
            </a:p>
          </p:txBody>
        </p:sp>
      </p:grpSp>
      <p:cxnSp>
        <p:nvCxnSpPr>
          <p:cNvPr id="116" name="Straight Connector 115"/>
          <p:cNvCxnSpPr>
            <a:stCxn id="73" idx="5"/>
            <a:endCxn id="78873" idx="1"/>
          </p:cNvCxnSpPr>
          <p:nvPr/>
        </p:nvCxnSpPr>
        <p:spPr>
          <a:xfrm flipV="1">
            <a:off x="6259514" y="2874964"/>
            <a:ext cx="1952625"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95" idx="5"/>
            <a:endCxn id="78866" idx="1"/>
          </p:cNvCxnSpPr>
          <p:nvPr/>
        </p:nvCxnSpPr>
        <p:spPr>
          <a:xfrm flipV="1">
            <a:off x="2116139" y="1943100"/>
            <a:ext cx="1495425" cy="9413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54" name="Straight Connector 96"/>
          <p:cNvCxnSpPr>
            <a:cxnSpLocks noChangeShapeType="1"/>
          </p:cNvCxnSpPr>
          <p:nvPr/>
        </p:nvCxnSpPr>
        <p:spPr bwMode="auto">
          <a:xfrm flipV="1">
            <a:off x="2116139" y="1943100"/>
            <a:ext cx="1495425" cy="941388"/>
          </a:xfrm>
          <a:prstGeom prst="line">
            <a:avLst/>
          </a:prstGeom>
          <a:noFill/>
          <a:ln w="57150" algn="ctr">
            <a:solidFill>
              <a:srgbClr val="FF0000"/>
            </a:solidFill>
            <a:round/>
            <a:headEnd/>
            <a:tailEnd/>
          </a:ln>
        </p:spPr>
      </p:cxnSp>
      <p:cxnSp>
        <p:nvCxnSpPr>
          <p:cNvPr id="102" name="Straight Connector 101"/>
          <p:cNvCxnSpPr>
            <a:stCxn id="78866" idx="5"/>
            <a:endCxn id="78871" idx="1"/>
          </p:cNvCxnSpPr>
          <p:nvPr/>
        </p:nvCxnSpPr>
        <p:spPr>
          <a:xfrm>
            <a:off x="3997325" y="1943100"/>
            <a:ext cx="1905000" cy="19192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78873" idx="5"/>
            <a:endCxn id="96" idx="1"/>
          </p:cNvCxnSpPr>
          <p:nvPr/>
        </p:nvCxnSpPr>
        <p:spPr>
          <a:xfrm>
            <a:off x="8597901" y="2874964"/>
            <a:ext cx="1477963"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78871" idx="5"/>
            <a:endCxn id="78873" idx="1"/>
          </p:cNvCxnSpPr>
          <p:nvPr/>
        </p:nvCxnSpPr>
        <p:spPr>
          <a:xfrm flipV="1">
            <a:off x="6288088" y="2874964"/>
            <a:ext cx="1924050" cy="9874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58" name="Straight Connector 101"/>
          <p:cNvCxnSpPr>
            <a:cxnSpLocks noChangeShapeType="1"/>
          </p:cNvCxnSpPr>
          <p:nvPr/>
        </p:nvCxnSpPr>
        <p:spPr bwMode="auto">
          <a:xfrm>
            <a:off x="3997325" y="1943100"/>
            <a:ext cx="1905000" cy="1919288"/>
          </a:xfrm>
          <a:prstGeom prst="line">
            <a:avLst/>
          </a:prstGeom>
          <a:noFill/>
          <a:ln w="57150" algn="ctr">
            <a:solidFill>
              <a:srgbClr val="FF0000"/>
            </a:solidFill>
            <a:round/>
            <a:headEnd/>
            <a:tailEnd/>
          </a:ln>
        </p:spPr>
      </p:cxnSp>
      <p:cxnSp>
        <p:nvCxnSpPr>
          <p:cNvPr id="78859" name="Straight Connector 109"/>
          <p:cNvCxnSpPr>
            <a:cxnSpLocks noChangeShapeType="1"/>
          </p:cNvCxnSpPr>
          <p:nvPr/>
        </p:nvCxnSpPr>
        <p:spPr bwMode="auto">
          <a:xfrm>
            <a:off x="8597901" y="2874964"/>
            <a:ext cx="1477963" cy="9525"/>
          </a:xfrm>
          <a:prstGeom prst="line">
            <a:avLst/>
          </a:prstGeom>
          <a:noFill/>
          <a:ln w="57150" algn="ctr">
            <a:solidFill>
              <a:srgbClr val="FF0000"/>
            </a:solidFill>
            <a:round/>
            <a:headEnd/>
            <a:tailEnd/>
          </a:ln>
        </p:spPr>
      </p:cxnSp>
      <p:cxnSp>
        <p:nvCxnSpPr>
          <p:cNvPr id="78860" name="Straight Connector 118"/>
          <p:cNvCxnSpPr>
            <a:cxnSpLocks noChangeShapeType="1"/>
          </p:cNvCxnSpPr>
          <p:nvPr/>
        </p:nvCxnSpPr>
        <p:spPr bwMode="auto">
          <a:xfrm flipV="1">
            <a:off x="6288088" y="2874964"/>
            <a:ext cx="1924050" cy="987425"/>
          </a:xfrm>
          <a:prstGeom prst="line">
            <a:avLst/>
          </a:prstGeom>
          <a:noFill/>
          <a:ln w="57150" algn="ctr">
            <a:solidFill>
              <a:srgbClr val="FF0000"/>
            </a:solidFill>
            <a:round/>
            <a:headEnd/>
            <a:tailEnd/>
          </a:ln>
        </p:spPr>
      </p:cxnSp>
      <p:cxnSp>
        <p:nvCxnSpPr>
          <p:cNvPr id="104" name="Straight Connector 103"/>
          <p:cNvCxnSpPr>
            <a:stCxn id="68" idx="5"/>
            <a:endCxn id="73" idx="1"/>
          </p:cNvCxnSpPr>
          <p:nvPr/>
        </p:nvCxnSpPr>
        <p:spPr>
          <a:xfrm>
            <a:off x="3959225" y="2873376"/>
            <a:ext cx="1970088"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78864" name="Title 1"/>
          <p:cNvSpPr>
            <a:spLocks noGrp="1"/>
          </p:cNvSpPr>
          <p:nvPr>
            <p:ph type="title" idx="4294967295"/>
          </p:nvPr>
        </p:nvSpPr>
        <p:spPr/>
        <p:txBody>
          <a:bodyPr/>
          <a:lstStyle/>
          <a:p>
            <a:pPr eaLnBrk="1" hangingPunct="1"/>
            <a:r>
              <a:rPr lang="en-US" sz="3200"/>
              <a:t>Forward-Backward Algorithm: Finds Marginals</a:t>
            </a:r>
          </a:p>
        </p:txBody>
      </p:sp>
      <p:sp>
        <p:nvSpPr>
          <p:cNvPr id="4" name="Slide Number Placeholder 3"/>
          <p:cNvSpPr txBox="1">
            <a:spLocks noGrp="1"/>
          </p:cNvSpPr>
          <p:nvPr/>
        </p:nvSpPr>
        <p:spPr>
          <a:xfrm>
            <a:off x="8077200" y="6356351"/>
            <a:ext cx="2133600" cy="365125"/>
          </a:xfrm>
          <a:prstGeom prst="rect">
            <a:avLst/>
          </a:prstGeom>
          <a:noFill/>
        </p:spPr>
        <p:txBody>
          <a:bodyPr anchor="ctr"/>
          <a:lstStyle/>
          <a:p>
            <a:pPr algn="r" defTabSz="457200">
              <a:defRPr/>
            </a:pPr>
            <a:fld id="{EE491A98-0F23-4BFB-9179-0740EA30DEC7}" type="slidenum">
              <a:rPr lang="en-US" sz="1200">
                <a:solidFill>
                  <a:prstClr val="black">
                    <a:tint val="75000"/>
                  </a:prstClr>
                </a:solidFill>
                <a:latin typeface="Candara"/>
              </a:rPr>
              <a:pPr algn="r" defTabSz="457200">
                <a:defRPr/>
              </a:pPr>
              <a:t>46</a:t>
            </a:fld>
            <a:endParaRPr lang="en-US" sz="1200">
              <a:solidFill>
                <a:prstClr val="black">
                  <a:tint val="75000"/>
                </a:prstClr>
              </a:solidFill>
              <a:latin typeface="Candara"/>
            </a:endParaRPr>
          </a:p>
        </p:txBody>
      </p:sp>
      <p:sp>
        <p:nvSpPr>
          <p:cNvPr id="78866" name="Isosceles Triangle 66"/>
          <p:cNvSpPr>
            <a:spLocks noChangeArrowheads="1"/>
          </p:cNvSpPr>
          <p:nvPr/>
        </p:nvSpPr>
        <p:spPr bwMode="auto">
          <a:xfrm>
            <a:off x="3475038" y="1687514"/>
            <a:ext cx="658812" cy="509587"/>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v</a:t>
            </a:r>
          </a:p>
        </p:txBody>
      </p:sp>
      <p:sp>
        <p:nvSpPr>
          <p:cNvPr id="68" name="Isosceles Triangle 67"/>
          <p:cNvSpPr/>
          <p:nvPr/>
        </p:nvSpPr>
        <p:spPr>
          <a:xfrm>
            <a:off x="3465514" y="2619375"/>
            <a:ext cx="657225"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n</a:t>
            </a:r>
          </a:p>
        </p:txBody>
      </p:sp>
      <p:sp>
        <p:nvSpPr>
          <p:cNvPr id="70" name="Isosceles Triangle 69"/>
          <p:cNvSpPr/>
          <p:nvPr/>
        </p:nvSpPr>
        <p:spPr>
          <a:xfrm>
            <a:off x="3465514" y="3597275"/>
            <a:ext cx="657225"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a</a:t>
            </a:r>
          </a:p>
        </p:txBody>
      </p:sp>
      <p:sp>
        <p:nvSpPr>
          <p:cNvPr id="71" name="Isosceles Triangle 70"/>
          <p:cNvSpPr/>
          <p:nvPr/>
        </p:nvSpPr>
        <p:spPr>
          <a:xfrm>
            <a:off x="5775326" y="1697039"/>
            <a:ext cx="658813" cy="509587"/>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v</a:t>
            </a:r>
          </a:p>
        </p:txBody>
      </p:sp>
      <p:sp>
        <p:nvSpPr>
          <p:cNvPr id="73" name="Isosceles Triangle 72"/>
          <p:cNvSpPr/>
          <p:nvPr/>
        </p:nvSpPr>
        <p:spPr>
          <a:xfrm>
            <a:off x="5765801" y="2628900"/>
            <a:ext cx="657225"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n</a:t>
            </a:r>
          </a:p>
        </p:txBody>
      </p:sp>
      <p:sp>
        <p:nvSpPr>
          <p:cNvPr id="78871" name="Isosceles Triangle 73"/>
          <p:cNvSpPr>
            <a:spLocks noChangeArrowheads="1"/>
          </p:cNvSpPr>
          <p:nvPr/>
        </p:nvSpPr>
        <p:spPr bwMode="auto">
          <a:xfrm>
            <a:off x="5765801" y="3606800"/>
            <a:ext cx="657225" cy="509588"/>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a</a:t>
            </a:r>
          </a:p>
        </p:txBody>
      </p:sp>
      <p:sp>
        <p:nvSpPr>
          <p:cNvPr id="76" name="Isosceles Triangle 75"/>
          <p:cNvSpPr/>
          <p:nvPr/>
        </p:nvSpPr>
        <p:spPr>
          <a:xfrm>
            <a:off x="8086726" y="1687514"/>
            <a:ext cx="657225" cy="509587"/>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v</a:t>
            </a:r>
          </a:p>
        </p:txBody>
      </p:sp>
      <p:sp>
        <p:nvSpPr>
          <p:cNvPr id="78873" name="Isosceles Triangle 92"/>
          <p:cNvSpPr>
            <a:spLocks noChangeArrowheads="1"/>
          </p:cNvSpPr>
          <p:nvPr/>
        </p:nvSpPr>
        <p:spPr bwMode="auto">
          <a:xfrm>
            <a:off x="8075613" y="2619375"/>
            <a:ext cx="658812" cy="509588"/>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n</a:t>
            </a:r>
          </a:p>
        </p:txBody>
      </p:sp>
      <p:sp>
        <p:nvSpPr>
          <p:cNvPr id="94" name="Isosceles Triangle 93"/>
          <p:cNvSpPr/>
          <p:nvPr/>
        </p:nvSpPr>
        <p:spPr>
          <a:xfrm>
            <a:off x="8075613" y="3597275"/>
            <a:ext cx="658812"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1600" dirty="0">
                <a:solidFill>
                  <a:prstClr val="black"/>
                </a:solidFill>
                <a:latin typeface="Rockwell"/>
                <a:cs typeface="Rockwell"/>
              </a:rPr>
              <a:t>a</a:t>
            </a:r>
          </a:p>
        </p:txBody>
      </p:sp>
      <p:sp>
        <p:nvSpPr>
          <p:cNvPr id="95" name="Isosceles Triangle 94"/>
          <p:cNvSpPr/>
          <p:nvPr/>
        </p:nvSpPr>
        <p:spPr>
          <a:xfrm>
            <a:off x="1622426" y="2628900"/>
            <a:ext cx="658813"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900" dirty="0">
                <a:solidFill>
                  <a:prstClr val="black"/>
                </a:solidFill>
                <a:latin typeface="Rockwell"/>
                <a:cs typeface="Rockwell"/>
              </a:rPr>
              <a:t>START</a:t>
            </a:r>
          </a:p>
        </p:txBody>
      </p:sp>
      <p:sp>
        <p:nvSpPr>
          <p:cNvPr id="96" name="Isosceles Triangle 95"/>
          <p:cNvSpPr/>
          <p:nvPr/>
        </p:nvSpPr>
        <p:spPr>
          <a:xfrm>
            <a:off x="9910763" y="2628900"/>
            <a:ext cx="658812" cy="509588"/>
          </a:xfrm>
          <a:prstGeom prst="triangle">
            <a:avLst/>
          </a:prstGeom>
          <a:solidFill>
            <a:schemeClr val="accent6">
              <a:alpha val="48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91440" anchor="b" anchorCtr="1"/>
          <a:lstStyle/>
          <a:p>
            <a:pPr algn="ctr" defTabSz="457200">
              <a:defRPr/>
            </a:pPr>
            <a:r>
              <a:rPr lang="en-US" sz="900" dirty="0">
                <a:solidFill>
                  <a:prstClr val="black"/>
                </a:solidFill>
                <a:latin typeface="Rockwell"/>
                <a:cs typeface="Rockwell"/>
              </a:rPr>
              <a:t>END</a:t>
            </a:r>
          </a:p>
        </p:txBody>
      </p:sp>
      <p:cxnSp>
        <p:nvCxnSpPr>
          <p:cNvPr id="78877" name="Straight Connector 97"/>
          <p:cNvCxnSpPr>
            <a:cxnSpLocks noChangeShapeType="1"/>
          </p:cNvCxnSpPr>
          <p:nvPr/>
        </p:nvCxnSpPr>
        <p:spPr bwMode="auto">
          <a:xfrm flipV="1">
            <a:off x="2139951" y="2874964"/>
            <a:ext cx="1514475" cy="9525"/>
          </a:xfrm>
          <a:prstGeom prst="line">
            <a:avLst/>
          </a:prstGeom>
          <a:noFill/>
          <a:ln w="38100" algn="ctr">
            <a:solidFill>
              <a:schemeClr val="accent2"/>
            </a:solidFill>
            <a:round/>
            <a:headEnd/>
            <a:tailEnd/>
          </a:ln>
        </p:spPr>
      </p:cxnSp>
      <p:cxnSp>
        <p:nvCxnSpPr>
          <p:cNvPr id="78878" name="Straight Connector 98"/>
          <p:cNvCxnSpPr>
            <a:cxnSpLocks noChangeShapeType="1"/>
          </p:cNvCxnSpPr>
          <p:nvPr/>
        </p:nvCxnSpPr>
        <p:spPr bwMode="auto">
          <a:xfrm>
            <a:off x="2139951" y="2884489"/>
            <a:ext cx="1514475" cy="968375"/>
          </a:xfrm>
          <a:prstGeom prst="line">
            <a:avLst/>
          </a:prstGeom>
          <a:noFill/>
          <a:ln w="38100" algn="ctr">
            <a:solidFill>
              <a:schemeClr val="accent2"/>
            </a:solidFill>
            <a:round/>
            <a:headEnd/>
            <a:tailEnd/>
          </a:ln>
        </p:spPr>
      </p:cxnSp>
      <p:cxnSp>
        <p:nvCxnSpPr>
          <p:cNvPr id="100" name="Straight Connector 99"/>
          <p:cNvCxnSpPr>
            <a:stCxn id="78866" idx="5"/>
            <a:endCxn id="71" idx="1"/>
          </p:cNvCxnSpPr>
          <p:nvPr/>
        </p:nvCxnSpPr>
        <p:spPr>
          <a:xfrm>
            <a:off x="3997325" y="1943101"/>
            <a:ext cx="1943100"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78866" idx="5"/>
            <a:endCxn id="73" idx="1"/>
          </p:cNvCxnSpPr>
          <p:nvPr/>
        </p:nvCxnSpPr>
        <p:spPr>
          <a:xfrm>
            <a:off x="3997326" y="1943100"/>
            <a:ext cx="1933575" cy="9413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68" idx="5"/>
            <a:endCxn id="71" idx="1"/>
          </p:cNvCxnSpPr>
          <p:nvPr/>
        </p:nvCxnSpPr>
        <p:spPr>
          <a:xfrm flipV="1">
            <a:off x="3959225" y="1952625"/>
            <a:ext cx="1981200" cy="9207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82" name="Straight Connector 104"/>
          <p:cNvCxnSpPr>
            <a:cxnSpLocks noChangeShapeType="1"/>
          </p:cNvCxnSpPr>
          <p:nvPr/>
        </p:nvCxnSpPr>
        <p:spPr bwMode="auto">
          <a:xfrm>
            <a:off x="3983038" y="2874964"/>
            <a:ext cx="1943100" cy="987425"/>
          </a:xfrm>
          <a:prstGeom prst="line">
            <a:avLst/>
          </a:prstGeom>
          <a:noFill/>
          <a:ln w="38100" algn="ctr">
            <a:solidFill>
              <a:schemeClr val="accent2"/>
            </a:solidFill>
            <a:round/>
            <a:headEnd/>
            <a:tailEnd/>
          </a:ln>
        </p:spPr>
      </p:cxnSp>
      <p:cxnSp>
        <p:nvCxnSpPr>
          <p:cNvPr id="106" name="Straight Connector 105"/>
          <p:cNvCxnSpPr>
            <a:stCxn id="70" idx="5"/>
            <a:endCxn id="71" idx="1"/>
          </p:cNvCxnSpPr>
          <p:nvPr/>
        </p:nvCxnSpPr>
        <p:spPr>
          <a:xfrm flipV="1">
            <a:off x="3968750" y="1952625"/>
            <a:ext cx="1981200"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70" idx="5"/>
            <a:endCxn id="73" idx="1"/>
          </p:cNvCxnSpPr>
          <p:nvPr/>
        </p:nvCxnSpPr>
        <p:spPr>
          <a:xfrm flipV="1">
            <a:off x="3959225" y="2882901"/>
            <a:ext cx="1970088" cy="96837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85" name="Straight Connector 107"/>
          <p:cNvCxnSpPr>
            <a:cxnSpLocks noChangeShapeType="1"/>
          </p:cNvCxnSpPr>
          <p:nvPr/>
        </p:nvCxnSpPr>
        <p:spPr bwMode="auto">
          <a:xfrm>
            <a:off x="3968750" y="3852864"/>
            <a:ext cx="1943100" cy="9525"/>
          </a:xfrm>
          <a:prstGeom prst="line">
            <a:avLst/>
          </a:prstGeom>
          <a:noFill/>
          <a:ln w="38100" algn="ctr">
            <a:solidFill>
              <a:schemeClr val="accent2"/>
            </a:solidFill>
            <a:round/>
            <a:headEnd/>
            <a:tailEnd/>
          </a:ln>
        </p:spPr>
      </p:cxnSp>
      <p:cxnSp>
        <p:nvCxnSpPr>
          <p:cNvPr id="78886" name="Straight Connector 108"/>
          <p:cNvCxnSpPr>
            <a:cxnSpLocks noChangeShapeType="1"/>
            <a:stCxn id="76" idx="5"/>
            <a:endCxn id="96" idx="1"/>
          </p:cNvCxnSpPr>
          <p:nvPr/>
        </p:nvCxnSpPr>
        <p:spPr bwMode="auto">
          <a:xfrm>
            <a:off x="8580439" y="1943100"/>
            <a:ext cx="1495425" cy="941388"/>
          </a:xfrm>
          <a:prstGeom prst="line">
            <a:avLst/>
          </a:prstGeom>
          <a:noFill/>
          <a:ln w="38100" algn="ctr">
            <a:solidFill>
              <a:schemeClr val="accent2"/>
            </a:solidFill>
            <a:round/>
            <a:headEnd/>
            <a:tailEnd/>
          </a:ln>
        </p:spPr>
      </p:cxnSp>
      <p:cxnSp>
        <p:nvCxnSpPr>
          <p:cNvPr id="78887" name="Straight Connector 110"/>
          <p:cNvCxnSpPr>
            <a:cxnSpLocks noChangeShapeType="1"/>
            <a:stCxn id="94" idx="5"/>
            <a:endCxn id="96" idx="1"/>
          </p:cNvCxnSpPr>
          <p:nvPr/>
        </p:nvCxnSpPr>
        <p:spPr bwMode="auto">
          <a:xfrm flipV="1">
            <a:off x="8569325" y="2884489"/>
            <a:ext cx="1506538" cy="968375"/>
          </a:xfrm>
          <a:prstGeom prst="line">
            <a:avLst/>
          </a:prstGeom>
          <a:noFill/>
          <a:ln w="38100" algn="ctr">
            <a:solidFill>
              <a:schemeClr val="accent2"/>
            </a:solidFill>
            <a:round/>
            <a:headEnd/>
            <a:tailEnd/>
          </a:ln>
        </p:spPr>
      </p:cxnSp>
      <p:cxnSp>
        <p:nvCxnSpPr>
          <p:cNvPr id="112" name="Straight Connector 111"/>
          <p:cNvCxnSpPr>
            <a:stCxn id="71" idx="5"/>
            <a:endCxn id="76" idx="1"/>
          </p:cNvCxnSpPr>
          <p:nvPr/>
        </p:nvCxnSpPr>
        <p:spPr>
          <a:xfrm flipV="1">
            <a:off x="6269038" y="1943101"/>
            <a:ext cx="1981200" cy="952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71" idx="5"/>
            <a:endCxn id="78873" idx="1"/>
          </p:cNvCxnSpPr>
          <p:nvPr/>
        </p:nvCxnSpPr>
        <p:spPr>
          <a:xfrm>
            <a:off x="6269038" y="1952625"/>
            <a:ext cx="1943100" cy="92233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73" idx="5"/>
            <a:endCxn id="76" idx="1"/>
          </p:cNvCxnSpPr>
          <p:nvPr/>
        </p:nvCxnSpPr>
        <p:spPr>
          <a:xfrm flipV="1">
            <a:off x="6259514" y="1943100"/>
            <a:ext cx="1990725" cy="93980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73" idx="5"/>
            <a:endCxn id="94" idx="1"/>
          </p:cNvCxnSpPr>
          <p:nvPr/>
        </p:nvCxnSpPr>
        <p:spPr>
          <a:xfrm>
            <a:off x="6259513" y="2882901"/>
            <a:ext cx="1981200" cy="968375"/>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78871" idx="5"/>
            <a:endCxn id="76" idx="1"/>
          </p:cNvCxnSpPr>
          <p:nvPr/>
        </p:nvCxnSpPr>
        <p:spPr>
          <a:xfrm flipV="1">
            <a:off x="6288089" y="1943100"/>
            <a:ext cx="1963737" cy="19192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894" name="Straight Connector 122"/>
          <p:cNvCxnSpPr>
            <a:cxnSpLocks noChangeShapeType="1"/>
            <a:stCxn id="78871" idx="5"/>
            <a:endCxn id="94" idx="1"/>
          </p:cNvCxnSpPr>
          <p:nvPr/>
        </p:nvCxnSpPr>
        <p:spPr bwMode="auto">
          <a:xfrm flipV="1">
            <a:off x="6288089" y="3852864"/>
            <a:ext cx="1952625" cy="9525"/>
          </a:xfrm>
          <a:prstGeom prst="line">
            <a:avLst/>
          </a:prstGeom>
          <a:noFill/>
          <a:ln w="38100" algn="ctr">
            <a:solidFill>
              <a:schemeClr val="accent2"/>
            </a:solidFill>
            <a:round/>
            <a:headEnd/>
            <a:tailEnd/>
          </a:ln>
        </p:spPr>
      </p:cxnSp>
      <p:cxnSp>
        <p:nvCxnSpPr>
          <p:cNvPr id="14" name="Straight Connector 117"/>
          <p:cNvCxnSpPr>
            <a:stCxn id="78871" idx="5"/>
            <a:endCxn id="76" idx="1"/>
          </p:cNvCxnSpPr>
          <p:nvPr/>
        </p:nvCxnSpPr>
        <p:spPr>
          <a:xfrm flipV="1">
            <a:off x="6288089" y="1943100"/>
            <a:ext cx="1963737" cy="1919288"/>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912" name="Straight Connector 117"/>
          <p:cNvCxnSpPr>
            <a:cxnSpLocks noChangeShapeType="1"/>
          </p:cNvCxnSpPr>
          <p:nvPr/>
        </p:nvCxnSpPr>
        <p:spPr bwMode="auto">
          <a:xfrm flipV="1">
            <a:off x="6288089" y="1943100"/>
            <a:ext cx="1963737" cy="1919288"/>
          </a:xfrm>
          <a:prstGeom prst="line">
            <a:avLst/>
          </a:prstGeom>
          <a:noFill/>
          <a:ln w="38100" algn="ctr">
            <a:solidFill>
              <a:schemeClr val="accent2"/>
            </a:solidFill>
            <a:round/>
            <a:headEnd/>
            <a:tailEnd/>
          </a:ln>
        </p:spPr>
      </p:cxnSp>
      <p:cxnSp>
        <p:nvCxnSpPr>
          <p:cNvPr id="22"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7" name="Straight Connector 113"/>
          <p:cNvCxnSpPr>
            <a:stCxn id="71" idx="5"/>
            <a:endCxn id="94" idx="1"/>
          </p:cNvCxnSpPr>
          <p:nvPr/>
        </p:nvCxnSpPr>
        <p:spPr>
          <a:xfrm>
            <a:off x="6269039" y="1952625"/>
            <a:ext cx="1971675" cy="1898650"/>
          </a:xfrm>
          <a:prstGeom prst="line">
            <a:avLst/>
          </a:prstGeom>
          <a:ln w="12700" cmpd="sng">
            <a:solidFill>
              <a:schemeClr val="accent6">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24" name="Content Placeholder 172"/>
          <p:cNvSpPr>
            <a:spLocks/>
          </p:cNvSpPr>
          <p:nvPr/>
        </p:nvSpPr>
        <p:spPr bwMode="auto">
          <a:xfrm>
            <a:off x="1981200" y="5653088"/>
            <a:ext cx="8229600" cy="1204912"/>
          </a:xfrm>
          <a:prstGeom prst="rect">
            <a:avLst/>
          </a:prstGeom>
          <a:noFill/>
          <a:ln w="9525">
            <a:noFill/>
            <a:miter lim="800000"/>
            <a:headEnd/>
            <a:tailEnd/>
          </a:ln>
        </p:spPr>
        <p:txBody>
          <a:bodyPr/>
          <a:lstStyle/>
          <a:p>
            <a:pPr marL="342900" indent="-342900" defTabSz="457200">
              <a:lnSpc>
                <a:spcPct val="80000"/>
              </a:lnSpc>
              <a:spcBef>
                <a:spcPct val="20000"/>
              </a:spcBef>
              <a:buFont typeface="Arial" charset="0"/>
              <a:buChar char="•"/>
            </a:pPr>
            <a:r>
              <a:rPr lang="en-US" sz="2700" dirty="0">
                <a:solidFill>
                  <a:prstClr val="black"/>
                </a:solidFill>
                <a:latin typeface="Candara"/>
                <a:cs typeface="Times New Roman" pitchFamily="18" charset="0"/>
              </a:rPr>
              <a:t>So </a:t>
            </a:r>
            <a:r>
              <a:rPr lang="en-US" sz="2700" dirty="0">
                <a:solidFill>
                  <a:prstClr val="black"/>
                </a:solidFill>
                <a:latin typeface="Times New Roman"/>
                <a:cs typeface="Times New Roman"/>
              </a:rPr>
              <a:t>p(</a:t>
            </a:r>
            <a:r>
              <a:rPr lang="en-US" sz="2700" dirty="0">
                <a:solidFill>
                  <a:prstClr val="black"/>
                </a:solidFill>
                <a:latin typeface="Rockwell"/>
                <a:cs typeface="Rockwell"/>
              </a:rPr>
              <a:t>v a n</a:t>
            </a:r>
            <a:r>
              <a:rPr lang="en-US" sz="2700" dirty="0">
                <a:solidFill>
                  <a:prstClr val="black"/>
                </a:solidFill>
                <a:latin typeface="Times New Roman"/>
                <a:cs typeface="Times New Roman"/>
              </a:rPr>
              <a:t>) = (1/Z) *</a:t>
            </a:r>
            <a:r>
              <a:rPr lang="en-US" sz="2700" dirty="0">
                <a:solidFill>
                  <a:prstClr val="black"/>
                </a:solidFill>
                <a:latin typeface="Candara"/>
                <a:cs typeface="Times New Roman" pitchFamily="18" charset="0"/>
              </a:rPr>
              <a:t> product weight of </a:t>
            </a:r>
            <a:r>
              <a:rPr lang="en-US" sz="2700" dirty="0">
                <a:solidFill>
                  <a:srgbClr val="FF0000"/>
                </a:solidFill>
                <a:latin typeface="Candara"/>
                <a:cs typeface="Times New Roman" pitchFamily="18" charset="0"/>
              </a:rPr>
              <a:t>one path</a:t>
            </a:r>
          </a:p>
          <a:p>
            <a:pPr marL="342900" indent="-342900" defTabSz="457200">
              <a:lnSpc>
                <a:spcPct val="80000"/>
              </a:lnSpc>
              <a:spcBef>
                <a:spcPct val="20000"/>
              </a:spcBef>
              <a:buFont typeface="Arial" charset="0"/>
              <a:buChar char="•"/>
            </a:pPr>
            <a:r>
              <a:rPr lang="en-US" sz="2700" dirty="0">
                <a:solidFill>
                  <a:prstClr val="black"/>
                </a:solidFill>
                <a:latin typeface="Candara"/>
                <a:cs typeface="Times New Roman" pitchFamily="18" charset="0"/>
              </a:rPr>
              <a:t>Marginal probability </a:t>
            </a:r>
            <a:r>
              <a:rPr lang="en-US" sz="2700" dirty="0">
                <a:solidFill>
                  <a:prstClr val="black"/>
                </a:solidFill>
                <a:latin typeface="Times New Roman"/>
                <a:cs typeface="Times New Roman"/>
              </a:rPr>
              <a:t>p(</a:t>
            </a:r>
            <a:r>
              <a:rPr lang="en-US" sz="2700" i="1" dirty="0">
                <a:solidFill>
                  <a:prstClr val="black"/>
                </a:solidFill>
                <a:latin typeface="Times New Roman"/>
                <a:cs typeface="Times New Roman"/>
              </a:rPr>
              <a:t>Y</a:t>
            </a:r>
            <a:r>
              <a:rPr lang="en-US" sz="2700" i="1" baseline="-25000" dirty="0">
                <a:solidFill>
                  <a:prstClr val="black"/>
                </a:solidFill>
                <a:latin typeface="Times New Roman"/>
                <a:cs typeface="Times New Roman"/>
              </a:rPr>
              <a:t>2</a:t>
            </a:r>
            <a:r>
              <a:rPr lang="en-US" sz="2700" dirty="0">
                <a:solidFill>
                  <a:prstClr val="black"/>
                </a:solidFill>
                <a:latin typeface="Times New Roman"/>
                <a:cs typeface="Times New Roman"/>
              </a:rPr>
              <a:t> = a)</a:t>
            </a:r>
            <a:br>
              <a:rPr lang="en-US" sz="2700" dirty="0">
                <a:solidFill>
                  <a:prstClr val="black"/>
                </a:solidFill>
                <a:latin typeface="Times New Roman"/>
                <a:cs typeface="Times New Roman"/>
              </a:rPr>
            </a:br>
            <a:r>
              <a:rPr lang="en-US" sz="2700" dirty="0">
                <a:solidFill>
                  <a:prstClr val="black"/>
                </a:solidFill>
                <a:latin typeface="Times New Roman"/>
                <a:cs typeface="Times New Roman"/>
              </a:rPr>
              <a:t>		 = (1/Z) *</a:t>
            </a:r>
            <a:r>
              <a:rPr lang="en-US" sz="2700" dirty="0">
                <a:solidFill>
                  <a:prstClr val="black"/>
                </a:solidFill>
                <a:latin typeface="Candara"/>
                <a:cs typeface="Times New Roman" pitchFamily="18" charset="0"/>
              </a:rPr>
              <a:t> total weight of </a:t>
            </a:r>
            <a:r>
              <a:rPr lang="en-US" sz="2700" i="1" dirty="0">
                <a:solidFill>
                  <a:srgbClr val="FEB80A"/>
                </a:solidFill>
                <a:latin typeface="Candara"/>
                <a:cs typeface="Times New Roman" pitchFamily="18" charset="0"/>
              </a:rPr>
              <a:t>all</a:t>
            </a:r>
            <a:r>
              <a:rPr lang="en-US" sz="2700" dirty="0">
                <a:solidFill>
                  <a:srgbClr val="FEB80A"/>
                </a:solidFill>
                <a:latin typeface="Candara"/>
                <a:cs typeface="Times New Roman" pitchFamily="18" charset="0"/>
              </a:rPr>
              <a:t> paths through</a:t>
            </a:r>
          </a:p>
        </p:txBody>
      </p:sp>
      <p:sp>
        <p:nvSpPr>
          <p:cNvPr id="64599" name="Isosceles Triangle 73"/>
          <p:cNvSpPr>
            <a:spLocks noChangeArrowheads="1"/>
          </p:cNvSpPr>
          <p:nvPr/>
        </p:nvSpPr>
        <p:spPr bwMode="auto">
          <a:xfrm>
            <a:off x="9029701" y="6324600"/>
            <a:ext cx="657225" cy="509588"/>
          </a:xfrm>
          <a:prstGeom prst="triangle">
            <a:avLst>
              <a:gd name="adj" fmla="val 50000"/>
            </a:avLst>
          </a:prstGeom>
          <a:solidFill>
            <a:srgbClr val="475A8D">
              <a:alpha val="47842"/>
            </a:srgbClr>
          </a:solidFill>
          <a:ln w="57150" algn="ctr">
            <a:solidFill>
              <a:srgbClr val="FF0000"/>
            </a:solidFill>
            <a:miter lim="800000"/>
            <a:headEnd/>
            <a:tailEnd/>
          </a:ln>
        </p:spPr>
        <p:txBody>
          <a:bodyPr wrap="none" lIns="0" tIns="0" rIns="0" bIns="91440" anchor="b" anchorCtr="1"/>
          <a:lstStyle/>
          <a:p>
            <a:pPr algn="ctr" defTabSz="457200"/>
            <a:r>
              <a:rPr lang="en-US" sz="1600" dirty="0">
                <a:solidFill>
                  <a:prstClr val="black"/>
                </a:solidFill>
                <a:latin typeface="Rockwell"/>
                <a:ea typeface="Rockwell"/>
                <a:cs typeface="Rockwell"/>
              </a:rPr>
              <a:t>a</a:t>
            </a:r>
          </a:p>
        </p:txBody>
      </p:sp>
      <p:sp>
        <p:nvSpPr>
          <p:cNvPr id="72" name="TextBox 71">
            <a:extLst>
              <a:ext uri="{FF2B5EF4-FFF2-40B4-BE49-F238E27FC236}">
                <a16:creationId xmlns:a16="http://schemas.microsoft.com/office/drawing/2014/main" id="{3C1E35CF-175B-4A28-849B-0E14F99ABA44}"/>
              </a:ext>
            </a:extLst>
          </p:cNvPr>
          <p:cNvSpPr txBox="1"/>
          <p:nvPr/>
        </p:nvSpPr>
        <p:spPr>
          <a:xfrm rot="1557775">
            <a:off x="-1009897" y="5749543"/>
            <a:ext cx="4872226" cy="532148"/>
          </a:xfrm>
          <a:prstGeom prst="rect">
            <a:avLst/>
          </a:prstGeom>
          <a:solidFill>
            <a:srgbClr val="000000"/>
          </a:solidFill>
        </p:spPr>
        <p:txBody>
          <a:bodyPr wrap="square" rtlCol="0" anchor="ctr">
            <a:noAutofit/>
          </a:bodyPr>
          <a:lstStyle/>
          <a:p>
            <a:pPr algn="ctr" defTabSz="457200"/>
            <a:r>
              <a:rPr lang="en-US" sz="2200" dirty="0">
                <a:solidFill>
                  <a:prstClr val="white"/>
                </a:solidFill>
                <a:latin typeface="Candara"/>
              </a:rPr>
              <a:t>10-601 Example</a:t>
            </a:r>
          </a:p>
        </p:txBody>
      </p:sp>
    </p:spTree>
    <p:extLst>
      <p:ext uri="{BB962C8B-B14F-4D97-AF65-F5344CB8AC3E}">
        <p14:creationId xmlns:p14="http://schemas.microsoft.com/office/powerpoint/2010/main" val="51168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 Examples</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100902"/>
            <a:ext cx="10515600" cy="4886045"/>
          </a:xfrm>
        </p:spPr>
        <p:txBody>
          <a:bodyPr>
            <a:normAutofit/>
          </a:bodyPr>
          <a:lstStyle/>
          <a:p>
            <a:r>
              <a:rPr lang="en-US" dirty="0">
                <a:solidFill>
                  <a:schemeClr val="accent1">
                    <a:lumMod val="75000"/>
                  </a:schemeClr>
                </a:solidFill>
              </a:rPr>
              <a:t>List sum</a:t>
            </a:r>
            <a:endParaRPr lang="en-US" dirty="0">
              <a:solidFill>
                <a:srgbClr val="7030A0"/>
              </a:solidFill>
            </a:endParaRPr>
          </a:p>
          <a:p>
            <a:endParaRPr lang="en-US" sz="800" dirty="0"/>
          </a:p>
          <a:p>
            <a:pPr>
              <a:lnSpc>
                <a:spcPct val="100000"/>
              </a:lnSpc>
            </a:pPr>
            <a:r>
              <a:rPr lang="en-US" sz="1800" dirty="0">
                <a:latin typeface="Courier New" panose="02070309020205020404" pitchFamily="49" charset="0"/>
                <a:cs typeface="Courier New" panose="02070309020205020404" pitchFamily="49" charset="0"/>
              </a:rPr>
              <a:t># Problem: sum all of the numbers in a given list</a:t>
            </a:r>
          </a:p>
          <a:p>
            <a:pPr>
              <a:lnSpc>
                <a:spcPct val="100000"/>
              </a:lnSpc>
            </a:pPr>
            <a:r>
              <a:rPr lang="en-US" sz="1800" dirty="0">
                <a:latin typeface="Courier New" panose="02070309020205020404" pitchFamily="49" charset="0"/>
                <a:cs typeface="Courier New" panose="02070309020205020404" pitchFamily="49" charset="0"/>
              </a:rPr>
              <a:t>def </a:t>
            </a:r>
            <a:r>
              <a:rPr lang="en-US" sz="1800" dirty="0" err="1">
                <a:latin typeface="Courier New" panose="02070309020205020404" pitchFamily="49" charset="0"/>
                <a:cs typeface="Courier New" panose="02070309020205020404" pitchFamily="49" charset="0"/>
              </a:rPr>
              <a:t>listSum</a:t>
            </a:r>
            <a:r>
              <a:rPr lang="en-US" sz="1800" dirty="0">
                <a:latin typeface="Courier New" panose="02070309020205020404" pitchFamily="49" charset="0"/>
                <a:cs typeface="Courier New" panose="02070309020205020404" pitchFamily="49" charset="0"/>
              </a:rPr>
              <a:t>(L):</a:t>
            </a:r>
          </a:p>
          <a:p>
            <a:pPr>
              <a:lnSpc>
                <a:spcPct val="100000"/>
              </a:lnSpc>
            </a:pPr>
            <a:r>
              <a:rPr lang="en-US" sz="1800" dirty="0">
                <a:latin typeface="Courier New" panose="02070309020205020404" pitchFamily="49" charset="0"/>
                <a:cs typeface="Courier New" panose="02070309020205020404" pitchFamily="49" charset="0"/>
              </a:rPr>
              <a:t>    # Base Case: the list is empty, so the sum is 0</a:t>
            </a:r>
          </a:p>
          <a:p>
            <a:pPr>
              <a:lnSpc>
                <a:spcPct val="100000"/>
              </a:lnSpc>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len</a:t>
            </a:r>
            <a:r>
              <a:rPr lang="en-US" sz="1800" dirty="0">
                <a:latin typeface="Courier New" panose="02070309020205020404" pitchFamily="49" charset="0"/>
                <a:cs typeface="Courier New" panose="02070309020205020404" pitchFamily="49" charset="0"/>
              </a:rPr>
              <a:t>(L) == 0):</a:t>
            </a:r>
          </a:p>
          <a:p>
            <a:pPr>
              <a:lnSpc>
                <a:spcPct val="100000"/>
              </a:lnSpc>
            </a:pPr>
            <a:r>
              <a:rPr lang="en-US" sz="1800" dirty="0">
                <a:latin typeface="Courier New" panose="02070309020205020404" pitchFamily="49" charset="0"/>
                <a:cs typeface="Courier New" panose="02070309020205020404" pitchFamily="49" charset="0"/>
              </a:rPr>
              <a:t>        return 0</a:t>
            </a:r>
          </a:p>
          <a:p>
            <a:pPr>
              <a:lnSpc>
                <a:spcPct val="100000"/>
              </a:lnSpc>
            </a:pPr>
            <a:r>
              <a:rPr lang="en-US" sz="1800" dirty="0">
                <a:latin typeface="Courier New" panose="02070309020205020404" pitchFamily="49" charset="0"/>
                <a:cs typeface="Courier New" panose="02070309020205020404" pitchFamily="49" charset="0"/>
              </a:rPr>
              <a:t>    else:</a:t>
            </a:r>
          </a:p>
          <a:p>
            <a:pPr>
              <a:lnSpc>
                <a:spcPct val="100000"/>
              </a:lnSpc>
            </a:pPr>
            <a:r>
              <a:rPr lang="en-US" sz="1800" dirty="0">
                <a:latin typeface="Courier New" panose="02070309020205020404" pitchFamily="49" charset="0"/>
                <a:cs typeface="Courier New" panose="02070309020205020404" pitchFamily="49" charset="0"/>
              </a:rPr>
              <a:t>        # Recursive Case: assume we already know the sum of the entire list</a:t>
            </a:r>
          </a:p>
          <a:p>
            <a:pPr>
              <a:lnSpc>
                <a:spcPct val="100000"/>
              </a:lnSpc>
            </a:pPr>
            <a:r>
              <a:rPr lang="en-US" sz="1800" dirty="0">
                <a:latin typeface="Courier New" panose="02070309020205020404" pitchFamily="49" charset="0"/>
                <a:cs typeface="Courier New" panose="02070309020205020404" pitchFamily="49" charset="0"/>
              </a:rPr>
              <a:t>        # after the first element. Add that sum to the first element.</a:t>
            </a:r>
          </a:p>
          <a:p>
            <a:pPr>
              <a:lnSpc>
                <a:spcPct val="100000"/>
              </a:lnSpc>
            </a:pPr>
            <a:r>
              <a:rPr lang="en-US" sz="1800" dirty="0">
                <a:latin typeface="Courier New" panose="02070309020205020404" pitchFamily="49" charset="0"/>
                <a:cs typeface="Courier New" panose="02070309020205020404" pitchFamily="49" charset="0"/>
              </a:rPr>
              <a:t>        return L[0] + </a:t>
            </a:r>
            <a:r>
              <a:rPr lang="en-US" sz="1800" dirty="0" err="1">
                <a:latin typeface="Courier New" panose="02070309020205020404" pitchFamily="49" charset="0"/>
                <a:cs typeface="Courier New" panose="02070309020205020404" pitchFamily="49" charset="0"/>
              </a:rPr>
              <a:t>listSum</a:t>
            </a:r>
            <a:r>
              <a:rPr lang="en-US" sz="1800" dirty="0">
                <a:latin typeface="Courier New" panose="02070309020205020404" pitchFamily="49" charset="0"/>
                <a:cs typeface="Courier New" panose="02070309020205020404" pitchFamily="49" charset="0"/>
              </a:rPr>
              <a:t>(L[1:])</a:t>
            </a:r>
          </a:p>
          <a:p>
            <a:pPr>
              <a:lnSpc>
                <a:spcPct val="100000"/>
              </a:lnSpc>
            </a:pPr>
            <a:endParaRPr lang="en-US" sz="1800" dirty="0">
              <a:latin typeface="Courier New" panose="02070309020205020404" pitchFamily="49" charset="0"/>
              <a:cs typeface="Courier New" panose="02070309020205020404" pitchFamily="49" charset="0"/>
            </a:endParaRPr>
          </a:p>
          <a:p>
            <a:pPr>
              <a:lnSpc>
                <a:spcPct val="100000"/>
              </a:lnSpc>
            </a:pPr>
            <a:r>
              <a:rPr lang="en-US" sz="1800" dirty="0">
                <a:latin typeface="Courier New" panose="02070309020205020404" pitchFamily="49" charset="0"/>
                <a:cs typeface="Courier New" panose="02070309020205020404" pitchFamily="49" charset="0"/>
              </a:rPr>
              <a:t>print(</a:t>
            </a:r>
            <a:r>
              <a:rPr lang="en-US" sz="1800" dirty="0" err="1">
                <a:latin typeface="Courier New" panose="02070309020205020404" pitchFamily="49" charset="0"/>
                <a:cs typeface="Courier New" panose="02070309020205020404" pitchFamily="49" charset="0"/>
              </a:rPr>
              <a:t>listSum</a:t>
            </a:r>
            <a:r>
              <a:rPr lang="en-US" sz="1800" dirty="0">
                <a:latin typeface="Courier New" panose="02070309020205020404" pitchFamily="49" charset="0"/>
                <a:cs typeface="Courier New" panose="02070309020205020404" pitchFamily="49" charset="0"/>
              </a:rPr>
              <a:t>([2,3,5,7,11])) # 28</a:t>
            </a:r>
          </a:p>
        </p:txBody>
      </p:sp>
      <p:sp>
        <p:nvSpPr>
          <p:cNvPr id="5" name="TextBox 4">
            <a:extLst>
              <a:ext uri="{FF2B5EF4-FFF2-40B4-BE49-F238E27FC236}">
                <a16:creationId xmlns:a16="http://schemas.microsoft.com/office/drawing/2014/main" id="{5DEA7498-39E0-41F7-BF91-875923050C7B}"/>
              </a:ext>
            </a:extLst>
          </p:cNvPr>
          <p:cNvSpPr txBox="1"/>
          <p:nvPr/>
        </p:nvSpPr>
        <p:spPr>
          <a:xfrm>
            <a:off x="485775" y="6331414"/>
            <a:ext cx="2721350" cy="369332"/>
          </a:xfrm>
          <a:prstGeom prst="rect">
            <a:avLst/>
          </a:prstGeom>
          <a:noFill/>
        </p:spPr>
        <p:txBody>
          <a:bodyPr wrap="square">
            <a:spAutoFit/>
          </a:bodyPr>
          <a:lstStyle/>
          <a:p>
            <a:r>
              <a:rPr lang="en-US" sz="1800" dirty="0">
                <a:solidFill>
                  <a:schemeClr val="bg1">
                    <a:lumMod val="65000"/>
                  </a:schemeClr>
                </a:solidFill>
              </a:rPr>
              <a:t>Slide credit: CMU 15-112</a:t>
            </a:r>
            <a:endParaRPr lang="en-US" dirty="0">
              <a:solidFill>
                <a:schemeClr val="bg1">
                  <a:lumMod val="65000"/>
                </a:schemeClr>
              </a:solidFill>
            </a:endParaRPr>
          </a:p>
        </p:txBody>
      </p:sp>
    </p:spTree>
    <p:extLst>
      <p:ext uri="{BB962C8B-B14F-4D97-AF65-F5344CB8AC3E}">
        <p14:creationId xmlns:p14="http://schemas.microsoft.com/office/powerpoint/2010/main" val="409642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 Examples</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100902"/>
            <a:ext cx="10515600" cy="4886045"/>
          </a:xfrm>
        </p:spPr>
        <p:txBody>
          <a:bodyPr>
            <a:normAutofit/>
          </a:bodyPr>
          <a:lstStyle/>
          <a:p>
            <a:r>
              <a:rPr lang="en-US" dirty="0">
                <a:solidFill>
                  <a:schemeClr val="accent1">
                    <a:lumMod val="75000"/>
                  </a:schemeClr>
                </a:solidFill>
              </a:rPr>
              <a:t>Power</a:t>
            </a:r>
            <a:endParaRPr lang="en-US" dirty="0">
              <a:solidFill>
                <a:srgbClr val="7030A0"/>
              </a:solidFill>
            </a:endParaRPr>
          </a:p>
          <a:p>
            <a:endParaRPr lang="en-US" sz="800" dirty="0"/>
          </a:p>
          <a:p>
            <a:pPr>
              <a:lnSpc>
                <a:spcPct val="100000"/>
              </a:lnSpc>
            </a:pPr>
            <a:r>
              <a:rPr lang="en-US" sz="1800" dirty="0">
                <a:latin typeface="Courier New" panose="02070309020205020404" pitchFamily="49" charset="0"/>
                <a:cs typeface="Courier New" panose="02070309020205020404" pitchFamily="49" charset="0"/>
              </a:rPr>
              <a:t># Problem: raise the number base to the given exponent</a:t>
            </a:r>
          </a:p>
          <a:p>
            <a:pPr>
              <a:lnSpc>
                <a:spcPct val="100000"/>
              </a:lnSpc>
            </a:pPr>
            <a:r>
              <a:rPr lang="en-US" sz="1800" dirty="0">
                <a:latin typeface="Courier New" panose="02070309020205020404" pitchFamily="49" charset="0"/>
                <a:cs typeface="Courier New" panose="02070309020205020404" pitchFamily="49" charset="0"/>
              </a:rPr>
              <a:t>def power(base,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a:t>
            </a:r>
          </a:p>
          <a:p>
            <a:pPr>
              <a:lnSpc>
                <a:spcPct val="100000"/>
              </a:lnSpc>
            </a:pPr>
            <a:r>
              <a:rPr lang="en-US" sz="1800" dirty="0">
                <a:latin typeface="Courier New" panose="02070309020205020404" pitchFamily="49" charset="0"/>
                <a:cs typeface="Courier New" panose="02070309020205020404" pitchFamily="49" charset="0"/>
              </a:rPr>
              <a:t>    # assume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is non-negative integer</a:t>
            </a:r>
          </a:p>
          <a:p>
            <a:pPr>
              <a:lnSpc>
                <a:spcPct val="100000"/>
              </a:lnSpc>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 0):</a:t>
            </a:r>
          </a:p>
          <a:p>
            <a:pPr>
              <a:lnSpc>
                <a:spcPct val="100000"/>
              </a:lnSpc>
            </a:pPr>
            <a:r>
              <a:rPr lang="en-US" sz="1800" dirty="0">
                <a:latin typeface="Courier New" panose="02070309020205020404" pitchFamily="49" charset="0"/>
                <a:cs typeface="Courier New" panose="02070309020205020404" pitchFamily="49" charset="0"/>
              </a:rPr>
              <a:t>        return 1</a:t>
            </a:r>
          </a:p>
          <a:p>
            <a:pPr>
              <a:lnSpc>
                <a:spcPct val="100000"/>
              </a:lnSpc>
            </a:pPr>
            <a:r>
              <a:rPr lang="en-US" sz="1800" dirty="0">
                <a:latin typeface="Courier New" panose="02070309020205020404" pitchFamily="49" charset="0"/>
                <a:cs typeface="Courier New" panose="02070309020205020404" pitchFamily="49" charset="0"/>
              </a:rPr>
              <a:t>    else:</a:t>
            </a:r>
          </a:p>
          <a:p>
            <a:pPr>
              <a:lnSpc>
                <a:spcPct val="100000"/>
              </a:lnSpc>
            </a:pPr>
            <a:r>
              <a:rPr lang="en-US" sz="1800" dirty="0">
                <a:latin typeface="Courier New" panose="02070309020205020404" pitchFamily="49" charset="0"/>
                <a:cs typeface="Courier New" panose="02070309020205020404" pitchFamily="49" charset="0"/>
              </a:rPr>
              <a:t>        return base * power(base, expt-1)</a:t>
            </a:r>
          </a:p>
          <a:p>
            <a:pPr>
              <a:lnSpc>
                <a:spcPct val="100000"/>
              </a:lnSpc>
            </a:pPr>
            <a:endParaRPr lang="en-US" sz="1800" dirty="0">
              <a:latin typeface="Courier New" panose="02070309020205020404" pitchFamily="49" charset="0"/>
              <a:cs typeface="Courier New" panose="02070309020205020404" pitchFamily="49" charset="0"/>
            </a:endParaRPr>
          </a:p>
          <a:p>
            <a:pPr>
              <a:lnSpc>
                <a:spcPct val="100000"/>
              </a:lnSpc>
            </a:pPr>
            <a:r>
              <a:rPr lang="en-US" sz="1800" dirty="0">
                <a:latin typeface="Courier New" panose="02070309020205020404" pitchFamily="49" charset="0"/>
                <a:cs typeface="Courier New" panose="02070309020205020404" pitchFamily="49" charset="0"/>
              </a:rPr>
              <a:t>print(power(2,5)) # 32</a:t>
            </a:r>
          </a:p>
        </p:txBody>
      </p:sp>
      <p:sp>
        <p:nvSpPr>
          <p:cNvPr id="5" name="TextBox 4">
            <a:extLst>
              <a:ext uri="{FF2B5EF4-FFF2-40B4-BE49-F238E27FC236}">
                <a16:creationId xmlns:a16="http://schemas.microsoft.com/office/drawing/2014/main" id="{62C5C36F-4189-4750-975F-FB3CEB752C32}"/>
              </a:ext>
            </a:extLst>
          </p:cNvPr>
          <p:cNvSpPr txBox="1"/>
          <p:nvPr/>
        </p:nvSpPr>
        <p:spPr>
          <a:xfrm>
            <a:off x="485775" y="6331414"/>
            <a:ext cx="2721350" cy="369332"/>
          </a:xfrm>
          <a:prstGeom prst="rect">
            <a:avLst/>
          </a:prstGeom>
          <a:noFill/>
        </p:spPr>
        <p:txBody>
          <a:bodyPr wrap="square">
            <a:spAutoFit/>
          </a:bodyPr>
          <a:lstStyle/>
          <a:p>
            <a:r>
              <a:rPr lang="en-US" sz="1800" dirty="0">
                <a:solidFill>
                  <a:schemeClr val="bg1">
                    <a:lumMod val="65000"/>
                  </a:schemeClr>
                </a:solidFill>
              </a:rPr>
              <a:t>Slide credit: CMU 15-112</a:t>
            </a:r>
            <a:endParaRPr lang="en-US" dirty="0">
              <a:solidFill>
                <a:schemeClr val="bg1">
                  <a:lumMod val="65000"/>
                </a:schemeClr>
              </a:solidFill>
            </a:endParaRPr>
          </a:p>
        </p:txBody>
      </p:sp>
    </p:spTree>
    <p:extLst>
      <p:ext uri="{BB962C8B-B14F-4D97-AF65-F5344CB8AC3E}">
        <p14:creationId xmlns:p14="http://schemas.microsoft.com/office/powerpoint/2010/main" val="61544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D8FD-3869-4AF7-957C-E0EB11B91306}"/>
              </a:ext>
            </a:extLst>
          </p:cNvPr>
          <p:cNvSpPr>
            <a:spLocks noGrp="1"/>
          </p:cNvSpPr>
          <p:nvPr>
            <p:ph type="title"/>
          </p:nvPr>
        </p:nvSpPr>
        <p:spPr>
          <a:xfrm>
            <a:off x="400050" y="261172"/>
            <a:ext cx="10515600" cy="839730"/>
          </a:xfrm>
        </p:spPr>
        <p:txBody>
          <a:bodyPr/>
          <a:lstStyle/>
          <a:p>
            <a:r>
              <a:rPr lang="en-US" dirty="0">
                <a:solidFill>
                  <a:schemeClr val="tx1">
                    <a:lumMod val="95000"/>
                    <a:lumOff val="5000"/>
                  </a:schemeClr>
                </a:solidFill>
              </a:rPr>
              <a:t>Recursion Examples</a:t>
            </a:r>
          </a:p>
        </p:txBody>
      </p:sp>
      <p:sp>
        <p:nvSpPr>
          <p:cNvPr id="3" name="Content Placeholder 2">
            <a:extLst>
              <a:ext uri="{FF2B5EF4-FFF2-40B4-BE49-F238E27FC236}">
                <a16:creationId xmlns:a16="http://schemas.microsoft.com/office/drawing/2014/main" id="{4CE5819E-7453-4633-9DED-17455957C1EF}"/>
              </a:ext>
            </a:extLst>
          </p:cNvPr>
          <p:cNvSpPr>
            <a:spLocks noGrp="1"/>
          </p:cNvSpPr>
          <p:nvPr>
            <p:ph idx="1"/>
          </p:nvPr>
        </p:nvSpPr>
        <p:spPr>
          <a:xfrm>
            <a:off x="400050" y="1100902"/>
            <a:ext cx="10515600" cy="4886045"/>
          </a:xfrm>
        </p:spPr>
        <p:txBody>
          <a:bodyPr>
            <a:normAutofit/>
          </a:bodyPr>
          <a:lstStyle/>
          <a:p>
            <a:r>
              <a:rPr lang="en-US" dirty="0">
                <a:solidFill>
                  <a:schemeClr val="accent1">
                    <a:lumMod val="75000"/>
                  </a:schemeClr>
                </a:solidFill>
              </a:rPr>
              <a:t>Power – Multiple base cases!</a:t>
            </a:r>
            <a:endParaRPr lang="en-US" dirty="0">
              <a:solidFill>
                <a:srgbClr val="7030A0"/>
              </a:solidFill>
            </a:endParaRPr>
          </a:p>
          <a:p>
            <a:endParaRPr lang="en-US" sz="800" dirty="0"/>
          </a:p>
          <a:p>
            <a:pPr>
              <a:lnSpc>
                <a:spcPct val="100000"/>
              </a:lnSpc>
            </a:pPr>
            <a:r>
              <a:rPr lang="en-US" sz="1800" dirty="0">
                <a:latin typeface="Courier New" panose="02070309020205020404" pitchFamily="49" charset="0"/>
                <a:cs typeface="Courier New" panose="02070309020205020404" pitchFamily="49" charset="0"/>
              </a:rPr>
              <a:t>def power(base,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a:t>
            </a:r>
          </a:p>
          <a:p>
            <a:pPr>
              <a:lnSpc>
                <a:spcPct val="100000"/>
              </a:lnSpc>
            </a:pPr>
            <a:r>
              <a:rPr lang="en-US" sz="1800" dirty="0">
                <a:latin typeface="Courier New" panose="02070309020205020404" pitchFamily="49" charset="0"/>
                <a:cs typeface="Courier New" panose="02070309020205020404" pitchFamily="49" charset="0"/>
              </a:rPr>
              <a:t>    # This version allows for negative exponents</a:t>
            </a:r>
          </a:p>
          <a:p>
            <a:pPr>
              <a:lnSpc>
                <a:spcPct val="100000"/>
              </a:lnSpc>
            </a:pPr>
            <a:r>
              <a:rPr lang="en-US" sz="1800" dirty="0">
                <a:latin typeface="Courier New" panose="02070309020205020404" pitchFamily="49" charset="0"/>
                <a:cs typeface="Courier New" panose="02070309020205020404" pitchFamily="49" charset="0"/>
              </a:rPr>
              <a:t>    # It still assumes that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is an integer, however.</a:t>
            </a:r>
          </a:p>
          <a:p>
            <a:pPr>
              <a:lnSpc>
                <a:spcPct val="100000"/>
              </a:lnSpc>
            </a:pPr>
            <a:r>
              <a:rPr lang="en-US" sz="1800" dirty="0">
                <a:latin typeface="Courier New" panose="02070309020205020404" pitchFamily="49" charset="0"/>
                <a:cs typeface="Courier New" panose="02070309020205020404" pitchFamily="49" charset="0"/>
              </a:rPr>
              <a:t>    if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 0):</a:t>
            </a:r>
          </a:p>
          <a:p>
            <a:pPr>
              <a:lnSpc>
                <a:spcPct val="100000"/>
              </a:lnSpc>
            </a:pPr>
            <a:r>
              <a:rPr lang="en-US" sz="1800" dirty="0">
                <a:latin typeface="Courier New" panose="02070309020205020404" pitchFamily="49" charset="0"/>
                <a:cs typeface="Courier New" panose="02070309020205020404" pitchFamily="49" charset="0"/>
              </a:rPr>
              <a:t>        return 1</a:t>
            </a:r>
          </a:p>
          <a:p>
            <a:pPr>
              <a:lnSpc>
                <a:spcPct val="100000"/>
              </a:lnSpc>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elif</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 &lt; 0): # new recursive case!</a:t>
            </a:r>
          </a:p>
          <a:p>
            <a:pPr>
              <a:lnSpc>
                <a:spcPct val="100000"/>
              </a:lnSpc>
            </a:pPr>
            <a:r>
              <a:rPr lang="en-US" sz="1800" dirty="0">
                <a:latin typeface="Courier New" panose="02070309020205020404" pitchFamily="49" charset="0"/>
                <a:cs typeface="Courier New" panose="02070309020205020404" pitchFamily="49" charset="0"/>
              </a:rPr>
              <a:t>        return 1.0 / power(base, abs(</a:t>
            </a:r>
            <a:r>
              <a:rPr lang="en-US" sz="1800" dirty="0" err="1">
                <a:latin typeface="Courier New" panose="02070309020205020404" pitchFamily="49" charset="0"/>
                <a:cs typeface="Courier New" panose="02070309020205020404" pitchFamily="49" charset="0"/>
              </a:rPr>
              <a:t>expt</a:t>
            </a:r>
            <a:r>
              <a:rPr lang="en-US" sz="1800" dirty="0">
                <a:latin typeface="Courier New" panose="02070309020205020404" pitchFamily="49" charset="0"/>
                <a:cs typeface="Courier New" panose="02070309020205020404" pitchFamily="49" charset="0"/>
              </a:rPr>
              <a:t>))</a:t>
            </a:r>
          </a:p>
          <a:p>
            <a:pPr>
              <a:lnSpc>
                <a:spcPct val="100000"/>
              </a:lnSpc>
            </a:pPr>
            <a:r>
              <a:rPr lang="en-US" sz="1800" dirty="0">
                <a:latin typeface="Courier New" panose="02070309020205020404" pitchFamily="49" charset="0"/>
                <a:cs typeface="Courier New" panose="02070309020205020404" pitchFamily="49" charset="0"/>
              </a:rPr>
              <a:t>    else:</a:t>
            </a:r>
          </a:p>
          <a:p>
            <a:pPr>
              <a:lnSpc>
                <a:spcPct val="100000"/>
              </a:lnSpc>
            </a:pPr>
            <a:r>
              <a:rPr lang="en-US" sz="1800" dirty="0">
                <a:latin typeface="Courier New" panose="02070309020205020404" pitchFamily="49" charset="0"/>
                <a:cs typeface="Courier New" panose="02070309020205020404" pitchFamily="49" charset="0"/>
              </a:rPr>
              <a:t>        return base * power(base, expt-1)</a:t>
            </a:r>
          </a:p>
          <a:p>
            <a:pPr>
              <a:lnSpc>
                <a:spcPct val="100000"/>
              </a:lnSpc>
            </a:pPr>
            <a:endParaRPr lang="en-US" sz="1800" dirty="0">
              <a:latin typeface="Courier New" panose="02070309020205020404" pitchFamily="49" charset="0"/>
              <a:cs typeface="Courier New" panose="02070309020205020404" pitchFamily="49" charset="0"/>
            </a:endParaRPr>
          </a:p>
          <a:p>
            <a:pPr>
              <a:lnSpc>
                <a:spcPct val="100000"/>
              </a:lnSpc>
            </a:pPr>
            <a:r>
              <a:rPr lang="en-US" sz="1800" dirty="0">
                <a:latin typeface="Courier New" panose="02070309020205020404" pitchFamily="49" charset="0"/>
                <a:cs typeface="Courier New" panose="02070309020205020404" pitchFamily="49" charset="0"/>
              </a:rPr>
              <a:t>print(power(2,5)) # 32</a:t>
            </a:r>
          </a:p>
          <a:p>
            <a:pPr>
              <a:lnSpc>
                <a:spcPct val="100000"/>
              </a:lnSpc>
            </a:pPr>
            <a:r>
              <a:rPr lang="en-US" sz="1800" dirty="0">
                <a:latin typeface="Courier New" panose="02070309020205020404" pitchFamily="49" charset="0"/>
                <a:cs typeface="Courier New" panose="02070309020205020404" pitchFamily="49" charset="0"/>
              </a:rPr>
              <a:t>print(power(2,-5)) # 1/32 = 0.03125</a:t>
            </a:r>
          </a:p>
        </p:txBody>
      </p:sp>
      <p:sp>
        <p:nvSpPr>
          <p:cNvPr id="5" name="TextBox 4">
            <a:extLst>
              <a:ext uri="{FF2B5EF4-FFF2-40B4-BE49-F238E27FC236}">
                <a16:creationId xmlns:a16="http://schemas.microsoft.com/office/drawing/2014/main" id="{E1CB49ED-7907-4FC2-961A-12DE07672A45}"/>
              </a:ext>
            </a:extLst>
          </p:cNvPr>
          <p:cNvSpPr txBox="1"/>
          <p:nvPr/>
        </p:nvSpPr>
        <p:spPr>
          <a:xfrm rot="16200000">
            <a:off x="10530728" y="5027050"/>
            <a:ext cx="2721350" cy="369332"/>
          </a:xfrm>
          <a:prstGeom prst="rect">
            <a:avLst/>
          </a:prstGeom>
          <a:noFill/>
        </p:spPr>
        <p:txBody>
          <a:bodyPr wrap="square">
            <a:spAutoFit/>
          </a:bodyPr>
          <a:lstStyle/>
          <a:p>
            <a:r>
              <a:rPr lang="en-US" sz="1800" dirty="0">
                <a:solidFill>
                  <a:schemeClr val="bg1">
                    <a:lumMod val="65000"/>
                  </a:schemeClr>
                </a:solidFill>
              </a:rPr>
              <a:t>Slide credit: CMU 15-112</a:t>
            </a:r>
            <a:endParaRPr lang="en-US" dirty="0">
              <a:solidFill>
                <a:schemeClr val="bg1">
                  <a:lumMod val="65000"/>
                </a:schemeClr>
              </a:solidFill>
            </a:endParaRPr>
          </a:p>
        </p:txBody>
      </p:sp>
    </p:spTree>
    <p:extLst>
      <p:ext uri="{BB962C8B-B14F-4D97-AF65-F5344CB8AC3E}">
        <p14:creationId xmlns:p14="http://schemas.microsoft.com/office/powerpoint/2010/main" val="3989407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Recursion</a:t>
            </a:r>
          </a:p>
          <a:p>
            <a:pPr marL="457200" indent="-457200">
              <a:buFont typeface="Wingdings" panose="05000000000000000000" pitchFamily="2" charset="2"/>
              <a:buChar char="§"/>
            </a:pPr>
            <a:r>
              <a:rPr lang="en-US" dirty="0">
                <a:solidFill>
                  <a:schemeClr val="tx1"/>
                </a:solidFill>
                <a:sym typeface="Wingdings" panose="05000000000000000000" pitchFamily="2" charset="2"/>
              </a:rPr>
              <a:t>Practical considerations</a:t>
            </a:r>
          </a:p>
          <a:p>
            <a:pPr marL="457200" indent="-457200">
              <a:buFont typeface="Wingdings" panose="05000000000000000000" pitchFamily="2" charset="2"/>
              <a:buChar char="§"/>
            </a:pPr>
            <a:r>
              <a:rPr lang="en-US" dirty="0">
                <a:solidFill>
                  <a:schemeClr val="tx1"/>
                </a:solidFill>
                <a:sym typeface="Wingdings" panose="05000000000000000000" pitchFamily="2" charset="2"/>
              </a:rPr>
              <a:t>Proof by induction</a:t>
            </a:r>
          </a:p>
          <a:p>
            <a:endParaRPr lang="en-US" sz="800" dirty="0">
              <a:sym typeface="Wingdings" panose="05000000000000000000" pitchFamily="2" charset="2"/>
            </a:endParaRPr>
          </a:p>
          <a:p>
            <a:r>
              <a:rPr lang="en-US" dirty="0">
                <a:sym typeface="Wingdings" panose="05000000000000000000" pitchFamily="2" charset="2"/>
              </a:rPr>
              <a:t>Divide and Conquer</a:t>
            </a:r>
          </a:p>
          <a:p>
            <a:pPr marL="457200" indent="-457200">
              <a:buFont typeface="Wingdings" panose="05000000000000000000" pitchFamily="2" charset="2"/>
              <a:buChar char="§"/>
            </a:pPr>
            <a:r>
              <a:rPr lang="en-US" dirty="0">
                <a:solidFill>
                  <a:schemeClr val="tx1"/>
                </a:solidFill>
                <a:sym typeface="Wingdings" panose="05000000000000000000" pitchFamily="2" charset="2"/>
              </a:rPr>
              <a:t>Sorting example</a:t>
            </a:r>
          </a:p>
          <a:p>
            <a:endParaRPr lang="en-US" sz="800" dirty="0">
              <a:sym typeface="Wingdings" panose="05000000000000000000" pitchFamily="2" charset="2"/>
            </a:endParaRPr>
          </a:p>
          <a:p>
            <a:r>
              <a:rPr lang="en-US" dirty="0">
                <a:sym typeface="Wingdings" panose="05000000000000000000" pitchFamily="2" charset="2"/>
              </a:rPr>
              <a:t>Dynamic Programming</a:t>
            </a:r>
          </a:p>
          <a:p>
            <a:pPr marL="457200" indent="-457200">
              <a:buFont typeface="Wingdings" panose="05000000000000000000" pitchFamily="2" charset="2"/>
              <a:buChar char="§"/>
            </a:pPr>
            <a:r>
              <a:rPr lang="en-US" dirty="0">
                <a:solidFill>
                  <a:schemeClr val="tx1"/>
                </a:solidFill>
                <a:sym typeface="Wingdings" panose="05000000000000000000" pitchFamily="2" charset="2"/>
              </a:rPr>
              <a:t>Overlapping subproblems</a:t>
            </a:r>
          </a:p>
          <a:p>
            <a:pPr marL="457200" indent="-457200">
              <a:buFont typeface="Wingdings" panose="05000000000000000000" pitchFamily="2" charset="2"/>
              <a:buChar char="§"/>
            </a:pPr>
            <a:r>
              <a:rPr lang="en-US" dirty="0">
                <a:solidFill>
                  <a:schemeClr val="tx1"/>
                </a:solidFill>
                <a:sym typeface="Wingdings" panose="05000000000000000000" pitchFamily="2" charset="2"/>
              </a:rPr>
              <a:t>Examples</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Tree>
    <p:extLst>
      <p:ext uri="{BB962C8B-B14F-4D97-AF65-F5344CB8AC3E}">
        <p14:creationId xmlns:p14="http://schemas.microsoft.com/office/powerpoint/2010/main" val="4216609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98C6-F4F9-4B85-A0D9-8BF68850EF2B}"/>
              </a:ext>
            </a:extLst>
          </p:cNvPr>
          <p:cNvSpPr>
            <a:spLocks noGrp="1"/>
          </p:cNvSpPr>
          <p:nvPr>
            <p:ph type="title"/>
          </p:nvPr>
        </p:nvSpPr>
        <p:spPr/>
        <p:txBody>
          <a:bodyPr/>
          <a:lstStyle/>
          <a:p>
            <a:r>
              <a:rPr lang="en-US" dirty="0"/>
              <a:t>Iterative vs Recursive</a:t>
            </a:r>
          </a:p>
        </p:txBody>
      </p:sp>
      <p:sp>
        <p:nvSpPr>
          <p:cNvPr id="3" name="Content Placeholder 2">
            <a:extLst>
              <a:ext uri="{FF2B5EF4-FFF2-40B4-BE49-F238E27FC236}">
                <a16:creationId xmlns:a16="http://schemas.microsoft.com/office/drawing/2014/main" id="{C791AC2D-D2EA-47C6-89E4-E609F83E4AC1}"/>
              </a:ext>
            </a:extLst>
          </p:cNvPr>
          <p:cNvSpPr>
            <a:spLocks noGrp="1"/>
          </p:cNvSpPr>
          <p:nvPr>
            <p:ph idx="1"/>
          </p:nvPr>
        </p:nvSpPr>
        <p:spPr>
          <a:xfrm>
            <a:off x="552099" y="1113178"/>
            <a:ext cx="10515600" cy="5377691"/>
          </a:xfrm>
        </p:spPr>
        <p:txBody>
          <a:bodyPr/>
          <a:lstStyle/>
          <a:p>
            <a:r>
              <a:rPr lang="en-US" dirty="0">
                <a:sym typeface="Wingdings" panose="05000000000000000000" pitchFamily="2" charset="2"/>
              </a:rPr>
              <a:t>Factorial</a:t>
            </a:r>
          </a:p>
          <a:p>
            <a:endParaRPr lang="en-US" dirty="0">
              <a:solidFill>
                <a:schemeClr val="tx1"/>
              </a:solidFill>
              <a:sym typeface="Wingdings" panose="05000000000000000000" pitchFamily="2" charset="2"/>
            </a:endParaRPr>
          </a:p>
          <a:p>
            <a:endParaRPr lang="en-US" dirty="0">
              <a:solidFill>
                <a:schemeClr val="tx1"/>
              </a:solidFill>
              <a:sym typeface="Wingdings" panose="05000000000000000000" pitchFamily="2" charset="2"/>
            </a:endParaRPr>
          </a:p>
          <a:p>
            <a:pPr marL="457200" indent="-457200">
              <a:buFont typeface="Wingdings" panose="05000000000000000000" pitchFamily="2" charset="2"/>
              <a:buChar char="§"/>
            </a:pPr>
            <a:endParaRPr lang="en-US" dirty="0">
              <a:solidFill>
                <a:schemeClr val="tx1"/>
              </a:solidFill>
              <a:sym typeface="Wingdings" panose="05000000000000000000" pitchFamily="2" charset="2"/>
            </a:endParaRPr>
          </a:p>
          <a:p>
            <a:endParaRPr lang="en-US" dirty="0"/>
          </a:p>
        </p:txBody>
      </p:sp>
      <p:sp>
        <p:nvSpPr>
          <p:cNvPr id="5" name="TextBox 4">
            <a:extLst>
              <a:ext uri="{FF2B5EF4-FFF2-40B4-BE49-F238E27FC236}">
                <a16:creationId xmlns:a16="http://schemas.microsoft.com/office/drawing/2014/main" id="{D51170A0-5F29-454A-BBE1-955E170C5247}"/>
              </a:ext>
            </a:extLst>
          </p:cNvPr>
          <p:cNvSpPr txBox="1"/>
          <p:nvPr/>
        </p:nvSpPr>
        <p:spPr>
          <a:xfrm>
            <a:off x="552099" y="1903363"/>
            <a:ext cx="5143851" cy="2985433"/>
          </a:xfrm>
          <a:prstGeom prst="rect">
            <a:avLst/>
          </a:prstGeom>
          <a:noFill/>
        </p:spPr>
        <p:txBody>
          <a:bodyPr wrap="square">
            <a:spAutoFit/>
          </a:bodyPr>
          <a:lstStyle/>
          <a:p>
            <a:r>
              <a:rPr lang="en-US" sz="2400" dirty="0"/>
              <a:t>Iterative</a:t>
            </a:r>
          </a:p>
          <a:p>
            <a:endParaRPr lang="en-US" sz="2400" dirty="0"/>
          </a:p>
          <a:p>
            <a:r>
              <a:rPr lang="en-US" sz="2000" dirty="0">
                <a:latin typeface="Courier New" panose="02070309020205020404" pitchFamily="49" charset="0"/>
                <a:cs typeface="Courier New" panose="02070309020205020404" pitchFamily="49" charset="0"/>
              </a:rPr>
              <a:t>def </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result = 1</a:t>
            </a:r>
          </a:p>
          <a:p>
            <a:r>
              <a:rPr lang="en-US" sz="2000" dirty="0">
                <a:latin typeface="Courier New" panose="02070309020205020404" pitchFamily="49" charset="0"/>
                <a:cs typeface="Courier New" panose="02070309020205020404" pitchFamily="49" charset="0"/>
              </a:rPr>
              <a:t>    for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in range(2, n + 1):</a:t>
            </a:r>
          </a:p>
          <a:p>
            <a:r>
              <a:rPr lang="en-US" sz="2000" dirty="0">
                <a:latin typeface="Courier New" panose="02070309020205020404" pitchFamily="49" charset="0"/>
                <a:cs typeface="Courier New" panose="02070309020205020404" pitchFamily="49" charset="0"/>
              </a:rPr>
              <a:t>        result *= </a:t>
            </a:r>
            <a:r>
              <a:rPr lang="en-US" sz="2000" dirty="0" err="1">
                <a:latin typeface="Courier New" panose="02070309020205020404" pitchFamily="49" charset="0"/>
                <a:cs typeface="Courier New" panose="02070309020205020404" pitchFamily="49" charset="0"/>
              </a:rPr>
              <a:t>i</a:t>
            </a:r>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return result</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(5))</a:t>
            </a:r>
          </a:p>
        </p:txBody>
      </p:sp>
      <p:sp>
        <p:nvSpPr>
          <p:cNvPr id="6" name="TextBox 5">
            <a:extLst>
              <a:ext uri="{FF2B5EF4-FFF2-40B4-BE49-F238E27FC236}">
                <a16:creationId xmlns:a16="http://schemas.microsoft.com/office/drawing/2014/main" id="{CC8D93A8-FC21-48EC-9DAB-30E158A42B1C}"/>
              </a:ext>
            </a:extLst>
          </p:cNvPr>
          <p:cNvSpPr txBox="1"/>
          <p:nvPr/>
        </p:nvSpPr>
        <p:spPr>
          <a:xfrm>
            <a:off x="5923848" y="1903363"/>
            <a:ext cx="5982402" cy="2985433"/>
          </a:xfrm>
          <a:prstGeom prst="rect">
            <a:avLst/>
          </a:prstGeom>
          <a:noFill/>
        </p:spPr>
        <p:txBody>
          <a:bodyPr wrap="square">
            <a:spAutoFit/>
          </a:bodyPr>
          <a:lstStyle/>
          <a:p>
            <a:r>
              <a:rPr lang="en-US" sz="2400" dirty="0"/>
              <a:t>Recursive</a:t>
            </a:r>
          </a:p>
          <a:p>
            <a:endParaRPr lang="en-US" sz="2400" dirty="0"/>
          </a:p>
          <a:p>
            <a:r>
              <a:rPr lang="en-US" sz="2000" dirty="0">
                <a:latin typeface="Courier New" panose="02070309020205020404" pitchFamily="49" charset="0"/>
                <a:cs typeface="Courier New" panose="02070309020205020404" pitchFamily="49" charset="0"/>
              </a:rPr>
              <a:t>def </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(n):</a:t>
            </a:r>
          </a:p>
          <a:p>
            <a:r>
              <a:rPr lang="en-US" sz="2000" dirty="0">
                <a:latin typeface="Courier New" panose="02070309020205020404" pitchFamily="49" charset="0"/>
                <a:cs typeface="Courier New" panose="02070309020205020404" pitchFamily="49" charset="0"/>
              </a:rPr>
              <a:t>    if (n &lt; 2):</a:t>
            </a:r>
          </a:p>
          <a:p>
            <a:r>
              <a:rPr lang="en-US" sz="2000" dirty="0">
                <a:latin typeface="Courier New" panose="02070309020205020404" pitchFamily="49" charset="0"/>
                <a:cs typeface="Courier New" panose="02070309020205020404" pitchFamily="49" charset="0"/>
              </a:rPr>
              <a:t>        return 1</a:t>
            </a:r>
          </a:p>
          <a:p>
            <a:r>
              <a:rPr lang="en-US" sz="2000" dirty="0">
                <a:latin typeface="Courier New" panose="02070309020205020404" pitchFamily="49" charset="0"/>
                <a:cs typeface="Courier New" panose="02070309020205020404" pitchFamily="49" charset="0"/>
              </a:rPr>
              <a:t>    else:</a:t>
            </a:r>
          </a:p>
          <a:p>
            <a:r>
              <a:rPr lang="en-US" sz="2000" dirty="0">
                <a:latin typeface="Courier New" panose="02070309020205020404" pitchFamily="49" charset="0"/>
                <a:cs typeface="Courier New" panose="02070309020205020404" pitchFamily="49" charset="0"/>
              </a:rPr>
              <a:t>        return n * </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(n - 1)</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print(</a:t>
            </a:r>
            <a:r>
              <a:rPr lang="en-US" sz="2000" dirty="0">
                <a:solidFill>
                  <a:srgbClr val="7030A0"/>
                </a:solidFill>
                <a:latin typeface="Courier New" panose="02070309020205020404" pitchFamily="49" charset="0"/>
                <a:cs typeface="Courier New" panose="02070309020205020404" pitchFamily="49" charset="0"/>
              </a:rPr>
              <a:t>factorial</a:t>
            </a:r>
            <a:r>
              <a:rPr lang="en-US" sz="2000" dirty="0">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3779400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153.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154.xml><?xml version="1.0" encoding="utf-8"?>
<p:tagLst xmlns:a="http://schemas.openxmlformats.org/drawingml/2006/main" xmlns:r="http://schemas.openxmlformats.org/officeDocument/2006/relationships" xmlns:p="http://schemas.openxmlformats.org/presentationml/2006/main">
  <p:tag name="TEXPOINT" val="template"/>
  <p:tag name="SOURCE" val="TPT1  equation V_0(\phantom{xxx})  template TPT1  env TPENV1  fore 0  back 16777215  eqnno 1"/>
  <p:tag name="FILENAME" val="TP_tmp"/>
  <p:tag name="ORIGWIDTH" val="34"/>
  <p:tag name="PICTUREFILESIZE" val="2278"/>
</p:tagLst>
</file>

<file path=ppt/tags/tag155.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156.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157.xml><?xml version="1.0" encoding="utf-8"?>
<p:tagLst xmlns:a="http://schemas.openxmlformats.org/drawingml/2006/main" xmlns:r="http://schemas.openxmlformats.org/officeDocument/2006/relationships" xmlns:p="http://schemas.openxmlformats.org/presentationml/2006/main">
  <p:tag name="TEXPOINT" val="template"/>
  <p:tag name="SOURCE" val="TPT1  equation V_1(\phantom{xxx})  template TPT1  env TPENV1  fore 0  back 16777215  eqnno 1"/>
  <p:tag name="FILENAME" val="TP_tmp"/>
  <p:tag name="ORIGWIDTH" val="34"/>
  <p:tag name="PICTUREFILESIZE" val="2084"/>
</p:tagLst>
</file>

<file path=ppt/tags/tag158.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159.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TEXPOINT" val="template"/>
  <p:tag name="SOURCE" val="TPT1  equation V_2(\phantom{xxx})  template TPT1  env TPENV1  fore 0  back 16777215  eqnno 1"/>
  <p:tag name="FILENAME" val="TP_tmp"/>
  <p:tag name="ORIGWIDTH" val="34"/>
  <p:tag name="PICTUREFILESIZE" val="2364"/>
</p:tagLst>
</file>

<file path=ppt/tags/tag161.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162.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163.xml><?xml version="1.0" encoding="utf-8"?>
<p:tagLst xmlns:a="http://schemas.openxmlformats.org/drawingml/2006/main" xmlns:r="http://schemas.openxmlformats.org/officeDocument/2006/relationships" xmlns:p="http://schemas.openxmlformats.org/presentationml/2006/main">
  <p:tag name="TEXPOINT" val="template"/>
  <p:tag name="SOURCE" val="TPT1  equation V_3(\phantom{xxx})  template TPT1  env TPENV1  fore 0  back 16777215  eqnno 1"/>
  <p:tag name="FILENAME" val="TP_tmp"/>
  <p:tag name="ORIGWIDTH" val="34"/>
  <p:tag name="PICTUREFILESIZE" val="2417"/>
</p:tagLst>
</file>

<file path=ppt/tags/tag164.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165.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166.xml><?xml version="1.0" encoding="utf-8"?>
<p:tagLst xmlns:a="http://schemas.openxmlformats.org/drawingml/2006/main" xmlns:r="http://schemas.openxmlformats.org/officeDocument/2006/relationships" xmlns:p="http://schemas.openxmlformats.org/presentationml/2006/main">
  <p:tag name="TEXPOINT" val="template"/>
  <p:tag name="SOURCE" val="TPT1  equation V_4(\phantom{xxx})  template TPT1  env TPENV1  fore 0  back 16777215  eqnno 1"/>
  <p:tag name="FILENAME" val="TP_tmp"/>
  <p:tag name="ORIGWIDTH" val="34"/>
  <p:tag name="PICTUREFILESIZE" val="2228"/>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V_{k+1}(s) \leftarrow \max_a \sum_{s'} T(s,a,s') \,\left[ R(s, a, s') + \gamma\, V_k(s')\right]}&#10;\]&#10;\end{document}&#10;"/>
  <p:tag name="FILENAME" val="txp_fig"/>
  <p:tag name="FORMAT" val="png16m"/>
  <p:tag name="RES" val="1200"/>
  <p:tag name="BLEND" val="0"/>
  <p:tag name="TRANSPARENT" val="0"/>
  <p:tag name="TBUG" val="0"/>
  <p:tag name="ALLOWFS" val="0"/>
  <p:tag name="ORIGWIDTH" val="484"/>
  <p:tag name="PICTUREFILESIZE" val="48339"/>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noAutofit/>
      </a:bodyPr>
      <a:lstStyle>
        <a:defPPr algn="ctr">
          <a:defRPr dirty="0" smtClean="0"/>
        </a:defPPr>
      </a:lstStyle>
    </a:txDef>
  </a:objectDefaults>
  <a:extraClrSchemeLst/>
</a:theme>
</file>

<file path=ppt/theme/theme4.xml><?xml version="1.0" encoding="utf-8"?>
<a:theme xmlns:a="http://schemas.openxmlformats.org/drawingml/2006/main" name="3_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2623</TotalTime>
  <Words>2551</Words>
  <Application>Microsoft Office PowerPoint</Application>
  <PresentationFormat>Widescreen</PresentationFormat>
  <Paragraphs>712</Paragraphs>
  <Slides>46</Slides>
  <Notes>2</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46</vt:i4>
      </vt:variant>
    </vt:vector>
  </HeadingPairs>
  <TitlesOfParts>
    <vt:vector size="59" baseType="lpstr">
      <vt:lpstr>Arial</vt:lpstr>
      <vt:lpstr>Calibri</vt:lpstr>
      <vt:lpstr>Calibri Light</vt:lpstr>
      <vt:lpstr>Cambria Math</vt:lpstr>
      <vt:lpstr>Candara</vt:lpstr>
      <vt:lpstr>Courier New</vt:lpstr>
      <vt:lpstr>Rockwell</vt:lpstr>
      <vt:lpstr>Times New Roman</vt:lpstr>
      <vt:lpstr>Wingdings</vt:lpstr>
      <vt:lpstr>Office Theme</vt:lpstr>
      <vt:lpstr>1_Office Theme</vt:lpstr>
      <vt:lpstr>2_Office Theme</vt:lpstr>
      <vt:lpstr>3_Office Theme</vt:lpstr>
      <vt:lpstr>  10-607 Computational Foundations for Machine Learning  Recursion, Induction, &amp; Dynamic Programming</vt:lpstr>
      <vt:lpstr>Plan</vt:lpstr>
      <vt:lpstr>Factorial</vt:lpstr>
      <vt:lpstr>Recursion</vt:lpstr>
      <vt:lpstr>Recursion Examples</vt:lpstr>
      <vt:lpstr>Recursion Examples</vt:lpstr>
      <vt:lpstr>Recursion Examples</vt:lpstr>
      <vt:lpstr>Plan</vt:lpstr>
      <vt:lpstr>Iterative vs Recursive</vt:lpstr>
      <vt:lpstr>How does this look in memory?</vt:lpstr>
      <vt:lpstr>How does this look in memory?</vt:lpstr>
      <vt:lpstr>The “stack” part of memory is a stack</vt:lpstr>
      <vt:lpstr>“Stack” part of memory is a stack</vt:lpstr>
      <vt:lpstr>“Stack” part of memory is a stack</vt:lpstr>
      <vt:lpstr>“Stack” part of memory is a stack</vt:lpstr>
      <vt:lpstr>“Stack” part of memory is a stack</vt:lpstr>
      <vt:lpstr>“Stack” part of memory is a stack</vt:lpstr>
      <vt:lpstr>What can go wrong?</vt:lpstr>
      <vt:lpstr>Demo: Stack of elephants</vt:lpstr>
      <vt:lpstr>Demo: Stack of elephants</vt:lpstr>
      <vt:lpstr>Demo: Stack of elephants</vt:lpstr>
      <vt:lpstr>Demo: Stack of elephants</vt:lpstr>
      <vt:lpstr>Demo: Stack of elephants</vt:lpstr>
      <vt:lpstr>PowerPoint Presentation</vt:lpstr>
      <vt:lpstr>Plan</vt:lpstr>
      <vt:lpstr>Proof by Induction</vt:lpstr>
      <vt:lpstr>Proof by Induction</vt:lpstr>
      <vt:lpstr>Exercise 1</vt:lpstr>
      <vt:lpstr>Exercise 1</vt:lpstr>
      <vt:lpstr>Plan</vt:lpstr>
      <vt:lpstr>Divide and Conquer</vt:lpstr>
      <vt:lpstr>Divide and Conquer</vt:lpstr>
      <vt:lpstr>Plan</vt:lpstr>
      <vt:lpstr>Reminder Binary Search</vt:lpstr>
      <vt:lpstr>Exercise 2: Fibonacci Naïve </vt:lpstr>
      <vt:lpstr>Exercise 3: Fibonacci Naïve </vt:lpstr>
      <vt:lpstr>Fibonacci Dynamic Programming </vt:lpstr>
      <vt:lpstr>Fibonacci Dynamic Programming </vt:lpstr>
      <vt:lpstr>Dynamic Programming </vt:lpstr>
      <vt:lpstr>Examples from ML</vt:lpstr>
      <vt:lpstr>MDP: Racing Search Tree</vt:lpstr>
      <vt:lpstr>MDP: Racing Search Tree</vt:lpstr>
      <vt:lpstr>MDP: Racing Tree Example</vt:lpstr>
      <vt:lpstr>MDP: Value Iteration</vt:lpstr>
      <vt:lpstr>Hidden Markov Model</vt:lpstr>
      <vt:lpstr>Forward-Backward Algorithm: Finds Marginals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10-607 Computational Foundations for Machine Learning  Recursion, Induction, &amp; Dynamic Programming</dc:title>
  <dc:creator>Patrick Virtue</dc:creator>
  <cp:lastModifiedBy>Patrick Virtue</cp:lastModifiedBy>
  <cp:revision>128</cp:revision>
  <dcterms:created xsi:type="dcterms:W3CDTF">2020-05-18T13:01:09Z</dcterms:created>
  <dcterms:modified xsi:type="dcterms:W3CDTF">2021-11-19T14:38:36Z</dcterms:modified>
</cp:coreProperties>
</file>