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ink/ink1.xml" ContentType="application/inkml+xml"/>
  <Override PartName="/ppt/tags/tag20.xml" ContentType="application/vnd.openxmlformats-officedocument.presentationml.tags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9" r:id="rId3"/>
    <p:sldId id="2357" r:id="rId4"/>
    <p:sldId id="2329" r:id="rId5"/>
    <p:sldId id="2365" r:id="rId6"/>
    <p:sldId id="2366" r:id="rId7"/>
    <p:sldId id="272" r:id="rId8"/>
    <p:sldId id="2359" r:id="rId9"/>
    <p:sldId id="284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358" r:id="rId18"/>
    <p:sldId id="283" r:id="rId19"/>
    <p:sldId id="296" r:id="rId20"/>
    <p:sldId id="2364" r:id="rId21"/>
    <p:sldId id="2363" r:id="rId22"/>
    <p:sldId id="2360" r:id="rId23"/>
    <p:sldId id="2361" r:id="rId24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0000FF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143" autoAdjust="0"/>
    <p:restoredTop sz="79774" autoAdjust="0"/>
  </p:normalViewPr>
  <p:slideViewPr>
    <p:cSldViewPr snapToGrid="0">
      <p:cViewPr>
        <p:scale>
          <a:sx n="71" d="100"/>
          <a:sy n="71" d="100"/>
        </p:scale>
        <p:origin x="1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1:07:44.1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21943 14266 1220 0,'-32'0'54'0,"18"0"11"0,0 0-52 0,0 0-13 0,-7 6 0 0,3-3 0 16,4-3 19-16,0 0 1 0,-4 0 0 0,4 0 0 15,3 0-8-15,1 0-2 0,-4 0 0 0,3 0 0 16,0 0-10-16,4 0 0 0,-7 0 0 0,4 0 0 16,3 0 62-16,0 0 20 0,0 0 4 0,0 0 1 15,-1 7 17-15,8-7 3 0,0 0 1 0,0 0 0 16,-3 0-36-16,3 0-8 0,0 0 0 0,0 0-1 16,0 0-24-16,7 9-5 0,4-9-1 0,6 0 0 15,4 0-10-15,-3 6-3 0,-7-3 0 0,6 4 0 0,4-4-7 16,1-3-1-16,-5 0-1 0,1 0 0 15,3 0 0-15,0 6 0 0,0-3 0 0,-3 3 0 0,0-6-11 0,-1 4 0 16,4 2 0-16,1-6 0 0,-5 3 0 0,1 3 13 16,7-3-3-16,-1 4-1 0,4-1 5 15,1-3 1-15,-1 3 0 0,4-3 0 0,6 4-2 0,-2-4 0 16,-8-3 0-16,7 6 0 0,1-6 4 0,-1 3 1 16,0-3 0-16,-3 0 0 0,-4 0-18 0,4 0 0 15,7-3 0-15,-8 3 0 0,1-6 0 16,3 6 0-16,4 0 0 0,0 0 0 0,-4 6 12 0,8-6-4 15,-1-6 0-15,4 6-8 0,-4 0 12 0,4 0-12 16,-7 0 12-16,3 0-12 0,0 0 13 0,1 0-4 16,3 0-1-16,3 0 0 0,0 0-8 0,1 0 8 0,3 0-8 15,-4 0 8-15,-3 0-8 0,0 6 0 16,-4-6 0-16,4 0 0 0,0 3 0 0,0-3 8 0,0 0-8 16,0 0 8-16,-1 0-8 0,-2 0 0 0,3 0 0 0,-4 0-11 15,-3 0 11-15,-4 0 0 0,4 0 0 0,-4 0 0 16,-3 0 0-16,3 0 12 0,4-3-4 0,0-3 0 15,0 6 3-15,3 0 1 0,4 0 0 0,-4 0 0 16,4 0-12-16,-7 0-17 0,7 0 4 0,-8 0 1 16,5 0 12-16,-4 0 0 0,-1 0 0 0,1 0 0 15,3 0 0-15,1 0 12 0,-1 0-3 0,0 0 0 16,-3 0-9-16,7 0 0 0,-7 0 0 0,-4 0 8 16,0 0-8-16,1 0 0 0,-4-3 0 0,3 3 0 15,0-7 21-15,0 7-1 0,8-3 0 0,-5-3 0 16,5 3-20-16,-1 3-15 0,-3-6 3 0,7 6 0 15,-7 0 12-15,3 0 16 0,-3 0-3 0,0 6-1 0,-1-6-12 16,-2 0-12-16,2 0 3 0,-2 0 0 16,-5 0 9-16,5 0 0 0,-1-6 0 0,0 6 0 0,-3 0 0 15,-4 0 9-15,-3 0-9 0,0 0 0 0,-1 6 13 0,1-6-4 16,-4 0-1-16,0-6 0 0,1 6 4 0,-1 0 0 16,0 0 0-16,-3 0 0 0,3 0 0 15,-4-7 0-15,5 4 0 0,-1 3 0 0,-4-6-12 0,4 3 8 16,1 3-8-16,-1-6 8 0,-4 6-8 15,5-4 8-15,-1 4-8 0,0-6 8 0,-3 6-8 0,3 0 0 16,-7-3 0-16,4 3-11 0,-4 0 11 0,0 0 0 16,-4 0 0-16,1 0 0 0,-1 3 0 0,1-3 0 0,-4 0 0 0,-7 0 0 15,7 0 9-15,4 0-9 0,-11 0 12 0,7 0-12 16,0 6 11-16,0-6-11 0,-7 0 10 16,0 0-10-16,0 0 8 0,7 0-8 0,-7 0 0 15,4-6 9-15,-4 6 5 0,0 0 1 0,0 0 0 0,10 0 0 31,-10 0-42-31,0 0-8 0,0 0-1 0,0 0-883 0,0 0-176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8T21:26:56.5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13576 1324 0,'0'0'59'15,"-11"0"12"-15,0 3-57 0,1-3-14 0,-1 0 0 0,-3 6 0 0,3-6 164 0,8 3 29 16,-11-3 7-16,7 7 0 0,7-7-158 0,0 0-32 15,0 0-10-15,0 0 0 0,-4 0 8 0,4 0-8 16,0 0 8-16,0 0-8 0,0 0 0 0,0 0 0 16,11-7 0-16,-1 4 0 0,-3-3 0 0,11 6 0 15,-11 0 11-15,11 0-11 0,-1 0 24 0,5 0-2 16,-1 0 0-16,-4 0 0 0,8 0-10 0,7 0-3 16,-7 0 0-16,3 0 0 0,4 0 7 0,3 6 2 15,-7-6 0-15,7 0 0 0,8 0-27 0,-8 0-6 0,4 0-1 16,-4 0 0-16,4 0 16 0,7-6 0 0,3 6 9 0,8 0-9 15,-5 0 15-15,5 0-3 0,3 0-1 16,-7 0 0-16,3 0-11 0,4 0 0 0,-7 0 0 0,7 0 0 16,-3 6-11-16,6-6-1 0,4 0 0 0,-7 3 0 15,4 4 12-15,-5-7 14 0,1 0-3 0,0 9-1 16,0-9-10-16,7 6 0 0,0-2 0 0,4-4 8 16,-4 6-8-16,-3-6 10 0,-1 0-10 0,4 3 10 15,4-3-10-15,3 0 8 0,-4 0-8 0,1 0 8 16,-4 0-8-16,3 0 8 0,1 0-8 0,0-3 8 15,-1 3-8-15,8 0 0 0,-1-6 0 0,-3 2 0 16,-3-2 0-16,-1 6 0 0,5 0-9 0,-5 0 9 16,4-3 0-16,-3-3 0 0,3 6 0 0,-4 0 0 15,-3 0 0-15,0 0 0 0,4 0 0 0,3 0 0 0,7-7 0 16,-3 7 0-16,-1 0 0 0,-2 0 0 0,2-3 0 16,8 3 0-16,3-6 0 0,-3 6 9 0,-1-3-9 0,1-3 12 15,-4 6-12-15,4-3 12 0,-1-4-12 0,5 7 0 16,2 0 0-16,-6 0 0 0,0-3 0 0,-4 3 0 15,11-6 0-15,-4 6 8 0,4 0-8 0,-1 0 0 16,-10 0-10-16,11 0 10 0,3 6 0 0,1-6 0 16,-5 0 0-16,1 0 0 0,0 3 0 0,-1-3 0 15,12 0 0-15,-4 0 0 0,-4-3 0 0,7 3 0 16,0 0 0-16,1 0 0 0,6 0 0 0,-3 0 0 16,0 0 0-16,3 0 10 0,-7 0-10 0,4 0 0 15,4 3 0-15,-1-3 0 0,-3 0 0 16,3 7 0-16,1-7 0 0,-1 3 0 0,-3-3 0 0,7 0 0 0,7 6 11 15,-4-6-11-15,-10 3 0 0,7-3 0 0,7 0 0 16,0 0 0-16,0 0 8 0,-4 0-8 0,-3 0 0 0,10 0 9 16,8 0-1-16,-1 0 0 0,-6 0 0 0,3 0 0 15,3 0 16-15,-3 0 4 0,-3 0 0 0,6 0 0 16,4 0-4-16,0 0 0 0,1 0 0 0,-1 0 0 16,3 6-10-16,-3-6-2 0,-3 3-1 0,-1-3 0 15,4 7-11-15,-3-7 0 0,-4 6 0 0,7-6 8 16,0 3-8-16,-3-3 0 0,-4 0 0 0,3 0 0 15,8 0 0-15,-8-3 0 0,1 3 0 0,-1-6 0 16,1 6 0-16,-1-7 0 0,-3 4-9 0,0-3 9 16,4-3 16-16,-1-1 9 0,-3 7 3 0,4-6 0 15,3-4-19-15,-4 10-9 0,-6-6 10 0,6 2-10 0,12 4 0 16,-8-3-15-16,-4 3 2 0,1-3 0 16,3 6-97-16,0 0-19 15,-4 0-4-15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55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1172"/>
            <a:ext cx="10515600" cy="83973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0919"/>
            <a:ext cx="10515600" cy="4886045"/>
          </a:xfrm>
        </p:spPr>
        <p:txBody>
          <a:bodyPr>
            <a:normAutofit/>
          </a:bodyPr>
          <a:lstStyle>
            <a:lvl1pPr marL="0" indent="0">
              <a:buFont typeface="Wingdings" panose="05000000000000000000" pitchFamily="2" charset="2"/>
              <a:buNone/>
              <a:defRPr sz="3200"/>
            </a:lvl1pPr>
            <a:lvl2pPr marL="685800" indent="-228600">
              <a:buFont typeface="Wingdings" panose="05000000000000000000" pitchFamily="2" charset="2"/>
              <a:buChar char="§"/>
              <a:defRPr sz="2800"/>
            </a:lvl2pPr>
            <a:lvl3pPr marL="1143000" indent="-228600">
              <a:buFont typeface="Wingdings" panose="05000000000000000000" pitchFamily="2" charset="2"/>
              <a:buChar char="§"/>
              <a:defRPr sz="2400"/>
            </a:lvl3pPr>
            <a:lvl4pPr marL="1600200" indent="-228600">
              <a:buFont typeface="Wingdings" panose="05000000000000000000" pitchFamily="2" charset="2"/>
              <a:buChar char="§"/>
              <a:defRPr sz="2000"/>
            </a:lvl4pPr>
            <a:lvl5pPr marL="2057400" indent="-228600">
              <a:buFont typeface="Wingdings" panose="05000000000000000000" pitchFamily="2" charset="2"/>
              <a:buChar char="§"/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868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09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714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00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07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41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01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53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4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1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11/19/2021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B7D8C-0399-4A4C-8090-0D21AD94D7C2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7042C-0934-4E3B-9FFB-10D5A66E8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4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cmu.edu/~112/notes/notes-recursion-part1.html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D8FD-3869-4AF7-957C-E0EB11B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172"/>
            <a:ext cx="10515600" cy="8397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Warm-up as you walk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19E-7453-4633-9DED-17455957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90919"/>
            <a:ext cx="10515600" cy="48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Complete the recursive function for factorial!</a:t>
            </a:r>
          </a:p>
          <a:p>
            <a:r>
              <a:rPr lang="en-US" dirty="0">
                <a:solidFill>
                  <a:srgbClr val="7030A0"/>
                </a:solidFill>
              </a:rPr>
              <a:t>Note: A recursive function calls itself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___________: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___________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___________________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369C-5686-4C01-BA83-938C271D8A14}"/>
              </a:ext>
            </a:extLst>
          </p:cNvPr>
          <p:cNvSpPr txBox="1">
            <a:spLocks/>
          </p:cNvSpPr>
          <p:nvPr/>
        </p:nvSpPr>
        <p:spPr>
          <a:xfrm>
            <a:off x="8561609" y="2307771"/>
            <a:ext cx="1817914" cy="412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0! = 1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1! = 1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2! = 2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3! = 6</a:t>
            </a:r>
          </a:p>
          <a:p>
            <a:pPr marL="0" indent="0">
              <a:buNone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4! = 24</a:t>
            </a:r>
          </a:p>
        </p:txBody>
      </p:sp>
    </p:spTree>
    <p:extLst>
      <p:ext uri="{BB962C8B-B14F-4D97-AF65-F5344CB8AC3E}">
        <p14:creationId xmlns:p14="http://schemas.microsoft.com/office/powerpoint/2010/main" val="2921963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62200" y="2323652"/>
            <a:ext cx="7338508" cy="4400998"/>
          </a:xfrm>
        </p:spPr>
        <p:txBody>
          <a:bodyPr>
            <a:normAutofit/>
          </a:bodyPr>
          <a:lstStyle/>
          <a:p>
            <a:r>
              <a:rPr lang="en-US" dirty="0"/>
              <a:t>How long does it take us to find a number we are looking for?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start at the front and proceed forward, each item you examine rules out 1 item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9400" y="33528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AB1F53-9FEB-4A6B-859C-181079C53AE8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4080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799E636-3B47-46DD-80AD-568E1DC9CDA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3050" y="1659442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72DFA3D-4B6A-4875-9E22-A973D879F849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4B74626-3D21-4D48-BF7C-547ABEF74C6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2301688" y="2736028"/>
            <a:ext cx="7338508" cy="3860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If instead we </a:t>
            </a:r>
            <a:r>
              <a:rPr lang="en-US" b="1"/>
              <a:t>jump right to the middle</a:t>
            </a:r>
            <a:r>
              <a:rPr lang="en-US"/>
              <a:t>, one of three things can happen: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/>
              <a:t>The middle one happens to be the number we were looking for, yay!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/>
              <a:t>We realize we went too far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/>
              <a:t>We realize we didn’t go far enough</a:t>
            </a:r>
          </a:p>
          <a:p>
            <a:pPr marL="365760" lvl="1" indent="0">
              <a:buFont typeface="Wingdings" panose="05000000000000000000" pitchFamily="2" charset="2"/>
              <a:buNone/>
            </a:pPr>
            <a:r>
              <a:rPr lang="en-US" b="1"/>
              <a:t>Ruling out HALF the options in one step is </a:t>
            </a:r>
            <a:r>
              <a:rPr lang="en-US" b="1" u="sng"/>
              <a:t>so much </a:t>
            </a:r>
            <a:r>
              <a:rPr lang="en-US" b="1"/>
              <a:t>faster than only ruling out one!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512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01688" y="2736028"/>
            <a:ext cx="7338508" cy="3860800"/>
          </a:xfrm>
        </p:spPr>
        <p:txBody>
          <a:bodyPr>
            <a:normAutofit/>
          </a:bodyPr>
          <a:lstStyle/>
          <a:p>
            <a:r>
              <a:rPr lang="en-US" dirty="0"/>
              <a:t>If instead we </a:t>
            </a:r>
            <a:r>
              <a:rPr lang="en-US" b="1" dirty="0"/>
              <a:t>jump right to the middle</a:t>
            </a:r>
            <a:r>
              <a:rPr lang="en-US" dirty="0"/>
              <a:t>, one of three things can happen: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>
                <a:solidFill>
                  <a:schemeClr val="tx1"/>
                </a:solidFill>
              </a:rPr>
              <a:t>The middle one happens to be the number we were looking for, yay!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/>
              <a:t>We realize we went too far</a:t>
            </a:r>
          </a:p>
          <a:p>
            <a:pPr marL="880110" lvl="1" indent="-514350">
              <a:buFont typeface="+mj-lt"/>
              <a:buAutoNum type="alphaUcPeriod"/>
            </a:pPr>
            <a:r>
              <a:rPr lang="en-US" dirty="0"/>
              <a:t>We realize we didn’t go far enough</a:t>
            </a:r>
          </a:p>
          <a:p>
            <a:pPr marL="365760" lvl="1" indent="0">
              <a:buNone/>
            </a:pPr>
            <a:r>
              <a:rPr lang="en-US" b="1" dirty="0"/>
              <a:t>Ruling out HALF the options in one step is </a:t>
            </a:r>
            <a:r>
              <a:rPr lang="en-US" b="1" u="sng" dirty="0"/>
              <a:t>so much </a:t>
            </a:r>
            <a:r>
              <a:rPr lang="en-US" b="1" dirty="0"/>
              <a:t>faster than only ruling out one!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9DE63D-029E-47DE-81E5-5BB54264583E}"/>
              </a:ext>
            </a:extLst>
          </p:cNvPr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3050" y="1659442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D071369-BBA7-47DF-86FC-A3B7787B79D9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16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62200" y="2819400"/>
            <a:ext cx="7338508" cy="3048000"/>
          </a:xfrm>
        </p:spPr>
        <p:txBody>
          <a:bodyPr>
            <a:normAutofit/>
          </a:bodyPr>
          <a:lstStyle/>
          <a:p>
            <a:r>
              <a:rPr lang="en-US" sz="2800" dirty="0"/>
              <a:t>Let’s say the answer was C, “we didn’t go far enough”</a:t>
            </a:r>
          </a:p>
          <a:p>
            <a:r>
              <a:rPr lang="en-US" sz="2800" dirty="0"/>
              <a:t>We ruled out the entire first half, and now only have the second half to search</a:t>
            </a:r>
          </a:p>
          <a:p>
            <a:r>
              <a:rPr lang="en-US" sz="2800" dirty="0"/>
              <a:t>We could start at the front of the second half and proceed forward…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9400" y="16764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747D5D34-F229-4C04-9C3C-53C025BB6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FC6CBD-67FC-4A49-AF5A-844F02209943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05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62200" y="2819400"/>
            <a:ext cx="7338508" cy="3124200"/>
          </a:xfrm>
        </p:spPr>
        <p:txBody>
          <a:bodyPr>
            <a:noAutofit/>
          </a:bodyPr>
          <a:lstStyle/>
          <a:p>
            <a:r>
              <a:rPr lang="en-US" sz="2800" dirty="0"/>
              <a:t>Let’s say the answer was C, “we didn’t go far enough”</a:t>
            </a:r>
          </a:p>
          <a:p>
            <a:r>
              <a:rPr lang="en-US" sz="2800" dirty="0"/>
              <a:t>We ruled out the entire first half, and now only have the second half to search</a:t>
            </a:r>
          </a:p>
          <a:p>
            <a:r>
              <a:rPr lang="en-US" sz="2800" dirty="0"/>
              <a:t>We could start at the front of the second half and proceed forward…</a:t>
            </a:r>
            <a:r>
              <a:rPr lang="en-US" sz="2800" dirty="0">
                <a:solidFill>
                  <a:schemeClr val="accent1"/>
                </a:solidFill>
              </a:rPr>
              <a:t>but why do that when we know we have a better way?</a:t>
            </a:r>
          </a:p>
          <a:p>
            <a:r>
              <a:rPr lang="en-US" sz="2800" b="1" dirty="0"/>
              <a:t>Jump right to the middle </a:t>
            </a:r>
            <a:r>
              <a:rPr lang="en-US" sz="2800" dirty="0"/>
              <a:t>of the region to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9400" y="16764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3F237B7E-466E-44FE-A644-A12E400C9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51A885-A7C8-478F-9A3C-CB1C90823156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5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2362200" y="2819400"/>
            <a:ext cx="7338508" cy="3124200"/>
          </a:xfrm>
        </p:spPr>
        <p:txBody>
          <a:bodyPr>
            <a:noAutofit/>
          </a:bodyPr>
          <a:lstStyle/>
          <a:p>
            <a:r>
              <a:rPr lang="en-US" sz="2800" dirty="0"/>
              <a:t>Let’s say the answer was C, “we didn’t go far enough”</a:t>
            </a:r>
          </a:p>
          <a:p>
            <a:r>
              <a:rPr lang="en-US" sz="2800" dirty="0"/>
              <a:t>We ruled out the entire first half, and now only have the second half to search</a:t>
            </a:r>
          </a:p>
          <a:p>
            <a:r>
              <a:rPr lang="en-US" sz="2800" dirty="0"/>
              <a:t>We could start at the front of the second half and proceed forward…</a:t>
            </a:r>
            <a:r>
              <a:rPr lang="en-US" sz="2800" dirty="0">
                <a:solidFill>
                  <a:schemeClr val="accent1"/>
                </a:solidFill>
              </a:rPr>
              <a:t>but why do that when we know we have a better way?</a:t>
            </a:r>
          </a:p>
          <a:p>
            <a:r>
              <a:rPr lang="en-US" sz="2800" b="1" dirty="0"/>
              <a:t>Jump right to the middle </a:t>
            </a:r>
            <a:r>
              <a:rPr lang="en-US" sz="2800" dirty="0"/>
              <a:t>of the region to search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2819400" y="16764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Explosion 2 4"/>
          <p:cNvSpPr/>
          <p:nvPr>
            <p:custDataLst>
              <p:tags r:id="rId3"/>
            </p:custDataLst>
          </p:nvPr>
        </p:nvSpPr>
        <p:spPr>
          <a:xfrm>
            <a:off x="4012154" y="3048000"/>
            <a:ext cx="4038600" cy="22860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2400" b="1" dirty="0">
                <a:solidFill>
                  <a:prstClr val="white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RECURSION!!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245CC48-57C0-44B6-AD4A-62D902F7C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2179F9-6EF1-46F8-B0B4-514948A0AEA7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03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21F9-24E5-4517-AB90-CB2A18474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4A3D8-0A17-4F89-832A-E3B4A271D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3775" y="1100902"/>
            <a:ext cx="9759950" cy="5973623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binarySearch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(list data,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binarySearch2(data, key,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(data)-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binarySearch2(list data,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key,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first,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last) {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// </a:t>
            </a:r>
            <a:r>
              <a:rPr lang="en-US" sz="2000" b="1" dirty="0">
                <a:highlight>
                  <a:srgbClr val="FFFF00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TODO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base case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mid = (first + last) // 2; 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(data[mid] == key)</a:t>
            </a:r>
          </a:p>
          <a:p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 if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(data[mid] &gt; key)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binarySearch2(data, key, first, mid-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binarySearch2(data, key, mid+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last)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86D0AD7-F7F5-46B3-925F-551344847AD7}"/>
                  </a:ext>
                </a:extLst>
              </p14:cNvPr>
              <p14:cNvContentPartPr/>
              <p14:nvPr/>
            </p14:nvContentPartPr>
            <p14:xfrm>
              <a:off x="7791480" y="5135760"/>
              <a:ext cx="1836720" cy="45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86D0AD7-F7F5-46B3-925F-551344847AD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82120" y="5126400"/>
                <a:ext cx="185544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282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13323" y="1114425"/>
            <a:ext cx="8284935" cy="4921250"/>
          </a:xfrm>
        </p:spPr>
        <p:txBody>
          <a:bodyPr>
            <a:noAutofit/>
          </a:bodyPr>
          <a:lstStyle/>
          <a:p>
            <a:r>
              <a:rPr lang="en-US" sz="2800" dirty="0"/>
              <a:t>What would be a good </a:t>
            </a:r>
            <a:r>
              <a:rPr lang="en-US" sz="2800" dirty="0">
                <a:solidFill>
                  <a:schemeClr val="accent1"/>
                </a:solidFill>
              </a:rPr>
              <a:t>base case </a:t>
            </a:r>
            <a:r>
              <a:rPr lang="en-US" sz="2800" dirty="0"/>
              <a:t>for our Binary Search function?</a:t>
            </a:r>
          </a:p>
          <a:p>
            <a:r>
              <a:rPr lang="en-US" sz="2800" dirty="0"/>
              <a:t>Select all that apply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Only three items remain: save yourself an unnecessary function call that would trivially divide them into halves of size 1, and just check all three.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Only two items remain: can’t divide into two halves with a middle, so just check the two.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Only one item remains: just check it.</a:t>
            </a:r>
          </a:p>
          <a:p>
            <a:pPr marL="525780" indent="-457200">
              <a:buFont typeface="+mj-lt"/>
              <a:buAutoNum type="alphaUcPeriod"/>
            </a:pPr>
            <a:r>
              <a:rPr lang="en-US" sz="2800" dirty="0"/>
              <a:t>No items remain: obviously we didn’t find it.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EA4AFD-126F-465F-9C31-F96FDBE5E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35FA28-B49F-4E2F-BF66-F982B53ADEC4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4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4243"/>
            <a:ext cx="7886700" cy="367160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What is the time complexity of binary search?</a:t>
            </a:r>
          </a:p>
          <a:p>
            <a:r>
              <a:rPr lang="en-US" dirty="0"/>
              <a:t>A: O(1)</a:t>
            </a:r>
          </a:p>
          <a:p>
            <a:r>
              <a:rPr lang="en-US" dirty="0"/>
              <a:t>B: O(N)</a:t>
            </a:r>
          </a:p>
          <a:p>
            <a:r>
              <a:rPr lang="en-US" dirty="0"/>
              <a:t>C: O(N/2)</a:t>
            </a:r>
          </a:p>
          <a:p>
            <a:r>
              <a:rPr lang="en-US" dirty="0"/>
              <a:t>D: O(log N)</a:t>
            </a:r>
          </a:p>
          <a:p>
            <a:r>
              <a:rPr lang="en-US" dirty="0"/>
              <a:t>E: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011829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F9743-AE57-4773-B71D-04D0077BE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Plotting log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573ECF-18AA-4747-A7CD-41025F6FB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Notebook</a:t>
            </a:r>
          </a:p>
        </p:txBody>
      </p:sp>
    </p:spTree>
    <p:extLst>
      <p:ext uri="{BB962C8B-B14F-4D97-AF65-F5344CB8AC3E}">
        <p14:creationId xmlns:p14="http://schemas.microsoft.com/office/powerpoint/2010/main" val="271888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2422694"/>
            <a:ext cx="5134535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10-607</a:t>
            </a:r>
            <a:br>
              <a:rPr lang="en-US" sz="4600" dirty="0"/>
            </a:br>
            <a:r>
              <a:rPr lang="en-US" sz="4600" dirty="0"/>
              <a:t>Computational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Recursion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5" r="252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036661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Dealing with multiple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Exercises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Guess a number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Binary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Computational complexity O(log n)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Practical considerations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Proof by induction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BB4387B-6476-434D-A44F-437217F05491}"/>
                  </a:ext>
                </a:extLst>
              </p14:cNvPr>
              <p14:cNvContentPartPr/>
              <p14:nvPr/>
            </p14:nvContentPartPr>
            <p14:xfrm>
              <a:off x="537120" y="4859280"/>
              <a:ext cx="5739480" cy="45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BB4387B-6476-434D-A44F-437217F0549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7760" y="4849920"/>
                <a:ext cx="5758200" cy="6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47011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D8FD-3869-4AF7-957C-E0EB11B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172"/>
            <a:ext cx="10515600" cy="8397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Factorial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19E-7453-4633-9DED-17455957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90919"/>
            <a:ext cx="10515600" cy="48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Complete the recursive function for factorial!</a:t>
            </a:r>
          </a:p>
          <a:p>
            <a:r>
              <a:rPr lang="en-US" dirty="0">
                <a:solidFill>
                  <a:srgbClr val="7030A0"/>
                </a:solidFill>
              </a:rPr>
              <a:t>Note: A recursive function calls itself</a:t>
            </a:r>
          </a:p>
          <a:p>
            <a:endParaRPr lang="en-US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factorial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n):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___________: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return ___________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___________________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C6D369C-5686-4C01-BA83-938C271D8A14}"/>
              </a:ext>
            </a:extLst>
          </p:cNvPr>
          <p:cNvSpPr txBox="1">
            <a:spLocks/>
          </p:cNvSpPr>
          <p:nvPr/>
        </p:nvSpPr>
        <p:spPr>
          <a:xfrm>
            <a:off x="8561609" y="2307771"/>
            <a:ext cx="1817914" cy="41250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0! =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1! = 1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2! = 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3! = 6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4! = 24</a:t>
            </a:r>
          </a:p>
        </p:txBody>
      </p:sp>
    </p:spTree>
    <p:extLst>
      <p:ext uri="{BB962C8B-B14F-4D97-AF65-F5344CB8AC3E}">
        <p14:creationId xmlns:p14="http://schemas.microsoft.com/office/powerpoint/2010/main" val="141857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D8FD-3869-4AF7-957C-E0EB11B9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050" y="261172"/>
            <a:ext cx="10515600" cy="839730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Recursion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5819E-7453-4633-9DED-17455957C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290919"/>
            <a:ext cx="11601450" cy="48860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hlinkClick r:id="rId2"/>
              </a:rPr>
              <a:t>https://www.cs.cmu.edu/~112/notes/notes-recursion-part1.html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Template</a:t>
            </a:r>
            <a:endParaRPr lang="en-US" dirty="0">
              <a:solidFill>
                <a:srgbClr val="7030A0"/>
              </a:solidFill>
            </a:endParaRPr>
          </a:p>
          <a:p>
            <a:endParaRPr lang="en-US" sz="800" dirty="0"/>
          </a:p>
          <a:p>
            <a:pPr>
              <a:lnSpc>
                <a:spcPct val="110000"/>
              </a:lnSpc>
            </a:pPr>
            <a:r>
              <a:rPr lang="en-US" sz="2400" b="1" dirty="0">
                <a:solidFill>
                  <a:srgbClr val="7030A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recursiveFunction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if (this is the base case):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do something non-recursive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else:</a:t>
            </a:r>
          </a:p>
          <a:p>
            <a:pPr>
              <a:lnSpc>
                <a:spcPct val="110000"/>
              </a:lnSpc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		do something recursive</a:t>
            </a:r>
          </a:p>
        </p:txBody>
      </p:sp>
    </p:spTree>
    <p:extLst>
      <p:ext uri="{BB962C8B-B14F-4D97-AF65-F5344CB8AC3E}">
        <p14:creationId xmlns:p14="http://schemas.microsoft.com/office/powerpoint/2010/main" val="533364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Dealing with multiple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Exercises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Guess a number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Binary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Practical considerations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Proof by induction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4990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Complexity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Previous lecture slides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49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98C6-F4F9-4B85-A0D9-8BF68850E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1AC2D-D2EA-47C6-89E4-E609F83E4A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377691"/>
          </a:xfrm>
        </p:spPr>
        <p:txBody>
          <a:bodyPr/>
          <a:lstStyle/>
          <a:p>
            <a:r>
              <a:rPr lang="en-US" dirty="0"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Dealing with multiple inputs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Exercises</a:t>
            </a:r>
          </a:p>
          <a:p>
            <a:endParaRPr lang="en-US" sz="800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Guess a number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Binary search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Computational complexity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Recursion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Practical considerations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Proof by induction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217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Poll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5382932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1 and 64.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What is the maximum number of guesses you’ll need to play this game?</a:t>
            </a:r>
          </a:p>
          <a:p>
            <a:endParaRPr lang="en-US" dirty="0"/>
          </a:p>
          <a:p>
            <a:r>
              <a:rPr lang="en-US" dirty="0"/>
              <a:t>A: 6</a:t>
            </a:r>
          </a:p>
          <a:p>
            <a:r>
              <a:rPr lang="en-US" dirty="0"/>
              <a:t>B: 7</a:t>
            </a:r>
          </a:p>
          <a:p>
            <a:r>
              <a:rPr lang="en-US" dirty="0"/>
              <a:t>C: 32</a:t>
            </a:r>
          </a:p>
          <a:p>
            <a:r>
              <a:rPr lang="en-US" dirty="0"/>
              <a:t>D: 64</a:t>
            </a:r>
          </a:p>
        </p:txBody>
      </p:sp>
    </p:spTree>
    <p:extLst>
      <p:ext uri="{BB962C8B-B14F-4D97-AF65-F5344CB8AC3E}">
        <p14:creationId xmlns:p14="http://schemas.microsoft.com/office/powerpoint/2010/main" val="754144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D732-4996-432E-8492-28734771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 a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440474-B69C-43C5-A51A-B0C2F8A0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0902"/>
            <a:ext cx="10648950" cy="2499548"/>
          </a:xfrm>
        </p:spPr>
        <p:txBody>
          <a:bodyPr>
            <a:normAutofit/>
          </a:bodyPr>
          <a:lstStyle/>
          <a:p>
            <a:r>
              <a:rPr lang="en-US" dirty="0"/>
              <a:t>I’m thinking of a number between </a:t>
            </a:r>
            <a:r>
              <a:rPr lang="en-US" dirty="0">
                <a:solidFill>
                  <a:srgbClr val="C00000"/>
                </a:solidFill>
              </a:rPr>
              <a:t>1 and N</a:t>
            </a:r>
            <a:r>
              <a:rPr lang="en-US" dirty="0"/>
              <a:t>. After each guess, I’ll tell you if  you’re </a:t>
            </a:r>
            <a:r>
              <a:rPr lang="en-US" dirty="0">
                <a:solidFill>
                  <a:srgbClr val="7030A0"/>
                </a:solidFill>
              </a:rPr>
              <a:t>correct</a:t>
            </a:r>
            <a:r>
              <a:rPr lang="en-US" dirty="0"/>
              <a:t> or if my number is </a:t>
            </a:r>
            <a:r>
              <a:rPr lang="en-US" dirty="0">
                <a:solidFill>
                  <a:srgbClr val="7030A0"/>
                </a:solidFill>
              </a:rPr>
              <a:t>higher</a:t>
            </a:r>
            <a:r>
              <a:rPr lang="en-US" dirty="0"/>
              <a:t> or </a:t>
            </a:r>
            <a:r>
              <a:rPr lang="en-US" dirty="0">
                <a:solidFill>
                  <a:srgbClr val="7030A0"/>
                </a:solidFill>
              </a:rPr>
              <a:t>lower</a:t>
            </a:r>
            <a:r>
              <a:rPr lang="en-US" dirty="0"/>
              <a:t>.</a:t>
            </a:r>
          </a:p>
          <a:p>
            <a:r>
              <a:rPr lang="en-US" dirty="0"/>
              <a:t>What is the maximum number of guesses you’ll need to play this game?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566462"/>
                  </p:ext>
                </p:extLst>
              </p:nvPr>
            </p:nvGraphicFramePr>
            <p:xfrm>
              <a:off x="995519" y="3429000"/>
              <a:ext cx="996775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259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923652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989532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16021646"/>
                        </a:ext>
                      </a:extLst>
                    </a:gridCol>
                  </a:tblGrid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  <m:r>
                                  <a:rPr lang="en-US" sz="2400" i="1" baseline="-25000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2400" i="1" dirty="0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26.6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3198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⌊"/>
                                    <m:endChr m:val="⌋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sz="2400" b="0" i="0" smtClean="0">
                                                <a:latin typeface="Cambria Math" panose="02040503050406030204" pitchFamily="18" charset="0"/>
                                              </a:rPr>
                                              <m:t>log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fName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e>
                                    </m:func>
                                  </m:e>
                                </m:d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+1 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31646951-5819-4089-975D-44873442B68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8566462"/>
                  </p:ext>
                </p:extLst>
              </p:nvPr>
            </p:nvGraphicFramePr>
            <p:xfrm>
              <a:off x="995519" y="3429000"/>
              <a:ext cx="9967755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13259">
                      <a:extLst>
                        <a:ext uri="{9D8B030D-6E8A-4147-A177-3AD203B41FA5}">
                          <a16:colId xmlns:a16="http://schemas.microsoft.com/office/drawing/2014/main" val="3030639343"/>
                        </a:ext>
                      </a:extLst>
                    </a:gridCol>
                    <a:gridCol w="923652">
                      <a:extLst>
                        <a:ext uri="{9D8B030D-6E8A-4147-A177-3AD203B41FA5}">
                          <a16:colId xmlns:a16="http://schemas.microsoft.com/office/drawing/2014/main" val="2463947112"/>
                        </a:ext>
                      </a:extLst>
                    </a:gridCol>
                    <a:gridCol w="989532">
                      <a:extLst>
                        <a:ext uri="{9D8B030D-6E8A-4147-A177-3AD203B41FA5}">
                          <a16:colId xmlns:a16="http://schemas.microsoft.com/office/drawing/2014/main" val="3007465963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0163719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81644566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3653002342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026589985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4193798014"/>
                        </a:ext>
                      </a:extLst>
                    </a:gridCol>
                    <a:gridCol w="1023552">
                      <a:extLst>
                        <a:ext uri="{9D8B030D-6E8A-4147-A177-3AD203B41FA5}">
                          <a16:colId xmlns:a16="http://schemas.microsoft.com/office/drawing/2014/main" val="211602164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9333" r="-422293" b="-230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100K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100M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7464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107895" r="-422293" b="-1276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10.0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16.6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19.9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23.3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26.6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75661409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18" t="-210667" r="-422293" b="-29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17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0" dirty="0"/>
                            <a:t>27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9196056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68497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C6276-75F4-41D2-8AD0-0F429AB197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Classic CS problem:</a:t>
            </a:r>
            <a:br>
              <a:rPr lang="en-US" dirty="0"/>
            </a:br>
            <a:r>
              <a:rPr lang="en-US" dirty="0"/>
              <a:t>Searching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ECF327-7E53-48E1-B902-C2FE8BB7D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04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Imagine storing </a:t>
            </a:r>
            <a:r>
              <a:rPr lang="en-US" b="1" u="sng" dirty="0"/>
              <a:t>sorted</a:t>
            </a:r>
            <a:r>
              <a:rPr lang="en-US" dirty="0"/>
              <a:t> data in an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362200" y="2323652"/>
            <a:ext cx="7338508" cy="4350198"/>
          </a:xfrm>
        </p:spPr>
        <p:txBody>
          <a:bodyPr>
            <a:normAutofit/>
          </a:bodyPr>
          <a:lstStyle/>
          <a:p>
            <a:r>
              <a:rPr lang="en-US" dirty="0"/>
              <a:t>How long does it take us to find a number we are looking for?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819400" y="3352800"/>
          <a:ext cx="6096002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41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18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F62AC639-9C70-45E7-888C-74152F681745}"/>
              </a:ext>
            </a:extLst>
          </p:cNvPr>
          <p:cNvSpPr txBox="1"/>
          <p:nvPr/>
        </p:nvSpPr>
        <p:spPr>
          <a:xfrm>
            <a:off x="485774" y="6331414"/>
            <a:ext cx="95242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Slide credit: http://www.peerinstruction4cs.org/2013/07/13/cs2-in-c-peer-instruction-materials/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374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2254</TotalTime>
  <Words>1298</Words>
  <Application>Microsoft Office PowerPoint</Application>
  <PresentationFormat>Widescreen</PresentationFormat>
  <Paragraphs>354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Consolas</vt:lpstr>
      <vt:lpstr>Courier New</vt:lpstr>
      <vt:lpstr>Wingdings</vt:lpstr>
      <vt:lpstr>Office Theme</vt:lpstr>
      <vt:lpstr>1_Office Theme</vt:lpstr>
      <vt:lpstr>Warm-up as you walk in</vt:lpstr>
      <vt:lpstr>  10-607 Computational Foundations for Machine Learning  Recursion</vt:lpstr>
      <vt:lpstr>Plan</vt:lpstr>
      <vt:lpstr>Computation Complexity</vt:lpstr>
      <vt:lpstr>Plan</vt:lpstr>
      <vt:lpstr>Poll 1</vt:lpstr>
      <vt:lpstr>Guess a Number</vt:lpstr>
      <vt:lpstr>Classic CS problem: Searching</vt:lpstr>
      <vt:lpstr>Imagine storing sorted data in an array</vt:lpstr>
      <vt:lpstr>Imagine storing sorted data in an array</vt:lpstr>
      <vt:lpstr>Imagine storing sorted data in an array</vt:lpstr>
      <vt:lpstr>Imagine storing sorted data in an array</vt:lpstr>
      <vt:lpstr>Binary search</vt:lpstr>
      <vt:lpstr>Binary search</vt:lpstr>
      <vt:lpstr>Binary search</vt:lpstr>
      <vt:lpstr>Binary search</vt:lpstr>
      <vt:lpstr>Poll 2</vt:lpstr>
      <vt:lpstr>Poll 3</vt:lpstr>
      <vt:lpstr>Plotting log functions</vt:lpstr>
      <vt:lpstr>Plan</vt:lpstr>
      <vt:lpstr>Factorial</vt:lpstr>
      <vt:lpstr>Recursion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110</cp:revision>
  <dcterms:created xsi:type="dcterms:W3CDTF">2020-05-18T13:01:09Z</dcterms:created>
  <dcterms:modified xsi:type="dcterms:W3CDTF">2021-11-19T14:25:28Z</dcterms:modified>
</cp:coreProperties>
</file>