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Lst>
  <p:notesMasterIdLst>
    <p:notesMasterId r:id="rId87"/>
  </p:notesMasterIdLst>
  <p:sldIdLst>
    <p:sldId id="1260" r:id="rId4"/>
    <p:sldId id="2327" r:id="rId5"/>
    <p:sldId id="287" r:id="rId6"/>
    <p:sldId id="288" r:id="rId7"/>
    <p:sldId id="1262" r:id="rId8"/>
    <p:sldId id="2303" r:id="rId9"/>
    <p:sldId id="2301" r:id="rId10"/>
    <p:sldId id="2326" r:id="rId11"/>
    <p:sldId id="2328" r:id="rId12"/>
    <p:sldId id="2321" r:id="rId13"/>
    <p:sldId id="2323" r:id="rId14"/>
    <p:sldId id="2324" r:id="rId15"/>
    <p:sldId id="2318" r:id="rId16"/>
    <p:sldId id="597" r:id="rId17"/>
    <p:sldId id="598" r:id="rId18"/>
    <p:sldId id="599" r:id="rId19"/>
    <p:sldId id="601" r:id="rId20"/>
    <p:sldId id="602" r:id="rId21"/>
    <p:sldId id="603" r:id="rId22"/>
    <p:sldId id="606" r:id="rId23"/>
    <p:sldId id="773" r:id="rId24"/>
    <p:sldId id="2322" r:id="rId25"/>
    <p:sldId id="776" r:id="rId26"/>
    <p:sldId id="809" r:id="rId27"/>
    <p:sldId id="810" r:id="rId28"/>
    <p:sldId id="811" r:id="rId29"/>
    <p:sldId id="794" r:id="rId30"/>
    <p:sldId id="808" r:id="rId31"/>
    <p:sldId id="812" r:id="rId32"/>
    <p:sldId id="762" r:id="rId33"/>
    <p:sldId id="763" r:id="rId34"/>
    <p:sldId id="767" r:id="rId35"/>
    <p:sldId id="768" r:id="rId36"/>
    <p:sldId id="260" r:id="rId37"/>
    <p:sldId id="765" r:id="rId38"/>
    <p:sldId id="764" r:id="rId39"/>
    <p:sldId id="766" r:id="rId40"/>
    <p:sldId id="792" r:id="rId41"/>
    <p:sldId id="787" r:id="rId42"/>
    <p:sldId id="616" r:id="rId43"/>
    <p:sldId id="2319" r:id="rId44"/>
    <p:sldId id="540" r:id="rId45"/>
    <p:sldId id="543" r:id="rId46"/>
    <p:sldId id="566" r:id="rId47"/>
    <p:sldId id="575" r:id="rId48"/>
    <p:sldId id="576" r:id="rId49"/>
    <p:sldId id="577" r:id="rId50"/>
    <p:sldId id="578" r:id="rId51"/>
    <p:sldId id="579" r:id="rId52"/>
    <p:sldId id="580" r:id="rId53"/>
    <p:sldId id="567" r:id="rId54"/>
    <p:sldId id="581" r:id="rId55"/>
    <p:sldId id="582" r:id="rId56"/>
    <p:sldId id="584" r:id="rId57"/>
    <p:sldId id="568" r:id="rId58"/>
    <p:sldId id="593" r:id="rId59"/>
    <p:sldId id="587" r:id="rId60"/>
    <p:sldId id="588" r:id="rId61"/>
    <p:sldId id="589" r:id="rId62"/>
    <p:sldId id="590" r:id="rId63"/>
    <p:sldId id="591" r:id="rId64"/>
    <p:sldId id="592" r:id="rId65"/>
    <p:sldId id="585" r:id="rId66"/>
    <p:sldId id="352" r:id="rId67"/>
    <p:sldId id="1209" r:id="rId68"/>
    <p:sldId id="1237" r:id="rId69"/>
    <p:sldId id="1233" r:id="rId70"/>
    <p:sldId id="313" r:id="rId71"/>
    <p:sldId id="356" r:id="rId72"/>
    <p:sldId id="1243" r:id="rId73"/>
    <p:sldId id="537" r:id="rId74"/>
    <p:sldId id="499" r:id="rId75"/>
    <p:sldId id="500" r:id="rId76"/>
    <p:sldId id="502" r:id="rId77"/>
    <p:sldId id="518" r:id="rId78"/>
    <p:sldId id="520" r:id="rId79"/>
    <p:sldId id="1246" r:id="rId80"/>
    <p:sldId id="1247" r:id="rId81"/>
    <p:sldId id="1236" r:id="rId82"/>
    <p:sldId id="2320" r:id="rId83"/>
    <p:sldId id="1264" r:id="rId84"/>
    <p:sldId id="1253" r:id="rId85"/>
    <p:sldId id="2308" r:id="rId86"/>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43" autoAdjust="0"/>
    <p:restoredTop sz="79774" autoAdjust="0"/>
  </p:normalViewPr>
  <p:slideViewPr>
    <p:cSldViewPr snapToGrid="0">
      <p:cViewPr varScale="1">
        <p:scale>
          <a:sx n="71" d="100"/>
          <a:sy n="71" d="100"/>
        </p:scale>
        <p:origin x="15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3T20:46:41.954"/>
    </inkml:context>
    <inkml:brush xml:id="br0">
      <inkml:brushProperty name="width" value="0.05292" units="cm"/>
      <inkml:brushProperty name="height" value="0.05292" units="cm"/>
      <inkml:brushProperty name="color" value="#FF0000"/>
    </inkml:brush>
  </inkml:definitions>
  <inkml:trace contextRef="#ctx0" brushRef="#br0">17219 7634 115 0,'0'0'10'0,"0"0"-10"0,0 0 0 0,0 0 0 0,0-9 148 0,0 9 28 16,4-3 6-16,-4 3 1 0,3-10-80 0,1 7-16 16,-1-3-3-16,-3 3-1 0,0 3-63 0,7-10-12 15,-3 1-8-15,-4 9 10 16,0 0-114-16,3-3-22 0,1-13-5 0,-4 16-1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10/22/2021</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B6C3ED-D7D5-4847-9EE1-D324FF9FC6BC}" type="slidenum">
              <a:rPr lang="en-US" smtClean="0"/>
              <a:pPr/>
              <a:t>1</a:t>
            </a:fld>
            <a:endParaRPr lang="en-US"/>
          </a:p>
        </p:txBody>
      </p:sp>
    </p:spTree>
    <p:extLst>
      <p:ext uri="{BB962C8B-B14F-4D97-AF65-F5344CB8AC3E}">
        <p14:creationId xmlns:p14="http://schemas.microsoft.com/office/powerpoint/2010/main" val="1496378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0e7c7c103_0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0e7c7c103_0_9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g40e7c7c103_0_92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Times New Roman"/>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Times New Roman"/>
                <a:buNone/>
                <a:tabLst/>
                <a:defRPr/>
              </a:pPr>
              <a:t>34</a:t>
            </a:fld>
            <a:endParaRPr kumimoji="0" sz="1400" b="0" i="0" u="none" strike="noStrike" kern="1200" cap="none" spc="0" normalizeH="0" baseline="0" noProof="0">
              <a:ln>
                <a:noFill/>
              </a:ln>
              <a:solidFill>
                <a:prstClr val="black"/>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0e7c7c103_0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0e7c7c103_0_9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g40e7c7c103_0_92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Times New Roman"/>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Times New Roman"/>
                <a:buNone/>
                <a:tabLst/>
                <a:defRPr/>
              </a:pPr>
              <a:t>36</a:t>
            </a:fld>
            <a:endParaRPr kumimoji="0" sz="14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4277741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41</a:t>
            </a:fld>
            <a:endParaRPr lang="en-US"/>
          </a:p>
        </p:txBody>
      </p:sp>
    </p:spTree>
    <p:extLst>
      <p:ext uri="{BB962C8B-B14F-4D97-AF65-F5344CB8AC3E}">
        <p14:creationId xmlns:p14="http://schemas.microsoft.com/office/powerpoint/2010/main" val="867070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MAP -- OptP-Complete</a:t>
            </a:r>
          </a:p>
          <a:p>
            <a:pPr eaLnBrk="1" hangingPunct="1">
              <a:spcBef>
                <a:spcPct val="0"/>
              </a:spcBef>
            </a:pPr>
            <a:r>
              <a:rPr lang="en-US"/>
              <a:t>Marginal -- #P Complete</a:t>
            </a:r>
          </a:p>
        </p:txBody>
      </p:sp>
      <p:sp>
        <p:nvSpPr>
          <p:cNvPr id="17411"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83136E44-A980-4259-B5F8-BF25F3813C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28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64</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Proposed by Andrew Moore, CMU</a:t>
            </a:r>
            <a:r>
              <a:rPr lang="en-US" sz="1200" b="0" i="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is using AI Stack to illustrate what they consider as AI.</a:t>
            </a: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AI must understand the human needs and it must make smart design decisions based on that understanding. Despite the simple definition, though, AI isn't just one thing. It's a giant thing, built from technology blocks we call the AI Stack. At Carnegie Mellon, we view it as a toolbox — each block houses a set of technologies that scientists and researchers can reach for as they work on new initiatives. Expertise in all areas? Not required. Instead, we believe you can focus on one area and draw on other parts of the stack for help. Each block depends on the other for support. And AI endeavors that ignore parts of the stack won't succeed. </a:t>
            </a:r>
            <a:endParaRPr lang="en-US" dirty="0"/>
          </a:p>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65</a:t>
            </a:fld>
            <a:endParaRPr lang="en-US" dirty="0"/>
          </a:p>
        </p:txBody>
      </p:sp>
    </p:spTree>
    <p:extLst>
      <p:ext uri="{BB962C8B-B14F-4D97-AF65-F5344CB8AC3E}">
        <p14:creationId xmlns:p14="http://schemas.microsoft.com/office/powerpoint/2010/main" val="2300141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66</a:t>
            </a:fld>
            <a:endParaRPr lang="en-US" dirty="0"/>
          </a:p>
        </p:txBody>
      </p:sp>
    </p:spTree>
    <p:extLst>
      <p:ext uri="{BB962C8B-B14F-4D97-AF65-F5344CB8AC3E}">
        <p14:creationId xmlns:p14="http://schemas.microsoft.com/office/powerpoint/2010/main" val="2484529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68</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69</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70</a:t>
            </a:fld>
            <a:endParaRPr lang="en-US"/>
          </a:p>
        </p:txBody>
      </p:sp>
    </p:spTree>
    <p:extLst>
      <p:ext uri="{BB962C8B-B14F-4D97-AF65-F5344CB8AC3E}">
        <p14:creationId xmlns:p14="http://schemas.microsoft.com/office/powerpoint/2010/main" val="339658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A1846-15C1-4F35-AD6E-2FC96FAC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a Google self-driving car; it looks really cute and friendly. </a:t>
            </a:r>
          </a:p>
          <a:p>
            <a:pPr marL="171450" indent="-171450">
              <a:buFontTx/>
              <a:buChar char="-"/>
            </a:pPr>
            <a:r>
              <a:rPr lang="en-US" dirty="0"/>
              <a:t>But these things weigh a *ton* and there is a person sitting inside this thing!</a:t>
            </a:r>
          </a:p>
          <a:p>
            <a:pPr marL="171450" indent="-171450">
              <a:buFontTx/>
              <a:buChar char="-"/>
            </a:pPr>
            <a:r>
              <a:rPr lang="en-US" dirty="0"/>
              <a:t>So this machine needs to know a lot about its environment, what actions to take, or policy to follow.</a:t>
            </a:r>
          </a:p>
          <a:p>
            <a:pPr marL="171450" indent="-171450">
              <a:buFontTx/>
              <a:buChar char="-"/>
            </a:pPr>
            <a:r>
              <a:rPr lang="en-US" dirty="0"/>
              <a:t>If a person were to enter the crosswalk, it would need to know how to slow down, or that person would learn a very uncomfortable lesson about physics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64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103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80</a:t>
            </a:fld>
            <a:endParaRPr lang="en-US"/>
          </a:p>
        </p:txBody>
      </p:sp>
    </p:spTree>
    <p:extLst>
      <p:ext uri="{BB962C8B-B14F-4D97-AF65-F5344CB8AC3E}">
        <p14:creationId xmlns:p14="http://schemas.microsoft.com/office/powerpoint/2010/main" val="470370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a:t>
            </a:fld>
            <a:endParaRPr lang="en-US"/>
          </a:p>
        </p:txBody>
      </p:sp>
    </p:spTree>
    <p:extLst>
      <p:ext uri="{BB962C8B-B14F-4D97-AF65-F5344CB8AC3E}">
        <p14:creationId xmlns:p14="http://schemas.microsoft.com/office/powerpoint/2010/main" val="330084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5</a:t>
            </a:fld>
            <a:endParaRPr lang="en-US"/>
          </a:p>
        </p:txBody>
      </p:sp>
    </p:spTree>
    <p:extLst>
      <p:ext uri="{BB962C8B-B14F-4D97-AF65-F5344CB8AC3E}">
        <p14:creationId xmlns:p14="http://schemas.microsoft.com/office/powerpoint/2010/main" val="2187504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13</a:t>
            </a:fld>
            <a:endParaRPr lang="en-US"/>
          </a:p>
        </p:txBody>
      </p:sp>
    </p:spTree>
    <p:extLst>
      <p:ext uri="{BB962C8B-B14F-4D97-AF65-F5344CB8AC3E}">
        <p14:creationId xmlns:p14="http://schemas.microsoft.com/office/powerpoint/2010/main" val="1919757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Intuition \theta</a:t>
            </a:r>
            <a:r>
              <a:rPr lang="en-US" baseline="0" dirty="0"/>
              <a:t> is gradually approaching \theta*</a:t>
            </a:r>
            <a:endParaRPr lang="en-US" dirty="0"/>
          </a:p>
          <a:p>
            <a:r>
              <a:rPr lang="en-US" dirty="0"/>
              <a:t>Part 1:</a:t>
            </a:r>
            <a:r>
              <a:rPr lang="en-US" baseline="0" dirty="0"/>
              <a:t> </a:t>
            </a:r>
            <a:r>
              <a:rPr lang="en-US" dirty="0"/>
              <a:t>The dot product of \theta</a:t>
            </a:r>
            <a:r>
              <a:rPr lang="en-US" baseline="0" dirty="0"/>
              <a:t> and \theta* increases rapidly O(k)</a:t>
            </a:r>
          </a:p>
          <a:p>
            <a:r>
              <a:rPr lang="en-US" baseline="0" dirty="0"/>
              <a:t>Part 2: The norm of \theta increases slowly \Omega(\</a:t>
            </a:r>
            <a:r>
              <a:rPr lang="en-US" baseline="0" dirty="0" err="1"/>
              <a:t>sqrt</a:t>
            </a:r>
            <a:r>
              <a:rPr lang="en-US" baseline="0" dirty="0"/>
              <a:t>(k))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119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Intuition \theta</a:t>
            </a:r>
            <a:r>
              <a:rPr lang="en-US" baseline="0" dirty="0"/>
              <a:t> is gradually approaching \theta*</a:t>
            </a:r>
            <a:endParaRPr lang="en-US" dirty="0"/>
          </a:p>
          <a:p>
            <a:r>
              <a:rPr lang="en-US" dirty="0"/>
              <a:t>Part 1:</a:t>
            </a:r>
            <a:r>
              <a:rPr lang="en-US" baseline="0" dirty="0"/>
              <a:t> </a:t>
            </a:r>
            <a:r>
              <a:rPr lang="en-US" dirty="0"/>
              <a:t>The dot product of \theta</a:t>
            </a:r>
            <a:r>
              <a:rPr lang="en-US" baseline="0" dirty="0"/>
              <a:t> and \theta* increases rapidly O(k)</a:t>
            </a:r>
          </a:p>
          <a:p>
            <a:r>
              <a:rPr lang="en-US" baseline="0" dirty="0"/>
              <a:t>Part 2: The norm of \theta increases slowly \Omega(\</a:t>
            </a:r>
            <a:r>
              <a:rPr lang="en-US" baseline="0" dirty="0" err="1"/>
              <a:t>sqrt</a:t>
            </a:r>
            <a:r>
              <a:rPr lang="en-US" baseline="0" dirty="0"/>
              <a:t>(k))</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4754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0e7c7c103_0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0e7c7c103_0_9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g40e7c7c103_0_92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Times New Roman"/>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Times New Roman"/>
                <a:buNone/>
                <a:tabLst/>
                <a:defRPr/>
              </a:pPr>
              <a:t>32</a:t>
            </a:fld>
            <a:endParaRPr kumimoji="0" sz="14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537116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23EE38-C8CA-0C44-947F-F569C925BA56}" type="datetime1">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919420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999F761-062A-B94A-8542-9F565EB6F277}" type="datetime1">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4109540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13F882-12AF-7E45-A669-9397B47E14F8}" type="datetime1">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89768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89994"/>
            <a:ext cx="53848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89994"/>
            <a:ext cx="53848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77FDFC-8405-6B4A-A08B-E3A56D1E6B31}" type="datetime1">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4257472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523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4994"/>
            <a:ext cx="5386917"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523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4994"/>
            <a:ext cx="5389033"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00A6AC-7802-B748-8BFC-963178D932F5}" type="datetime1">
              <a:rPr lang="en-US" smtClean="0"/>
              <a:t>10/22/2021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886766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7975DF-1D7E-3D46-9FBF-32626F7C8B76}" type="datetime1">
              <a:rPr lang="en-US" smtClean="0"/>
              <a:t>10/22/2021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997865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3B7F1-0188-A940-BF5D-66E37647A655}" type="datetime1">
              <a:rPr lang="en-US" smtClean="0"/>
              <a:t>10/22/2021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00667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273F8A-3757-3D4C-A426-B0CD6A2F9C46}" type="datetime1">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71024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61F7F2-6097-5847-AD96-B9054D2B06FC}" type="datetime1">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027052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4FC9C-2E47-5D47-95CF-45E1ACF1DBF5}" type="datetime1">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953889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2B54D-F174-1149-BF06-CD7DD5AF9AA3}" type="datetime1">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3943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0584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881439"/>
            <a:ext cx="10972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r>
              <a:rPr lang="en-US" altLang="zh-CN"/>
              <a:t>© Eric Xing @ CMU, 2005-2015</a:t>
            </a:r>
            <a:endParaRPr lang="en-US" altLang="en-US" sz="1000">
              <a:solidFill>
                <a:schemeClr val="tx1"/>
              </a:solidFill>
            </a:endParaRPr>
          </a:p>
        </p:txBody>
      </p:sp>
      <p:sp>
        <p:nvSpPr>
          <p:cNvPr id="8" name="Slide Number Placeholder 7"/>
          <p:cNvSpPr>
            <a:spLocks noGrp="1"/>
          </p:cNvSpPr>
          <p:nvPr>
            <p:ph type="sldNum" sz="quarter" idx="12"/>
          </p:nvPr>
        </p:nvSpPr>
        <p:spPr>
          <a:xfrm>
            <a:off x="8737600" y="6248400"/>
            <a:ext cx="2844800" cy="457200"/>
          </a:xfrm>
        </p:spPr>
        <p:txBody>
          <a:bodyPr/>
          <a:lstStyle>
            <a:lvl1pPr>
              <a:defRPr sz="800"/>
            </a:lvl1pPr>
          </a:lstStyle>
          <a:p>
            <a:endParaRPr lang="en-US" altLang="en-US"/>
          </a:p>
          <a:p>
            <a:endParaRPr lang="en-US" altLang="en-US"/>
          </a:p>
          <a:p>
            <a:endParaRPr lang="en-US" altLang="en-US"/>
          </a:p>
          <a:p>
            <a:fld id="{48DE5349-D7F5-4C1F-A5F4-CC997E27CB33}" type="slidenum">
              <a:rPr lang="en-US" altLang="en-US"/>
              <a:pPr/>
              <a:t>‹#›</a:t>
            </a:fld>
            <a:endParaRPr lang="en-US" altLang="en-US"/>
          </a:p>
        </p:txBody>
      </p:sp>
    </p:spTree>
    <p:extLst>
      <p:ext uri="{BB962C8B-B14F-4D97-AF65-F5344CB8AC3E}">
        <p14:creationId xmlns:p14="http://schemas.microsoft.com/office/powerpoint/2010/main" val="624123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0584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881439"/>
            <a:ext cx="10972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r>
              <a:rPr lang="en-US" altLang="zh-CN"/>
              <a:t>© Eric Xing @ CMU, 2005-2015</a:t>
            </a:r>
            <a:endParaRPr lang="en-US" altLang="en-US" sz="1000">
              <a:solidFill>
                <a:schemeClr val="tx1"/>
              </a:solidFill>
            </a:endParaRPr>
          </a:p>
        </p:txBody>
      </p:sp>
      <p:sp>
        <p:nvSpPr>
          <p:cNvPr id="7" name="Slide Number Placeholder 6"/>
          <p:cNvSpPr>
            <a:spLocks noGrp="1"/>
          </p:cNvSpPr>
          <p:nvPr>
            <p:ph type="sldNum" sz="quarter" idx="12"/>
          </p:nvPr>
        </p:nvSpPr>
        <p:spPr>
          <a:xfrm>
            <a:off x="8737600" y="6248400"/>
            <a:ext cx="2844800" cy="457200"/>
          </a:xfrm>
        </p:spPr>
        <p:txBody>
          <a:bodyPr/>
          <a:lstStyle>
            <a:lvl1pPr>
              <a:defRPr sz="800"/>
            </a:lvl1pPr>
          </a:lstStyle>
          <a:p>
            <a:endParaRPr lang="en-US" altLang="en-US"/>
          </a:p>
          <a:p>
            <a:endParaRPr lang="en-US" altLang="en-US"/>
          </a:p>
          <a:p>
            <a:endParaRPr lang="en-US" altLang="en-US"/>
          </a:p>
          <a:p>
            <a:fld id="{9A6A1787-49D9-4C6E-B7C7-59753D4A4CE8}" type="slidenum">
              <a:rPr lang="en-US" altLang="en-US"/>
              <a:pPr/>
              <a:t>‹#›</a:t>
            </a:fld>
            <a:endParaRPr lang="en-US" altLang="en-US"/>
          </a:p>
        </p:txBody>
      </p:sp>
    </p:spTree>
    <p:extLst>
      <p:ext uri="{BB962C8B-B14F-4D97-AF65-F5344CB8AC3E}">
        <p14:creationId xmlns:p14="http://schemas.microsoft.com/office/powerpoint/2010/main" val="46502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5182DA-637D-DA41-AAFB-68E5B7C2EF75}" type="datetime1">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F56997-4F5F-5A42-B306-795126905ACA}" type="slidenum">
              <a:rPr lang="en-US" smtClean="0"/>
              <a:pPr/>
              <a:t>‹#›</a:t>
            </a:fld>
            <a:endParaRPr lang="en-US"/>
          </a:p>
        </p:txBody>
      </p:sp>
      <p:sp>
        <p:nvSpPr>
          <p:cNvPr id="10" name="Text Placeholder 9"/>
          <p:cNvSpPr>
            <a:spLocks noGrp="1"/>
          </p:cNvSpPr>
          <p:nvPr>
            <p:ph type="body" sz="quarter" idx="13" hasCustomPrompt="1"/>
          </p:nvPr>
        </p:nvSpPr>
        <p:spPr>
          <a:xfrm>
            <a:off x="609600" y="142875"/>
            <a:ext cx="3556000" cy="1143000"/>
          </a:xfrm>
        </p:spPr>
        <p:txBody>
          <a:bodyPr anchor="ctr" anchorCtr="0"/>
          <a:lstStyle>
            <a:lvl1pPr marL="0" indent="0">
              <a:buNone/>
              <a:defRPr baseline="0"/>
            </a:lvl1pPr>
          </a:lstStyle>
          <a:p>
            <a:pPr lvl="0"/>
            <a:r>
              <a:rPr lang="en-US" dirty="0"/>
              <a:t>Click to add Section</a:t>
            </a:r>
          </a:p>
        </p:txBody>
      </p:sp>
    </p:spTree>
    <p:extLst>
      <p:ext uri="{BB962C8B-B14F-4D97-AF65-F5344CB8AC3E}">
        <p14:creationId xmlns:p14="http://schemas.microsoft.com/office/powerpoint/2010/main" val="3595489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A94419-EDFB-6F4E-A333-81B2AEE61551}" type="datetime1">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F56997-4F5F-5A42-B306-795126905ACA}" type="slidenum">
              <a:rPr lang="en-US" smtClean="0"/>
              <a:pPr/>
              <a:t>‹#›</a:t>
            </a:fld>
            <a:endParaRPr lang="en-US"/>
          </a:p>
        </p:txBody>
      </p:sp>
      <p:sp>
        <p:nvSpPr>
          <p:cNvPr id="9" name="Text Placeholder 9"/>
          <p:cNvSpPr>
            <a:spLocks noGrp="1"/>
          </p:cNvSpPr>
          <p:nvPr>
            <p:ph type="body" sz="quarter" idx="13" hasCustomPrompt="1"/>
          </p:nvPr>
        </p:nvSpPr>
        <p:spPr>
          <a:xfrm>
            <a:off x="609600" y="142875"/>
            <a:ext cx="3556000" cy="1143000"/>
          </a:xfrm>
        </p:spPr>
        <p:txBody>
          <a:bodyPr anchor="ctr" anchorCtr="0"/>
          <a:lstStyle>
            <a:lvl1pPr marL="0" indent="0">
              <a:buNone/>
              <a:defRPr/>
            </a:lvl1pPr>
          </a:lstStyle>
          <a:p>
            <a:pPr lvl="0"/>
            <a:r>
              <a:rPr lang="en-US" dirty="0"/>
              <a:t>Click to add Section</a:t>
            </a:r>
          </a:p>
        </p:txBody>
      </p:sp>
    </p:spTree>
    <p:extLst>
      <p:ext uri="{BB962C8B-B14F-4D97-AF65-F5344CB8AC3E}">
        <p14:creationId xmlns:p14="http://schemas.microsoft.com/office/powerpoint/2010/main" val="529787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1CD1D9-C084-EE47-BD8D-261BE031B149}" type="datetime1">
              <a:rPr lang="en-US" smtClean="0"/>
              <a:t>10/22/2021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F56997-4F5F-5A42-B306-795126905ACA}" type="slidenum">
              <a:rPr lang="en-US" smtClean="0"/>
              <a:pPr/>
              <a:t>‹#›</a:t>
            </a:fld>
            <a:endParaRPr lang="en-US"/>
          </a:p>
        </p:txBody>
      </p:sp>
      <p:sp>
        <p:nvSpPr>
          <p:cNvPr id="7" name="Text Placeholder 9"/>
          <p:cNvSpPr>
            <a:spLocks noGrp="1"/>
          </p:cNvSpPr>
          <p:nvPr>
            <p:ph type="body" sz="quarter" idx="13" hasCustomPrompt="1"/>
          </p:nvPr>
        </p:nvSpPr>
        <p:spPr>
          <a:xfrm>
            <a:off x="609600" y="142875"/>
            <a:ext cx="3556000" cy="1143000"/>
          </a:xfrm>
        </p:spPr>
        <p:txBody>
          <a:bodyPr anchor="ctr"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add Section</a:t>
            </a:r>
          </a:p>
        </p:txBody>
      </p:sp>
    </p:spTree>
    <p:extLst>
      <p:ext uri="{BB962C8B-B14F-4D97-AF65-F5344CB8AC3E}">
        <p14:creationId xmlns:p14="http://schemas.microsoft.com/office/powerpoint/2010/main" val="2529645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28594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2723070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4087074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725562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552201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591271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50494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35535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64395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356824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723569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10/22/2021</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7224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10760"/>
            <a:ext cx="10972800" cy="5044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554B1-5E36-6045-A73E-011127FE28AE}" type="datetime1">
              <a:rPr lang="en-US" smtClean="0"/>
              <a:t>10/22/2021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816914" y="6356351"/>
            <a:ext cx="11593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45004-F4FB-5345-992E-498B4C43F562}" type="slidenum">
              <a:rPr lang="en-US" smtClean="0"/>
              <a:t>‹#›</a:t>
            </a:fld>
            <a:endParaRPr lang="en-US"/>
          </a:p>
        </p:txBody>
      </p:sp>
    </p:spTree>
    <p:extLst>
      <p:ext uri="{BB962C8B-B14F-4D97-AF65-F5344CB8AC3E}">
        <p14:creationId xmlns:p14="http://schemas.microsoft.com/office/powerpoint/2010/main" val="1504826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91212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7.xml"/><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tiff"/><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4.tiff"/><Relationship Id="rId4" Type="http://schemas.openxmlformats.org/officeDocument/2006/relationships/image" Target="../media/image53.tiff"/></Relationships>
</file>

<file path=ppt/slides/_rels/slide7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0.tiff"/><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8.tiff"/><Relationship Id="rId4" Type="http://schemas.openxmlformats.org/officeDocument/2006/relationships/image" Target="../media/image57.emf"/></Relationships>
</file>

<file path=ppt/slides/_rels/slide7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13.xml"/><Relationship Id="rId4" Type="http://schemas.openxmlformats.org/officeDocument/2006/relationships/image" Target="../media/image61.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http://canvas.cmu.edu/" TargetMode="External"/><Relationship Id="rId7" Type="http://schemas.openxmlformats.org/officeDocument/2006/relationships/image" Target="../media/image62.png"/><Relationship Id="rId2" Type="http://schemas.openxmlformats.org/officeDocument/2006/relationships/hyperlink" Target="https://www.cs.cmu.edu/~10607" TargetMode="External"/><Relationship Id="rId1" Type="http://schemas.openxmlformats.org/officeDocument/2006/relationships/slideLayout" Target="../slideLayouts/slideLayout2.xml"/><Relationship Id="rId6" Type="http://schemas.openxmlformats.org/officeDocument/2006/relationships/hyperlink" Target="mailto:pvirtue@cmu.edu" TargetMode="External"/><Relationship Id="rId5" Type="http://schemas.openxmlformats.org/officeDocument/2006/relationships/hyperlink" Target="https://piazza.com/cmu/fall2021/10607" TargetMode="External"/><Relationship Id="rId4" Type="http://schemas.openxmlformats.org/officeDocument/2006/relationships/hyperlink" Target="http://gradescope.com/" TargetMode="External"/><Relationship Id="rId9" Type="http://schemas.openxmlformats.org/officeDocument/2006/relationships/image" Target="../media/image64.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you walk in</a:t>
            </a:r>
          </a:p>
        </p:txBody>
      </p:sp>
      <p:sp>
        <p:nvSpPr>
          <p:cNvPr id="3" name="Content Placeholder 2"/>
          <p:cNvSpPr>
            <a:spLocks noGrp="1"/>
          </p:cNvSpPr>
          <p:nvPr>
            <p:ph idx="1"/>
          </p:nvPr>
        </p:nvSpPr>
        <p:spPr>
          <a:xfrm>
            <a:off x="646544" y="1076036"/>
            <a:ext cx="9929091" cy="4114800"/>
          </a:xfrm>
        </p:spPr>
        <p:txBody>
          <a:bodyPr/>
          <a:lstStyle/>
          <a:p>
            <a:r>
              <a:rPr lang="en-US" dirty="0"/>
              <a:t>Welcome!</a:t>
            </a:r>
          </a:p>
          <a:p>
            <a:endParaRPr lang="en-US" dirty="0"/>
          </a:p>
          <a:p>
            <a:pPr marL="514350" indent="-514350">
              <a:buAutoNum type="arabicParenR"/>
            </a:pPr>
            <a:r>
              <a:rPr lang="en-US" dirty="0"/>
              <a:t>Sit at a table next to another student</a:t>
            </a:r>
            <a:endParaRPr lang="en-US" sz="2800" dirty="0">
              <a:solidFill>
                <a:schemeClr val="tx1"/>
              </a:solidFill>
            </a:endParaRPr>
          </a:p>
          <a:p>
            <a:pPr marL="514350" indent="-514350">
              <a:buAutoNum type="arabicParenR"/>
            </a:pPr>
            <a:r>
              <a:rPr lang="en-US" dirty="0"/>
              <a:t>Make name plate</a:t>
            </a:r>
          </a:p>
          <a:p>
            <a:pPr marL="917575" lvl="2" indent="-457200"/>
            <a:r>
              <a:rPr lang="en-US" sz="2800" dirty="0"/>
              <a:t>Fold paper in half</a:t>
            </a:r>
          </a:p>
          <a:p>
            <a:pPr marL="917575" lvl="2" indent="-457200"/>
            <a:r>
              <a:rPr lang="en-US" sz="2800" dirty="0"/>
              <a:t>Write preferred name</a:t>
            </a:r>
          </a:p>
          <a:p>
            <a:pPr marL="917575" lvl="2" indent="-457200"/>
            <a:r>
              <a:rPr lang="en-US" sz="2800" dirty="0"/>
              <a:t>Below write you favorite fictional AI/robot</a:t>
            </a:r>
          </a:p>
        </p:txBody>
      </p:sp>
      <p:pic>
        <p:nvPicPr>
          <p:cNvPr id="4" name="Picture 1" descr="C:\Temp\ketrina\Today.png">
            <a:extLst>
              <a:ext uri="{FF2B5EF4-FFF2-40B4-BE49-F238E27FC236}">
                <a16:creationId xmlns:a16="http://schemas.microsoft.com/office/drawing/2014/main" id="{FEB74380-622C-4B8B-8CAB-3F38FD1021F4}"/>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
        <p:nvSpPr>
          <p:cNvPr id="6" name="TextBox 5">
            <a:extLst>
              <a:ext uri="{FF2B5EF4-FFF2-40B4-BE49-F238E27FC236}">
                <a16:creationId xmlns:a16="http://schemas.microsoft.com/office/drawing/2014/main" id="{192059F2-479E-4172-9315-2BF95336F2AA}"/>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extLst>
      <p:ext uri="{BB962C8B-B14F-4D97-AF65-F5344CB8AC3E}">
        <p14:creationId xmlns:p14="http://schemas.microsoft.com/office/powerpoint/2010/main" val="1766279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Warm-up Exercise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52098" y="1113178"/>
                <a:ext cx="11374013" cy="4916147"/>
              </a:xfrm>
            </p:spPr>
            <p:txBody>
              <a:bodyPr/>
              <a:lstStyle/>
              <a:p>
                <a:r>
                  <a:rPr lang="en-US" dirty="0"/>
                  <a:t>Use the propositional logic inference rules provided to prove:</a:t>
                </a:r>
              </a:p>
              <a:p>
                <a:pPr/>
                <a14:m>
                  <m:oMathPara xmlns:m="http://schemas.openxmlformats.org/officeDocument/2006/math">
                    <m:oMathParaPr>
                      <m:jc m:val="centerGroup"/>
                    </m:oMathParaPr>
                    <m:oMath xmlns:m="http://schemas.openxmlformats.org/officeDocument/2006/math">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𝑎</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𝑏</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𝑎</m:t>
                      </m:r>
                      <m:r>
                        <a:rPr lang="en-US" b="0" i="1" smtClean="0">
                          <a:solidFill>
                            <a:schemeClr val="tx1"/>
                          </a:solidFill>
                          <a:latin typeface="Cambria Math" panose="02040503050406030204" pitchFamily="18" charset="0"/>
                        </a:rPr>
                        <m:t>)</m:t>
                      </m:r>
                    </m:oMath>
                  </m:oMathPara>
                </a14:m>
                <a:endParaRPr lang="en-US" dirty="0">
                  <a:solidFill>
                    <a:schemeClr val="tx1"/>
                  </a:solidFill>
                </a:endParaRPr>
              </a:p>
              <a:p>
                <a:r>
                  <a:rPr lang="en-US" dirty="0">
                    <a:solidFill>
                      <a:srgbClr val="7030A0"/>
                    </a:solidFill>
                  </a:rPr>
                  <a:t>However, you cannot use the commutativity rule.</a:t>
                </a:r>
              </a:p>
              <a:p>
                <a:r>
                  <a:rPr lang="en-US" dirty="0"/>
                  <a:t>Write your proof in two-column format, i.e., give an explicit justification for each statement based on previous statements</a:t>
                </a:r>
                <a:endParaRPr lang="en-US" dirty="0">
                  <a:solidFill>
                    <a:srgbClr val="7030A0"/>
                  </a:solidFill>
                </a:endParaRPr>
              </a:p>
              <a:p>
                <a:endParaRPr lang="en-US" dirty="0">
                  <a:solidFill>
                    <a:schemeClr val="tx1"/>
                  </a:solidFill>
                </a:endParaRPr>
              </a:p>
              <a:p>
                <a:pPr marL="457200" indent="-457200">
                  <a:buFont typeface="Wingdings" panose="05000000000000000000" pitchFamily="2" charset="2"/>
                  <a:buChar char="§"/>
                </a:pPr>
                <a:endParaRPr lang="en-US" sz="2800" dirty="0"/>
              </a:p>
              <a:p>
                <a:pPr marL="917575" lvl="2" indent="-457200"/>
                <a:endParaRPr lang="en-US" sz="2800" dirty="0"/>
              </a:p>
              <a:p>
                <a:endParaRPr lang="en-US" dirty="0">
                  <a:solidFill>
                    <a:schemeClr val="tx1"/>
                  </a:solidFill>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52098" y="1113178"/>
                <a:ext cx="11374013" cy="4916147"/>
              </a:xfrm>
              <a:blipFill>
                <a:blip r:embed="rId2"/>
                <a:stretch>
                  <a:fillRect l="-1126" t="-2109"/>
                </a:stretch>
              </a:blipFill>
            </p:spPr>
            <p:txBody>
              <a:bodyPr/>
              <a:lstStyle/>
              <a:p>
                <a:r>
                  <a:rPr lang="en-US">
                    <a:noFill/>
                  </a:rPr>
                  <a:t> </a:t>
                </a:r>
              </a:p>
            </p:txBody>
          </p:sp>
        </mc:Fallback>
      </mc:AlternateContent>
    </p:spTree>
    <p:extLst>
      <p:ext uri="{BB962C8B-B14F-4D97-AF65-F5344CB8AC3E}">
        <p14:creationId xmlns:p14="http://schemas.microsoft.com/office/powerpoint/2010/main" val="3888641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Warm-up Exercise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52098" y="1113178"/>
                <a:ext cx="11374013" cy="4916147"/>
              </a:xfrm>
            </p:spPr>
            <p:txBody>
              <a:bodyPr/>
              <a:lstStyle/>
              <a:p>
                <a:r>
                  <a:rPr lang="en-US" dirty="0"/>
                  <a:t>Use the propositional logic inference rules provided to prove:</a:t>
                </a:r>
              </a:p>
              <a:p>
                <a:pPr/>
                <a14:m>
                  <m:oMathPara xmlns:m="http://schemas.openxmlformats.org/officeDocument/2006/math">
                    <m:oMathParaPr>
                      <m:jc m:val="centerGroup"/>
                    </m:oMathParaPr>
                    <m:oMath xmlns:m="http://schemas.openxmlformats.org/officeDocument/2006/math">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𝑎</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𝑏</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𝑎</m:t>
                      </m:r>
                      <m:r>
                        <a:rPr lang="en-US" b="0" i="1" smtClean="0">
                          <a:solidFill>
                            <a:schemeClr val="tx1"/>
                          </a:solidFill>
                          <a:latin typeface="Cambria Math" panose="02040503050406030204" pitchFamily="18" charset="0"/>
                        </a:rPr>
                        <m:t>)</m:t>
                      </m:r>
                    </m:oMath>
                  </m:oMathPara>
                </a14:m>
                <a:endParaRPr lang="en-US" dirty="0">
                  <a:solidFill>
                    <a:schemeClr val="tx1"/>
                  </a:solidFill>
                </a:endParaRPr>
              </a:p>
              <a:p>
                <a:r>
                  <a:rPr lang="en-US" dirty="0">
                    <a:solidFill>
                      <a:srgbClr val="7030A0"/>
                    </a:solidFill>
                  </a:rPr>
                  <a:t>However, you cannot use the commutativity rule.</a:t>
                </a:r>
              </a:p>
              <a:p>
                <a:r>
                  <a:rPr lang="en-US" dirty="0"/>
                  <a:t>Write your proof in two-column format, i.e., give an explicit justification for each statement based on previous statements</a:t>
                </a:r>
                <a:endParaRPr lang="en-US" dirty="0">
                  <a:solidFill>
                    <a:srgbClr val="7030A0"/>
                  </a:solidFill>
                </a:endParaRPr>
              </a:p>
              <a:p>
                <a:endParaRPr lang="en-US" dirty="0">
                  <a:solidFill>
                    <a:schemeClr val="tx1"/>
                  </a:solidFill>
                </a:endParaRPr>
              </a:p>
              <a:p>
                <a:pPr marL="457200" indent="-457200">
                  <a:buFont typeface="Wingdings" panose="05000000000000000000" pitchFamily="2" charset="2"/>
                  <a:buChar char="§"/>
                </a:pPr>
                <a:endParaRPr lang="en-US" sz="2800" dirty="0"/>
              </a:p>
              <a:p>
                <a:pPr marL="917575" lvl="2" indent="-457200"/>
                <a:endParaRPr lang="en-US" sz="2800" dirty="0"/>
              </a:p>
              <a:p>
                <a:endParaRPr lang="en-US" dirty="0">
                  <a:solidFill>
                    <a:schemeClr val="tx1"/>
                  </a:solidFill>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52098" y="1113178"/>
                <a:ext cx="11374013" cy="4916147"/>
              </a:xfrm>
              <a:blipFill>
                <a:blip r:embed="rId2"/>
                <a:stretch>
                  <a:fillRect l="-1126" t="-2109"/>
                </a:stretch>
              </a:blipFill>
            </p:spPr>
            <p:txBody>
              <a:bodyPr/>
              <a:lstStyle/>
              <a:p>
                <a:r>
                  <a:rPr lang="en-US">
                    <a:noFill/>
                  </a:rPr>
                  <a:t> </a:t>
                </a:r>
              </a:p>
            </p:txBody>
          </p:sp>
        </mc:Fallback>
      </mc:AlternateContent>
    </p:spTree>
    <p:extLst>
      <p:ext uri="{BB962C8B-B14F-4D97-AF65-F5344CB8AC3E}">
        <p14:creationId xmlns:p14="http://schemas.microsoft.com/office/powerpoint/2010/main" val="802689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by Cases</a:t>
            </a:r>
          </a:p>
        </p:txBody>
      </p:sp>
      <p:sp>
        <p:nvSpPr>
          <p:cNvPr id="3" name="Content Placeholder 2"/>
          <p:cNvSpPr>
            <a:spLocks noGrp="1"/>
          </p:cNvSpPr>
          <p:nvPr>
            <p:ph idx="1"/>
          </p:nvPr>
        </p:nvSpPr>
        <p:spPr>
          <a:xfrm>
            <a:off x="552098" y="1113178"/>
            <a:ext cx="11374013" cy="4916147"/>
          </a:xfrm>
        </p:spPr>
        <p:txBody>
          <a:bodyPr/>
          <a:lstStyle/>
          <a:p>
            <a:endParaRPr lang="en-US" dirty="0">
              <a:solidFill>
                <a:schemeClr val="tx1"/>
              </a:solidFill>
            </a:endParaRPr>
          </a:p>
          <a:p>
            <a:pPr marL="457200" indent="-457200">
              <a:buFont typeface="Wingdings" panose="05000000000000000000" pitchFamily="2" charset="2"/>
              <a:buChar char="§"/>
            </a:pPr>
            <a:endParaRPr lang="en-US" sz="2800" dirty="0"/>
          </a:p>
          <a:p>
            <a:pPr marL="917575" lvl="2" indent="-457200"/>
            <a:endParaRPr lang="en-US" sz="2800" dirty="0"/>
          </a:p>
          <a:p>
            <a:endParaRPr lang="en-US" dirty="0">
              <a:solidFill>
                <a:schemeClr val="tx1"/>
              </a:solidFill>
            </a:endParaRPr>
          </a:p>
          <a:p>
            <a:endParaRPr lang="en-US" dirty="0"/>
          </a:p>
        </p:txBody>
      </p:sp>
    </p:spTree>
    <p:extLst>
      <p:ext uri="{BB962C8B-B14F-4D97-AF65-F5344CB8AC3E}">
        <p14:creationId xmlns:p14="http://schemas.microsoft.com/office/powerpoint/2010/main" val="1039817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r>
              <a:rPr lang="en-US" dirty="0"/>
              <a:t>Warm-up exercise</a:t>
            </a:r>
          </a:p>
          <a:p>
            <a:pPr eaLnBrk="1" hangingPunct="1"/>
            <a:r>
              <a:rPr lang="en-US" dirty="0"/>
              <a:t>Propositional Logic and Proofs</a:t>
            </a:r>
          </a:p>
          <a:p>
            <a:r>
              <a:rPr lang="en-US" dirty="0"/>
              <a:t>ML and 606/607 Intro</a:t>
            </a:r>
          </a:p>
          <a:p>
            <a:pPr eaLnBrk="1" hangingPunct="1"/>
            <a:r>
              <a:rPr lang="en-US" dirty="0"/>
              <a:t>More Course Info</a:t>
            </a:r>
          </a:p>
        </p:txBody>
      </p:sp>
      <p:sp>
        <p:nvSpPr>
          <p:cNvPr id="7" name="TextBox 6">
            <a:extLst>
              <a:ext uri="{FF2B5EF4-FFF2-40B4-BE49-F238E27FC236}">
                <a16:creationId xmlns:a16="http://schemas.microsoft.com/office/drawing/2014/main" id="{F47A670C-7A26-4A27-BD6A-003ED3BA355F}"/>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pic>
        <p:nvPicPr>
          <p:cNvPr id="8" name="Picture 1" descr="C:\Temp\ketrina\Today.png">
            <a:extLst>
              <a:ext uri="{FF2B5EF4-FFF2-40B4-BE49-F238E27FC236}">
                <a16:creationId xmlns:a16="http://schemas.microsoft.com/office/drawing/2014/main" id="{6AFDB80D-AFC6-4DAA-AF9D-A5AC371B5D71}"/>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
        <p:nvSpPr>
          <p:cNvPr id="6" name="Rectangle 5">
            <a:extLst>
              <a:ext uri="{FF2B5EF4-FFF2-40B4-BE49-F238E27FC236}">
                <a16:creationId xmlns:a16="http://schemas.microsoft.com/office/drawing/2014/main" id="{72200B7C-7BC6-44D0-BA13-2118A78C567C}"/>
              </a:ext>
            </a:extLst>
          </p:cNvPr>
          <p:cNvSpPr/>
          <p:nvPr/>
        </p:nvSpPr>
        <p:spPr>
          <a:xfrm>
            <a:off x="552099" y="1370299"/>
            <a:ext cx="4723288" cy="109747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3D2812-3D3A-42AB-81CA-518610C03ABC}"/>
              </a:ext>
            </a:extLst>
          </p:cNvPr>
          <p:cNvSpPr/>
          <p:nvPr/>
        </p:nvSpPr>
        <p:spPr>
          <a:xfrm>
            <a:off x="610712" y="3019279"/>
            <a:ext cx="4723288" cy="109747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795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Analysis: Perceptron</a:t>
            </a:r>
          </a:p>
        </p:txBody>
      </p:sp>
      <p:sp>
        <p:nvSpPr>
          <p:cNvPr id="3" name="Slide Number Placeholder 2"/>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14</a:t>
            </a:fld>
            <a:endParaRPr lang="en-US">
              <a:solidFill>
                <a:prstClr val="black">
                  <a:tint val="75000"/>
                </a:prstClr>
              </a:solidFill>
              <a:latin typeface="Candara"/>
            </a:endParaRPr>
          </a:p>
        </p:txBody>
      </p:sp>
      <p:sp>
        <p:nvSpPr>
          <p:cNvPr id="37" name="TextBox 36"/>
          <p:cNvSpPr txBox="1"/>
          <p:nvPr/>
        </p:nvSpPr>
        <p:spPr>
          <a:xfrm>
            <a:off x="1524001" y="6515290"/>
            <a:ext cx="4728039" cy="342711"/>
          </a:xfrm>
          <a:prstGeom prst="rect">
            <a:avLst/>
          </a:prstGeom>
          <a:noFill/>
        </p:spPr>
        <p:txBody>
          <a:bodyPr wrap="square" rtlCol="0" anchor="ctr">
            <a:noAutofit/>
          </a:bodyPr>
          <a:lstStyle/>
          <a:p>
            <a:pPr defTabSz="457200"/>
            <a:r>
              <a:rPr lang="en-US" sz="1400" dirty="0">
                <a:solidFill>
                  <a:prstClr val="white">
                    <a:lumMod val="50000"/>
                  </a:prstClr>
                </a:solidFill>
                <a:latin typeface="Candara"/>
              </a:rPr>
              <a:t>Figure from Nina </a:t>
            </a:r>
            <a:r>
              <a:rPr lang="en-US" sz="1400" dirty="0" err="1">
                <a:solidFill>
                  <a:prstClr val="white">
                    <a:lumMod val="50000"/>
                  </a:prstClr>
                </a:solidFill>
                <a:latin typeface="Candara"/>
              </a:rPr>
              <a:t>Balcan</a:t>
            </a:r>
            <a:endParaRPr lang="en-US" sz="1400" dirty="0">
              <a:solidFill>
                <a:prstClr val="white">
                  <a:lumMod val="50000"/>
                </a:prstClr>
              </a:solidFill>
              <a:latin typeface="Candara"/>
            </a:endParaRPr>
          </a:p>
        </p:txBody>
      </p:sp>
      <p:sp>
        <p:nvSpPr>
          <p:cNvPr id="41" name="TextBox 40"/>
          <p:cNvSpPr txBox="1"/>
          <p:nvPr/>
        </p:nvSpPr>
        <p:spPr>
          <a:xfrm>
            <a:off x="1981201" y="1111133"/>
            <a:ext cx="8073093" cy="5492120"/>
          </a:xfrm>
          <a:prstGeom prst="rect">
            <a:avLst/>
          </a:prstGeom>
          <a:solidFill>
            <a:schemeClr val="accent6">
              <a:lumMod val="40000"/>
              <a:lumOff val="60000"/>
            </a:schemeClr>
          </a:solidFill>
        </p:spPr>
        <p:txBody>
          <a:bodyPr wrap="square" rtlCol="0" anchor="t">
            <a:noAutofit/>
          </a:bodyPr>
          <a:lstStyle/>
          <a:p>
            <a:pPr algn="ctr" defTabSz="457200"/>
            <a:r>
              <a:rPr lang="en-US" sz="2400" b="1" dirty="0">
                <a:solidFill>
                  <a:prstClr val="black"/>
                </a:solidFill>
                <a:latin typeface="Candara"/>
              </a:rPr>
              <a:t>Perceptron Mistake Bound</a:t>
            </a:r>
          </a:p>
        </p:txBody>
      </p:sp>
      <p:grpSp>
        <p:nvGrpSpPr>
          <p:cNvPr id="43" name="Group 42"/>
          <p:cNvGrpSpPr/>
          <p:nvPr/>
        </p:nvGrpSpPr>
        <p:grpSpPr>
          <a:xfrm>
            <a:off x="7774255" y="4433449"/>
            <a:ext cx="2015529" cy="1997042"/>
            <a:chOff x="2438400" y="2971799"/>
            <a:chExt cx="3657811" cy="3624262"/>
          </a:xfrm>
        </p:grpSpPr>
        <p:grpSp>
          <p:nvGrpSpPr>
            <p:cNvPr id="44" name="Group 43"/>
            <p:cNvGrpSpPr/>
            <p:nvPr/>
          </p:nvGrpSpPr>
          <p:grpSpPr>
            <a:xfrm>
              <a:off x="2438400" y="2971799"/>
              <a:ext cx="3657811" cy="3624262"/>
              <a:chOff x="2438400" y="2971799"/>
              <a:chExt cx="3657811" cy="3624262"/>
            </a:xfrm>
          </p:grpSpPr>
          <p:grpSp>
            <p:nvGrpSpPr>
              <p:cNvPr id="46" name="Group 45"/>
              <p:cNvGrpSpPr/>
              <p:nvPr/>
            </p:nvGrpSpPr>
            <p:grpSpPr>
              <a:xfrm>
                <a:off x="2438400" y="2971799"/>
                <a:ext cx="3657811" cy="3624262"/>
                <a:chOff x="2438400" y="2971799"/>
                <a:chExt cx="3657811" cy="3624262"/>
              </a:xfrm>
            </p:grpSpPr>
            <p:sp>
              <p:nvSpPr>
                <p:cNvPr id="48" name="Text Box 18"/>
                <p:cNvSpPr txBox="1">
                  <a:spLocks noChangeArrowheads="1"/>
                </p:cNvSpPr>
                <p:nvPr/>
              </p:nvSpPr>
              <p:spPr bwMode="auto">
                <a:xfrm>
                  <a:off x="4722945" y="3124200"/>
                  <a:ext cx="479512" cy="474774"/>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cxnSp>
              <p:nvCxnSpPr>
                <p:cNvPr id="49" name="Straight Arrow Connector 27"/>
                <p:cNvCxnSpPr>
                  <a:cxnSpLocks noChangeShapeType="1"/>
                </p:cNvCxnSpPr>
                <p:nvPr/>
              </p:nvCxnSpPr>
              <p:spPr bwMode="auto">
                <a:xfrm flipV="1">
                  <a:off x="4202044" y="4089398"/>
                  <a:ext cx="903510" cy="903657"/>
                </a:xfrm>
                <a:prstGeom prst="straightConnector1">
                  <a:avLst/>
                </a:prstGeom>
                <a:noFill/>
                <a:ln w="28575" algn="ctr">
                  <a:solidFill>
                    <a:srgbClr val="D60093"/>
                  </a:solidFill>
                  <a:round/>
                  <a:headEnd/>
                  <a:tailEnd type="arrow" w="med" len="med"/>
                </a:ln>
                <a:extLst>
                  <a:ext uri="{909E8E84-426E-40dd-AFC4-6F175D3DCCD1}">
                    <a14:hiddenFill xmlns="" xmlns:a14="http://schemas.microsoft.com/office/drawing/2010/main">
                      <a:noFill/>
                    </a14:hiddenFill>
                  </a:ext>
                </a:extLst>
              </p:spPr>
            </p:cxnSp>
            <p:grpSp>
              <p:nvGrpSpPr>
                <p:cNvPr id="50" name="Group 49"/>
                <p:cNvGrpSpPr>
                  <a:grpSpLocks/>
                </p:cNvGrpSpPr>
                <p:nvPr/>
              </p:nvGrpSpPr>
              <p:grpSpPr bwMode="auto">
                <a:xfrm>
                  <a:off x="2716229" y="2971799"/>
                  <a:ext cx="3116444" cy="3624262"/>
                  <a:chOff x="5743575" y="2387601"/>
                  <a:chExt cx="3116263" cy="3624263"/>
                </a:xfrm>
              </p:grpSpPr>
              <p:grpSp>
                <p:nvGrpSpPr>
                  <p:cNvPr id="52" name="Group 9"/>
                  <p:cNvGrpSpPr>
                    <a:grpSpLocks/>
                  </p:cNvGrpSpPr>
                  <p:nvPr/>
                </p:nvGrpSpPr>
                <p:grpSpPr bwMode="auto">
                  <a:xfrm>
                    <a:off x="5743575" y="2387601"/>
                    <a:ext cx="3116263" cy="3624263"/>
                    <a:chOff x="3890" y="2197"/>
                    <a:chExt cx="1963" cy="2283"/>
                  </a:xfrm>
                </p:grpSpPr>
                <p:sp>
                  <p:nvSpPr>
                    <p:cNvPr id="54" name="Line 10"/>
                    <p:cNvSpPr>
                      <a:spLocks noChangeShapeType="1"/>
                    </p:cNvSpPr>
                    <p:nvPr/>
                  </p:nvSpPr>
                  <p:spPr bwMode="auto">
                    <a:xfrm flipH="1" flipV="1">
                      <a:off x="4016" y="2669"/>
                      <a:ext cx="1574" cy="1536"/>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sz="1100">
                        <a:solidFill>
                          <a:srgbClr val="003399"/>
                        </a:solidFill>
                        <a:latin typeface="Times New Roman"/>
                        <a:cs typeface="Times New Roman"/>
                      </a:endParaRPr>
                    </a:p>
                  </p:txBody>
                </p:sp>
                <p:sp>
                  <p:nvSpPr>
                    <p:cNvPr id="55" name="Line 12"/>
                    <p:cNvSpPr>
                      <a:spLocks noChangeShapeType="1"/>
                    </p:cNvSpPr>
                    <p:nvPr/>
                  </p:nvSpPr>
                  <p:spPr bwMode="auto">
                    <a:xfrm>
                      <a:off x="4322" y="2571"/>
                      <a:ext cx="1470" cy="139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sz="1100">
                        <a:solidFill>
                          <a:srgbClr val="003399"/>
                        </a:solidFill>
                        <a:latin typeface="Times New Roman"/>
                        <a:cs typeface="Times New Roman"/>
                      </a:endParaRPr>
                    </a:p>
                  </p:txBody>
                </p:sp>
                <p:sp>
                  <p:nvSpPr>
                    <p:cNvPr id="56" name="Text Box 13"/>
                    <p:cNvSpPr txBox="1">
                      <a:spLocks noChangeArrowheads="1"/>
                    </p:cNvSpPr>
                    <p:nvPr/>
                  </p:nvSpPr>
                  <p:spPr bwMode="auto">
                    <a:xfrm>
                      <a:off x="4387" y="2341"/>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57" name="Text Box 14"/>
                    <p:cNvSpPr txBox="1">
                      <a:spLocks noChangeArrowheads="1"/>
                    </p:cNvSpPr>
                    <p:nvPr/>
                  </p:nvSpPr>
                  <p:spPr bwMode="auto">
                    <a:xfrm>
                      <a:off x="4831" y="2805"/>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58" name="Text Box 15"/>
                    <p:cNvSpPr txBox="1">
                      <a:spLocks noChangeArrowheads="1"/>
                    </p:cNvSpPr>
                    <p:nvPr/>
                  </p:nvSpPr>
                  <p:spPr bwMode="auto">
                    <a:xfrm>
                      <a:off x="5140" y="2980"/>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59" name="Text Box 16"/>
                    <p:cNvSpPr txBox="1">
                      <a:spLocks noChangeArrowheads="1"/>
                    </p:cNvSpPr>
                    <p:nvPr/>
                  </p:nvSpPr>
                  <p:spPr bwMode="auto">
                    <a:xfrm>
                      <a:off x="5392" y="3344"/>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a:solidFill>
                            <a:srgbClr val="003399"/>
                          </a:solidFill>
                          <a:latin typeface="Times New Roman"/>
                          <a:cs typeface="Times New Roman"/>
                        </a:rPr>
                        <a:t>+</a:t>
                      </a:r>
                    </a:p>
                  </p:txBody>
                </p:sp>
                <p:sp>
                  <p:nvSpPr>
                    <p:cNvPr id="60" name="Text Box 17"/>
                    <p:cNvSpPr txBox="1">
                      <a:spLocks noChangeArrowheads="1"/>
                    </p:cNvSpPr>
                    <p:nvPr/>
                  </p:nvSpPr>
                  <p:spPr bwMode="auto">
                    <a:xfrm>
                      <a:off x="5551" y="3141"/>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61" name="Text Box 18"/>
                    <p:cNvSpPr txBox="1">
                      <a:spLocks noChangeArrowheads="1"/>
                    </p:cNvSpPr>
                    <p:nvPr/>
                  </p:nvSpPr>
                  <p:spPr bwMode="auto">
                    <a:xfrm>
                      <a:off x="5154" y="2293"/>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62" name="Text Box 19"/>
                    <p:cNvSpPr txBox="1">
                      <a:spLocks noChangeArrowheads="1"/>
                    </p:cNvSpPr>
                    <p:nvPr/>
                  </p:nvSpPr>
                  <p:spPr bwMode="auto">
                    <a:xfrm>
                      <a:off x="3920" y="3093"/>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63" name="Text Box 20"/>
                    <p:cNvSpPr txBox="1">
                      <a:spLocks noChangeArrowheads="1"/>
                    </p:cNvSpPr>
                    <p:nvPr/>
                  </p:nvSpPr>
                  <p:spPr bwMode="auto">
                    <a:xfrm>
                      <a:off x="4016" y="3573"/>
                      <a:ext cx="221"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64" name="Text Box 21"/>
                    <p:cNvSpPr txBox="1">
                      <a:spLocks noChangeArrowheads="1"/>
                    </p:cNvSpPr>
                    <p:nvPr/>
                  </p:nvSpPr>
                  <p:spPr bwMode="auto">
                    <a:xfrm>
                      <a:off x="4384" y="3389"/>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65" name="Text Box 22"/>
                    <p:cNvSpPr txBox="1">
                      <a:spLocks noChangeArrowheads="1"/>
                    </p:cNvSpPr>
                    <p:nvPr/>
                  </p:nvSpPr>
                  <p:spPr bwMode="auto">
                    <a:xfrm>
                      <a:off x="4848" y="4021"/>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66" name="Text Box 23"/>
                    <p:cNvSpPr txBox="1">
                      <a:spLocks noChangeArrowheads="1"/>
                    </p:cNvSpPr>
                    <p:nvPr/>
                  </p:nvSpPr>
                  <p:spPr bwMode="auto">
                    <a:xfrm>
                      <a:off x="4585" y="3574"/>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a:solidFill>
                            <a:srgbClr val="FF0000"/>
                          </a:solidFill>
                          <a:latin typeface="Times New Roman"/>
                          <a:cs typeface="Times New Roman"/>
                        </a:rPr>
                        <a:t>-</a:t>
                      </a:r>
                    </a:p>
                  </p:txBody>
                </p:sp>
                <p:sp>
                  <p:nvSpPr>
                    <p:cNvPr id="67" name="Line 24"/>
                    <p:cNvSpPr>
                      <a:spLocks noChangeShapeType="1"/>
                    </p:cNvSpPr>
                    <p:nvPr/>
                  </p:nvSpPr>
                  <p:spPr bwMode="auto">
                    <a:xfrm flipV="1">
                      <a:off x="4243" y="2869"/>
                      <a:ext cx="384" cy="384"/>
                    </a:xfrm>
                    <a:prstGeom prst="line">
                      <a:avLst/>
                    </a:prstGeom>
                    <a:noFill/>
                    <a:ln w="28575" cap="rnd">
                      <a:solidFill>
                        <a:schemeClr val="tx1"/>
                      </a:solidFill>
                      <a:prstDash val="sysDot"/>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defTabSz="457200"/>
                      <a:endParaRPr lang="en-US" sz="1100">
                        <a:solidFill>
                          <a:srgbClr val="003399"/>
                        </a:solidFill>
                        <a:latin typeface="Times New Roman"/>
                        <a:cs typeface="Times New Roman"/>
                      </a:endParaRPr>
                    </a:p>
                  </p:txBody>
                </p:sp>
                <p:sp>
                  <p:nvSpPr>
                    <p:cNvPr id="68" name="Rectangle 25"/>
                    <p:cNvSpPr>
                      <a:spLocks noChangeArrowheads="1"/>
                    </p:cNvSpPr>
                    <p:nvPr/>
                  </p:nvSpPr>
                  <p:spPr bwMode="auto">
                    <a:xfrm>
                      <a:off x="4322" y="3035"/>
                      <a:ext cx="277" cy="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US" sz="1100">
                          <a:solidFill>
                            <a:srgbClr val="84AA33"/>
                          </a:solidFill>
                          <a:latin typeface="Times New Roman"/>
                          <a:cs typeface="Times New Roman"/>
                          <a:sym typeface="Symbol" pitchFamily="18" charset="2"/>
                        </a:rPr>
                        <a:t></a:t>
                      </a:r>
                    </a:p>
                  </p:txBody>
                </p:sp>
                <p:sp>
                  <p:nvSpPr>
                    <p:cNvPr id="69" name="Rectangle 26"/>
                    <p:cNvSpPr>
                      <a:spLocks noChangeArrowheads="1"/>
                    </p:cNvSpPr>
                    <p:nvPr/>
                  </p:nvSpPr>
                  <p:spPr bwMode="auto">
                    <a:xfrm>
                      <a:off x="4509" y="2850"/>
                      <a:ext cx="277" cy="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US" sz="1100" dirty="0">
                          <a:solidFill>
                            <a:srgbClr val="84AA33"/>
                          </a:solidFill>
                          <a:latin typeface="Times New Roman"/>
                          <a:cs typeface="Times New Roman"/>
                          <a:sym typeface="Symbol" pitchFamily="18" charset="2"/>
                        </a:rPr>
                        <a:t></a:t>
                      </a:r>
                    </a:p>
                  </p:txBody>
                </p:sp>
                <p:sp>
                  <p:nvSpPr>
                    <p:cNvPr id="70" name="Line 12"/>
                    <p:cNvSpPr>
                      <a:spLocks noChangeShapeType="1"/>
                    </p:cNvSpPr>
                    <p:nvPr/>
                  </p:nvSpPr>
                  <p:spPr bwMode="auto">
                    <a:xfrm>
                      <a:off x="3890" y="2915"/>
                      <a:ext cx="1491" cy="14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sz="1100">
                        <a:solidFill>
                          <a:srgbClr val="003399"/>
                        </a:solidFill>
                        <a:latin typeface="Times New Roman"/>
                        <a:cs typeface="Times New Roman"/>
                      </a:endParaRPr>
                    </a:p>
                  </p:txBody>
                </p:sp>
                <p:sp>
                  <p:nvSpPr>
                    <p:cNvPr id="71" name="Text Box 22"/>
                    <p:cNvSpPr txBox="1">
                      <a:spLocks noChangeArrowheads="1"/>
                    </p:cNvSpPr>
                    <p:nvPr/>
                  </p:nvSpPr>
                  <p:spPr bwMode="auto">
                    <a:xfrm>
                      <a:off x="4944" y="4181"/>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72" name="Text Box 22"/>
                    <p:cNvSpPr txBox="1">
                      <a:spLocks noChangeArrowheads="1"/>
                    </p:cNvSpPr>
                    <p:nvPr/>
                  </p:nvSpPr>
                  <p:spPr bwMode="auto">
                    <a:xfrm>
                      <a:off x="4259" y="4021"/>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73" name="Text Box 22"/>
                    <p:cNvSpPr txBox="1">
                      <a:spLocks noChangeArrowheads="1"/>
                    </p:cNvSpPr>
                    <p:nvPr/>
                  </p:nvSpPr>
                  <p:spPr bwMode="auto">
                    <a:xfrm>
                      <a:off x="4467" y="3781"/>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74" name="Text Box 22"/>
                    <p:cNvSpPr txBox="1">
                      <a:spLocks noChangeArrowheads="1"/>
                    </p:cNvSpPr>
                    <p:nvPr/>
                  </p:nvSpPr>
                  <p:spPr bwMode="auto">
                    <a:xfrm>
                      <a:off x="4499" y="4133"/>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75" name="Text Box 17"/>
                    <p:cNvSpPr txBox="1">
                      <a:spLocks noChangeArrowheads="1"/>
                    </p:cNvSpPr>
                    <p:nvPr/>
                  </p:nvSpPr>
                  <p:spPr bwMode="auto">
                    <a:xfrm>
                      <a:off x="4819" y="2197"/>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grpSp>
              <p:cxnSp>
                <p:nvCxnSpPr>
                  <p:cNvPr id="53" name="Straight Arrow Connector 27"/>
                  <p:cNvCxnSpPr>
                    <a:cxnSpLocks noChangeShapeType="1"/>
                  </p:cNvCxnSpPr>
                  <p:nvPr/>
                </p:nvCxnSpPr>
                <p:spPr bwMode="auto">
                  <a:xfrm flipV="1">
                    <a:off x="7229306" y="3505200"/>
                    <a:ext cx="903458" cy="903657"/>
                  </a:xfrm>
                  <a:prstGeom prst="straightConnector1">
                    <a:avLst/>
                  </a:prstGeom>
                  <a:noFill/>
                  <a:ln w="28575" algn="ctr">
                    <a:solidFill>
                      <a:schemeClr val="tx1"/>
                    </a:solidFill>
                    <a:round/>
                    <a:headEnd/>
                    <a:tailEnd type="arrow" w="med" len="med"/>
                  </a:ln>
                  <a:extLst>
                    <a:ext uri="{909E8E84-426E-40dd-AFC4-6F175D3DCCD1}">
                      <a14:hiddenFill xmlns="" xmlns:a14="http://schemas.microsoft.com/office/drawing/2010/main">
                        <a:noFill/>
                      </a14:hiddenFill>
                    </a:ext>
                  </a:extLst>
                </p:spPr>
              </p:cxnSp>
            </p:grpSp>
            <p:sp>
              <p:nvSpPr>
                <p:cNvPr id="51" name="Oval 50"/>
                <p:cNvSpPr>
                  <a:spLocks/>
                </p:cNvSpPr>
                <p:nvPr/>
              </p:nvSpPr>
              <p:spPr>
                <a:xfrm>
                  <a:off x="2438400" y="3048000"/>
                  <a:ext cx="3657811" cy="3492499"/>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a:solidFill>
                      <a:prstClr val="white"/>
                    </a:solidFill>
                    <a:latin typeface="Times New Roman"/>
                    <a:cs typeface="Times New Roman"/>
                  </a:endParaRPr>
                </a:p>
              </p:txBody>
            </p:sp>
          </p:grpSp>
          <p:sp>
            <p:nvSpPr>
              <p:cNvPr id="47" name="TextBox 46"/>
              <p:cNvSpPr txBox="1"/>
              <p:nvPr/>
            </p:nvSpPr>
            <p:spPr>
              <a:xfrm>
                <a:off x="4874877" y="5378012"/>
                <a:ext cx="521320" cy="474774"/>
              </a:xfrm>
              <a:prstGeom prst="rect">
                <a:avLst/>
              </a:prstGeom>
              <a:noFill/>
            </p:spPr>
            <p:txBody>
              <a:bodyPr wrap="none" rtlCol="0">
                <a:spAutoFit/>
              </a:bodyPr>
              <a:lstStyle/>
              <a:p>
                <a:pPr defTabSz="457200"/>
                <a:r>
                  <a:rPr lang="en-US" sz="1100" dirty="0">
                    <a:solidFill>
                      <a:prstClr val="black"/>
                    </a:solidFill>
                    <a:latin typeface="Times New Roman"/>
                    <a:cs typeface="Times New Roman"/>
                  </a:rPr>
                  <a:t>R</a:t>
                </a:r>
              </a:p>
            </p:txBody>
          </p:sp>
        </p:grpSp>
        <p:pic>
          <p:nvPicPr>
            <p:cNvPr id="45" name="Picture 44"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05585" y="4008436"/>
              <a:ext cx="326970" cy="287337"/>
            </a:xfrm>
            <a:prstGeom prst="rect">
              <a:avLst/>
            </a:prstGeom>
          </p:spPr>
        </p:pic>
      </p:grpSp>
      <p:pic>
        <p:nvPicPr>
          <p:cNvPr id="40" name="Picture 39"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2105" y="1617680"/>
            <a:ext cx="7637678" cy="3903078"/>
          </a:xfrm>
          <a:prstGeom prst="rect">
            <a:avLst/>
          </a:prstGeom>
        </p:spPr>
      </p:pic>
      <p:sp>
        <p:nvSpPr>
          <p:cNvPr id="76" name="Content Placeholder 5">
            <a:extLst>
              <a:ext uri="{FF2B5EF4-FFF2-40B4-BE49-F238E27FC236}">
                <a16:creationId xmlns:a16="http://schemas.microsoft.com/office/drawing/2014/main" id="{AE72A4C4-6CF0-4B68-8830-06C20283FB1B}"/>
              </a:ext>
            </a:extLst>
          </p:cNvPr>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5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solidFill>
                  <a:prstClr val="black"/>
                </a:solidFill>
                <a:latin typeface="Candara"/>
              </a:rPr>
              <a:t>Note: This is just motivation – we’ll cover the background need to understand these topics later!</a:t>
            </a:r>
          </a:p>
        </p:txBody>
      </p:sp>
    </p:spTree>
    <p:extLst>
      <p:ext uri="{BB962C8B-B14F-4D97-AF65-F5344CB8AC3E}">
        <p14:creationId xmlns:p14="http://schemas.microsoft.com/office/powerpoint/2010/main" val="790085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Analysis: Perceptron</a:t>
            </a:r>
          </a:p>
        </p:txBody>
      </p:sp>
      <p:sp>
        <p:nvSpPr>
          <p:cNvPr id="3" name="Slide Number Placeholder 2"/>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15</a:t>
            </a:fld>
            <a:endParaRPr lang="en-US">
              <a:solidFill>
                <a:prstClr val="black">
                  <a:tint val="75000"/>
                </a:prstClr>
              </a:solidFill>
              <a:latin typeface="Candara"/>
            </a:endParaRPr>
          </a:p>
        </p:txBody>
      </p:sp>
      <p:sp>
        <p:nvSpPr>
          <p:cNvPr id="41" name="TextBox 40"/>
          <p:cNvSpPr txBox="1"/>
          <p:nvPr/>
        </p:nvSpPr>
        <p:spPr>
          <a:xfrm>
            <a:off x="1981201" y="1111133"/>
            <a:ext cx="8073093" cy="5492120"/>
          </a:xfrm>
          <a:prstGeom prst="rect">
            <a:avLst/>
          </a:prstGeom>
          <a:solidFill>
            <a:schemeClr val="accent6">
              <a:lumMod val="40000"/>
              <a:lumOff val="60000"/>
            </a:schemeClr>
          </a:solidFill>
        </p:spPr>
        <p:txBody>
          <a:bodyPr wrap="square" rtlCol="0" anchor="t">
            <a:noAutofit/>
          </a:bodyPr>
          <a:lstStyle/>
          <a:p>
            <a:pPr defTabSz="457200"/>
            <a:r>
              <a:rPr lang="en-US" sz="2400" b="1" dirty="0">
                <a:solidFill>
                  <a:prstClr val="black"/>
                </a:solidFill>
                <a:latin typeface="Candara"/>
              </a:rPr>
              <a:t>Proof of Perceptron Mistake Bound:</a:t>
            </a:r>
            <a:br>
              <a:rPr lang="en-US" sz="2400" b="1" dirty="0">
                <a:solidFill>
                  <a:prstClr val="black"/>
                </a:solidFill>
                <a:latin typeface="Candara"/>
              </a:rPr>
            </a:br>
            <a:endParaRPr lang="en-US" sz="2400" b="1" dirty="0">
              <a:solidFill>
                <a:prstClr val="black"/>
              </a:solidFill>
              <a:latin typeface="Candara"/>
            </a:endParaRPr>
          </a:p>
          <a:p>
            <a:pPr defTabSz="457200"/>
            <a:r>
              <a:rPr lang="en-US" sz="2400" dirty="0">
                <a:solidFill>
                  <a:prstClr val="black"/>
                </a:solidFill>
                <a:latin typeface="Candara"/>
              </a:rPr>
              <a:t>We will show that there exist constants A and B </a:t>
            </a:r>
            <a:r>
              <a:rPr lang="en-US" sz="2400" dirty="0" err="1">
                <a:solidFill>
                  <a:prstClr val="black"/>
                </a:solidFill>
                <a:latin typeface="Candara"/>
              </a:rPr>
              <a:t>s.t.</a:t>
            </a:r>
            <a:endParaRPr lang="en-US" sz="2400" dirty="0">
              <a:solidFill>
                <a:prstClr val="black"/>
              </a:solidFill>
              <a:latin typeface="Candara"/>
            </a:endParaRPr>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67496" y="2265070"/>
            <a:ext cx="4546600" cy="558800"/>
          </a:xfrm>
          <a:prstGeom prst="rect">
            <a:avLst/>
          </a:prstGeom>
        </p:spPr>
      </p:pic>
      <p:grpSp>
        <p:nvGrpSpPr>
          <p:cNvPr id="5" name="Group 4"/>
          <p:cNvGrpSpPr/>
          <p:nvPr/>
        </p:nvGrpSpPr>
        <p:grpSpPr>
          <a:xfrm>
            <a:off x="3667497" y="3689158"/>
            <a:ext cx="3810953" cy="2475037"/>
            <a:chOff x="2274762" y="3910722"/>
            <a:chExt cx="3810953" cy="2475037"/>
          </a:xfrm>
        </p:grpSpPr>
        <p:grpSp>
          <p:nvGrpSpPr>
            <p:cNvPr id="42" name="Group 41"/>
            <p:cNvGrpSpPr/>
            <p:nvPr/>
          </p:nvGrpSpPr>
          <p:grpSpPr>
            <a:xfrm>
              <a:off x="3551845" y="4090511"/>
              <a:ext cx="2092626" cy="1900188"/>
              <a:chOff x="1284286" y="707085"/>
              <a:chExt cx="2092626" cy="1900188"/>
            </a:xfrm>
          </p:grpSpPr>
          <p:cxnSp>
            <p:nvCxnSpPr>
              <p:cNvPr id="76" name="Straight Connector 75"/>
              <p:cNvCxnSpPr/>
              <p:nvPr/>
            </p:nvCxnSpPr>
            <p:spPr>
              <a:xfrm>
                <a:off x="1284286" y="2607272"/>
                <a:ext cx="2092626" cy="1"/>
              </a:xfrm>
              <a:prstGeom prst="line">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77" name="Straight Connector 76"/>
              <p:cNvCxnSpPr/>
              <p:nvPr/>
            </p:nvCxnSpPr>
            <p:spPr>
              <a:xfrm flipV="1">
                <a:off x="1284286" y="707085"/>
                <a:ext cx="0" cy="1900188"/>
              </a:xfrm>
              <a:prstGeom prst="line">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78" name="Straight Connector 77"/>
              <p:cNvCxnSpPr/>
              <p:nvPr/>
            </p:nvCxnSpPr>
            <p:spPr>
              <a:xfrm flipV="1">
                <a:off x="1284286" y="865818"/>
                <a:ext cx="1962745" cy="1741455"/>
              </a:xfrm>
              <a:prstGeom prst="line">
                <a:avLst/>
              </a:prstGeom>
              <a:ln>
                <a:solidFill>
                  <a:schemeClr val="accent3"/>
                </a:solidFill>
                <a:tailEnd type="triangle" w="lg" len="lg"/>
              </a:ln>
              <a:effectLst/>
            </p:spPr>
            <p:style>
              <a:lnRef idx="2">
                <a:schemeClr val="dk1"/>
              </a:lnRef>
              <a:fillRef idx="0">
                <a:schemeClr val="dk1"/>
              </a:fillRef>
              <a:effectRef idx="1">
                <a:schemeClr val="dk1"/>
              </a:effectRef>
              <a:fontRef idx="minor">
                <a:schemeClr val="tx1"/>
              </a:fontRef>
            </p:style>
          </p:cxnSp>
          <p:sp>
            <p:nvSpPr>
              <p:cNvPr id="79" name="Freeform 78"/>
              <p:cNvSpPr/>
              <p:nvPr/>
            </p:nvSpPr>
            <p:spPr>
              <a:xfrm>
                <a:off x="1284382" y="1190462"/>
                <a:ext cx="2092530" cy="1392561"/>
              </a:xfrm>
              <a:custGeom>
                <a:avLst/>
                <a:gdLst>
                  <a:gd name="connsiteX0" fmla="*/ 0 w 2756369"/>
                  <a:gd name="connsiteY0" fmla="*/ 2077963 h 2077963"/>
                  <a:gd name="connsiteX1" fmla="*/ 577250 w 2756369"/>
                  <a:gd name="connsiteY1" fmla="*/ 995691 h 2077963"/>
                  <a:gd name="connsiteX2" fmla="*/ 1500850 w 2756369"/>
                  <a:gd name="connsiteY2" fmla="*/ 317466 h 2077963"/>
                  <a:gd name="connsiteX3" fmla="*/ 2756369 w 2756369"/>
                  <a:gd name="connsiteY3" fmla="*/ 0 h 2077963"/>
                </a:gdLst>
                <a:ahLst/>
                <a:cxnLst>
                  <a:cxn ang="0">
                    <a:pos x="connsiteX0" y="connsiteY0"/>
                  </a:cxn>
                  <a:cxn ang="0">
                    <a:pos x="connsiteX1" y="connsiteY1"/>
                  </a:cxn>
                  <a:cxn ang="0">
                    <a:pos x="connsiteX2" y="connsiteY2"/>
                  </a:cxn>
                  <a:cxn ang="0">
                    <a:pos x="connsiteX3" y="connsiteY3"/>
                  </a:cxn>
                </a:cxnLst>
                <a:rect l="l" t="t" r="r" b="b"/>
                <a:pathLst>
                  <a:path w="2756369" h="2077963">
                    <a:moveTo>
                      <a:pt x="0" y="2077963"/>
                    </a:moveTo>
                    <a:cubicBezTo>
                      <a:pt x="163554" y="1683535"/>
                      <a:pt x="327108" y="1289107"/>
                      <a:pt x="577250" y="995691"/>
                    </a:cubicBezTo>
                    <a:cubicBezTo>
                      <a:pt x="827392" y="702275"/>
                      <a:pt x="1137664" y="483414"/>
                      <a:pt x="1500850" y="317466"/>
                    </a:cubicBezTo>
                    <a:cubicBezTo>
                      <a:pt x="1864037" y="151517"/>
                      <a:pt x="2756369" y="0"/>
                      <a:pt x="2756369" y="0"/>
                    </a:cubicBezTo>
                  </a:path>
                </a:pathLst>
              </a:custGeom>
              <a:ln>
                <a:solidFill>
                  <a:schemeClr val="accent1"/>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ndara"/>
                </a:endParaRPr>
              </a:p>
            </p:txBody>
          </p:sp>
        </p:grpSp>
        <p:pic>
          <p:nvPicPr>
            <p:cNvPr id="80" name="Picture 79" descr="latex-image-1.pdf"/>
            <p:cNvPicPr>
              <a:picLocks noChangeAspect="1"/>
            </p:cNvPicPr>
            <p:nvPr/>
          </p:nvPicPr>
          <p:blipFill rotWithShape="1">
            <a:blip r:embed="rId2" cstate="print">
              <a:extLst>
                <a:ext uri="{28A0092B-C50C-407E-A947-70E740481C1C}">
                  <a14:useLocalDpi xmlns:a14="http://schemas.microsoft.com/office/drawing/2010/main"/>
                </a:ext>
              </a:extLst>
            </a:blip>
            <a:srcRect l="25259" r="33673"/>
            <a:stretch/>
          </p:blipFill>
          <p:spPr>
            <a:xfrm>
              <a:off x="2274762" y="4764986"/>
              <a:ext cx="1277083" cy="382197"/>
            </a:xfrm>
            <a:prstGeom prst="rect">
              <a:avLst/>
            </a:prstGeom>
          </p:spPr>
        </p:pic>
        <p:pic>
          <p:nvPicPr>
            <p:cNvPr id="81" name="Picture 80" descr="latex-image-1.pdf"/>
            <p:cNvPicPr>
              <a:picLocks noChangeAspect="1"/>
            </p:cNvPicPr>
            <p:nvPr/>
          </p:nvPicPr>
          <p:blipFill rotWithShape="1">
            <a:blip r:embed="rId2" cstate="print">
              <a:extLst>
                <a:ext uri="{28A0092B-C50C-407E-A947-70E740481C1C}">
                  <a14:useLocalDpi xmlns:a14="http://schemas.microsoft.com/office/drawing/2010/main"/>
                </a:ext>
              </a:extLst>
            </a:blip>
            <a:srcRect r="85873"/>
            <a:stretch/>
          </p:blipFill>
          <p:spPr>
            <a:xfrm>
              <a:off x="4999960" y="3910722"/>
              <a:ext cx="439319" cy="382197"/>
            </a:xfrm>
            <a:prstGeom prst="rect">
              <a:avLst/>
            </a:prstGeom>
          </p:spPr>
        </p:pic>
        <p:pic>
          <p:nvPicPr>
            <p:cNvPr id="82" name="Picture 81" descr="latex-image-1.pdf"/>
            <p:cNvPicPr>
              <a:picLocks noChangeAspect="1"/>
            </p:cNvPicPr>
            <p:nvPr/>
          </p:nvPicPr>
          <p:blipFill rotWithShape="1">
            <a:blip r:embed="rId2" cstate="print">
              <a:extLst>
                <a:ext uri="{28A0092B-C50C-407E-A947-70E740481C1C}">
                  <a14:useLocalDpi xmlns:a14="http://schemas.microsoft.com/office/drawing/2010/main"/>
                </a:ext>
              </a:extLst>
            </a:blip>
            <a:srcRect l="76667"/>
            <a:stretch/>
          </p:blipFill>
          <p:spPr>
            <a:xfrm>
              <a:off x="5360128" y="4573888"/>
              <a:ext cx="725587" cy="382197"/>
            </a:xfrm>
            <a:prstGeom prst="rect">
              <a:avLst/>
            </a:prstGeom>
          </p:spPr>
        </p:pic>
        <p:pic>
          <p:nvPicPr>
            <p:cNvPr id="83" name="Picture 82" descr="latex-image-1.pdf"/>
            <p:cNvPicPr>
              <a:picLocks noChangeAspect="1"/>
            </p:cNvPicPr>
            <p:nvPr/>
          </p:nvPicPr>
          <p:blipFill rotWithShape="1">
            <a:blip r:embed="rId2" cstate="print">
              <a:extLst>
                <a:ext uri="{28A0092B-C50C-407E-A947-70E740481C1C}">
                  <a14:useLocalDpi xmlns:a14="http://schemas.microsoft.com/office/drawing/2010/main"/>
                </a:ext>
              </a:extLst>
            </a:blip>
            <a:srcRect l="7231" r="85873"/>
            <a:stretch/>
          </p:blipFill>
          <p:spPr>
            <a:xfrm>
              <a:off x="4448044" y="6003561"/>
              <a:ext cx="214436" cy="382198"/>
            </a:xfrm>
            <a:prstGeom prst="rect">
              <a:avLst/>
            </a:prstGeom>
          </p:spPr>
        </p:pic>
      </p:grpSp>
      <p:sp>
        <p:nvSpPr>
          <p:cNvPr id="18" name="Content Placeholder 5">
            <a:extLst>
              <a:ext uri="{FF2B5EF4-FFF2-40B4-BE49-F238E27FC236}">
                <a16:creationId xmlns:a16="http://schemas.microsoft.com/office/drawing/2014/main" id="{51AADBB6-9D39-4C28-AD4B-0B0C7AC0E56A}"/>
              </a:ext>
            </a:extLst>
          </p:cNvPr>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5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solidFill>
                  <a:prstClr val="black"/>
                </a:solidFill>
                <a:latin typeface="Candara"/>
              </a:rPr>
              <a:t>Note: This is just motivation – we’ll cover the background need to understand these topics later!</a:t>
            </a:r>
          </a:p>
        </p:txBody>
      </p:sp>
    </p:spTree>
    <p:extLst>
      <p:ext uri="{BB962C8B-B14F-4D97-AF65-F5344CB8AC3E}">
        <p14:creationId xmlns:p14="http://schemas.microsoft.com/office/powerpoint/2010/main" val="1078399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1752085" y="4364075"/>
            <a:ext cx="8524961" cy="2495204"/>
          </a:xfrm>
          <a:prstGeom prst="rect">
            <a:avLst/>
          </a:prstGeom>
          <a:solidFill>
            <a:schemeClr val="accent5">
              <a:lumMod val="40000"/>
              <a:lumOff val="60000"/>
            </a:schemeClr>
          </a:solidFill>
        </p:spPr>
        <p:txBody>
          <a:bodyPr wrap="square" rtlCol="0" anchor="t">
            <a:noAutofit/>
          </a:bodyPr>
          <a:lstStyle/>
          <a:p>
            <a:pPr algn="ctr" defTabSz="457200"/>
            <a:endParaRPr lang="en-US" sz="2400" b="1" dirty="0">
              <a:solidFill>
                <a:prstClr val="black"/>
              </a:solidFill>
              <a:latin typeface="Candara"/>
            </a:endParaRPr>
          </a:p>
        </p:txBody>
      </p:sp>
      <p:sp>
        <p:nvSpPr>
          <p:cNvPr id="2" name="Title 1"/>
          <p:cNvSpPr>
            <a:spLocks noGrp="1"/>
          </p:cNvSpPr>
          <p:nvPr>
            <p:ph type="title"/>
          </p:nvPr>
        </p:nvSpPr>
        <p:spPr/>
        <p:txBody>
          <a:bodyPr>
            <a:normAutofit fontScale="90000"/>
          </a:bodyPr>
          <a:lstStyle/>
          <a:p>
            <a:r>
              <a:rPr lang="en-US" dirty="0"/>
              <a:t>Analysis: Perceptron</a:t>
            </a:r>
          </a:p>
        </p:txBody>
      </p:sp>
      <p:sp>
        <p:nvSpPr>
          <p:cNvPr id="3" name="Slide Number Placeholder 2"/>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16</a:t>
            </a:fld>
            <a:endParaRPr lang="en-US">
              <a:solidFill>
                <a:prstClr val="black">
                  <a:tint val="75000"/>
                </a:prstClr>
              </a:solidFill>
              <a:latin typeface="Candara"/>
            </a:endParaRPr>
          </a:p>
        </p:txBody>
      </p:sp>
      <p:sp>
        <p:nvSpPr>
          <p:cNvPr id="41" name="TextBox 40"/>
          <p:cNvSpPr txBox="1"/>
          <p:nvPr/>
        </p:nvSpPr>
        <p:spPr>
          <a:xfrm>
            <a:off x="1752085" y="957785"/>
            <a:ext cx="8524961" cy="3406291"/>
          </a:xfrm>
          <a:prstGeom prst="rect">
            <a:avLst/>
          </a:prstGeom>
          <a:solidFill>
            <a:schemeClr val="accent6">
              <a:lumMod val="40000"/>
              <a:lumOff val="60000"/>
            </a:schemeClr>
          </a:solidFill>
        </p:spPr>
        <p:txBody>
          <a:bodyPr wrap="square" rtlCol="0" anchor="t">
            <a:noAutofit/>
          </a:bodyPr>
          <a:lstStyle/>
          <a:p>
            <a:pPr algn="ctr" defTabSz="457200"/>
            <a:endParaRPr lang="en-US" sz="2400" b="1" dirty="0">
              <a:solidFill>
                <a:prstClr val="black"/>
              </a:solidFill>
              <a:latin typeface="Candara"/>
            </a:endParaRPr>
          </a:p>
        </p:txBody>
      </p:sp>
      <p:grpSp>
        <p:nvGrpSpPr>
          <p:cNvPr id="43" name="Group 42"/>
          <p:cNvGrpSpPr/>
          <p:nvPr/>
        </p:nvGrpSpPr>
        <p:grpSpPr>
          <a:xfrm>
            <a:off x="8230979" y="1399006"/>
            <a:ext cx="2015529" cy="1997042"/>
            <a:chOff x="2438400" y="2971799"/>
            <a:chExt cx="3657811" cy="3624262"/>
          </a:xfrm>
        </p:grpSpPr>
        <p:grpSp>
          <p:nvGrpSpPr>
            <p:cNvPr id="44" name="Group 43"/>
            <p:cNvGrpSpPr/>
            <p:nvPr/>
          </p:nvGrpSpPr>
          <p:grpSpPr>
            <a:xfrm>
              <a:off x="2438400" y="2971799"/>
              <a:ext cx="3657811" cy="3624262"/>
              <a:chOff x="2438400" y="2971799"/>
              <a:chExt cx="3657811" cy="3624262"/>
            </a:xfrm>
          </p:grpSpPr>
          <p:grpSp>
            <p:nvGrpSpPr>
              <p:cNvPr id="46" name="Group 45"/>
              <p:cNvGrpSpPr/>
              <p:nvPr/>
            </p:nvGrpSpPr>
            <p:grpSpPr>
              <a:xfrm>
                <a:off x="2438400" y="2971799"/>
                <a:ext cx="3657811" cy="3624262"/>
                <a:chOff x="2438400" y="2971799"/>
                <a:chExt cx="3657811" cy="3624262"/>
              </a:xfrm>
            </p:grpSpPr>
            <p:sp>
              <p:nvSpPr>
                <p:cNvPr id="48" name="Text Box 18"/>
                <p:cNvSpPr txBox="1">
                  <a:spLocks noChangeArrowheads="1"/>
                </p:cNvSpPr>
                <p:nvPr/>
              </p:nvSpPr>
              <p:spPr bwMode="auto">
                <a:xfrm>
                  <a:off x="4722945" y="3124200"/>
                  <a:ext cx="479512" cy="474774"/>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cxnSp>
              <p:nvCxnSpPr>
                <p:cNvPr id="49" name="Straight Arrow Connector 27"/>
                <p:cNvCxnSpPr>
                  <a:cxnSpLocks noChangeShapeType="1"/>
                </p:cNvCxnSpPr>
                <p:nvPr/>
              </p:nvCxnSpPr>
              <p:spPr bwMode="auto">
                <a:xfrm flipV="1">
                  <a:off x="4202044" y="4089398"/>
                  <a:ext cx="903510" cy="903657"/>
                </a:xfrm>
                <a:prstGeom prst="straightConnector1">
                  <a:avLst/>
                </a:prstGeom>
                <a:noFill/>
                <a:ln w="28575" algn="ctr">
                  <a:solidFill>
                    <a:srgbClr val="D60093"/>
                  </a:solidFill>
                  <a:round/>
                  <a:headEnd/>
                  <a:tailEnd type="arrow" w="med" len="med"/>
                </a:ln>
                <a:extLst>
                  <a:ext uri="{909E8E84-426E-40dd-AFC4-6F175D3DCCD1}">
                    <a14:hiddenFill xmlns="" xmlns:a14="http://schemas.microsoft.com/office/drawing/2010/main">
                      <a:noFill/>
                    </a14:hiddenFill>
                  </a:ext>
                </a:extLst>
              </p:spPr>
            </p:cxnSp>
            <p:grpSp>
              <p:nvGrpSpPr>
                <p:cNvPr id="50" name="Group 49"/>
                <p:cNvGrpSpPr>
                  <a:grpSpLocks/>
                </p:cNvGrpSpPr>
                <p:nvPr/>
              </p:nvGrpSpPr>
              <p:grpSpPr bwMode="auto">
                <a:xfrm>
                  <a:off x="2716229" y="2971799"/>
                  <a:ext cx="3116444" cy="3624262"/>
                  <a:chOff x="5743575" y="2387601"/>
                  <a:chExt cx="3116263" cy="3624263"/>
                </a:xfrm>
              </p:grpSpPr>
              <p:grpSp>
                <p:nvGrpSpPr>
                  <p:cNvPr id="52" name="Group 9"/>
                  <p:cNvGrpSpPr>
                    <a:grpSpLocks/>
                  </p:cNvGrpSpPr>
                  <p:nvPr/>
                </p:nvGrpSpPr>
                <p:grpSpPr bwMode="auto">
                  <a:xfrm>
                    <a:off x="5743575" y="2387601"/>
                    <a:ext cx="3116263" cy="3624263"/>
                    <a:chOff x="3890" y="2197"/>
                    <a:chExt cx="1963" cy="2283"/>
                  </a:xfrm>
                </p:grpSpPr>
                <p:sp>
                  <p:nvSpPr>
                    <p:cNvPr id="54" name="Line 10"/>
                    <p:cNvSpPr>
                      <a:spLocks noChangeShapeType="1"/>
                    </p:cNvSpPr>
                    <p:nvPr/>
                  </p:nvSpPr>
                  <p:spPr bwMode="auto">
                    <a:xfrm flipH="1" flipV="1">
                      <a:off x="4016" y="2669"/>
                      <a:ext cx="1574" cy="1536"/>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sz="1100">
                        <a:solidFill>
                          <a:srgbClr val="003399"/>
                        </a:solidFill>
                        <a:latin typeface="Times New Roman"/>
                        <a:cs typeface="Times New Roman"/>
                      </a:endParaRPr>
                    </a:p>
                  </p:txBody>
                </p:sp>
                <p:sp>
                  <p:nvSpPr>
                    <p:cNvPr id="55" name="Line 12"/>
                    <p:cNvSpPr>
                      <a:spLocks noChangeShapeType="1"/>
                    </p:cNvSpPr>
                    <p:nvPr/>
                  </p:nvSpPr>
                  <p:spPr bwMode="auto">
                    <a:xfrm>
                      <a:off x="4322" y="2571"/>
                      <a:ext cx="1470" cy="139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sz="1100">
                        <a:solidFill>
                          <a:srgbClr val="003399"/>
                        </a:solidFill>
                        <a:latin typeface="Times New Roman"/>
                        <a:cs typeface="Times New Roman"/>
                      </a:endParaRPr>
                    </a:p>
                  </p:txBody>
                </p:sp>
                <p:sp>
                  <p:nvSpPr>
                    <p:cNvPr id="56" name="Text Box 13"/>
                    <p:cNvSpPr txBox="1">
                      <a:spLocks noChangeArrowheads="1"/>
                    </p:cNvSpPr>
                    <p:nvPr/>
                  </p:nvSpPr>
                  <p:spPr bwMode="auto">
                    <a:xfrm>
                      <a:off x="4387" y="2341"/>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57" name="Text Box 14"/>
                    <p:cNvSpPr txBox="1">
                      <a:spLocks noChangeArrowheads="1"/>
                    </p:cNvSpPr>
                    <p:nvPr/>
                  </p:nvSpPr>
                  <p:spPr bwMode="auto">
                    <a:xfrm>
                      <a:off x="4831" y="2805"/>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58" name="Text Box 15"/>
                    <p:cNvSpPr txBox="1">
                      <a:spLocks noChangeArrowheads="1"/>
                    </p:cNvSpPr>
                    <p:nvPr/>
                  </p:nvSpPr>
                  <p:spPr bwMode="auto">
                    <a:xfrm>
                      <a:off x="5140" y="2980"/>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59" name="Text Box 16"/>
                    <p:cNvSpPr txBox="1">
                      <a:spLocks noChangeArrowheads="1"/>
                    </p:cNvSpPr>
                    <p:nvPr/>
                  </p:nvSpPr>
                  <p:spPr bwMode="auto">
                    <a:xfrm>
                      <a:off x="5392" y="3344"/>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a:solidFill>
                            <a:srgbClr val="003399"/>
                          </a:solidFill>
                          <a:latin typeface="Times New Roman"/>
                          <a:cs typeface="Times New Roman"/>
                        </a:rPr>
                        <a:t>+</a:t>
                      </a:r>
                    </a:p>
                  </p:txBody>
                </p:sp>
                <p:sp>
                  <p:nvSpPr>
                    <p:cNvPr id="60" name="Text Box 17"/>
                    <p:cNvSpPr txBox="1">
                      <a:spLocks noChangeArrowheads="1"/>
                    </p:cNvSpPr>
                    <p:nvPr/>
                  </p:nvSpPr>
                  <p:spPr bwMode="auto">
                    <a:xfrm>
                      <a:off x="5551" y="3141"/>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61" name="Text Box 18"/>
                    <p:cNvSpPr txBox="1">
                      <a:spLocks noChangeArrowheads="1"/>
                    </p:cNvSpPr>
                    <p:nvPr/>
                  </p:nvSpPr>
                  <p:spPr bwMode="auto">
                    <a:xfrm>
                      <a:off x="5154" y="2293"/>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sp>
                  <p:nvSpPr>
                    <p:cNvPr id="62" name="Text Box 19"/>
                    <p:cNvSpPr txBox="1">
                      <a:spLocks noChangeArrowheads="1"/>
                    </p:cNvSpPr>
                    <p:nvPr/>
                  </p:nvSpPr>
                  <p:spPr bwMode="auto">
                    <a:xfrm>
                      <a:off x="3920" y="3093"/>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63" name="Text Box 20"/>
                    <p:cNvSpPr txBox="1">
                      <a:spLocks noChangeArrowheads="1"/>
                    </p:cNvSpPr>
                    <p:nvPr/>
                  </p:nvSpPr>
                  <p:spPr bwMode="auto">
                    <a:xfrm>
                      <a:off x="4016" y="3573"/>
                      <a:ext cx="221"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64" name="Text Box 21"/>
                    <p:cNvSpPr txBox="1">
                      <a:spLocks noChangeArrowheads="1"/>
                    </p:cNvSpPr>
                    <p:nvPr/>
                  </p:nvSpPr>
                  <p:spPr bwMode="auto">
                    <a:xfrm>
                      <a:off x="4384" y="3389"/>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65" name="Text Box 22"/>
                    <p:cNvSpPr txBox="1">
                      <a:spLocks noChangeArrowheads="1"/>
                    </p:cNvSpPr>
                    <p:nvPr/>
                  </p:nvSpPr>
                  <p:spPr bwMode="auto">
                    <a:xfrm>
                      <a:off x="4848" y="4021"/>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66" name="Text Box 23"/>
                    <p:cNvSpPr txBox="1">
                      <a:spLocks noChangeArrowheads="1"/>
                    </p:cNvSpPr>
                    <p:nvPr/>
                  </p:nvSpPr>
                  <p:spPr bwMode="auto">
                    <a:xfrm>
                      <a:off x="4585" y="3574"/>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a:solidFill>
                            <a:srgbClr val="FF0000"/>
                          </a:solidFill>
                          <a:latin typeface="Times New Roman"/>
                          <a:cs typeface="Times New Roman"/>
                        </a:rPr>
                        <a:t>-</a:t>
                      </a:r>
                    </a:p>
                  </p:txBody>
                </p:sp>
                <p:sp>
                  <p:nvSpPr>
                    <p:cNvPr id="67" name="Line 24"/>
                    <p:cNvSpPr>
                      <a:spLocks noChangeShapeType="1"/>
                    </p:cNvSpPr>
                    <p:nvPr/>
                  </p:nvSpPr>
                  <p:spPr bwMode="auto">
                    <a:xfrm flipV="1">
                      <a:off x="4243" y="2869"/>
                      <a:ext cx="384" cy="384"/>
                    </a:xfrm>
                    <a:prstGeom prst="line">
                      <a:avLst/>
                    </a:prstGeom>
                    <a:noFill/>
                    <a:ln w="28575" cap="rnd">
                      <a:solidFill>
                        <a:schemeClr val="tx1"/>
                      </a:solidFill>
                      <a:prstDash val="sysDot"/>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defTabSz="457200"/>
                      <a:endParaRPr lang="en-US" sz="1100">
                        <a:solidFill>
                          <a:srgbClr val="003399"/>
                        </a:solidFill>
                        <a:latin typeface="Times New Roman"/>
                        <a:cs typeface="Times New Roman"/>
                      </a:endParaRPr>
                    </a:p>
                  </p:txBody>
                </p:sp>
                <p:sp>
                  <p:nvSpPr>
                    <p:cNvPr id="68" name="Rectangle 25"/>
                    <p:cNvSpPr>
                      <a:spLocks noChangeArrowheads="1"/>
                    </p:cNvSpPr>
                    <p:nvPr/>
                  </p:nvSpPr>
                  <p:spPr bwMode="auto">
                    <a:xfrm>
                      <a:off x="4322" y="3035"/>
                      <a:ext cx="277" cy="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US" sz="1100">
                          <a:solidFill>
                            <a:srgbClr val="84AA33"/>
                          </a:solidFill>
                          <a:latin typeface="Times New Roman"/>
                          <a:cs typeface="Times New Roman"/>
                          <a:sym typeface="Symbol" pitchFamily="18" charset="2"/>
                        </a:rPr>
                        <a:t></a:t>
                      </a:r>
                    </a:p>
                  </p:txBody>
                </p:sp>
                <p:sp>
                  <p:nvSpPr>
                    <p:cNvPr id="69" name="Rectangle 26"/>
                    <p:cNvSpPr>
                      <a:spLocks noChangeArrowheads="1"/>
                    </p:cNvSpPr>
                    <p:nvPr/>
                  </p:nvSpPr>
                  <p:spPr bwMode="auto">
                    <a:xfrm>
                      <a:off x="4509" y="2850"/>
                      <a:ext cx="277" cy="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US" sz="1100" dirty="0">
                          <a:solidFill>
                            <a:srgbClr val="84AA33"/>
                          </a:solidFill>
                          <a:latin typeface="Times New Roman"/>
                          <a:cs typeface="Times New Roman"/>
                          <a:sym typeface="Symbol" pitchFamily="18" charset="2"/>
                        </a:rPr>
                        <a:t></a:t>
                      </a:r>
                    </a:p>
                  </p:txBody>
                </p:sp>
                <p:sp>
                  <p:nvSpPr>
                    <p:cNvPr id="70" name="Line 12"/>
                    <p:cNvSpPr>
                      <a:spLocks noChangeShapeType="1"/>
                    </p:cNvSpPr>
                    <p:nvPr/>
                  </p:nvSpPr>
                  <p:spPr bwMode="auto">
                    <a:xfrm>
                      <a:off x="3890" y="2915"/>
                      <a:ext cx="1491" cy="14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sz="1100">
                        <a:solidFill>
                          <a:srgbClr val="003399"/>
                        </a:solidFill>
                        <a:latin typeface="Times New Roman"/>
                        <a:cs typeface="Times New Roman"/>
                      </a:endParaRPr>
                    </a:p>
                  </p:txBody>
                </p:sp>
                <p:sp>
                  <p:nvSpPr>
                    <p:cNvPr id="71" name="Text Box 22"/>
                    <p:cNvSpPr txBox="1">
                      <a:spLocks noChangeArrowheads="1"/>
                    </p:cNvSpPr>
                    <p:nvPr/>
                  </p:nvSpPr>
                  <p:spPr bwMode="auto">
                    <a:xfrm>
                      <a:off x="4944" y="4181"/>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72" name="Text Box 22"/>
                    <p:cNvSpPr txBox="1">
                      <a:spLocks noChangeArrowheads="1"/>
                    </p:cNvSpPr>
                    <p:nvPr/>
                  </p:nvSpPr>
                  <p:spPr bwMode="auto">
                    <a:xfrm>
                      <a:off x="4259" y="4021"/>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73" name="Text Box 22"/>
                    <p:cNvSpPr txBox="1">
                      <a:spLocks noChangeArrowheads="1"/>
                    </p:cNvSpPr>
                    <p:nvPr/>
                  </p:nvSpPr>
                  <p:spPr bwMode="auto">
                    <a:xfrm>
                      <a:off x="4467" y="3781"/>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74" name="Text Box 22"/>
                    <p:cNvSpPr txBox="1">
                      <a:spLocks noChangeArrowheads="1"/>
                    </p:cNvSpPr>
                    <p:nvPr/>
                  </p:nvSpPr>
                  <p:spPr bwMode="auto">
                    <a:xfrm>
                      <a:off x="4499" y="4133"/>
                      <a:ext cx="265"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FF0000"/>
                          </a:solidFill>
                          <a:latin typeface="Times New Roman"/>
                          <a:cs typeface="Times New Roman"/>
                        </a:rPr>
                        <a:t>-</a:t>
                      </a:r>
                    </a:p>
                  </p:txBody>
                </p:sp>
                <p:sp>
                  <p:nvSpPr>
                    <p:cNvPr id="75" name="Text Box 17"/>
                    <p:cNvSpPr txBox="1">
                      <a:spLocks noChangeArrowheads="1"/>
                    </p:cNvSpPr>
                    <p:nvPr/>
                  </p:nvSpPr>
                  <p:spPr bwMode="auto">
                    <a:xfrm>
                      <a:off x="4819" y="2197"/>
                      <a:ext cx="302" cy="299"/>
                    </a:xfrm>
                    <a:prstGeom prst="rect">
                      <a:avLst/>
                    </a:prstGeom>
                    <a:noFill/>
                    <a:ln>
                      <a:noFill/>
                    </a:ln>
                    <a:effectLst/>
                    <a:extLst>
                      <a:ext uri="{909E8E84-426E-40dd-AFC4-6F175D3DCCD1}">
                        <a14:hiddenFill xmlns="" xmlns:a14="http://schemas.microsoft.com/office/drawing/2010/main">
                          <a:solidFill>
                            <a:srgbClr val="82E482">
                              <a:alpha val="50195"/>
                            </a:srgb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bg1"/>
                          </a:solidFill>
                          <a:latin typeface="Comic Sans MS" pitchFamily="66" charset="0"/>
                        </a:defRPr>
                      </a:lvl1pPr>
                      <a:lvl2pPr marL="742950" indent="-285750" eaLnBrk="0" hangingPunct="0">
                        <a:defRPr sz="3200">
                          <a:solidFill>
                            <a:schemeClr val="bg1"/>
                          </a:solidFill>
                          <a:latin typeface="Comic Sans MS" pitchFamily="66" charset="0"/>
                        </a:defRPr>
                      </a:lvl2pPr>
                      <a:lvl3pPr marL="1143000" indent="-228600" eaLnBrk="0" hangingPunct="0">
                        <a:defRPr sz="3200">
                          <a:solidFill>
                            <a:schemeClr val="bg1"/>
                          </a:solidFill>
                          <a:latin typeface="Comic Sans MS" pitchFamily="66" charset="0"/>
                        </a:defRPr>
                      </a:lvl3pPr>
                      <a:lvl4pPr marL="1600200" indent="-228600" eaLnBrk="0" hangingPunct="0">
                        <a:defRPr sz="3200">
                          <a:solidFill>
                            <a:schemeClr val="bg1"/>
                          </a:solidFill>
                          <a:latin typeface="Comic Sans MS" pitchFamily="66" charset="0"/>
                        </a:defRPr>
                      </a:lvl4pPr>
                      <a:lvl5pPr marL="2057400" indent="-228600" eaLnBrk="0" hangingPunct="0">
                        <a:defRPr sz="3200">
                          <a:solidFill>
                            <a:schemeClr val="bg1"/>
                          </a:solidFill>
                          <a:latin typeface="Comic Sans MS" pitchFamily="66" charset="0"/>
                        </a:defRPr>
                      </a:lvl5pPr>
                      <a:lvl6pPr marL="2514600" indent="-228600" eaLnBrk="0" fontAlgn="base" hangingPunct="0">
                        <a:spcBef>
                          <a:spcPct val="0"/>
                        </a:spcBef>
                        <a:spcAft>
                          <a:spcPct val="0"/>
                        </a:spcAft>
                        <a:defRPr sz="3200">
                          <a:solidFill>
                            <a:schemeClr val="bg1"/>
                          </a:solidFill>
                          <a:latin typeface="Comic Sans MS" pitchFamily="66" charset="0"/>
                        </a:defRPr>
                      </a:lvl6pPr>
                      <a:lvl7pPr marL="2971800" indent="-228600" eaLnBrk="0" fontAlgn="base" hangingPunct="0">
                        <a:spcBef>
                          <a:spcPct val="0"/>
                        </a:spcBef>
                        <a:spcAft>
                          <a:spcPct val="0"/>
                        </a:spcAft>
                        <a:defRPr sz="3200">
                          <a:solidFill>
                            <a:schemeClr val="bg1"/>
                          </a:solidFill>
                          <a:latin typeface="Comic Sans MS" pitchFamily="66" charset="0"/>
                        </a:defRPr>
                      </a:lvl7pPr>
                      <a:lvl8pPr marL="3429000" indent="-228600" eaLnBrk="0" fontAlgn="base" hangingPunct="0">
                        <a:spcBef>
                          <a:spcPct val="0"/>
                        </a:spcBef>
                        <a:spcAft>
                          <a:spcPct val="0"/>
                        </a:spcAft>
                        <a:defRPr sz="3200">
                          <a:solidFill>
                            <a:schemeClr val="bg1"/>
                          </a:solidFill>
                          <a:latin typeface="Comic Sans MS" pitchFamily="66" charset="0"/>
                        </a:defRPr>
                      </a:lvl8pPr>
                      <a:lvl9pPr marL="3886200" indent="-228600" eaLnBrk="0" fontAlgn="base" hangingPunct="0">
                        <a:spcBef>
                          <a:spcPct val="0"/>
                        </a:spcBef>
                        <a:spcAft>
                          <a:spcPct val="0"/>
                        </a:spcAft>
                        <a:defRPr sz="3200">
                          <a:solidFill>
                            <a:schemeClr val="bg1"/>
                          </a:solidFill>
                          <a:latin typeface="Comic Sans MS" pitchFamily="66" charset="0"/>
                        </a:defRPr>
                      </a:lvl9pPr>
                    </a:lstStyle>
                    <a:p>
                      <a:pPr defTabSz="457200" eaLnBrk="1" hangingPunct="1"/>
                      <a:r>
                        <a:rPr lang="en-US" sz="1100" dirty="0">
                          <a:solidFill>
                            <a:srgbClr val="003399"/>
                          </a:solidFill>
                          <a:latin typeface="Times New Roman"/>
                          <a:cs typeface="Times New Roman"/>
                        </a:rPr>
                        <a:t>+</a:t>
                      </a:r>
                    </a:p>
                  </p:txBody>
                </p:sp>
              </p:grpSp>
              <p:cxnSp>
                <p:nvCxnSpPr>
                  <p:cNvPr id="53" name="Straight Arrow Connector 27"/>
                  <p:cNvCxnSpPr>
                    <a:cxnSpLocks noChangeShapeType="1"/>
                  </p:cNvCxnSpPr>
                  <p:nvPr/>
                </p:nvCxnSpPr>
                <p:spPr bwMode="auto">
                  <a:xfrm flipV="1">
                    <a:off x="7229306" y="3505200"/>
                    <a:ext cx="903458" cy="903657"/>
                  </a:xfrm>
                  <a:prstGeom prst="straightConnector1">
                    <a:avLst/>
                  </a:prstGeom>
                  <a:noFill/>
                  <a:ln w="28575" algn="ctr">
                    <a:solidFill>
                      <a:schemeClr val="tx1"/>
                    </a:solidFill>
                    <a:round/>
                    <a:headEnd/>
                    <a:tailEnd type="arrow" w="med" len="med"/>
                  </a:ln>
                  <a:extLst>
                    <a:ext uri="{909E8E84-426E-40dd-AFC4-6F175D3DCCD1}">
                      <a14:hiddenFill xmlns="" xmlns:a14="http://schemas.microsoft.com/office/drawing/2010/main">
                        <a:noFill/>
                      </a14:hiddenFill>
                    </a:ext>
                  </a:extLst>
                </p:spPr>
              </p:cxnSp>
            </p:grpSp>
            <p:sp>
              <p:nvSpPr>
                <p:cNvPr id="51" name="Oval 50"/>
                <p:cNvSpPr>
                  <a:spLocks/>
                </p:cNvSpPr>
                <p:nvPr/>
              </p:nvSpPr>
              <p:spPr>
                <a:xfrm>
                  <a:off x="2438400" y="3048000"/>
                  <a:ext cx="3657811" cy="3492499"/>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100">
                    <a:solidFill>
                      <a:prstClr val="white"/>
                    </a:solidFill>
                    <a:latin typeface="Times New Roman"/>
                    <a:cs typeface="Times New Roman"/>
                  </a:endParaRPr>
                </a:p>
              </p:txBody>
            </p:sp>
          </p:grpSp>
          <p:sp>
            <p:nvSpPr>
              <p:cNvPr id="47" name="TextBox 46"/>
              <p:cNvSpPr txBox="1"/>
              <p:nvPr/>
            </p:nvSpPr>
            <p:spPr>
              <a:xfrm>
                <a:off x="4874877" y="5378012"/>
                <a:ext cx="521320" cy="474774"/>
              </a:xfrm>
              <a:prstGeom prst="rect">
                <a:avLst/>
              </a:prstGeom>
              <a:noFill/>
            </p:spPr>
            <p:txBody>
              <a:bodyPr wrap="none" rtlCol="0">
                <a:spAutoFit/>
              </a:bodyPr>
              <a:lstStyle/>
              <a:p>
                <a:pPr defTabSz="457200"/>
                <a:r>
                  <a:rPr lang="en-US" sz="1100" dirty="0">
                    <a:solidFill>
                      <a:prstClr val="black"/>
                    </a:solidFill>
                    <a:latin typeface="Times New Roman"/>
                    <a:cs typeface="Times New Roman"/>
                  </a:rPr>
                  <a:t>R</a:t>
                </a:r>
              </a:p>
            </p:txBody>
          </p:sp>
        </p:grpSp>
        <p:pic>
          <p:nvPicPr>
            <p:cNvPr id="45" name="Picture 44"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05585" y="4008436"/>
              <a:ext cx="326970" cy="287337"/>
            </a:xfrm>
            <a:prstGeom prst="rect">
              <a:avLst/>
            </a:prstGeom>
          </p:spPr>
        </p:pic>
      </p:grpSp>
      <p:pic>
        <p:nvPicPr>
          <p:cNvPr id="40" name="Picture 39"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8631" y="1066286"/>
            <a:ext cx="6153150" cy="3144441"/>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48632" y="4483060"/>
            <a:ext cx="6179723" cy="2330258"/>
          </a:xfrm>
          <a:prstGeom prst="rect">
            <a:avLst/>
          </a:prstGeom>
        </p:spPr>
      </p:pic>
      <p:sp>
        <p:nvSpPr>
          <p:cNvPr id="76" name="Content Placeholder 5">
            <a:extLst>
              <a:ext uri="{FF2B5EF4-FFF2-40B4-BE49-F238E27FC236}">
                <a16:creationId xmlns:a16="http://schemas.microsoft.com/office/drawing/2014/main" id="{89F0846D-F970-47F0-AF9D-0D305E15213C}"/>
              </a:ext>
            </a:extLst>
          </p:cNvPr>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5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solidFill>
                  <a:prstClr val="black"/>
                </a:solidFill>
                <a:latin typeface="Candara"/>
              </a:rPr>
              <a:t>Note: This is just motivation – we’ll cover the background need to understand these topics later!</a:t>
            </a:r>
          </a:p>
        </p:txBody>
      </p:sp>
    </p:spTree>
    <p:extLst>
      <p:ext uri="{BB962C8B-B14F-4D97-AF65-F5344CB8AC3E}">
        <p14:creationId xmlns:p14="http://schemas.microsoft.com/office/powerpoint/2010/main" val="2038521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Analysis: Perceptron</a:t>
            </a:r>
          </a:p>
        </p:txBody>
      </p:sp>
      <p:sp>
        <p:nvSpPr>
          <p:cNvPr id="3" name="Slide Number Placeholder 2"/>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17</a:t>
            </a:fld>
            <a:endParaRPr lang="en-US">
              <a:solidFill>
                <a:prstClr val="black">
                  <a:tint val="75000"/>
                </a:prstClr>
              </a:solidFill>
              <a:latin typeface="Candara"/>
            </a:endParaRPr>
          </a:p>
        </p:txBody>
      </p:sp>
      <p:sp>
        <p:nvSpPr>
          <p:cNvPr id="41" name="TextBox 40"/>
          <p:cNvSpPr txBox="1"/>
          <p:nvPr/>
        </p:nvSpPr>
        <p:spPr>
          <a:xfrm>
            <a:off x="1981201" y="1111133"/>
            <a:ext cx="8073093" cy="5492120"/>
          </a:xfrm>
          <a:prstGeom prst="rect">
            <a:avLst/>
          </a:prstGeom>
          <a:solidFill>
            <a:schemeClr val="accent6">
              <a:lumMod val="40000"/>
              <a:lumOff val="60000"/>
            </a:schemeClr>
          </a:solidFill>
        </p:spPr>
        <p:txBody>
          <a:bodyPr wrap="square" rtlCol="0" anchor="t">
            <a:noAutofit/>
          </a:bodyPr>
          <a:lstStyle/>
          <a:p>
            <a:pPr defTabSz="457200"/>
            <a:r>
              <a:rPr lang="en-US" sz="2400" b="1" dirty="0">
                <a:solidFill>
                  <a:prstClr val="black"/>
                </a:solidFill>
                <a:latin typeface="Candara"/>
              </a:rPr>
              <a:t>Proof of Perceptron Mistake Bound:</a:t>
            </a:r>
            <a:br>
              <a:rPr lang="en-US" sz="2400" b="1" dirty="0">
                <a:solidFill>
                  <a:prstClr val="black"/>
                </a:solidFill>
                <a:latin typeface="Candara"/>
              </a:rPr>
            </a:br>
            <a:r>
              <a:rPr lang="en-US" sz="2400" dirty="0">
                <a:solidFill>
                  <a:prstClr val="black"/>
                </a:solidFill>
                <a:latin typeface="Candara"/>
              </a:rPr>
              <a:t>Part 1: for some A, </a:t>
            </a:r>
          </a:p>
        </p:txBody>
      </p:sp>
      <p:pic>
        <p:nvPicPr>
          <p:cNvPr id="17" name="Picture 16" descr="latex-image-1.pdf"/>
          <p:cNvPicPr>
            <a:picLocks noChangeAspect="1"/>
          </p:cNvPicPr>
          <p:nvPr/>
        </p:nvPicPr>
        <p:blipFill rotWithShape="1">
          <a:blip r:embed="rId3" cstate="print">
            <a:extLst>
              <a:ext uri="{28A0092B-C50C-407E-A947-70E740481C1C}">
                <a14:useLocalDpi xmlns:a14="http://schemas.microsoft.com/office/drawing/2010/main"/>
              </a:ext>
            </a:extLst>
          </a:blip>
          <a:srcRect r="33323"/>
          <a:stretch/>
        </p:blipFill>
        <p:spPr>
          <a:xfrm>
            <a:off x="4567917" y="1544798"/>
            <a:ext cx="1799395" cy="331679"/>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12499" y="2069802"/>
            <a:ext cx="5695484" cy="3698833"/>
          </a:xfrm>
          <a:prstGeom prst="rect">
            <a:avLst/>
          </a:prstGeom>
        </p:spPr>
      </p:pic>
      <p:grpSp>
        <p:nvGrpSpPr>
          <p:cNvPr id="7" name="Group 6"/>
          <p:cNvGrpSpPr/>
          <p:nvPr/>
        </p:nvGrpSpPr>
        <p:grpSpPr>
          <a:xfrm>
            <a:off x="3821377" y="5807964"/>
            <a:ext cx="2991407" cy="567341"/>
            <a:chOff x="3292576" y="5807963"/>
            <a:chExt cx="2991407" cy="567341"/>
          </a:xfrm>
        </p:grpSpPr>
        <p:sp>
          <p:nvSpPr>
            <p:cNvPr id="19" name="Right Brace 18"/>
            <p:cNvSpPr/>
            <p:nvPr/>
          </p:nvSpPr>
          <p:spPr>
            <a:xfrm rot="5400000">
              <a:off x="4593177" y="4801184"/>
              <a:ext cx="172207" cy="2185766"/>
            </a:xfrm>
            <a:prstGeom prst="rightBrac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ndara"/>
              </a:endParaRPr>
            </a:p>
          </p:txBody>
        </p:sp>
        <p:sp>
          <p:nvSpPr>
            <p:cNvPr id="20" name="Rectangle 19"/>
            <p:cNvSpPr/>
            <p:nvPr/>
          </p:nvSpPr>
          <p:spPr>
            <a:xfrm>
              <a:off x="3292576" y="5999125"/>
              <a:ext cx="2991407" cy="376179"/>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black"/>
                  </a:solidFill>
                  <a:latin typeface="Candara"/>
                </a:rPr>
                <a:t>Cauchy-Schwartz inequality</a:t>
              </a:r>
            </a:p>
          </p:txBody>
        </p:sp>
      </p:grpSp>
      <p:sp>
        <p:nvSpPr>
          <p:cNvPr id="12" name="Content Placeholder 5">
            <a:extLst>
              <a:ext uri="{FF2B5EF4-FFF2-40B4-BE49-F238E27FC236}">
                <a16:creationId xmlns:a16="http://schemas.microsoft.com/office/drawing/2014/main" id="{C5AC8CED-08EC-409D-B224-DDF8EFD27DDC}"/>
              </a:ext>
            </a:extLst>
          </p:cNvPr>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5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solidFill>
                  <a:prstClr val="black"/>
                </a:solidFill>
                <a:latin typeface="Candara"/>
              </a:rPr>
              <a:t>Note: This is just motivation – we’ll cover the background need to understand these topics later!</a:t>
            </a:r>
          </a:p>
        </p:txBody>
      </p:sp>
    </p:spTree>
    <p:extLst>
      <p:ext uri="{BB962C8B-B14F-4D97-AF65-F5344CB8AC3E}">
        <p14:creationId xmlns:p14="http://schemas.microsoft.com/office/powerpoint/2010/main" val="202234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Analysis: Perceptron</a:t>
            </a:r>
          </a:p>
        </p:txBody>
      </p:sp>
      <p:sp>
        <p:nvSpPr>
          <p:cNvPr id="3" name="Slide Number Placeholder 2"/>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18</a:t>
            </a:fld>
            <a:endParaRPr lang="en-US">
              <a:solidFill>
                <a:prstClr val="black">
                  <a:tint val="75000"/>
                </a:prstClr>
              </a:solidFill>
              <a:latin typeface="Candara"/>
            </a:endParaRPr>
          </a:p>
        </p:txBody>
      </p:sp>
      <p:sp>
        <p:nvSpPr>
          <p:cNvPr id="41" name="TextBox 40"/>
          <p:cNvSpPr txBox="1"/>
          <p:nvPr/>
        </p:nvSpPr>
        <p:spPr>
          <a:xfrm>
            <a:off x="1981201" y="1111133"/>
            <a:ext cx="8073093" cy="5492120"/>
          </a:xfrm>
          <a:prstGeom prst="rect">
            <a:avLst/>
          </a:prstGeom>
          <a:solidFill>
            <a:schemeClr val="accent6">
              <a:lumMod val="40000"/>
              <a:lumOff val="60000"/>
            </a:schemeClr>
          </a:solidFill>
        </p:spPr>
        <p:txBody>
          <a:bodyPr wrap="square" rtlCol="0" anchor="t">
            <a:noAutofit/>
          </a:bodyPr>
          <a:lstStyle/>
          <a:p>
            <a:pPr defTabSz="457200"/>
            <a:r>
              <a:rPr lang="en-US" sz="2400" b="1" dirty="0">
                <a:solidFill>
                  <a:prstClr val="black"/>
                </a:solidFill>
                <a:latin typeface="Candara"/>
              </a:rPr>
              <a:t>Proof of Perceptron Mistake Bound:</a:t>
            </a:r>
            <a:br>
              <a:rPr lang="en-US" sz="2400" b="1" dirty="0">
                <a:solidFill>
                  <a:prstClr val="black"/>
                </a:solidFill>
                <a:latin typeface="Candara"/>
              </a:rPr>
            </a:br>
            <a:r>
              <a:rPr lang="en-US" sz="2400" dirty="0">
                <a:solidFill>
                  <a:prstClr val="black"/>
                </a:solidFill>
                <a:latin typeface="Candara"/>
              </a:rPr>
              <a:t>Part 2: for some B, </a:t>
            </a:r>
          </a:p>
        </p:txBody>
      </p:sp>
      <p:pic>
        <p:nvPicPr>
          <p:cNvPr id="17" name="Picture 16" descr="latex-image-1.pdf"/>
          <p:cNvPicPr>
            <a:picLocks noChangeAspect="1"/>
          </p:cNvPicPr>
          <p:nvPr/>
        </p:nvPicPr>
        <p:blipFill rotWithShape="1">
          <a:blip r:embed="rId3" cstate="print">
            <a:extLst>
              <a:ext uri="{28A0092B-C50C-407E-A947-70E740481C1C}">
                <a14:useLocalDpi xmlns:a14="http://schemas.microsoft.com/office/drawing/2010/main"/>
              </a:ext>
            </a:extLst>
          </a:blip>
          <a:srcRect l="26287" r="-3203"/>
          <a:stretch/>
        </p:blipFill>
        <p:spPr>
          <a:xfrm>
            <a:off x="4575949" y="1544798"/>
            <a:ext cx="2075705" cy="331679"/>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1119" y="2067161"/>
            <a:ext cx="7655939" cy="3808702"/>
          </a:xfrm>
          <a:prstGeom prst="rect">
            <a:avLst/>
          </a:prstGeom>
        </p:spPr>
      </p:pic>
      <p:sp>
        <p:nvSpPr>
          <p:cNvPr id="9" name="Content Placeholder 5">
            <a:extLst>
              <a:ext uri="{FF2B5EF4-FFF2-40B4-BE49-F238E27FC236}">
                <a16:creationId xmlns:a16="http://schemas.microsoft.com/office/drawing/2014/main" id="{04300E6A-27B8-479E-AFB7-A56695DC6938}"/>
              </a:ext>
            </a:extLst>
          </p:cNvPr>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5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solidFill>
                  <a:prstClr val="black"/>
                </a:solidFill>
                <a:latin typeface="Candara"/>
              </a:rPr>
              <a:t>Note: This is just motivation – we’ll cover the background need to understand these topics later!</a:t>
            </a:r>
          </a:p>
        </p:txBody>
      </p:sp>
    </p:spTree>
    <p:extLst>
      <p:ext uri="{BB962C8B-B14F-4D97-AF65-F5344CB8AC3E}">
        <p14:creationId xmlns:p14="http://schemas.microsoft.com/office/powerpoint/2010/main" val="1195820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Analysis: Perceptron</a:t>
            </a:r>
          </a:p>
        </p:txBody>
      </p:sp>
      <p:sp>
        <p:nvSpPr>
          <p:cNvPr id="3" name="Slide Number Placeholder 2"/>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19</a:t>
            </a:fld>
            <a:endParaRPr lang="en-US">
              <a:solidFill>
                <a:prstClr val="black">
                  <a:tint val="75000"/>
                </a:prstClr>
              </a:solidFill>
              <a:latin typeface="Candara"/>
            </a:endParaRPr>
          </a:p>
        </p:txBody>
      </p:sp>
      <p:sp>
        <p:nvSpPr>
          <p:cNvPr id="41" name="TextBox 40"/>
          <p:cNvSpPr txBox="1"/>
          <p:nvPr/>
        </p:nvSpPr>
        <p:spPr>
          <a:xfrm>
            <a:off x="1981201" y="1111133"/>
            <a:ext cx="8073093" cy="5492120"/>
          </a:xfrm>
          <a:prstGeom prst="rect">
            <a:avLst/>
          </a:prstGeom>
          <a:solidFill>
            <a:schemeClr val="accent6">
              <a:lumMod val="40000"/>
              <a:lumOff val="60000"/>
            </a:schemeClr>
          </a:solidFill>
        </p:spPr>
        <p:txBody>
          <a:bodyPr wrap="square" rtlCol="0" anchor="t">
            <a:noAutofit/>
          </a:bodyPr>
          <a:lstStyle/>
          <a:p>
            <a:pPr defTabSz="457200"/>
            <a:r>
              <a:rPr lang="en-US" sz="2400" b="1" dirty="0">
                <a:solidFill>
                  <a:prstClr val="black"/>
                </a:solidFill>
                <a:latin typeface="Candara"/>
              </a:rPr>
              <a:t>Proof of Perceptron Mistake Bound:</a:t>
            </a:r>
            <a:br>
              <a:rPr lang="en-US" sz="2400" b="1" dirty="0">
                <a:solidFill>
                  <a:prstClr val="black"/>
                </a:solidFill>
                <a:latin typeface="Candara"/>
              </a:rPr>
            </a:br>
            <a:r>
              <a:rPr lang="en-US" sz="2400" dirty="0">
                <a:solidFill>
                  <a:prstClr val="black"/>
                </a:solidFill>
                <a:latin typeface="Candara"/>
              </a:rPr>
              <a:t>Part 3: Combining the bounds finishes the proof.</a:t>
            </a:r>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58133" y="2151344"/>
            <a:ext cx="4889500" cy="1308100"/>
          </a:xfrm>
          <a:prstGeom prst="rect">
            <a:avLst/>
          </a:prstGeom>
        </p:spPr>
      </p:pic>
      <p:grpSp>
        <p:nvGrpSpPr>
          <p:cNvPr id="8" name="Group 7"/>
          <p:cNvGrpSpPr/>
          <p:nvPr/>
        </p:nvGrpSpPr>
        <p:grpSpPr>
          <a:xfrm>
            <a:off x="4693363" y="3641060"/>
            <a:ext cx="3152533" cy="1294830"/>
            <a:chOff x="3292576" y="5648466"/>
            <a:chExt cx="3152533" cy="1294830"/>
          </a:xfrm>
        </p:grpSpPr>
        <p:sp>
          <p:nvSpPr>
            <p:cNvPr id="9" name="Right Brace 8"/>
            <p:cNvSpPr/>
            <p:nvPr/>
          </p:nvSpPr>
          <p:spPr>
            <a:xfrm rot="5400000">
              <a:off x="3904991" y="5136635"/>
              <a:ext cx="331706" cy="1355368"/>
            </a:xfrm>
            <a:prstGeom prst="rightBrac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ndara"/>
              </a:endParaRPr>
            </a:p>
          </p:txBody>
        </p:sp>
        <p:sp>
          <p:nvSpPr>
            <p:cNvPr id="10" name="Rectangle 9"/>
            <p:cNvSpPr/>
            <p:nvPr/>
          </p:nvSpPr>
          <p:spPr>
            <a:xfrm>
              <a:off x="3292576" y="6084421"/>
              <a:ext cx="3152533" cy="858875"/>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black"/>
                  </a:solidFill>
                  <a:latin typeface="Candara"/>
                </a:rPr>
                <a:t>The total number of mistakes must be less than this</a:t>
              </a:r>
            </a:p>
          </p:txBody>
        </p:sp>
      </p:grpSp>
      <p:sp>
        <p:nvSpPr>
          <p:cNvPr id="11"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5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solidFill>
                  <a:prstClr val="black"/>
                </a:solidFill>
                <a:latin typeface="Candara"/>
              </a:rPr>
              <a:t>Note: This is just motivation – we’ll cover the background need to understand these topics later!</a:t>
            </a:r>
          </a:p>
        </p:txBody>
      </p:sp>
    </p:spTree>
    <p:extLst>
      <p:ext uri="{BB962C8B-B14F-4D97-AF65-F5344CB8AC3E}">
        <p14:creationId xmlns:p14="http://schemas.microsoft.com/office/powerpoint/2010/main" val="204184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62165" y="1824300"/>
            <a:ext cx="4645250" cy="2889114"/>
          </a:xfrm>
        </p:spPr>
        <p:txBody>
          <a:bodyPr anchor="b">
            <a:normAutofit fontScale="90000"/>
          </a:bodyPr>
          <a:lstStyle/>
          <a:p>
            <a:pPr algn="l"/>
            <a:br>
              <a:rPr lang="en-US" sz="4600" dirty="0"/>
            </a:br>
            <a:br>
              <a:rPr lang="en-US" sz="4600" dirty="0"/>
            </a:br>
            <a:r>
              <a:rPr lang="en-US" sz="4600" dirty="0"/>
              <a:t>10-607</a:t>
            </a:r>
            <a:br>
              <a:rPr lang="en-US" sz="4600" dirty="0"/>
            </a:br>
            <a:r>
              <a:rPr lang="en-US" sz="4600" dirty="0"/>
              <a:t>Computational Foundations for Machine Learning</a:t>
            </a:r>
          </a:p>
        </p:txBody>
      </p:sp>
      <p:sp>
        <p:nvSpPr>
          <p:cNvPr id="20" name="Freeform: Shape 1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fence&#10;&#10;Description automatically generated">
            <a:extLst>
              <a:ext uri="{FF2B5EF4-FFF2-40B4-BE49-F238E27FC236}">
                <a16:creationId xmlns:a16="http://schemas.microsoft.com/office/drawing/2014/main" id="{C5CA68C4-AA78-43A9-A080-8998D602DE29}"/>
              </a:ext>
            </a:extLst>
          </p:cNvPr>
          <p:cNvPicPr>
            <a:picLocks noChangeAspect="1"/>
          </p:cNvPicPr>
          <p:nvPr/>
        </p:nvPicPr>
        <p:blipFill rotWithShape="1">
          <a:blip r:embed="rId3">
            <a:extLst>
              <a:ext uri="{28A0092B-C50C-407E-A947-70E740481C1C}">
                <a14:useLocalDpi xmlns:a14="http://schemas.microsoft.com/office/drawing/2010/main" val="0"/>
              </a:ext>
            </a:extLst>
          </a:blip>
          <a:srcRect l="10955" r="252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BA2D9827-D4F9-4D52-8467-F545EC2752C1}"/>
              </a:ext>
            </a:extLst>
          </p:cNvPr>
          <p:cNvSpPr txBox="1">
            <a:spLocks/>
          </p:cNvSpPr>
          <p:nvPr/>
        </p:nvSpPr>
        <p:spPr>
          <a:xfrm>
            <a:off x="6562165" y="3112977"/>
            <a:ext cx="5354852" cy="3435741"/>
          </a:xfrm>
          <a:prstGeom prst="rect">
            <a:avLst/>
          </a:prstGeom>
        </p:spPr>
        <p:txBody>
          <a:bodyPr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j-ea"/>
                <a:cs typeface="+mj-cs"/>
              </a:rPr>
              <a:t>Instructor: Pat Virtue</a:t>
            </a:r>
          </a:p>
        </p:txBody>
      </p:sp>
    </p:spTree>
    <p:extLst>
      <p:ext uri="{BB962C8B-B14F-4D97-AF65-F5344CB8AC3E}">
        <p14:creationId xmlns:p14="http://schemas.microsoft.com/office/powerpoint/2010/main" val="168947177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 Language</a:t>
            </a:r>
          </a:p>
        </p:txBody>
      </p:sp>
      <p:sp>
        <p:nvSpPr>
          <p:cNvPr id="3" name="Content Placeholder 2"/>
          <p:cNvSpPr>
            <a:spLocks noGrp="1"/>
          </p:cNvSpPr>
          <p:nvPr>
            <p:ph idx="1"/>
          </p:nvPr>
        </p:nvSpPr>
        <p:spPr/>
        <p:txBody>
          <a:bodyPr/>
          <a:lstStyle/>
          <a:p>
            <a:r>
              <a:rPr lang="en-US" dirty="0"/>
              <a:t>Natural language?</a:t>
            </a:r>
          </a:p>
          <a:p>
            <a:endParaRPr lang="en-US" dirty="0"/>
          </a:p>
          <a:p>
            <a:r>
              <a:rPr lang="en-US" dirty="0"/>
              <a:t>Propositional logic</a:t>
            </a:r>
          </a:p>
          <a:p>
            <a:pPr lvl="1"/>
            <a:r>
              <a:rPr lang="en-US" dirty="0"/>
              <a:t>Syntax: </a:t>
            </a:r>
            <a:r>
              <a:rPr lang="en-US" dirty="0">
                <a:solidFill>
                  <a:srgbClr val="7030A0"/>
                </a:solidFill>
              </a:rPr>
              <a:t>P </a:t>
            </a:r>
            <a:r>
              <a:rPr lang="en-US" dirty="0">
                <a:solidFill>
                  <a:srgbClr val="7030A0"/>
                </a:solidFill>
                <a:sym typeface="Symbol"/>
              </a:rPr>
              <a:t> (Q</a:t>
            </a:r>
            <a:r>
              <a:rPr lang="en-US" dirty="0">
                <a:solidFill>
                  <a:srgbClr val="7030A0"/>
                </a:solidFill>
              </a:rPr>
              <a:t> </a:t>
            </a:r>
            <a:r>
              <a:rPr lang="en-US" dirty="0">
                <a:solidFill>
                  <a:srgbClr val="7030A0"/>
                </a:solidFill>
                <a:sym typeface="Symbol"/>
              </a:rPr>
              <a:t></a:t>
            </a:r>
            <a:r>
              <a:rPr lang="en-US" dirty="0">
                <a:solidFill>
                  <a:srgbClr val="7030A0"/>
                </a:solidFill>
              </a:rPr>
              <a:t> R)</a:t>
            </a:r>
            <a:r>
              <a:rPr lang="en-US" dirty="0"/>
              <a:t>;        </a:t>
            </a:r>
            <a:r>
              <a:rPr lang="en-US" dirty="0">
                <a:solidFill>
                  <a:srgbClr val="7030A0"/>
                </a:solidFill>
              </a:rPr>
              <a:t>X</a:t>
            </a:r>
            <a:r>
              <a:rPr lang="en-US" baseline="-25000" dirty="0">
                <a:solidFill>
                  <a:srgbClr val="7030A0"/>
                </a:solidFill>
              </a:rPr>
              <a:t>1</a:t>
            </a:r>
            <a:r>
              <a:rPr lang="en-US" dirty="0">
                <a:solidFill>
                  <a:srgbClr val="7030A0"/>
                </a:solidFill>
              </a:rPr>
              <a:t> </a:t>
            </a:r>
            <a:r>
              <a:rPr lang="en-US" dirty="0">
                <a:solidFill>
                  <a:srgbClr val="7030A0"/>
                </a:solidFill>
                <a:sym typeface="Symbol"/>
              </a:rPr>
              <a:t></a:t>
            </a:r>
            <a:r>
              <a:rPr lang="en-US" dirty="0">
                <a:solidFill>
                  <a:srgbClr val="7030A0"/>
                </a:solidFill>
              </a:rPr>
              <a:t> (Raining </a:t>
            </a:r>
            <a:r>
              <a:rPr lang="en-US" dirty="0">
                <a:solidFill>
                  <a:srgbClr val="7030A0"/>
                </a:solidFill>
                <a:sym typeface="Symbol"/>
              </a:rPr>
              <a:t></a:t>
            </a:r>
            <a:r>
              <a:rPr lang="en-US" dirty="0">
                <a:solidFill>
                  <a:srgbClr val="7030A0"/>
                </a:solidFill>
              </a:rPr>
              <a:t> Sunny)</a:t>
            </a:r>
          </a:p>
          <a:p>
            <a:pPr lvl="1"/>
            <a:r>
              <a:rPr lang="en-US" dirty="0"/>
              <a:t>Possible world: </a:t>
            </a:r>
            <a:r>
              <a:rPr lang="en-US" dirty="0">
                <a:solidFill>
                  <a:srgbClr val="0000FF"/>
                </a:solidFill>
              </a:rPr>
              <a:t>{</a:t>
            </a:r>
            <a:r>
              <a:rPr lang="en-US" dirty="0">
                <a:solidFill>
                  <a:srgbClr val="7030A0"/>
                </a:solidFill>
              </a:rPr>
              <a:t>P</a:t>
            </a:r>
            <a:r>
              <a:rPr lang="en-US" dirty="0">
                <a:solidFill>
                  <a:srgbClr val="0000FF"/>
                </a:solidFill>
              </a:rPr>
              <a:t>=true, </a:t>
            </a:r>
            <a:r>
              <a:rPr lang="en-US" dirty="0">
                <a:solidFill>
                  <a:srgbClr val="7030A0"/>
                </a:solidFill>
              </a:rPr>
              <a:t>Q</a:t>
            </a:r>
            <a:r>
              <a:rPr lang="en-US" dirty="0">
                <a:solidFill>
                  <a:srgbClr val="0000FF"/>
                </a:solidFill>
              </a:rPr>
              <a:t>=true, </a:t>
            </a:r>
            <a:r>
              <a:rPr lang="en-US" dirty="0">
                <a:solidFill>
                  <a:srgbClr val="7030A0"/>
                </a:solidFill>
              </a:rPr>
              <a:t>R</a:t>
            </a:r>
            <a:r>
              <a:rPr lang="en-US" dirty="0">
                <a:solidFill>
                  <a:srgbClr val="0000FF"/>
                </a:solidFill>
              </a:rPr>
              <a:t>=false, </a:t>
            </a:r>
            <a:r>
              <a:rPr lang="en-US" dirty="0">
                <a:solidFill>
                  <a:srgbClr val="7030A0"/>
                </a:solidFill>
              </a:rPr>
              <a:t>S</a:t>
            </a:r>
            <a:r>
              <a:rPr lang="en-US" dirty="0">
                <a:solidFill>
                  <a:srgbClr val="0000FF"/>
                </a:solidFill>
              </a:rPr>
              <a:t>=true} </a:t>
            </a:r>
            <a:r>
              <a:rPr lang="en-US" dirty="0"/>
              <a:t>or </a:t>
            </a:r>
            <a:r>
              <a:rPr lang="en-US" dirty="0">
                <a:solidFill>
                  <a:srgbClr val="0000FF"/>
                </a:solidFill>
              </a:rPr>
              <a:t>1101</a:t>
            </a:r>
          </a:p>
          <a:p>
            <a:pPr lvl="1"/>
            <a:r>
              <a:rPr lang="en-US" dirty="0">
                <a:solidFill>
                  <a:srgbClr val="000000"/>
                </a:solidFill>
              </a:rPr>
              <a:t>Semantics:</a:t>
            </a:r>
            <a:r>
              <a:rPr lang="en-US" dirty="0">
                <a:solidFill>
                  <a:srgbClr val="7030A0"/>
                </a:solidFill>
              </a:rPr>
              <a:t> </a:t>
            </a:r>
            <a:r>
              <a:rPr lang="en-US" dirty="0">
                <a:solidFill>
                  <a:srgbClr val="7030A0"/>
                </a:solidFill>
                <a:sym typeface="Symbol"/>
              </a:rPr>
              <a:t> </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t>is true in a world </a:t>
            </a:r>
            <a:r>
              <a:rPr lang="en-US" dirty="0" err="1"/>
              <a:t>iff</a:t>
            </a:r>
            <a:r>
              <a:rPr lang="en-US" dirty="0"/>
              <a:t> is</a:t>
            </a:r>
            <a:r>
              <a:rPr lang="en-US" dirty="0">
                <a:solidFill>
                  <a:srgbClr val="7030A0"/>
                </a:solidFill>
              </a:rPr>
              <a:t> </a:t>
            </a:r>
            <a:r>
              <a:rPr lang="en-US" dirty="0">
                <a:solidFill>
                  <a:srgbClr val="7030A0"/>
                </a:solidFill>
                <a:sym typeface="Symbol"/>
              </a:rPr>
              <a:t></a:t>
            </a:r>
            <a:r>
              <a:rPr lang="en-US" dirty="0"/>
              <a:t> true and </a:t>
            </a:r>
            <a:r>
              <a:rPr lang="en-US" dirty="0">
                <a:solidFill>
                  <a:srgbClr val="7030A0"/>
                </a:solidFill>
                <a:sym typeface="Symbol"/>
              </a:rPr>
              <a:t></a:t>
            </a:r>
            <a:r>
              <a:rPr lang="en-US" dirty="0"/>
              <a:t> is true (etc.)</a:t>
            </a:r>
          </a:p>
          <a:p>
            <a:endParaRPr lang="en-US" dirty="0"/>
          </a:p>
          <a:p>
            <a:r>
              <a:rPr lang="en-US" dirty="0"/>
              <a:t>First-order logic</a:t>
            </a:r>
          </a:p>
          <a:p>
            <a:pPr lvl="1"/>
            <a:r>
              <a:rPr lang="en-US" dirty="0"/>
              <a:t>Syntax: </a:t>
            </a:r>
            <a:r>
              <a:rPr lang="en-US" dirty="0">
                <a:solidFill>
                  <a:srgbClr val="7030A0"/>
                </a:solidFill>
                <a:sym typeface="Symbol"/>
              </a:rPr>
              <a:t>x</a:t>
            </a:r>
            <a:r>
              <a:rPr lang="en-US" dirty="0">
                <a:solidFill>
                  <a:srgbClr val="7030A0"/>
                </a:solidFill>
              </a:rPr>
              <a:t> </a:t>
            </a:r>
            <a:r>
              <a:rPr lang="en-US" dirty="0">
                <a:solidFill>
                  <a:srgbClr val="7030A0"/>
                </a:solidFill>
                <a:sym typeface="Symbol"/>
              </a:rPr>
              <a:t>y P(</a:t>
            </a:r>
            <a:r>
              <a:rPr lang="en-US" dirty="0" err="1">
                <a:solidFill>
                  <a:srgbClr val="7030A0"/>
                </a:solidFill>
                <a:sym typeface="Symbol"/>
              </a:rPr>
              <a:t>x,y</a:t>
            </a:r>
            <a:r>
              <a:rPr lang="en-US" dirty="0">
                <a:solidFill>
                  <a:srgbClr val="7030A0"/>
                </a:solidFill>
                <a:sym typeface="Symbol"/>
              </a:rPr>
              <a:t>) </a:t>
            </a:r>
            <a:r>
              <a:rPr lang="en-US" dirty="0">
                <a:solidFill>
                  <a:srgbClr val="7030A0"/>
                </a:solidFill>
              </a:rPr>
              <a:t> </a:t>
            </a:r>
            <a:r>
              <a:rPr lang="en-US" dirty="0">
                <a:solidFill>
                  <a:srgbClr val="7030A0"/>
                </a:solidFill>
                <a:sym typeface="Symbol"/>
              </a:rPr>
              <a:t>Q(</a:t>
            </a:r>
            <a:r>
              <a:rPr lang="en-US" dirty="0" err="1">
                <a:solidFill>
                  <a:srgbClr val="7030A0"/>
                </a:solidFill>
                <a:sym typeface="Symbol"/>
              </a:rPr>
              <a:t>Joe,f</a:t>
            </a:r>
            <a:r>
              <a:rPr lang="en-US" dirty="0">
                <a:solidFill>
                  <a:srgbClr val="7030A0"/>
                </a:solidFill>
                <a:sym typeface="Symbol"/>
              </a:rPr>
              <a:t>(x))</a:t>
            </a:r>
            <a:r>
              <a:rPr lang="en-US" dirty="0">
                <a:solidFill>
                  <a:srgbClr val="7030A0"/>
                </a:solidFill>
              </a:rPr>
              <a:t>  </a:t>
            </a:r>
            <a:r>
              <a:rPr lang="en-US" dirty="0">
                <a:solidFill>
                  <a:srgbClr val="7030A0"/>
                </a:solidFill>
                <a:sym typeface="Symbol"/>
              </a:rPr>
              <a:t></a:t>
            </a:r>
            <a:r>
              <a:rPr lang="en-US" dirty="0">
                <a:solidFill>
                  <a:srgbClr val="7030A0"/>
                </a:solidFill>
              </a:rPr>
              <a:t> f(x)=f(y)</a:t>
            </a:r>
          </a:p>
          <a:p>
            <a:pPr lvl="1"/>
            <a:r>
              <a:rPr lang="en-US" dirty="0">
                <a:solidFill>
                  <a:srgbClr val="000000"/>
                </a:solidFill>
              </a:rPr>
              <a:t>Possible world: Objects </a:t>
            </a:r>
            <a:r>
              <a:rPr lang="en-US" dirty="0">
                <a:solidFill>
                  <a:srgbClr val="0000FF"/>
                </a:solidFill>
              </a:rPr>
              <a:t>o</a:t>
            </a:r>
            <a:r>
              <a:rPr lang="en-US" baseline="-25000" dirty="0">
                <a:solidFill>
                  <a:srgbClr val="0000FF"/>
                </a:solidFill>
              </a:rPr>
              <a:t>1</a:t>
            </a:r>
            <a:r>
              <a:rPr lang="en-US" dirty="0">
                <a:solidFill>
                  <a:srgbClr val="000000"/>
                </a:solidFill>
              </a:rPr>
              <a:t>, </a:t>
            </a:r>
            <a:r>
              <a:rPr lang="en-US" dirty="0">
                <a:solidFill>
                  <a:srgbClr val="0000FF"/>
                </a:solidFill>
              </a:rPr>
              <a:t>o</a:t>
            </a:r>
            <a:r>
              <a:rPr lang="en-US" baseline="-25000" dirty="0">
                <a:solidFill>
                  <a:srgbClr val="0000FF"/>
                </a:solidFill>
              </a:rPr>
              <a:t>2</a:t>
            </a:r>
            <a:r>
              <a:rPr lang="en-US" dirty="0">
                <a:solidFill>
                  <a:srgbClr val="000000"/>
                </a:solidFill>
              </a:rPr>
              <a:t>, </a:t>
            </a:r>
            <a:r>
              <a:rPr lang="en-US" dirty="0">
                <a:solidFill>
                  <a:srgbClr val="0000FF"/>
                </a:solidFill>
              </a:rPr>
              <a:t>o</a:t>
            </a:r>
            <a:r>
              <a:rPr lang="en-US" baseline="-25000" dirty="0">
                <a:solidFill>
                  <a:srgbClr val="0000FF"/>
                </a:solidFill>
              </a:rPr>
              <a:t>3</a:t>
            </a:r>
            <a:r>
              <a:rPr lang="en-US" dirty="0">
                <a:solidFill>
                  <a:srgbClr val="000000"/>
                </a:solidFill>
              </a:rPr>
              <a:t>; </a:t>
            </a:r>
            <a:r>
              <a:rPr lang="en-US" dirty="0">
                <a:solidFill>
                  <a:srgbClr val="7030A0"/>
                </a:solidFill>
              </a:rPr>
              <a:t>P</a:t>
            </a:r>
            <a:r>
              <a:rPr lang="en-US" dirty="0">
                <a:solidFill>
                  <a:srgbClr val="000000"/>
                </a:solidFill>
              </a:rPr>
              <a:t> holds for &lt;</a:t>
            </a:r>
            <a:r>
              <a:rPr lang="en-US" dirty="0">
                <a:solidFill>
                  <a:srgbClr val="0000FF"/>
                </a:solidFill>
              </a:rPr>
              <a:t>o</a:t>
            </a:r>
            <a:r>
              <a:rPr lang="en-US" baseline="-25000" dirty="0">
                <a:solidFill>
                  <a:srgbClr val="0000FF"/>
                </a:solidFill>
              </a:rPr>
              <a:t>1</a:t>
            </a:r>
            <a:r>
              <a:rPr lang="en-US" dirty="0">
                <a:solidFill>
                  <a:srgbClr val="000000"/>
                </a:solidFill>
              </a:rPr>
              <a:t>,</a:t>
            </a:r>
            <a:r>
              <a:rPr lang="en-US" dirty="0">
                <a:solidFill>
                  <a:srgbClr val="0000FF"/>
                </a:solidFill>
              </a:rPr>
              <a:t>o</a:t>
            </a:r>
            <a:r>
              <a:rPr lang="en-US" baseline="-25000" dirty="0">
                <a:solidFill>
                  <a:srgbClr val="0000FF"/>
                </a:solidFill>
              </a:rPr>
              <a:t>2</a:t>
            </a:r>
            <a:r>
              <a:rPr lang="en-US" dirty="0">
                <a:solidFill>
                  <a:srgbClr val="000000"/>
                </a:solidFill>
              </a:rPr>
              <a:t>&gt;; </a:t>
            </a:r>
            <a:r>
              <a:rPr lang="en-US" dirty="0">
                <a:solidFill>
                  <a:srgbClr val="7030A0"/>
                </a:solidFill>
              </a:rPr>
              <a:t>Q</a:t>
            </a:r>
            <a:r>
              <a:rPr lang="en-US" dirty="0">
                <a:solidFill>
                  <a:srgbClr val="000000"/>
                </a:solidFill>
              </a:rPr>
              <a:t> holds for &lt;</a:t>
            </a:r>
            <a:r>
              <a:rPr lang="en-US" dirty="0">
                <a:solidFill>
                  <a:srgbClr val="0000FF"/>
                </a:solidFill>
              </a:rPr>
              <a:t>o</a:t>
            </a:r>
            <a:r>
              <a:rPr lang="en-US" baseline="-25000" dirty="0">
                <a:solidFill>
                  <a:srgbClr val="0000FF"/>
                </a:solidFill>
              </a:rPr>
              <a:t>3</a:t>
            </a:r>
            <a:r>
              <a:rPr lang="en-US" dirty="0">
                <a:solidFill>
                  <a:srgbClr val="000000"/>
                </a:solidFill>
              </a:rPr>
              <a:t>&gt;; </a:t>
            </a:r>
            <a:r>
              <a:rPr lang="en-US" dirty="0">
                <a:solidFill>
                  <a:srgbClr val="7030A0"/>
                </a:solidFill>
              </a:rPr>
              <a:t>f</a:t>
            </a:r>
            <a:r>
              <a:rPr lang="en-US" dirty="0">
                <a:solidFill>
                  <a:srgbClr val="000000"/>
                </a:solidFill>
              </a:rPr>
              <a:t>(</a:t>
            </a:r>
            <a:r>
              <a:rPr lang="en-US" dirty="0">
                <a:solidFill>
                  <a:srgbClr val="0000FF"/>
                </a:solidFill>
              </a:rPr>
              <a:t>o</a:t>
            </a:r>
            <a:r>
              <a:rPr lang="en-US" baseline="-25000" dirty="0">
                <a:solidFill>
                  <a:srgbClr val="0000FF"/>
                </a:solidFill>
              </a:rPr>
              <a:t>1</a:t>
            </a:r>
            <a:r>
              <a:rPr lang="en-US" dirty="0">
                <a:solidFill>
                  <a:srgbClr val="000000"/>
                </a:solidFill>
              </a:rPr>
              <a:t>)=</a:t>
            </a:r>
            <a:r>
              <a:rPr lang="en-US" dirty="0">
                <a:solidFill>
                  <a:srgbClr val="0000FF"/>
                </a:solidFill>
              </a:rPr>
              <a:t>o</a:t>
            </a:r>
            <a:r>
              <a:rPr lang="en-US" baseline="-25000" dirty="0">
                <a:solidFill>
                  <a:srgbClr val="0000FF"/>
                </a:solidFill>
              </a:rPr>
              <a:t>1</a:t>
            </a:r>
            <a:r>
              <a:rPr lang="en-US" dirty="0">
                <a:solidFill>
                  <a:srgbClr val="000000"/>
                </a:solidFill>
              </a:rPr>
              <a:t>;</a:t>
            </a:r>
            <a:r>
              <a:rPr lang="en-US" dirty="0">
                <a:solidFill>
                  <a:srgbClr val="CC00CC"/>
                </a:solidFill>
              </a:rPr>
              <a:t> </a:t>
            </a:r>
            <a:r>
              <a:rPr lang="en-US" dirty="0">
                <a:solidFill>
                  <a:srgbClr val="7030A0"/>
                </a:solidFill>
              </a:rPr>
              <a:t>Joe</a:t>
            </a:r>
            <a:r>
              <a:rPr lang="en-US" dirty="0">
                <a:solidFill>
                  <a:srgbClr val="000000"/>
                </a:solidFill>
              </a:rPr>
              <a:t>=</a:t>
            </a:r>
            <a:r>
              <a:rPr lang="en-US" dirty="0">
                <a:solidFill>
                  <a:srgbClr val="0000FF"/>
                </a:solidFill>
              </a:rPr>
              <a:t>o</a:t>
            </a:r>
            <a:r>
              <a:rPr lang="en-US" baseline="-25000" dirty="0">
                <a:solidFill>
                  <a:srgbClr val="0000FF"/>
                </a:solidFill>
              </a:rPr>
              <a:t>3</a:t>
            </a:r>
            <a:r>
              <a:rPr lang="en-US" dirty="0">
                <a:solidFill>
                  <a:srgbClr val="000000"/>
                </a:solidFill>
              </a:rPr>
              <a:t>; etc.</a:t>
            </a:r>
          </a:p>
          <a:p>
            <a:pPr lvl="1"/>
            <a:r>
              <a:rPr lang="en-US" dirty="0">
                <a:solidFill>
                  <a:srgbClr val="000000"/>
                </a:solidFill>
              </a:rPr>
              <a:t>Semantics: </a:t>
            </a:r>
            <a:r>
              <a:rPr lang="en-US" dirty="0">
                <a:sym typeface="Symbol"/>
              </a:rPr>
              <a:t>() is true in a world if =</a:t>
            </a:r>
            <a:r>
              <a:rPr lang="en-US" dirty="0" err="1">
                <a:solidFill>
                  <a:srgbClr val="0000FF"/>
                </a:solidFill>
              </a:rPr>
              <a:t>o</a:t>
            </a:r>
            <a:r>
              <a:rPr lang="en-US" baseline="-25000" dirty="0" err="1">
                <a:solidFill>
                  <a:srgbClr val="0000FF"/>
                </a:solidFill>
              </a:rPr>
              <a:t>j</a:t>
            </a:r>
            <a:r>
              <a:rPr lang="en-US" baseline="-25000" dirty="0">
                <a:solidFill>
                  <a:srgbClr val="0000FF"/>
                </a:solidFill>
              </a:rPr>
              <a:t> </a:t>
            </a:r>
            <a:r>
              <a:rPr lang="en-US" dirty="0">
                <a:sym typeface="Symbol"/>
              </a:rPr>
              <a:t>and  holds for </a:t>
            </a:r>
            <a:r>
              <a:rPr lang="en-US" dirty="0" err="1">
                <a:solidFill>
                  <a:srgbClr val="0000FF"/>
                </a:solidFill>
              </a:rPr>
              <a:t>o</a:t>
            </a:r>
            <a:r>
              <a:rPr lang="en-US" baseline="-25000" dirty="0" err="1">
                <a:solidFill>
                  <a:srgbClr val="0000FF"/>
                </a:solidFill>
              </a:rPr>
              <a:t>j</a:t>
            </a:r>
            <a:r>
              <a:rPr lang="en-US" dirty="0">
                <a:solidFill>
                  <a:srgbClr val="000000"/>
                </a:solidFill>
              </a:rPr>
              <a:t>; etc.</a:t>
            </a:r>
          </a:p>
        </p:txBody>
      </p:sp>
    </p:spTree>
    <p:extLst>
      <p:ext uri="{BB962C8B-B14F-4D97-AF65-F5344CB8AC3E}">
        <p14:creationId xmlns:p14="http://schemas.microsoft.com/office/powerpoint/2010/main" val="81712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9A46D-B334-469E-AEE2-6BBCF0A4DA50}"/>
              </a:ext>
            </a:extLst>
          </p:cNvPr>
          <p:cNvSpPr>
            <a:spLocks noGrp="1"/>
          </p:cNvSpPr>
          <p:nvPr>
            <p:ph type="title"/>
          </p:nvPr>
        </p:nvSpPr>
        <p:spPr/>
        <p:txBody>
          <a:bodyPr/>
          <a:lstStyle/>
          <a:p>
            <a:r>
              <a:rPr lang="en-US" dirty="0"/>
              <a:t>Propositional Logic</a:t>
            </a:r>
          </a:p>
        </p:txBody>
      </p:sp>
      <p:sp>
        <p:nvSpPr>
          <p:cNvPr id="3" name="Content Placeholder 2">
            <a:extLst>
              <a:ext uri="{FF2B5EF4-FFF2-40B4-BE49-F238E27FC236}">
                <a16:creationId xmlns:a16="http://schemas.microsoft.com/office/drawing/2014/main" id="{57D62F4E-BCF6-4487-AC50-6B9861D02D4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658352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9A46D-B334-469E-AEE2-6BBCF0A4DA50}"/>
              </a:ext>
            </a:extLst>
          </p:cNvPr>
          <p:cNvSpPr>
            <a:spLocks noGrp="1"/>
          </p:cNvSpPr>
          <p:nvPr>
            <p:ph type="title"/>
          </p:nvPr>
        </p:nvSpPr>
        <p:spPr/>
        <p:txBody>
          <a:bodyPr/>
          <a:lstStyle/>
          <a:p>
            <a:r>
              <a:rPr lang="en-US" dirty="0"/>
              <a:t>Propositional Logic</a:t>
            </a:r>
          </a:p>
        </p:txBody>
      </p:sp>
      <p:sp>
        <p:nvSpPr>
          <p:cNvPr id="3" name="Content Placeholder 2">
            <a:extLst>
              <a:ext uri="{FF2B5EF4-FFF2-40B4-BE49-F238E27FC236}">
                <a16:creationId xmlns:a16="http://schemas.microsoft.com/office/drawing/2014/main" id="{57D62F4E-BCF6-4487-AC50-6B9861D02D47}"/>
              </a:ext>
            </a:extLst>
          </p:cNvPr>
          <p:cNvSpPr>
            <a:spLocks noGrp="1"/>
          </p:cNvSpPr>
          <p:nvPr>
            <p:ph idx="1"/>
          </p:nvPr>
        </p:nvSpPr>
        <p:spPr/>
        <p:txBody>
          <a:bodyPr/>
          <a:lstStyle/>
          <a:p>
            <a:r>
              <a:rPr lang="en-US" dirty="0"/>
              <a:t>Symbol:</a:t>
            </a:r>
          </a:p>
          <a:p>
            <a:pPr marL="457200" indent="-457200">
              <a:buFont typeface="Wingdings" panose="05000000000000000000" pitchFamily="2" charset="2"/>
              <a:buChar char="§"/>
            </a:pPr>
            <a:r>
              <a:rPr lang="en-US" dirty="0">
                <a:solidFill>
                  <a:schemeClr val="tx1"/>
                </a:solidFill>
              </a:rPr>
              <a:t>Variable that can be true or false</a:t>
            </a:r>
          </a:p>
          <a:p>
            <a:pPr marL="457200" indent="-457200">
              <a:buFont typeface="Wingdings" panose="05000000000000000000" pitchFamily="2" charset="2"/>
              <a:buChar char="§"/>
            </a:pPr>
            <a:r>
              <a:rPr lang="en-US" dirty="0">
                <a:solidFill>
                  <a:schemeClr val="tx1"/>
                </a:solidFill>
              </a:rPr>
              <a:t>We’ll try to use capital letters, e.g. A, B, P</a:t>
            </a:r>
            <a:r>
              <a:rPr lang="en-US" baseline="-25000" dirty="0">
                <a:solidFill>
                  <a:schemeClr val="tx1"/>
                </a:solidFill>
              </a:rPr>
              <a:t>1,2</a:t>
            </a: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Often include True and False</a:t>
            </a:r>
          </a:p>
          <a:p>
            <a:r>
              <a:rPr lang="en-US" dirty="0"/>
              <a:t>Operators:</a:t>
            </a:r>
          </a:p>
          <a:p>
            <a:pPr marL="457200" indent="-457200">
              <a:buClr>
                <a:schemeClr val="tx1"/>
              </a:buClr>
              <a:buFont typeface="Wingdings" panose="05000000000000000000" pitchFamily="2" charset="2"/>
              <a:buChar char="§"/>
            </a:pPr>
            <a:r>
              <a:rPr lang="en-US" dirty="0">
                <a:solidFill>
                  <a:srgbClr val="7030A0"/>
                </a:solidFill>
                <a:sym typeface="Symbol"/>
              </a:rPr>
              <a:t> A</a:t>
            </a:r>
            <a:r>
              <a:rPr lang="en-US" dirty="0"/>
              <a:t>: not A</a:t>
            </a:r>
          </a:p>
          <a:p>
            <a:pPr marL="457200" indent="-457200">
              <a:buClr>
                <a:schemeClr val="tx1"/>
              </a:buClr>
              <a:buFont typeface="Wingdings" panose="05000000000000000000" pitchFamily="2" charset="2"/>
              <a:buChar char="§"/>
            </a:pPr>
            <a:r>
              <a:rPr lang="en-US" dirty="0">
                <a:solidFill>
                  <a:srgbClr val="7030A0"/>
                </a:solidFill>
                <a:sym typeface="Symbol"/>
              </a:rPr>
              <a:t>A</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B</a:t>
            </a:r>
            <a:r>
              <a:rPr lang="en-US" dirty="0"/>
              <a:t>: A and B (conjunction)</a:t>
            </a:r>
          </a:p>
          <a:p>
            <a:pPr marL="457200" indent="-457200">
              <a:buClr>
                <a:schemeClr val="tx1"/>
              </a:buClr>
              <a:buFont typeface="Wingdings" panose="05000000000000000000" pitchFamily="2" charset="2"/>
              <a:buChar char="§"/>
            </a:pPr>
            <a:r>
              <a:rPr lang="en-US" dirty="0">
                <a:solidFill>
                  <a:srgbClr val="7030A0"/>
                </a:solidFill>
                <a:sym typeface="Symbol"/>
              </a:rPr>
              <a:t>A</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B</a:t>
            </a:r>
            <a:r>
              <a:rPr lang="en-US" dirty="0"/>
              <a:t>: A or B (disjunction) Note: this is not an “exclusive or”</a:t>
            </a:r>
          </a:p>
          <a:p>
            <a:pPr marL="457200" indent="-457200">
              <a:buClr>
                <a:schemeClr val="tx1"/>
              </a:buClr>
              <a:buFont typeface="Wingdings" panose="05000000000000000000" pitchFamily="2" charset="2"/>
              <a:buChar char="§"/>
            </a:pPr>
            <a:r>
              <a:rPr lang="en-US" dirty="0">
                <a:solidFill>
                  <a:srgbClr val="7030A0"/>
                </a:solidFill>
                <a:sym typeface="Symbol"/>
              </a:rPr>
              <a:t>A</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B</a:t>
            </a:r>
            <a:r>
              <a:rPr lang="en-US" dirty="0"/>
              <a:t>: A implies B (implication). If A then B </a:t>
            </a:r>
          </a:p>
          <a:p>
            <a:pPr marL="457200" indent="-457200">
              <a:buClr>
                <a:schemeClr val="tx1"/>
              </a:buClr>
              <a:buFont typeface="Wingdings" panose="05000000000000000000" pitchFamily="2" charset="2"/>
              <a:buChar char="§"/>
            </a:pPr>
            <a:r>
              <a:rPr lang="en-US" dirty="0">
                <a:solidFill>
                  <a:srgbClr val="7030A0"/>
                </a:solidFill>
                <a:sym typeface="Symbol"/>
              </a:rPr>
              <a:t>A</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B</a:t>
            </a:r>
            <a:r>
              <a:rPr lang="en-US" dirty="0"/>
              <a:t>: A if and only if B (biconditional)</a:t>
            </a:r>
          </a:p>
          <a:p>
            <a:r>
              <a:rPr lang="en-US" dirty="0"/>
              <a:t>Sentences</a:t>
            </a:r>
            <a:endParaRPr lang="en-US" dirty="0">
              <a:solidFill>
                <a:schemeClr val="tx1"/>
              </a:solidFill>
            </a:endParaRPr>
          </a:p>
          <a:p>
            <a:endParaRPr lang="en-US" dirty="0"/>
          </a:p>
        </p:txBody>
      </p:sp>
    </p:spTree>
    <p:extLst>
      <p:ext uri="{BB962C8B-B14F-4D97-AF65-F5344CB8AC3E}">
        <p14:creationId xmlns:p14="http://schemas.microsoft.com/office/powerpoint/2010/main" val="382976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45DB-FD85-4101-98A4-6081F852A43A}"/>
              </a:ext>
            </a:extLst>
          </p:cNvPr>
          <p:cNvSpPr>
            <a:spLocks noGrp="1"/>
          </p:cNvSpPr>
          <p:nvPr>
            <p:ph type="title"/>
          </p:nvPr>
        </p:nvSpPr>
        <p:spPr/>
        <p:txBody>
          <a:bodyPr/>
          <a:lstStyle/>
          <a:p>
            <a:r>
              <a:rPr lang="en-US" dirty="0">
                <a:solidFill>
                  <a:srgbClr val="C00000"/>
                </a:solidFill>
              </a:rPr>
              <a:t>Poll 1</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DE670B-F357-4D7B-8F39-0026A4D75440}"/>
                  </a:ext>
                </a:extLst>
              </p:cNvPr>
              <p:cNvSpPr>
                <a:spLocks noGrp="1"/>
              </p:cNvSpPr>
              <p:nvPr>
                <p:ph idx="1"/>
              </p:nvPr>
            </p:nvSpPr>
            <p:spPr>
              <a:xfrm>
                <a:off x="552099" y="1113178"/>
                <a:ext cx="9232529" cy="2039539"/>
              </a:xfrm>
            </p:spPr>
            <p:txBody>
              <a:bodyPr/>
              <a:lstStyle/>
              <a:p>
                <a:r>
                  <a:rPr lang="en-US" dirty="0"/>
                  <a:t>If we know that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oMath>
                </a14:m>
                <a:r>
                  <a:rPr lang="en-US" dirty="0"/>
                  <a:t> and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𝐶</m:t>
                    </m:r>
                  </m:oMath>
                </a14:m>
                <a:r>
                  <a:rPr lang="en-US" dirty="0"/>
                  <a:t> are true,</a:t>
                </a:r>
              </a:p>
              <a:p>
                <a:r>
                  <a:rPr lang="en-US" dirty="0"/>
                  <a:t>what do we know about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r>
                  <a:rPr lang="en-US" dirty="0"/>
                  <a:t>?</a:t>
                </a:r>
              </a:p>
              <a:p>
                <a:endParaRPr lang="en-US" dirty="0"/>
              </a:p>
              <a:p>
                <a:pPr marL="571500" indent="-571500">
                  <a:buFont typeface="+mj-lt"/>
                  <a:buAutoNum type="romanLcPeriod"/>
                </a:pPr>
                <a:r>
                  <a:rPr lang="en-US" dirty="0"/>
                  <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r>
                  <a:rPr lang="en-US" dirty="0"/>
                  <a:t> is guaranteed to be true</a:t>
                </a:r>
              </a:p>
              <a:p>
                <a:pPr marL="571500" indent="-571500">
                  <a:buFont typeface="+mj-lt"/>
                  <a:buAutoNum type="romanLcPeriod"/>
                </a:pPr>
                <a:r>
                  <a:rPr lang="en-US" dirty="0"/>
                  <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r>
                  <a:rPr lang="en-US" dirty="0"/>
                  <a:t> is guaranteed to be false</a:t>
                </a:r>
              </a:p>
              <a:p>
                <a:pPr marL="571500" indent="-571500">
                  <a:buFont typeface="+mj-lt"/>
                  <a:buAutoNum type="romanLcPeriod"/>
                </a:pPr>
                <a:r>
                  <a:rPr lang="en-US" dirty="0"/>
                  <a:t> We don’t have enough information to say anything definitive about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endParaRPr lang="en-US" dirty="0"/>
              </a:p>
            </p:txBody>
          </p:sp>
        </mc:Choice>
        <mc:Fallback xmlns="">
          <p:sp>
            <p:nvSpPr>
              <p:cNvPr id="3" name="Content Placeholder 2">
                <a:extLst>
                  <a:ext uri="{FF2B5EF4-FFF2-40B4-BE49-F238E27FC236}">
                    <a16:creationId xmlns:a16="http://schemas.microsoft.com/office/drawing/2014/main" id="{60DE670B-F357-4D7B-8F39-0026A4D75440}"/>
                  </a:ext>
                </a:extLst>
              </p:cNvPr>
              <p:cNvSpPr>
                <a:spLocks noGrp="1" noRot="1" noChangeAspect="1" noMove="1" noResize="1" noEditPoints="1" noAdjustHandles="1" noChangeArrowheads="1" noChangeShapeType="1" noTextEdit="1"/>
              </p:cNvSpPr>
              <p:nvPr>
                <p:ph idx="1"/>
              </p:nvPr>
            </p:nvSpPr>
            <p:spPr>
              <a:xfrm>
                <a:off x="552099" y="1113178"/>
                <a:ext cx="9232529" cy="2039539"/>
              </a:xfrm>
              <a:blipFill>
                <a:blip r:embed="rId2"/>
                <a:stretch>
                  <a:fillRect l="-1387" t="-5090" b="-76347"/>
                </a:stretch>
              </a:blipFill>
            </p:spPr>
            <p:txBody>
              <a:bodyPr/>
              <a:lstStyle/>
              <a:p>
                <a:r>
                  <a:rPr lang="en-US">
                    <a:noFill/>
                  </a:rPr>
                  <a:t> </a:t>
                </a:r>
              </a:p>
            </p:txBody>
          </p:sp>
        </mc:Fallback>
      </mc:AlternateContent>
    </p:spTree>
    <p:extLst>
      <p:ext uri="{BB962C8B-B14F-4D97-AF65-F5344CB8AC3E}">
        <p14:creationId xmlns:p14="http://schemas.microsoft.com/office/powerpoint/2010/main" val="2760412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45DB-FD85-4101-98A4-6081F852A43A}"/>
              </a:ext>
            </a:extLst>
          </p:cNvPr>
          <p:cNvSpPr>
            <a:spLocks noGrp="1"/>
          </p:cNvSpPr>
          <p:nvPr>
            <p:ph type="title"/>
          </p:nvPr>
        </p:nvSpPr>
        <p:spPr/>
        <p:txBody>
          <a:bodyPr/>
          <a:lstStyle/>
          <a:p>
            <a:r>
              <a:rPr lang="en-US" dirty="0">
                <a:solidFill>
                  <a:srgbClr val="C00000"/>
                </a:solidFill>
              </a:rPr>
              <a:t>Poll 1</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DE670B-F357-4D7B-8F39-0026A4D75440}"/>
                  </a:ext>
                </a:extLst>
              </p:cNvPr>
              <p:cNvSpPr>
                <a:spLocks noGrp="1"/>
              </p:cNvSpPr>
              <p:nvPr>
                <p:ph idx="1"/>
              </p:nvPr>
            </p:nvSpPr>
            <p:spPr>
              <a:xfrm>
                <a:off x="552099" y="1113179"/>
                <a:ext cx="11556482" cy="503866"/>
              </a:xfrm>
            </p:spPr>
            <p:txBody>
              <a:bodyPr/>
              <a:lstStyle/>
              <a:p>
                <a:r>
                  <a:rPr lang="en-US" dirty="0"/>
                  <a:t>If we know that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oMath>
                </a14:m>
                <a:r>
                  <a:rPr lang="en-US" dirty="0"/>
                  <a:t> and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𝐶</m:t>
                    </m:r>
                  </m:oMath>
                </a14:m>
                <a:r>
                  <a:rPr lang="en-US" dirty="0"/>
                  <a:t> are true, what do we know about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r>
                  <a:rPr lang="en-US" dirty="0"/>
                  <a:t>?</a:t>
                </a:r>
              </a:p>
            </p:txBody>
          </p:sp>
        </mc:Choice>
        <mc:Fallback xmlns="">
          <p:sp>
            <p:nvSpPr>
              <p:cNvPr id="3" name="Content Placeholder 2">
                <a:extLst>
                  <a:ext uri="{FF2B5EF4-FFF2-40B4-BE49-F238E27FC236}">
                    <a16:creationId xmlns:a16="http://schemas.microsoft.com/office/drawing/2014/main" id="{60DE670B-F357-4D7B-8F39-0026A4D75440}"/>
                  </a:ext>
                </a:extLst>
              </p:cNvPr>
              <p:cNvSpPr>
                <a:spLocks noGrp="1" noRot="1" noChangeAspect="1" noMove="1" noResize="1" noEditPoints="1" noAdjustHandles="1" noChangeArrowheads="1" noChangeShapeType="1" noTextEdit="1"/>
              </p:cNvSpPr>
              <p:nvPr>
                <p:ph idx="1"/>
              </p:nvPr>
            </p:nvSpPr>
            <p:spPr>
              <a:xfrm>
                <a:off x="552099" y="1113179"/>
                <a:ext cx="11556482" cy="503866"/>
              </a:xfrm>
              <a:blipFill>
                <a:blip r:embed="rId2"/>
                <a:stretch>
                  <a:fillRect l="-1108" t="-20732" b="-304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Google Shape;167;p21">
                <a:extLst>
                  <a:ext uri="{FF2B5EF4-FFF2-40B4-BE49-F238E27FC236}">
                    <a16:creationId xmlns:a16="http://schemas.microsoft.com/office/drawing/2014/main" id="{CE6F31B2-0519-4DCD-A505-8576A0AF58FC}"/>
                  </a:ext>
                </a:extLst>
              </p:cNvPr>
              <p:cNvGraphicFramePr/>
              <p:nvPr/>
            </p:nvGraphicFramePr>
            <p:xfrm>
              <a:off x="1363899" y="1764157"/>
              <a:ext cx="9464202" cy="4937490"/>
            </p:xfrm>
            <a:graphic>
              <a:graphicData uri="http://schemas.openxmlformats.org/drawingml/2006/table">
                <a:tbl>
                  <a:tblPr>
                    <a:noFill/>
                  </a:tblPr>
                  <a:tblGrid>
                    <a:gridCol w="1670311">
                      <a:extLst>
                        <a:ext uri="{9D8B030D-6E8A-4147-A177-3AD203B41FA5}">
                          <a16:colId xmlns:a16="http://schemas.microsoft.com/office/drawing/2014/main" val="20000"/>
                        </a:ext>
                      </a:extLst>
                    </a:gridCol>
                    <a:gridCol w="1542331">
                      <a:extLst>
                        <a:ext uri="{9D8B030D-6E8A-4147-A177-3AD203B41FA5}">
                          <a16:colId xmlns:a16="http://schemas.microsoft.com/office/drawing/2014/main" val="20001"/>
                        </a:ext>
                      </a:extLst>
                    </a:gridCol>
                    <a:gridCol w="1562890">
                      <a:extLst>
                        <a:ext uri="{9D8B030D-6E8A-4147-A177-3AD203B41FA5}">
                          <a16:colId xmlns:a16="http://schemas.microsoft.com/office/drawing/2014/main" val="20002"/>
                        </a:ext>
                      </a:extLst>
                    </a:gridCol>
                    <a:gridCol w="1562890">
                      <a:extLst>
                        <a:ext uri="{9D8B030D-6E8A-4147-A177-3AD203B41FA5}">
                          <a16:colId xmlns:a16="http://schemas.microsoft.com/office/drawing/2014/main" val="704802231"/>
                        </a:ext>
                      </a:extLst>
                    </a:gridCol>
                    <a:gridCol w="1562890">
                      <a:extLst>
                        <a:ext uri="{9D8B030D-6E8A-4147-A177-3AD203B41FA5}">
                          <a16:colId xmlns:a16="http://schemas.microsoft.com/office/drawing/2014/main" val="782522503"/>
                        </a:ext>
                      </a:extLst>
                    </a:gridCol>
                    <a:gridCol w="1562890">
                      <a:extLst>
                        <a:ext uri="{9D8B030D-6E8A-4147-A177-3AD203B41FA5}">
                          <a16:colId xmlns:a16="http://schemas.microsoft.com/office/drawing/2014/main" val="4259159731"/>
                        </a:ext>
                      </a:extLst>
                    </a:gridCol>
                  </a:tblGrid>
                  <a:tr h="493042">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𝐴</m:t>
                                </m:r>
                              </m:oMath>
                            </m:oMathPara>
                          </a14:m>
                          <a:endParaRPr sz="2400" b="0" dirty="0"/>
                        </a:p>
                      </a:txBody>
                      <a:tcPr marL="91425" marR="91425" marT="91425" marB="91425"/>
                    </a:tc>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𝐵</m:t>
                                </m:r>
                              </m:oMath>
                            </m:oMathPara>
                          </a14:m>
                          <a:endParaRPr sz="2400" b="0" dirty="0"/>
                        </a:p>
                      </a:txBody>
                      <a:tcPr marL="91425" marR="91425" marT="91425" marB="91425"/>
                    </a:tc>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𝐶</m:t>
                                </m:r>
                              </m:oMath>
                            </m:oMathPara>
                          </a14:m>
                          <a:endParaRPr sz="2400" b="0" dirty="0"/>
                        </a:p>
                      </a:txBody>
                      <a:tcPr marL="91425" marR="91425" marT="91425" marB="91425"/>
                    </a:tc>
                    <a:tc>
                      <a:txBody>
                        <a:bodyPr/>
                        <a:lstStyle/>
                        <a:p>
                          <a:pPr marL="0" lvl="0" indent="0" algn="ctr" rtl="0">
                            <a:spcBef>
                              <a:spcPts val="0"/>
                            </a:spcBef>
                            <a:spcAft>
                              <a:spcPts val="0"/>
                            </a:spcAft>
                            <a:buNone/>
                          </a:pPr>
                          <a14:m>
                            <m:oMath xmlns:m="http://schemas.openxmlformats.org/officeDocument/2006/math">
                              <m:r>
                                <a:rPr lang="en-US" sz="2400" b="0" i="1" dirty="0" smtClean="0">
                                  <a:latin typeface="Cambria Math" panose="02040503050406030204" pitchFamily="18" charset="0"/>
                                </a:rPr>
                                <m:t>𝐴</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𝐵</m:t>
                              </m:r>
                            </m:oMath>
                          </a14:m>
                          <a:r>
                            <a:rPr lang="en-US" sz="2400" dirty="0"/>
                            <a:t> </a:t>
                          </a:r>
                          <a:endParaRPr sz="2400" b="1" dirty="0"/>
                        </a:p>
                      </a:txBody>
                      <a:tcPr marL="91425" marR="91425" marT="91425" marB="91425"/>
                    </a:tc>
                    <a:tc>
                      <a:txBody>
                        <a:bodyPr/>
                        <a:lstStyle/>
                        <a:p>
                          <a:pPr marL="0" lvl="0" indent="0" algn="ctr" rtl="0">
                            <a:spcBef>
                              <a:spcPts val="0"/>
                            </a:spcBef>
                            <a:spcAft>
                              <a:spcPts val="0"/>
                            </a:spcAft>
                            <a:buNone/>
                          </a:pPr>
                          <a14:m>
                            <m:oMath xmlns:m="http://schemas.openxmlformats.org/officeDocument/2006/math">
                              <m:r>
                                <a:rPr lang="en-US" sz="240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𝐵</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𝐶</m:t>
                              </m:r>
                            </m:oMath>
                          </a14:m>
                          <a:r>
                            <a:rPr lang="en-US" sz="2400" dirty="0"/>
                            <a:t> </a:t>
                          </a:r>
                          <a:endParaRPr sz="2400" b="1" dirty="0"/>
                        </a:p>
                      </a:txBody>
                      <a:tcPr marL="91425" marR="91425" marT="91425" marB="914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400" b="0" i="1" dirty="0" smtClean="0">
                                  <a:latin typeface="Cambria Math" panose="02040503050406030204" pitchFamily="18" charset="0"/>
                                </a:rPr>
                                <m:t>𝐴</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𝐶</m:t>
                              </m:r>
                            </m:oMath>
                          </a14:m>
                          <a:r>
                            <a:rPr lang="en-US" sz="2400" dirty="0"/>
                            <a:t> </a:t>
                          </a:r>
                          <a:endParaRPr lang="en-US" sz="2400" b="1" dirty="0"/>
                        </a:p>
                      </a:txBody>
                      <a:tcPr marL="91425" marR="91425" marT="91425" marB="91425"/>
                    </a:tc>
                    <a:extLst>
                      <a:ext uri="{0D108BD9-81ED-4DB2-BD59-A6C34878D82A}">
                        <a16:rowId xmlns:a16="http://schemas.microsoft.com/office/drawing/2014/main" val="10000"/>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extLst>
                      <a:ext uri="{0D108BD9-81ED-4DB2-BD59-A6C34878D82A}">
                        <a16:rowId xmlns:a16="http://schemas.microsoft.com/office/drawing/2014/main" val="10001"/>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2"/>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extLst>
                      <a:ext uri="{0D108BD9-81ED-4DB2-BD59-A6C34878D82A}">
                        <a16:rowId xmlns:a16="http://schemas.microsoft.com/office/drawing/2014/main" val="10003"/>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4"/>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5"/>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6"/>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7"/>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8"/>
                      </a:ext>
                    </a:extLst>
                  </a:tr>
                </a:tbl>
              </a:graphicData>
            </a:graphic>
          </p:graphicFrame>
        </mc:Choice>
        <mc:Fallback xmlns="">
          <p:graphicFrame>
            <p:nvGraphicFramePr>
              <p:cNvPr id="4" name="Google Shape;167;p21">
                <a:extLst>
                  <a:ext uri="{FF2B5EF4-FFF2-40B4-BE49-F238E27FC236}">
                    <a16:creationId xmlns:a16="http://schemas.microsoft.com/office/drawing/2014/main" id="{CE6F31B2-0519-4DCD-A505-8576A0AF58FC}"/>
                  </a:ext>
                </a:extLst>
              </p:cNvPr>
              <p:cNvGraphicFramePr/>
              <p:nvPr>
                <p:extLst>
                  <p:ext uri="{D42A27DB-BD31-4B8C-83A1-F6EECF244321}">
                    <p14:modId xmlns:p14="http://schemas.microsoft.com/office/powerpoint/2010/main" val="3423134653"/>
                  </p:ext>
                </p:extLst>
              </p:nvPr>
            </p:nvGraphicFramePr>
            <p:xfrm>
              <a:off x="1363899" y="1764157"/>
              <a:ext cx="9464202" cy="4937490"/>
            </p:xfrm>
            <a:graphic>
              <a:graphicData uri="http://schemas.openxmlformats.org/drawingml/2006/table">
                <a:tbl>
                  <a:tblPr>
                    <a:noFill/>
                  </a:tblPr>
                  <a:tblGrid>
                    <a:gridCol w="1670311">
                      <a:extLst>
                        <a:ext uri="{9D8B030D-6E8A-4147-A177-3AD203B41FA5}">
                          <a16:colId xmlns:a16="http://schemas.microsoft.com/office/drawing/2014/main" val="20000"/>
                        </a:ext>
                      </a:extLst>
                    </a:gridCol>
                    <a:gridCol w="1542331">
                      <a:extLst>
                        <a:ext uri="{9D8B030D-6E8A-4147-A177-3AD203B41FA5}">
                          <a16:colId xmlns:a16="http://schemas.microsoft.com/office/drawing/2014/main" val="20001"/>
                        </a:ext>
                      </a:extLst>
                    </a:gridCol>
                    <a:gridCol w="1562890">
                      <a:extLst>
                        <a:ext uri="{9D8B030D-6E8A-4147-A177-3AD203B41FA5}">
                          <a16:colId xmlns:a16="http://schemas.microsoft.com/office/drawing/2014/main" val="20002"/>
                        </a:ext>
                      </a:extLst>
                    </a:gridCol>
                    <a:gridCol w="1562890">
                      <a:extLst>
                        <a:ext uri="{9D8B030D-6E8A-4147-A177-3AD203B41FA5}">
                          <a16:colId xmlns:a16="http://schemas.microsoft.com/office/drawing/2014/main" val="704802231"/>
                        </a:ext>
                      </a:extLst>
                    </a:gridCol>
                    <a:gridCol w="1562890">
                      <a:extLst>
                        <a:ext uri="{9D8B030D-6E8A-4147-A177-3AD203B41FA5}">
                          <a16:colId xmlns:a16="http://schemas.microsoft.com/office/drawing/2014/main" val="782522503"/>
                        </a:ext>
                      </a:extLst>
                    </a:gridCol>
                    <a:gridCol w="1562890">
                      <a:extLst>
                        <a:ext uri="{9D8B030D-6E8A-4147-A177-3AD203B41FA5}">
                          <a16:colId xmlns:a16="http://schemas.microsoft.com/office/drawing/2014/main" val="4259159731"/>
                        </a:ext>
                      </a:extLst>
                    </a:gridCol>
                  </a:tblGrid>
                  <a:tr h="548610">
                    <a:tc>
                      <a:txBody>
                        <a:bodyPr/>
                        <a:lstStyle/>
                        <a:p>
                          <a:endParaRPr lang="en-US"/>
                        </a:p>
                      </a:txBody>
                      <a:tcPr marL="91425" marR="91425" marT="91425" marB="91425">
                        <a:blipFill>
                          <a:blip r:embed="rId3"/>
                          <a:stretch>
                            <a:fillRect l="-365" t="-1111" r="-467883" b="-817778"/>
                          </a:stretch>
                        </a:blipFill>
                      </a:tcPr>
                    </a:tc>
                    <a:tc>
                      <a:txBody>
                        <a:bodyPr/>
                        <a:lstStyle/>
                        <a:p>
                          <a:endParaRPr lang="en-US"/>
                        </a:p>
                      </a:txBody>
                      <a:tcPr marL="91425" marR="91425" marT="91425" marB="91425">
                        <a:blipFill>
                          <a:blip r:embed="rId3"/>
                          <a:stretch>
                            <a:fillRect l="-108268" t="-1111" r="-404724" b="-817778"/>
                          </a:stretch>
                        </a:blipFill>
                      </a:tcPr>
                    </a:tc>
                    <a:tc>
                      <a:txBody>
                        <a:bodyPr/>
                        <a:lstStyle/>
                        <a:p>
                          <a:endParaRPr lang="en-US"/>
                        </a:p>
                      </a:txBody>
                      <a:tcPr marL="91425" marR="91425" marT="91425" marB="91425">
                        <a:blipFill>
                          <a:blip r:embed="rId3"/>
                          <a:stretch>
                            <a:fillRect l="-206641" t="-1111" r="-301563" b="-817778"/>
                          </a:stretch>
                        </a:blipFill>
                      </a:tcPr>
                    </a:tc>
                    <a:tc>
                      <a:txBody>
                        <a:bodyPr/>
                        <a:lstStyle/>
                        <a:p>
                          <a:endParaRPr lang="en-US"/>
                        </a:p>
                      </a:txBody>
                      <a:tcPr marL="91425" marR="91425" marT="91425" marB="91425">
                        <a:blipFill>
                          <a:blip r:embed="rId3"/>
                          <a:stretch>
                            <a:fillRect l="-305447" t="-1111" r="-200389" b="-817778"/>
                          </a:stretch>
                        </a:blipFill>
                      </a:tcPr>
                    </a:tc>
                    <a:tc>
                      <a:txBody>
                        <a:bodyPr/>
                        <a:lstStyle/>
                        <a:p>
                          <a:endParaRPr lang="en-US"/>
                        </a:p>
                      </a:txBody>
                      <a:tcPr marL="91425" marR="91425" marT="91425" marB="91425">
                        <a:blipFill>
                          <a:blip r:embed="rId3"/>
                          <a:stretch>
                            <a:fillRect l="-407031" t="-1111" r="-101172" b="-817778"/>
                          </a:stretch>
                        </a:blipFill>
                      </a:tcPr>
                    </a:tc>
                    <a:tc>
                      <a:txBody>
                        <a:bodyPr/>
                        <a:lstStyle/>
                        <a:p>
                          <a:endParaRPr lang="en-US"/>
                        </a:p>
                      </a:txBody>
                      <a:tcPr marL="91425" marR="91425" marT="91425" marB="91425">
                        <a:blipFill>
                          <a:blip r:embed="rId3"/>
                          <a:stretch>
                            <a:fillRect l="-505058" t="-1111" r="-778" b="-817778"/>
                          </a:stretch>
                        </a:blipFill>
                      </a:tcPr>
                    </a:tc>
                    <a:extLst>
                      <a:ext uri="{0D108BD9-81ED-4DB2-BD59-A6C34878D82A}">
                        <a16:rowId xmlns:a16="http://schemas.microsoft.com/office/drawing/2014/main" val="10000"/>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extLst>
                      <a:ext uri="{0D108BD9-81ED-4DB2-BD59-A6C34878D82A}">
                        <a16:rowId xmlns:a16="http://schemas.microsoft.com/office/drawing/2014/main" val="10001"/>
                      </a:ext>
                    </a:extLst>
                  </a:tr>
                  <a:tr h="548610">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2"/>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extLst>
                      <a:ext uri="{0D108BD9-81ED-4DB2-BD59-A6C34878D82A}">
                        <a16:rowId xmlns:a16="http://schemas.microsoft.com/office/drawing/2014/main" val="10003"/>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4"/>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5"/>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6"/>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7"/>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8"/>
                      </a:ext>
                    </a:extLst>
                  </a:tr>
                </a:tbl>
              </a:graphicData>
            </a:graphic>
          </p:graphicFrame>
        </mc:Fallback>
      </mc:AlternateContent>
    </p:spTree>
    <p:extLst>
      <p:ext uri="{BB962C8B-B14F-4D97-AF65-F5344CB8AC3E}">
        <p14:creationId xmlns:p14="http://schemas.microsoft.com/office/powerpoint/2010/main" val="3412567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45DB-FD85-4101-98A4-6081F852A43A}"/>
              </a:ext>
            </a:extLst>
          </p:cNvPr>
          <p:cNvSpPr>
            <a:spLocks noGrp="1"/>
          </p:cNvSpPr>
          <p:nvPr>
            <p:ph type="title"/>
          </p:nvPr>
        </p:nvSpPr>
        <p:spPr/>
        <p:txBody>
          <a:bodyPr/>
          <a:lstStyle/>
          <a:p>
            <a:r>
              <a:rPr lang="en-US" dirty="0">
                <a:solidFill>
                  <a:srgbClr val="C00000"/>
                </a:solidFill>
              </a:rPr>
              <a:t>Poll 1</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DE670B-F357-4D7B-8F39-0026A4D75440}"/>
                  </a:ext>
                </a:extLst>
              </p:cNvPr>
              <p:cNvSpPr>
                <a:spLocks noGrp="1"/>
              </p:cNvSpPr>
              <p:nvPr>
                <p:ph idx="1"/>
              </p:nvPr>
            </p:nvSpPr>
            <p:spPr>
              <a:xfrm>
                <a:off x="552099" y="1113179"/>
                <a:ext cx="11556482" cy="503866"/>
              </a:xfrm>
            </p:spPr>
            <p:txBody>
              <a:bodyPr/>
              <a:lstStyle/>
              <a:p>
                <a:r>
                  <a:rPr lang="en-US" dirty="0"/>
                  <a:t>If we know that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oMath>
                </a14:m>
                <a:r>
                  <a:rPr lang="en-US" dirty="0"/>
                  <a:t> and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𝐶</m:t>
                    </m:r>
                  </m:oMath>
                </a14:m>
                <a:r>
                  <a:rPr lang="en-US" dirty="0"/>
                  <a:t> are true, what do we know about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r>
                  <a:rPr lang="en-US" dirty="0"/>
                  <a:t>?</a:t>
                </a:r>
              </a:p>
            </p:txBody>
          </p:sp>
        </mc:Choice>
        <mc:Fallback xmlns="">
          <p:sp>
            <p:nvSpPr>
              <p:cNvPr id="3" name="Content Placeholder 2">
                <a:extLst>
                  <a:ext uri="{FF2B5EF4-FFF2-40B4-BE49-F238E27FC236}">
                    <a16:creationId xmlns:a16="http://schemas.microsoft.com/office/drawing/2014/main" id="{60DE670B-F357-4D7B-8F39-0026A4D75440}"/>
                  </a:ext>
                </a:extLst>
              </p:cNvPr>
              <p:cNvSpPr>
                <a:spLocks noGrp="1" noRot="1" noChangeAspect="1" noMove="1" noResize="1" noEditPoints="1" noAdjustHandles="1" noChangeArrowheads="1" noChangeShapeType="1" noTextEdit="1"/>
              </p:cNvSpPr>
              <p:nvPr>
                <p:ph idx="1"/>
              </p:nvPr>
            </p:nvSpPr>
            <p:spPr>
              <a:xfrm>
                <a:off x="552099" y="1113179"/>
                <a:ext cx="11556482" cy="503866"/>
              </a:xfrm>
              <a:blipFill>
                <a:blip r:embed="rId2"/>
                <a:stretch>
                  <a:fillRect l="-1108" t="-20732" b="-304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Google Shape;167;p21">
                <a:extLst>
                  <a:ext uri="{FF2B5EF4-FFF2-40B4-BE49-F238E27FC236}">
                    <a16:creationId xmlns:a16="http://schemas.microsoft.com/office/drawing/2014/main" id="{CE6F31B2-0519-4DCD-A505-8576A0AF58FC}"/>
                  </a:ext>
                </a:extLst>
              </p:cNvPr>
              <p:cNvGraphicFramePr/>
              <p:nvPr/>
            </p:nvGraphicFramePr>
            <p:xfrm>
              <a:off x="1363899" y="1764157"/>
              <a:ext cx="9464202" cy="4937490"/>
            </p:xfrm>
            <a:graphic>
              <a:graphicData uri="http://schemas.openxmlformats.org/drawingml/2006/table">
                <a:tbl>
                  <a:tblPr>
                    <a:noFill/>
                  </a:tblPr>
                  <a:tblGrid>
                    <a:gridCol w="1670311">
                      <a:extLst>
                        <a:ext uri="{9D8B030D-6E8A-4147-A177-3AD203B41FA5}">
                          <a16:colId xmlns:a16="http://schemas.microsoft.com/office/drawing/2014/main" val="20000"/>
                        </a:ext>
                      </a:extLst>
                    </a:gridCol>
                    <a:gridCol w="1542331">
                      <a:extLst>
                        <a:ext uri="{9D8B030D-6E8A-4147-A177-3AD203B41FA5}">
                          <a16:colId xmlns:a16="http://schemas.microsoft.com/office/drawing/2014/main" val="20001"/>
                        </a:ext>
                      </a:extLst>
                    </a:gridCol>
                    <a:gridCol w="1562890">
                      <a:extLst>
                        <a:ext uri="{9D8B030D-6E8A-4147-A177-3AD203B41FA5}">
                          <a16:colId xmlns:a16="http://schemas.microsoft.com/office/drawing/2014/main" val="20002"/>
                        </a:ext>
                      </a:extLst>
                    </a:gridCol>
                    <a:gridCol w="1562890">
                      <a:extLst>
                        <a:ext uri="{9D8B030D-6E8A-4147-A177-3AD203B41FA5}">
                          <a16:colId xmlns:a16="http://schemas.microsoft.com/office/drawing/2014/main" val="704802231"/>
                        </a:ext>
                      </a:extLst>
                    </a:gridCol>
                    <a:gridCol w="1562890">
                      <a:extLst>
                        <a:ext uri="{9D8B030D-6E8A-4147-A177-3AD203B41FA5}">
                          <a16:colId xmlns:a16="http://schemas.microsoft.com/office/drawing/2014/main" val="782522503"/>
                        </a:ext>
                      </a:extLst>
                    </a:gridCol>
                    <a:gridCol w="1562890">
                      <a:extLst>
                        <a:ext uri="{9D8B030D-6E8A-4147-A177-3AD203B41FA5}">
                          <a16:colId xmlns:a16="http://schemas.microsoft.com/office/drawing/2014/main" val="4259159731"/>
                        </a:ext>
                      </a:extLst>
                    </a:gridCol>
                  </a:tblGrid>
                  <a:tr h="493042">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𝐴</m:t>
                                </m:r>
                              </m:oMath>
                            </m:oMathPara>
                          </a14:m>
                          <a:endParaRPr sz="2400" b="0" dirty="0"/>
                        </a:p>
                      </a:txBody>
                      <a:tcPr marL="91425" marR="91425" marT="91425" marB="91425"/>
                    </a:tc>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𝐵</m:t>
                                </m:r>
                              </m:oMath>
                            </m:oMathPara>
                          </a14:m>
                          <a:endParaRPr sz="2400" b="0" dirty="0"/>
                        </a:p>
                      </a:txBody>
                      <a:tcPr marL="91425" marR="91425" marT="91425" marB="91425"/>
                    </a:tc>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𝐶</m:t>
                                </m:r>
                              </m:oMath>
                            </m:oMathPara>
                          </a14:m>
                          <a:endParaRPr sz="2400" b="0" dirty="0"/>
                        </a:p>
                      </a:txBody>
                      <a:tcPr marL="91425" marR="91425" marT="91425" marB="91425"/>
                    </a:tc>
                    <a:tc>
                      <a:txBody>
                        <a:bodyPr/>
                        <a:lstStyle/>
                        <a:p>
                          <a:pPr marL="0" lvl="0" indent="0" algn="ctr" rtl="0">
                            <a:spcBef>
                              <a:spcPts val="0"/>
                            </a:spcBef>
                            <a:spcAft>
                              <a:spcPts val="0"/>
                            </a:spcAft>
                            <a:buNone/>
                          </a:pPr>
                          <a14:m>
                            <m:oMath xmlns:m="http://schemas.openxmlformats.org/officeDocument/2006/math">
                              <m:r>
                                <a:rPr lang="en-US" sz="2400" b="0" i="1" dirty="0" smtClean="0">
                                  <a:latin typeface="Cambria Math" panose="02040503050406030204" pitchFamily="18" charset="0"/>
                                </a:rPr>
                                <m:t>𝐴</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𝐵</m:t>
                              </m:r>
                            </m:oMath>
                          </a14:m>
                          <a:r>
                            <a:rPr lang="en-US" sz="2400" dirty="0"/>
                            <a:t> </a:t>
                          </a:r>
                          <a:endParaRPr sz="2400" b="1" dirty="0"/>
                        </a:p>
                      </a:txBody>
                      <a:tcPr marL="91425" marR="91425" marT="91425" marB="91425"/>
                    </a:tc>
                    <a:tc>
                      <a:txBody>
                        <a:bodyPr/>
                        <a:lstStyle/>
                        <a:p>
                          <a:pPr marL="0" lvl="0" indent="0" algn="ctr" rtl="0">
                            <a:spcBef>
                              <a:spcPts val="0"/>
                            </a:spcBef>
                            <a:spcAft>
                              <a:spcPts val="0"/>
                            </a:spcAft>
                            <a:buNone/>
                          </a:pPr>
                          <a14:m>
                            <m:oMath xmlns:m="http://schemas.openxmlformats.org/officeDocument/2006/math">
                              <m:r>
                                <a:rPr lang="en-US" sz="240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𝐵</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𝐶</m:t>
                              </m:r>
                            </m:oMath>
                          </a14:m>
                          <a:r>
                            <a:rPr lang="en-US" sz="2400" dirty="0"/>
                            <a:t> </a:t>
                          </a:r>
                          <a:endParaRPr sz="2400" b="1" dirty="0"/>
                        </a:p>
                      </a:txBody>
                      <a:tcPr marL="91425" marR="91425" marT="91425" marB="914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400" b="0" i="1" dirty="0" smtClean="0">
                                  <a:latin typeface="Cambria Math" panose="02040503050406030204" pitchFamily="18" charset="0"/>
                                </a:rPr>
                                <m:t>𝐴</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𝐶</m:t>
                              </m:r>
                            </m:oMath>
                          </a14:m>
                          <a:r>
                            <a:rPr lang="en-US" sz="2400" dirty="0"/>
                            <a:t> </a:t>
                          </a:r>
                          <a:endParaRPr lang="en-US" sz="2400" b="1" dirty="0"/>
                        </a:p>
                      </a:txBody>
                      <a:tcPr marL="91425" marR="91425" marT="91425" marB="91425"/>
                    </a:tc>
                    <a:extLst>
                      <a:ext uri="{0D108BD9-81ED-4DB2-BD59-A6C34878D82A}">
                        <a16:rowId xmlns:a16="http://schemas.microsoft.com/office/drawing/2014/main" val="10000"/>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extLst>
                      <a:ext uri="{0D108BD9-81ED-4DB2-BD59-A6C34878D82A}">
                        <a16:rowId xmlns:a16="http://schemas.microsoft.com/office/drawing/2014/main" val="10001"/>
                      </a:ext>
                    </a:extLst>
                  </a:tr>
                  <a:tr h="493042">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2"/>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extLst>
                      <a:ext uri="{0D108BD9-81ED-4DB2-BD59-A6C34878D82A}">
                        <a16:rowId xmlns:a16="http://schemas.microsoft.com/office/drawing/2014/main" val="10003"/>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4"/>
                      </a:ext>
                    </a:extLst>
                  </a:tr>
                  <a:tr h="493042">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5"/>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6"/>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7"/>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8"/>
                      </a:ext>
                    </a:extLst>
                  </a:tr>
                </a:tbl>
              </a:graphicData>
            </a:graphic>
          </p:graphicFrame>
        </mc:Choice>
        <mc:Fallback xmlns="">
          <p:graphicFrame>
            <p:nvGraphicFramePr>
              <p:cNvPr id="4" name="Google Shape;167;p21">
                <a:extLst>
                  <a:ext uri="{FF2B5EF4-FFF2-40B4-BE49-F238E27FC236}">
                    <a16:creationId xmlns:a16="http://schemas.microsoft.com/office/drawing/2014/main" id="{CE6F31B2-0519-4DCD-A505-8576A0AF58FC}"/>
                  </a:ext>
                </a:extLst>
              </p:cNvPr>
              <p:cNvGraphicFramePr/>
              <p:nvPr>
                <p:extLst>
                  <p:ext uri="{D42A27DB-BD31-4B8C-83A1-F6EECF244321}">
                    <p14:modId xmlns:p14="http://schemas.microsoft.com/office/powerpoint/2010/main" val="2978494482"/>
                  </p:ext>
                </p:extLst>
              </p:nvPr>
            </p:nvGraphicFramePr>
            <p:xfrm>
              <a:off x="1363899" y="1764157"/>
              <a:ext cx="9464202" cy="4937490"/>
            </p:xfrm>
            <a:graphic>
              <a:graphicData uri="http://schemas.openxmlformats.org/drawingml/2006/table">
                <a:tbl>
                  <a:tblPr>
                    <a:noFill/>
                  </a:tblPr>
                  <a:tblGrid>
                    <a:gridCol w="1670311">
                      <a:extLst>
                        <a:ext uri="{9D8B030D-6E8A-4147-A177-3AD203B41FA5}">
                          <a16:colId xmlns:a16="http://schemas.microsoft.com/office/drawing/2014/main" val="20000"/>
                        </a:ext>
                      </a:extLst>
                    </a:gridCol>
                    <a:gridCol w="1542331">
                      <a:extLst>
                        <a:ext uri="{9D8B030D-6E8A-4147-A177-3AD203B41FA5}">
                          <a16:colId xmlns:a16="http://schemas.microsoft.com/office/drawing/2014/main" val="20001"/>
                        </a:ext>
                      </a:extLst>
                    </a:gridCol>
                    <a:gridCol w="1562890">
                      <a:extLst>
                        <a:ext uri="{9D8B030D-6E8A-4147-A177-3AD203B41FA5}">
                          <a16:colId xmlns:a16="http://schemas.microsoft.com/office/drawing/2014/main" val="20002"/>
                        </a:ext>
                      </a:extLst>
                    </a:gridCol>
                    <a:gridCol w="1562890">
                      <a:extLst>
                        <a:ext uri="{9D8B030D-6E8A-4147-A177-3AD203B41FA5}">
                          <a16:colId xmlns:a16="http://schemas.microsoft.com/office/drawing/2014/main" val="704802231"/>
                        </a:ext>
                      </a:extLst>
                    </a:gridCol>
                    <a:gridCol w="1562890">
                      <a:extLst>
                        <a:ext uri="{9D8B030D-6E8A-4147-A177-3AD203B41FA5}">
                          <a16:colId xmlns:a16="http://schemas.microsoft.com/office/drawing/2014/main" val="782522503"/>
                        </a:ext>
                      </a:extLst>
                    </a:gridCol>
                    <a:gridCol w="1562890">
                      <a:extLst>
                        <a:ext uri="{9D8B030D-6E8A-4147-A177-3AD203B41FA5}">
                          <a16:colId xmlns:a16="http://schemas.microsoft.com/office/drawing/2014/main" val="4259159731"/>
                        </a:ext>
                      </a:extLst>
                    </a:gridCol>
                  </a:tblGrid>
                  <a:tr h="548610">
                    <a:tc>
                      <a:txBody>
                        <a:bodyPr/>
                        <a:lstStyle/>
                        <a:p>
                          <a:endParaRPr lang="en-US"/>
                        </a:p>
                      </a:txBody>
                      <a:tcPr marL="91425" marR="91425" marT="91425" marB="91425">
                        <a:blipFill>
                          <a:blip r:embed="rId3"/>
                          <a:stretch>
                            <a:fillRect l="-365" t="-1111" r="-467883" b="-817778"/>
                          </a:stretch>
                        </a:blipFill>
                      </a:tcPr>
                    </a:tc>
                    <a:tc>
                      <a:txBody>
                        <a:bodyPr/>
                        <a:lstStyle/>
                        <a:p>
                          <a:endParaRPr lang="en-US"/>
                        </a:p>
                      </a:txBody>
                      <a:tcPr marL="91425" marR="91425" marT="91425" marB="91425">
                        <a:blipFill>
                          <a:blip r:embed="rId3"/>
                          <a:stretch>
                            <a:fillRect l="-108268" t="-1111" r="-404724" b="-817778"/>
                          </a:stretch>
                        </a:blipFill>
                      </a:tcPr>
                    </a:tc>
                    <a:tc>
                      <a:txBody>
                        <a:bodyPr/>
                        <a:lstStyle/>
                        <a:p>
                          <a:endParaRPr lang="en-US"/>
                        </a:p>
                      </a:txBody>
                      <a:tcPr marL="91425" marR="91425" marT="91425" marB="91425">
                        <a:blipFill>
                          <a:blip r:embed="rId3"/>
                          <a:stretch>
                            <a:fillRect l="-206641" t="-1111" r="-301563" b="-817778"/>
                          </a:stretch>
                        </a:blipFill>
                      </a:tcPr>
                    </a:tc>
                    <a:tc>
                      <a:txBody>
                        <a:bodyPr/>
                        <a:lstStyle/>
                        <a:p>
                          <a:endParaRPr lang="en-US"/>
                        </a:p>
                      </a:txBody>
                      <a:tcPr marL="91425" marR="91425" marT="91425" marB="91425">
                        <a:blipFill>
                          <a:blip r:embed="rId3"/>
                          <a:stretch>
                            <a:fillRect l="-305447" t="-1111" r="-200389" b="-817778"/>
                          </a:stretch>
                        </a:blipFill>
                      </a:tcPr>
                    </a:tc>
                    <a:tc>
                      <a:txBody>
                        <a:bodyPr/>
                        <a:lstStyle/>
                        <a:p>
                          <a:endParaRPr lang="en-US"/>
                        </a:p>
                      </a:txBody>
                      <a:tcPr marL="91425" marR="91425" marT="91425" marB="91425">
                        <a:blipFill>
                          <a:blip r:embed="rId3"/>
                          <a:stretch>
                            <a:fillRect l="-407031" t="-1111" r="-101172" b="-817778"/>
                          </a:stretch>
                        </a:blipFill>
                      </a:tcPr>
                    </a:tc>
                    <a:tc>
                      <a:txBody>
                        <a:bodyPr/>
                        <a:lstStyle/>
                        <a:p>
                          <a:endParaRPr lang="en-US"/>
                        </a:p>
                      </a:txBody>
                      <a:tcPr marL="91425" marR="91425" marT="91425" marB="91425">
                        <a:blipFill>
                          <a:blip r:embed="rId3"/>
                          <a:stretch>
                            <a:fillRect l="-505058" t="-1111" r="-778" b="-817778"/>
                          </a:stretch>
                        </a:blipFill>
                      </a:tcPr>
                    </a:tc>
                    <a:extLst>
                      <a:ext uri="{0D108BD9-81ED-4DB2-BD59-A6C34878D82A}">
                        <a16:rowId xmlns:a16="http://schemas.microsoft.com/office/drawing/2014/main" val="10000"/>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extLst>
                      <a:ext uri="{0D108BD9-81ED-4DB2-BD59-A6C34878D82A}">
                        <a16:rowId xmlns:a16="http://schemas.microsoft.com/office/drawing/2014/main" val="10001"/>
                      </a:ext>
                    </a:extLst>
                  </a:tr>
                  <a:tr h="548610">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2"/>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extLst>
                      <a:ext uri="{0D108BD9-81ED-4DB2-BD59-A6C34878D82A}">
                        <a16:rowId xmlns:a16="http://schemas.microsoft.com/office/drawing/2014/main" val="10003"/>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4"/>
                      </a:ext>
                    </a:extLst>
                  </a:tr>
                  <a:tr h="548610">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5"/>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6"/>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7"/>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8"/>
                      </a:ext>
                    </a:extLst>
                  </a:tr>
                </a:tbl>
              </a:graphicData>
            </a:graphic>
          </p:graphicFrame>
        </mc:Fallback>
      </mc:AlternateContent>
    </p:spTree>
    <p:extLst>
      <p:ext uri="{BB962C8B-B14F-4D97-AF65-F5344CB8AC3E}">
        <p14:creationId xmlns:p14="http://schemas.microsoft.com/office/powerpoint/2010/main" val="1596591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45DB-FD85-4101-98A4-6081F852A43A}"/>
              </a:ext>
            </a:extLst>
          </p:cNvPr>
          <p:cNvSpPr>
            <a:spLocks noGrp="1"/>
          </p:cNvSpPr>
          <p:nvPr>
            <p:ph type="title"/>
          </p:nvPr>
        </p:nvSpPr>
        <p:spPr/>
        <p:txBody>
          <a:bodyPr/>
          <a:lstStyle/>
          <a:p>
            <a:r>
              <a:rPr lang="en-US" dirty="0">
                <a:solidFill>
                  <a:srgbClr val="C00000"/>
                </a:solidFill>
              </a:rPr>
              <a:t>Poll 1</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DE670B-F357-4D7B-8F39-0026A4D75440}"/>
                  </a:ext>
                </a:extLst>
              </p:cNvPr>
              <p:cNvSpPr>
                <a:spLocks noGrp="1"/>
              </p:cNvSpPr>
              <p:nvPr>
                <p:ph idx="1"/>
              </p:nvPr>
            </p:nvSpPr>
            <p:spPr>
              <a:xfrm>
                <a:off x="552099" y="1113178"/>
                <a:ext cx="9232529" cy="2039539"/>
              </a:xfrm>
            </p:spPr>
            <p:txBody>
              <a:bodyPr/>
              <a:lstStyle/>
              <a:p>
                <a:r>
                  <a:rPr lang="en-US" dirty="0"/>
                  <a:t>If we know that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oMath>
                </a14:m>
                <a:r>
                  <a:rPr lang="en-US" dirty="0"/>
                  <a:t> and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𝐶</m:t>
                    </m:r>
                  </m:oMath>
                </a14:m>
                <a:r>
                  <a:rPr lang="en-US" dirty="0"/>
                  <a:t> are true,</a:t>
                </a:r>
              </a:p>
              <a:p>
                <a:r>
                  <a:rPr lang="en-US" dirty="0"/>
                  <a:t>what do we know about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r>
                  <a:rPr lang="en-US" dirty="0"/>
                  <a:t>?</a:t>
                </a:r>
              </a:p>
              <a:p>
                <a:endParaRPr lang="en-US" dirty="0"/>
              </a:p>
              <a:p>
                <a:pPr marL="571500" indent="-571500">
                  <a:buFont typeface="+mj-lt"/>
                  <a:buAutoNum type="romanLcPeriod"/>
                </a:pPr>
                <a:r>
                  <a:rPr lang="en-US" dirty="0"/>
                  <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r>
                  <a:rPr lang="en-US" dirty="0"/>
                  <a:t> is guaranteed to be true</a:t>
                </a:r>
              </a:p>
              <a:p>
                <a:pPr marL="571500" indent="-571500">
                  <a:buFont typeface="+mj-lt"/>
                  <a:buAutoNum type="romanLcPeriod"/>
                </a:pPr>
                <a:r>
                  <a:rPr lang="en-US" dirty="0"/>
                  <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r>
                  <a:rPr lang="en-US" dirty="0"/>
                  <a:t> is guaranteed to be false</a:t>
                </a:r>
              </a:p>
              <a:p>
                <a:pPr marL="571500" indent="-571500">
                  <a:buFont typeface="+mj-lt"/>
                  <a:buAutoNum type="romanLcPeriod"/>
                </a:pPr>
                <a:r>
                  <a:rPr lang="en-US" dirty="0"/>
                  <a:t> We don’t have enough information to say anything definitive about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𝐶</m:t>
                    </m:r>
                  </m:oMath>
                </a14:m>
                <a:endParaRPr lang="en-US" dirty="0"/>
              </a:p>
            </p:txBody>
          </p:sp>
        </mc:Choice>
        <mc:Fallback xmlns="">
          <p:sp>
            <p:nvSpPr>
              <p:cNvPr id="3" name="Content Placeholder 2">
                <a:extLst>
                  <a:ext uri="{FF2B5EF4-FFF2-40B4-BE49-F238E27FC236}">
                    <a16:creationId xmlns:a16="http://schemas.microsoft.com/office/drawing/2014/main" id="{60DE670B-F357-4D7B-8F39-0026A4D75440}"/>
                  </a:ext>
                </a:extLst>
              </p:cNvPr>
              <p:cNvSpPr>
                <a:spLocks noGrp="1" noRot="1" noChangeAspect="1" noMove="1" noResize="1" noEditPoints="1" noAdjustHandles="1" noChangeArrowheads="1" noChangeShapeType="1" noTextEdit="1"/>
              </p:cNvSpPr>
              <p:nvPr>
                <p:ph idx="1"/>
              </p:nvPr>
            </p:nvSpPr>
            <p:spPr>
              <a:xfrm>
                <a:off x="552099" y="1113178"/>
                <a:ext cx="9232529" cy="2039539"/>
              </a:xfrm>
              <a:blipFill>
                <a:blip r:embed="rId2"/>
                <a:stretch>
                  <a:fillRect l="-1387" t="-5090" b="-76347"/>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FDAB656-5820-4C63-8750-4121A5A9A1CB}"/>
              </a:ext>
            </a:extLst>
          </p:cNvPr>
          <p:cNvSpPr/>
          <p:nvPr/>
        </p:nvSpPr>
        <p:spPr>
          <a:xfrm>
            <a:off x="359508" y="3024554"/>
            <a:ext cx="8886092" cy="1570892"/>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824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45DB-FD85-4101-98A4-6081F852A43A}"/>
              </a:ext>
            </a:extLst>
          </p:cNvPr>
          <p:cNvSpPr>
            <a:spLocks noGrp="1"/>
          </p:cNvSpPr>
          <p:nvPr>
            <p:ph type="title"/>
          </p:nvPr>
        </p:nvSpPr>
        <p:spPr/>
        <p:txBody>
          <a:bodyPr/>
          <a:lstStyle/>
          <a:p>
            <a:r>
              <a:rPr lang="en-US" dirty="0">
                <a:solidFill>
                  <a:srgbClr val="C00000"/>
                </a:solidFill>
              </a:rPr>
              <a:t>Poll 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DE670B-F357-4D7B-8F39-0026A4D75440}"/>
                  </a:ext>
                </a:extLst>
              </p:cNvPr>
              <p:cNvSpPr>
                <a:spLocks noGrp="1"/>
              </p:cNvSpPr>
              <p:nvPr>
                <p:ph idx="1"/>
              </p:nvPr>
            </p:nvSpPr>
            <p:spPr>
              <a:xfrm>
                <a:off x="552099" y="1113178"/>
                <a:ext cx="9391317" cy="2039539"/>
              </a:xfrm>
            </p:spPr>
            <p:txBody>
              <a:bodyPr/>
              <a:lstStyle/>
              <a:p>
                <a:r>
                  <a:rPr lang="en-US" dirty="0"/>
                  <a:t>If we know that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oMath>
                </a14:m>
                <a:r>
                  <a:rPr lang="en-US" dirty="0"/>
                  <a:t> and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𝐶</m:t>
                    </m:r>
                  </m:oMath>
                </a14:m>
                <a:r>
                  <a:rPr lang="en-US" dirty="0"/>
                  <a:t> are true,</a:t>
                </a:r>
              </a:p>
              <a:p>
                <a:r>
                  <a:rPr lang="en-US" dirty="0"/>
                  <a:t>what do we know about </a:t>
                </a:r>
                <a14:m>
                  <m:oMath xmlns:m="http://schemas.openxmlformats.org/officeDocument/2006/math">
                    <m:r>
                      <a:rPr lang="en-US" b="0" i="1" dirty="0" smtClean="0">
                        <a:latin typeface="Cambria Math" panose="02040503050406030204" pitchFamily="18" charset="0"/>
                      </a:rPr>
                      <m:t>𝐴</m:t>
                    </m:r>
                  </m:oMath>
                </a14:m>
                <a:r>
                  <a:rPr lang="en-US" dirty="0"/>
                  <a:t>?</a:t>
                </a:r>
              </a:p>
              <a:p>
                <a:endParaRPr lang="en-US" dirty="0"/>
              </a:p>
              <a:p>
                <a:pPr marL="571500" indent="-571500">
                  <a:buFont typeface="+mj-lt"/>
                  <a:buAutoNum type="romanLcPeriod"/>
                </a:pPr>
                <a:r>
                  <a:rPr lang="en-US" dirty="0"/>
                  <a:t> </a:t>
                </a:r>
                <a14:m>
                  <m:oMath xmlns:m="http://schemas.openxmlformats.org/officeDocument/2006/math">
                    <m:r>
                      <a:rPr lang="en-US" b="0" i="1" dirty="0" smtClean="0">
                        <a:latin typeface="Cambria Math" panose="02040503050406030204" pitchFamily="18" charset="0"/>
                      </a:rPr>
                      <m:t>𝐴</m:t>
                    </m:r>
                  </m:oMath>
                </a14:m>
                <a:r>
                  <a:rPr lang="en-US" dirty="0"/>
                  <a:t> is guaranteed to be true</a:t>
                </a:r>
              </a:p>
              <a:p>
                <a:pPr marL="571500" indent="-571500">
                  <a:buFont typeface="+mj-lt"/>
                  <a:buAutoNum type="romanLcPeriod"/>
                </a:pPr>
                <a:r>
                  <a:rPr lang="en-US" dirty="0"/>
                  <a:t> </a:t>
                </a:r>
                <a14:m>
                  <m:oMath xmlns:m="http://schemas.openxmlformats.org/officeDocument/2006/math">
                    <m:r>
                      <a:rPr lang="en-US" b="0" i="1" dirty="0" smtClean="0">
                        <a:latin typeface="Cambria Math" panose="02040503050406030204" pitchFamily="18" charset="0"/>
                      </a:rPr>
                      <m:t>𝐴</m:t>
                    </m:r>
                  </m:oMath>
                </a14:m>
                <a:r>
                  <a:rPr lang="en-US" dirty="0"/>
                  <a:t> is guaranteed to be false</a:t>
                </a:r>
              </a:p>
              <a:p>
                <a:pPr marL="571500" indent="-571500">
                  <a:buFont typeface="+mj-lt"/>
                  <a:buAutoNum type="romanLcPeriod"/>
                </a:pPr>
                <a:r>
                  <a:rPr lang="en-US" dirty="0"/>
                  <a:t> We don’t have enough information to say anything definitive about </a:t>
                </a:r>
                <a14:m>
                  <m:oMath xmlns:m="http://schemas.openxmlformats.org/officeDocument/2006/math">
                    <m:r>
                      <a:rPr lang="en-US" b="0" i="1" dirty="0" smtClean="0">
                        <a:latin typeface="Cambria Math" panose="02040503050406030204" pitchFamily="18" charset="0"/>
                      </a:rPr>
                      <m:t>𝐴</m:t>
                    </m:r>
                  </m:oMath>
                </a14:m>
                <a:endParaRPr lang="en-US" dirty="0"/>
              </a:p>
            </p:txBody>
          </p:sp>
        </mc:Choice>
        <mc:Fallback xmlns="">
          <p:sp>
            <p:nvSpPr>
              <p:cNvPr id="3" name="Content Placeholder 2">
                <a:extLst>
                  <a:ext uri="{FF2B5EF4-FFF2-40B4-BE49-F238E27FC236}">
                    <a16:creationId xmlns:a16="http://schemas.microsoft.com/office/drawing/2014/main" id="{60DE670B-F357-4D7B-8F39-0026A4D75440}"/>
                  </a:ext>
                </a:extLst>
              </p:cNvPr>
              <p:cNvSpPr>
                <a:spLocks noGrp="1" noRot="1" noChangeAspect="1" noMove="1" noResize="1" noEditPoints="1" noAdjustHandles="1" noChangeArrowheads="1" noChangeShapeType="1" noTextEdit="1"/>
              </p:cNvSpPr>
              <p:nvPr>
                <p:ph idx="1"/>
              </p:nvPr>
            </p:nvSpPr>
            <p:spPr>
              <a:xfrm>
                <a:off x="552099" y="1113178"/>
                <a:ext cx="9391317" cy="2039539"/>
              </a:xfrm>
              <a:blipFill>
                <a:blip r:embed="rId2"/>
                <a:stretch>
                  <a:fillRect l="-1364" t="-5090" b="-76347"/>
                </a:stretch>
              </a:blipFill>
            </p:spPr>
            <p:txBody>
              <a:bodyPr/>
              <a:lstStyle/>
              <a:p>
                <a:r>
                  <a:rPr lang="en-US">
                    <a:noFill/>
                  </a:rPr>
                  <a:t> </a:t>
                </a:r>
              </a:p>
            </p:txBody>
          </p:sp>
        </mc:Fallback>
      </mc:AlternateContent>
    </p:spTree>
    <p:extLst>
      <p:ext uri="{BB962C8B-B14F-4D97-AF65-F5344CB8AC3E}">
        <p14:creationId xmlns:p14="http://schemas.microsoft.com/office/powerpoint/2010/main" val="248427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45DB-FD85-4101-98A4-6081F852A43A}"/>
              </a:ext>
            </a:extLst>
          </p:cNvPr>
          <p:cNvSpPr>
            <a:spLocks noGrp="1"/>
          </p:cNvSpPr>
          <p:nvPr>
            <p:ph type="title"/>
          </p:nvPr>
        </p:nvSpPr>
        <p:spPr/>
        <p:txBody>
          <a:bodyPr/>
          <a:lstStyle/>
          <a:p>
            <a:r>
              <a:rPr lang="en-US" dirty="0">
                <a:solidFill>
                  <a:srgbClr val="C00000"/>
                </a:solidFill>
              </a:rPr>
              <a:t>Poll 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DE670B-F357-4D7B-8F39-0026A4D75440}"/>
                  </a:ext>
                </a:extLst>
              </p:cNvPr>
              <p:cNvSpPr>
                <a:spLocks noGrp="1"/>
              </p:cNvSpPr>
              <p:nvPr>
                <p:ph idx="1"/>
              </p:nvPr>
            </p:nvSpPr>
            <p:spPr>
              <a:xfrm>
                <a:off x="552099" y="1113179"/>
                <a:ext cx="11238848" cy="532742"/>
              </a:xfrm>
            </p:spPr>
            <p:txBody>
              <a:bodyPr/>
              <a:lstStyle/>
              <a:p>
                <a:r>
                  <a:rPr lang="en-US" dirty="0"/>
                  <a:t>If we know that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oMath>
                </a14:m>
                <a:r>
                  <a:rPr lang="en-US" dirty="0"/>
                  <a:t> and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𝐶</m:t>
                    </m:r>
                  </m:oMath>
                </a14:m>
                <a:r>
                  <a:rPr lang="en-US" dirty="0"/>
                  <a:t> are true, what do we know about </a:t>
                </a:r>
                <a14:m>
                  <m:oMath xmlns:m="http://schemas.openxmlformats.org/officeDocument/2006/math">
                    <m:r>
                      <a:rPr lang="en-US" b="0" i="1" dirty="0" smtClean="0">
                        <a:latin typeface="Cambria Math" panose="02040503050406030204" pitchFamily="18" charset="0"/>
                      </a:rPr>
                      <m:t>𝐴</m:t>
                    </m:r>
                  </m:oMath>
                </a14:m>
                <a:r>
                  <a:rPr lang="en-US" dirty="0"/>
                  <a:t>?</a:t>
                </a:r>
              </a:p>
            </p:txBody>
          </p:sp>
        </mc:Choice>
        <mc:Fallback xmlns="">
          <p:sp>
            <p:nvSpPr>
              <p:cNvPr id="3" name="Content Placeholder 2">
                <a:extLst>
                  <a:ext uri="{FF2B5EF4-FFF2-40B4-BE49-F238E27FC236}">
                    <a16:creationId xmlns:a16="http://schemas.microsoft.com/office/drawing/2014/main" id="{60DE670B-F357-4D7B-8F39-0026A4D75440}"/>
                  </a:ext>
                </a:extLst>
              </p:cNvPr>
              <p:cNvSpPr>
                <a:spLocks noGrp="1" noRot="1" noChangeAspect="1" noMove="1" noResize="1" noEditPoints="1" noAdjustHandles="1" noChangeArrowheads="1" noChangeShapeType="1" noTextEdit="1"/>
              </p:cNvSpPr>
              <p:nvPr>
                <p:ph idx="1"/>
              </p:nvPr>
            </p:nvSpPr>
            <p:spPr>
              <a:xfrm>
                <a:off x="552099" y="1113179"/>
                <a:ext cx="11238848" cy="532742"/>
              </a:xfrm>
              <a:blipFill>
                <a:blip r:embed="rId2"/>
                <a:stretch>
                  <a:fillRect l="-1139" t="-19540" b="-22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Google Shape;167;p21">
                <a:extLst>
                  <a:ext uri="{FF2B5EF4-FFF2-40B4-BE49-F238E27FC236}">
                    <a16:creationId xmlns:a16="http://schemas.microsoft.com/office/drawing/2014/main" id="{3F09AD77-A6F2-4CD1-BFC8-684F6B0AABAC}"/>
                  </a:ext>
                </a:extLst>
              </p:cNvPr>
              <p:cNvGraphicFramePr/>
              <p:nvPr/>
            </p:nvGraphicFramePr>
            <p:xfrm>
              <a:off x="1363899" y="1764157"/>
              <a:ext cx="9464202" cy="4937490"/>
            </p:xfrm>
            <a:graphic>
              <a:graphicData uri="http://schemas.openxmlformats.org/drawingml/2006/table">
                <a:tbl>
                  <a:tblPr>
                    <a:noFill/>
                  </a:tblPr>
                  <a:tblGrid>
                    <a:gridCol w="1670311">
                      <a:extLst>
                        <a:ext uri="{9D8B030D-6E8A-4147-A177-3AD203B41FA5}">
                          <a16:colId xmlns:a16="http://schemas.microsoft.com/office/drawing/2014/main" val="20000"/>
                        </a:ext>
                      </a:extLst>
                    </a:gridCol>
                    <a:gridCol w="1542331">
                      <a:extLst>
                        <a:ext uri="{9D8B030D-6E8A-4147-A177-3AD203B41FA5}">
                          <a16:colId xmlns:a16="http://schemas.microsoft.com/office/drawing/2014/main" val="20001"/>
                        </a:ext>
                      </a:extLst>
                    </a:gridCol>
                    <a:gridCol w="1562890">
                      <a:extLst>
                        <a:ext uri="{9D8B030D-6E8A-4147-A177-3AD203B41FA5}">
                          <a16:colId xmlns:a16="http://schemas.microsoft.com/office/drawing/2014/main" val="20002"/>
                        </a:ext>
                      </a:extLst>
                    </a:gridCol>
                    <a:gridCol w="1562890">
                      <a:extLst>
                        <a:ext uri="{9D8B030D-6E8A-4147-A177-3AD203B41FA5}">
                          <a16:colId xmlns:a16="http://schemas.microsoft.com/office/drawing/2014/main" val="704802231"/>
                        </a:ext>
                      </a:extLst>
                    </a:gridCol>
                    <a:gridCol w="1562890">
                      <a:extLst>
                        <a:ext uri="{9D8B030D-6E8A-4147-A177-3AD203B41FA5}">
                          <a16:colId xmlns:a16="http://schemas.microsoft.com/office/drawing/2014/main" val="782522503"/>
                        </a:ext>
                      </a:extLst>
                    </a:gridCol>
                    <a:gridCol w="1562890">
                      <a:extLst>
                        <a:ext uri="{9D8B030D-6E8A-4147-A177-3AD203B41FA5}">
                          <a16:colId xmlns:a16="http://schemas.microsoft.com/office/drawing/2014/main" val="4259159731"/>
                        </a:ext>
                      </a:extLst>
                    </a:gridCol>
                  </a:tblGrid>
                  <a:tr h="493042">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𝐴</m:t>
                                </m:r>
                              </m:oMath>
                            </m:oMathPara>
                          </a14:m>
                          <a:endParaRPr sz="2400" b="0" dirty="0"/>
                        </a:p>
                      </a:txBody>
                      <a:tcPr marL="91425" marR="91425" marT="91425" marB="91425"/>
                    </a:tc>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𝐵</m:t>
                                </m:r>
                              </m:oMath>
                            </m:oMathPara>
                          </a14:m>
                          <a:endParaRPr sz="2400" b="0" dirty="0"/>
                        </a:p>
                      </a:txBody>
                      <a:tcPr marL="91425" marR="91425" marT="91425" marB="91425"/>
                    </a:tc>
                    <a:tc>
                      <a:txBody>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rPr>
                                  <m:t>𝐶</m:t>
                                </m:r>
                              </m:oMath>
                            </m:oMathPara>
                          </a14:m>
                          <a:endParaRPr sz="2400" b="0" dirty="0"/>
                        </a:p>
                      </a:txBody>
                      <a:tcPr marL="91425" marR="91425" marT="91425" marB="91425"/>
                    </a:tc>
                    <a:tc>
                      <a:txBody>
                        <a:bodyPr/>
                        <a:lstStyle/>
                        <a:p>
                          <a:pPr marL="0" lvl="0" indent="0" algn="ctr" rtl="0">
                            <a:spcBef>
                              <a:spcPts val="0"/>
                            </a:spcBef>
                            <a:spcAft>
                              <a:spcPts val="0"/>
                            </a:spcAft>
                            <a:buNone/>
                          </a:pPr>
                          <a14:m>
                            <m:oMath xmlns:m="http://schemas.openxmlformats.org/officeDocument/2006/math">
                              <m:r>
                                <a:rPr lang="en-US" sz="2400" b="0" i="1" dirty="0" smtClean="0">
                                  <a:latin typeface="Cambria Math" panose="02040503050406030204" pitchFamily="18" charset="0"/>
                                </a:rPr>
                                <m:t>𝐴</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𝐵</m:t>
                              </m:r>
                            </m:oMath>
                          </a14:m>
                          <a:r>
                            <a:rPr lang="en-US" sz="2400" dirty="0"/>
                            <a:t> </a:t>
                          </a:r>
                          <a:endParaRPr sz="2400" b="1" dirty="0"/>
                        </a:p>
                      </a:txBody>
                      <a:tcPr marL="91425" marR="91425" marT="91425" marB="91425"/>
                    </a:tc>
                    <a:tc>
                      <a:txBody>
                        <a:bodyPr/>
                        <a:lstStyle/>
                        <a:p>
                          <a:pPr marL="0" lvl="0" indent="0" algn="ctr" rtl="0">
                            <a:spcBef>
                              <a:spcPts val="0"/>
                            </a:spcBef>
                            <a:spcAft>
                              <a:spcPts val="0"/>
                            </a:spcAft>
                            <a:buNone/>
                          </a:pPr>
                          <a14:m>
                            <m:oMath xmlns:m="http://schemas.openxmlformats.org/officeDocument/2006/math">
                              <m:r>
                                <a:rPr lang="en-US" sz="240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𝐵</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𝐶</m:t>
                              </m:r>
                            </m:oMath>
                          </a14:m>
                          <a:r>
                            <a:rPr lang="en-US" sz="2400" dirty="0"/>
                            <a:t> </a:t>
                          </a:r>
                          <a:endParaRPr sz="2400" b="1" dirty="0"/>
                        </a:p>
                      </a:txBody>
                      <a:tcPr marL="91425" marR="91425" marT="91425" marB="914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400" b="0" i="1" dirty="0" smtClean="0">
                                  <a:latin typeface="Cambria Math" panose="02040503050406030204" pitchFamily="18" charset="0"/>
                                </a:rPr>
                                <m:t>𝐴</m:t>
                              </m:r>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𝐶</m:t>
                              </m:r>
                            </m:oMath>
                          </a14:m>
                          <a:r>
                            <a:rPr lang="en-US" sz="2400" dirty="0"/>
                            <a:t> </a:t>
                          </a:r>
                          <a:endParaRPr lang="en-US" sz="2400" b="1" dirty="0"/>
                        </a:p>
                      </a:txBody>
                      <a:tcPr marL="91425" marR="91425" marT="91425" marB="91425"/>
                    </a:tc>
                    <a:extLst>
                      <a:ext uri="{0D108BD9-81ED-4DB2-BD59-A6C34878D82A}">
                        <a16:rowId xmlns:a16="http://schemas.microsoft.com/office/drawing/2014/main" val="10000"/>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extLst>
                      <a:ext uri="{0D108BD9-81ED-4DB2-BD59-A6C34878D82A}">
                        <a16:rowId xmlns:a16="http://schemas.microsoft.com/office/drawing/2014/main" val="10001"/>
                      </a:ext>
                    </a:extLst>
                  </a:tr>
                  <a:tr h="493042">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2"/>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extLst>
                      <a:ext uri="{0D108BD9-81ED-4DB2-BD59-A6C34878D82A}">
                        <a16:rowId xmlns:a16="http://schemas.microsoft.com/office/drawing/2014/main" val="10003"/>
                      </a:ext>
                    </a:extLst>
                  </a:tr>
                  <a:tr h="493042">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4"/>
                      </a:ext>
                    </a:extLst>
                  </a:tr>
                  <a:tr h="493042">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5"/>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6"/>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7"/>
                      </a:ext>
                    </a:extLst>
                  </a:tr>
                  <a:tr h="493042">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8"/>
                      </a:ext>
                    </a:extLst>
                  </a:tr>
                </a:tbl>
              </a:graphicData>
            </a:graphic>
          </p:graphicFrame>
        </mc:Choice>
        <mc:Fallback xmlns="">
          <p:graphicFrame>
            <p:nvGraphicFramePr>
              <p:cNvPr id="5" name="Google Shape;167;p21">
                <a:extLst>
                  <a:ext uri="{FF2B5EF4-FFF2-40B4-BE49-F238E27FC236}">
                    <a16:creationId xmlns:a16="http://schemas.microsoft.com/office/drawing/2014/main" id="{3F09AD77-A6F2-4CD1-BFC8-684F6B0AABAC}"/>
                  </a:ext>
                </a:extLst>
              </p:cNvPr>
              <p:cNvGraphicFramePr/>
              <p:nvPr>
                <p:extLst>
                  <p:ext uri="{D42A27DB-BD31-4B8C-83A1-F6EECF244321}">
                    <p14:modId xmlns:p14="http://schemas.microsoft.com/office/powerpoint/2010/main" val="1502344098"/>
                  </p:ext>
                </p:extLst>
              </p:nvPr>
            </p:nvGraphicFramePr>
            <p:xfrm>
              <a:off x="1363899" y="1764157"/>
              <a:ext cx="9464202" cy="4937490"/>
            </p:xfrm>
            <a:graphic>
              <a:graphicData uri="http://schemas.openxmlformats.org/drawingml/2006/table">
                <a:tbl>
                  <a:tblPr>
                    <a:noFill/>
                  </a:tblPr>
                  <a:tblGrid>
                    <a:gridCol w="1670311">
                      <a:extLst>
                        <a:ext uri="{9D8B030D-6E8A-4147-A177-3AD203B41FA5}">
                          <a16:colId xmlns:a16="http://schemas.microsoft.com/office/drawing/2014/main" val="20000"/>
                        </a:ext>
                      </a:extLst>
                    </a:gridCol>
                    <a:gridCol w="1542331">
                      <a:extLst>
                        <a:ext uri="{9D8B030D-6E8A-4147-A177-3AD203B41FA5}">
                          <a16:colId xmlns:a16="http://schemas.microsoft.com/office/drawing/2014/main" val="20001"/>
                        </a:ext>
                      </a:extLst>
                    </a:gridCol>
                    <a:gridCol w="1562890">
                      <a:extLst>
                        <a:ext uri="{9D8B030D-6E8A-4147-A177-3AD203B41FA5}">
                          <a16:colId xmlns:a16="http://schemas.microsoft.com/office/drawing/2014/main" val="20002"/>
                        </a:ext>
                      </a:extLst>
                    </a:gridCol>
                    <a:gridCol w="1562890">
                      <a:extLst>
                        <a:ext uri="{9D8B030D-6E8A-4147-A177-3AD203B41FA5}">
                          <a16:colId xmlns:a16="http://schemas.microsoft.com/office/drawing/2014/main" val="704802231"/>
                        </a:ext>
                      </a:extLst>
                    </a:gridCol>
                    <a:gridCol w="1562890">
                      <a:extLst>
                        <a:ext uri="{9D8B030D-6E8A-4147-A177-3AD203B41FA5}">
                          <a16:colId xmlns:a16="http://schemas.microsoft.com/office/drawing/2014/main" val="782522503"/>
                        </a:ext>
                      </a:extLst>
                    </a:gridCol>
                    <a:gridCol w="1562890">
                      <a:extLst>
                        <a:ext uri="{9D8B030D-6E8A-4147-A177-3AD203B41FA5}">
                          <a16:colId xmlns:a16="http://schemas.microsoft.com/office/drawing/2014/main" val="4259159731"/>
                        </a:ext>
                      </a:extLst>
                    </a:gridCol>
                  </a:tblGrid>
                  <a:tr h="548610">
                    <a:tc>
                      <a:txBody>
                        <a:bodyPr/>
                        <a:lstStyle/>
                        <a:p>
                          <a:endParaRPr lang="en-US"/>
                        </a:p>
                      </a:txBody>
                      <a:tcPr marL="91425" marR="91425" marT="91425" marB="91425">
                        <a:blipFill>
                          <a:blip r:embed="rId3"/>
                          <a:stretch>
                            <a:fillRect l="-365" t="-1111" r="-467883" b="-817778"/>
                          </a:stretch>
                        </a:blipFill>
                      </a:tcPr>
                    </a:tc>
                    <a:tc>
                      <a:txBody>
                        <a:bodyPr/>
                        <a:lstStyle/>
                        <a:p>
                          <a:endParaRPr lang="en-US"/>
                        </a:p>
                      </a:txBody>
                      <a:tcPr marL="91425" marR="91425" marT="91425" marB="91425">
                        <a:blipFill>
                          <a:blip r:embed="rId3"/>
                          <a:stretch>
                            <a:fillRect l="-108268" t="-1111" r="-404724" b="-817778"/>
                          </a:stretch>
                        </a:blipFill>
                      </a:tcPr>
                    </a:tc>
                    <a:tc>
                      <a:txBody>
                        <a:bodyPr/>
                        <a:lstStyle/>
                        <a:p>
                          <a:endParaRPr lang="en-US"/>
                        </a:p>
                      </a:txBody>
                      <a:tcPr marL="91425" marR="91425" marT="91425" marB="91425">
                        <a:blipFill>
                          <a:blip r:embed="rId3"/>
                          <a:stretch>
                            <a:fillRect l="-206641" t="-1111" r="-301563" b="-817778"/>
                          </a:stretch>
                        </a:blipFill>
                      </a:tcPr>
                    </a:tc>
                    <a:tc>
                      <a:txBody>
                        <a:bodyPr/>
                        <a:lstStyle/>
                        <a:p>
                          <a:endParaRPr lang="en-US"/>
                        </a:p>
                      </a:txBody>
                      <a:tcPr marL="91425" marR="91425" marT="91425" marB="91425">
                        <a:blipFill>
                          <a:blip r:embed="rId3"/>
                          <a:stretch>
                            <a:fillRect l="-305447" t="-1111" r="-200389" b="-817778"/>
                          </a:stretch>
                        </a:blipFill>
                      </a:tcPr>
                    </a:tc>
                    <a:tc>
                      <a:txBody>
                        <a:bodyPr/>
                        <a:lstStyle/>
                        <a:p>
                          <a:endParaRPr lang="en-US"/>
                        </a:p>
                      </a:txBody>
                      <a:tcPr marL="91425" marR="91425" marT="91425" marB="91425">
                        <a:blipFill>
                          <a:blip r:embed="rId3"/>
                          <a:stretch>
                            <a:fillRect l="-407031" t="-1111" r="-101172" b="-817778"/>
                          </a:stretch>
                        </a:blipFill>
                      </a:tcPr>
                    </a:tc>
                    <a:tc>
                      <a:txBody>
                        <a:bodyPr/>
                        <a:lstStyle/>
                        <a:p>
                          <a:endParaRPr lang="en-US"/>
                        </a:p>
                      </a:txBody>
                      <a:tcPr marL="91425" marR="91425" marT="91425" marB="91425">
                        <a:blipFill>
                          <a:blip r:embed="rId3"/>
                          <a:stretch>
                            <a:fillRect l="-505058" t="-1111" r="-778" b="-817778"/>
                          </a:stretch>
                        </a:blipFill>
                      </a:tcPr>
                    </a:tc>
                    <a:extLst>
                      <a:ext uri="{0D108BD9-81ED-4DB2-BD59-A6C34878D82A}">
                        <a16:rowId xmlns:a16="http://schemas.microsoft.com/office/drawing/2014/main" val="10000"/>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extLst>
                      <a:ext uri="{0D108BD9-81ED-4DB2-BD59-A6C34878D82A}">
                        <a16:rowId xmlns:a16="http://schemas.microsoft.com/office/drawing/2014/main" val="10001"/>
                      </a:ext>
                    </a:extLst>
                  </a:tr>
                  <a:tr h="548610">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2"/>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extLst>
                      <a:ext uri="{0D108BD9-81ED-4DB2-BD59-A6C34878D82A}">
                        <a16:rowId xmlns:a16="http://schemas.microsoft.com/office/drawing/2014/main" val="10003"/>
                      </a:ext>
                    </a:extLst>
                  </a:tr>
                  <a:tr h="548610">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4"/>
                      </a:ext>
                    </a:extLst>
                  </a:tr>
                  <a:tr h="548610">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false</a:t>
                          </a:r>
                          <a:endParaRPr sz="2400" dirty="0"/>
                        </a:p>
                      </a:txBody>
                      <a:tcPr marL="91425" marR="91425" marT="91425" marB="91425">
                        <a:no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noFill/>
                      </a:tcPr>
                    </a:tc>
                    <a:extLst>
                      <a:ext uri="{0D108BD9-81ED-4DB2-BD59-A6C34878D82A}">
                        <a16:rowId xmlns:a16="http://schemas.microsoft.com/office/drawing/2014/main" val="10005"/>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false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6"/>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false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7"/>
                      </a:ext>
                    </a:extLst>
                  </a:tr>
                  <a:tr h="548610">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a:t>true</a:t>
                          </a:r>
                          <a:endParaRPr sz="240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solidFill>
                          <a:schemeClr val="accent6">
                            <a:lumMod val="20000"/>
                            <a:lumOff val="80000"/>
                          </a:schemeClr>
                        </a:solidFill>
                      </a:tcPr>
                    </a:tc>
                    <a:tc>
                      <a:txBody>
                        <a:bodyPr/>
                        <a:lstStyle/>
                        <a:p>
                          <a:pPr marL="0" lvl="0" indent="0" algn="ctr" rtl="0">
                            <a:spcBef>
                              <a:spcPts val="0"/>
                            </a:spcBef>
                            <a:spcAft>
                              <a:spcPts val="0"/>
                            </a:spcAft>
                            <a:buNone/>
                          </a:pPr>
                          <a:r>
                            <a:rPr lang="en-US" sz="2400" dirty="0"/>
                            <a:t>true</a:t>
                          </a:r>
                          <a:endParaRPr sz="2400" dirty="0"/>
                        </a:p>
                      </a:txBody>
                      <a:tcPr marL="91425" marR="91425" marT="91425" marB="91425"/>
                    </a:tc>
                    <a:extLst>
                      <a:ext uri="{0D108BD9-81ED-4DB2-BD59-A6C34878D82A}">
                        <a16:rowId xmlns:a16="http://schemas.microsoft.com/office/drawing/2014/main" val="10008"/>
                      </a:ext>
                    </a:extLst>
                  </a:tr>
                </a:tbl>
              </a:graphicData>
            </a:graphic>
          </p:graphicFrame>
        </mc:Fallback>
      </mc:AlternateContent>
    </p:spTree>
    <p:extLst>
      <p:ext uri="{BB962C8B-B14F-4D97-AF65-F5344CB8AC3E}">
        <p14:creationId xmlns:p14="http://schemas.microsoft.com/office/powerpoint/2010/main" val="1664864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45DB-FD85-4101-98A4-6081F852A43A}"/>
              </a:ext>
            </a:extLst>
          </p:cNvPr>
          <p:cNvSpPr>
            <a:spLocks noGrp="1"/>
          </p:cNvSpPr>
          <p:nvPr>
            <p:ph type="title"/>
          </p:nvPr>
        </p:nvSpPr>
        <p:spPr/>
        <p:txBody>
          <a:bodyPr/>
          <a:lstStyle/>
          <a:p>
            <a:r>
              <a:rPr lang="en-US" dirty="0">
                <a:solidFill>
                  <a:srgbClr val="C00000"/>
                </a:solidFill>
              </a:rPr>
              <a:t>Poll 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DE670B-F357-4D7B-8F39-0026A4D75440}"/>
                  </a:ext>
                </a:extLst>
              </p:cNvPr>
              <p:cNvSpPr>
                <a:spLocks noGrp="1"/>
              </p:cNvSpPr>
              <p:nvPr>
                <p:ph idx="1"/>
              </p:nvPr>
            </p:nvSpPr>
            <p:spPr>
              <a:xfrm>
                <a:off x="552099" y="1113178"/>
                <a:ext cx="9391317" cy="2039539"/>
              </a:xfrm>
            </p:spPr>
            <p:txBody>
              <a:bodyPr/>
              <a:lstStyle/>
              <a:p>
                <a:r>
                  <a:rPr lang="en-US" dirty="0"/>
                  <a:t>If we know that </a:t>
                </a:r>
                <a14:m>
                  <m:oMath xmlns:m="http://schemas.openxmlformats.org/officeDocument/2006/math">
                    <m:r>
                      <a:rPr lang="en-US" b="0" i="1" dirty="0" smtClean="0">
                        <a:latin typeface="Cambria Math" panose="02040503050406030204" pitchFamily="18" charset="0"/>
                      </a:rPr>
                      <m:t>𝐴</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oMath>
                </a14:m>
                <a:r>
                  <a:rPr lang="en-US" dirty="0"/>
                  <a:t> and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𝐵</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𝐶</m:t>
                    </m:r>
                  </m:oMath>
                </a14:m>
                <a:r>
                  <a:rPr lang="en-US" dirty="0"/>
                  <a:t> are true,</a:t>
                </a:r>
              </a:p>
              <a:p>
                <a:r>
                  <a:rPr lang="en-US" dirty="0"/>
                  <a:t>what do we know about </a:t>
                </a:r>
                <a14:m>
                  <m:oMath xmlns:m="http://schemas.openxmlformats.org/officeDocument/2006/math">
                    <m:r>
                      <a:rPr lang="en-US" b="0" i="1" dirty="0" smtClean="0">
                        <a:latin typeface="Cambria Math" panose="02040503050406030204" pitchFamily="18" charset="0"/>
                      </a:rPr>
                      <m:t>𝐴</m:t>
                    </m:r>
                  </m:oMath>
                </a14:m>
                <a:r>
                  <a:rPr lang="en-US" dirty="0"/>
                  <a:t>?</a:t>
                </a:r>
              </a:p>
              <a:p>
                <a:endParaRPr lang="en-US" dirty="0"/>
              </a:p>
              <a:p>
                <a:pPr marL="571500" indent="-571500">
                  <a:buFont typeface="+mj-lt"/>
                  <a:buAutoNum type="romanLcPeriod"/>
                </a:pPr>
                <a:r>
                  <a:rPr lang="en-US" dirty="0"/>
                  <a:t> </a:t>
                </a:r>
                <a14:m>
                  <m:oMath xmlns:m="http://schemas.openxmlformats.org/officeDocument/2006/math">
                    <m:r>
                      <a:rPr lang="en-US" b="0" i="1" dirty="0" smtClean="0">
                        <a:latin typeface="Cambria Math" panose="02040503050406030204" pitchFamily="18" charset="0"/>
                      </a:rPr>
                      <m:t>𝐴</m:t>
                    </m:r>
                  </m:oMath>
                </a14:m>
                <a:r>
                  <a:rPr lang="en-US" dirty="0"/>
                  <a:t> is guaranteed to be true</a:t>
                </a:r>
              </a:p>
              <a:p>
                <a:pPr marL="571500" indent="-571500">
                  <a:buFont typeface="+mj-lt"/>
                  <a:buAutoNum type="romanLcPeriod"/>
                </a:pPr>
                <a:r>
                  <a:rPr lang="en-US" dirty="0"/>
                  <a:t> </a:t>
                </a:r>
                <a14:m>
                  <m:oMath xmlns:m="http://schemas.openxmlformats.org/officeDocument/2006/math">
                    <m:r>
                      <a:rPr lang="en-US" b="0" i="1" dirty="0" smtClean="0">
                        <a:latin typeface="Cambria Math" panose="02040503050406030204" pitchFamily="18" charset="0"/>
                      </a:rPr>
                      <m:t>𝐴</m:t>
                    </m:r>
                  </m:oMath>
                </a14:m>
                <a:r>
                  <a:rPr lang="en-US" dirty="0"/>
                  <a:t> is guaranteed to be false</a:t>
                </a:r>
              </a:p>
              <a:p>
                <a:pPr marL="571500" indent="-571500">
                  <a:buFont typeface="+mj-lt"/>
                  <a:buAutoNum type="romanLcPeriod"/>
                </a:pPr>
                <a:r>
                  <a:rPr lang="en-US" dirty="0"/>
                  <a:t> We don’t have enough information to say anything definitive about </a:t>
                </a:r>
                <a14:m>
                  <m:oMath xmlns:m="http://schemas.openxmlformats.org/officeDocument/2006/math">
                    <m:r>
                      <a:rPr lang="en-US" b="0" i="1" dirty="0" smtClean="0">
                        <a:latin typeface="Cambria Math" panose="02040503050406030204" pitchFamily="18" charset="0"/>
                      </a:rPr>
                      <m:t>𝐴</m:t>
                    </m:r>
                  </m:oMath>
                </a14:m>
                <a:endParaRPr lang="en-US" dirty="0"/>
              </a:p>
            </p:txBody>
          </p:sp>
        </mc:Choice>
        <mc:Fallback xmlns="">
          <p:sp>
            <p:nvSpPr>
              <p:cNvPr id="3" name="Content Placeholder 2">
                <a:extLst>
                  <a:ext uri="{FF2B5EF4-FFF2-40B4-BE49-F238E27FC236}">
                    <a16:creationId xmlns:a16="http://schemas.microsoft.com/office/drawing/2014/main" id="{60DE670B-F357-4D7B-8F39-0026A4D75440}"/>
                  </a:ext>
                </a:extLst>
              </p:cNvPr>
              <p:cNvSpPr>
                <a:spLocks noGrp="1" noRot="1" noChangeAspect="1" noMove="1" noResize="1" noEditPoints="1" noAdjustHandles="1" noChangeArrowheads="1" noChangeShapeType="1" noTextEdit="1"/>
              </p:cNvSpPr>
              <p:nvPr>
                <p:ph idx="1"/>
              </p:nvPr>
            </p:nvSpPr>
            <p:spPr>
              <a:xfrm>
                <a:off x="552099" y="1113178"/>
                <a:ext cx="9391317" cy="2039539"/>
              </a:xfrm>
              <a:blipFill>
                <a:blip r:embed="rId2"/>
                <a:stretch>
                  <a:fillRect l="-1364" t="-5090" b="-76347"/>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232AEEFF-9973-42A5-81BF-D4D92457E584}"/>
              </a:ext>
            </a:extLst>
          </p:cNvPr>
          <p:cNvSpPr/>
          <p:nvPr/>
        </p:nvSpPr>
        <p:spPr>
          <a:xfrm>
            <a:off x="424162" y="2540000"/>
            <a:ext cx="8886092" cy="1076392"/>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191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r>
              <a:rPr lang="en-US" dirty="0"/>
              <a:t>Warm-up exercise</a:t>
            </a:r>
          </a:p>
          <a:p>
            <a:pPr eaLnBrk="1" hangingPunct="1"/>
            <a:r>
              <a:rPr lang="en-US" dirty="0"/>
              <a:t>Propositional Logic and Proofs</a:t>
            </a:r>
          </a:p>
          <a:p>
            <a:r>
              <a:rPr lang="en-US" dirty="0"/>
              <a:t>ML and 606/607 Intro</a:t>
            </a:r>
          </a:p>
          <a:p>
            <a:pPr eaLnBrk="1" hangingPunct="1"/>
            <a:r>
              <a:rPr lang="en-US" dirty="0"/>
              <a:t>More Course Info</a:t>
            </a:r>
          </a:p>
        </p:txBody>
      </p:sp>
      <p:sp>
        <p:nvSpPr>
          <p:cNvPr id="7" name="TextBox 6">
            <a:extLst>
              <a:ext uri="{FF2B5EF4-FFF2-40B4-BE49-F238E27FC236}">
                <a16:creationId xmlns:a16="http://schemas.microsoft.com/office/drawing/2014/main" id="{F47A670C-7A26-4A27-BD6A-003ED3BA355F}"/>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pic>
        <p:nvPicPr>
          <p:cNvPr id="8" name="Picture 1" descr="C:\Temp\ketrina\Today.png">
            <a:extLst>
              <a:ext uri="{FF2B5EF4-FFF2-40B4-BE49-F238E27FC236}">
                <a16:creationId xmlns:a16="http://schemas.microsoft.com/office/drawing/2014/main" id="{6AFDB80D-AFC6-4DAA-AF9D-A5AC371B5D71}"/>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9A46D-B334-469E-AEE2-6BBCF0A4DA50}"/>
              </a:ext>
            </a:extLst>
          </p:cNvPr>
          <p:cNvSpPr>
            <a:spLocks noGrp="1"/>
          </p:cNvSpPr>
          <p:nvPr>
            <p:ph type="title"/>
          </p:nvPr>
        </p:nvSpPr>
        <p:spPr/>
        <p:txBody>
          <a:bodyPr/>
          <a:lstStyle/>
          <a:p>
            <a:r>
              <a:rPr lang="en-US" dirty="0"/>
              <a:t>Propositional Logic</a:t>
            </a:r>
          </a:p>
        </p:txBody>
      </p:sp>
      <p:sp>
        <p:nvSpPr>
          <p:cNvPr id="3" name="Content Placeholder 2">
            <a:extLst>
              <a:ext uri="{FF2B5EF4-FFF2-40B4-BE49-F238E27FC236}">
                <a16:creationId xmlns:a16="http://schemas.microsoft.com/office/drawing/2014/main" id="{57D62F4E-BCF6-4487-AC50-6B9861D02D47}"/>
              </a:ext>
            </a:extLst>
          </p:cNvPr>
          <p:cNvSpPr>
            <a:spLocks noGrp="1"/>
          </p:cNvSpPr>
          <p:nvPr>
            <p:ph idx="1"/>
          </p:nvPr>
        </p:nvSpPr>
        <p:spPr/>
        <p:txBody>
          <a:bodyPr/>
          <a:lstStyle/>
          <a:p>
            <a:r>
              <a:rPr lang="en-US" dirty="0"/>
              <a:t>Symbol:</a:t>
            </a:r>
          </a:p>
          <a:p>
            <a:pPr marL="457200" indent="-457200">
              <a:buFont typeface="Wingdings" panose="05000000000000000000" pitchFamily="2" charset="2"/>
              <a:buChar char="§"/>
            </a:pPr>
            <a:r>
              <a:rPr lang="en-US" dirty="0">
                <a:solidFill>
                  <a:schemeClr val="tx1"/>
                </a:solidFill>
              </a:rPr>
              <a:t>Variable that can be true or false</a:t>
            </a:r>
          </a:p>
          <a:p>
            <a:pPr marL="457200" indent="-457200">
              <a:buFont typeface="Wingdings" panose="05000000000000000000" pitchFamily="2" charset="2"/>
              <a:buChar char="§"/>
            </a:pPr>
            <a:r>
              <a:rPr lang="en-US" dirty="0">
                <a:solidFill>
                  <a:schemeClr val="tx1"/>
                </a:solidFill>
              </a:rPr>
              <a:t>We’ll try to use capital letters, e.g. A, B, P</a:t>
            </a:r>
            <a:r>
              <a:rPr lang="en-US" baseline="-25000" dirty="0">
                <a:solidFill>
                  <a:schemeClr val="tx1"/>
                </a:solidFill>
              </a:rPr>
              <a:t>1,2</a:t>
            </a: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Often include True and False</a:t>
            </a:r>
          </a:p>
          <a:p>
            <a:r>
              <a:rPr lang="en-US" dirty="0"/>
              <a:t>Operators:</a:t>
            </a:r>
          </a:p>
          <a:p>
            <a:pPr marL="457200" indent="-457200">
              <a:buClr>
                <a:schemeClr val="tx1"/>
              </a:buClr>
              <a:buFont typeface="Wingdings" panose="05000000000000000000" pitchFamily="2" charset="2"/>
              <a:buChar char="§"/>
            </a:pPr>
            <a:r>
              <a:rPr lang="en-US" dirty="0">
                <a:solidFill>
                  <a:srgbClr val="7030A0"/>
                </a:solidFill>
                <a:sym typeface="Symbol"/>
              </a:rPr>
              <a:t> A</a:t>
            </a:r>
            <a:r>
              <a:rPr lang="en-US" dirty="0"/>
              <a:t>: not A</a:t>
            </a:r>
          </a:p>
          <a:p>
            <a:pPr marL="457200" indent="-457200">
              <a:buClr>
                <a:schemeClr val="tx1"/>
              </a:buClr>
              <a:buFont typeface="Wingdings" panose="05000000000000000000" pitchFamily="2" charset="2"/>
              <a:buChar char="§"/>
            </a:pPr>
            <a:r>
              <a:rPr lang="en-US" dirty="0">
                <a:solidFill>
                  <a:srgbClr val="7030A0"/>
                </a:solidFill>
                <a:sym typeface="Symbol"/>
              </a:rPr>
              <a:t>A</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B</a:t>
            </a:r>
            <a:r>
              <a:rPr lang="en-US" dirty="0"/>
              <a:t>: A and B (conjunction)</a:t>
            </a:r>
          </a:p>
          <a:p>
            <a:pPr marL="457200" indent="-457200">
              <a:buClr>
                <a:schemeClr val="tx1"/>
              </a:buClr>
              <a:buFont typeface="Wingdings" panose="05000000000000000000" pitchFamily="2" charset="2"/>
              <a:buChar char="§"/>
            </a:pPr>
            <a:r>
              <a:rPr lang="en-US" dirty="0">
                <a:solidFill>
                  <a:srgbClr val="7030A0"/>
                </a:solidFill>
                <a:sym typeface="Symbol"/>
              </a:rPr>
              <a:t>A</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B</a:t>
            </a:r>
            <a:r>
              <a:rPr lang="en-US" dirty="0"/>
              <a:t>: A or B (disjunction) Note: this is not an “exclusive or”</a:t>
            </a:r>
          </a:p>
          <a:p>
            <a:pPr marL="457200" indent="-457200">
              <a:buClr>
                <a:schemeClr val="tx1"/>
              </a:buClr>
              <a:buFont typeface="Wingdings" panose="05000000000000000000" pitchFamily="2" charset="2"/>
              <a:buChar char="§"/>
            </a:pPr>
            <a:r>
              <a:rPr lang="en-US" dirty="0">
                <a:solidFill>
                  <a:srgbClr val="7030A0"/>
                </a:solidFill>
                <a:sym typeface="Symbol"/>
              </a:rPr>
              <a:t>A</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B</a:t>
            </a:r>
            <a:r>
              <a:rPr lang="en-US" dirty="0"/>
              <a:t>: A implies B (implication). If A then B </a:t>
            </a:r>
          </a:p>
          <a:p>
            <a:pPr marL="457200" indent="-457200">
              <a:buClr>
                <a:schemeClr val="tx1"/>
              </a:buClr>
              <a:buFont typeface="Wingdings" panose="05000000000000000000" pitchFamily="2" charset="2"/>
              <a:buChar char="§"/>
            </a:pPr>
            <a:r>
              <a:rPr lang="en-US" dirty="0">
                <a:solidFill>
                  <a:srgbClr val="7030A0"/>
                </a:solidFill>
                <a:sym typeface="Symbol"/>
              </a:rPr>
              <a:t>A</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B</a:t>
            </a:r>
            <a:r>
              <a:rPr lang="en-US" dirty="0"/>
              <a:t>: A if and only if B (biconditional)</a:t>
            </a:r>
          </a:p>
          <a:p>
            <a:r>
              <a:rPr lang="en-US" dirty="0"/>
              <a:t>Sentences</a:t>
            </a:r>
            <a:endParaRPr lang="en-US" dirty="0">
              <a:solidFill>
                <a:schemeClr val="tx1"/>
              </a:solidFill>
            </a:endParaRPr>
          </a:p>
          <a:p>
            <a:endParaRPr lang="en-US" dirty="0"/>
          </a:p>
        </p:txBody>
      </p:sp>
    </p:spTree>
    <p:extLst>
      <p:ext uri="{BB962C8B-B14F-4D97-AF65-F5344CB8AC3E}">
        <p14:creationId xmlns:p14="http://schemas.microsoft.com/office/powerpoint/2010/main" val="44393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Propositional Logic Syntax</a:t>
            </a:r>
          </a:p>
        </p:txBody>
      </p:sp>
      <p:sp>
        <p:nvSpPr>
          <p:cNvPr id="3" name="Content Placeholder 2"/>
          <p:cNvSpPr>
            <a:spLocks noGrp="1"/>
          </p:cNvSpPr>
          <p:nvPr>
            <p:ph idx="1"/>
          </p:nvPr>
        </p:nvSpPr>
        <p:spPr/>
        <p:txBody>
          <a:bodyPr/>
          <a:lstStyle/>
          <a:p>
            <a:r>
              <a:rPr lang="en-US" dirty="0"/>
              <a:t>Given: a set of proposition symbols {</a:t>
            </a:r>
            <a:r>
              <a:rPr lang="en-US" dirty="0">
                <a:solidFill>
                  <a:srgbClr val="7030A0"/>
                </a:solidFill>
              </a:rPr>
              <a:t>X</a:t>
            </a:r>
            <a:r>
              <a:rPr lang="en-US" baseline="-25000" dirty="0">
                <a:solidFill>
                  <a:srgbClr val="7030A0"/>
                </a:solidFill>
              </a:rPr>
              <a:t>1</a:t>
            </a:r>
            <a:r>
              <a:rPr lang="en-US" dirty="0"/>
              <a:t>, </a:t>
            </a:r>
            <a:r>
              <a:rPr lang="en-US" dirty="0">
                <a:solidFill>
                  <a:srgbClr val="7030A0"/>
                </a:solidFill>
              </a:rPr>
              <a:t>X</a:t>
            </a:r>
            <a:r>
              <a:rPr lang="en-US" baseline="-25000" dirty="0">
                <a:solidFill>
                  <a:srgbClr val="7030A0"/>
                </a:solidFill>
              </a:rPr>
              <a:t>2</a:t>
            </a:r>
            <a:r>
              <a:rPr lang="en-US" dirty="0"/>
              <a:t>, …,</a:t>
            </a:r>
            <a:r>
              <a:rPr lang="en-US" dirty="0">
                <a:solidFill>
                  <a:srgbClr val="CC00CC"/>
                </a:solidFill>
              </a:rPr>
              <a:t> </a:t>
            </a:r>
            <a:r>
              <a:rPr lang="en-US" dirty="0" err="1">
                <a:solidFill>
                  <a:srgbClr val="7030A0"/>
                </a:solidFill>
              </a:rPr>
              <a:t>X</a:t>
            </a:r>
            <a:r>
              <a:rPr lang="en-US" baseline="-25000" dirty="0" err="1">
                <a:solidFill>
                  <a:srgbClr val="7030A0"/>
                </a:solidFill>
              </a:rPr>
              <a:t>n</a:t>
            </a:r>
            <a:r>
              <a:rPr lang="en-US" dirty="0"/>
              <a:t>} </a:t>
            </a:r>
          </a:p>
          <a:p>
            <a:pPr lvl="2"/>
            <a:r>
              <a:rPr lang="en-US" sz="2800" dirty="0"/>
              <a:t>(we often add </a:t>
            </a:r>
            <a:r>
              <a:rPr lang="en-US" sz="2800" dirty="0">
                <a:solidFill>
                  <a:srgbClr val="7030A0"/>
                </a:solidFill>
              </a:rPr>
              <a:t>True</a:t>
            </a:r>
            <a:r>
              <a:rPr lang="en-US" sz="2800" dirty="0"/>
              <a:t> and </a:t>
            </a:r>
            <a:r>
              <a:rPr lang="en-US" sz="2800" dirty="0">
                <a:solidFill>
                  <a:srgbClr val="7030A0"/>
                </a:solidFill>
              </a:rPr>
              <a:t>False</a:t>
            </a:r>
            <a:r>
              <a:rPr lang="en-US" sz="2800" dirty="0"/>
              <a:t> for convenience)</a:t>
            </a:r>
          </a:p>
          <a:p>
            <a:r>
              <a:rPr lang="en-US" dirty="0">
                <a:solidFill>
                  <a:srgbClr val="7030A0"/>
                </a:solidFill>
              </a:rPr>
              <a:t>X</a:t>
            </a:r>
            <a:r>
              <a:rPr lang="en-US" baseline="-25000" dirty="0">
                <a:solidFill>
                  <a:srgbClr val="7030A0"/>
                </a:solidFill>
              </a:rPr>
              <a:t>i</a:t>
            </a:r>
            <a:r>
              <a:rPr lang="en-US" baseline="-25000" dirty="0">
                <a:solidFill>
                  <a:srgbClr val="CC00CC"/>
                </a:solidFill>
              </a:rPr>
              <a:t> </a:t>
            </a:r>
            <a:r>
              <a:rPr lang="en-US" dirty="0"/>
              <a:t>is a sentence</a:t>
            </a:r>
          </a:p>
          <a:p>
            <a:r>
              <a:rPr lang="en-US" dirty="0"/>
              <a:t>If </a:t>
            </a:r>
            <a:r>
              <a:rPr lang="en-US" dirty="0">
                <a:solidFill>
                  <a:srgbClr val="7030A0"/>
                </a:solidFill>
                <a:sym typeface="Symbol"/>
              </a:rPr>
              <a:t></a:t>
            </a:r>
            <a:r>
              <a:rPr lang="en-US" dirty="0">
                <a:solidFill>
                  <a:srgbClr val="CC00CC"/>
                </a:solidFill>
                <a:sym typeface="Symbol"/>
              </a:rPr>
              <a:t> </a:t>
            </a:r>
            <a:r>
              <a:rPr lang="en-US" dirty="0"/>
              <a:t>is a sentence then </a:t>
            </a:r>
            <a:r>
              <a:rPr lang="en-US" dirty="0">
                <a:solidFill>
                  <a:srgbClr val="7030A0"/>
                </a:solidFill>
                <a:sym typeface="Symbol"/>
              </a:rPr>
              <a:t></a:t>
            </a:r>
            <a:r>
              <a:rPr lang="en-US" dirty="0">
                <a:solidFill>
                  <a:srgbClr val="CC00CC"/>
                </a:solidFill>
                <a:sym typeface="Symbol"/>
              </a:rPr>
              <a:t> </a:t>
            </a:r>
            <a:r>
              <a:rPr lang="en-US" dirty="0"/>
              <a:t>is a sentence</a:t>
            </a:r>
          </a:p>
          <a:p>
            <a:r>
              <a:rPr lang="en-US" dirty="0"/>
              <a:t>If </a:t>
            </a:r>
            <a:r>
              <a:rPr lang="en-US" dirty="0">
                <a:solidFill>
                  <a:srgbClr val="7030A0"/>
                </a:solidFill>
                <a:sym typeface="Symbol"/>
              </a:rPr>
              <a:t></a:t>
            </a:r>
            <a:r>
              <a:rPr lang="en-US" dirty="0"/>
              <a:t> and </a:t>
            </a:r>
            <a:r>
              <a:rPr lang="en-US" dirty="0">
                <a:solidFill>
                  <a:srgbClr val="7030A0"/>
                </a:solidFill>
                <a:sym typeface="Symbol"/>
              </a:rPr>
              <a:t></a:t>
            </a:r>
            <a:r>
              <a:rPr lang="en-US" dirty="0"/>
              <a:t> are sentences then </a:t>
            </a:r>
            <a:r>
              <a:rPr lang="en-US" dirty="0">
                <a:solidFill>
                  <a:srgbClr val="7030A0"/>
                </a:solidFill>
                <a:sym typeface="Symbol"/>
              </a:rPr>
              <a:t></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a:t>
            </a:r>
            <a:r>
              <a:rPr lang="en-US" dirty="0"/>
              <a:t> is a sentence</a:t>
            </a:r>
          </a:p>
          <a:p>
            <a:r>
              <a:rPr lang="en-US" dirty="0"/>
              <a:t>If </a:t>
            </a:r>
            <a:r>
              <a:rPr lang="en-US" dirty="0">
                <a:solidFill>
                  <a:srgbClr val="7030A0"/>
                </a:solidFill>
                <a:sym typeface="Symbol"/>
              </a:rPr>
              <a:t></a:t>
            </a:r>
            <a:r>
              <a:rPr lang="en-US" dirty="0"/>
              <a:t> and </a:t>
            </a:r>
            <a:r>
              <a:rPr lang="en-US" dirty="0">
                <a:solidFill>
                  <a:srgbClr val="7030A0"/>
                </a:solidFill>
                <a:sym typeface="Symbol"/>
              </a:rPr>
              <a:t></a:t>
            </a:r>
            <a:r>
              <a:rPr lang="en-US" dirty="0"/>
              <a:t> are sentences then </a:t>
            </a:r>
            <a:r>
              <a:rPr lang="en-US" dirty="0">
                <a:solidFill>
                  <a:srgbClr val="7030A0"/>
                </a:solidFill>
                <a:sym typeface="Symbol"/>
              </a:rPr>
              <a:t></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t>is a sentence</a:t>
            </a:r>
          </a:p>
          <a:p>
            <a:r>
              <a:rPr lang="en-US" dirty="0"/>
              <a:t>If </a:t>
            </a:r>
            <a:r>
              <a:rPr lang="en-US" dirty="0">
                <a:solidFill>
                  <a:srgbClr val="7030A0"/>
                </a:solidFill>
                <a:sym typeface="Symbol"/>
              </a:rPr>
              <a:t></a:t>
            </a:r>
            <a:r>
              <a:rPr lang="en-US" dirty="0"/>
              <a:t> and</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t>are sentences then </a:t>
            </a:r>
            <a:r>
              <a:rPr lang="en-US" dirty="0">
                <a:solidFill>
                  <a:srgbClr val="7030A0"/>
                </a:solidFill>
                <a:sym typeface="Symbol"/>
              </a:rPr>
              <a:t></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t>is a sentence</a:t>
            </a:r>
          </a:p>
          <a:p>
            <a:r>
              <a:rPr lang="en-US" dirty="0"/>
              <a:t>If </a:t>
            </a:r>
            <a:r>
              <a:rPr lang="en-US" dirty="0">
                <a:solidFill>
                  <a:srgbClr val="7030A0"/>
                </a:solidFill>
                <a:sym typeface="Symbol"/>
              </a:rPr>
              <a:t></a:t>
            </a:r>
            <a:r>
              <a:rPr lang="en-US" dirty="0"/>
              <a:t> and </a:t>
            </a:r>
            <a:r>
              <a:rPr lang="en-US" dirty="0">
                <a:solidFill>
                  <a:srgbClr val="7030A0"/>
                </a:solidFill>
                <a:sym typeface="Symbol"/>
              </a:rPr>
              <a:t></a:t>
            </a:r>
            <a:r>
              <a:rPr lang="en-US" dirty="0"/>
              <a:t> are sentences then </a:t>
            </a:r>
            <a:r>
              <a:rPr lang="en-US" dirty="0">
                <a:solidFill>
                  <a:srgbClr val="7030A0"/>
                </a:solidFill>
                <a:sym typeface="Symbol"/>
              </a:rPr>
              <a:t></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solidFill>
                  <a:srgbClr val="7030A0"/>
                </a:solidFill>
                <a:sym typeface="Symbol"/>
              </a:rPr>
              <a:t></a:t>
            </a:r>
            <a:r>
              <a:rPr lang="en-US" dirty="0">
                <a:solidFill>
                  <a:srgbClr val="7030A0"/>
                </a:solidFill>
              </a:rPr>
              <a:t> </a:t>
            </a:r>
            <a:r>
              <a:rPr lang="en-US" dirty="0"/>
              <a:t>is a sentence</a:t>
            </a:r>
          </a:p>
          <a:p>
            <a:r>
              <a:rPr lang="en-US" dirty="0"/>
              <a:t>And p.s. there are no other sentences!</a:t>
            </a:r>
          </a:p>
          <a:p>
            <a:endParaRPr lang="en-US" dirty="0"/>
          </a:p>
        </p:txBody>
      </p:sp>
    </p:spTree>
    <p:extLst>
      <p:ext uri="{BB962C8B-B14F-4D97-AF65-F5344CB8AC3E}">
        <p14:creationId xmlns:p14="http://schemas.microsoft.com/office/powerpoint/2010/main" val="370414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17"/>
          <p:cNvSpPr txBox="1">
            <a:spLocks noGrp="1"/>
          </p:cNvSpPr>
          <p:nvPr>
            <p:ph type="body" idx="1"/>
          </p:nvPr>
        </p:nvSpPr>
        <p:spPr>
          <a:xfrm>
            <a:off x="715002" y="1371600"/>
            <a:ext cx="7872000" cy="4114800"/>
          </a:xfrm>
          <a:prstGeom prst="rect">
            <a:avLst/>
          </a:prstGeom>
        </p:spPr>
        <p:txBody>
          <a:bodyPr spcFirstLastPara="1" wrap="square" lIns="91425" tIns="45700" rIns="91425" bIns="45700" anchor="t" anchorCtr="0">
            <a:noAutofit/>
          </a:bodyPr>
          <a:lstStyle/>
          <a:p>
            <a:pPr>
              <a:spcBef>
                <a:spcPts val="640"/>
              </a:spcBef>
            </a:pPr>
            <a:r>
              <a:rPr lang="en-US" sz="3200" dirty="0"/>
              <a:t>𝛂 ∨ 𝛃  is </a:t>
            </a:r>
            <a:r>
              <a:rPr lang="en-US" sz="3200" u="sng" dirty="0"/>
              <a:t>inclusive or</a:t>
            </a:r>
            <a:r>
              <a:rPr lang="en-US" sz="3200" dirty="0"/>
              <a:t>, not exclusive</a:t>
            </a:r>
            <a:br>
              <a:rPr lang="en-US" sz="3200" dirty="0"/>
            </a:br>
            <a:endParaRPr sz="3200" dirty="0"/>
          </a:p>
        </p:txBody>
      </p:sp>
      <p:sp>
        <p:nvSpPr>
          <p:cNvPr id="3" name="Title 2">
            <a:extLst>
              <a:ext uri="{FF2B5EF4-FFF2-40B4-BE49-F238E27FC236}">
                <a16:creationId xmlns:a16="http://schemas.microsoft.com/office/drawing/2014/main" id="{38D122F1-EF15-4DDA-A721-50CBD917D489}"/>
              </a:ext>
            </a:extLst>
          </p:cNvPr>
          <p:cNvSpPr>
            <a:spLocks noGrp="1"/>
          </p:cNvSpPr>
          <p:nvPr>
            <p:ph type="title"/>
          </p:nvPr>
        </p:nvSpPr>
        <p:spPr/>
        <p:txBody>
          <a:bodyPr/>
          <a:lstStyle/>
          <a:p>
            <a:r>
              <a:rPr lang="en-US" dirty="0"/>
              <a:t>Notes on Operators</a:t>
            </a:r>
          </a:p>
        </p:txBody>
      </p:sp>
    </p:spTree>
    <p:extLst>
      <p:ext uri="{BB962C8B-B14F-4D97-AF65-F5344CB8AC3E}">
        <p14:creationId xmlns:p14="http://schemas.microsoft.com/office/powerpoint/2010/main" val="4064343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445B5-08C1-4E8C-ADE1-86C444A1602B}"/>
              </a:ext>
            </a:extLst>
          </p:cNvPr>
          <p:cNvSpPr>
            <a:spLocks noGrp="1"/>
          </p:cNvSpPr>
          <p:nvPr>
            <p:ph type="title"/>
          </p:nvPr>
        </p:nvSpPr>
        <p:spPr/>
        <p:txBody>
          <a:bodyPr/>
          <a:lstStyle/>
          <a:p>
            <a:r>
              <a:rPr lang="en-US" dirty="0"/>
              <a:t>Truth Tables</a:t>
            </a:r>
          </a:p>
        </p:txBody>
      </p:sp>
      <p:sp>
        <p:nvSpPr>
          <p:cNvPr id="3" name="Content Placeholder 2">
            <a:extLst>
              <a:ext uri="{FF2B5EF4-FFF2-40B4-BE49-F238E27FC236}">
                <a16:creationId xmlns:a16="http://schemas.microsoft.com/office/drawing/2014/main" id="{7F61DF4E-6765-4E8D-872A-11F3150B21AB}"/>
              </a:ext>
            </a:extLst>
          </p:cNvPr>
          <p:cNvSpPr>
            <a:spLocks noGrp="1"/>
          </p:cNvSpPr>
          <p:nvPr>
            <p:ph idx="1"/>
          </p:nvPr>
        </p:nvSpPr>
        <p:spPr/>
        <p:txBody>
          <a:bodyPr/>
          <a:lstStyle/>
          <a:p>
            <a:r>
              <a:rPr lang="en-US" dirty="0"/>
              <a:t>𝛂 ∨ 𝛃  is </a:t>
            </a:r>
            <a:r>
              <a:rPr lang="en-US" u="sng" dirty="0"/>
              <a:t>inclusive or</a:t>
            </a:r>
            <a:r>
              <a:rPr lang="en-US" dirty="0"/>
              <a:t>, not exclusive</a:t>
            </a:r>
          </a:p>
        </p:txBody>
      </p:sp>
      <p:graphicFrame>
        <p:nvGraphicFramePr>
          <p:cNvPr id="5" name="Google Shape;139;p18">
            <a:extLst>
              <a:ext uri="{FF2B5EF4-FFF2-40B4-BE49-F238E27FC236}">
                <a16:creationId xmlns:a16="http://schemas.microsoft.com/office/drawing/2014/main" id="{688FF1FA-287B-498A-AC2E-BDF591A1B519}"/>
              </a:ext>
            </a:extLst>
          </p:cNvPr>
          <p:cNvGraphicFramePr/>
          <p:nvPr/>
        </p:nvGraphicFramePr>
        <p:xfrm>
          <a:off x="905203" y="1957552"/>
          <a:ext cx="4343400" cy="2864970"/>
        </p:xfrm>
        <a:graphic>
          <a:graphicData uri="http://schemas.openxmlformats.org/drawingml/2006/table">
            <a:tbl>
              <a:tblPr>
                <a:noFil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tblGrid>
              <a:tr h="381000">
                <a:tc>
                  <a:txBody>
                    <a:bodyPr/>
                    <a:lstStyle/>
                    <a:p>
                      <a:pPr marL="0" lvl="0" indent="0" algn="ctr" rtl="0">
                        <a:spcBef>
                          <a:spcPts val="640"/>
                        </a:spcBef>
                        <a:spcAft>
                          <a:spcPts val="0"/>
                        </a:spcAft>
                        <a:buClr>
                          <a:schemeClr val="dk1"/>
                        </a:buClr>
                        <a:buSzPts val="1100"/>
                        <a:buFont typeface="Arial"/>
                        <a:buNone/>
                      </a:pPr>
                      <a:r>
                        <a:rPr lang="en-US" sz="3200">
                          <a:solidFill>
                            <a:schemeClr val="dk1"/>
                          </a:solidFill>
                          <a:latin typeface="Times New Roman"/>
                          <a:ea typeface="Times New Roman"/>
                          <a:cs typeface="Times New Roman"/>
                          <a:sym typeface="Times New Roman"/>
                        </a:rPr>
                        <a:t>𝛂</a:t>
                      </a:r>
                      <a:endParaRPr/>
                    </a:p>
                  </a:txBody>
                  <a:tcPr marL="91425" marR="91425" marT="91425" marB="91425"/>
                </a:tc>
                <a:tc>
                  <a:txBody>
                    <a:bodyPr/>
                    <a:lstStyle/>
                    <a:p>
                      <a:pPr marL="0" lvl="0" indent="0" algn="ctr" rtl="0">
                        <a:spcBef>
                          <a:spcPts val="640"/>
                        </a:spcBef>
                        <a:spcAft>
                          <a:spcPts val="0"/>
                        </a:spcAft>
                        <a:buClr>
                          <a:schemeClr val="dk1"/>
                        </a:buClr>
                        <a:buSzPts val="1100"/>
                        <a:buFont typeface="Arial"/>
                        <a:buNone/>
                      </a:pPr>
                      <a:r>
                        <a:rPr lang="en-US" sz="3200" dirty="0">
                          <a:solidFill>
                            <a:schemeClr val="dk1"/>
                          </a:solidFill>
                          <a:latin typeface="Times New Roman"/>
                          <a:ea typeface="Times New Roman"/>
                          <a:cs typeface="Times New Roman"/>
                          <a:sym typeface="Times New Roman"/>
                        </a:rPr>
                        <a:t>𝛃</a:t>
                      </a:r>
                      <a:endParaRPr dirty="0"/>
                    </a:p>
                  </a:txBody>
                  <a:tcPr marL="91425" marR="91425" marT="91425" marB="91425"/>
                </a:tc>
                <a:tc>
                  <a:txBody>
                    <a:bodyPr/>
                    <a:lstStyle/>
                    <a:p>
                      <a:pPr marL="0" lvl="0" indent="0" algn="ctr" rtl="0">
                        <a:spcBef>
                          <a:spcPts val="640"/>
                        </a:spcBef>
                        <a:spcAft>
                          <a:spcPts val="0"/>
                        </a:spcAft>
                        <a:buClr>
                          <a:schemeClr val="dk1"/>
                        </a:buClr>
                        <a:buSzPts val="1100"/>
                        <a:buFont typeface="Arial"/>
                        <a:buNone/>
                      </a:pPr>
                      <a:r>
                        <a:rPr lang="en-US" sz="3200" dirty="0">
                          <a:solidFill>
                            <a:schemeClr val="dk1"/>
                          </a:solidFill>
                          <a:latin typeface="Times New Roman"/>
                          <a:ea typeface="Times New Roman"/>
                          <a:cs typeface="Times New Roman"/>
                          <a:sym typeface="Times New Roman"/>
                        </a:rPr>
                        <a:t>𝛂 </a:t>
                      </a:r>
                      <a:r>
                        <a:rPr lang="en-US" sz="3200" dirty="0">
                          <a:solidFill>
                            <a:schemeClr val="tx1"/>
                          </a:solidFill>
                          <a:sym typeface="Symbol"/>
                        </a:rPr>
                        <a:t></a:t>
                      </a:r>
                      <a:r>
                        <a:rPr lang="en-US" sz="3200" dirty="0">
                          <a:solidFill>
                            <a:schemeClr val="dk1"/>
                          </a:solidFill>
                          <a:latin typeface="Times New Roman"/>
                          <a:ea typeface="Times New Roman"/>
                          <a:cs typeface="Times New Roman"/>
                          <a:sym typeface="Times New Roman"/>
                        </a:rPr>
                        <a:t> 𝛃</a:t>
                      </a:r>
                      <a:endParaRPr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6" name="Google Shape;139;p18">
            <a:extLst>
              <a:ext uri="{FF2B5EF4-FFF2-40B4-BE49-F238E27FC236}">
                <a16:creationId xmlns:a16="http://schemas.microsoft.com/office/drawing/2014/main" id="{B90136F7-91CA-4672-A81C-AAB0005CEDEC}"/>
              </a:ext>
            </a:extLst>
          </p:cNvPr>
          <p:cNvGraphicFramePr/>
          <p:nvPr/>
        </p:nvGraphicFramePr>
        <p:xfrm>
          <a:off x="6304191" y="1943100"/>
          <a:ext cx="4610100" cy="2864970"/>
        </p:xfrm>
        <a:graphic>
          <a:graphicData uri="http://schemas.openxmlformats.org/drawingml/2006/table">
            <a:tbl>
              <a:tblPr>
                <a:noFil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4"/>
                    </a:ext>
                  </a:extLst>
                </a:gridCol>
              </a:tblGrid>
              <a:tr h="381000">
                <a:tc>
                  <a:txBody>
                    <a:bodyPr/>
                    <a:lstStyle/>
                    <a:p>
                      <a:pPr marL="0" lvl="0" indent="0" algn="ctr" rtl="0">
                        <a:spcBef>
                          <a:spcPts val="640"/>
                        </a:spcBef>
                        <a:spcAft>
                          <a:spcPts val="0"/>
                        </a:spcAft>
                        <a:buClr>
                          <a:schemeClr val="dk1"/>
                        </a:buClr>
                        <a:buSzPts val="1100"/>
                        <a:buFont typeface="Arial"/>
                        <a:buNone/>
                      </a:pPr>
                      <a:r>
                        <a:rPr lang="en-US" sz="3200">
                          <a:solidFill>
                            <a:schemeClr val="dk1"/>
                          </a:solidFill>
                          <a:latin typeface="Times New Roman"/>
                          <a:ea typeface="Times New Roman"/>
                          <a:cs typeface="Times New Roman"/>
                          <a:sym typeface="Times New Roman"/>
                        </a:rPr>
                        <a:t>𝛂</a:t>
                      </a:r>
                      <a:endParaRPr/>
                    </a:p>
                  </a:txBody>
                  <a:tcPr marL="91425" marR="91425" marT="91425" marB="91425"/>
                </a:tc>
                <a:tc>
                  <a:txBody>
                    <a:bodyPr/>
                    <a:lstStyle/>
                    <a:p>
                      <a:pPr marL="0" lvl="0" indent="0" algn="ctr" rtl="0">
                        <a:spcBef>
                          <a:spcPts val="640"/>
                        </a:spcBef>
                        <a:spcAft>
                          <a:spcPts val="0"/>
                        </a:spcAft>
                        <a:buClr>
                          <a:schemeClr val="dk1"/>
                        </a:buClr>
                        <a:buSzPts val="1100"/>
                        <a:buFont typeface="Arial"/>
                        <a:buNone/>
                      </a:pPr>
                      <a:r>
                        <a:rPr lang="en-US" sz="3200" dirty="0">
                          <a:solidFill>
                            <a:schemeClr val="dk1"/>
                          </a:solidFill>
                          <a:latin typeface="Times New Roman"/>
                          <a:ea typeface="Times New Roman"/>
                          <a:cs typeface="Times New Roman"/>
                          <a:sym typeface="Times New Roman"/>
                        </a:rPr>
                        <a:t>𝛃</a:t>
                      </a:r>
                      <a:endParaRPr dirty="0"/>
                    </a:p>
                  </a:txBody>
                  <a:tcPr marL="91425" marR="91425" marT="91425" marB="91425"/>
                </a:tc>
                <a:tc>
                  <a:txBody>
                    <a:bodyPr/>
                    <a:lstStyle/>
                    <a:p>
                      <a:pPr marL="0" lvl="0" indent="0" algn="ctr" rtl="0">
                        <a:spcBef>
                          <a:spcPts val="640"/>
                        </a:spcBef>
                        <a:spcAft>
                          <a:spcPts val="0"/>
                        </a:spcAft>
                        <a:buClr>
                          <a:schemeClr val="dk1"/>
                        </a:buClr>
                        <a:buSzPts val="1100"/>
                        <a:buFont typeface="Arial"/>
                        <a:buNone/>
                      </a:pPr>
                      <a:r>
                        <a:rPr lang="en-US" sz="3200" dirty="0"/>
                        <a:t>𝛂 </a:t>
                      </a:r>
                      <a:r>
                        <a:rPr lang="en-US" sz="3200" dirty="0">
                          <a:solidFill>
                            <a:schemeClr val="tx1"/>
                          </a:solidFill>
                          <a:sym typeface="Symbol"/>
                        </a:rPr>
                        <a:t></a:t>
                      </a:r>
                      <a:r>
                        <a:rPr lang="en-US" sz="3200" dirty="0"/>
                        <a:t> 𝛃 </a:t>
                      </a:r>
                      <a:endParaRPr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39324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17"/>
          <p:cNvSpPr txBox="1">
            <a:spLocks noGrp="1"/>
          </p:cNvSpPr>
          <p:nvPr>
            <p:ph type="body" idx="1"/>
          </p:nvPr>
        </p:nvSpPr>
        <p:spPr>
          <a:xfrm>
            <a:off x="715002" y="1371600"/>
            <a:ext cx="7872000" cy="4114800"/>
          </a:xfrm>
          <a:prstGeom prst="rect">
            <a:avLst/>
          </a:prstGeom>
        </p:spPr>
        <p:txBody>
          <a:bodyPr spcFirstLastPara="1" wrap="square" lIns="91425" tIns="45700" rIns="91425" bIns="45700" anchor="t" anchorCtr="0">
            <a:noAutofit/>
          </a:bodyPr>
          <a:lstStyle/>
          <a:p>
            <a:pPr>
              <a:spcBef>
                <a:spcPts val="640"/>
              </a:spcBef>
            </a:pPr>
            <a:r>
              <a:rPr lang="en-US" sz="3200" dirty="0"/>
              <a:t>𝛂 ∨ 𝛃  is </a:t>
            </a:r>
            <a:r>
              <a:rPr lang="en-US" sz="3200" u="sng" dirty="0"/>
              <a:t>inclusive or</a:t>
            </a:r>
            <a:r>
              <a:rPr lang="en-US" sz="3200" dirty="0"/>
              <a:t>, not exclusive</a:t>
            </a:r>
            <a:br>
              <a:rPr lang="en-US" sz="3200" dirty="0"/>
            </a:br>
            <a:endParaRPr sz="3200" dirty="0"/>
          </a:p>
          <a:p>
            <a:pPr>
              <a:spcBef>
                <a:spcPts val="640"/>
              </a:spcBef>
            </a:pPr>
            <a:r>
              <a:rPr lang="en-US" sz="3200" dirty="0"/>
              <a:t>𝛂 ⇒ 𝛃  is equivalent to  ¬𝛂 ∨ 𝛃</a:t>
            </a:r>
          </a:p>
          <a:p>
            <a:pPr marL="571500" indent="-571500">
              <a:spcBef>
                <a:spcPts val="640"/>
              </a:spcBef>
              <a:buFont typeface="Wingdings" panose="05000000000000000000" pitchFamily="2" charset="2"/>
              <a:buChar char="§"/>
            </a:pPr>
            <a:r>
              <a:rPr lang="en-US" sz="3200" dirty="0">
                <a:solidFill>
                  <a:schemeClr val="tx1"/>
                </a:solidFill>
              </a:rPr>
              <a:t>Says who?</a:t>
            </a:r>
            <a:br>
              <a:rPr lang="en-US" sz="3600" dirty="0">
                <a:solidFill>
                  <a:schemeClr val="tx1"/>
                </a:solidFill>
              </a:rPr>
            </a:br>
            <a:endParaRPr lang="en-US" sz="3200" dirty="0">
              <a:solidFill>
                <a:schemeClr val="tx1"/>
              </a:solidFill>
            </a:endParaRPr>
          </a:p>
        </p:txBody>
      </p:sp>
      <p:sp>
        <p:nvSpPr>
          <p:cNvPr id="3" name="Title 2">
            <a:extLst>
              <a:ext uri="{FF2B5EF4-FFF2-40B4-BE49-F238E27FC236}">
                <a16:creationId xmlns:a16="http://schemas.microsoft.com/office/drawing/2014/main" id="{38D122F1-EF15-4DDA-A721-50CBD917D489}"/>
              </a:ext>
            </a:extLst>
          </p:cNvPr>
          <p:cNvSpPr>
            <a:spLocks noGrp="1"/>
          </p:cNvSpPr>
          <p:nvPr>
            <p:ph type="title"/>
          </p:nvPr>
        </p:nvSpPr>
        <p:spPr/>
        <p:txBody>
          <a:bodyPr/>
          <a:lstStyle/>
          <a:p>
            <a:r>
              <a:rPr lang="en-US" dirty="0"/>
              <a:t>Notes on Operators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445B5-08C1-4E8C-ADE1-86C444A1602B}"/>
              </a:ext>
            </a:extLst>
          </p:cNvPr>
          <p:cNvSpPr>
            <a:spLocks noGrp="1"/>
          </p:cNvSpPr>
          <p:nvPr>
            <p:ph type="title"/>
          </p:nvPr>
        </p:nvSpPr>
        <p:spPr/>
        <p:txBody>
          <a:bodyPr/>
          <a:lstStyle/>
          <a:p>
            <a:r>
              <a:rPr lang="en-US" dirty="0"/>
              <a:t>Truth Tables</a:t>
            </a:r>
          </a:p>
        </p:txBody>
      </p:sp>
      <p:sp>
        <p:nvSpPr>
          <p:cNvPr id="3" name="Content Placeholder 2">
            <a:extLst>
              <a:ext uri="{FF2B5EF4-FFF2-40B4-BE49-F238E27FC236}">
                <a16:creationId xmlns:a16="http://schemas.microsoft.com/office/drawing/2014/main" id="{7F61DF4E-6765-4E8D-872A-11F3150B21AB}"/>
              </a:ext>
            </a:extLst>
          </p:cNvPr>
          <p:cNvSpPr>
            <a:spLocks noGrp="1"/>
          </p:cNvSpPr>
          <p:nvPr>
            <p:ph idx="1"/>
          </p:nvPr>
        </p:nvSpPr>
        <p:spPr/>
        <p:txBody>
          <a:bodyPr/>
          <a:lstStyle/>
          <a:p>
            <a:r>
              <a:rPr lang="en-US" dirty="0"/>
              <a:t>𝛂 ⇒ 𝛃  is equivalent to  ¬𝛂 ∨ 𝛃</a:t>
            </a:r>
          </a:p>
        </p:txBody>
      </p:sp>
      <p:graphicFrame>
        <p:nvGraphicFramePr>
          <p:cNvPr id="4" name="Google Shape;139;p18">
            <a:extLst>
              <a:ext uri="{FF2B5EF4-FFF2-40B4-BE49-F238E27FC236}">
                <a16:creationId xmlns:a16="http://schemas.microsoft.com/office/drawing/2014/main" id="{797B1BBD-76DA-471F-A5F1-E8E5799BF8A1}"/>
              </a:ext>
            </a:extLst>
          </p:cNvPr>
          <p:cNvGraphicFramePr/>
          <p:nvPr/>
        </p:nvGraphicFramePr>
        <p:xfrm>
          <a:off x="2476500" y="1943100"/>
          <a:ext cx="7505700" cy="2864970"/>
        </p:xfrm>
        <a:graphic>
          <a:graphicData uri="http://schemas.openxmlformats.org/drawingml/2006/table">
            <a:tbl>
              <a:tblPr>
                <a:noFil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714500">
                  <a:extLst>
                    <a:ext uri="{9D8B030D-6E8A-4147-A177-3AD203B41FA5}">
                      <a16:colId xmlns:a16="http://schemas.microsoft.com/office/drawing/2014/main" val="20004"/>
                    </a:ext>
                  </a:extLst>
                </a:gridCol>
              </a:tblGrid>
              <a:tr h="381000">
                <a:tc>
                  <a:txBody>
                    <a:bodyPr/>
                    <a:lstStyle/>
                    <a:p>
                      <a:pPr marL="0" lvl="0" indent="0" algn="ctr" rtl="0">
                        <a:spcBef>
                          <a:spcPts val="640"/>
                        </a:spcBef>
                        <a:spcAft>
                          <a:spcPts val="0"/>
                        </a:spcAft>
                        <a:buClr>
                          <a:schemeClr val="dk1"/>
                        </a:buClr>
                        <a:buSzPts val="1100"/>
                        <a:buFont typeface="Arial"/>
                        <a:buNone/>
                      </a:pPr>
                      <a:r>
                        <a:rPr lang="en-US" sz="3200">
                          <a:solidFill>
                            <a:schemeClr val="dk1"/>
                          </a:solidFill>
                          <a:latin typeface="Times New Roman"/>
                          <a:ea typeface="Times New Roman"/>
                          <a:cs typeface="Times New Roman"/>
                          <a:sym typeface="Times New Roman"/>
                        </a:rPr>
                        <a:t>𝛂</a:t>
                      </a:r>
                      <a:endParaRPr/>
                    </a:p>
                  </a:txBody>
                  <a:tcPr marL="91425" marR="91425" marT="91425" marB="91425"/>
                </a:tc>
                <a:tc>
                  <a:txBody>
                    <a:bodyPr/>
                    <a:lstStyle/>
                    <a:p>
                      <a:pPr marL="0" lvl="0" indent="0" algn="ctr" rtl="0">
                        <a:spcBef>
                          <a:spcPts val="640"/>
                        </a:spcBef>
                        <a:spcAft>
                          <a:spcPts val="0"/>
                        </a:spcAft>
                        <a:buClr>
                          <a:schemeClr val="dk1"/>
                        </a:buClr>
                        <a:buSzPts val="1100"/>
                        <a:buFont typeface="Arial"/>
                        <a:buNone/>
                      </a:pPr>
                      <a:r>
                        <a:rPr lang="en-US" sz="3200" dirty="0">
                          <a:solidFill>
                            <a:schemeClr val="dk1"/>
                          </a:solidFill>
                          <a:latin typeface="Times New Roman"/>
                          <a:ea typeface="Times New Roman"/>
                          <a:cs typeface="Times New Roman"/>
                          <a:sym typeface="Times New Roman"/>
                        </a:rPr>
                        <a:t>𝛃</a:t>
                      </a:r>
                      <a:endParaRPr dirty="0"/>
                    </a:p>
                  </a:txBody>
                  <a:tcPr marL="91425" marR="91425" marT="91425" marB="91425"/>
                </a:tc>
                <a:tc>
                  <a:txBody>
                    <a:bodyPr/>
                    <a:lstStyle/>
                    <a:p>
                      <a:pPr marL="0" lvl="0" indent="0" algn="ctr" rtl="0">
                        <a:spcBef>
                          <a:spcPts val="640"/>
                        </a:spcBef>
                        <a:spcAft>
                          <a:spcPts val="0"/>
                        </a:spcAft>
                        <a:buClr>
                          <a:schemeClr val="dk1"/>
                        </a:buClr>
                        <a:buSzPts val="1100"/>
                        <a:buFont typeface="Arial"/>
                        <a:buNone/>
                      </a:pPr>
                      <a:r>
                        <a:rPr lang="en-US" sz="3200" dirty="0">
                          <a:solidFill>
                            <a:schemeClr val="dk1"/>
                          </a:solidFill>
                          <a:latin typeface="Times New Roman"/>
                          <a:ea typeface="Times New Roman"/>
                          <a:cs typeface="Times New Roman"/>
                          <a:sym typeface="Times New Roman"/>
                        </a:rPr>
                        <a:t>𝛂 ⇒ 𝛃</a:t>
                      </a:r>
                      <a:endParaRPr dirty="0"/>
                    </a:p>
                  </a:txBody>
                  <a:tcPr marL="91425" marR="91425" marT="91425" marB="91425">
                    <a:solidFill>
                      <a:schemeClr val="accent1">
                        <a:lumMod val="40000"/>
                        <a:lumOff val="60000"/>
                      </a:schemeClr>
                    </a:solidFill>
                  </a:tcPr>
                </a:tc>
                <a:tc>
                  <a:txBody>
                    <a:bodyPr/>
                    <a:lstStyle/>
                    <a:p>
                      <a:pPr marL="0" lvl="0" indent="0" algn="ctr" rtl="0">
                        <a:spcBef>
                          <a:spcPts val="640"/>
                        </a:spcBef>
                        <a:spcAft>
                          <a:spcPts val="0"/>
                        </a:spcAft>
                        <a:buClr>
                          <a:schemeClr val="dk1"/>
                        </a:buClr>
                        <a:buSzPts val="1100"/>
                        <a:buFont typeface="Arial"/>
                        <a:buNone/>
                      </a:pPr>
                      <a:r>
                        <a:rPr lang="en-US" sz="3200">
                          <a:solidFill>
                            <a:schemeClr val="dk1"/>
                          </a:solidFill>
                          <a:latin typeface="Times New Roman"/>
                          <a:ea typeface="Times New Roman"/>
                          <a:cs typeface="Times New Roman"/>
                          <a:sym typeface="Times New Roman"/>
                        </a:rPr>
                        <a:t>¬𝛂</a:t>
                      </a:r>
                      <a:endParaRPr/>
                    </a:p>
                  </a:txBody>
                  <a:tcPr marL="91425" marR="91425" marT="91425" marB="91425"/>
                </a:tc>
                <a:tc>
                  <a:txBody>
                    <a:bodyPr/>
                    <a:lstStyle/>
                    <a:p>
                      <a:pPr marL="0" lvl="0" indent="0" algn="ctr" rtl="0">
                        <a:spcBef>
                          <a:spcPts val="640"/>
                        </a:spcBef>
                        <a:spcAft>
                          <a:spcPts val="0"/>
                        </a:spcAft>
                        <a:buClr>
                          <a:schemeClr val="dk1"/>
                        </a:buClr>
                        <a:buSzPts val="1100"/>
                        <a:buFont typeface="Arial"/>
                        <a:buNone/>
                      </a:pPr>
                      <a:r>
                        <a:rPr lang="en-US" sz="3200" dirty="0">
                          <a:solidFill>
                            <a:schemeClr val="dk1"/>
                          </a:solidFill>
                          <a:latin typeface="Times New Roman"/>
                          <a:ea typeface="Times New Roman"/>
                          <a:cs typeface="Times New Roman"/>
                          <a:sym typeface="Times New Roman"/>
                        </a:rPr>
                        <a:t>¬𝛂 ∨ 𝛃</a:t>
                      </a:r>
                      <a:endParaRPr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4"/>
                  </a:ext>
                </a:extLst>
              </a:tr>
            </a:tbl>
          </a:graphicData>
        </a:graphic>
      </p:graphicFrame>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083F7060-9342-44D3-A888-DB7CD3784F0A}"/>
                  </a:ext>
                </a:extLst>
              </p14:cNvPr>
              <p14:cNvContentPartPr/>
              <p14:nvPr/>
            </p14:nvContentPartPr>
            <p14:xfrm>
              <a:off x="6198840" y="2722320"/>
              <a:ext cx="11880" cy="26280"/>
            </p14:xfrm>
          </p:contentPart>
        </mc:Choice>
        <mc:Fallback xmlns="">
          <p:pic>
            <p:nvPicPr>
              <p:cNvPr id="6" name="Ink 5">
                <a:extLst>
                  <a:ext uri="{FF2B5EF4-FFF2-40B4-BE49-F238E27FC236}">
                    <a16:creationId xmlns:a16="http://schemas.microsoft.com/office/drawing/2014/main" id="{083F7060-9342-44D3-A888-DB7CD3784F0A}"/>
                  </a:ext>
                </a:extLst>
              </p:cNvPr>
              <p:cNvPicPr/>
              <p:nvPr/>
            </p:nvPicPr>
            <p:blipFill>
              <a:blip r:embed="rId3"/>
              <a:stretch>
                <a:fillRect/>
              </a:stretch>
            </p:blipFill>
            <p:spPr>
              <a:xfrm>
                <a:off x="6189480" y="2712960"/>
                <a:ext cx="30600" cy="45000"/>
              </a:xfrm>
              <a:prstGeom prst="rect">
                <a:avLst/>
              </a:prstGeom>
            </p:spPr>
          </p:pic>
        </mc:Fallback>
      </mc:AlternateContent>
    </p:spTree>
    <p:extLst>
      <p:ext uri="{BB962C8B-B14F-4D97-AF65-F5344CB8AC3E}">
        <p14:creationId xmlns:p14="http://schemas.microsoft.com/office/powerpoint/2010/main" val="2962453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17"/>
          <p:cNvSpPr txBox="1">
            <a:spLocks noGrp="1"/>
          </p:cNvSpPr>
          <p:nvPr>
            <p:ph type="body" idx="1"/>
          </p:nvPr>
        </p:nvSpPr>
        <p:spPr>
          <a:xfrm>
            <a:off x="715002" y="1371600"/>
            <a:ext cx="7872000" cy="4114800"/>
          </a:xfrm>
          <a:prstGeom prst="rect">
            <a:avLst/>
          </a:prstGeom>
        </p:spPr>
        <p:txBody>
          <a:bodyPr spcFirstLastPara="1" wrap="square" lIns="91425" tIns="45700" rIns="91425" bIns="45700" anchor="t" anchorCtr="0">
            <a:noAutofit/>
          </a:bodyPr>
          <a:lstStyle/>
          <a:p>
            <a:pPr>
              <a:spcBef>
                <a:spcPts val="640"/>
              </a:spcBef>
            </a:pPr>
            <a:r>
              <a:rPr lang="en-US" sz="3200" dirty="0"/>
              <a:t>𝛂 ∨ 𝛃  is </a:t>
            </a:r>
            <a:r>
              <a:rPr lang="en-US" sz="3200" u="sng" dirty="0"/>
              <a:t>inclusive or</a:t>
            </a:r>
            <a:r>
              <a:rPr lang="en-US" sz="3200" dirty="0"/>
              <a:t>, not exclusive</a:t>
            </a:r>
            <a:br>
              <a:rPr lang="en-US" sz="3200" dirty="0"/>
            </a:br>
            <a:endParaRPr sz="3200" dirty="0"/>
          </a:p>
          <a:p>
            <a:pPr>
              <a:spcBef>
                <a:spcPts val="640"/>
              </a:spcBef>
            </a:pPr>
            <a:r>
              <a:rPr lang="en-US" sz="3200" dirty="0"/>
              <a:t>𝛂 ⇒ 𝛃  is equivalent to  ¬𝛂 ∨ 𝛃</a:t>
            </a:r>
          </a:p>
          <a:p>
            <a:pPr marL="571500" indent="-571500">
              <a:spcBef>
                <a:spcPts val="640"/>
              </a:spcBef>
              <a:buFont typeface="Wingdings" panose="05000000000000000000" pitchFamily="2" charset="2"/>
              <a:buChar char="§"/>
            </a:pPr>
            <a:r>
              <a:rPr lang="en-US" sz="3200" dirty="0">
                <a:solidFill>
                  <a:schemeClr val="tx1"/>
                </a:solidFill>
              </a:rPr>
              <a:t>Says who?</a:t>
            </a:r>
            <a:br>
              <a:rPr lang="en-US" sz="3600" dirty="0">
                <a:solidFill>
                  <a:schemeClr val="tx1"/>
                </a:solidFill>
              </a:rPr>
            </a:br>
            <a:endParaRPr lang="en-US" sz="3200" dirty="0">
              <a:solidFill>
                <a:schemeClr val="tx1"/>
              </a:solidFill>
            </a:endParaRPr>
          </a:p>
          <a:p>
            <a:pPr>
              <a:spcBef>
                <a:spcPts val="640"/>
              </a:spcBef>
            </a:pPr>
            <a:r>
              <a:rPr lang="en-US" sz="3200" dirty="0"/>
              <a:t>𝛂 ⇔ 𝛃 is equivalent to (𝛂 ⇒ 𝛃) ∧ (𝛃 ⇒ 𝛂)</a:t>
            </a:r>
          </a:p>
          <a:p>
            <a:pPr marL="457200" indent="-457200">
              <a:spcBef>
                <a:spcPts val="640"/>
              </a:spcBef>
              <a:buFont typeface="Wingdings" panose="05000000000000000000" pitchFamily="2" charset="2"/>
              <a:buChar char="§"/>
            </a:pPr>
            <a:r>
              <a:rPr lang="en-US" sz="3200" dirty="0">
                <a:solidFill>
                  <a:schemeClr val="tx1"/>
                </a:solidFill>
              </a:rPr>
              <a:t>Prove it!</a:t>
            </a:r>
            <a:endParaRPr sz="3200" dirty="0">
              <a:solidFill>
                <a:schemeClr val="tx1"/>
              </a:solidFill>
            </a:endParaRPr>
          </a:p>
        </p:txBody>
      </p:sp>
      <p:sp>
        <p:nvSpPr>
          <p:cNvPr id="3" name="Title 2">
            <a:extLst>
              <a:ext uri="{FF2B5EF4-FFF2-40B4-BE49-F238E27FC236}">
                <a16:creationId xmlns:a16="http://schemas.microsoft.com/office/drawing/2014/main" id="{38D122F1-EF15-4DDA-A721-50CBD917D489}"/>
              </a:ext>
            </a:extLst>
          </p:cNvPr>
          <p:cNvSpPr>
            <a:spLocks noGrp="1"/>
          </p:cNvSpPr>
          <p:nvPr>
            <p:ph type="title"/>
          </p:nvPr>
        </p:nvSpPr>
        <p:spPr/>
        <p:txBody>
          <a:bodyPr/>
          <a:lstStyle/>
          <a:p>
            <a:r>
              <a:rPr lang="en-US" dirty="0"/>
              <a:t>Notes on Operators</a:t>
            </a:r>
          </a:p>
        </p:txBody>
      </p:sp>
    </p:spTree>
    <p:extLst>
      <p:ext uri="{BB962C8B-B14F-4D97-AF65-F5344CB8AC3E}">
        <p14:creationId xmlns:p14="http://schemas.microsoft.com/office/powerpoint/2010/main" val="170291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445B5-08C1-4E8C-ADE1-86C444A1602B}"/>
              </a:ext>
            </a:extLst>
          </p:cNvPr>
          <p:cNvSpPr>
            <a:spLocks noGrp="1"/>
          </p:cNvSpPr>
          <p:nvPr>
            <p:ph type="title"/>
          </p:nvPr>
        </p:nvSpPr>
        <p:spPr/>
        <p:txBody>
          <a:bodyPr/>
          <a:lstStyle/>
          <a:p>
            <a:r>
              <a:rPr lang="en-US" dirty="0"/>
              <a:t>Truth Tables</a:t>
            </a:r>
          </a:p>
        </p:txBody>
      </p:sp>
      <p:sp>
        <p:nvSpPr>
          <p:cNvPr id="3" name="Content Placeholder 2">
            <a:extLst>
              <a:ext uri="{FF2B5EF4-FFF2-40B4-BE49-F238E27FC236}">
                <a16:creationId xmlns:a16="http://schemas.microsoft.com/office/drawing/2014/main" id="{7F61DF4E-6765-4E8D-872A-11F3150B21AB}"/>
              </a:ext>
            </a:extLst>
          </p:cNvPr>
          <p:cNvSpPr>
            <a:spLocks noGrp="1"/>
          </p:cNvSpPr>
          <p:nvPr>
            <p:ph idx="1"/>
          </p:nvPr>
        </p:nvSpPr>
        <p:spPr/>
        <p:txBody>
          <a:bodyPr/>
          <a:lstStyle/>
          <a:p>
            <a:r>
              <a:rPr lang="en-US" dirty="0"/>
              <a:t>𝛂 ⇔ 𝛃 is equivalent to (𝛂 ⇒ 𝛃) ∧ (𝛃 ⇒ 𝛂)</a:t>
            </a:r>
          </a:p>
        </p:txBody>
      </p:sp>
      <p:graphicFrame>
        <p:nvGraphicFramePr>
          <p:cNvPr id="5" name="Google Shape;148;p19">
            <a:extLst>
              <a:ext uri="{FF2B5EF4-FFF2-40B4-BE49-F238E27FC236}">
                <a16:creationId xmlns:a16="http://schemas.microsoft.com/office/drawing/2014/main" id="{4FE582B6-7C4E-4439-8629-9293F5543EAE}"/>
              </a:ext>
            </a:extLst>
          </p:cNvPr>
          <p:cNvGraphicFramePr/>
          <p:nvPr/>
        </p:nvGraphicFramePr>
        <p:xfrm>
          <a:off x="1261178" y="1772526"/>
          <a:ext cx="9669643" cy="3428850"/>
        </p:xfrm>
        <a:graphic>
          <a:graphicData uri="http://schemas.openxmlformats.org/drawingml/2006/table">
            <a:tbl>
              <a:tblPr>
                <a:noFill/>
              </a:tblPr>
              <a:tblGrid>
                <a:gridCol w="789888">
                  <a:extLst>
                    <a:ext uri="{9D8B030D-6E8A-4147-A177-3AD203B41FA5}">
                      <a16:colId xmlns:a16="http://schemas.microsoft.com/office/drawing/2014/main" val="20000"/>
                    </a:ext>
                  </a:extLst>
                </a:gridCol>
                <a:gridCol w="834860">
                  <a:extLst>
                    <a:ext uri="{9D8B030D-6E8A-4147-A177-3AD203B41FA5}">
                      <a16:colId xmlns:a16="http://schemas.microsoft.com/office/drawing/2014/main" val="20001"/>
                    </a:ext>
                  </a:extLst>
                </a:gridCol>
                <a:gridCol w="1496463">
                  <a:extLst>
                    <a:ext uri="{9D8B030D-6E8A-4147-A177-3AD203B41FA5}">
                      <a16:colId xmlns:a16="http://schemas.microsoft.com/office/drawing/2014/main" val="20002"/>
                    </a:ext>
                  </a:extLst>
                </a:gridCol>
                <a:gridCol w="1656574">
                  <a:extLst>
                    <a:ext uri="{9D8B030D-6E8A-4147-A177-3AD203B41FA5}">
                      <a16:colId xmlns:a16="http://schemas.microsoft.com/office/drawing/2014/main" val="20003"/>
                    </a:ext>
                  </a:extLst>
                </a:gridCol>
                <a:gridCol w="1469826">
                  <a:extLst>
                    <a:ext uri="{9D8B030D-6E8A-4147-A177-3AD203B41FA5}">
                      <a16:colId xmlns:a16="http://schemas.microsoft.com/office/drawing/2014/main" val="20004"/>
                    </a:ext>
                  </a:extLst>
                </a:gridCol>
                <a:gridCol w="3422032">
                  <a:extLst>
                    <a:ext uri="{9D8B030D-6E8A-4147-A177-3AD203B41FA5}">
                      <a16:colId xmlns:a16="http://schemas.microsoft.com/office/drawing/2014/main" val="20005"/>
                    </a:ext>
                  </a:extLst>
                </a:gridCol>
              </a:tblGrid>
              <a:tr h="381000">
                <a:tc>
                  <a:txBody>
                    <a:bodyPr/>
                    <a:lstStyle/>
                    <a:p>
                      <a:pPr marL="0" lvl="0" indent="0" algn="ctr" rtl="0">
                        <a:spcBef>
                          <a:spcPts val="640"/>
                        </a:spcBef>
                        <a:spcAft>
                          <a:spcPts val="0"/>
                        </a:spcAft>
                        <a:buNone/>
                      </a:pPr>
                      <a:r>
                        <a:rPr lang="en-US" sz="3200">
                          <a:solidFill>
                            <a:schemeClr val="dk1"/>
                          </a:solidFill>
                          <a:latin typeface="Times New Roman"/>
                          <a:ea typeface="Times New Roman"/>
                          <a:cs typeface="Times New Roman"/>
                          <a:sym typeface="Times New Roman"/>
                        </a:rPr>
                        <a:t>𝛂</a:t>
                      </a:r>
                      <a:endParaRPr/>
                    </a:p>
                  </a:txBody>
                  <a:tcPr marL="91425" marR="91425" marT="91425" marB="91425"/>
                </a:tc>
                <a:tc>
                  <a:txBody>
                    <a:bodyPr/>
                    <a:lstStyle/>
                    <a:p>
                      <a:pPr marL="0" lvl="0" indent="0" algn="ctr" rtl="0">
                        <a:spcBef>
                          <a:spcPts val="640"/>
                        </a:spcBef>
                        <a:spcAft>
                          <a:spcPts val="0"/>
                        </a:spcAft>
                        <a:buNone/>
                      </a:pPr>
                      <a:r>
                        <a:rPr lang="en-US" sz="3200">
                          <a:solidFill>
                            <a:schemeClr val="dk1"/>
                          </a:solidFill>
                          <a:latin typeface="Times New Roman"/>
                          <a:ea typeface="Times New Roman"/>
                          <a:cs typeface="Times New Roman"/>
                          <a:sym typeface="Times New Roman"/>
                        </a:rPr>
                        <a:t>𝛃</a:t>
                      </a:r>
                      <a:endParaRPr/>
                    </a:p>
                  </a:txBody>
                  <a:tcPr marL="91425" marR="91425" marT="91425" marB="91425"/>
                </a:tc>
                <a:tc>
                  <a:txBody>
                    <a:bodyPr/>
                    <a:lstStyle/>
                    <a:p>
                      <a:pPr marL="0" lvl="0" indent="0" algn="ctr" rtl="0">
                        <a:spcBef>
                          <a:spcPts val="640"/>
                        </a:spcBef>
                        <a:spcAft>
                          <a:spcPts val="0"/>
                        </a:spcAft>
                        <a:buNone/>
                      </a:pPr>
                      <a:r>
                        <a:rPr lang="en-US" sz="3200" dirty="0">
                          <a:solidFill>
                            <a:schemeClr val="dk1"/>
                          </a:solidFill>
                          <a:latin typeface="Times New Roman"/>
                          <a:ea typeface="Times New Roman"/>
                          <a:cs typeface="Times New Roman"/>
                          <a:sym typeface="Times New Roman"/>
                        </a:rPr>
                        <a:t>𝛂 ⇔ 𝛃</a:t>
                      </a:r>
                      <a:endParaRPr dirty="0"/>
                    </a:p>
                  </a:txBody>
                  <a:tcPr marL="91425" marR="91425" marT="91425" marB="91425">
                    <a:solidFill>
                      <a:schemeClr val="accent1">
                        <a:lumMod val="40000"/>
                        <a:lumOff val="60000"/>
                      </a:schemeClr>
                    </a:solidFill>
                  </a:tcPr>
                </a:tc>
                <a:tc>
                  <a:txBody>
                    <a:bodyPr/>
                    <a:lstStyle/>
                    <a:p>
                      <a:pPr marL="0" lvl="0" indent="0" algn="ctr" rtl="0">
                        <a:spcBef>
                          <a:spcPts val="640"/>
                        </a:spcBef>
                        <a:spcAft>
                          <a:spcPts val="0"/>
                        </a:spcAft>
                        <a:buClr>
                          <a:schemeClr val="dk1"/>
                        </a:buClr>
                        <a:buSzPts val="1100"/>
                        <a:buFont typeface="Arial"/>
                        <a:buNone/>
                      </a:pPr>
                      <a:r>
                        <a:rPr lang="en-US" sz="3200">
                          <a:solidFill>
                            <a:schemeClr val="dk1"/>
                          </a:solidFill>
                          <a:latin typeface="Times New Roman"/>
                          <a:ea typeface="Times New Roman"/>
                          <a:cs typeface="Times New Roman"/>
                          <a:sym typeface="Times New Roman"/>
                        </a:rPr>
                        <a:t>𝛂 ⇒ 𝛃</a:t>
                      </a:r>
                      <a:endParaRPr>
                        <a:solidFill>
                          <a:schemeClr val="dk1"/>
                        </a:solidFill>
                      </a:endParaRPr>
                    </a:p>
                    <a:p>
                      <a:pPr marL="0" lvl="0" indent="0" algn="ctr" rtl="0">
                        <a:spcBef>
                          <a:spcPts val="640"/>
                        </a:spcBef>
                        <a:spcAft>
                          <a:spcPts val="0"/>
                        </a:spcAft>
                        <a:buNone/>
                      </a:pPr>
                      <a:endParaRPr sz="3200">
                        <a:solidFill>
                          <a:schemeClr val="dk1"/>
                        </a:solidFill>
                        <a:latin typeface="Times New Roman"/>
                        <a:ea typeface="Times New Roman"/>
                        <a:cs typeface="Times New Roman"/>
                        <a:sym typeface="Times New Roman"/>
                      </a:endParaRPr>
                    </a:p>
                  </a:txBody>
                  <a:tcPr marL="91425" marR="91425" marT="91425" marB="91425"/>
                </a:tc>
                <a:tc>
                  <a:txBody>
                    <a:bodyPr/>
                    <a:lstStyle/>
                    <a:p>
                      <a:pPr marL="0" lvl="0" indent="0" algn="ctr" rtl="0">
                        <a:spcBef>
                          <a:spcPts val="640"/>
                        </a:spcBef>
                        <a:spcAft>
                          <a:spcPts val="0"/>
                        </a:spcAft>
                        <a:buNone/>
                      </a:pPr>
                      <a:r>
                        <a:rPr lang="en-US" sz="3200">
                          <a:solidFill>
                            <a:schemeClr val="dk1"/>
                          </a:solidFill>
                          <a:latin typeface="Times New Roman"/>
                          <a:ea typeface="Times New Roman"/>
                          <a:cs typeface="Times New Roman"/>
                          <a:sym typeface="Times New Roman"/>
                        </a:rPr>
                        <a:t>𝛃 ⇒ 𝛂</a:t>
                      </a:r>
                      <a:endParaRPr/>
                    </a:p>
                  </a:txBody>
                  <a:tcPr marL="91425" marR="91425" marT="91425" marB="91425"/>
                </a:tc>
                <a:tc>
                  <a:txBody>
                    <a:bodyPr/>
                    <a:lstStyle/>
                    <a:p>
                      <a:pPr marL="0" lvl="0" indent="0" algn="ctr" rtl="0">
                        <a:spcBef>
                          <a:spcPts val="640"/>
                        </a:spcBef>
                        <a:spcAft>
                          <a:spcPts val="0"/>
                        </a:spcAft>
                        <a:buNone/>
                      </a:pPr>
                      <a:r>
                        <a:rPr lang="en-US" sz="3200" dirty="0">
                          <a:solidFill>
                            <a:schemeClr val="dk1"/>
                          </a:solidFill>
                          <a:latin typeface="Times New Roman"/>
                          <a:ea typeface="Times New Roman"/>
                          <a:cs typeface="Times New Roman"/>
                          <a:sym typeface="Times New Roman"/>
                        </a:rPr>
                        <a:t>(𝛂⇒𝛃) ∧ (𝛃⇒𝛂)</a:t>
                      </a:r>
                      <a:endParaRPr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2400" dirty="0"/>
                        <a:t>F</a:t>
                      </a:r>
                      <a:endParaRPr sz="2400" dirty="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tc>
                  <a:txBody>
                    <a:bodyPr/>
                    <a:lstStyle/>
                    <a:p>
                      <a:pPr marL="0" lvl="0" indent="0" algn="ctr" rtl="0">
                        <a:spcBef>
                          <a:spcPts val="0"/>
                        </a:spcBef>
                        <a:spcAft>
                          <a:spcPts val="0"/>
                        </a:spcAft>
                        <a:buNone/>
                      </a:pPr>
                      <a:r>
                        <a:rPr lang="en-US" sz="2400"/>
                        <a:t>F</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F</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a:t>T</a:t>
                      </a:r>
                      <a:endParaRPr sz="2400"/>
                    </a:p>
                  </a:txBody>
                  <a:tcPr marL="91425" marR="91425" marT="91425" marB="91425"/>
                </a:tc>
                <a:tc>
                  <a:txBody>
                    <a:bodyPr/>
                    <a:lstStyle/>
                    <a:p>
                      <a:pPr marL="0" lvl="0" indent="0" algn="ctr" rtl="0">
                        <a:spcBef>
                          <a:spcPts val="0"/>
                        </a:spcBef>
                        <a:spcAft>
                          <a:spcPts val="0"/>
                        </a:spcAft>
                        <a:buNone/>
                      </a:pPr>
                      <a:r>
                        <a:rPr lang="en-US" sz="2400" dirty="0"/>
                        <a:t>T</a:t>
                      </a:r>
                      <a:endParaRPr sz="2400"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
        <p:nvSpPr>
          <p:cNvPr id="6" name="Google Shape;149;p19">
            <a:extLst>
              <a:ext uri="{FF2B5EF4-FFF2-40B4-BE49-F238E27FC236}">
                <a16:creationId xmlns:a16="http://schemas.microsoft.com/office/drawing/2014/main" id="{9EE0DF76-B493-42DD-8B3F-9CA14B87F607}"/>
              </a:ext>
            </a:extLst>
          </p:cNvPr>
          <p:cNvSpPr txBox="1"/>
          <p:nvPr/>
        </p:nvSpPr>
        <p:spPr>
          <a:xfrm>
            <a:off x="717284" y="5322899"/>
            <a:ext cx="9894136" cy="1455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Equivalence: it’s true in all models. Expressed as a logical sentence:</a:t>
            </a:r>
            <a:endParaRPr kumimoji="0"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640"/>
              </a:spcBef>
              <a:spcAft>
                <a:spcPts val="0"/>
              </a:spcAft>
              <a:buClr>
                <a:prstClr val="black"/>
              </a:buClr>
              <a:buSzPts val="1100"/>
              <a:buFontTx/>
              <a:buNone/>
              <a:tabLst/>
              <a:defRPr/>
            </a:pPr>
            <a:r>
              <a:rPr kumimoji="0" lang="en-US" sz="32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(𝛂 ⇔ 𝛃) </a:t>
            </a:r>
            <a:r>
              <a:rPr kumimoji="0" lang="en-US" sz="3200" b="0" i="0" u="none" strike="noStrike" kern="1200" cap="none" spc="0" normalizeH="0" baseline="0" noProof="0" dirty="0">
                <a:ln>
                  <a:noFill/>
                </a:ln>
                <a:solidFill>
                  <a:prstClr val="black"/>
                </a:solidFill>
                <a:effectLst/>
                <a:highlight>
                  <a:srgbClr val="FFFF00"/>
                </a:highlight>
                <a:uLnTx/>
                <a:uFillTx/>
                <a:latin typeface="Times New Roman"/>
                <a:ea typeface="Times New Roman"/>
                <a:cs typeface="Times New Roman"/>
                <a:sym typeface="Times New Roman"/>
              </a:rPr>
              <a:t>⇔</a:t>
            </a:r>
            <a:r>
              <a:rPr kumimoji="0" lang="en-US" sz="32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[(𝛂 ⇒ 𝛃) ∧ (𝛃 ⇒ 𝛂)]</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133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24D10-2E34-4D9B-99E6-501D4F728455}"/>
              </a:ext>
            </a:extLst>
          </p:cNvPr>
          <p:cNvSpPr>
            <a:spLocks noGrp="1"/>
          </p:cNvSpPr>
          <p:nvPr>
            <p:ph type="title"/>
          </p:nvPr>
        </p:nvSpPr>
        <p:spPr/>
        <p:txBody>
          <a:bodyPr/>
          <a:lstStyle/>
          <a:p>
            <a:r>
              <a:rPr lang="en-US" dirty="0"/>
              <a:t>Inference Rules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45FCD90-F1D7-443E-AFFD-9314956A4C35}"/>
                  </a:ext>
                </a:extLst>
              </p:cNvPr>
              <p:cNvSpPr>
                <a:spLocks noGrp="1"/>
              </p:cNvSpPr>
              <p:nvPr>
                <p:ph idx="1"/>
              </p:nvPr>
            </p:nvSpPr>
            <p:spPr>
              <a:xfrm>
                <a:off x="552099" y="1113178"/>
                <a:ext cx="10515600" cy="5537004"/>
              </a:xfrm>
            </p:spPr>
            <p:txBody>
              <a:bodyPr/>
              <a:lstStyle/>
              <a:p>
                <a:r>
                  <a:rPr lang="en-US" dirty="0"/>
                  <a:t>Modus Ponens</a:t>
                </a:r>
              </a:p>
              <a:p>
                <a:r>
                  <a:rPr lang="en-US" dirty="0"/>
                  <a:t>	</a:t>
                </a:r>
                <a14:m>
                  <m:oMath xmlns:m="http://schemas.openxmlformats.org/officeDocument/2006/math">
                    <m:f>
                      <m:fPr>
                        <m:ctrlPr>
                          <a:rPr lang="en-US" sz="4000" i="1" dirty="0">
                            <a:latin typeface="Cambria Math" panose="02040503050406030204" pitchFamily="18" charset="0"/>
                          </a:rPr>
                        </m:ctrlPr>
                      </m:fPr>
                      <m:num>
                        <m:r>
                          <a:rPr lang="en-US" sz="4000" i="1" dirty="0">
                            <a:latin typeface="Cambria Math" panose="02040503050406030204" pitchFamily="18" charset="0"/>
                          </a:rPr>
                          <m:t>𝛼</m:t>
                        </m:r>
                        <m:r>
                          <a:rPr lang="en-US" sz="4000" i="1" dirty="0">
                            <a:latin typeface="Cambria Math" panose="02040503050406030204" pitchFamily="18" charset="0"/>
                          </a:rPr>
                          <m:t>⇒</m:t>
                        </m:r>
                        <m:r>
                          <a:rPr lang="en-US" sz="4000" i="1" dirty="0">
                            <a:latin typeface="Cambria Math" panose="02040503050406030204" pitchFamily="18" charset="0"/>
                          </a:rPr>
                          <m:t>𝛽</m:t>
                        </m:r>
                        <m:r>
                          <a:rPr lang="en-US" sz="4000" b="0" i="1" dirty="0" smtClean="0">
                            <a:latin typeface="Cambria Math" panose="02040503050406030204" pitchFamily="18" charset="0"/>
                          </a:rPr>
                          <m:t>,</m:t>
                        </m:r>
                        <m:r>
                          <a:rPr lang="en-US" sz="4000" i="1" dirty="0">
                            <a:latin typeface="Cambria Math" panose="02040503050406030204" pitchFamily="18" charset="0"/>
                          </a:rPr>
                          <m:t>    </m:t>
                        </m:r>
                        <m:r>
                          <a:rPr lang="en-US" sz="4000" b="0" i="1" dirty="0" smtClean="0">
                            <a:latin typeface="Cambria Math" panose="02040503050406030204" pitchFamily="18" charset="0"/>
                          </a:rPr>
                          <m:t>  </m:t>
                        </m:r>
                        <m:r>
                          <a:rPr lang="en-US" sz="4000" i="1" dirty="0">
                            <a:latin typeface="Cambria Math" panose="02040503050406030204" pitchFamily="18" charset="0"/>
                          </a:rPr>
                          <m:t>  </m:t>
                        </m:r>
                        <m:r>
                          <a:rPr lang="en-US" sz="4000" i="1" dirty="0">
                            <a:latin typeface="Cambria Math" panose="02040503050406030204" pitchFamily="18" charset="0"/>
                          </a:rPr>
                          <m:t>𝛼</m:t>
                        </m:r>
                      </m:num>
                      <m:den>
                        <m:r>
                          <a:rPr lang="en-US" sz="4000" i="1" dirty="0">
                            <a:latin typeface="Cambria Math" panose="02040503050406030204" pitchFamily="18" charset="0"/>
                          </a:rPr>
                          <m:t>𝛽</m:t>
                        </m:r>
                      </m:den>
                    </m:f>
                  </m:oMath>
                </a14:m>
                <a:endParaRPr lang="en-US" dirty="0"/>
              </a:p>
              <a:p>
                <a:endParaRPr lang="en-US" dirty="0"/>
              </a:p>
              <a:p>
                <a:r>
                  <a:rPr lang="en-US" dirty="0"/>
                  <a:t>Unit Resolution</a:t>
                </a:r>
              </a:p>
              <a:p>
                <a:r>
                  <a:rPr lang="en-US" dirty="0"/>
                  <a:t>	</a:t>
                </a:r>
                <a14:m>
                  <m:oMath xmlns:m="http://schemas.openxmlformats.org/officeDocument/2006/math">
                    <m:f>
                      <m:fPr>
                        <m:ctrlPr>
                          <a:rPr lang="en-US" sz="4000" i="1" dirty="0">
                            <a:latin typeface="Cambria Math" panose="02040503050406030204" pitchFamily="18" charset="0"/>
                          </a:rPr>
                        </m:ctrlPr>
                      </m:fPr>
                      <m:num>
                        <m:r>
                          <a:rPr lang="en-US" sz="4000" b="0" i="1" dirty="0" smtClean="0">
                            <a:latin typeface="Cambria Math" panose="02040503050406030204" pitchFamily="18" charset="0"/>
                          </a:rPr>
                          <m:t>𝑎</m:t>
                        </m:r>
                        <m:r>
                          <a:rPr lang="en-US" sz="4000" b="0" i="1" dirty="0" smtClean="0">
                            <a:latin typeface="Cambria Math" panose="02040503050406030204" pitchFamily="18" charset="0"/>
                            <a:ea typeface="Cambria Math" panose="02040503050406030204" pitchFamily="18" charset="0"/>
                          </a:rPr>
                          <m:t>∨</m:t>
                        </m:r>
                        <m:r>
                          <a:rPr lang="en-US" sz="4000" b="0" i="1" dirty="0" smtClean="0">
                            <a:solidFill>
                              <a:srgbClr val="D60093"/>
                            </a:solidFill>
                            <a:latin typeface="Cambria Math" panose="02040503050406030204" pitchFamily="18" charset="0"/>
                          </a:rPr>
                          <m:t>𝑏</m:t>
                        </m:r>
                        <m:r>
                          <a:rPr lang="en-US" sz="4000" i="1" dirty="0">
                            <a:latin typeface="Cambria Math" panose="02040503050406030204" pitchFamily="18" charset="0"/>
                          </a:rPr>
                          <m:t>,</m:t>
                        </m:r>
                        <m:r>
                          <a:rPr lang="en-US" sz="4000" b="0" i="1" dirty="0" smtClean="0">
                            <a:latin typeface="Cambria Math" panose="02040503050406030204" pitchFamily="18" charset="0"/>
                          </a:rPr>
                          <m:t>        </m:t>
                        </m:r>
                        <m:r>
                          <a:rPr lang="en-US" sz="4000" b="0" i="1" dirty="0" smtClean="0">
                            <a:solidFill>
                              <a:srgbClr val="D60093"/>
                            </a:solidFill>
                            <a:latin typeface="Cambria Math" panose="02040503050406030204" pitchFamily="18" charset="0"/>
                            <a:ea typeface="Cambria Math" panose="02040503050406030204" pitchFamily="18" charset="0"/>
                          </a:rPr>
                          <m:t>¬</m:t>
                        </m:r>
                        <m:r>
                          <a:rPr lang="en-US" sz="4000" b="0" i="1" dirty="0" smtClean="0">
                            <a:solidFill>
                              <a:srgbClr val="D60093"/>
                            </a:solidFill>
                            <a:latin typeface="Cambria Math" panose="02040503050406030204" pitchFamily="18" charset="0"/>
                          </a:rPr>
                          <m:t>𝑏</m:t>
                        </m:r>
                        <m:r>
                          <a:rPr lang="en-US" sz="4000" i="1" dirty="0">
                            <a:latin typeface="Cambria Math" panose="02040503050406030204" pitchFamily="18" charset="0"/>
                            <a:ea typeface="Cambria Math" panose="02040503050406030204" pitchFamily="18" charset="0"/>
                          </a:rPr>
                          <m:t>∨</m:t>
                        </m:r>
                        <m:r>
                          <a:rPr lang="en-US" sz="4000" b="0" i="1" dirty="0" smtClean="0">
                            <a:latin typeface="Cambria Math" panose="02040503050406030204" pitchFamily="18" charset="0"/>
                          </a:rPr>
                          <m:t>𝑐</m:t>
                        </m:r>
                      </m:num>
                      <m:den>
                        <m:r>
                          <a:rPr lang="en-US" sz="4000" b="0" i="1" dirty="0" smtClean="0">
                            <a:latin typeface="Cambria Math" panose="02040503050406030204" pitchFamily="18" charset="0"/>
                          </a:rPr>
                          <m:t>𝑎</m:t>
                        </m:r>
                        <m:r>
                          <a:rPr lang="en-US" sz="4000" i="1" dirty="0">
                            <a:latin typeface="Cambria Math" panose="02040503050406030204" pitchFamily="18" charset="0"/>
                            <a:ea typeface="Cambria Math" panose="02040503050406030204" pitchFamily="18" charset="0"/>
                          </a:rPr>
                          <m:t>∨</m:t>
                        </m:r>
                        <m:r>
                          <a:rPr lang="en-US" sz="4000" b="0" i="1" dirty="0" smtClean="0">
                            <a:latin typeface="Cambria Math" panose="02040503050406030204" pitchFamily="18" charset="0"/>
                            <a:ea typeface="Cambria Math" panose="02040503050406030204" pitchFamily="18" charset="0"/>
                          </a:rPr>
                          <m:t>𝑐</m:t>
                        </m:r>
                      </m:den>
                    </m:f>
                  </m:oMath>
                </a14:m>
                <a:endParaRPr lang="en-US" dirty="0"/>
              </a:p>
              <a:p>
                <a:endParaRPr lang="en-US" dirty="0"/>
              </a:p>
              <a:p>
                <a:r>
                  <a:rPr lang="en-US" dirty="0"/>
                  <a:t>General Resolution</a:t>
                </a:r>
              </a:p>
              <a:p>
                <a:r>
                  <a:rPr lang="en-US" dirty="0"/>
                  <a:t>	</a:t>
                </a:r>
                <a14:m>
                  <m:oMath xmlns:m="http://schemas.openxmlformats.org/officeDocument/2006/math">
                    <m:f>
                      <m:fPr>
                        <m:ctrlPr>
                          <a:rPr lang="en-US" sz="4000" i="1" dirty="0">
                            <a:latin typeface="Cambria Math" panose="02040503050406030204" pitchFamily="18" charset="0"/>
                          </a:rPr>
                        </m:ctrlPr>
                      </m:fPr>
                      <m:num>
                        <m:sSub>
                          <m:sSubPr>
                            <m:ctrlPr>
                              <a:rPr lang="en-US" sz="4000" b="0" i="1" dirty="0" smtClean="0">
                                <a:latin typeface="Cambria Math" panose="02040503050406030204" pitchFamily="18" charset="0"/>
                              </a:rPr>
                            </m:ctrlPr>
                          </m:sSubPr>
                          <m:e>
                            <m:r>
                              <a:rPr lang="en-US" sz="4000" b="0" i="1" dirty="0" smtClean="0">
                                <a:latin typeface="Cambria Math" panose="02040503050406030204" pitchFamily="18" charset="0"/>
                              </a:rPr>
                              <m:t>𝑎</m:t>
                            </m:r>
                          </m:e>
                          <m:sub>
                            <m:r>
                              <a:rPr lang="en-US" sz="4000" b="0" i="1" dirty="0" smtClean="0">
                                <a:latin typeface="Cambria Math" panose="02040503050406030204" pitchFamily="18" charset="0"/>
                              </a:rPr>
                              <m:t>1</m:t>
                            </m:r>
                          </m:sub>
                        </m:sSub>
                        <m:r>
                          <a:rPr lang="en-US" sz="4000" i="1" dirty="0">
                            <a:latin typeface="Cambria Math" panose="02040503050406030204" pitchFamily="18" charset="0"/>
                            <a:ea typeface="Cambria Math" panose="02040503050406030204" pitchFamily="18" charset="0"/>
                          </a:rPr>
                          <m:t>∨</m:t>
                        </m:r>
                        <m:r>
                          <a:rPr lang="en-US" sz="4000" b="0" i="1" dirty="0" smtClean="0">
                            <a:latin typeface="Cambria Math" panose="02040503050406030204" pitchFamily="18" charset="0"/>
                            <a:ea typeface="Cambria Math" panose="02040503050406030204" pitchFamily="18" charset="0"/>
                          </a:rPr>
                          <m:t>…</m:t>
                        </m:r>
                        <m:r>
                          <a:rPr lang="en-US" sz="4000" i="1" dirty="0">
                            <a:latin typeface="Cambria Math" panose="02040503050406030204" pitchFamily="18" charset="0"/>
                            <a:ea typeface="Cambria Math" panose="02040503050406030204" pitchFamily="18" charset="0"/>
                          </a:rPr>
                          <m:t>∨</m:t>
                        </m:r>
                        <m:sSub>
                          <m:sSubPr>
                            <m:ctrlPr>
                              <a:rPr lang="en-US" sz="4000" b="0" i="1" dirty="0" smtClean="0">
                                <a:latin typeface="Cambria Math" panose="02040503050406030204" pitchFamily="18" charset="0"/>
                              </a:rPr>
                            </m:ctrlPr>
                          </m:sSubPr>
                          <m:e>
                            <m:r>
                              <a:rPr lang="en-US" sz="4000" b="0" i="1" dirty="0" smtClean="0">
                                <a:latin typeface="Cambria Math" panose="02040503050406030204" pitchFamily="18" charset="0"/>
                              </a:rPr>
                              <m:t>𝑎</m:t>
                            </m:r>
                          </m:e>
                          <m:sub>
                            <m:r>
                              <a:rPr lang="en-US" sz="4000" b="0" i="1" dirty="0" smtClean="0">
                                <a:latin typeface="Cambria Math" panose="02040503050406030204" pitchFamily="18" charset="0"/>
                              </a:rPr>
                              <m:t>𝑚</m:t>
                            </m:r>
                          </m:sub>
                        </m:sSub>
                        <m:r>
                          <a:rPr lang="en-US" sz="4000" i="1" dirty="0">
                            <a:latin typeface="Cambria Math" panose="02040503050406030204" pitchFamily="18" charset="0"/>
                            <a:ea typeface="Cambria Math" panose="02040503050406030204" pitchFamily="18" charset="0"/>
                          </a:rPr>
                          <m:t>∨</m:t>
                        </m:r>
                        <m:r>
                          <a:rPr lang="en-US" sz="4000" b="0" i="1" dirty="0" smtClean="0">
                            <a:solidFill>
                              <a:srgbClr val="D60093"/>
                            </a:solidFill>
                            <a:latin typeface="Cambria Math" panose="02040503050406030204" pitchFamily="18" charset="0"/>
                            <a:ea typeface="Cambria Math" panose="02040503050406030204" pitchFamily="18" charset="0"/>
                          </a:rPr>
                          <m:t>𝑏</m:t>
                        </m:r>
                        <m:r>
                          <a:rPr lang="en-US" sz="4000" i="1" dirty="0">
                            <a:latin typeface="Cambria Math" panose="02040503050406030204" pitchFamily="18" charset="0"/>
                          </a:rPr>
                          <m:t>,  </m:t>
                        </m:r>
                        <m:r>
                          <a:rPr lang="en-US" sz="4000" b="0" i="1" dirty="0" smtClean="0">
                            <a:latin typeface="Cambria Math" panose="02040503050406030204" pitchFamily="18" charset="0"/>
                          </a:rPr>
                          <m:t>  </m:t>
                        </m:r>
                        <m:r>
                          <a:rPr lang="en-US" sz="4000" i="1" dirty="0">
                            <a:latin typeface="Cambria Math" panose="02040503050406030204" pitchFamily="18" charset="0"/>
                          </a:rPr>
                          <m:t>    </m:t>
                        </m:r>
                        <m:r>
                          <a:rPr lang="en-US" sz="4000" i="1" dirty="0" smtClean="0">
                            <a:solidFill>
                              <a:srgbClr val="D60093"/>
                            </a:solidFill>
                            <a:latin typeface="Cambria Math" panose="02040503050406030204" pitchFamily="18" charset="0"/>
                            <a:ea typeface="Cambria Math" panose="02040503050406030204" pitchFamily="18" charset="0"/>
                          </a:rPr>
                          <m:t>¬</m:t>
                        </m:r>
                        <m:r>
                          <a:rPr lang="en-US" sz="4000" b="0" i="1" dirty="0" smtClean="0">
                            <a:solidFill>
                              <a:srgbClr val="D60093"/>
                            </a:solidFill>
                            <a:latin typeface="Cambria Math" panose="02040503050406030204" pitchFamily="18" charset="0"/>
                            <a:ea typeface="Cambria Math" panose="02040503050406030204" pitchFamily="18" charset="0"/>
                          </a:rPr>
                          <m:t>𝑏</m:t>
                        </m:r>
                        <m:r>
                          <a:rPr lang="en-US" sz="4000" i="1" dirty="0">
                            <a:latin typeface="Cambria Math" panose="02040503050406030204" pitchFamily="18" charset="0"/>
                            <a:ea typeface="Cambria Math" panose="02040503050406030204" pitchFamily="18" charset="0"/>
                          </a:rPr>
                          <m:t>∨</m:t>
                        </m:r>
                        <m:sSub>
                          <m:sSubPr>
                            <m:ctrlPr>
                              <a:rPr lang="en-US" sz="4000" i="1" dirty="0">
                                <a:latin typeface="Cambria Math" panose="02040503050406030204" pitchFamily="18" charset="0"/>
                              </a:rPr>
                            </m:ctrlPr>
                          </m:sSubPr>
                          <m:e>
                            <m:r>
                              <a:rPr lang="en-US" sz="4000" b="0" i="1" dirty="0" smtClean="0">
                                <a:latin typeface="Cambria Math" panose="02040503050406030204" pitchFamily="18" charset="0"/>
                              </a:rPr>
                              <m:t>𝑐</m:t>
                            </m:r>
                          </m:e>
                          <m:sub>
                            <m:r>
                              <a:rPr lang="en-US" sz="4000" i="1" dirty="0">
                                <a:latin typeface="Cambria Math" panose="02040503050406030204" pitchFamily="18" charset="0"/>
                              </a:rPr>
                              <m:t>1</m:t>
                            </m:r>
                          </m:sub>
                        </m:sSub>
                        <m:r>
                          <a:rPr lang="en-US" sz="4000" i="1" dirty="0">
                            <a:latin typeface="Cambria Math" panose="02040503050406030204" pitchFamily="18" charset="0"/>
                            <a:ea typeface="Cambria Math" panose="02040503050406030204" pitchFamily="18" charset="0"/>
                          </a:rPr>
                          <m:t>∨…∨</m:t>
                        </m:r>
                        <m:sSub>
                          <m:sSubPr>
                            <m:ctrlPr>
                              <a:rPr lang="en-US" sz="4000" i="1" dirty="0">
                                <a:latin typeface="Cambria Math" panose="02040503050406030204" pitchFamily="18" charset="0"/>
                              </a:rPr>
                            </m:ctrlPr>
                          </m:sSubPr>
                          <m:e>
                            <m:r>
                              <a:rPr lang="en-US" sz="4000" b="0" i="1" dirty="0" smtClean="0">
                                <a:latin typeface="Cambria Math" panose="02040503050406030204" pitchFamily="18" charset="0"/>
                              </a:rPr>
                              <m:t>𝑐</m:t>
                            </m:r>
                          </m:e>
                          <m:sub>
                            <m:r>
                              <a:rPr lang="en-US" sz="4000" b="0" i="1" dirty="0" smtClean="0">
                                <a:latin typeface="Cambria Math" panose="02040503050406030204" pitchFamily="18" charset="0"/>
                              </a:rPr>
                              <m:t>𝑛</m:t>
                            </m:r>
                          </m:sub>
                        </m:sSub>
                      </m:num>
                      <m:den>
                        <m:sSub>
                          <m:sSubPr>
                            <m:ctrlPr>
                              <a:rPr lang="en-US" sz="4000" i="1" dirty="0">
                                <a:latin typeface="Cambria Math" panose="02040503050406030204" pitchFamily="18" charset="0"/>
                              </a:rPr>
                            </m:ctrlPr>
                          </m:sSubPr>
                          <m:e>
                            <m:r>
                              <a:rPr lang="en-US" sz="4000" i="1" dirty="0">
                                <a:latin typeface="Cambria Math" panose="02040503050406030204" pitchFamily="18" charset="0"/>
                              </a:rPr>
                              <m:t>𝑎</m:t>
                            </m:r>
                          </m:e>
                          <m:sub>
                            <m:r>
                              <a:rPr lang="en-US" sz="4000" i="1" dirty="0">
                                <a:latin typeface="Cambria Math" panose="02040503050406030204" pitchFamily="18" charset="0"/>
                              </a:rPr>
                              <m:t>1</m:t>
                            </m:r>
                          </m:sub>
                        </m:sSub>
                        <m:r>
                          <a:rPr lang="en-US" sz="4000" i="1" dirty="0">
                            <a:latin typeface="Cambria Math" panose="02040503050406030204" pitchFamily="18" charset="0"/>
                            <a:ea typeface="Cambria Math" panose="02040503050406030204" pitchFamily="18" charset="0"/>
                          </a:rPr>
                          <m:t>∨…∨</m:t>
                        </m:r>
                        <m:sSub>
                          <m:sSubPr>
                            <m:ctrlPr>
                              <a:rPr lang="en-US" sz="4000" i="1" dirty="0">
                                <a:latin typeface="Cambria Math" panose="02040503050406030204" pitchFamily="18" charset="0"/>
                              </a:rPr>
                            </m:ctrlPr>
                          </m:sSubPr>
                          <m:e>
                            <m:r>
                              <a:rPr lang="en-US" sz="4000" i="1" dirty="0">
                                <a:latin typeface="Cambria Math" panose="02040503050406030204" pitchFamily="18" charset="0"/>
                              </a:rPr>
                              <m:t>𝑎</m:t>
                            </m:r>
                          </m:e>
                          <m:sub>
                            <m:r>
                              <a:rPr lang="en-US" sz="4000" i="1" dirty="0">
                                <a:latin typeface="Cambria Math" panose="02040503050406030204" pitchFamily="18" charset="0"/>
                              </a:rPr>
                              <m:t>𝑚</m:t>
                            </m:r>
                          </m:sub>
                        </m:sSub>
                        <m:r>
                          <a:rPr lang="en-US" sz="4000" i="1" dirty="0">
                            <a:latin typeface="Cambria Math" panose="02040503050406030204" pitchFamily="18" charset="0"/>
                            <a:ea typeface="Cambria Math" panose="02040503050406030204" pitchFamily="18" charset="0"/>
                          </a:rPr>
                          <m:t>∨</m:t>
                        </m:r>
                        <m:sSub>
                          <m:sSubPr>
                            <m:ctrlPr>
                              <a:rPr lang="en-US" sz="4000" i="1" dirty="0">
                                <a:latin typeface="Cambria Math" panose="02040503050406030204" pitchFamily="18" charset="0"/>
                              </a:rPr>
                            </m:ctrlPr>
                          </m:sSubPr>
                          <m:e>
                            <m:r>
                              <a:rPr lang="en-US" sz="4000" b="0" i="1" dirty="0" smtClean="0">
                                <a:latin typeface="Cambria Math" panose="02040503050406030204" pitchFamily="18" charset="0"/>
                              </a:rPr>
                              <m:t>𝑐</m:t>
                            </m:r>
                          </m:e>
                          <m:sub>
                            <m:r>
                              <a:rPr lang="en-US" sz="4000" i="1" dirty="0">
                                <a:latin typeface="Cambria Math" panose="02040503050406030204" pitchFamily="18" charset="0"/>
                              </a:rPr>
                              <m:t>1</m:t>
                            </m:r>
                          </m:sub>
                        </m:sSub>
                        <m:r>
                          <a:rPr lang="en-US" sz="4000" i="1" dirty="0">
                            <a:latin typeface="Cambria Math" panose="02040503050406030204" pitchFamily="18" charset="0"/>
                            <a:ea typeface="Cambria Math" panose="02040503050406030204" pitchFamily="18" charset="0"/>
                          </a:rPr>
                          <m:t>∨…∨</m:t>
                        </m:r>
                        <m:sSub>
                          <m:sSubPr>
                            <m:ctrlPr>
                              <a:rPr lang="en-US" sz="4000" i="1" dirty="0">
                                <a:latin typeface="Cambria Math" panose="02040503050406030204" pitchFamily="18" charset="0"/>
                              </a:rPr>
                            </m:ctrlPr>
                          </m:sSubPr>
                          <m:e>
                            <m:r>
                              <a:rPr lang="en-US" sz="4000" b="0" i="1" dirty="0" smtClean="0">
                                <a:latin typeface="Cambria Math" panose="02040503050406030204" pitchFamily="18" charset="0"/>
                              </a:rPr>
                              <m:t>𝑐</m:t>
                            </m:r>
                          </m:e>
                          <m:sub>
                            <m:r>
                              <a:rPr lang="en-US" sz="4000" b="0" i="1" dirty="0" smtClean="0">
                                <a:latin typeface="Cambria Math" panose="02040503050406030204" pitchFamily="18" charset="0"/>
                              </a:rPr>
                              <m:t>𝑛</m:t>
                            </m:r>
                          </m:sub>
                        </m:sSub>
                      </m:den>
                    </m:f>
                  </m:oMath>
                </a14:m>
                <a:endParaRPr lang="en-US" sz="4000"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F45FCD90-F1D7-443E-AFFD-9314956A4C35}"/>
                  </a:ext>
                </a:extLst>
              </p:cNvPr>
              <p:cNvSpPr>
                <a:spLocks noGrp="1" noRot="1" noChangeAspect="1" noMove="1" noResize="1" noEditPoints="1" noAdjustHandles="1" noChangeArrowheads="1" noChangeShapeType="1" noTextEdit="1"/>
              </p:cNvSpPr>
              <p:nvPr>
                <p:ph idx="1"/>
              </p:nvPr>
            </p:nvSpPr>
            <p:spPr>
              <a:xfrm>
                <a:off x="552099" y="1113178"/>
                <a:ext cx="10515600" cy="5537004"/>
              </a:xfrm>
              <a:blipFill>
                <a:blip r:embed="rId2"/>
                <a:stretch>
                  <a:fillRect l="-1217" t="-187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A96EB18-9CAB-4937-A3F8-01B2A1765BC8}"/>
              </a:ext>
            </a:extLst>
          </p:cNvPr>
          <p:cNvSpPr txBox="1"/>
          <p:nvPr/>
        </p:nvSpPr>
        <p:spPr>
          <a:xfrm>
            <a:off x="9132228" y="1113178"/>
            <a:ext cx="25076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Notation Alert!</a:t>
            </a:r>
          </a:p>
        </p:txBody>
      </p:sp>
    </p:spTree>
    <p:extLst>
      <p:ext uri="{BB962C8B-B14F-4D97-AF65-F5344CB8AC3E}">
        <p14:creationId xmlns:p14="http://schemas.microsoft.com/office/powerpoint/2010/main" val="4602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74B9C-C702-454C-8FC5-B208187728FD}"/>
              </a:ext>
            </a:extLst>
          </p:cNvPr>
          <p:cNvSpPr>
            <a:spLocks noGrp="1"/>
          </p:cNvSpPr>
          <p:nvPr>
            <p:ph type="title"/>
          </p:nvPr>
        </p:nvSpPr>
        <p:spPr/>
        <p:txBody>
          <a:bodyPr/>
          <a:lstStyle/>
          <a:p>
            <a:r>
              <a:rPr lang="en-US" dirty="0"/>
              <a:t>Propositional Logical Vocab</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F1797D-17F4-4F16-9E8F-D97CF9FAA8BF}"/>
                  </a:ext>
                </a:extLst>
              </p:cNvPr>
              <p:cNvSpPr>
                <a:spLocks noGrp="1"/>
              </p:cNvSpPr>
              <p:nvPr>
                <p:ph idx="1"/>
              </p:nvPr>
            </p:nvSpPr>
            <p:spPr>
              <a:xfrm>
                <a:off x="552099" y="1113178"/>
                <a:ext cx="8194737" cy="5638604"/>
              </a:xfrm>
            </p:spPr>
            <p:txBody>
              <a:bodyPr/>
              <a:lstStyle/>
              <a:p>
                <a:pPr fontAlgn="ctr"/>
                <a:r>
                  <a:rPr lang="en-US" dirty="0"/>
                  <a:t>Literal</a:t>
                </a:r>
              </a:p>
              <a:p>
                <a:pPr lvl="1" fontAlgn="ctr"/>
                <a:r>
                  <a:rPr lang="en-US" sz="2800" dirty="0"/>
                  <a:t>Atomic sentence: </a:t>
                </a:r>
                <a:r>
                  <a:rPr lang="en-US" sz="2800" dirty="0">
                    <a:solidFill>
                      <a:srgbClr val="7030A0"/>
                    </a:solidFill>
                  </a:rPr>
                  <a:t>True</a:t>
                </a:r>
                <a:r>
                  <a:rPr lang="en-US" sz="2800" dirty="0"/>
                  <a:t>, </a:t>
                </a:r>
                <a:r>
                  <a:rPr lang="en-US" sz="2800" dirty="0">
                    <a:solidFill>
                      <a:srgbClr val="7030A0"/>
                    </a:solidFill>
                  </a:rPr>
                  <a:t>False</a:t>
                </a:r>
                <a:r>
                  <a:rPr lang="en-US" sz="2800" dirty="0"/>
                  <a:t>, </a:t>
                </a:r>
                <a:r>
                  <a:rPr lang="en-US" sz="2800" dirty="0">
                    <a:solidFill>
                      <a:srgbClr val="7030A0"/>
                    </a:solidFill>
                  </a:rPr>
                  <a:t>Symbol</a:t>
                </a:r>
                <a:r>
                  <a:rPr lang="en-US" sz="2800" dirty="0"/>
                  <a:t>, </a:t>
                </a:r>
                <a:r>
                  <a:rPr lang="en-US" sz="2800" dirty="0">
                    <a:solidFill>
                      <a:srgbClr val="7030A0"/>
                    </a:solidFill>
                    <a:sym typeface="Symbol"/>
                  </a:rPr>
                  <a:t>Symbol</a:t>
                </a:r>
                <a:endParaRPr lang="en-US" sz="2800" dirty="0">
                  <a:solidFill>
                    <a:srgbClr val="7030A0"/>
                  </a:solidFill>
                </a:endParaRPr>
              </a:p>
              <a:p>
                <a:pPr fontAlgn="ctr"/>
                <a:endParaRPr lang="en-US" sz="400" dirty="0"/>
              </a:p>
              <a:p>
                <a:pPr fontAlgn="ctr"/>
                <a:r>
                  <a:rPr lang="en-US" dirty="0"/>
                  <a:t>Clause</a:t>
                </a:r>
              </a:p>
              <a:p>
                <a:pPr lvl="1" fontAlgn="ctr"/>
                <a:r>
                  <a:rPr lang="en-US" sz="2800" dirty="0"/>
                  <a:t>Disjunction of literals: </a:t>
                </a:r>
                <a14:m>
                  <m:oMath xmlns:m="http://schemas.openxmlformats.org/officeDocument/2006/math">
                    <m:r>
                      <a:rPr lang="en-US" sz="2800" b="0" i="1" smtClean="0">
                        <a:solidFill>
                          <a:srgbClr val="7030A0"/>
                        </a:solidFill>
                        <a:latin typeface="Cambria Math" panose="02040503050406030204" pitchFamily="18" charset="0"/>
                      </a:rPr>
                      <m:t>𝐴</m:t>
                    </m:r>
                    <m:r>
                      <a:rPr lang="en-US" sz="2800" b="0" i="1" smtClean="0">
                        <a:solidFill>
                          <a:srgbClr val="7030A0"/>
                        </a:solidFill>
                        <a:latin typeface="Cambria Math" panose="02040503050406030204" pitchFamily="18" charset="0"/>
                        <a:ea typeface="Cambria Math" panose="02040503050406030204" pitchFamily="18" charset="0"/>
                      </a:rPr>
                      <m:t>∨</m:t>
                    </m:r>
                    <m:r>
                      <a:rPr lang="en-US" sz="2800" b="0" i="1" smtClean="0">
                        <a:solidFill>
                          <a:srgbClr val="7030A0"/>
                        </a:solidFill>
                        <a:latin typeface="Cambria Math" panose="02040503050406030204" pitchFamily="18" charset="0"/>
                        <a:ea typeface="Cambria Math" panose="02040503050406030204" pitchFamily="18" charset="0"/>
                      </a:rPr>
                      <m:t>𝐵</m:t>
                    </m:r>
                    <m:r>
                      <a:rPr lang="en-US" sz="2800" b="0" i="1" smtClean="0">
                        <a:solidFill>
                          <a:srgbClr val="7030A0"/>
                        </a:solidFill>
                        <a:latin typeface="Cambria Math" panose="02040503050406030204" pitchFamily="18" charset="0"/>
                        <a:ea typeface="Cambria Math" panose="02040503050406030204" pitchFamily="18" charset="0"/>
                      </a:rPr>
                      <m:t> ∨ ¬</m:t>
                    </m:r>
                    <m:r>
                      <a:rPr lang="en-US" sz="2800" b="0" i="1" smtClean="0">
                        <a:solidFill>
                          <a:srgbClr val="7030A0"/>
                        </a:solidFill>
                        <a:latin typeface="Cambria Math" panose="02040503050406030204" pitchFamily="18" charset="0"/>
                        <a:ea typeface="Cambria Math" panose="02040503050406030204" pitchFamily="18" charset="0"/>
                      </a:rPr>
                      <m:t>𝐶</m:t>
                    </m:r>
                  </m:oMath>
                </a14:m>
                <a:endParaRPr lang="en-US" sz="2800" dirty="0">
                  <a:solidFill>
                    <a:srgbClr val="7030A0"/>
                  </a:solidFill>
                </a:endParaRPr>
              </a:p>
              <a:p>
                <a:pPr fontAlgn="ctr"/>
                <a:endParaRPr lang="en-US" sz="400" dirty="0"/>
              </a:p>
              <a:p>
                <a:pPr fontAlgn="ctr"/>
                <a:r>
                  <a:rPr lang="en-US" dirty="0"/>
                  <a:t>Definite clause</a:t>
                </a:r>
              </a:p>
              <a:p>
                <a:pPr lvl="1" fontAlgn="ctr"/>
                <a:r>
                  <a:rPr lang="en-US" sz="2800" dirty="0"/>
                  <a:t>Disjunction of literals, </a:t>
                </a:r>
                <a:r>
                  <a:rPr lang="en-US" sz="2800" i="1" dirty="0"/>
                  <a:t>exactly one </a:t>
                </a:r>
                <a:r>
                  <a:rPr lang="en-US" sz="2800" dirty="0"/>
                  <a:t>is positive</a:t>
                </a:r>
              </a:p>
              <a:p>
                <a:pPr lvl="1" fontAlgn="ctr"/>
                <a14:m>
                  <m:oMath xmlns:m="http://schemas.openxmlformats.org/officeDocument/2006/math">
                    <m:r>
                      <a:rPr lang="en-US" sz="2800" i="1" smtClean="0">
                        <a:solidFill>
                          <a:srgbClr val="7030A0"/>
                        </a:solidFill>
                        <a:latin typeface="Cambria Math" panose="02040503050406030204" pitchFamily="18" charset="0"/>
                        <a:ea typeface="Cambria Math" panose="02040503050406030204" pitchFamily="18" charset="0"/>
                      </a:rPr>
                      <m:t>¬</m:t>
                    </m:r>
                    <m:r>
                      <a:rPr lang="en-US" sz="2800" i="1">
                        <a:solidFill>
                          <a:srgbClr val="7030A0"/>
                        </a:solidFill>
                        <a:latin typeface="Cambria Math" panose="02040503050406030204" pitchFamily="18" charset="0"/>
                      </a:rPr>
                      <m:t>𝐴</m:t>
                    </m:r>
                    <m:r>
                      <a:rPr lang="en-US" sz="2800" i="1">
                        <a:solidFill>
                          <a:srgbClr val="7030A0"/>
                        </a:solidFill>
                        <a:latin typeface="Cambria Math" panose="02040503050406030204" pitchFamily="18" charset="0"/>
                        <a:ea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𝐵</m:t>
                    </m:r>
                    <m:r>
                      <a:rPr lang="en-US" sz="2800" i="1">
                        <a:solidFill>
                          <a:srgbClr val="7030A0"/>
                        </a:solidFill>
                        <a:latin typeface="Cambria Math" panose="02040503050406030204" pitchFamily="18" charset="0"/>
                        <a:ea typeface="Cambria Math" panose="02040503050406030204" pitchFamily="18" charset="0"/>
                      </a:rPr>
                      <m:t> ∨ ¬</m:t>
                    </m:r>
                    <m:r>
                      <a:rPr lang="en-US" sz="2800" i="1">
                        <a:solidFill>
                          <a:srgbClr val="7030A0"/>
                        </a:solidFill>
                        <a:latin typeface="Cambria Math" panose="02040503050406030204" pitchFamily="18" charset="0"/>
                        <a:ea typeface="Cambria Math" panose="02040503050406030204" pitchFamily="18" charset="0"/>
                      </a:rPr>
                      <m:t>𝐶</m:t>
                    </m:r>
                  </m:oMath>
                </a14:m>
                <a:endParaRPr lang="en-US" sz="2800" dirty="0">
                  <a:solidFill>
                    <a:srgbClr val="7030A0"/>
                  </a:solidFill>
                </a:endParaRPr>
              </a:p>
              <a:p>
                <a:pPr fontAlgn="ctr"/>
                <a:endParaRPr lang="en-US" sz="400" dirty="0"/>
              </a:p>
              <a:p>
                <a:pPr fontAlgn="ctr"/>
                <a:r>
                  <a:rPr lang="en-US" dirty="0"/>
                  <a:t>Horn clause</a:t>
                </a:r>
              </a:p>
              <a:p>
                <a:pPr lvl="1" fontAlgn="ctr"/>
                <a:r>
                  <a:rPr lang="en-US" sz="2800" dirty="0"/>
                  <a:t>Disjunction of literals, </a:t>
                </a:r>
                <a:r>
                  <a:rPr lang="en-US" sz="2800" i="1" dirty="0"/>
                  <a:t>at most one </a:t>
                </a:r>
                <a:r>
                  <a:rPr lang="en-US" sz="2800" dirty="0"/>
                  <a:t>is positive</a:t>
                </a:r>
              </a:p>
              <a:p>
                <a:pPr lvl="1" fontAlgn="ctr"/>
                <a:r>
                  <a:rPr lang="en-US" sz="2800" dirty="0"/>
                  <a:t>All definite clauses are Horn clauses</a:t>
                </a:r>
              </a:p>
              <a:p>
                <a:pPr marL="0" lvl="1" indent="0" fontAlgn="ctr">
                  <a:buNone/>
                </a:pPr>
                <a:endParaRPr lang="en-US" sz="2800" dirty="0"/>
              </a:p>
              <a:p>
                <a:endParaRPr lang="en-US" dirty="0"/>
              </a:p>
            </p:txBody>
          </p:sp>
        </mc:Choice>
        <mc:Fallback xmlns="">
          <p:sp>
            <p:nvSpPr>
              <p:cNvPr id="3" name="Content Placeholder 2">
                <a:extLst>
                  <a:ext uri="{FF2B5EF4-FFF2-40B4-BE49-F238E27FC236}">
                    <a16:creationId xmlns:a16="http://schemas.microsoft.com/office/drawing/2014/main" id="{65F1797D-17F4-4F16-9E8F-D97CF9FAA8BF}"/>
                  </a:ext>
                </a:extLst>
              </p:cNvPr>
              <p:cNvSpPr>
                <a:spLocks noGrp="1" noRot="1" noChangeAspect="1" noMove="1" noResize="1" noEditPoints="1" noAdjustHandles="1" noChangeArrowheads="1" noChangeShapeType="1" noTextEdit="1"/>
              </p:cNvSpPr>
              <p:nvPr>
                <p:ph idx="1"/>
              </p:nvPr>
            </p:nvSpPr>
            <p:spPr>
              <a:xfrm>
                <a:off x="552099" y="1113178"/>
                <a:ext cx="8194737" cy="5638604"/>
              </a:xfrm>
              <a:blipFill>
                <a:blip r:embed="rId2"/>
                <a:stretch>
                  <a:fillRect l="-1563" t="-173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D4226E49-22C4-4AD1-B5DC-56D3C3A98DD9}"/>
              </a:ext>
            </a:extLst>
          </p:cNvPr>
          <p:cNvSpPr txBox="1"/>
          <p:nvPr/>
        </p:nvSpPr>
        <p:spPr>
          <a:xfrm>
            <a:off x="9132228" y="1113178"/>
            <a:ext cx="25076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Vocab Alert!</a:t>
            </a:r>
          </a:p>
        </p:txBody>
      </p:sp>
    </p:spTree>
    <p:extLst>
      <p:ext uri="{BB962C8B-B14F-4D97-AF65-F5344CB8AC3E}">
        <p14:creationId xmlns:p14="http://schemas.microsoft.com/office/powerpoint/2010/main" val="78775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74" name="Text Box 19"/>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Instructor</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 name="Picture 9">
            <a:extLst>
              <a:ext uri="{FF2B5EF4-FFF2-40B4-BE49-F238E27FC236}">
                <a16:creationId xmlns:a16="http://schemas.microsoft.com/office/drawing/2014/main" id="{72FABA10-07EC-43EE-88C3-9003C614DB83}"/>
              </a:ext>
            </a:extLst>
          </p:cNvPr>
          <p:cNvPicPr>
            <a:picLocks noChangeAspect="1"/>
          </p:cNvPicPr>
          <p:nvPr/>
        </p:nvPicPr>
        <p:blipFill>
          <a:blip r:embed="rId4"/>
          <a:stretch>
            <a:fillRect/>
          </a:stretch>
        </p:blipFill>
        <p:spPr>
          <a:xfrm>
            <a:off x="609375" y="1694227"/>
            <a:ext cx="2100278" cy="3062310"/>
          </a:xfrm>
          <a:prstGeom prst="rect">
            <a:avLst/>
          </a:prstGeom>
        </p:spPr>
      </p:pic>
      <p:sp>
        <p:nvSpPr>
          <p:cNvPr id="11" name="Text Box 19">
            <a:extLst>
              <a:ext uri="{FF2B5EF4-FFF2-40B4-BE49-F238E27FC236}">
                <a16:creationId xmlns:a16="http://schemas.microsoft.com/office/drawing/2014/main" id="{6A2E1E82-18CD-46FC-AF85-6B498C071166}"/>
              </a:ext>
            </a:extLst>
          </p:cNvPr>
          <p:cNvSpPr txBox="1">
            <a:spLocks noChangeArrowheads="1"/>
          </p:cNvSpPr>
          <p:nvPr/>
        </p:nvSpPr>
        <p:spPr bwMode="auto">
          <a:xfrm>
            <a:off x="3838350" y="102803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Teaching Assistants</a:t>
            </a:r>
          </a:p>
        </p:txBody>
      </p:sp>
      <p:pic>
        <p:nvPicPr>
          <p:cNvPr id="3" name="Picture 2">
            <a:extLst>
              <a:ext uri="{FF2B5EF4-FFF2-40B4-BE49-F238E27FC236}">
                <a16:creationId xmlns:a16="http://schemas.microsoft.com/office/drawing/2014/main" id="{5101C7B6-D993-4931-B0DE-404127560D86}"/>
              </a:ext>
            </a:extLst>
          </p:cNvPr>
          <p:cNvPicPr>
            <a:picLocks noChangeAspect="1"/>
          </p:cNvPicPr>
          <p:nvPr/>
        </p:nvPicPr>
        <p:blipFill>
          <a:blip r:embed="rId5"/>
          <a:stretch>
            <a:fillRect/>
          </a:stretch>
        </p:blipFill>
        <p:spPr>
          <a:xfrm>
            <a:off x="3881128" y="1694227"/>
            <a:ext cx="4429743" cy="302937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Propositional Logic</a:t>
            </a:r>
          </a:p>
        </p:txBody>
      </p:sp>
      <p:sp>
        <p:nvSpPr>
          <p:cNvPr id="3" name="Content Placeholder 2"/>
          <p:cNvSpPr>
            <a:spLocks noGrp="1"/>
          </p:cNvSpPr>
          <p:nvPr>
            <p:ph idx="1"/>
          </p:nvPr>
        </p:nvSpPr>
        <p:spPr>
          <a:xfrm>
            <a:off x="474578" y="2578937"/>
            <a:ext cx="11242843" cy="3952411"/>
          </a:xfrm>
        </p:spPr>
        <p:txBody>
          <a:bodyPr/>
          <a:lstStyle/>
          <a:p>
            <a:pPr marL="0" indent="0">
              <a:buNone/>
            </a:pPr>
            <a:r>
              <a:rPr lang="en-US" dirty="0">
                <a:solidFill>
                  <a:srgbClr val="7030A0"/>
                </a:solidFill>
              </a:rPr>
              <a:t>function</a:t>
            </a:r>
            <a:r>
              <a:rPr lang="en-US" dirty="0"/>
              <a:t> </a:t>
            </a:r>
            <a:r>
              <a:rPr lang="en-US" dirty="0">
                <a:solidFill>
                  <a:srgbClr val="008000"/>
                </a:solidFill>
              </a:rPr>
              <a:t>PL-TRUE?</a:t>
            </a:r>
            <a:r>
              <a:rPr lang="en-US" dirty="0"/>
              <a:t>(</a:t>
            </a:r>
            <a:r>
              <a:rPr lang="en-US" dirty="0">
                <a:solidFill>
                  <a:srgbClr val="7030A0"/>
                </a:solidFill>
                <a:sym typeface="Symbol"/>
              </a:rPr>
              <a:t></a:t>
            </a:r>
            <a:r>
              <a:rPr lang="en-US" dirty="0"/>
              <a:t>,</a:t>
            </a:r>
            <a:r>
              <a:rPr lang="en-US" dirty="0">
                <a:solidFill>
                  <a:srgbClr val="0000FF"/>
                </a:solidFill>
              </a:rPr>
              <a:t>model</a:t>
            </a:r>
            <a:r>
              <a:rPr lang="en-US" dirty="0"/>
              <a:t>) </a:t>
            </a:r>
            <a:r>
              <a:rPr lang="en-US" dirty="0">
                <a:solidFill>
                  <a:srgbClr val="7030A0"/>
                </a:solidFill>
              </a:rPr>
              <a:t>returns</a:t>
            </a:r>
            <a:r>
              <a:rPr lang="en-US" dirty="0"/>
              <a:t> true or false</a:t>
            </a:r>
          </a:p>
          <a:p>
            <a:pPr marL="0" indent="0">
              <a:buNone/>
            </a:pPr>
            <a:r>
              <a:rPr lang="en-US" dirty="0"/>
              <a:t>    </a:t>
            </a:r>
            <a:r>
              <a:rPr lang="en-US" dirty="0">
                <a:solidFill>
                  <a:srgbClr val="7030A0"/>
                </a:solidFill>
              </a:rPr>
              <a:t>if </a:t>
            </a:r>
            <a:r>
              <a:rPr lang="en-US" dirty="0">
                <a:solidFill>
                  <a:srgbClr val="7030A0"/>
                </a:solidFill>
                <a:sym typeface="Symbol"/>
              </a:rPr>
              <a:t></a:t>
            </a:r>
            <a:r>
              <a:rPr lang="en-US" dirty="0">
                <a:solidFill>
                  <a:srgbClr val="7030A0"/>
                </a:solidFill>
              </a:rPr>
              <a:t> </a:t>
            </a:r>
            <a:r>
              <a:rPr lang="en-US" dirty="0"/>
              <a:t>is a symbol </a:t>
            </a:r>
            <a:r>
              <a:rPr lang="en-US" dirty="0">
                <a:solidFill>
                  <a:srgbClr val="7030A0"/>
                </a:solidFill>
              </a:rPr>
              <a:t>then</a:t>
            </a:r>
            <a:r>
              <a:rPr lang="en-US" b="1" dirty="0">
                <a:solidFill>
                  <a:srgbClr val="7030A0"/>
                </a:solidFill>
              </a:rPr>
              <a:t> </a:t>
            </a:r>
            <a:r>
              <a:rPr lang="en-US" dirty="0">
                <a:solidFill>
                  <a:srgbClr val="7030A0"/>
                </a:solidFill>
              </a:rPr>
              <a:t>return</a:t>
            </a:r>
            <a:r>
              <a:rPr lang="en-US" b="1" dirty="0">
                <a:solidFill>
                  <a:srgbClr val="7030A0"/>
                </a:solidFill>
              </a:rPr>
              <a:t> </a:t>
            </a:r>
            <a:r>
              <a:rPr lang="en-US" dirty="0"/>
              <a:t>Lookup(</a:t>
            </a:r>
            <a:r>
              <a:rPr lang="en-US" dirty="0">
                <a:solidFill>
                  <a:srgbClr val="7030A0"/>
                </a:solidFill>
                <a:sym typeface="Symbol"/>
              </a:rPr>
              <a:t></a:t>
            </a:r>
            <a:r>
              <a:rPr lang="en-US" dirty="0"/>
              <a:t>, </a:t>
            </a:r>
            <a:r>
              <a:rPr lang="en-US" dirty="0">
                <a:solidFill>
                  <a:srgbClr val="0000FF"/>
                </a:solidFill>
              </a:rPr>
              <a:t>model</a:t>
            </a:r>
            <a:r>
              <a:rPr lang="en-US" dirty="0"/>
              <a:t>)</a:t>
            </a:r>
          </a:p>
          <a:p>
            <a:pPr marL="0" indent="0">
              <a:buNone/>
            </a:pPr>
            <a:r>
              <a:rPr lang="en-US" dirty="0"/>
              <a:t>    </a:t>
            </a:r>
            <a:r>
              <a:rPr lang="en-US" dirty="0">
                <a:solidFill>
                  <a:srgbClr val="7030A0"/>
                </a:solidFill>
              </a:rPr>
              <a:t>if</a:t>
            </a:r>
            <a:r>
              <a:rPr lang="en-US" dirty="0"/>
              <a:t> Op(</a:t>
            </a:r>
            <a:r>
              <a:rPr lang="en-US" dirty="0">
                <a:solidFill>
                  <a:srgbClr val="7030A0"/>
                </a:solidFill>
                <a:sym typeface="Symbol"/>
              </a:rPr>
              <a:t></a:t>
            </a:r>
            <a:r>
              <a:rPr lang="en-US" dirty="0"/>
              <a:t>) = </a:t>
            </a:r>
            <a:r>
              <a:rPr lang="en-US" dirty="0">
                <a:solidFill>
                  <a:srgbClr val="7030A0"/>
                </a:solidFill>
                <a:sym typeface="Symbol"/>
              </a:rPr>
              <a:t> </a:t>
            </a:r>
            <a:r>
              <a:rPr lang="en-US" dirty="0">
                <a:solidFill>
                  <a:srgbClr val="7030A0"/>
                </a:solidFill>
              </a:rPr>
              <a:t>then</a:t>
            </a:r>
            <a:r>
              <a:rPr lang="en-US" b="1" dirty="0">
                <a:solidFill>
                  <a:srgbClr val="7030A0"/>
                </a:solidFill>
              </a:rPr>
              <a:t> </a:t>
            </a:r>
            <a:r>
              <a:rPr lang="en-US" dirty="0">
                <a:solidFill>
                  <a:srgbClr val="7030A0"/>
                </a:solidFill>
              </a:rPr>
              <a:t>return</a:t>
            </a:r>
            <a:r>
              <a:rPr lang="en-US" b="1" dirty="0">
                <a:solidFill>
                  <a:srgbClr val="7030A0"/>
                </a:solidFill>
              </a:rPr>
              <a:t> </a:t>
            </a:r>
            <a:r>
              <a:rPr lang="en-US" b="1" dirty="0"/>
              <a:t>not</a:t>
            </a:r>
            <a:r>
              <a:rPr lang="en-US" dirty="0"/>
              <a:t>(</a:t>
            </a:r>
            <a:r>
              <a:rPr lang="en-US" dirty="0">
                <a:solidFill>
                  <a:srgbClr val="008000"/>
                </a:solidFill>
              </a:rPr>
              <a:t>PL-TRUE?</a:t>
            </a:r>
            <a:r>
              <a:rPr lang="en-US" dirty="0"/>
              <a:t>(Arg1(</a:t>
            </a:r>
            <a:r>
              <a:rPr lang="en-US" dirty="0">
                <a:solidFill>
                  <a:srgbClr val="7030A0"/>
                </a:solidFill>
                <a:sym typeface="Symbol"/>
              </a:rPr>
              <a:t></a:t>
            </a:r>
            <a:r>
              <a:rPr lang="en-US" dirty="0"/>
              <a:t>),</a:t>
            </a:r>
            <a:r>
              <a:rPr lang="en-US" dirty="0">
                <a:solidFill>
                  <a:srgbClr val="0000FF"/>
                </a:solidFill>
              </a:rPr>
              <a:t>model</a:t>
            </a:r>
            <a:r>
              <a:rPr lang="en-US" dirty="0"/>
              <a:t>))</a:t>
            </a:r>
          </a:p>
          <a:p>
            <a:pPr marL="0" indent="0">
              <a:buNone/>
            </a:pPr>
            <a:r>
              <a:rPr lang="en-US" dirty="0"/>
              <a:t>    </a:t>
            </a:r>
            <a:r>
              <a:rPr lang="en-US" dirty="0">
                <a:solidFill>
                  <a:srgbClr val="7030A0"/>
                </a:solidFill>
              </a:rPr>
              <a:t>if</a:t>
            </a:r>
            <a:r>
              <a:rPr lang="en-US" dirty="0"/>
              <a:t> Op(</a:t>
            </a:r>
            <a:r>
              <a:rPr lang="en-US" dirty="0">
                <a:solidFill>
                  <a:srgbClr val="7030A0"/>
                </a:solidFill>
                <a:sym typeface="Symbol"/>
              </a:rPr>
              <a:t></a:t>
            </a:r>
            <a:r>
              <a:rPr lang="en-US" dirty="0"/>
              <a:t>) = </a:t>
            </a:r>
            <a:r>
              <a:rPr lang="en-US" dirty="0">
                <a:solidFill>
                  <a:srgbClr val="7030A0"/>
                </a:solidFill>
                <a:sym typeface="Symbol"/>
              </a:rPr>
              <a:t> </a:t>
            </a:r>
            <a:r>
              <a:rPr lang="en-US" dirty="0">
                <a:solidFill>
                  <a:srgbClr val="7030A0"/>
                </a:solidFill>
              </a:rPr>
              <a:t>then</a:t>
            </a:r>
            <a:r>
              <a:rPr lang="en-US" b="1" dirty="0">
                <a:solidFill>
                  <a:srgbClr val="7030A0"/>
                </a:solidFill>
              </a:rPr>
              <a:t> </a:t>
            </a:r>
            <a:r>
              <a:rPr lang="en-US" dirty="0">
                <a:solidFill>
                  <a:srgbClr val="7030A0"/>
                </a:solidFill>
              </a:rPr>
              <a:t>return</a:t>
            </a:r>
            <a:r>
              <a:rPr lang="en-US" b="1" dirty="0">
                <a:solidFill>
                  <a:srgbClr val="7030A0"/>
                </a:solidFill>
              </a:rPr>
              <a:t> </a:t>
            </a:r>
            <a:r>
              <a:rPr lang="en-US" dirty="0">
                <a:solidFill>
                  <a:srgbClr val="7030A0"/>
                </a:solidFill>
              </a:rPr>
              <a:t> </a:t>
            </a:r>
            <a:r>
              <a:rPr lang="en-US" b="1" dirty="0"/>
              <a:t>and</a:t>
            </a:r>
            <a:r>
              <a:rPr lang="en-US" dirty="0"/>
              <a:t>(</a:t>
            </a:r>
            <a:r>
              <a:rPr lang="en-US" dirty="0">
                <a:solidFill>
                  <a:srgbClr val="008000"/>
                </a:solidFill>
              </a:rPr>
              <a:t>PL-TRUE?</a:t>
            </a:r>
            <a:r>
              <a:rPr lang="en-US" dirty="0"/>
              <a:t>(Arg1(</a:t>
            </a:r>
            <a:r>
              <a:rPr lang="en-US" dirty="0">
                <a:solidFill>
                  <a:srgbClr val="7030A0"/>
                </a:solidFill>
                <a:sym typeface="Symbol"/>
              </a:rPr>
              <a:t></a:t>
            </a:r>
            <a:r>
              <a:rPr lang="en-US" dirty="0"/>
              <a:t>),</a:t>
            </a:r>
            <a:r>
              <a:rPr lang="en-US" dirty="0">
                <a:solidFill>
                  <a:srgbClr val="0000FF"/>
                </a:solidFill>
              </a:rPr>
              <a:t>model</a:t>
            </a:r>
            <a:r>
              <a:rPr lang="en-US" dirty="0"/>
              <a:t>), </a:t>
            </a:r>
          </a:p>
          <a:p>
            <a:pPr marL="0" indent="0">
              <a:buNone/>
            </a:pPr>
            <a:r>
              <a:rPr lang="en-US" dirty="0"/>
              <a:t>                                                          </a:t>
            </a:r>
            <a:r>
              <a:rPr lang="en-US" dirty="0">
                <a:solidFill>
                  <a:srgbClr val="008000"/>
                </a:solidFill>
              </a:rPr>
              <a:t>PL-TRUE?</a:t>
            </a:r>
            <a:r>
              <a:rPr lang="en-US" dirty="0"/>
              <a:t>(Arg2(</a:t>
            </a:r>
            <a:r>
              <a:rPr lang="en-US" dirty="0">
                <a:solidFill>
                  <a:srgbClr val="7030A0"/>
                </a:solidFill>
                <a:sym typeface="Symbol"/>
              </a:rPr>
              <a:t></a:t>
            </a:r>
            <a:r>
              <a:rPr lang="en-US" dirty="0"/>
              <a:t>),</a:t>
            </a:r>
            <a:r>
              <a:rPr lang="en-US" dirty="0">
                <a:solidFill>
                  <a:srgbClr val="0000FF"/>
                </a:solidFill>
              </a:rPr>
              <a:t>model</a:t>
            </a:r>
            <a:r>
              <a:rPr lang="en-US" dirty="0"/>
              <a:t>))</a:t>
            </a:r>
          </a:p>
          <a:p>
            <a:pPr marL="0" indent="0">
              <a:buNone/>
            </a:pPr>
            <a:r>
              <a:rPr lang="en-US" dirty="0"/>
              <a:t>    etc.</a:t>
            </a:r>
          </a:p>
          <a:p>
            <a:pPr marL="0" indent="0">
              <a:buNone/>
            </a:pPr>
            <a:endParaRPr lang="en-US" dirty="0"/>
          </a:p>
          <a:p>
            <a:pPr marL="0" indent="0">
              <a:buNone/>
            </a:pPr>
            <a:r>
              <a:rPr lang="en-US" dirty="0"/>
              <a:t>(Sometimes called “recursion over syntax”)</a:t>
            </a:r>
          </a:p>
        </p:txBody>
      </p:sp>
      <p:sp>
        <p:nvSpPr>
          <p:cNvPr id="5" name="Content Placeholder 2">
            <a:extLst>
              <a:ext uri="{FF2B5EF4-FFF2-40B4-BE49-F238E27FC236}">
                <a16:creationId xmlns:a16="http://schemas.microsoft.com/office/drawing/2014/main" id="{B33A52B9-0FCD-4BD1-B21D-85429D8D31E2}"/>
              </a:ext>
            </a:extLst>
          </p:cNvPr>
          <p:cNvSpPr txBox="1">
            <a:spLocks/>
          </p:cNvSpPr>
          <p:nvPr/>
        </p:nvSpPr>
        <p:spPr>
          <a:xfrm>
            <a:off x="552099" y="1113178"/>
            <a:ext cx="10515600" cy="203953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Check if sentence is true in given model</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other words, does the model </a:t>
            </a:r>
            <a:r>
              <a:rPr kumimoji="0" lang="en-US" sz="2800" b="0" i="1" u="none" strike="noStrike" kern="1200" cap="none" spc="0" normalizeH="0" baseline="0" noProof="0" dirty="0">
                <a:ln>
                  <a:noFill/>
                </a:ln>
                <a:solidFill>
                  <a:srgbClr val="7030A0"/>
                </a:solidFill>
                <a:effectLst/>
                <a:uLnTx/>
                <a:uFillTx/>
                <a:latin typeface="Calibri" panose="020F0502020204030204"/>
                <a:ea typeface="+mn-ea"/>
                <a:cs typeface="+mn-cs"/>
              </a:rPr>
              <a:t>satisfy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sentence?</a:t>
            </a:r>
          </a:p>
        </p:txBody>
      </p:sp>
    </p:spTree>
    <p:extLst>
      <p:ext uri="{BB962C8B-B14F-4D97-AF65-F5344CB8AC3E}">
        <p14:creationId xmlns:p14="http://schemas.microsoft.com/office/powerpoint/2010/main" val="128106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r>
              <a:rPr lang="en-US" dirty="0"/>
              <a:t>Warm-up exercise</a:t>
            </a:r>
          </a:p>
          <a:p>
            <a:pPr eaLnBrk="1" hangingPunct="1"/>
            <a:r>
              <a:rPr lang="en-US" dirty="0"/>
              <a:t>Propositional Logic and Proofs</a:t>
            </a:r>
          </a:p>
          <a:p>
            <a:r>
              <a:rPr lang="en-US" dirty="0"/>
              <a:t>ML and 606/607 Intro</a:t>
            </a:r>
          </a:p>
          <a:p>
            <a:pPr eaLnBrk="1" hangingPunct="1"/>
            <a:r>
              <a:rPr lang="en-US" dirty="0"/>
              <a:t>More Course Info</a:t>
            </a:r>
          </a:p>
        </p:txBody>
      </p:sp>
      <p:sp>
        <p:nvSpPr>
          <p:cNvPr id="7" name="TextBox 6">
            <a:extLst>
              <a:ext uri="{FF2B5EF4-FFF2-40B4-BE49-F238E27FC236}">
                <a16:creationId xmlns:a16="http://schemas.microsoft.com/office/drawing/2014/main" id="{F47A670C-7A26-4A27-BD6A-003ED3BA355F}"/>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pic>
        <p:nvPicPr>
          <p:cNvPr id="8" name="Picture 1" descr="C:\Temp\ketrina\Today.png">
            <a:extLst>
              <a:ext uri="{FF2B5EF4-FFF2-40B4-BE49-F238E27FC236}">
                <a16:creationId xmlns:a16="http://schemas.microsoft.com/office/drawing/2014/main" id="{6AFDB80D-AFC6-4DAA-AF9D-A5AC371B5D71}"/>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
        <p:nvSpPr>
          <p:cNvPr id="6" name="Rectangle 5">
            <a:extLst>
              <a:ext uri="{FF2B5EF4-FFF2-40B4-BE49-F238E27FC236}">
                <a16:creationId xmlns:a16="http://schemas.microsoft.com/office/drawing/2014/main" id="{72200B7C-7BC6-44D0-BA13-2118A78C567C}"/>
              </a:ext>
            </a:extLst>
          </p:cNvPr>
          <p:cNvSpPr/>
          <p:nvPr/>
        </p:nvSpPr>
        <p:spPr>
          <a:xfrm>
            <a:off x="552099" y="1370299"/>
            <a:ext cx="4723288" cy="16489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3D2812-3D3A-42AB-81CA-518610C03ABC}"/>
              </a:ext>
            </a:extLst>
          </p:cNvPr>
          <p:cNvSpPr/>
          <p:nvPr/>
        </p:nvSpPr>
        <p:spPr>
          <a:xfrm>
            <a:off x="610712" y="3543300"/>
            <a:ext cx="4723288" cy="57345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5572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5">
            <a:extLst>
              <a:ext uri="{FF2B5EF4-FFF2-40B4-BE49-F238E27FC236}">
                <a16:creationId xmlns:a16="http://schemas.microsoft.com/office/drawing/2014/main" id="{B3BE1C41-04E2-430B-91A9-F5B3A8F16DD0}"/>
              </a:ext>
            </a:extLst>
          </p:cNvPr>
          <p:cNvSpPr txBox="1">
            <a:spLocks/>
          </p:cNvSpPr>
          <p:nvPr/>
        </p:nvSpPr>
        <p:spPr>
          <a:xfrm>
            <a:off x="1430939" y="3198547"/>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Optimization</a:t>
            </a:r>
          </a:p>
        </p:txBody>
      </p:sp>
      <p:sp>
        <p:nvSpPr>
          <p:cNvPr id="32" name="Content Placeholder 5">
            <a:extLst>
              <a:ext uri="{FF2B5EF4-FFF2-40B4-BE49-F238E27FC236}">
                <a16:creationId xmlns:a16="http://schemas.microsoft.com/office/drawing/2014/main" id="{870F4C11-092F-4C33-A447-FB050715743C}"/>
              </a:ext>
            </a:extLst>
          </p:cNvPr>
          <p:cNvSpPr txBox="1">
            <a:spLocks/>
          </p:cNvSpPr>
          <p:nvPr/>
        </p:nvSpPr>
        <p:spPr>
          <a:xfrm>
            <a:off x="1004120" y="1314772"/>
            <a:ext cx="2101731" cy="1204564"/>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Computer Science</a:t>
            </a:r>
          </a:p>
        </p:txBody>
      </p:sp>
      <p:sp>
        <p:nvSpPr>
          <p:cNvPr id="29" name="Content Placeholder 5">
            <a:extLst>
              <a:ext uri="{FF2B5EF4-FFF2-40B4-BE49-F238E27FC236}">
                <a16:creationId xmlns:a16="http://schemas.microsoft.com/office/drawing/2014/main" id="{E13628F7-D7C9-4927-8873-229BD0397350}"/>
              </a:ext>
            </a:extLst>
          </p:cNvPr>
          <p:cNvSpPr txBox="1">
            <a:spLocks/>
          </p:cNvSpPr>
          <p:nvPr/>
        </p:nvSpPr>
        <p:spPr>
          <a:xfrm>
            <a:off x="6811850" y="5018019"/>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Probability</a:t>
            </a:r>
          </a:p>
        </p:txBody>
      </p:sp>
      <p:sp>
        <p:nvSpPr>
          <p:cNvPr id="30" name="Content Placeholder 5">
            <a:extLst>
              <a:ext uri="{FF2B5EF4-FFF2-40B4-BE49-F238E27FC236}">
                <a16:creationId xmlns:a16="http://schemas.microsoft.com/office/drawing/2014/main" id="{5982CD0D-3BB5-4C76-A0CA-63F2F6488113}"/>
              </a:ext>
            </a:extLst>
          </p:cNvPr>
          <p:cNvSpPr txBox="1">
            <a:spLocks/>
          </p:cNvSpPr>
          <p:nvPr/>
        </p:nvSpPr>
        <p:spPr>
          <a:xfrm>
            <a:off x="1004120" y="5779604"/>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Calculus</a:t>
            </a:r>
          </a:p>
        </p:txBody>
      </p:sp>
      <p:sp>
        <p:nvSpPr>
          <p:cNvPr id="31" name="Content Placeholder 5">
            <a:extLst>
              <a:ext uri="{FF2B5EF4-FFF2-40B4-BE49-F238E27FC236}">
                <a16:creationId xmlns:a16="http://schemas.microsoft.com/office/drawing/2014/main" id="{0B0AF778-07A7-4F2F-AADB-B1DB98AF14E2}"/>
              </a:ext>
            </a:extLst>
          </p:cNvPr>
          <p:cNvSpPr txBox="1">
            <a:spLocks/>
          </p:cNvSpPr>
          <p:nvPr/>
        </p:nvSpPr>
        <p:spPr>
          <a:xfrm>
            <a:off x="3266591" y="4575378"/>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Linear Algebra</a:t>
            </a:r>
          </a:p>
        </p:txBody>
      </p:sp>
      <p:sp>
        <p:nvSpPr>
          <p:cNvPr id="33" name="Content Placeholder 5">
            <a:extLst>
              <a:ext uri="{FF2B5EF4-FFF2-40B4-BE49-F238E27FC236}">
                <a16:creationId xmlns:a16="http://schemas.microsoft.com/office/drawing/2014/main" id="{4ED956B3-6B32-4CE2-B23F-5B381C826244}"/>
              </a:ext>
            </a:extLst>
          </p:cNvPr>
          <p:cNvSpPr txBox="1">
            <a:spLocks/>
          </p:cNvSpPr>
          <p:nvPr/>
        </p:nvSpPr>
        <p:spPr>
          <a:xfrm>
            <a:off x="7436217" y="3240167"/>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Statistics</a:t>
            </a:r>
          </a:p>
        </p:txBody>
      </p:sp>
      <p:sp>
        <p:nvSpPr>
          <p:cNvPr id="2" name="Title 1"/>
          <p:cNvSpPr>
            <a:spLocks noGrp="1"/>
          </p:cNvSpPr>
          <p:nvPr>
            <p:ph type="title"/>
          </p:nvPr>
        </p:nvSpPr>
        <p:spPr/>
        <p:txBody>
          <a:bodyPr>
            <a:normAutofit/>
          </a:bodyPr>
          <a:lstStyle/>
          <a:p>
            <a:r>
              <a:rPr lang="en-US" dirty="0"/>
              <a:t>What is ML?</a:t>
            </a:r>
          </a:p>
        </p:txBody>
      </p:sp>
      <p:sp>
        <p:nvSpPr>
          <p:cNvPr id="5" name="Content Placeholder 5"/>
          <p:cNvSpPr txBox="1">
            <a:spLocks/>
          </p:cNvSpPr>
          <p:nvPr/>
        </p:nvSpPr>
        <p:spPr>
          <a:xfrm>
            <a:off x="4546058" y="1678282"/>
            <a:ext cx="3519167"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Machine Learning</a:t>
            </a:r>
          </a:p>
        </p:txBody>
      </p:sp>
      <p:sp>
        <p:nvSpPr>
          <p:cNvPr id="10" name="Content Placeholder 5"/>
          <p:cNvSpPr txBox="1">
            <a:spLocks/>
          </p:cNvSpPr>
          <p:nvPr/>
        </p:nvSpPr>
        <p:spPr>
          <a:xfrm>
            <a:off x="1430939" y="3198547"/>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Optimization</a:t>
            </a:r>
          </a:p>
        </p:txBody>
      </p:sp>
      <p:sp>
        <p:nvSpPr>
          <p:cNvPr id="13" name="Content Placeholder 5"/>
          <p:cNvSpPr txBox="1">
            <a:spLocks/>
          </p:cNvSpPr>
          <p:nvPr/>
        </p:nvSpPr>
        <p:spPr>
          <a:xfrm>
            <a:off x="6811850" y="5018019"/>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Probability</a:t>
            </a:r>
          </a:p>
        </p:txBody>
      </p:sp>
      <p:sp>
        <p:nvSpPr>
          <p:cNvPr id="15" name="Content Placeholder 5"/>
          <p:cNvSpPr txBox="1">
            <a:spLocks/>
          </p:cNvSpPr>
          <p:nvPr/>
        </p:nvSpPr>
        <p:spPr>
          <a:xfrm>
            <a:off x="1004120" y="5779604"/>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Calculus</a:t>
            </a:r>
          </a:p>
        </p:txBody>
      </p:sp>
      <p:sp>
        <p:nvSpPr>
          <p:cNvPr id="18" name="Content Placeholder 5"/>
          <p:cNvSpPr txBox="1">
            <a:spLocks/>
          </p:cNvSpPr>
          <p:nvPr/>
        </p:nvSpPr>
        <p:spPr>
          <a:xfrm>
            <a:off x="3266591" y="4575378"/>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Linear Algebra</a:t>
            </a:r>
          </a:p>
        </p:txBody>
      </p:sp>
      <p:sp>
        <p:nvSpPr>
          <p:cNvPr id="20" name="Content Placeholder 5"/>
          <p:cNvSpPr txBox="1">
            <a:spLocks/>
          </p:cNvSpPr>
          <p:nvPr/>
        </p:nvSpPr>
        <p:spPr>
          <a:xfrm>
            <a:off x="1004120" y="1314772"/>
            <a:ext cx="2101731" cy="1204564"/>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Computer Science</a:t>
            </a:r>
          </a:p>
        </p:txBody>
      </p:sp>
      <p:sp>
        <p:nvSpPr>
          <p:cNvPr id="22" name="Content Placeholder 5"/>
          <p:cNvSpPr txBox="1">
            <a:spLocks/>
          </p:cNvSpPr>
          <p:nvPr/>
        </p:nvSpPr>
        <p:spPr>
          <a:xfrm>
            <a:off x="9370781" y="596602"/>
            <a:ext cx="2101731" cy="1204564"/>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Domain of Interest</a:t>
            </a:r>
          </a:p>
        </p:txBody>
      </p:sp>
      <p:sp>
        <p:nvSpPr>
          <p:cNvPr id="25" name="Content Placeholder 5"/>
          <p:cNvSpPr txBox="1">
            <a:spLocks/>
          </p:cNvSpPr>
          <p:nvPr/>
        </p:nvSpPr>
        <p:spPr>
          <a:xfrm>
            <a:off x="9802167" y="5918433"/>
            <a:ext cx="1851800"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Measure</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Theory</a:t>
            </a:r>
          </a:p>
        </p:txBody>
      </p:sp>
      <p:sp>
        <p:nvSpPr>
          <p:cNvPr id="23" name="Content Placeholder 5">
            <a:extLst>
              <a:ext uri="{FF2B5EF4-FFF2-40B4-BE49-F238E27FC236}">
                <a16:creationId xmlns:a16="http://schemas.microsoft.com/office/drawing/2014/main" id="{FEE2CA58-91F8-4C8C-A047-4E34E7192CF6}"/>
              </a:ext>
            </a:extLst>
          </p:cNvPr>
          <p:cNvSpPr txBox="1">
            <a:spLocks/>
          </p:cNvSpPr>
          <p:nvPr/>
        </p:nvSpPr>
        <p:spPr>
          <a:xfrm>
            <a:off x="7436217" y="3240167"/>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Statistics</a:t>
            </a:r>
          </a:p>
        </p:txBody>
      </p:sp>
    </p:spTree>
    <p:extLst>
      <p:ext uri="{BB962C8B-B14F-4D97-AF65-F5344CB8AC3E}">
        <p14:creationId xmlns:p14="http://schemas.microsoft.com/office/powerpoint/2010/main" val="4153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P spid="18" grpId="0" animBg="1"/>
      <p:bldP spid="20"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Why Computer Science for ML?</a:t>
            </a:r>
          </a:p>
        </p:txBody>
      </p:sp>
      <p:sp>
        <p:nvSpPr>
          <p:cNvPr id="6" name="Content Placeholder 5"/>
          <p:cNvSpPr>
            <a:spLocks noGrp="1"/>
          </p:cNvSpPr>
          <p:nvPr>
            <p:ph idx="1"/>
          </p:nvPr>
        </p:nvSpPr>
        <p:spPr/>
        <p:txBody>
          <a:bodyPr/>
          <a:lstStyle/>
          <a:p>
            <a:pPr marL="0" indent="0">
              <a:buNone/>
            </a:pPr>
            <a:r>
              <a:rPr lang="en-US" dirty="0"/>
              <a:t>To best understand     A     we need     B</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graphicFrame>
        <p:nvGraphicFramePr>
          <p:cNvPr id="15" name="Table 14"/>
          <p:cNvGraphicFramePr>
            <a:graphicFrameLocks noGrp="1"/>
          </p:cNvGraphicFramePr>
          <p:nvPr/>
        </p:nvGraphicFramePr>
        <p:xfrm>
          <a:off x="1981200" y="1946819"/>
          <a:ext cx="8229600" cy="399120"/>
        </p:xfrm>
        <a:graphic>
          <a:graphicData uri="http://schemas.openxmlformats.org/drawingml/2006/table">
            <a:tbl>
              <a:tblPr firstRow="1" bandRow="1">
                <a:tableStyleId>{00A15C55-8517-42AA-B614-E9B94910E393}</a:tableStyleId>
              </a:tblPr>
              <a:tblGrid>
                <a:gridCol w="2351314">
                  <a:extLst>
                    <a:ext uri="{9D8B030D-6E8A-4147-A177-3AD203B41FA5}">
                      <a16:colId xmlns:a16="http://schemas.microsoft.com/office/drawing/2014/main" val="20000"/>
                    </a:ext>
                  </a:extLst>
                </a:gridCol>
                <a:gridCol w="5878286">
                  <a:extLst>
                    <a:ext uri="{9D8B030D-6E8A-4147-A177-3AD203B41FA5}">
                      <a16:colId xmlns:a16="http://schemas.microsoft.com/office/drawing/2014/main" val="20001"/>
                    </a:ext>
                  </a:extLst>
                </a:gridCol>
              </a:tblGrid>
              <a:tr h="399120">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bl>
          </a:graphicData>
        </a:graphic>
      </p:graphicFrame>
      <p:sp>
        <p:nvSpPr>
          <p:cNvPr id="11" name="TextBox 10">
            <a:extLst>
              <a:ext uri="{FF2B5EF4-FFF2-40B4-BE49-F238E27FC236}">
                <a16:creationId xmlns:a16="http://schemas.microsoft.com/office/drawing/2014/main" id="{4D47EE21-B2AE-4514-8F29-E199E89FAE07}"/>
              </a:ext>
            </a:extLst>
          </p:cNvPr>
          <p:cNvSpPr txBox="1"/>
          <p:nvPr/>
        </p:nvSpPr>
        <p:spPr>
          <a:xfrm rot="1995680">
            <a:off x="9370720" y="369795"/>
            <a:ext cx="3373727" cy="532148"/>
          </a:xfrm>
          <a:prstGeom prst="rect">
            <a:avLst/>
          </a:prstGeom>
          <a:solidFill>
            <a:srgbClr val="000000"/>
          </a:solid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10-607</a:t>
            </a:r>
          </a:p>
        </p:txBody>
      </p:sp>
      <p:cxnSp>
        <p:nvCxnSpPr>
          <p:cNvPr id="12" name="Straight Connector 11">
            <a:extLst>
              <a:ext uri="{FF2B5EF4-FFF2-40B4-BE49-F238E27FC236}">
                <a16:creationId xmlns:a16="http://schemas.microsoft.com/office/drawing/2014/main" id="{9B592380-7428-4891-BD76-2ACBCB611A3D}"/>
              </a:ext>
            </a:extLst>
          </p:cNvPr>
          <p:cNvCxnSpPr/>
          <p:nvPr/>
        </p:nvCxnSpPr>
        <p:spPr>
          <a:xfrm>
            <a:off x="4107995" y="1700156"/>
            <a:ext cx="898071"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B05F11E7-6C12-4A0C-917E-3D1458E571F2}"/>
              </a:ext>
            </a:extLst>
          </p:cNvPr>
          <p:cNvCxnSpPr/>
          <p:nvPr/>
        </p:nvCxnSpPr>
        <p:spPr>
          <a:xfrm>
            <a:off x="6750609" y="1692982"/>
            <a:ext cx="898071" cy="0"/>
          </a:xfrm>
          <a:prstGeom prst="line">
            <a:avLst/>
          </a:prstGeom>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FB3BC779-8F8A-4C3D-A257-F596F7D7DDB9}"/>
              </a:ext>
            </a:extLst>
          </p:cNvPr>
          <p:cNvSpPr txBox="1"/>
          <p:nvPr/>
        </p:nvSpPr>
        <p:spPr>
          <a:xfrm rot="16200000">
            <a:off x="9968865" y="4084230"/>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3544102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Why Computer Science for ML?</a:t>
            </a:r>
          </a:p>
        </p:txBody>
      </p:sp>
      <p:sp>
        <p:nvSpPr>
          <p:cNvPr id="6" name="Content Placeholder 5"/>
          <p:cNvSpPr>
            <a:spLocks noGrp="1"/>
          </p:cNvSpPr>
          <p:nvPr>
            <p:ph idx="1"/>
          </p:nvPr>
        </p:nvSpPr>
        <p:spPr/>
        <p:txBody>
          <a:bodyPr/>
          <a:lstStyle/>
          <a:p>
            <a:pPr marL="0" indent="0">
              <a:buNone/>
            </a:pPr>
            <a:r>
              <a:rPr lang="en-US" dirty="0"/>
              <a:t>To best understand     A     we need     B</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graphicFrame>
        <p:nvGraphicFramePr>
          <p:cNvPr id="15" name="Table 14"/>
          <p:cNvGraphicFramePr>
            <a:graphicFrameLocks noGrp="1"/>
          </p:cNvGraphicFramePr>
          <p:nvPr/>
        </p:nvGraphicFramePr>
        <p:xfrm>
          <a:off x="1981200" y="1946819"/>
          <a:ext cx="8229600" cy="1587840"/>
        </p:xfrm>
        <a:graphic>
          <a:graphicData uri="http://schemas.openxmlformats.org/drawingml/2006/table">
            <a:tbl>
              <a:tblPr firstRow="1" bandRow="1">
                <a:tableStyleId>{00A15C55-8517-42AA-B614-E9B94910E393}</a:tableStyleId>
              </a:tblPr>
              <a:tblGrid>
                <a:gridCol w="2351314">
                  <a:extLst>
                    <a:ext uri="{9D8B030D-6E8A-4147-A177-3AD203B41FA5}">
                      <a16:colId xmlns:a16="http://schemas.microsoft.com/office/drawing/2014/main" val="20000"/>
                    </a:ext>
                  </a:extLst>
                </a:gridCol>
                <a:gridCol w="5878286">
                  <a:extLst>
                    <a:ext uri="{9D8B030D-6E8A-4147-A177-3AD203B41FA5}">
                      <a16:colId xmlns:a16="http://schemas.microsoft.com/office/drawing/2014/main" val="20001"/>
                    </a:ext>
                  </a:extLst>
                </a:gridCol>
              </a:tblGrid>
              <a:tr h="399120">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99120">
                <a:tc>
                  <a:txBody>
                    <a:bodyPr/>
                    <a:lstStyle/>
                    <a:p>
                      <a:r>
                        <a:rPr lang="en-US" sz="1800" kern="1200" dirty="0">
                          <a:effectLst/>
                        </a:rPr>
                        <a:t>Analysis of Exact Inference in Graphical Models</a:t>
                      </a:r>
                      <a:endParaRPr lang="en-US" sz="1800" b="0" i="0" kern="1200" dirty="0">
                        <a:solidFill>
                          <a:schemeClr val="dk1"/>
                        </a:solidFill>
                        <a:effectLst/>
                        <a:latin typeface="+mn-lt"/>
                        <a:ea typeface="+mn-ea"/>
                        <a:cs typeface="+mn-cs"/>
                      </a:endParaRPr>
                    </a:p>
                  </a:txBody>
                  <a:tcPr/>
                </a:tc>
                <a:tc>
                  <a:txBody>
                    <a:bodyPr/>
                    <a:lstStyle/>
                    <a:p>
                      <a:r>
                        <a:rPr lang="en-US" dirty="0"/>
                        <a:t>Computation</a:t>
                      </a:r>
                    </a:p>
                    <a:p>
                      <a:pPr marL="285750" indent="-285750">
                        <a:buFont typeface="Arial" charset="0"/>
                        <a:buChar char="•"/>
                      </a:pPr>
                      <a:r>
                        <a:rPr lang="en-US" sz="1800" kern="1200" dirty="0">
                          <a:effectLst/>
                        </a:rPr>
                        <a:t>Computational Complexity</a:t>
                      </a:r>
                    </a:p>
                    <a:p>
                      <a:pPr marL="285750" indent="-285750">
                        <a:buFont typeface="Arial" charset="0"/>
                        <a:buChar char="•"/>
                      </a:pPr>
                      <a:r>
                        <a:rPr lang="en-US" sz="1800" kern="1200" dirty="0">
                          <a:effectLst/>
                        </a:rPr>
                        <a:t>Recursion; Dynamic Programming</a:t>
                      </a:r>
                    </a:p>
                    <a:p>
                      <a:pPr marL="285750" indent="-285750">
                        <a:buFont typeface="Arial" charset="0"/>
                        <a:buChar char="•"/>
                      </a:pPr>
                      <a:r>
                        <a:rPr lang="en-US" sz="1800" kern="1200" dirty="0">
                          <a:effectLst/>
                        </a:rPr>
                        <a:t>Data Structures for ML Algorithms</a:t>
                      </a:r>
                      <a:endParaRPr lang="en-US" dirty="0"/>
                    </a:p>
                  </a:txBody>
                  <a:tcPr/>
                </a:tc>
                <a:extLst>
                  <a:ext uri="{0D108BD9-81ED-4DB2-BD59-A6C34878D82A}">
                    <a16:rowId xmlns:a16="http://schemas.microsoft.com/office/drawing/2014/main" val="10001"/>
                  </a:ext>
                </a:extLst>
              </a:tr>
            </a:tbl>
          </a:graphicData>
        </a:graphic>
      </p:graphicFrame>
      <p:sp>
        <p:nvSpPr>
          <p:cNvPr id="11" name="TextBox 10">
            <a:extLst>
              <a:ext uri="{FF2B5EF4-FFF2-40B4-BE49-F238E27FC236}">
                <a16:creationId xmlns:a16="http://schemas.microsoft.com/office/drawing/2014/main" id="{0576AB47-C3F3-4140-B6E4-B8D1838C523A}"/>
              </a:ext>
            </a:extLst>
          </p:cNvPr>
          <p:cNvSpPr txBox="1"/>
          <p:nvPr/>
        </p:nvSpPr>
        <p:spPr>
          <a:xfrm rot="1995680">
            <a:off x="9370720" y="369795"/>
            <a:ext cx="3373727" cy="532148"/>
          </a:xfrm>
          <a:prstGeom prst="rect">
            <a:avLst/>
          </a:prstGeom>
          <a:solidFill>
            <a:srgbClr val="000000"/>
          </a:solid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10-607</a:t>
            </a:r>
          </a:p>
        </p:txBody>
      </p:sp>
      <p:cxnSp>
        <p:nvCxnSpPr>
          <p:cNvPr id="12" name="Straight Connector 11">
            <a:extLst>
              <a:ext uri="{FF2B5EF4-FFF2-40B4-BE49-F238E27FC236}">
                <a16:creationId xmlns:a16="http://schemas.microsoft.com/office/drawing/2014/main" id="{5A0E8A90-1F27-4613-890E-50384C36D948}"/>
              </a:ext>
            </a:extLst>
          </p:cNvPr>
          <p:cNvCxnSpPr/>
          <p:nvPr/>
        </p:nvCxnSpPr>
        <p:spPr>
          <a:xfrm>
            <a:off x="4107995" y="1700156"/>
            <a:ext cx="898071"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ECD4A9A5-3E15-46B3-9DF3-D26B1DA0870C}"/>
              </a:ext>
            </a:extLst>
          </p:cNvPr>
          <p:cNvCxnSpPr/>
          <p:nvPr/>
        </p:nvCxnSpPr>
        <p:spPr>
          <a:xfrm>
            <a:off x="6750609" y="1692982"/>
            <a:ext cx="898071" cy="0"/>
          </a:xfrm>
          <a:prstGeom prst="line">
            <a:avLst/>
          </a:prstGeom>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BEACD391-3EDE-4049-85AB-635DF632FF18}"/>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3827485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rtlCol="0">
            <a:normAutofit fontScale="90000"/>
          </a:bodyPr>
          <a:lstStyle/>
          <a:p>
            <a:pPr>
              <a:defRPr/>
            </a:pPr>
            <a:r>
              <a:rPr lang="en-US" dirty="0"/>
              <a:t>Factor Graph Notation</a:t>
            </a:r>
          </a:p>
        </p:txBody>
      </p:sp>
      <p:sp>
        <p:nvSpPr>
          <p:cNvPr id="4" name="Slide Number Placeholder 3"/>
          <p:cNvSpPr txBox="1">
            <a:spLocks noGrp="1"/>
          </p:cNvSpPr>
          <p:nvPr/>
        </p:nvSpPr>
        <p:spPr>
          <a:xfrm>
            <a:off x="8077200" y="6356351"/>
            <a:ext cx="2133600" cy="365125"/>
          </a:xfrm>
          <a:prstGeom prst="rect">
            <a:avLst/>
          </a:prstGeom>
          <a:noFill/>
        </p:spPr>
        <p:txBody>
          <a:bodyPr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F9C83BD1-0745-42AC-A90E-770F6A43ABD5}"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sp>
        <p:nvSpPr>
          <p:cNvPr id="67" name="Content Placeholder 110"/>
          <p:cNvSpPr>
            <a:spLocks noGrp="1"/>
          </p:cNvSpPr>
          <p:nvPr>
            <p:ph idx="4294967295"/>
          </p:nvPr>
        </p:nvSpPr>
        <p:spPr/>
        <p:txBody>
          <a:bodyPr rtlCol="0">
            <a:normAutofit/>
          </a:bodyPr>
          <a:lstStyle/>
          <a:p>
            <a:pPr>
              <a:defRPr/>
            </a:pPr>
            <a:r>
              <a:rPr lang="en-US" dirty="0">
                <a:solidFill>
                  <a:schemeClr val="accent6"/>
                </a:solidFill>
              </a:rPr>
              <a:t>Variables</a:t>
            </a:r>
            <a:r>
              <a:rPr lang="en-US" dirty="0"/>
              <a:t>:</a:t>
            </a:r>
          </a:p>
          <a:p>
            <a:pPr>
              <a:defRPr/>
            </a:pPr>
            <a:endParaRPr lang="en-US" dirty="0">
              <a:solidFill>
                <a:schemeClr val="accent3"/>
              </a:solidFill>
            </a:endParaRPr>
          </a:p>
          <a:p>
            <a:pPr>
              <a:defRPr/>
            </a:pPr>
            <a:r>
              <a:rPr lang="en-US" dirty="0">
                <a:solidFill>
                  <a:schemeClr val="accent3"/>
                </a:solidFill>
              </a:rPr>
              <a:t>Factors</a:t>
            </a:r>
            <a:r>
              <a:rPr lang="en-US" dirty="0"/>
              <a:t>:</a:t>
            </a:r>
          </a:p>
          <a:p>
            <a:pPr lvl="1">
              <a:defRPr/>
            </a:pPr>
            <a:endParaRPr lang="en-US" dirty="0"/>
          </a:p>
        </p:txBody>
      </p:sp>
      <p:grpSp>
        <p:nvGrpSpPr>
          <p:cNvPr id="68" name="Group 67"/>
          <p:cNvGrpSpPr/>
          <p:nvPr/>
        </p:nvGrpSpPr>
        <p:grpSpPr>
          <a:xfrm>
            <a:off x="1620289" y="4122935"/>
            <a:ext cx="4121001" cy="2688352"/>
            <a:chOff x="96288" y="3943547"/>
            <a:chExt cx="4283891" cy="2794614"/>
          </a:xfrm>
          <a:solidFill>
            <a:schemeClr val="bg1"/>
          </a:solidFill>
        </p:grpSpPr>
        <p:sp>
          <p:nvSpPr>
            <p:cNvPr id="69" name="TextBox 68"/>
            <p:cNvSpPr txBox="1"/>
            <p:nvPr/>
          </p:nvSpPr>
          <p:spPr>
            <a:xfrm>
              <a:off x="96288" y="3943547"/>
              <a:ext cx="4283891" cy="2794614"/>
            </a:xfrm>
            <a:prstGeom prst="rect">
              <a:avLst/>
            </a:prstGeom>
            <a:grpFill/>
            <a:ln>
              <a:solidFill>
                <a:schemeClr val="tx1"/>
              </a:solidFill>
            </a:ln>
            <a:effectLst>
              <a:outerShdw blurRad="50800" dist="38100" dir="2700000" algn="tl" rotWithShape="0">
                <a:prstClr val="black">
                  <a:alpha val="40000"/>
                </a:prstClr>
              </a:outerShdw>
            </a:effectLst>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ndara"/>
                  <a:ea typeface="+mn-ea"/>
                  <a:cs typeface="+mn-cs"/>
                </a:rPr>
                <a:t>Joint Distribution</a:t>
              </a:r>
            </a:p>
          </p:txBody>
        </p:sp>
        <p:pic>
          <p:nvPicPr>
            <p:cNvPr id="70" name="Picture 69" descr="latex-image-1.pdf"/>
            <p:cNvPicPr>
              <a:picLocks noChangeAspect="1"/>
            </p:cNvPicPr>
            <p:nvPr/>
          </p:nvPicPr>
          <p:blipFill>
            <a:blip r:embed="rId2"/>
            <a:stretch>
              <a:fillRect/>
            </a:stretch>
          </p:blipFill>
          <p:spPr>
            <a:xfrm>
              <a:off x="170247" y="4907755"/>
              <a:ext cx="4178300" cy="1155700"/>
            </a:xfrm>
            <a:prstGeom prst="rect">
              <a:avLst/>
            </a:prstGeom>
            <a:grpFill/>
            <a:ln>
              <a:noFill/>
            </a:ln>
          </p:spPr>
        </p:pic>
      </p:grpSp>
      <p:pic>
        <p:nvPicPr>
          <p:cNvPr id="32773" name="Picture 71" descr="latex-image-1.pdf"/>
          <p:cNvPicPr>
            <a:picLocks noChangeAspect="1"/>
          </p:cNvPicPr>
          <p:nvPr/>
        </p:nvPicPr>
        <p:blipFill>
          <a:blip r:embed="rId3"/>
          <a:srcRect/>
          <a:stretch>
            <a:fillRect/>
          </a:stretch>
        </p:blipFill>
        <p:spPr bwMode="auto">
          <a:xfrm>
            <a:off x="2933700" y="2938463"/>
            <a:ext cx="2730500" cy="469900"/>
          </a:xfrm>
          <a:prstGeom prst="rect">
            <a:avLst/>
          </a:prstGeom>
          <a:noFill/>
          <a:ln w="9525">
            <a:noFill/>
            <a:miter lim="800000"/>
            <a:headEnd/>
            <a:tailEnd/>
          </a:ln>
        </p:spPr>
      </p:pic>
      <p:pic>
        <p:nvPicPr>
          <p:cNvPr id="32774" name="Picture 67" descr="ql_47aa2ee3f53a16ed3701df244e894c0b_l3"/>
          <p:cNvPicPr>
            <a:picLocks noChangeAspect="1" noChangeArrowheads="1"/>
          </p:cNvPicPr>
          <p:nvPr/>
        </p:nvPicPr>
        <p:blipFill>
          <a:blip r:embed="rId4"/>
          <a:srcRect/>
          <a:stretch>
            <a:fillRect/>
          </a:stretch>
        </p:blipFill>
        <p:spPr bwMode="auto">
          <a:xfrm>
            <a:off x="2887664" y="1803400"/>
            <a:ext cx="4791075" cy="438150"/>
          </a:xfrm>
          <a:prstGeom prst="rect">
            <a:avLst/>
          </a:prstGeom>
          <a:noFill/>
          <a:ln w="9525">
            <a:noFill/>
            <a:miter lim="800000"/>
            <a:headEnd/>
            <a:tailEnd/>
          </a:ln>
        </p:spPr>
      </p:pic>
      <p:pic>
        <p:nvPicPr>
          <p:cNvPr id="32775" name="Picture 152" descr="ql_7fe5f871dee48758d09424a2f757ce33_l3"/>
          <p:cNvPicPr>
            <a:picLocks noChangeAspect="1" noChangeArrowheads="1"/>
          </p:cNvPicPr>
          <p:nvPr/>
        </p:nvPicPr>
        <p:blipFill>
          <a:blip r:embed="rId5"/>
          <a:srcRect/>
          <a:stretch>
            <a:fillRect/>
          </a:stretch>
        </p:blipFill>
        <p:spPr bwMode="auto">
          <a:xfrm>
            <a:off x="2157414" y="3568700"/>
            <a:ext cx="4486275" cy="361950"/>
          </a:xfrm>
          <a:prstGeom prst="rect">
            <a:avLst/>
          </a:prstGeom>
          <a:noFill/>
          <a:ln w="9525">
            <a:noFill/>
            <a:miter lim="800000"/>
            <a:headEnd/>
            <a:tailEnd/>
          </a:ln>
        </p:spPr>
      </p:pic>
      <p:grpSp>
        <p:nvGrpSpPr>
          <p:cNvPr id="32776" name="Group 158"/>
          <p:cNvGrpSpPr>
            <a:grpSpLocks/>
          </p:cNvGrpSpPr>
          <p:nvPr/>
        </p:nvGrpSpPr>
        <p:grpSpPr bwMode="auto">
          <a:xfrm>
            <a:off x="5741989" y="1296989"/>
            <a:ext cx="7113587" cy="5178425"/>
            <a:chOff x="2657" y="817"/>
            <a:chExt cx="4481" cy="3262"/>
          </a:xfrm>
        </p:grpSpPr>
        <p:sp>
          <p:nvSpPr>
            <p:cNvPr id="74" name="Oval 73"/>
            <p:cNvSpPr/>
            <p:nvPr/>
          </p:nvSpPr>
          <p:spPr>
            <a:xfrm>
              <a:off x="2876" y="3031"/>
              <a:ext cx="301" cy="305"/>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75"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76" name="Straight Connector 75"/>
            <p:cNvCxnSpPr>
              <a:stCxn id="74" idx="4"/>
              <a:endCxn id="75" idx="0"/>
            </p:cNvCxnSpPr>
            <p:nvPr/>
          </p:nvCxnSpPr>
          <p:spPr>
            <a:xfrm>
              <a:off x="3027" y="3336"/>
              <a:ext cx="6" cy="308"/>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74" idx="6"/>
              <a:endCxn id="79" idx="2"/>
            </p:cNvCxnSpPr>
            <p:nvPr/>
          </p:nvCxnSpPr>
          <p:spPr>
            <a:xfrm>
              <a:off x="3177" y="3184"/>
              <a:ext cx="617" cy="0"/>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9" name="Oval 78"/>
            <p:cNvSpPr/>
            <p:nvPr/>
          </p:nvSpPr>
          <p:spPr>
            <a:xfrm>
              <a:off x="3794" y="3031"/>
              <a:ext cx="301" cy="305"/>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80"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81" name="Straight Connector 80"/>
            <p:cNvCxnSpPr>
              <a:stCxn id="79" idx="4"/>
              <a:endCxn id="80" idx="0"/>
            </p:cNvCxnSpPr>
            <p:nvPr/>
          </p:nvCxnSpPr>
          <p:spPr>
            <a:xfrm>
              <a:off x="3945" y="3336"/>
              <a:ext cx="6" cy="308"/>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79" idx="6"/>
              <a:endCxn id="84" idx="2"/>
            </p:cNvCxnSpPr>
            <p:nvPr/>
          </p:nvCxnSpPr>
          <p:spPr>
            <a:xfrm flipV="1">
              <a:off x="4095" y="3182"/>
              <a:ext cx="632" cy="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4727" y="3030"/>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85"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86" name="Straight Connector 85"/>
            <p:cNvCxnSpPr>
              <a:stCxn id="84" idx="4"/>
              <a:endCxn id="85" idx="0"/>
            </p:cNvCxnSpPr>
            <p:nvPr/>
          </p:nvCxnSpPr>
          <p:spPr>
            <a:xfrm>
              <a:off x="4877" y="3334"/>
              <a:ext cx="6" cy="30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4" idx="6"/>
              <a:endCxn id="89" idx="2"/>
            </p:cNvCxnSpPr>
            <p:nvPr/>
          </p:nvCxnSpPr>
          <p:spPr>
            <a:xfrm>
              <a:off x="5027" y="3182"/>
              <a:ext cx="622" cy="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Oval 88"/>
            <p:cNvSpPr/>
            <p:nvPr/>
          </p:nvSpPr>
          <p:spPr>
            <a:xfrm>
              <a:off x="5649" y="3031"/>
              <a:ext cx="301" cy="305"/>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4</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0" name="Rectangle 89"/>
            <p:cNvSpPr/>
            <p:nvPr/>
          </p:nvSpPr>
          <p:spPr>
            <a:xfrm>
              <a:off x="5732"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91" name="Straight Connector 90"/>
            <p:cNvCxnSpPr>
              <a:stCxn id="89" idx="4"/>
              <a:endCxn id="90" idx="0"/>
            </p:cNvCxnSpPr>
            <p:nvPr/>
          </p:nvCxnSpPr>
          <p:spPr>
            <a:xfrm>
              <a:off x="5800" y="3336"/>
              <a:ext cx="6" cy="308"/>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89" idx="6"/>
              <a:endCxn id="94" idx="2"/>
            </p:cNvCxnSpPr>
            <p:nvPr/>
          </p:nvCxnSpPr>
          <p:spPr>
            <a:xfrm flipV="1">
              <a:off x="5950" y="3182"/>
              <a:ext cx="618" cy="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6185"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4" name="Oval 93"/>
            <p:cNvSpPr/>
            <p:nvPr/>
          </p:nvSpPr>
          <p:spPr>
            <a:xfrm>
              <a:off x="6568" y="3030"/>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5" name="Rectangle 94"/>
            <p:cNvSpPr/>
            <p:nvPr/>
          </p:nvSpPr>
          <p:spPr>
            <a:xfrm>
              <a:off x="6650"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96" name="Straight Connector 95"/>
            <p:cNvCxnSpPr>
              <a:stCxn id="94" idx="4"/>
              <a:endCxn id="95" idx="0"/>
            </p:cNvCxnSpPr>
            <p:nvPr/>
          </p:nvCxnSpPr>
          <p:spPr>
            <a:xfrm>
              <a:off x="6718" y="3334"/>
              <a:ext cx="6" cy="30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2798" name="Group 96"/>
            <p:cNvGrpSpPr>
              <a:grpSpLocks/>
            </p:cNvGrpSpPr>
            <p:nvPr/>
          </p:nvGrpSpPr>
          <p:grpSpPr bwMode="auto">
            <a:xfrm>
              <a:off x="2657" y="3873"/>
              <a:ext cx="4481" cy="206"/>
              <a:chOff x="492120" y="3950977"/>
              <a:chExt cx="8067290" cy="370958"/>
            </a:xfrm>
          </p:grpSpPr>
          <p:sp>
            <p:nvSpPr>
              <p:cNvPr id="32886" name="TextBox 117"/>
              <p:cNvSpPr txBox="1">
                <a:spLocks noChangeArrowheads="1"/>
              </p:cNvSpPr>
              <p:nvPr/>
            </p:nvSpPr>
            <p:spPr bwMode="auto">
              <a:xfrm>
                <a:off x="492120" y="3962637"/>
                <a:ext cx="1330509"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time</a:t>
                </a:r>
              </a:p>
            </p:txBody>
          </p:sp>
          <p:sp>
            <p:nvSpPr>
              <p:cNvPr id="32887" name="TextBox 118"/>
              <p:cNvSpPr txBox="1">
                <a:spLocks noChangeArrowheads="1"/>
              </p:cNvSpPr>
              <p:nvPr/>
            </p:nvSpPr>
            <p:spPr bwMode="auto">
              <a:xfrm>
                <a:off x="3769260" y="395097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like</a:t>
                </a:r>
              </a:p>
            </p:txBody>
          </p:sp>
          <p:sp>
            <p:nvSpPr>
              <p:cNvPr id="32888" name="TextBox 119"/>
              <p:cNvSpPr txBox="1">
                <a:spLocks noChangeArrowheads="1"/>
              </p:cNvSpPr>
              <p:nvPr/>
            </p:nvSpPr>
            <p:spPr bwMode="auto">
              <a:xfrm>
                <a:off x="2084801" y="3957332"/>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flies</a:t>
                </a:r>
              </a:p>
            </p:txBody>
          </p:sp>
          <p:sp>
            <p:nvSpPr>
              <p:cNvPr id="32889" name="TextBox 120"/>
              <p:cNvSpPr txBox="1">
                <a:spLocks noChangeArrowheads="1"/>
              </p:cNvSpPr>
              <p:nvPr/>
            </p:nvSpPr>
            <p:spPr bwMode="auto">
              <a:xfrm>
                <a:off x="5446910"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an</a:t>
                </a:r>
              </a:p>
            </p:txBody>
          </p:sp>
          <p:sp>
            <p:nvSpPr>
              <p:cNvPr id="32890" name="TextBox 121"/>
              <p:cNvSpPr txBox="1">
                <a:spLocks noChangeArrowheads="1"/>
              </p:cNvSpPr>
              <p:nvPr/>
            </p:nvSpPr>
            <p:spPr bwMode="auto">
              <a:xfrm>
                <a:off x="7108264"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arrow</a:t>
                </a:r>
              </a:p>
            </p:txBody>
          </p:sp>
        </p:grpSp>
        <p:sp>
          <p:nvSpPr>
            <p:cNvPr id="98" name="Oval 97"/>
            <p:cNvSpPr/>
            <p:nvPr/>
          </p:nvSpPr>
          <p:spPr>
            <a:xfrm>
              <a:off x="5980" y="2413"/>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6</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9" name="Rectangle 98"/>
            <p:cNvSpPr/>
            <p:nvPr/>
          </p:nvSpPr>
          <p:spPr>
            <a:xfrm>
              <a:off x="6058" y="2796"/>
              <a:ext cx="148"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100" name="Straight Connector 99"/>
            <p:cNvCxnSpPr>
              <a:stCxn id="99" idx="1"/>
              <a:endCxn id="89" idx="0"/>
            </p:cNvCxnSpPr>
            <p:nvPr/>
          </p:nvCxnSpPr>
          <p:spPr>
            <a:xfrm flipH="1">
              <a:off x="5800" y="2870"/>
              <a:ext cx="258" cy="161"/>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99" idx="0"/>
              <a:endCxn id="98" idx="4"/>
            </p:cNvCxnSpPr>
            <p:nvPr/>
          </p:nvCxnSpPr>
          <p:spPr>
            <a:xfrm flipH="1" flipV="1">
              <a:off x="6130" y="2717"/>
              <a:ext cx="2" cy="7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99" idx="3"/>
              <a:endCxn id="94" idx="0"/>
            </p:cNvCxnSpPr>
            <p:nvPr/>
          </p:nvCxnSpPr>
          <p:spPr>
            <a:xfrm>
              <a:off x="6206" y="2870"/>
              <a:ext cx="512" cy="160"/>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Oval 102"/>
            <p:cNvSpPr/>
            <p:nvPr/>
          </p:nvSpPr>
          <p:spPr>
            <a:xfrm>
              <a:off x="4823" y="1319"/>
              <a:ext cx="301"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105" name="Straight Connector 104"/>
            <p:cNvCxnSpPr>
              <a:stCxn id="104" idx="1"/>
              <a:endCxn id="79" idx="0"/>
            </p:cNvCxnSpPr>
            <p:nvPr/>
          </p:nvCxnSpPr>
          <p:spPr>
            <a:xfrm flipH="1">
              <a:off x="3945" y="1776"/>
              <a:ext cx="956" cy="125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104" idx="0"/>
              <a:endCxn id="103" idx="4"/>
            </p:cNvCxnSpPr>
            <p:nvPr/>
          </p:nvCxnSpPr>
          <p:spPr>
            <a:xfrm flipH="1" flipV="1">
              <a:off x="4973" y="1623"/>
              <a:ext cx="2" cy="7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104" idx="3"/>
              <a:endCxn id="108" idx="0"/>
            </p:cNvCxnSpPr>
            <p:nvPr/>
          </p:nvCxnSpPr>
          <p:spPr>
            <a:xfrm>
              <a:off x="5048" y="1776"/>
              <a:ext cx="518" cy="71"/>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Oval 107"/>
            <p:cNvSpPr/>
            <p:nvPr/>
          </p:nvSpPr>
          <p:spPr>
            <a:xfrm>
              <a:off x="5416" y="1847"/>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110" name="Straight Connector 109"/>
            <p:cNvCxnSpPr>
              <a:stCxn id="109" idx="1"/>
              <a:endCxn id="84" idx="0"/>
            </p:cNvCxnSpPr>
            <p:nvPr/>
          </p:nvCxnSpPr>
          <p:spPr>
            <a:xfrm flipH="1">
              <a:off x="4877" y="2314"/>
              <a:ext cx="617" cy="716"/>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109" idx="0"/>
              <a:endCxn id="108" idx="4"/>
            </p:cNvCxnSpPr>
            <p:nvPr/>
          </p:nvCxnSpPr>
          <p:spPr>
            <a:xfrm flipH="1" flipV="1">
              <a:off x="5566" y="2151"/>
              <a:ext cx="1" cy="8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stCxn id="109" idx="3"/>
              <a:endCxn id="98" idx="0"/>
            </p:cNvCxnSpPr>
            <p:nvPr/>
          </p:nvCxnSpPr>
          <p:spPr>
            <a:xfrm>
              <a:off x="5641" y="2314"/>
              <a:ext cx="489" cy="9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 name="Oval 112"/>
            <p:cNvSpPr/>
            <p:nvPr/>
          </p:nvSpPr>
          <p:spPr>
            <a:xfrm>
              <a:off x="4190" y="817"/>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14"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cxnSp>
          <p:nvCxnSpPr>
            <p:cNvPr id="115" name="Straight Connector 114"/>
            <p:cNvCxnSpPr>
              <a:stCxn id="114" idx="1"/>
              <a:endCxn id="74" idx="0"/>
            </p:cNvCxnSpPr>
            <p:nvPr/>
          </p:nvCxnSpPr>
          <p:spPr>
            <a:xfrm flipH="1">
              <a:off x="3027" y="1274"/>
              <a:ext cx="1241" cy="1757"/>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114" idx="0"/>
              <a:endCxn id="113" idx="4"/>
            </p:cNvCxnSpPr>
            <p:nvPr/>
          </p:nvCxnSpPr>
          <p:spPr>
            <a:xfrm flipH="1" flipV="1">
              <a:off x="4340" y="1121"/>
              <a:ext cx="2" cy="7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14" idx="3"/>
              <a:endCxn id="103" idx="0"/>
            </p:cNvCxnSpPr>
            <p:nvPr/>
          </p:nvCxnSpPr>
          <p:spPr>
            <a:xfrm>
              <a:off x="4415" y="1274"/>
              <a:ext cx="558" cy="4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9"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0"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1"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2"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3"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4"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5"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6"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7"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8"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9"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0"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1"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22" name="Rectangle 89"/>
            <p:cNvSpPr/>
            <p:nvPr/>
          </p:nvSpPr>
          <p:spPr>
            <a:xfrm>
              <a:off x="5732"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3"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4"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5"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6"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7"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28" name="Rectangle 94"/>
            <p:cNvSpPr/>
            <p:nvPr/>
          </p:nvSpPr>
          <p:spPr>
            <a:xfrm>
              <a:off x="6650"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9" name="Rectangle 89"/>
            <p:cNvSpPr/>
            <p:nvPr/>
          </p:nvSpPr>
          <p:spPr>
            <a:xfrm>
              <a:off x="5732"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0"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1"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0"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1"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2"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0003" name="Rectangle 92"/>
            <p:cNvSpPr/>
            <p:nvPr/>
          </p:nvSpPr>
          <p:spPr>
            <a:xfrm>
              <a:off x="6185"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4" name="Rectangle 94"/>
            <p:cNvSpPr/>
            <p:nvPr/>
          </p:nvSpPr>
          <p:spPr>
            <a:xfrm>
              <a:off x="6650"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5" name="Rectangle 89"/>
            <p:cNvSpPr/>
            <p:nvPr/>
          </p:nvSpPr>
          <p:spPr>
            <a:xfrm>
              <a:off x="5732"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6"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7"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8"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09"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0"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0011" name="Rectangle 98"/>
            <p:cNvSpPr/>
            <p:nvPr/>
          </p:nvSpPr>
          <p:spPr>
            <a:xfrm>
              <a:off x="6067" y="2796"/>
              <a:ext cx="148"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2" name="Rectangle 92"/>
            <p:cNvSpPr/>
            <p:nvPr/>
          </p:nvSpPr>
          <p:spPr>
            <a:xfrm>
              <a:off x="6194"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3" name="Rectangle 94"/>
            <p:cNvSpPr/>
            <p:nvPr/>
          </p:nvSpPr>
          <p:spPr>
            <a:xfrm>
              <a:off x="665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4" name="Rectangle 89"/>
            <p:cNvSpPr/>
            <p:nvPr/>
          </p:nvSpPr>
          <p:spPr>
            <a:xfrm>
              <a:off x="5741"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5" name="Rectangle 84"/>
            <p:cNvSpPr/>
            <p:nvPr/>
          </p:nvSpPr>
          <p:spPr>
            <a:xfrm>
              <a:off x="4818"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6" name="Rectangle 79"/>
            <p:cNvSpPr/>
            <p:nvPr/>
          </p:nvSpPr>
          <p:spPr>
            <a:xfrm>
              <a:off x="3886"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7" name="Rectangle 77"/>
            <p:cNvSpPr/>
            <p:nvPr/>
          </p:nvSpPr>
          <p:spPr>
            <a:xfrm>
              <a:off x="3421"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8" name="Rectangle 74"/>
            <p:cNvSpPr/>
            <p:nvPr/>
          </p:nvSpPr>
          <p:spPr>
            <a:xfrm>
              <a:off x="2968"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19" name="Rectangle 113"/>
            <p:cNvSpPr/>
            <p:nvPr/>
          </p:nvSpPr>
          <p:spPr>
            <a:xfrm>
              <a:off x="4277"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0020" name="Rectangle 98"/>
            <p:cNvSpPr/>
            <p:nvPr/>
          </p:nvSpPr>
          <p:spPr>
            <a:xfrm>
              <a:off x="6075" y="2796"/>
              <a:ext cx="148"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21" name="Rectangle 92"/>
            <p:cNvSpPr/>
            <p:nvPr/>
          </p:nvSpPr>
          <p:spPr>
            <a:xfrm>
              <a:off x="620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22" name="Rectangle 94"/>
            <p:cNvSpPr/>
            <p:nvPr/>
          </p:nvSpPr>
          <p:spPr>
            <a:xfrm>
              <a:off x="6667"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0023" name="Rectangle 89"/>
            <p:cNvSpPr/>
            <p:nvPr/>
          </p:nvSpPr>
          <p:spPr>
            <a:xfrm>
              <a:off x="574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25" name="Rectangle 84"/>
            <p:cNvSpPr/>
            <p:nvPr/>
          </p:nvSpPr>
          <p:spPr>
            <a:xfrm>
              <a:off x="4826"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26" name="Rectangle 79"/>
            <p:cNvSpPr/>
            <p:nvPr/>
          </p:nvSpPr>
          <p:spPr>
            <a:xfrm>
              <a:off x="3894"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27" name="Rectangle 77"/>
            <p:cNvSpPr/>
            <p:nvPr/>
          </p:nvSpPr>
          <p:spPr>
            <a:xfrm>
              <a:off x="3429"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28" name="Rectangle 74"/>
            <p:cNvSpPr/>
            <p:nvPr/>
          </p:nvSpPr>
          <p:spPr>
            <a:xfrm>
              <a:off x="2976"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0029" name="Rectangle 113"/>
            <p:cNvSpPr/>
            <p:nvPr/>
          </p:nvSpPr>
          <p:spPr>
            <a:xfrm>
              <a:off x="4285"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0031" name="Rectangle 98"/>
            <p:cNvSpPr/>
            <p:nvPr/>
          </p:nvSpPr>
          <p:spPr>
            <a:xfrm>
              <a:off x="6075" y="2798"/>
              <a:ext cx="148"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4" name="Rectangle 92"/>
            <p:cNvSpPr/>
            <p:nvPr/>
          </p:nvSpPr>
          <p:spPr>
            <a:xfrm>
              <a:off x="6202" y="3105"/>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5" name="Rectangle 89"/>
            <p:cNvSpPr/>
            <p:nvPr/>
          </p:nvSpPr>
          <p:spPr>
            <a:xfrm>
              <a:off x="5749" y="3646"/>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6" name="Rectangle 84"/>
            <p:cNvSpPr/>
            <p:nvPr/>
          </p:nvSpPr>
          <p:spPr>
            <a:xfrm>
              <a:off x="4826" y="3645"/>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{3}</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1" name="Rectangle 79"/>
            <p:cNvSpPr/>
            <p:nvPr/>
          </p:nvSpPr>
          <p:spPr>
            <a:xfrm>
              <a:off x="3894" y="3646"/>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{2}</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2" name="Rectangle 77"/>
            <p:cNvSpPr/>
            <p:nvPr/>
          </p:nvSpPr>
          <p:spPr>
            <a:xfrm>
              <a:off x="3356" y="3105"/>
              <a:ext cx="292"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{1,2}</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3" name="Rectangle 74"/>
            <p:cNvSpPr/>
            <p:nvPr/>
          </p:nvSpPr>
          <p:spPr>
            <a:xfrm>
              <a:off x="2976" y="3646"/>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3" name="Rectangle 113"/>
            <p:cNvSpPr/>
            <p:nvPr/>
          </p:nvSpPr>
          <p:spPr>
            <a:xfrm>
              <a:off x="4222" y="1202"/>
              <a:ext cx="272"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8" name="Rectangle 113"/>
            <p:cNvSpPr/>
            <p:nvPr/>
          </p:nvSpPr>
          <p:spPr>
            <a:xfrm>
              <a:off x="4838" y="1699"/>
              <a:ext cx="272"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{2,7,8}</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97" name="Rectangle 113"/>
            <p:cNvSpPr/>
            <p:nvPr/>
          </p:nvSpPr>
          <p:spPr>
            <a:xfrm>
              <a:off x="5424" y="2208"/>
              <a:ext cx="272"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{3,6,7}</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4" name="Rectangle 77"/>
            <p:cNvSpPr/>
            <p:nvPr/>
          </p:nvSpPr>
          <p:spPr>
            <a:xfrm>
              <a:off x="4272" y="3108"/>
              <a:ext cx="292"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{2,3}</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9" name="Rectangle 77"/>
            <p:cNvSpPr/>
            <p:nvPr/>
          </p:nvSpPr>
          <p:spPr>
            <a:xfrm>
              <a:off x="5184" y="3102"/>
              <a:ext cx="292"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{3,4}</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sp>
        <p:nvSpPr>
          <p:cNvPr id="126"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127" name="TextBox 126">
            <a:extLst>
              <a:ext uri="{FF2B5EF4-FFF2-40B4-BE49-F238E27FC236}">
                <a16:creationId xmlns:a16="http://schemas.microsoft.com/office/drawing/2014/main" id="{D40B096D-5809-49FE-9A15-33DC2E447401}"/>
              </a:ext>
            </a:extLst>
          </p:cNvPr>
          <p:cNvSpPr txBox="1"/>
          <p:nvPr/>
        </p:nvSpPr>
        <p:spPr>
          <a:xfrm rot="16200000">
            <a:off x="10073251" y="1924637"/>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4231684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70"/>
          <p:cNvGrpSpPr>
            <a:grpSpLocks/>
          </p:cNvGrpSpPr>
          <p:nvPr/>
        </p:nvGrpSpPr>
        <p:grpSpPr bwMode="auto">
          <a:xfrm>
            <a:off x="5741989" y="1296989"/>
            <a:ext cx="7113587" cy="5178425"/>
            <a:chOff x="2657" y="817"/>
            <a:chExt cx="4481" cy="3262"/>
          </a:xfrm>
        </p:grpSpPr>
        <p:sp>
          <p:nvSpPr>
            <p:cNvPr id="74" name="Oval 73"/>
            <p:cNvSpPr/>
            <p:nvPr/>
          </p:nvSpPr>
          <p:spPr>
            <a:xfrm>
              <a:off x="2876" y="3031"/>
              <a:ext cx="301" cy="305"/>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75"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76" name="Straight Connector 75"/>
            <p:cNvCxnSpPr>
              <a:stCxn id="74" idx="4"/>
              <a:endCxn id="75" idx="0"/>
            </p:cNvCxnSpPr>
            <p:nvPr/>
          </p:nvCxnSpPr>
          <p:spPr>
            <a:xfrm>
              <a:off x="3027" y="3336"/>
              <a:ext cx="6" cy="308"/>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74" idx="6"/>
              <a:endCxn id="79" idx="2"/>
            </p:cNvCxnSpPr>
            <p:nvPr/>
          </p:nvCxnSpPr>
          <p:spPr>
            <a:xfrm>
              <a:off x="3177" y="3184"/>
              <a:ext cx="617" cy="0"/>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9" name="Oval 78"/>
            <p:cNvSpPr/>
            <p:nvPr/>
          </p:nvSpPr>
          <p:spPr>
            <a:xfrm>
              <a:off x="3794" y="3031"/>
              <a:ext cx="301" cy="305"/>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80"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81" name="Straight Connector 80"/>
            <p:cNvCxnSpPr>
              <a:stCxn id="79" idx="4"/>
              <a:endCxn id="80" idx="0"/>
            </p:cNvCxnSpPr>
            <p:nvPr/>
          </p:nvCxnSpPr>
          <p:spPr>
            <a:xfrm>
              <a:off x="3945" y="3336"/>
              <a:ext cx="6" cy="308"/>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79" idx="6"/>
              <a:endCxn id="84" idx="2"/>
            </p:cNvCxnSpPr>
            <p:nvPr/>
          </p:nvCxnSpPr>
          <p:spPr>
            <a:xfrm flipV="1">
              <a:off x="4095" y="3182"/>
              <a:ext cx="632" cy="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4727" y="3030"/>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85"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86" name="Straight Connector 85"/>
            <p:cNvCxnSpPr>
              <a:stCxn id="84" idx="4"/>
              <a:endCxn id="85" idx="0"/>
            </p:cNvCxnSpPr>
            <p:nvPr/>
          </p:nvCxnSpPr>
          <p:spPr>
            <a:xfrm>
              <a:off x="4877" y="3334"/>
              <a:ext cx="6" cy="30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4" idx="6"/>
              <a:endCxn id="89" idx="2"/>
            </p:cNvCxnSpPr>
            <p:nvPr/>
          </p:nvCxnSpPr>
          <p:spPr>
            <a:xfrm>
              <a:off x="5027" y="3182"/>
              <a:ext cx="622" cy="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Oval 88"/>
            <p:cNvSpPr/>
            <p:nvPr/>
          </p:nvSpPr>
          <p:spPr>
            <a:xfrm>
              <a:off x="5649" y="3031"/>
              <a:ext cx="301" cy="305"/>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4</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0" name="Rectangle 89"/>
            <p:cNvSpPr/>
            <p:nvPr/>
          </p:nvSpPr>
          <p:spPr>
            <a:xfrm>
              <a:off x="5732"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91" name="Straight Connector 90"/>
            <p:cNvCxnSpPr>
              <a:stCxn id="89" idx="4"/>
              <a:endCxn id="90" idx="0"/>
            </p:cNvCxnSpPr>
            <p:nvPr/>
          </p:nvCxnSpPr>
          <p:spPr>
            <a:xfrm>
              <a:off x="5800" y="3336"/>
              <a:ext cx="6" cy="308"/>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89" idx="6"/>
              <a:endCxn id="94" idx="2"/>
            </p:cNvCxnSpPr>
            <p:nvPr/>
          </p:nvCxnSpPr>
          <p:spPr>
            <a:xfrm flipV="1">
              <a:off x="5950" y="3182"/>
              <a:ext cx="618" cy="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6185"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4" name="Oval 93"/>
            <p:cNvSpPr/>
            <p:nvPr/>
          </p:nvSpPr>
          <p:spPr>
            <a:xfrm>
              <a:off x="6568" y="3030"/>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5" name="Rectangle 94"/>
            <p:cNvSpPr/>
            <p:nvPr/>
          </p:nvSpPr>
          <p:spPr>
            <a:xfrm>
              <a:off x="6650"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96" name="Straight Connector 95"/>
            <p:cNvCxnSpPr>
              <a:stCxn id="94" idx="4"/>
              <a:endCxn id="95" idx="0"/>
            </p:cNvCxnSpPr>
            <p:nvPr/>
          </p:nvCxnSpPr>
          <p:spPr>
            <a:xfrm>
              <a:off x="6718" y="3334"/>
              <a:ext cx="6" cy="30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3832" name="Group 96"/>
            <p:cNvGrpSpPr>
              <a:grpSpLocks/>
            </p:cNvGrpSpPr>
            <p:nvPr/>
          </p:nvGrpSpPr>
          <p:grpSpPr bwMode="auto">
            <a:xfrm>
              <a:off x="2657" y="3873"/>
              <a:ext cx="4481" cy="206"/>
              <a:chOff x="492120" y="3950977"/>
              <a:chExt cx="8067290" cy="370958"/>
            </a:xfrm>
          </p:grpSpPr>
          <p:sp>
            <p:nvSpPr>
              <p:cNvPr id="33920" name="TextBox 117"/>
              <p:cNvSpPr txBox="1">
                <a:spLocks noChangeArrowheads="1"/>
              </p:cNvSpPr>
              <p:nvPr/>
            </p:nvSpPr>
            <p:spPr bwMode="auto">
              <a:xfrm>
                <a:off x="492120" y="3962637"/>
                <a:ext cx="1330509"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time</a:t>
                </a:r>
              </a:p>
            </p:txBody>
          </p:sp>
          <p:sp>
            <p:nvSpPr>
              <p:cNvPr id="33921" name="TextBox 118"/>
              <p:cNvSpPr txBox="1">
                <a:spLocks noChangeArrowheads="1"/>
              </p:cNvSpPr>
              <p:nvPr/>
            </p:nvSpPr>
            <p:spPr bwMode="auto">
              <a:xfrm>
                <a:off x="3769260" y="395097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like</a:t>
                </a:r>
              </a:p>
            </p:txBody>
          </p:sp>
          <p:sp>
            <p:nvSpPr>
              <p:cNvPr id="33922" name="TextBox 119"/>
              <p:cNvSpPr txBox="1">
                <a:spLocks noChangeArrowheads="1"/>
              </p:cNvSpPr>
              <p:nvPr/>
            </p:nvSpPr>
            <p:spPr bwMode="auto">
              <a:xfrm>
                <a:off x="2084801" y="3957332"/>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flies</a:t>
                </a:r>
              </a:p>
            </p:txBody>
          </p:sp>
          <p:sp>
            <p:nvSpPr>
              <p:cNvPr id="33923" name="TextBox 120"/>
              <p:cNvSpPr txBox="1">
                <a:spLocks noChangeArrowheads="1"/>
              </p:cNvSpPr>
              <p:nvPr/>
            </p:nvSpPr>
            <p:spPr bwMode="auto">
              <a:xfrm>
                <a:off x="5446910"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an</a:t>
                </a:r>
              </a:p>
            </p:txBody>
          </p:sp>
          <p:sp>
            <p:nvSpPr>
              <p:cNvPr id="33924" name="TextBox 121"/>
              <p:cNvSpPr txBox="1">
                <a:spLocks noChangeArrowheads="1"/>
              </p:cNvSpPr>
              <p:nvPr/>
            </p:nvSpPr>
            <p:spPr bwMode="auto">
              <a:xfrm>
                <a:off x="7108264"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a:ea typeface="Rockwell"/>
                    <a:cs typeface="Rockwell"/>
                  </a:rPr>
                  <a:t>arrow</a:t>
                </a:r>
              </a:p>
            </p:txBody>
          </p:sp>
        </p:grpSp>
        <p:sp>
          <p:nvSpPr>
            <p:cNvPr id="98" name="Oval 97"/>
            <p:cNvSpPr/>
            <p:nvPr/>
          </p:nvSpPr>
          <p:spPr>
            <a:xfrm>
              <a:off x="5980" y="2413"/>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6</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9" name="Rectangle 98"/>
            <p:cNvSpPr/>
            <p:nvPr/>
          </p:nvSpPr>
          <p:spPr>
            <a:xfrm>
              <a:off x="6058" y="2796"/>
              <a:ext cx="148"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100" name="Straight Connector 99"/>
            <p:cNvCxnSpPr>
              <a:stCxn id="99" idx="1"/>
              <a:endCxn id="89" idx="0"/>
            </p:cNvCxnSpPr>
            <p:nvPr/>
          </p:nvCxnSpPr>
          <p:spPr>
            <a:xfrm flipH="1">
              <a:off x="5800" y="2870"/>
              <a:ext cx="258" cy="161"/>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99" idx="0"/>
              <a:endCxn id="98" idx="4"/>
            </p:cNvCxnSpPr>
            <p:nvPr/>
          </p:nvCxnSpPr>
          <p:spPr>
            <a:xfrm flipH="1" flipV="1">
              <a:off x="6130" y="2717"/>
              <a:ext cx="2" cy="7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99" idx="3"/>
              <a:endCxn id="94" idx="0"/>
            </p:cNvCxnSpPr>
            <p:nvPr/>
          </p:nvCxnSpPr>
          <p:spPr>
            <a:xfrm>
              <a:off x="6206" y="2870"/>
              <a:ext cx="512" cy="160"/>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Oval 102"/>
            <p:cNvSpPr/>
            <p:nvPr/>
          </p:nvSpPr>
          <p:spPr>
            <a:xfrm>
              <a:off x="4823" y="1319"/>
              <a:ext cx="301"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105" name="Straight Connector 104"/>
            <p:cNvCxnSpPr>
              <a:endCxn id="79" idx="0"/>
            </p:cNvCxnSpPr>
            <p:nvPr/>
          </p:nvCxnSpPr>
          <p:spPr>
            <a:xfrm flipH="1">
              <a:off x="3945" y="1776"/>
              <a:ext cx="956" cy="125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endCxn id="103" idx="4"/>
            </p:cNvCxnSpPr>
            <p:nvPr/>
          </p:nvCxnSpPr>
          <p:spPr>
            <a:xfrm flipH="1" flipV="1">
              <a:off x="4973" y="1623"/>
              <a:ext cx="2" cy="7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endCxn id="108" idx="0"/>
            </p:cNvCxnSpPr>
            <p:nvPr/>
          </p:nvCxnSpPr>
          <p:spPr>
            <a:xfrm>
              <a:off x="5048" y="1776"/>
              <a:ext cx="518" cy="71"/>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Oval 107"/>
            <p:cNvSpPr/>
            <p:nvPr/>
          </p:nvSpPr>
          <p:spPr>
            <a:xfrm>
              <a:off x="5416" y="1847"/>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110" name="Straight Connector 109"/>
            <p:cNvCxnSpPr>
              <a:endCxn id="84" idx="0"/>
            </p:cNvCxnSpPr>
            <p:nvPr/>
          </p:nvCxnSpPr>
          <p:spPr>
            <a:xfrm flipH="1">
              <a:off x="4877" y="2314"/>
              <a:ext cx="617" cy="716"/>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endCxn id="108" idx="4"/>
            </p:cNvCxnSpPr>
            <p:nvPr/>
          </p:nvCxnSpPr>
          <p:spPr>
            <a:xfrm flipH="1" flipV="1">
              <a:off x="5566" y="2151"/>
              <a:ext cx="1" cy="8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endCxn id="98" idx="0"/>
            </p:cNvCxnSpPr>
            <p:nvPr/>
          </p:nvCxnSpPr>
          <p:spPr>
            <a:xfrm>
              <a:off x="5641" y="2314"/>
              <a:ext cx="489" cy="9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 name="Oval 112"/>
            <p:cNvSpPr/>
            <p:nvPr/>
          </p:nvSpPr>
          <p:spPr>
            <a:xfrm>
              <a:off x="4190" y="817"/>
              <a:ext cx="300" cy="304"/>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400" b="0" i="1" u="none" strike="noStrike" kern="1200" cap="none" spc="0" normalizeH="0" baseline="-25000" noProof="0" dirty="0">
                  <a:ln>
                    <a:noFill/>
                  </a:ln>
                  <a:solidFill>
                    <a:prstClr val="black"/>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14"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cxnSp>
          <p:nvCxnSpPr>
            <p:cNvPr id="115" name="Straight Connector 114"/>
            <p:cNvCxnSpPr>
              <a:stCxn id="114" idx="1"/>
              <a:endCxn id="74" idx="0"/>
            </p:cNvCxnSpPr>
            <p:nvPr/>
          </p:nvCxnSpPr>
          <p:spPr>
            <a:xfrm flipH="1">
              <a:off x="3027" y="1274"/>
              <a:ext cx="1241" cy="1757"/>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114" idx="0"/>
              <a:endCxn id="113" idx="4"/>
            </p:cNvCxnSpPr>
            <p:nvPr/>
          </p:nvCxnSpPr>
          <p:spPr>
            <a:xfrm flipH="1" flipV="1">
              <a:off x="4340" y="1121"/>
              <a:ext cx="2" cy="79"/>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14" idx="3"/>
              <a:endCxn id="103" idx="0"/>
            </p:cNvCxnSpPr>
            <p:nvPr/>
          </p:nvCxnSpPr>
          <p:spPr>
            <a:xfrm>
              <a:off x="4415" y="1274"/>
              <a:ext cx="558" cy="4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0"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1"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2"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3"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4"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5"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6"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7"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8"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9"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0"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1"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2"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3"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24" name="Rectangle 89"/>
            <p:cNvSpPr/>
            <p:nvPr/>
          </p:nvSpPr>
          <p:spPr>
            <a:xfrm>
              <a:off x="5732"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5"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6"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7"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8"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29"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30" name="Rectangle 94"/>
            <p:cNvSpPr/>
            <p:nvPr/>
          </p:nvSpPr>
          <p:spPr>
            <a:xfrm>
              <a:off x="6650"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1" name="Rectangle 89"/>
            <p:cNvSpPr/>
            <p:nvPr/>
          </p:nvSpPr>
          <p:spPr>
            <a:xfrm>
              <a:off x="5732"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2"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3"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4"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5"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6"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37" name="Rectangle 92"/>
            <p:cNvSpPr/>
            <p:nvPr/>
          </p:nvSpPr>
          <p:spPr>
            <a:xfrm>
              <a:off x="6185"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8" name="Rectangle 94"/>
            <p:cNvSpPr/>
            <p:nvPr/>
          </p:nvSpPr>
          <p:spPr>
            <a:xfrm>
              <a:off x="6650"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9" name="Rectangle 89"/>
            <p:cNvSpPr/>
            <p:nvPr/>
          </p:nvSpPr>
          <p:spPr>
            <a:xfrm>
              <a:off x="5732"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0" name="Rectangle 84"/>
            <p:cNvSpPr/>
            <p:nvPr/>
          </p:nvSpPr>
          <p:spPr>
            <a:xfrm>
              <a:off x="480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1" name="Rectangle 79"/>
            <p:cNvSpPr/>
            <p:nvPr/>
          </p:nvSpPr>
          <p:spPr>
            <a:xfrm>
              <a:off x="3877"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2" name="Rectangle 77"/>
            <p:cNvSpPr/>
            <p:nvPr/>
          </p:nvSpPr>
          <p:spPr>
            <a:xfrm>
              <a:off x="341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3" name="Rectangle 74"/>
            <p:cNvSpPr/>
            <p:nvPr/>
          </p:nvSpPr>
          <p:spPr>
            <a:xfrm>
              <a:off x="295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4" name="Rectangle 113"/>
            <p:cNvSpPr/>
            <p:nvPr/>
          </p:nvSpPr>
          <p:spPr>
            <a:xfrm>
              <a:off x="4268"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45" name="Rectangle 98"/>
            <p:cNvSpPr/>
            <p:nvPr/>
          </p:nvSpPr>
          <p:spPr>
            <a:xfrm>
              <a:off x="6067" y="2796"/>
              <a:ext cx="148"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6" name="Rectangle 92"/>
            <p:cNvSpPr/>
            <p:nvPr/>
          </p:nvSpPr>
          <p:spPr>
            <a:xfrm>
              <a:off x="6194"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7" name="Rectangle 94"/>
            <p:cNvSpPr/>
            <p:nvPr/>
          </p:nvSpPr>
          <p:spPr>
            <a:xfrm>
              <a:off x="6659"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8" name="Rectangle 89"/>
            <p:cNvSpPr/>
            <p:nvPr/>
          </p:nvSpPr>
          <p:spPr>
            <a:xfrm>
              <a:off x="5741"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49" name="Rectangle 84"/>
            <p:cNvSpPr/>
            <p:nvPr/>
          </p:nvSpPr>
          <p:spPr>
            <a:xfrm>
              <a:off x="4818"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0" name="Rectangle 79"/>
            <p:cNvSpPr/>
            <p:nvPr/>
          </p:nvSpPr>
          <p:spPr>
            <a:xfrm>
              <a:off x="3886"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1" name="Rectangle 77"/>
            <p:cNvSpPr/>
            <p:nvPr/>
          </p:nvSpPr>
          <p:spPr>
            <a:xfrm>
              <a:off x="3421"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2" name="Rectangle 74"/>
            <p:cNvSpPr/>
            <p:nvPr/>
          </p:nvSpPr>
          <p:spPr>
            <a:xfrm>
              <a:off x="2968"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3" name="Rectangle 113"/>
            <p:cNvSpPr/>
            <p:nvPr/>
          </p:nvSpPr>
          <p:spPr>
            <a:xfrm>
              <a:off x="4277"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54" name="Rectangle 98"/>
            <p:cNvSpPr/>
            <p:nvPr/>
          </p:nvSpPr>
          <p:spPr>
            <a:xfrm>
              <a:off x="6075" y="2796"/>
              <a:ext cx="148"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5" name="Rectangle 92"/>
            <p:cNvSpPr/>
            <p:nvPr/>
          </p:nvSpPr>
          <p:spPr>
            <a:xfrm>
              <a:off x="6202"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6" name="Rectangle 94"/>
            <p:cNvSpPr/>
            <p:nvPr/>
          </p:nvSpPr>
          <p:spPr>
            <a:xfrm>
              <a:off x="6667"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57" name="Rectangle 89"/>
            <p:cNvSpPr/>
            <p:nvPr/>
          </p:nvSpPr>
          <p:spPr>
            <a:xfrm>
              <a:off x="5749"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8" name="Rectangle 84"/>
            <p:cNvSpPr/>
            <p:nvPr/>
          </p:nvSpPr>
          <p:spPr>
            <a:xfrm>
              <a:off x="4826" y="3643"/>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59" name="Rectangle 79"/>
            <p:cNvSpPr/>
            <p:nvPr/>
          </p:nvSpPr>
          <p:spPr>
            <a:xfrm>
              <a:off x="3894" y="3644"/>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61" name="Rectangle 77"/>
            <p:cNvSpPr/>
            <p:nvPr/>
          </p:nvSpPr>
          <p:spPr>
            <a:xfrm>
              <a:off x="3429" y="3103"/>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62" name="Rectangle 74"/>
            <p:cNvSpPr/>
            <p:nvPr/>
          </p:nvSpPr>
          <p:spPr>
            <a:xfrm>
              <a:off x="2976" y="3644"/>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63" name="Rectangle 113"/>
            <p:cNvSpPr/>
            <p:nvPr/>
          </p:nvSpPr>
          <p:spPr>
            <a:xfrm>
              <a:off x="4285" y="1200"/>
              <a:ext cx="147"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4" name="Rectangle 98"/>
            <p:cNvSpPr/>
            <p:nvPr/>
          </p:nvSpPr>
          <p:spPr>
            <a:xfrm>
              <a:off x="6075" y="2798"/>
              <a:ext cx="148"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5" name="Rectangle 92"/>
            <p:cNvSpPr/>
            <p:nvPr/>
          </p:nvSpPr>
          <p:spPr>
            <a:xfrm>
              <a:off x="6202" y="3105"/>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8" name="Rectangle 89"/>
            <p:cNvSpPr/>
            <p:nvPr/>
          </p:nvSpPr>
          <p:spPr>
            <a:xfrm>
              <a:off x="5749" y="3646"/>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69" name="Rectangle 84"/>
            <p:cNvSpPr/>
            <p:nvPr/>
          </p:nvSpPr>
          <p:spPr>
            <a:xfrm>
              <a:off x="4826" y="3645"/>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{3}</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0" name="Rectangle 79"/>
            <p:cNvSpPr/>
            <p:nvPr/>
          </p:nvSpPr>
          <p:spPr>
            <a:xfrm>
              <a:off x="3894" y="3646"/>
              <a:ext cx="148"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{2}</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1" name="Rectangle 77"/>
            <p:cNvSpPr/>
            <p:nvPr/>
          </p:nvSpPr>
          <p:spPr>
            <a:xfrm>
              <a:off x="3356" y="3105"/>
              <a:ext cx="292"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{1,2}</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2" name="Rectangle 74"/>
            <p:cNvSpPr/>
            <p:nvPr/>
          </p:nvSpPr>
          <p:spPr>
            <a:xfrm>
              <a:off x="2976" y="3646"/>
              <a:ext cx="147"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3" name="Rectangle 113"/>
            <p:cNvSpPr/>
            <p:nvPr/>
          </p:nvSpPr>
          <p:spPr>
            <a:xfrm>
              <a:off x="4222" y="1202"/>
              <a:ext cx="272"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{1,8,9}</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3" name="Rectangle 113"/>
            <p:cNvSpPr/>
            <p:nvPr/>
          </p:nvSpPr>
          <p:spPr>
            <a:xfrm>
              <a:off x="4838" y="1699"/>
              <a:ext cx="272"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{2,7,8}</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8" name="Rectangle 113"/>
            <p:cNvSpPr/>
            <p:nvPr/>
          </p:nvSpPr>
          <p:spPr>
            <a:xfrm>
              <a:off x="5424" y="2208"/>
              <a:ext cx="272" cy="148"/>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{3,6,7}</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0960" name="Rectangle 77"/>
            <p:cNvSpPr/>
            <p:nvPr/>
          </p:nvSpPr>
          <p:spPr>
            <a:xfrm>
              <a:off x="4272" y="3108"/>
              <a:ext cx="292"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{2,3}</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0961" name="Rectangle 77"/>
            <p:cNvSpPr/>
            <p:nvPr/>
          </p:nvSpPr>
          <p:spPr>
            <a:xfrm>
              <a:off x="5184" y="3102"/>
              <a:ext cx="292" cy="147"/>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ψ</a:t>
              </a:r>
              <a:r>
                <a:rPr kumimoji="0" lang="en-US" sz="1400" b="0" i="1" u="none" strike="noStrike" kern="1200" cap="none" spc="0" normalizeH="0" baseline="-25000" noProof="0">
                  <a:ln>
                    <a:noFill/>
                  </a:ln>
                  <a:solidFill>
                    <a:prstClr val="white"/>
                  </a:solidFill>
                  <a:effectLst/>
                  <a:uLnTx/>
                  <a:uFillTx/>
                  <a:latin typeface="Times New Roman" pitchFamily="18" charset="0"/>
                  <a:ea typeface="+mn-ea"/>
                  <a:cs typeface="Times New Roman" pitchFamily="18" charset="0"/>
                </a:rPr>
                <a:t>{3,4}</a:t>
              </a:r>
              <a:endParaRPr kumimoji="0" lang="en-US" sz="1400" b="0"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grpSp>
      <p:sp>
        <p:nvSpPr>
          <p:cNvPr id="2" name="Title 1"/>
          <p:cNvSpPr>
            <a:spLocks noGrp="1"/>
          </p:cNvSpPr>
          <p:nvPr>
            <p:ph type="title" idx="4294967295"/>
          </p:nvPr>
        </p:nvSpPr>
        <p:spPr/>
        <p:txBody>
          <a:bodyPr rtlCol="0">
            <a:normAutofit fontScale="90000"/>
          </a:bodyPr>
          <a:lstStyle/>
          <a:p>
            <a:pPr>
              <a:defRPr/>
            </a:pPr>
            <a:r>
              <a:rPr lang="en-US" dirty="0"/>
              <a:t>Factors are Tensors</a:t>
            </a:r>
          </a:p>
        </p:txBody>
      </p:sp>
      <p:sp>
        <p:nvSpPr>
          <p:cNvPr id="4" name="Slide Number Placeholder 3"/>
          <p:cNvSpPr txBox="1">
            <a:spLocks noGrp="1"/>
          </p:cNvSpPr>
          <p:nvPr/>
        </p:nvSpPr>
        <p:spPr>
          <a:xfrm>
            <a:off x="8077200" y="6356351"/>
            <a:ext cx="2133600" cy="365125"/>
          </a:xfrm>
          <a:prstGeom prst="rect">
            <a:avLst/>
          </a:prstGeom>
          <a:noFill/>
        </p:spPr>
        <p:txBody>
          <a:bodyPr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C282C339-2A7B-4C6B-A79B-A0FED35D44FA}"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sp>
        <p:nvSpPr>
          <p:cNvPr id="33796" name="Content Placeholder 110"/>
          <p:cNvSpPr>
            <a:spLocks noGrp="1"/>
          </p:cNvSpPr>
          <p:nvPr>
            <p:ph idx="4294967295"/>
          </p:nvPr>
        </p:nvSpPr>
        <p:spPr/>
        <p:txBody>
          <a:bodyPr/>
          <a:lstStyle/>
          <a:p>
            <a:pPr eaLnBrk="1" hangingPunct="1"/>
            <a:endParaRPr lang="en-US"/>
          </a:p>
          <a:p>
            <a:pPr eaLnBrk="1" hangingPunct="1"/>
            <a:endParaRPr lang="en-US">
              <a:solidFill>
                <a:srgbClr val="C32D2E"/>
              </a:solidFill>
            </a:endParaRPr>
          </a:p>
          <a:p>
            <a:pPr eaLnBrk="1" hangingPunct="1"/>
            <a:r>
              <a:rPr lang="en-US">
                <a:solidFill>
                  <a:srgbClr val="C32D2E"/>
                </a:solidFill>
              </a:rPr>
              <a:t>Factors</a:t>
            </a:r>
            <a:r>
              <a:rPr lang="en-US"/>
              <a:t>:</a:t>
            </a:r>
          </a:p>
          <a:p>
            <a:pPr lvl="1" eaLnBrk="1" hangingPunct="1"/>
            <a:endParaRPr lang="en-US"/>
          </a:p>
        </p:txBody>
      </p:sp>
      <p:sp>
        <p:nvSpPr>
          <p:cNvPr id="66" name="Isosceles Triangle 65"/>
          <p:cNvSpPr/>
          <p:nvPr/>
        </p:nvSpPr>
        <p:spPr>
          <a:xfrm rot="5400000">
            <a:off x="5422901" y="5499101"/>
            <a:ext cx="1069975" cy="412750"/>
          </a:xfrm>
          <a:prstGeom prst="triangle">
            <a:avLst>
              <a:gd name="adj" fmla="val 75213"/>
            </a:avLst>
          </a:prstGeom>
          <a:gradFill>
            <a:gsLst>
              <a:gs pos="0">
                <a:schemeClr val="accent3"/>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23" name="Trapezoid 122"/>
          <p:cNvSpPr/>
          <p:nvPr/>
        </p:nvSpPr>
        <p:spPr>
          <a:xfrm flipV="1">
            <a:off x="6348414" y="4592639"/>
            <a:ext cx="1393825" cy="300037"/>
          </a:xfrm>
          <a:prstGeom prst="trapezoid">
            <a:avLst>
              <a:gd name="adj" fmla="val 194940"/>
            </a:avLst>
          </a:prstGeom>
          <a:gradFill>
            <a:gsLst>
              <a:gs pos="0">
                <a:schemeClr val="accent3"/>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aphicFrame>
        <p:nvGraphicFramePr>
          <p:cNvPr id="124" name="Table 123"/>
          <p:cNvGraphicFramePr>
            <a:graphicFrameLocks noGrp="1"/>
          </p:cNvGraphicFramePr>
          <p:nvPr/>
        </p:nvGraphicFramePr>
        <p:xfrm>
          <a:off x="5200492" y="5170098"/>
          <a:ext cx="557426" cy="1069844"/>
        </p:xfrm>
        <a:graphic>
          <a:graphicData uri="http://schemas.openxmlformats.org/drawingml/2006/table">
            <a:tbl>
              <a:tblPr bandRow="1">
                <a:tableStyleId>{69C7853C-536D-4A76-A0AE-DD22124D55A5}</a:tableStyleId>
              </a:tblPr>
              <a:tblGrid>
                <a:gridCol w="278713">
                  <a:extLst>
                    <a:ext uri="{9D8B030D-6E8A-4147-A177-3AD203B41FA5}">
                      <a16:colId xmlns:a16="http://schemas.microsoft.com/office/drawing/2014/main" val="20000"/>
                    </a:ext>
                  </a:extLst>
                </a:gridCol>
                <a:gridCol w="278713">
                  <a:extLst>
                    <a:ext uri="{9D8B030D-6E8A-4147-A177-3AD203B41FA5}">
                      <a16:colId xmlns:a16="http://schemas.microsoft.com/office/drawing/2014/main" val="20001"/>
                    </a:ext>
                  </a:extLst>
                </a:gridCol>
              </a:tblGrid>
              <a:tr h="267461">
                <a:tc>
                  <a:txBody>
                    <a:bodyPr/>
                    <a:lstStyle/>
                    <a:p>
                      <a:pPr algn="ctr"/>
                      <a:r>
                        <a:rPr lang="en-US" sz="1600" dirty="0">
                          <a:latin typeface="Rockwell"/>
                          <a:cs typeface="Rockwell"/>
                        </a:rPr>
                        <a:t>v</a:t>
                      </a:r>
                    </a:p>
                  </a:txBody>
                  <a:tcPr marL="0" marR="0" marT="0" marB="0" anchor="ctr"/>
                </a:tc>
                <a:tc>
                  <a:txBody>
                    <a:bodyPr/>
                    <a:lstStyle/>
                    <a:p>
                      <a:pPr algn="ctr"/>
                      <a:r>
                        <a:rPr lang="en-US" sz="1600" dirty="0">
                          <a:latin typeface="+mn-lt"/>
                          <a:cs typeface="Rockwell"/>
                        </a:rPr>
                        <a:t>3</a:t>
                      </a:r>
                    </a:p>
                  </a:txBody>
                  <a:tcPr marL="0" marR="0" marT="0" marB="0" anchor="ctr"/>
                </a:tc>
                <a:extLst>
                  <a:ext uri="{0D108BD9-81ED-4DB2-BD59-A6C34878D82A}">
                    <a16:rowId xmlns:a16="http://schemas.microsoft.com/office/drawing/2014/main" val="10000"/>
                  </a:ext>
                </a:extLst>
              </a:tr>
              <a:tr h="267461">
                <a:tc>
                  <a:txBody>
                    <a:bodyPr/>
                    <a:lstStyle/>
                    <a:p>
                      <a:pPr algn="ctr"/>
                      <a:r>
                        <a:rPr lang="en-US" sz="1600" dirty="0">
                          <a:latin typeface="Rockwell"/>
                          <a:cs typeface="Rockwell"/>
                        </a:rPr>
                        <a:t>n</a:t>
                      </a:r>
                    </a:p>
                  </a:txBody>
                  <a:tcPr marL="0" marR="0" marT="0" marB="0" anchor="ctr"/>
                </a:tc>
                <a:tc>
                  <a:txBody>
                    <a:bodyPr/>
                    <a:lstStyle/>
                    <a:p>
                      <a:pPr algn="ctr"/>
                      <a:r>
                        <a:rPr lang="en-US" sz="1600" dirty="0">
                          <a:latin typeface="+mn-lt"/>
                          <a:cs typeface="Rockwell"/>
                        </a:rPr>
                        <a:t>4</a:t>
                      </a:r>
                    </a:p>
                  </a:txBody>
                  <a:tcPr marL="0" marR="0" marT="0" marB="0" anchor="ctr">
                    <a:solidFill>
                      <a:schemeClr val="accent3">
                        <a:lumMod val="20000"/>
                        <a:lumOff val="80000"/>
                      </a:schemeClr>
                    </a:solidFill>
                  </a:tcPr>
                </a:tc>
                <a:extLst>
                  <a:ext uri="{0D108BD9-81ED-4DB2-BD59-A6C34878D82A}">
                    <a16:rowId xmlns:a16="http://schemas.microsoft.com/office/drawing/2014/main" val="10001"/>
                  </a:ext>
                </a:extLst>
              </a:tr>
              <a:tr h="267461">
                <a:tc>
                  <a:txBody>
                    <a:bodyPr/>
                    <a:lstStyle/>
                    <a:p>
                      <a:pPr algn="ctr"/>
                      <a:r>
                        <a:rPr lang="en-US" sz="1600" dirty="0">
                          <a:latin typeface="Rockwell"/>
                          <a:cs typeface="Rockwell"/>
                        </a:rPr>
                        <a:t>p</a:t>
                      </a:r>
                    </a:p>
                  </a:txBody>
                  <a:tcPr marL="0" marR="0" marT="0" marB="0" anchor="ctr"/>
                </a:tc>
                <a:tc>
                  <a:txBody>
                    <a:bodyPr/>
                    <a:lstStyle/>
                    <a:p>
                      <a:pPr algn="ctr"/>
                      <a:r>
                        <a:rPr lang="en-US" sz="1600" dirty="0">
                          <a:latin typeface="+mn-lt"/>
                          <a:cs typeface="Rockwell"/>
                        </a:rPr>
                        <a:t>0.1</a:t>
                      </a:r>
                    </a:p>
                  </a:txBody>
                  <a:tcPr marL="0" marR="0" marT="0" marB="0" anchor="ctr"/>
                </a:tc>
                <a:extLst>
                  <a:ext uri="{0D108BD9-81ED-4DB2-BD59-A6C34878D82A}">
                    <a16:rowId xmlns:a16="http://schemas.microsoft.com/office/drawing/2014/main" val="10002"/>
                  </a:ext>
                </a:extLst>
              </a:tr>
              <a:tr h="267461">
                <a:tc>
                  <a:txBody>
                    <a:bodyPr/>
                    <a:lstStyle/>
                    <a:p>
                      <a:pPr algn="ctr"/>
                      <a:r>
                        <a:rPr lang="en-US" sz="1600" dirty="0">
                          <a:latin typeface="Rockwell"/>
                          <a:cs typeface="Rockwell"/>
                        </a:rPr>
                        <a:t>d</a:t>
                      </a:r>
                    </a:p>
                  </a:txBody>
                  <a:tcPr marL="0" marR="0" marT="0" marB="0" anchor="ctr"/>
                </a:tc>
                <a:tc>
                  <a:txBody>
                    <a:bodyPr/>
                    <a:lstStyle/>
                    <a:p>
                      <a:pPr algn="ctr"/>
                      <a:r>
                        <a:rPr lang="en-US" sz="1600" dirty="0">
                          <a:latin typeface="+mn-lt"/>
                          <a:cs typeface="Rockwell"/>
                        </a:rPr>
                        <a:t>0.1</a:t>
                      </a:r>
                    </a:p>
                  </a:txBody>
                  <a:tcPr marL="0" marR="0" marT="0" marB="0" anchor="ctr"/>
                </a:tc>
                <a:extLst>
                  <a:ext uri="{0D108BD9-81ED-4DB2-BD59-A6C34878D82A}">
                    <a16:rowId xmlns:a16="http://schemas.microsoft.com/office/drawing/2014/main" val="10003"/>
                  </a:ext>
                </a:extLst>
              </a:tr>
            </a:tbl>
          </a:graphicData>
        </a:graphic>
      </p:graphicFrame>
      <p:graphicFrame>
        <p:nvGraphicFramePr>
          <p:cNvPr id="125" name="Table 124"/>
          <p:cNvGraphicFramePr>
            <a:graphicFrameLocks noGrp="1"/>
          </p:cNvGraphicFramePr>
          <p:nvPr/>
        </p:nvGraphicFramePr>
        <p:xfrm>
          <a:off x="6348388" y="3250892"/>
          <a:ext cx="1393565" cy="1337305"/>
        </p:xfrm>
        <a:graphic>
          <a:graphicData uri="http://schemas.openxmlformats.org/drawingml/2006/table">
            <a:tbl>
              <a:tblPr bandRow="1">
                <a:tableStyleId>{69C7853C-536D-4A76-A0AE-DD22124D55A5}</a:tableStyleId>
              </a:tblPr>
              <a:tblGrid>
                <a:gridCol w="278713">
                  <a:extLst>
                    <a:ext uri="{9D8B030D-6E8A-4147-A177-3AD203B41FA5}">
                      <a16:colId xmlns:a16="http://schemas.microsoft.com/office/drawing/2014/main" val="20000"/>
                    </a:ext>
                  </a:extLst>
                </a:gridCol>
                <a:gridCol w="278713">
                  <a:extLst>
                    <a:ext uri="{9D8B030D-6E8A-4147-A177-3AD203B41FA5}">
                      <a16:colId xmlns:a16="http://schemas.microsoft.com/office/drawing/2014/main" val="20001"/>
                    </a:ext>
                  </a:extLst>
                </a:gridCol>
                <a:gridCol w="278713">
                  <a:extLst>
                    <a:ext uri="{9D8B030D-6E8A-4147-A177-3AD203B41FA5}">
                      <a16:colId xmlns:a16="http://schemas.microsoft.com/office/drawing/2014/main" val="20002"/>
                    </a:ext>
                  </a:extLst>
                </a:gridCol>
                <a:gridCol w="278713">
                  <a:extLst>
                    <a:ext uri="{9D8B030D-6E8A-4147-A177-3AD203B41FA5}">
                      <a16:colId xmlns:a16="http://schemas.microsoft.com/office/drawing/2014/main" val="20003"/>
                    </a:ext>
                  </a:extLst>
                </a:gridCol>
                <a:gridCol w="278713">
                  <a:extLst>
                    <a:ext uri="{9D8B030D-6E8A-4147-A177-3AD203B41FA5}">
                      <a16:colId xmlns:a16="http://schemas.microsoft.com/office/drawing/2014/main" val="20004"/>
                    </a:ext>
                  </a:extLst>
                </a:gridCol>
              </a:tblGrid>
              <a:tr h="267461">
                <a:tc>
                  <a:txBody>
                    <a:bodyPr/>
                    <a:lstStyle/>
                    <a:p>
                      <a:pPr algn="ctr"/>
                      <a:endParaRPr lang="en-US" sz="1600" dirty="0">
                        <a:latin typeface="Rockwell"/>
                        <a:cs typeface="Rockwell"/>
                      </a:endParaRPr>
                    </a:p>
                  </a:txBody>
                  <a:tcPr marL="0" marR="0" marT="0" marB="0" anchor="ctr"/>
                </a:tc>
                <a:tc>
                  <a:txBody>
                    <a:bodyPr/>
                    <a:lstStyle/>
                    <a:p>
                      <a:pPr algn="ctr"/>
                      <a:r>
                        <a:rPr lang="en-US" sz="1600" dirty="0">
                          <a:latin typeface="Rockwell"/>
                          <a:cs typeface="Rockwell"/>
                        </a:rPr>
                        <a:t>v</a:t>
                      </a:r>
                    </a:p>
                  </a:txBody>
                  <a:tcPr marL="0" marR="0" marT="0" marB="0" anchor="ctr"/>
                </a:tc>
                <a:tc>
                  <a:txBody>
                    <a:bodyPr/>
                    <a:lstStyle/>
                    <a:p>
                      <a:pPr algn="ctr"/>
                      <a:r>
                        <a:rPr lang="en-US" sz="1600" dirty="0">
                          <a:latin typeface="Rockwell"/>
                          <a:cs typeface="Rockwell"/>
                        </a:rPr>
                        <a:t>n</a:t>
                      </a:r>
                    </a:p>
                  </a:txBody>
                  <a:tcPr marL="0" marR="0" marT="0" marB="0" anchor="ctr"/>
                </a:tc>
                <a:tc>
                  <a:txBody>
                    <a:bodyPr/>
                    <a:lstStyle/>
                    <a:p>
                      <a:pPr algn="ctr"/>
                      <a:r>
                        <a:rPr lang="en-US" sz="1600" dirty="0">
                          <a:latin typeface="Rockwell"/>
                          <a:cs typeface="Rockwell"/>
                        </a:rPr>
                        <a:t>p</a:t>
                      </a:r>
                    </a:p>
                  </a:txBody>
                  <a:tcPr marL="0" marR="0" marT="0" marB="0" anchor="ctr"/>
                </a:tc>
                <a:tc>
                  <a:txBody>
                    <a:bodyPr/>
                    <a:lstStyle/>
                    <a:p>
                      <a:pPr algn="ctr"/>
                      <a:r>
                        <a:rPr lang="en-US" sz="1600" dirty="0">
                          <a:latin typeface="Rockwell"/>
                          <a:cs typeface="Rockwell"/>
                        </a:rPr>
                        <a:t>d</a:t>
                      </a:r>
                    </a:p>
                  </a:txBody>
                  <a:tcPr marL="0" marR="0" marT="0" marB="0" anchor="ctr"/>
                </a:tc>
                <a:extLst>
                  <a:ext uri="{0D108BD9-81ED-4DB2-BD59-A6C34878D82A}">
                    <a16:rowId xmlns:a16="http://schemas.microsoft.com/office/drawing/2014/main" val="10000"/>
                  </a:ext>
                </a:extLst>
              </a:tr>
              <a:tr h="267461">
                <a:tc>
                  <a:txBody>
                    <a:bodyPr/>
                    <a:lstStyle/>
                    <a:p>
                      <a:pPr algn="ctr"/>
                      <a:r>
                        <a:rPr lang="en-US" sz="1600" dirty="0">
                          <a:latin typeface="Rockwell"/>
                          <a:cs typeface="Rockwell"/>
                        </a:rPr>
                        <a:t>v</a:t>
                      </a:r>
                    </a:p>
                  </a:txBody>
                  <a:tcPr marL="0" marR="0" marT="0" marB="0" anchor="ctr"/>
                </a:tc>
                <a:tc>
                  <a:txBody>
                    <a:bodyPr/>
                    <a:lstStyle/>
                    <a:p>
                      <a:pPr algn="ctr"/>
                      <a:r>
                        <a:rPr lang="en-US" sz="1600" dirty="0"/>
                        <a:t>1</a:t>
                      </a:r>
                    </a:p>
                  </a:txBody>
                  <a:tcPr marL="0" marR="0" marT="0" marB="0" anchor="ctr"/>
                </a:tc>
                <a:tc>
                  <a:txBody>
                    <a:bodyPr/>
                    <a:lstStyle/>
                    <a:p>
                      <a:pPr algn="ctr"/>
                      <a:r>
                        <a:rPr lang="en-US" sz="1600" dirty="0"/>
                        <a:t>6</a:t>
                      </a:r>
                    </a:p>
                  </a:txBody>
                  <a:tcPr marL="0" marR="0" marT="0" marB="0" anchor="ctr"/>
                </a:tc>
                <a:tc>
                  <a:txBody>
                    <a:bodyPr/>
                    <a:lstStyle/>
                    <a:p>
                      <a:pPr algn="ctr"/>
                      <a:r>
                        <a:rPr lang="en-US" sz="1600" dirty="0"/>
                        <a:t>3</a:t>
                      </a:r>
                    </a:p>
                  </a:txBody>
                  <a:tcPr marL="0" marR="0" marT="0" marB="0" anchor="ctr"/>
                </a:tc>
                <a:tc>
                  <a:txBody>
                    <a:bodyPr/>
                    <a:lstStyle/>
                    <a:p>
                      <a:pPr algn="ctr"/>
                      <a:r>
                        <a:rPr lang="en-US" sz="1600" dirty="0"/>
                        <a:t>4</a:t>
                      </a:r>
                    </a:p>
                  </a:txBody>
                  <a:tcPr marL="0" marR="0" marT="0" marB="0" anchor="ctr"/>
                </a:tc>
                <a:extLst>
                  <a:ext uri="{0D108BD9-81ED-4DB2-BD59-A6C34878D82A}">
                    <a16:rowId xmlns:a16="http://schemas.microsoft.com/office/drawing/2014/main" val="10001"/>
                  </a:ext>
                </a:extLst>
              </a:tr>
              <a:tr h="267461">
                <a:tc>
                  <a:txBody>
                    <a:bodyPr/>
                    <a:lstStyle/>
                    <a:p>
                      <a:pPr algn="ctr"/>
                      <a:r>
                        <a:rPr lang="en-US" sz="1600" dirty="0">
                          <a:latin typeface="Rockwell"/>
                          <a:cs typeface="Rockwell"/>
                        </a:rPr>
                        <a:t>n</a:t>
                      </a:r>
                    </a:p>
                  </a:txBody>
                  <a:tcPr marL="0" marR="0" marT="0" marB="0" anchor="ctr"/>
                </a:tc>
                <a:tc>
                  <a:txBody>
                    <a:bodyPr/>
                    <a:lstStyle/>
                    <a:p>
                      <a:pPr algn="ctr"/>
                      <a:r>
                        <a:rPr lang="en-US" sz="1600" b="0" dirty="0">
                          <a:solidFill>
                            <a:schemeClr val="tx1"/>
                          </a:solidFill>
                        </a:rPr>
                        <a:t>8</a:t>
                      </a:r>
                    </a:p>
                  </a:txBody>
                  <a:tcPr marL="0" marR="0" marT="0" marB="0" anchor="ctr">
                    <a:solidFill>
                      <a:schemeClr val="accent3">
                        <a:alpha val="40000"/>
                      </a:schemeClr>
                    </a:solidFill>
                  </a:tcPr>
                </a:tc>
                <a:tc>
                  <a:txBody>
                    <a:bodyPr/>
                    <a:lstStyle/>
                    <a:p>
                      <a:pPr algn="ctr"/>
                      <a:r>
                        <a:rPr lang="en-US" sz="1600" dirty="0"/>
                        <a:t>4</a:t>
                      </a:r>
                    </a:p>
                  </a:txBody>
                  <a:tcPr marL="0" marR="0" marT="0" marB="0" anchor="ctr"/>
                </a:tc>
                <a:tc>
                  <a:txBody>
                    <a:bodyPr/>
                    <a:lstStyle/>
                    <a:p>
                      <a:pPr algn="ctr"/>
                      <a:r>
                        <a:rPr lang="en-US" sz="1600" dirty="0"/>
                        <a:t>2</a:t>
                      </a:r>
                    </a:p>
                  </a:txBody>
                  <a:tcPr marL="0" marR="0" marT="0" marB="0" anchor="ctr"/>
                </a:tc>
                <a:tc>
                  <a:txBody>
                    <a:bodyPr/>
                    <a:lstStyle/>
                    <a:p>
                      <a:pPr algn="ctr"/>
                      <a:r>
                        <a:rPr lang="en-US" sz="1600" dirty="0"/>
                        <a:t>0.1</a:t>
                      </a:r>
                    </a:p>
                  </a:txBody>
                  <a:tcPr marL="0" marR="0" marT="0" marB="0" anchor="ctr"/>
                </a:tc>
                <a:extLst>
                  <a:ext uri="{0D108BD9-81ED-4DB2-BD59-A6C34878D82A}">
                    <a16:rowId xmlns:a16="http://schemas.microsoft.com/office/drawing/2014/main" val="10002"/>
                  </a:ext>
                </a:extLst>
              </a:tr>
              <a:tr h="267461">
                <a:tc>
                  <a:txBody>
                    <a:bodyPr/>
                    <a:lstStyle/>
                    <a:p>
                      <a:pPr algn="ctr"/>
                      <a:r>
                        <a:rPr lang="en-US" sz="1600" dirty="0">
                          <a:latin typeface="Rockwell"/>
                          <a:cs typeface="Rockwell"/>
                        </a:rPr>
                        <a:t>p</a:t>
                      </a:r>
                    </a:p>
                  </a:txBody>
                  <a:tcPr marL="0" marR="0" marT="0" marB="0" anchor="ctr"/>
                </a:tc>
                <a:tc>
                  <a:txBody>
                    <a:bodyPr/>
                    <a:lstStyle/>
                    <a:p>
                      <a:pPr algn="ctr"/>
                      <a:r>
                        <a:rPr lang="en-US" sz="1600" dirty="0"/>
                        <a:t>1</a:t>
                      </a:r>
                    </a:p>
                  </a:txBody>
                  <a:tcPr marL="0" marR="0" marT="0" marB="0" anchor="ctr"/>
                </a:tc>
                <a:tc>
                  <a:txBody>
                    <a:bodyPr/>
                    <a:lstStyle/>
                    <a:p>
                      <a:pPr algn="ctr"/>
                      <a:r>
                        <a:rPr lang="en-US" sz="1600" dirty="0"/>
                        <a:t>3</a:t>
                      </a:r>
                    </a:p>
                  </a:txBody>
                  <a:tcPr marL="0" marR="0" marT="0" marB="0" anchor="ctr"/>
                </a:tc>
                <a:tc>
                  <a:txBody>
                    <a:bodyPr/>
                    <a:lstStyle/>
                    <a:p>
                      <a:pPr algn="ctr"/>
                      <a:r>
                        <a:rPr lang="en-US" sz="1600" dirty="0"/>
                        <a:t>1</a:t>
                      </a:r>
                    </a:p>
                  </a:txBody>
                  <a:tcPr marL="0" marR="0" marT="0" marB="0" anchor="ctr"/>
                </a:tc>
                <a:tc>
                  <a:txBody>
                    <a:bodyPr/>
                    <a:lstStyle/>
                    <a:p>
                      <a:pPr algn="ctr"/>
                      <a:r>
                        <a:rPr lang="en-US" sz="1600" dirty="0"/>
                        <a:t>3</a:t>
                      </a:r>
                    </a:p>
                  </a:txBody>
                  <a:tcPr marL="0" marR="0" marT="0" marB="0" anchor="ctr"/>
                </a:tc>
                <a:extLst>
                  <a:ext uri="{0D108BD9-81ED-4DB2-BD59-A6C34878D82A}">
                    <a16:rowId xmlns:a16="http://schemas.microsoft.com/office/drawing/2014/main" val="10003"/>
                  </a:ext>
                </a:extLst>
              </a:tr>
              <a:tr h="267461">
                <a:tc>
                  <a:txBody>
                    <a:bodyPr/>
                    <a:lstStyle/>
                    <a:p>
                      <a:pPr algn="ctr"/>
                      <a:r>
                        <a:rPr lang="en-US" sz="1600" dirty="0">
                          <a:latin typeface="Rockwell"/>
                          <a:cs typeface="Rockwell"/>
                        </a:rPr>
                        <a:t>d</a:t>
                      </a:r>
                    </a:p>
                  </a:txBody>
                  <a:tcPr marL="0" marR="0" marT="0" marB="0" anchor="ctr"/>
                </a:tc>
                <a:tc>
                  <a:txBody>
                    <a:bodyPr/>
                    <a:lstStyle/>
                    <a:p>
                      <a:pPr algn="ctr"/>
                      <a:r>
                        <a:rPr lang="en-US" sz="1600" dirty="0"/>
                        <a:t>0.1</a:t>
                      </a:r>
                    </a:p>
                  </a:txBody>
                  <a:tcPr marL="0" marR="0" marT="0" marB="0" anchor="ctr"/>
                </a:tc>
                <a:tc>
                  <a:txBody>
                    <a:bodyPr/>
                    <a:lstStyle/>
                    <a:p>
                      <a:pPr algn="ctr"/>
                      <a:r>
                        <a:rPr lang="en-US" sz="1600" dirty="0"/>
                        <a:t>8</a:t>
                      </a:r>
                    </a:p>
                  </a:txBody>
                  <a:tcPr marL="0" marR="0" marT="0" marB="0" anchor="ctr"/>
                </a:tc>
                <a:tc>
                  <a:txBody>
                    <a:bodyPr/>
                    <a:lstStyle/>
                    <a:p>
                      <a:pPr algn="ctr"/>
                      <a:r>
                        <a:rPr lang="en-US" sz="1600" dirty="0"/>
                        <a:t>0</a:t>
                      </a:r>
                    </a:p>
                  </a:txBody>
                  <a:tcPr marL="0" marR="0" marT="0" marB="0" anchor="ctr"/>
                </a:tc>
                <a:tc>
                  <a:txBody>
                    <a:bodyPr/>
                    <a:lstStyle/>
                    <a:p>
                      <a:pPr algn="ctr"/>
                      <a:r>
                        <a:rPr lang="en-US" sz="1600" dirty="0"/>
                        <a:t>0</a:t>
                      </a:r>
                    </a:p>
                  </a:txBody>
                  <a:tcPr marL="0" marR="0" marT="0" marB="0" anchor="ctr"/>
                </a:tc>
                <a:extLst>
                  <a:ext uri="{0D108BD9-81ED-4DB2-BD59-A6C34878D82A}">
                    <a16:rowId xmlns:a16="http://schemas.microsoft.com/office/drawing/2014/main" val="10004"/>
                  </a:ext>
                </a:extLst>
              </a:tr>
            </a:tbl>
          </a:graphicData>
        </a:graphic>
      </p:graphicFrame>
      <p:grpSp>
        <p:nvGrpSpPr>
          <p:cNvPr id="5" name="Group 4"/>
          <p:cNvGrpSpPr>
            <a:grpSpLocks/>
          </p:cNvGrpSpPr>
          <p:nvPr/>
        </p:nvGrpSpPr>
        <p:grpSpPr bwMode="auto">
          <a:xfrm>
            <a:off x="6126164" y="1181101"/>
            <a:ext cx="2071687" cy="1717675"/>
            <a:chOff x="4696973" y="1181500"/>
            <a:chExt cx="2071756" cy="1716903"/>
          </a:xfrm>
        </p:grpSpPr>
        <p:sp>
          <p:nvSpPr>
            <p:cNvPr id="60" name="Cube 59"/>
            <p:cNvSpPr/>
            <p:nvPr/>
          </p:nvSpPr>
          <p:spPr>
            <a:xfrm flipH="1">
              <a:off x="4696973" y="1181500"/>
              <a:ext cx="1774884" cy="1716903"/>
            </a:xfrm>
            <a:prstGeom prst="cube">
              <a:avLst>
                <a:gd name="adj" fmla="val 22251"/>
              </a:avLst>
            </a:prstGeom>
            <a:solidFill>
              <a:schemeClr val="accent3">
                <a:lumMod val="40000"/>
                <a:lumOff val="6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26" name="Trapezoid 125"/>
            <p:cNvSpPr/>
            <p:nvPr/>
          </p:nvSpPr>
          <p:spPr>
            <a:xfrm rot="16200000" flipV="1">
              <a:off x="6093479" y="1912143"/>
              <a:ext cx="1048865" cy="301635"/>
            </a:xfrm>
            <a:prstGeom prst="trapezoid">
              <a:avLst>
                <a:gd name="adj" fmla="val 146202"/>
              </a:avLst>
            </a:prstGeom>
            <a:gradFill>
              <a:gsLst>
                <a:gs pos="0">
                  <a:schemeClr val="accent3"/>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graphicFrame>
        <p:nvGraphicFramePr>
          <p:cNvPr id="129" name="Table 128"/>
          <p:cNvGraphicFramePr>
            <a:graphicFrameLocks noGrp="1"/>
          </p:cNvGraphicFramePr>
          <p:nvPr/>
        </p:nvGraphicFramePr>
        <p:xfrm>
          <a:off x="6122520" y="1178979"/>
          <a:ext cx="1393565" cy="1337305"/>
        </p:xfrm>
        <a:graphic>
          <a:graphicData uri="http://schemas.openxmlformats.org/drawingml/2006/table">
            <a:tbl>
              <a:tblPr bandRow="1">
                <a:tableStyleId>{69C7853C-536D-4A76-A0AE-DD22124D55A5}</a:tableStyleId>
              </a:tblPr>
              <a:tblGrid>
                <a:gridCol w="278713">
                  <a:extLst>
                    <a:ext uri="{9D8B030D-6E8A-4147-A177-3AD203B41FA5}">
                      <a16:colId xmlns:a16="http://schemas.microsoft.com/office/drawing/2014/main" val="20000"/>
                    </a:ext>
                  </a:extLst>
                </a:gridCol>
                <a:gridCol w="278713">
                  <a:extLst>
                    <a:ext uri="{9D8B030D-6E8A-4147-A177-3AD203B41FA5}">
                      <a16:colId xmlns:a16="http://schemas.microsoft.com/office/drawing/2014/main" val="20001"/>
                    </a:ext>
                  </a:extLst>
                </a:gridCol>
                <a:gridCol w="278713">
                  <a:extLst>
                    <a:ext uri="{9D8B030D-6E8A-4147-A177-3AD203B41FA5}">
                      <a16:colId xmlns:a16="http://schemas.microsoft.com/office/drawing/2014/main" val="20002"/>
                    </a:ext>
                  </a:extLst>
                </a:gridCol>
                <a:gridCol w="278713">
                  <a:extLst>
                    <a:ext uri="{9D8B030D-6E8A-4147-A177-3AD203B41FA5}">
                      <a16:colId xmlns:a16="http://schemas.microsoft.com/office/drawing/2014/main" val="20003"/>
                    </a:ext>
                  </a:extLst>
                </a:gridCol>
                <a:gridCol w="278713">
                  <a:extLst>
                    <a:ext uri="{9D8B030D-6E8A-4147-A177-3AD203B41FA5}">
                      <a16:colId xmlns:a16="http://schemas.microsoft.com/office/drawing/2014/main" val="20004"/>
                    </a:ext>
                  </a:extLst>
                </a:gridCol>
              </a:tblGrid>
              <a:tr h="267461">
                <a:tc>
                  <a:txBody>
                    <a:bodyPr/>
                    <a:lstStyle/>
                    <a:p>
                      <a:pPr algn="ctr"/>
                      <a:endParaRPr lang="en-US" sz="1600" dirty="0">
                        <a:latin typeface="Rockwell"/>
                        <a:cs typeface="Rockwell"/>
                      </a:endParaRPr>
                    </a:p>
                  </a:txBody>
                  <a:tcPr marL="0" marR="0" marT="0" marB="0" anchor="ctr"/>
                </a:tc>
                <a:tc>
                  <a:txBody>
                    <a:bodyPr/>
                    <a:lstStyle/>
                    <a:p>
                      <a:pPr algn="ctr"/>
                      <a:r>
                        <a:rPr lang="en-US" sz="1600" dirty="0">
                          <a:latin typeface="Rockwell"/>
                          <a:cs typeface="Rockwell"/>
                        </a:rPr>
                        <a:t>s</a:t>
                      </a:r>
                    </a:p>
                  </a:txBody>
                  <a:tcPr marL="0" marR="0" marT="0" marB="0" anchor="ctr"/>
                </a:tc>
                <a:tc>
                  <a:txBody>
                    <a:bodyPr/>
                    <a:lstStyle/>
                    <a:p>
                      <a:pPr algn="ctr"/>
                      <a:r>
                        <a:rPr lang="en-US" sz="1600" dirty="0" err="1">
                          <a:latin typeface="Rockwell"/>
                          <a:cs typeface="Rockwell"/>
                        </a:rPr>
                        <a:t>vp</a:t>
                      </a:r>
                      <a:endParaRPr lang="en-US" sz="1600" dirty="0">
                        <a:latin typeface="Rockwell"/>
                        <a:cs typeface="Rockwell"/>
                      </a:endParaRPr>
                    </a:p>
                  </a:txBody>
                  <a:tcPr marL="0" marR="0" marT="0" marB="0" anchor="ctr"/>
                </a:tc>
                <a:tc>
                  <a:txBody>
                    <a:bodyPr/>
                    <a:lstStyle/>
                    <a:p>
                      <a:pPr algn="ctr"/>
                      <a:r>
                        <a:rPr lang="en-US" sz="1600" dirty="0" err="1">
                          <a:latin typeface="Rockwell"/>
                          <a:cs typeface="Rockwell"/>
                        </a:rPr>
                        <a:t>pp</a:t>
                      </a:r>
                      <a:endParaRPr lang="en-US" sz="1600" dirty="0">
                        <a:latin typeface="Rockwell"/>
                        <a:cs typeface="Rockwell"/>
                      </a:endParaRPr>
                    </a:p>
                  </a:txBody>
                  <a:tcPr marL="0" marR="0" marT="0" marB="0" anchor="ctr"/>
                </a:tc>
                <a:tc>
                  <a:txBody>
                    <a:bodyPr/>
                    <a:lstStyle/>
                    <a:p>
                      <a:pPr algn="ctr"/>
                      <a:r>
                        <a:rPr lang="en-US" sz="1600" dirty="0">
                          <a:latin typeface="Rockwell"/>
                          <a:cs typeface="Rockwell"/>
                        </a:rPr>
                        <a:t>…</a:t>
                      </a:r>
                    </a:p>
                  </a:txBody>
                  <a:tcPr marL="0" marR="0" marT="0" marB="0" anchor="ctr"/>
                </a:tc>
                <a:extLst>
                  <a:ext uri="{0D108BD9-81ED-4DB2-BD59-A6C34878D82A}">
                    <a16:rowId xmlns:a16="http://schemas.microsoft.com/office/drawing/2014/main" val="10000"/>
                  </a:ext>
                </a:extLst>
              </a:tr>
              <a:tr h="267461">
                <a:tc>
                  <a:txBody>
                    <a:bodyPr/>
                    <a:lstStyle/>
                    <a:p>
                      <a:pPr algn="ctr"/>
                      <a:r>
                        <a:rPr lang="en-US" sz="1600" dirty="0">
                          <a:latin typeface="Rockwell"/>
                          <a:cs typeface="Rockwell"/>
                        </a:rPr>
                        <a:t>s</a:t>
                      </a:r>
                    </a:p>
                  </a:txBody>
                  <a:tcPr marL="0" marR="0" marT="0" marB="0" anchor="ctr"/>
                </a:tc>
                <a:tc>
                  <a:txBody>
                    <a:bodyPr/>
                    <a:lstStyle/>
                    <a:p>
                      <a:pPr algn="ctr"/>
                      <a:r>
                        <a:rPr lang="en-US" sz="1600" dirty="0"/>
                        <a:t>0</a:t>
                      </a:r>
                    </a:p>
                  </a:txBody>
                  <a:tcPr marL="0" marR="0" marT="0" marB="0" anchor="ctr"/>
                </a:tc>
                <a:tc>
                  <a:txBody>
                    <a:bodyPr/>
                    <a:lstStyle/>
                    <a:p>
                      <a:pPr algn="ctr"/>
                      <a:r>
                        <a:rPr lang="en-US" sz="1600" dirty="0"/>
                        <a:t>2</a:t>
                      </a:r>
                    </a:p>
                  </a:txBody>
                  <a:tcPr marL="0" marR="0" marT="0" marB="0" anchor="ctr"/>
                </a:tc>
                <a:tc>
                  <a:txBody>
                    <a:bodyPr/>
                    <a:lstStyle/>
                    <a:p>
                      <a:pPr algn="ctr"/>
                      <a:r>
                        <a:rPr lang="en-US" sz="1600" dirty="0"/>
                        <a:t>.3</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1"/>
                  </a:ext>
                </a:extLst>
              </a:tr>
              <a:tr h="267461">
                <a:tc>
                  <a:txBody>
                    <a:bodyPr/>
                    <a:lstStyle/>
                    <a:p>
                      <a:pPr algn="ctr"/>
                      <a:r>
                        <a:rPr lang="en-US" sz="1600" dirty="0" err="1">
                          <a:latin typeface="Rockwell"/>
                          <a:cs typeface="Rockwell"/>
                        </a:rPr>
                        <a:t>vp</a:t>
                      </a:r>
                      <a:endParaRPr lang="en-US" sz="1600" dirty="0">
                        <a:latin typeface="Rockwell"/>
                        <a:cs typeface="Rockwell"/>
                      </a:endParaRPr>
                    </a:p>
                  </a:txBody>
                  <a:tcPr marL="0" marR="0" marT="0" marB="0" anchor="ctr"/>
                </a:tc>
                <a:tc>
                  <a:txBody>
                    <a:bodyPr/>
                    <a:lstStyle/>
                    <a:p>
                      <a:pPr algn="ctr"/>
                      <a:r>
                        <a:rPr lang="en-US" sz="1600" b="0" dirty="0">
                          <a:solidFill>
                            <a:schemeClr val="tx1"/>
                          </a:solidFill>
                        </a:rPr>
                        <a:t>3</a:t>
                      </a:r>
                    </a:p>
                  </a:txBody>
                  <a:tcPr marL="0" marR="0" marT="0" marB="0" anchor="ctr">
                    <a:solidFill>
                      <a:schemeClr val="accent3">
                        <a:alpha val="40000"/>
                      </a:schemeClr>
                    </a:solidFill>
                  </a:tcPr>
                </a:tc>
                <a:tc>
                  <a:txBody>
                    <a:bodyPr/>
                    <a:lstStyle/>
                    <a:p>
                      <a:pPr algn="ctr"/>
                      <a:r>
                        <a:rPr lang="en-US" sz="1600" dirty="0"/>
                        <a:t>4</a:t>
                      </a:r>
                    </a:p>
                  </a:txBody>
                  <a:tcPr marL="0" marR="0" marT="0" marB="0" anchor="ctr"/>
                </a:tc>
                <a:tc>
                  <a:txBody>
                    <a:bodyPr/>
                    <a:lstStyle/>
                    <a:p>
                      <a:pPr algn="ctr"/>
                      <a:r>
                        <a:rPr lang="en-US" sz="1600" dirty="0"/>
                        <a:t>2</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2"/>
                  </a:ext>
                </a:extLst>
              </a:tr>
              <a:tr h="267461">
                <a:tc>
                  <a:txBody>
                    <a:bodyPr/>
                    <a:lstStyle/>
                    <a:p>
                      <a:pPr algn="ctr"/>
                      <a:r>
                        <a:rPr lang="en-US" sz="1600" dirty="0" err="1">
                          <a:latin typeface="Rockwell"/>
                          <a:cs typeface="Rockwell"/>
                        </a:rPr>
                        <a:t>pp</a:t>
                      </a:r>
                      <a:endParaRPr lang="en-US" sz="1600" dirty="0">
                        <a:latin typeface="Rockwell"/>
                        <a:cs typeface="Rockwell"/>
                      </a:endParaRPr>
                    </a:p>
                  </a:txBody>
                  <a:tcPr marL="0" marR="0" marT="0" marB="0" anchor="ctr"/>
                </a:tc>
                <a:tc>
                  <a:txBody>
                    <a:bodyPr/>
                    <a:lstStyle/>
                    <a:p>
                      <a:pPr algn="ctr"/>
                      <a:r>
                        <a:rPr lang="en-US" sz="1600" dirty="0"/>
                        <a:t>.1</a:t>
                      </a:r>
                    </a:p>
                  </a:txBody>
                  <a:tcPr marL="0" marR="0" marT="0" marB="0" anchor="ctr"/>
                </a:tc>
                <a:tc>
                  <a:txBody>
                    <a:bodyPr/>
                    <a:lstStyle/>
                    <a:p>
                      <a:pPr algn="ctr"/>
                      <a:r>
                        <a:rPr lang="en-US" sz="1600" dirty="0"/>
                        <a:t>2</a:t>
                      </a:r>
                    </a:p>
                  </a:txBody>
                  <a:tcPr marL="0" marR="0" marT="0" marB="0" anchor="ctr"/>
                </a:tc>
                <a:tc>
                  <a:txBody>
                    <a:bodyPr/>
                    <a:lstStyle/>
                    <a:p>
                      <a:pPr algn="ctr"/>
                      <a:r>
                        <a:rPr lang="en-US" sz="1600" dirty="0"/>
                        <a:t>1</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3"/>
                  </a:ext>
                </a:extLst>
              </a:tr>
              <a:tr h="267461">
                <a:tc>
                  <a:txBody>
                    <a:bodyPr/>
                    <a:lstStyle/>
                    <a:p>
                      <a:pPr algn="ctr"/>
                      <a:r>
                        <a:rPr lang="en-US" sz="1600" dirty="0">
                          <a:latin typeface="Rockwell"/>
                          <a:cs typeface="Rockwell"/>
                        </a:rPr>
                        <a:t>…</a:t>
                      </a:r>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4"/>
                  </a:ext>
                </a:extLst>
              </a:tr>
            </a:tbl>
          </a:graphicData>
        </a:graphic>
      </p:graphicFrame>
      <p:graphicFrame>
        <p:nvGraphicFramePr>
          <p:cNvPr id="132" name="Table 131"/>
          <p:cNvGraphicFramePr>
            <a:graphicFrameLocks noGrp="1"/>
          </p:cNvGraphicFramePr>
          <p:nvPr/>
        </p:nvGraphicFramePr>
        <p:xfrm>
          <a:off x="6274920" y="1331379"/>
          <a:ext cx="1393565" cy="1337305"/>
        </p:xfrm>
        <a:graphic>
          <a:graphicData uri="http://schemas.openxmlformats.org/drawingml/2006/table">
            <a:tbl>
              <a:tblPr bandRow="1">
                <a:tableStyleId>{69C7853C-536D-4A76-A0AE-DD22124D55A5}</a:tableStyleId>
              </a:tblPr>
              <a:tblGrid>
                <a:gridCol w="278713">
                  <a:extLst>
                    <a:ext uri="{9D8B030D-6E8A-4147-A177-3AD203B41FA5}">
                      <a16:colId xmlns:a16="http://schemas.microsoft.com/office/drawing/2014/main" val="20000"/>
                    </a:ext>
                  </a:extLst>
                </a:gridCol>
                <a:gridCol w="278713">
                  <a:extLst>
                    <a:ext uri="{9D8B030D-6E8A-4147-A177-3AD203B41FA5}">
                      <a16:colId xmlns:a16="http://schemas.microsoft.com/office/drawing/2014/main" val="20001"/>
                    </a:ext>
                  </a:extLst>
                </a:gridCol>
                <a:gridCol w="278713">
                  <a:extLst>
                    <a:ext uri="{9D8B030D-6E8A-4147-A177-3AD203B41FA5}">
                      <a16:colId xmlns:a16="http://schemas.microsoft.com/office/drawing/2014/main" val="20002"/>
                    </a:ext>
                  </a:extLst>
                </a:gridCol>
                <a:gridCol w="278713">
                  <a:extLst>
                    <a:ext uri="{9D8B030D-6E8A-4147-A177-3AD203B41FA5}">
                      <a16:colId xmlns:a16="http://schemas.microsoft.com/office/drawing/2014/main" val="20003"/>
                    </a:ext>
                  </a:extLst>
                </a:gridCol>
                <a:gridCol w="278713">
                  <a:extLst>
                    <a:ext uri="{9D8B030D-6E8A-4147-A177-3AD203B41FA5}">
                      <a16:colId xmlns:a16="http://schemas.microsoft.com/office/drawing/2014/main" val="20004"/>
                    </a:ext>
                  </a:extLst>
                </a:gridCol>
              </a:tblGrid>
              <a:tr h="267461">
                <a:tc>
                  <a:txBody>
                    <a:bodyPr/>
                    <a:lstStyle/>
                    <a:p>
                      <a:pPr algn="ctr"/>
                      <a:endParaRPr lang="en-US" sz="1600" dirty="0">
                        <a:latin typeface="Rockwell"/>
                        <a:cs typeface="Rockwell"/>
                      </a:endParaRPr>
                    </a:p>
                  </a:txBody>
                  <a:tcPr marL="0" marR="0" marT="0" marB="0" anchor="ctr"/>
                </a:tc>
                <a:tc>
                  <a:txBody>
                    <a:bodyPr/>
                    <a:lstStyle/>
                    <a:p>
                      <a:pPr algn="ctr"/>
                      <a:r>
                        <a:rPr lang="en-US" sz="1600" dirty="0">
                          <a:latin typeface="Rockwell"/>
                          <a:cs typeface="Rockwell"/>
                        </a:rPr>
                        <a:t>s</a:t>
                      </a:r>
                    </a:p>
                  </a:txBody>
                  <a:tcPr marL="0" marR="0" marT="0" marB="0" anchor="ctr"/>
                </a:tc>
                <a:tc>
                  <a:txBody>
                    <a:bodyPr/>
                    <a:lstStyle/>
                    <a:p>
                      <a:pPr algn="ctr"/>
                      <a:r>
                        <a:rPr lang="en-US" sz="1600" dirty="0" err="1">
                          <a:latin typeface="Rockwell"/>
                          <a:cs typeface="Rockwell"/>
                        </a:rPr>
                        <a:t>vp</a:t>
                      </a:r>
                      <a:endParaRPr lang="en-US" sz="1600" dirty="0">
                        <a:latin typeface="Rockwell"/>
                        <a:cs typeface="Rockwell"/>
                      </a:endParaRPr>
                    </a:p>
                  </a:txBody>
                  <a:tcPr marL="0" marR="0" marT="0" marB="0" anchor="ctr"/>
                </a:tc>
                <a:tc>
                  <a:txBody>
                    <a:bodyPr/>
                    <a:lstStyle/>
                    <a:p>
                      <a:pPr algn="ctr"/>
                      <a:r>
                        <a:rPr lang="en-US" sz="1600" dirty="0" err="1">
                          <a:latin typeface="Rockwell"/>
                          <a:cs typeface="Rockwell"/>
                        </a:rPr>
                        <a:t>pp</a:t>
                      </a:r>
                      <a:endParaRPr lang="en-US" sz="1600" dirty="0">
                        <a:latin typeface="Rockwell"/>
                        <a:cs typeface="Rockwell"/>
                      </a:endParaRPr>
                    </a:p>
                  </a:txBody>
                  <a:tcPr marL="0" marR="0" marT="0" marB="0" anchor="ctr"/>
                </a:tc>
                <a:tc>
                  <a:txBody>
                    <a:bodyPr/>
                    <a:lstStyle/>
                    <a:p>
                      <a:pPr algn="ctr"/>
                      <a:r>
                        <a:rPr lang="en-US" sz="1600" dirty="0">
                          <a:latin typeface="Rockwell"/>
                          <a:cs typeface="Rockwell"/>
                        </a:rPr>
                        <a:t>…</a:t>
                      </a:r>
                    </a:p>
                  </a:txBody>
                  <a:tcPr marL="0" marR="0" marT="0" marB="0" anchor="ctr"/>
                </a:tc>
                <a:extLst>
                  <a:ext uri="{0D108BD9-81ED-4DB2-BD59-A6C34878D82A}">
                    <a16:rowId xmlns:a16="http://schemas.microsoft.com/office/drawing/2014/main" val="10000"/>
                  </a:ext>
                </a:extLst>
              </a:tr>
              <a:tr h="267461">
                <a:tc>
                  <a:txBody>
                    <a:bodyPr/>
                    <a:lstStyle/>
                    <a:p>
                      <a:pPr algn="ctr"/>
                      <a:r>
                        <a:rPr lang="en-US" sz="1600" dirty="0">
                          <a:latin typeface="Rockwell"/>
                          <a:cs typeface="Rockwell"/>
                        </a:rPr>
                        <a:t>s</a:t>
                      </a:r>
                    </a:p>
                  </a:txBody>
                  <a:tcPr marL="0" marR="0" marT="0" marB="0" anchor="ctr"/>
                </a:tc>
                <a:tc>
                  <a:txBody>
                    <a:bodyPr/>
                    <a:lstStyle/>
                    <a:p>
                      <a:pPr algn="ctr"/>
                      <a:r>
                        <a:rPr lang="en-US" sz="1600" dirty="0"/>
                        <a:t>0</a:t>
                      </a:r>
                    </a:p>
                  </a:txBody>
                  <a:tcPr marL="0" marR="0" marT="0" marB="0" anchor="ctr"/>
                </a:tc>
                <a:tc>
                  <a:txBody>
                    <a:bodyPr/>
                    <a:lstStyle/>
                    <a:p>
                      <a:pPr algn="ctr"/>
                      <a:r>
                        <a:rPr lang="en-US" sz="1600" dirty="0"/>
                        <a:t>2</a:t>
                      </a:r>
                    </a:p>
                  </a:txBody>
                  <a:tcPr marL="0" marR="0" marT="0" marB="0" anchor="ctr"/>
                </a:tc>
                <a:tc>
                  <a:txBody>
                    <a:bodyPr/>
                    <a:lstStyle/>
                    <a:p>
                      <a:pPr algn="ctr"/>
                      <a:r>
                        <a:rPr lang="en-US" sz="1600" dirty="0"/>
                        <a:t>.3</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1"/>
                  </a:ext>
                </a:extLst>
              </a:tr>
              <a:tr h="267461">
                <a:tc>
                  <a:txBody>
                    <a:bodyPr/>
                    <a:lstStyle/>
                    <a:p>
                      <a:pPr algn="ctr"/>
                      <a:r>
                        <a:rPr lang="en-US" sz="1600" dirty="0" err="1">
                          <a:latin typeface="Rockwell"/>
                          <a:cs typeface="Rockwell"/>
                        </a:rPr>
                        <a:t>vp</a:t>
                      </a:r>
                      <a:endParaRPr lang="en-US" sz="1600" dirty="0">
                        <a:latin typeface="Rockwell"/>
                        <a:cs typeface="Rockwell"/>
                      </a:endParaRPr>
                    </a:p>
                  </a:txBody>
                  <a:tcPr marL="0" marR="0" marT="0" marB="0" anchor="ctr"/>
                </a:tc>
                <a:tc>
                  <a:txBody>
                    <a:bodyPr/>
                    <a:lstStyle/>
                    <a:p>
                      <a:pPr algn="ctr"/>
                      <a:r>
                        <a:rPr lang="en-US" sz="1600" b="0" dirty="0">
                          <a:solidFill>
                            <a:schemeClr val="tx1"/>
                          </a:solidFill>
                        </a:rPr>
                        <a:t>3</a:t>
                      </a:r>
                    </a:p>
                  </a:txBody>
                  <a:tcPr marL="0" marR="0" marT="0" marB="0" anchor="ctr">
                    <a:solidFill>
                      <a:schemeClr val="accent3">
                        <a:alpha val="40000"/>
                      </a:schemeClr>
                    </a:solidFill>
                  </a:tcPr>
                </a:tc>
                <a:tc>
                  <a:txBody>
                    <a:bodyPr/>
                    <a:lstStyle/>
                    <a:p>
                      <a:pPr algn="ctr"/>
                      <a:r>
                        <a:rPr lang="en-US" sz="1600" dirty="0"/>
                        <a:t>4</a:t>
                      </a:r>
                    </a:p>
                  </a:txBody>
                  <a:tcPr marL="0" marR="0" marT="0" marB="0" anchor="ctr"/>
                </a:tc>
                <a:tc>
                  <a:txBody>
                    <a:bodyPr/>
                    <a:lstStyle/>
                    <a:p>
                      <a:pPr algn="ctr"/>
                      <a:r>
                        <a:rPr lang="en-US" sz="1600" dirty="0"/>
                        <a:t>2</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2"/>
                  </a:ext>
                </a:extLst>
              </a:tr>
              <a:tr h="267461">
                <a:tc>
                  <a:txBody>
                    <a:bodyPr/>
                    <a:lstStyle/>
                    <a:p>
                      <a:pPr algn="ctr"/>
                      <a:r>
                        <a:rPr lang="en-US" sz="1600" dirty="0" err="1">
                          <a:latin typeface="Rockwell"/>
                          <a:cs typeface="Rockwell"/>
                        </a:rPr>
                        <a:t>pp</a:t>
                      </a:r>
                      <a:endParaRPr lang="en-US" sz="1600" dirty="0">
                        <a:latin typeface="Rockwell"/>
                        <a:cs typeface="Rockwell"/>
                      </a:endParaRPr>
                    </a:p>
                  </a:txBody>
                  <a:tcPr marL="0" marR="0" marT="0" marB="0" anchor="ctr"/>
                </a:tc>
                <a:tc>
                  <a:txBody>
                    <a:bodyPr/>
                    <a:lstStyle/>
                    <a:p>
                      <a:pPr algn="ctr"/>
                      <a:r>
                        <a:rPr lang="en-US" sz="1600" dirty="0"/>
                        <a:t>.1</a:t>
                      </a:r>
                    </a:p>
                  </a:txBody>
                  <a:tcPr marL="0" marR="0" marT="0" marB="0" anchor="ctr"/>
                </a:tc>
                <a:tc>
                  <a:txBody>
                    <a:bodyPr/>
                    <a:lstStyle/>
                    <a:p>
                      <a:pPr algn="ctr"/>
                      <a:r>
                        <a:rPr lang="en-US" sz="1600" dirty="0"/>
                        <a:t>2</a:t>
                      </a:r>
                    </a:p>
                  </a:txBody>
                  <a:tcPr marL="0" marR="0" marT="0" marB="0" anchor="ctr"/>
                </a:tc>
                <a:tc>
                  <a:txBody>
                    <a:bodyPr/>
                    <a:lstStyle/>
                    <a:p>
                      <a:pPr algn="ctr"/>
                      <a:r>
                        <a:rPr lang="en-US" sz="1600" dirty="0"/>
                        <a:t>1</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3"/>
                  </a:ext>
                </a:extLst>
              </a:tr>
              <a:tr h="267461">
                <a:tc>
                  <a:txBody>
                    <a:bodyPr/>
                    <a:lstStyle/>
                    <a:p>
                      <a:pPr algn="ctr"/>
                      <a:r>
                        <a:rPr lang="en-US" sz="1600" dirty="0">
                          <a:latin typeface="Rockwell"/>
                          <a:cs typeface="Rockwell"/>
                        </a:rPr>
                        <a:t>…</a:t>
                      </a:r>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4"/>
                  </a:ext>
                </a:extLst>
              </a:tr>
            </a:tbl>
          </a:graphicData>
        </a:graphic>
      </p:graphicFrame>
      <p:graphicFrame>
        <p:nvGraphicFramePr>
          <p:cNvPr id="133" name="Table 132"/>
          <p:cNvGraphicFramePr>
            <a:graphicFrameLocks noGrp="1"/>
          </p:cNvGraphicFramePr>
          <p:nvPr/>
        </p:nvGraphicFramePr>
        <p:xfrm>
          <a:off x="6496503" y="1561099"/>
          <a:ext cx="1393565" cy="1337305"/>
        </p:xfrm>
        <a:graphic>
          <a:graphicData uri="http://schemas.openxmlformats.org/drawingml/2006/table">
            <a:tbl>
              <a:tblPr bandRow="1">
                <a:tableStyleId>{69C7853C-536D-4A76-A0AE-DD22124D55A5}</a:tableStyleId>
              </a:tblPr>
              <a:tblGrid>
                <a:gridCol w="278713">
                  <a:extLst>
                    <a:ext uri="{9D8B030D-6E8A-4147-A177-3AD203B41FA5}">
                      <a16:colId xmlns:a16="http://schemas.microsoft.com/office/drawing/2014/main" val="20000"/>
                    </a:ext>
                  </a:extLst>
                </a:gridCol>
                <a:gridCol w="278713">
                  <a:extLst>
                    <a:ext uri="{9D8B030D-6E8A-4147-A177-3AD203B41FA5}">
                      <a16:colId xmlns:a16="http://schemas.microsoft.com/office/drawing/2014/main" val="20001"/>
                    </a:ext>
                  </a:extLst>
                </a:gridCol>
                <a:gridCol w="278713">
                  <a:extLst>
                    <a:ext uri="{9D8B030D-6E8A-4147-A177-3AD203B41FA5}">
                      <a16:colId xmlns:a16="http://schemas.microsoft.com/office/drawing/2014/main" val="20002"/>
                    </a:ext>
                  </a:extLst>
                </a:gridCol>
                <a:gridCol w="278713">
                  <a:extLst>
                    <a:ext uri="{9D8B030D-6E8A-4147-A177-3AD203B41FA5}">
                      <a16:colId xmlns:a16="http://schemas.microsoft.com/office/drawing/2014/main" val="20003"/>
                    </a:ext>
                  </a:extLst>
                </a:gridCol>
                <a:gridCol w="278713">
                  <a:extLst>
                    <a:ext uri="{9D8B030D-6E8A-4147-A177-3AD203B41FA5}">
                      <a16:colId xmlns:a16="http://schemas.microsoft.com/office/drawing/2014/main" val="20004"/>
                    </a:ext>
                  </a:extLst>
                </a:gridCol>
              </a:tblGrid>
              <a:tr h="267461">
                <a:tc>
                  <a:txBody>
                    <a:bodyPr/>
                    <a:lstStyle/>
                    <a:p>
                      <a:pPr algn="ctr"/>
                      <a:endParaRPr lang="en-US" sz="1600" dirty="0">
                        <a:latin typeface="Rockwell"/>
                        <a:cs typeface="Rockwell"/>
                      </a:endParaRPr>
                    </a:p>
                  </a:txBody>
                  <a:tcPr marL="0" marR="0" marT="0" marB="0" anchor="ctr"/>
                </a:tc>
                <a:tc>
                  <a:txBody>
                    <a:bodyPr/>
                    <a:lstStyle/>
                    <a:p>
                      <a:pPr algn="ctr"/>
                      <a:r>
                        <a:rPr lang="en-US" sz="1600" dirty="0">
                          <a:latin typeface="Rockwell"/>
                          <a:cs typeface="Rockwell"/>
                        </a:rPr>
                        <a:t>s</a:t>
                      </a:r>
                    </a:p>
                  </a:txBody>
                  <a:tcPr marL="0" marR="0" marT="0" marB="0" anchor="ctr"/>
                </a:tc>
                <a:tc>
                  <a:txBody>
                    <a:bodyPr/>
                    <a:lstStyle/>
                    <a:p>
                      <a:pPr algn="ctr"/>
                      <a:r>
                        <a:rPr lang="en-US" sz="1600" dirty="0" err="1">
                          <a:latin typeface="Rockwell"/>
                          <a:cs typeface="Rockwell"/>
                        </a:rPr>
                        <a:t>vp</a:t>
                      </a:r>
                      <a:endParaRPr lang="en-US" sz="1600" dirty="0">
                        <a:latin typeface="Rockwell"/>
                        <a:cs typeface="Rockwell"/>
                      </a:endParaRPr>
                    </a:p>
                  </a:txBody>
                  <a:tcPr marL="0" marR="0" marT="0" marB="0" anchor="ctr"/>
                </a:tc>
                <a:tc>
                  <a:txBody>
                    <a:bodyPr/>
                    <a:lstStyle/>
                    <a:p>
                      <a:pPr algn="ctr"/>
                      <a:r>
                        <a:rPr lang="en-US" sz="1600" dirty="0" err="1">
                          <a:latin typeface="Rockwell"/>
                          <a:cs typeface="Rockwell"/>
                        </a:rPr>
                        <a:t>pp</a:t>
                      </a:r>
                      <a:endParaRPr lang="en-US" sz="1600" dirty="0">
                        <a:latin typeface="Rockwell"/>
                        <a:cs typeface="Rockwell"/>
                      </a:endParaRPr>
                    </a:p>
                  </a:txBody>
                  <a:tcPr marL="0" marR="0" marT="0" marB="0" anchor="ctr"/>
                </a:tc>
                <a:tc>
                  <a:txBody>
                    <a:bodyPr/>
                    <a:lstStyle/>
                    <a:p>
                      <a:pPr algn="ctr"/>
                      <a:r>
                        <a:rPr lang="en-US" sz="1600" dirty="0">
                          <a:latin typeface="Rockwell"/>
                          <a:cs typeface="Rockwell"/>
                        </a:rPr>
                        <a:t>…</a:t>
                      </a:r>
                    </a:p>
                  </a:txBody>
                  <a:tcPr marL="0" marR="0" marT="0" marB="0" anchor="ctr"/>
                </a:tc>
                <a:extLst>
                  <a:ext uri="{0D108BD9-81ED-4DB2-BD59-A6C34878D82A}">
                    <a16:rowId xmlns:a16="http://schemas.microsoft.com/office/drawing/2014/main" val="10000"/>
                  </a:ext>
                </a:extLst>
              </a:tr>
              <a:tr h="267461">
                <a:tc>
                  <a:txBody>
                    <a:bodyPr/>
                    <a:lstStyle/>
                    <a:p>
                      <a:pPr algn="ctr"/>
                      <a:r>
                        <a:rPr lang="en-US" sz="1600" dirty="0">
                          <a:latin typeface="Rockwell"/>
                          <a:cs typeface="Rockwell"/>
                        </a:rPr>
                        <a:t>s</a:t>
                      </a:r>
                    </a:p>
                  </a:txBody>
                  <a:tcPr marL="0" marR="0" marT="0" marB="0" anchor="ctr"/>
                </a:tc>
                <a:tc>
                  <a:txBody>
                    <a:bodyPr/>
                    <a:lstStyle/>
                    <a:p>
                      <a:pPr algn="ctr"/>
                      <a:r>
                        <a:rPr lang="en-US" sz="1600" dirty="0"/>
                        <a:t>0</a:t>
                      </a:r>
                    </a:p>
                  </a:txBody>
                  <a:tcPr marL="0" marR="0" marT="0" marB="0" anchor="ctr"/>
                </a:tc>
                <a:tc>
                  <a:txBody>
                    <a:bodyPr/>
                    <a:lstStyle/>
                    <a:p>
                      <a:pPr algn="ctr"/>
                      <a:r>
                        <a:rPr lang="en-US" sz="1600" dirty="0"/>
                        <a:t>2</a:t>
                      </a:r>
                    </a:p>
                  </a:txBody>
                  <a:tcPr marL="0" marR="0" marT="0" marB="0" anchor="ctr"/>
                </a:tc>
                <a:tc>
                  <a:txBody>
                    <a:bodyPr/>
                    <a:lstStyle/>
                    <a:p>
                      <a:pPr algn="ctr"/>
                      <a:r>
                        <a:rPr lang="en-US" sz="1600" dirty="0"/>
                        <a:t>.3</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1"/>
                  </a:ext>
                </a:extLst>
              </a:tr>
              <a:tr h="267461">
                <a:tc>
                  <a:txBody>
                    <a:bodyPr/>
                    <a:lstStyle/>
                    <a:p>
                      <a:pPr algn="ctr"/>
                      <a:r>
                        <a:rPr lang="en-US" sz="1600" dirty="0" err="1">
                          <a:latin typeface="Rockwell"/>
                          <a:cs typeface="Rockwell"/>
                        </a:rPr>
                        <a:t>vp</a:t>
                      </a:r>
                      <a:endParaRPr lang="en-US" sz="1600" dirty="0">
                        <a:latin typeface="Rockwell"/>
                        <a:cs typeface="Rockwell"/>
                      </a:endParaRPr>
                    </a:p>
                  </a:txBody>
                  <a:tcPr marL="0" marR="0" marT="0" marB="0" anchor="ctr"/>
                </a:tc>
                <a:tc>
                  <a:txBody>
                    <a:bodyPr/>
                    <a:lstStyle/>
                    <a:p>
                      <a:pPr algn="ctr"/>
                      <a:r>
                        <a:rPr lang="en-US" sz="1600" b="0" dirty="0">
                          <a:solidFill>
                            <a:schemeClr val="tx1"/>
                          </a:solidFill>
                        </a:rPr>
                        <a:t>3</a:t>
                      </a:r>
                    </a:p>
                  </a:txBody>
                  <a:tcPr marL="0" marR="0" marT="0" marB="0" anchor="ctr">
                    <a:solidFill>
                      <a:schemeClr val="accent3">
                        <a:alpha val="40000"/>
                      </a:schemeClr>
                    </a:solidFill>
                  </a:tcPr>
                </a:tc>
                <a:tc>
                  <a:txBody>
                    <a:bodyPr/>
                    <a:lstStyle/>
                    <a:p>
                      <a:pPr algn="ctr"/>
                      <a:r>
                        <a:rPr lang="en-US" sz="1600" dirty="0"/>
                        <a:t>4</a:t>
                      </a:r>
                    </a:p>
                  </a:txBody>
                  <a:tcPr marL="0" marR="0" marT="0" marB="0" anchor="ctr"/>
                </a:tc>
                <a:tc>
                  <a:txBody>
                    <a:bodyPr/>
                    <a:lstStyle/>
                    <a:p>
                      <a:pPr algn="ctr"/>
                      <a:r>
                        <a:rPr lang="en-US" sz="1600" dirty="0"/>
                        <a:t>2</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2"/>
                  </a:ext>
                </a:extLst>
              </a:tr>
              <a:tr h="267461">
                <a:tc>
                  <a:txBody>
                    <a:bodyPr/>
                    <a:lstStyle/>
                    <a:p>
                      <a:pPr algn="ctr"/>
                      <a:r>
                        <a:rPr lang="en-US" sz="1600" dirty="0" err="1">
                          <a:latin typeface="Rockwell"/>
                          <a:cs typeface="Rockwell"/>
                        </a:rPr>
                        <a:t>pp</a:t>
                      </a:r>
                      <a:endParaRPr lang="en-US" sz="1600" dirty="0">
                        <a:latin typeface="Rockwell"/>
                        <a:cs typeface="Rockwell"/>
                      </a:endParaRPr>
                    </a:p>
                  </a:txBody>
                  <a:tcPr marL="0" marR="0" marT="0" marB="0" anchor="ctr"/>
                </a:tc>
                <a:tc>
                  <a:txBody>
                    <a:bodyPr/>
                    <a:lstStyle/>
                    <a:p>
                      <a:pPr algn="ctr"/>
                      <a:r>
                        <a:rPr lang="en-US" sz="1600" dirty="0"/>
                        <a:t>.1</a:t>
                      </a:r>
                    </a:p>
                  </a:txBody>
                  <a:tcPr marL="0" marR="0" marT="0" marB="0" anchor="ctr"/>
                </a:tc>
                <a:tc>
                  <a:txBody>
                    <a:bodyPr/>
                    <a:lstStyle/>
                    <a:p>
                      <a:pPr algn="ctr"/>
                      <a:r>
                        <a:rPr lang="en-US" sz="1600" dirty="0"/>
                        <a:t>2</a:t>
                      </a:r>
                    </a:p>
                  </a:txBody>
                  <a:tcPr marL="0" marR="0" marT="0" marB="0" anchor="ctr"/>
                </a:tc>
                <a:tc>
                  <a:txBody>
                    <a:bodyPr/>
                    <a:lstStyle/>
                    <a:p>
                      <a:pPr algn="ctr"/>
                      <a:r>
                        <a:rPr lang="en-US" sz="1600" dirty="0"/>
                        <a:t>1</a:t>
                      </a:r>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3"/>
                  </a:ext>
                </a:extLst>
              </a:tr>
              <a:tr h="267461">
                <a:tc>
                  <a:txBody>
                    <a:bodyPr/>
                    <a:lstStyle/>
                    <a:p>
                      <a:pPr algn="ctr"/>
                      <a:r>
                        <a:rPr lang="en-US" sz="1600" dirty="0">
                          <a:latin typeface="Rockwell"/>
                          <a:cs typeface="Rockwell"/>
                        </a:rPr>
                        <a:t>…</a:t>
                      </a:r>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tc>
                  <a:txBody>
                    <a:bodyPr/>
                    <a:lstStyle/>
                    <a:p>
                      <a:pPr algn="ctr"/>
                      <a:endParaRPr lang="en-US" sz="1600" dirty="0"/>
                    </a:p>
                  </a:txBody>
                  <a:tcPr marL="0" marR="0" marT="0" marB="0" anchor="ctr"/>
                </a:tc>
                <a:extLst>
                  <a:ext uri="{0D108BD9-81ED-4DB2-BD59-A6C34878D82A}">
                    <a16:rowId xmlns:a16="http://schemas.microsoft.com/office/drawing/2014/main" val="10004"/>
                  </a:ext>
                </a:extLst>
              </a:tr>
            </a:tbl>
          </a:graphicData>
        </a:graphic>
      </p:graphicFrame>
      <p:sp>
        <p:nvSpPr>
          <p:cNvPr id="3" name="TextBox 2"/>
          <p:cNvSpPr txBox="1">
            <a:spLocks noChangeArrowheads="1"/>
          </p:cNvSpPr>
          <p:nvPr/>
        </p:nvSpPr>
        <p:spPr bwMode="auto">
          <a:xfrm>
            <a:off x="5697539" y="2478088"/>
            <a:ext cx="428625" cy="381000"/>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s</a:t>
            </a:r>
          </a:p>
        </p:txBody>
      </p:sp>
      <p:sp>
        <p:nvSpPr>
          <p:cNvPr id="134" name="TextBox 133"/>
          <p:cNvSpPr txBox="1">
            <a:spLocks noChangeArrowheads="1"/>
          </p:cNvSpPr>
          <p:nvPr/>
        </p:nvSpPr>
        <p:spPr bwMode="auto">
          <a:xfrm>
            <a:off x="5849939" y="2630488"/>
            <a:ext cx="428625" cy="381000"/>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Rockwell"/>
                <a:ea typeface="Rockwell"/>
                <a:cs typeface="Rockwell"/>
              </a:rPr>
              <a:t>vp</a:t>
            </a:r>
            <a:endParaRPr kumimoji="0" lang="en-US" sz="1600" b="0" i="0" u="none" strike="noStrike" kern="1200" cap="none" spc="0" normalizeH="0" baseline="0" noProof="0" dirty="0">
              <a:ln>
                <a:noFill/>
              </a:ln>
              <a:solidFill>
                <a:prstClr val="black"/>
              </a:solidFill>
              <a:effectLst/>
              <a:uLnTx/>
              <a:uFillTx/>
              <a:latin typeface="Rockwell"/>
              <a:ea typeface="Rockwell"/>
              <a:cs typeface="Rockwell"/>
            </a:endParaRPr>
          </a:p>
        </p:txBody>
      </p:sp>
      <p:sp>
        <p:nvSpPr>
          <p:cNvPr id="135" name="TextBox 134"/>
          <p:cNvSpPr txBox="1">
            <a:spLocks noChangeArrowheads="1"/>
          </p:cNvSpPr>
          <p:nvPr/>
        </p:nvSpPr>
        <p:spPr bwMode="auto">
          <a:xfrm>
            <a:off x="6002338" y="2782888"/>
            <a:ext cx="494164" cy="381000"/>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Rockwell"/>
                <a:ea typeface="Rockwell"/>
                <a:cs typeface="Rockwell"/>
              </a:rPr>
              <a:t>pp</a:t>
            </a:r>
            <a:endParaRPr kumimoji="0" lang="en-US" sz="1600" b="0" i="0" u="none" strike="noStrike" kern="1200" cap="none" spc="0" normalizeH="0" baseline="0" noProof="0" dirty="0">
              <a:ln>
                <a:noFill/>
              </a:ln>
              <a:solidFill>
                <a:prstClr val="black"/>
              </a:solidFill>
              <a:effectLst/>
              <a:uLnTx/>
              <a:uFillTx/>
              <a:latin typeface="Rockwell"/>
              <a:ea typeface="Rockwell"/>
              <a:cs typeface="Rockwell"/>
            </a:endParaRPr>
          </a:p>
        </p:txBody>
      </p:sp>
      <p:pic>
        <p:nvPicPr>
          <p:cNvPr id="33808" name="Picture 71" descr="latex-image-1.pdf"/>
          <p:cNvPicPr>
            <a:picLocks noChangeAspect="1"/>
          </p:cNvPicPr>
          <p:nvPr/>
        </p:nvPicPr>
        <p:blipFill>
          <a:blip r:embed="rId2"/>
          <a:srcRect/>
          <a:stretch>
            <a:fillRect/>
          </a:stretch>
        </p:blipFill>
        <p:spPr bwMode="auto">
          <a:xfrm>
            <a:off x="2933700" y="2938463"/>
            <a:ext cx="2730500" cy="469900"/>
          </a:xfrm>
          <a:prstGeom prst="rect">
            <a:avLst/>
          </a:prstGeom>
          <a:noFill/>
          <a:ln w="9525">
            <a:noFill/>
            <a:miter lim="800000"/>
            <a:headEnd/>
            <a:tailEnd/>
          </a:ln>
        </p:spPr>
      </p:pic>
      <p:sp>
        <p:nvSpPr>
          <p:cNvPr id="136"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137" name="TextBox 136">
            <a:extLst>
              <a:ext uri="{FF2B5EF4-FFF2-40B4-BE49-F238E27FC236}">
                <a16:creationId xmlns:a16="http://schemas.microsoft.com/office/drawing/2014/main" id="{DC35DFB1-8481-4D34-8340-8BE78FED365F}"/>
              </a:ext>
            </a:extLst>
          </p:cNvPr>
          <p:cNvSpPr txBox="1"/>
          <p:nvPr/>
        </p:nvSpPr>
        <p:spPr>
          <a:xfrm rot="16200000">
            <a:off x="10073251" y="1924637"/>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171382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fade">
                                      <p:cBhvr>
                                        <p:cTn id="15" dur="500"/>
                                        <p:tgtEl>
                                          <p:spTgt spid="125"/>
                                        </p:tgtEl>
                                      </p:cBhvr>
                                    </p:animEffect>
                                  </p:childTnLst>
                                </p:cTn>
                              </p:par>
                              <p:par>
                                <p:cTn id="16" presetID="10" presetClass="entr" presetSubtype="0" fill="hold" nodeType="withEffect">
                                  <p:stCondLst>
                                    <p:cond delay="0"/>
                                  </p:stCondLst>
                                  <p:childTnLst>
                                    <p:set>
                                      <p:cBhvr>
                                        <p:cTn id="17" dur="1" fill="hold">
                                          <p:stCondLst>
                                            <p:cond delay="0"/>
                                          </p:stCondLst>
                                        </p:cTn>
                                        <p:tgtEl>
                                          <p:spTgt spid="123"/>
                                        </p:tgtEl>
                                        <p:attrNameLst>
                                          <p:attrName>style.visibility</p:attrName>
                                        </p:attrNameLst>
                                      </p:cBhvr>
                                      <p:to>
                                        <p:strVal val="visible"/>
                                      </p:to>
                                    </p:set>
                                    <p:animEffect transition="in" filter="fade">
                                      <p:cBhvr>
                                        <p:cTn id="18" dur="500"/>
                                        <p:tgtEl>
                                          <p:spTgt spid="1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
                                        </p:tgtEl>
                                        <p:attrNameLst>
                                          <p:attrName>style.visibility</p:attrName>
                                        </p:attrNameLst>
                                      </p:cBhvr>
                                      <p:to>
                                        <p:strVal val="visible"/>
                                      </p:to>
                                    </p:set>
                                    <p:animEffect transition="in" filter="fade">
                                      <p:cBhvr>
                                        <p:cTn id="28" dur="500"/>
                                        <p:tgtEl>
                                          <p:spTgt spid="133"/>
                                        </p:tgtEl>
                                      </p:cBhvr>
                                    </p:animEffect>
                                  </p:childTnLst>
                                </p:cTn>
                              </p:par>
                              <p:par>
                                <p:cTn id="29" presetID="10" presetClass="entr" presetSubtype="0" fill="hold" nodeType="withEffect">
                                  <p:stCondLst>
                                    <p:cond delay="0"/>
                                  </p:stCondLst>
                                  <p:childTnLst>
                                    <p:set>
                                      <p:cBhvr>
                                        <p:cTn id="30" dur="1" fill="hold">
                                          <p:stCondLst>
                                            <p:cond delay="0"/>
                                          </p:stCondLst>
                                        </p:cTn>
                                        <p:tgtEl>
                                          <p:spTgt spid="132"/>
                                        </p:tgtEl>
                                        <p:attrNameLst>
                                          <p:attrName>style.visibility</p:attrName>
                                        </p:attrNameLst>
                                      </p:cBhvr>
                                      <p:to>
                                        <p:strVal val="visible"/>
                                      </p:to>
                                    </p:set>
                                    <p:animEffect transition="in" filter="fade">
                                      <p:cBhvr>
                                        <p:cTn id="31" dur="500"/>
                                        <p:tgtEl>
                                          <p:spTgt spid="132"/>
                                        </p:tgtEl>
                                      </p:cBhvr>
                                    </p:animEffect>
                                  </p:childTnLst>
                                </p:cTn>
                              </p:par>
                              <p:par>
                                <p:cTn id="32" presetID="10" presetClass="entr" presetSubtype="0" fill="hold"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fade">
                                      <p:cBhvr>
                                        <p:cTn id="34" dur="500"/>
                                        <p:tgtEl>
                                          <p:spTgt spid="1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4"/>
                                        </p:tgtEl>
                                        <p:attrNameLst>
                                          <p:attrName>style.visibility</p:attrName>
                                        </p:attrNameLst>
                                      </p:cBhvr>
                                      <p:to>
                                        <p:strVal val="visible"/>
                                      </p:to>
                                    </p:set>
                                    <p:animEffect transition="in" filter="fade">
                                      <p:cBhvr>
                                        <p:cTn id="37" dur="500"/>
                                        <p:tgtEl>
                                          <p:spTgt spid="1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5"/>
                                        </p:tgtEl>
                                        <p:attrNameLst>
                                          <p:attrName>style.visibility</p:attrName>
                                        </p:attrNameLst>
                                      </p:cBhvr>
                                      <p:to>
                                        <p:strVal val="visible"/>
                                      </p:to>
                                    </p:set>
                                    <p:animEffect transition="in" filter="fade">
                                      <p:cBhvr>
                                        <p:cTn id="40" dur="500"/>
                                        <p:tgtEl>
                                          <p:spTgt spid="13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 grpId="0"/>
      <p:bldP spid="134" grpId="0"/>
      <p:bldP spid="1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rtlCol="0">
            <a:normAutofit fontScale="90000"/>
          </a:bodyPr>
          <a:lstStyle/>
          <a:p>
            <a:pPr>
              <a:defRPr/>
            </a:pPr>
            <a:r>
              <a:rPr lang="en-US" dirty="0"/>
              <a:t>Inference</a:t>
            </a:r>
          </a:p>
        </p:txBody>
      </p:sp>
      <p:sp>
        <p:nvSpPr>
          <p:cNvPr id="3" name="Content Placeholder 2"/>
          <p:cNvSpPr>
            <a:spLocks noGrp="1"/>
          </p:cNvSpPr>
          <p:nvPr>
            <p:ph idx="4294967295"/>
          </p:nvPr>
        </p:nvSpPr>
        <p:spPr>
          <a:xfrm>
            <a:off x="1981200" y="1211264"/>
            <a:ext cx="8686800" cy="5045075"/>
          </a:xfrm>
        </p:spPr>
        <p:txBody>
          <a:bodyPr>
            <a:normAutofit lnSpcReduction="10000"/>
          </a:bodyPr>
          <a:lstStyle/>
          <a:p>
            <a:pPr marL="0" indent="0">
              <a:buNone/>
            </a:pPr>
            <a:r>
              <a:rPr lang="en-US"/>
              <a:t>Given a factor graph, two common tasks …</a:t>
            </a:r>
          </a:p>
          <a:p>
            <a:pPr lvl="1" eaLnBrk="1" hangingPunct="1"/>
            <a:r>
              <a:rPr lang="en-US">
                <a:solidFill>
                  <a:srgbClr val="C32D2E"/>
                </a:solidFill>
              </a:rPr>
              <a:t>Compute the most likely joint assignment</a:t>
            </a:r>
            <a:r>
              <a:rPr lang="en-US"/>
              <a:t>,</a:t>
            </a:r>
            <a:br>
              <a:rPr lang="en-US"/>
            </a:br>
            <a:r>
              <a:rPr lang="en-US"/>
              <a:t> </a:t>
            </a:r>
            <a:r>
              <a:rPr lang="en-US" b="1" i="1">
                <a:latin typeface="Times New Roman" pitchFamily="18" charset="0"/>
                <a:cs typeface="Times New Roman" pitchFamily="18" charset="0"/>
              </a:rPr>
              <a:t>x</a:t>
            </a:r>
            <a:r>
              <a:rPr lang="en-US" b="1" i="1" baseline="30000">
                <a:latin typeface="Times New Roman" pitchFamily="18" charset="0"/>
                <a:cs typeface="Times New Roman" pitchFamily="18" charset="0"/>
              </a:rPr>
              <a:t>*</a:t>
            </a:r>
            <a:r>
              <a:rPr lang="en-US" i="1">
                <a:latin typeface="Times New Roman" pitchFamily="18" charset="0"/>
                <a:cs typeface="Times New Roman" pitchFamily="18" charset="0"/>
              </a:rPr>
              <a:t> = </a:t>
            </a:r>
            <a:r>
              <a:rPr lang="en-US">
                <a:latin typeface="Times New Roman" pitchFamily="18" charset="0"/>
                <a:cs typeface="Times New Roman" pitchFamily="18" charset="0"/>
              </a:rPr>
              <a:t>argmax</a:t>
            </a:r>
            <a:r>
              <a:rPr lang="en-US" b="1" i="1" baseline="-25000">
                <a:latin typeface="Times New Roman" pitchFamily="18" charset="0"/>
                <a:cs typeface="Times New Roman" pitchFamily="18" charset="0"/>
              </a:rPr>
              <a:t>x</a:t>
            </a:r>
            <a:r>
              <a:rPr lang="en-US" b="1" i="1">
                <a:latin typeface="Times New Roman" pitchFamily="18" charset="0"/>
                <a:cs typeface="Times New Roman" pitchFamily="18" charset="0"/>
              </a:rPr>
              <a:t> </a:t>
            </a:r>
            <a:r>
              <a:rPr lang="en-US" i="1">
                <a:latin typeface="Times New Roman" pitchFamily="18" charset="0"/>
                <a:cs typeface="Times New Roman" pitchFamily="18" charset="0"/>
              </a:rPr>
              <a:t>p(</a:t>
            </a:r>
            <a:r>
              <a:rPr lang="en-US" b="1" i="1">
                <a:latin typeface="Times New Roman" pitchFamily="18" charset="0"/>
                <a:cs typeface="Times New Roman" pitchFamily="18" charset="0"/>
              </a:rPr>
              <a:t>X=x</a:t>
            </a:r>
            <a:r>
              <a:rPr lang="en-US" i="1">
                <a:latin typeface="Times New Roman" pitchFamily="18" charset="0"/>
                <a:cs typeface="Times New Roman" pitchFamily="18" charset="0"/>
              </a:rPr>
              <a:t>)</a:t>
            </a:r>
          </a:p>
          <a:p>
            <a:pPr lvl="1" eaLnBrk="1" hangingPunct="1"/>
            <a:r>
              <a:rPr lang="en-US">
                <a:solidFill>
                  <a:schemeClr val="accent1"/>
                </a:solidFill>
              </a:rPr>
              <a:t>Compute the marginal distribution of variable </a:t>
            </a:r>
            <a:r>
              <a:rPr lang="en-US" i="1">
                <a:solidFill>
                  <a:schemeClr val="accent1"/>
                </a:solidFill>
                <a:latin typeface="Times New Roman" pitchFamily="18" charset="0"/>
              </a:rPr>
              <a:t>X</a:t>
            </a:r>
            <a:r>
              <a:rPr lang="en-US" i="1" baseline="-25000">
                <a:solidFill>
                  <a:schemeClr val="accent1"/>
                </a:solidFill>
                <a:latin typeface="Times New Roman" pitchFamily="18" charset="0"/>
              </a:rPr>
              <a:t>i</a:t>
            </a:r>
            <a:r>
              <a:rPr lang="en-US">
                <a:solidFill>
                  <a:schemeClr val="accent1"/>
                </a:solidFill>
              </a:rPr>
              <a:t>:</a:t>
            </a:r>
            <a:br>
              <a:rPr lang="en-US"/>
            </a:br>
            <a:r>
              <a:rPr lang="en-US" i="1">
                <a:latin typeface="Times New Roman" pitchFamily="18" charset="0"/>
                <a:cs typeface="Times New Roman" pitchFamily="18" charset="0"/>
              </a:rPr>
              <a:t>p(X</a:t>
            </a:r>
            <a:r>
              <a:rPr lang="en-US" i="1" baseline="-25000">
                <a:latin typeface="Times New Roman" pitchFamily="18" charset="0"/>
                <a:cs typeface="Times New Roman" pitchFamily="18" charset="0"/>
              </a:rPr>
              <a:t>i</a:t>
            </a:r>
            <a:r>
              <a:rPr lang="en-US" i="1">
                <a:latin typeface="Times New Roman" pitchFamily="18" charset="0"/>
                <a:cs typeface="Times New Roman" pitchFamily="18" charset="0"/>
              </a:rPr>
              <a:t>=x</a:t>
            </a:r>
            <a:r>
              <a:rPr lang="en-US" i="1" baseline="-25000">
                <a:latin typeface="Times New Roman" pitchFamily="18" charset="0"/>
                <a:cs typeface="Times New Roman" pitchFamily="18" charset="0"/>
              </a:rPr>
              <a:t>i</a:t>
            </a:r>
            <a:r>
              <a:rPr lang="en-US" i="1">
                <a:latin typeface="Times New Roman" pitchFamily="18" charset="0"/>
                <a:cs typeface="Times New Roman" pitchFamily="18" charset="0"/>
              </a:rPr>
              <a:t>) </a:t>
            </a:r>
            <a:r>
              <a:rPr lang="en-US">
                <a:latin typeface="Times New Roman" pitchFamily="18" charset="0"/>
                <a:cs typeface="Times New Roman" pitchFamily="18" charset="0"/>
              </a:rPr>
              <a:t>for each value </a:t>
            </a:r>
            <a:r>
              <a:rPr lang="en-US" i="1">
                <a:latin typeface="Times New Roman" pitchFamily="18" charset="0"/>
                <a:cs typeface="Times New Roman" pitchFamily="18" charset="0"/>
              </a:rPr>
              <a:t>x</a:t>
            </a:r>
            <a:r>
              <a:rPr lang="en-US" i="1" baseline="-25000">
                <a:latin typeface="Times New Roman" pitchFamily="18" charset="0"/>
                <a:cs typeface="Times New Roman" pitchFamily="18" charset="0"/>
              </a:rPr>
              <a:t>i</a:t>
            </a:r>
          </a:p>
          <a:p>
            <a:pPr lvl="1" eaLnBrk="1" hangingPunct="1">
              <a:buFont typeface="Arial" charset="0"/>
              <a:buNone/>
            </a:pPr>
            <a:r>
              <a:rPr lang="en-US">
                <a:solidFill>
                  <a:schemeClr val="accent1"/>
                </a:solidFill>
              </a:rPr>
              <a:t>	</a:t>
            </a:r>
            <a:endParaRPr lang="en-US" sz="2400">
              <a:solidFill>
                <a:schemeClr val="accent1"/>
              </a:solidFill>
            </a:endParaRPr>
          </a:p>
          <a:p>
            <a:pPr marL="0" indent="0">
              <a:buNone/>
            </a:pPr>
            <a:r>
              <a:rPr lang="en-US">
                <a:solidFill>
                  <a:schemeClr val="accent1"/>
                </a:solidFill>
              </a:rPr>
              <a:t>B</a:t>
            </a:r>
            <a:r>
              <a:rPr lang="en-US">
                <a:solidFill>
                  <a:srgbClr val="C32D2E"/>
                </a:solidFill>
              </a:rPr>
              <a:t>o</a:t>
            </a:r>
            <a:r>
              <a:rPr lang="en-US">
                <a:solidFill>
                  <a:schemeClr val="accent1"/>
                </a:solidFill>
              </a:rPr>
              <a:t>t</a:t>
            </a:r>
            <a:r>
              <a:rPr lang="en-US">
                <a:solidFill>
                  <a:srgbClr val="C32D2E"/>
                </a:solidFill>
              </a:rPr>
              <a:t>h</a:t>
            </a:r>
            <a:r>
              <a:rPr lang="en-US"/>
              <a:t> consider </a:t>
            </a:r>
            <a:r>
              <a:rPr lang="en-US" i="1"/>
              <a:t>all </a:t>
            </a:r>
            <a:r>
              <a:rPr lang="en-US"/>
              <a:t>joint assignments.</a:t>
            </a:r>
          </a:p>
          <a:p>
            <a:pPr marL="0" indent="0">
              <a:buNone/>
            </a:pPr>
            <a:r>
              <a:rPr lang="en-US">
                <a:solidFill>
                  <a:schemeClr val="accent1"/>
                </a:solidFill>
              </a:rPr>
              <a:t>B</a:t>
            </a:r>
            <a:r>
              <a:rPr lang="en-US">
                <a:solidFill>
                  <a:srgbClr val="C32D2E"/>
                </a:solidFill>
              </a:rPr>
              <a:t>o</a:t>
            </a:r>
            <a:r>
              <a:rPr lang="en-US">
                <a:solidFill>
                  <a:schemeClr val="accent1"/>
                </a:solidFill>
              </a:rPr>
              <a:t>t</a:t>
            </a:r>
            <a:r>
              <a:rPr lang="en-US">
                <a:solidFill>
                  <a:srgbClr val="C32D2E"/>
                </a:solidFill>
              </a:rPr>
              <a:t>h </a:t>
            </a:r>
            <a:r>
              <a:rPr lang="en-US"/>
              <a:t>are NP-Hard in general.</a:t>
            </a:r>
          </a:p>
          <a:p>
            <a:pPr marL="0" indent="0">
              <a:buNone/>
            </a:pPr>
            <a:endParaRPr lang="en-US"/>
          </a:p>
          <a:p>
            <a:pPr marL="0" indent="0">
              <a:buNone/>
            </a:pPr>
            <a:r>
              <a:rPr lang="en-US"/>
              <a:t>So, we turn to </a:t>
            </a:r>
            <a:r>
              <a:rPr lang="en-US" b="1">
                <a:solidFill>
                  <a:srgbClr val="84AA33"/>
                </a:solidFill>
              </a:rPr>
              <a:t>approximations</a:t>
            </a:r>
            <a:r>
              <a:rPr lang="en-US"/>
              <a:t>.</a:t>
            </a:r>
          </a:p>
        </p:txBody>
      </p:sp>
      <p:sp>
        <p:nvSpPr>
          <p:cNvPr id="4" name="Slide Number Placeholder 3"/>
          <p:cNvSpPr txBox="1">
            <a:spLocks noGrp="1"/>
          </p:cNvSpPr>
          <p:nvPr/>
        </p:nvSpPr>
        <p:spPr>
          <a:xfrm>
            <a:off x="8077200" y="6356351"/>
            <a:ext cx="2133600" cy="365125"/>
          </a:xfrm>
          <a:prstGeom prst="rect">
            <a:avLst/>
          </a:prstGeom>
          <a:noFill/>
        </p:spPr>
        <p:txBody>
          <a:bodyPr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ACB1051A-4953-448A-A31C-50AB87F8F077}"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ndara"/>
              <a:ea typeface="+mn-ea"/>
              <a:cs typeface="+mn-cs"/>
            </a:endParaRPr>
          </a:p>
        </p:txBody>
      </p:sp>
      <p:grpSp>
        <p:nvGrpSpPr>
          <p:cNvPr id="100357" name="Group 5"/>
          <p:cNvGrpSpPr>
            <a:grpSpLocks/>
          </p:cNvGrpSpPr>
          <p:nvPr/>
        </p:nvGrpSpPr>
        <p:grpSpPr bwMode="auto">
          <a:xfrm>
            <a:off x="8077200" y="4508500"/>
            <a:ext cx="2590800" cy="1943100"/>
            <a:chOff x="4128" y="2840"/>
            <a:chExt cx="1632" cy="1224"/>
          </a:xfrm>
        </p:grpSpPr>
        <p:sp>
          <p:nvSpPr>
            <p:cNvPr id="34822" name="Text Box 6"/>
            <p:cNvSpPr txBox="1">
              <a:spLocks noChangeArrowheads="1"/>
            </p:cNvSpPr>
            <p:nvPr/>
          </p:nvSpPr>
          <p:spPr bwMode="auto">
            <a:xfrm>
              <a:off x="4128" y="3062"/>
              <a:ext cx="1632" cy="1002"/>
            </a:xfrm>
            <a:prstGeom prst="rect">
              <a:avLst/>
            </a:prstGeom>
            <a:noFill/>
            <a:ln w="38100">
              <a:solidFill>
                <a:srgbClr val="3891A7"/>
              </a:solid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0" i="1" u="none" strike="noStrike" kern="1200" cap="none" spc="0" normalizeH="0" baseline="0" noProof="0">
                  <a:ln>
                    <a:noFill/>
                  </a:ln>
                  <a:solidFill>
                    <a:srgbClr val="3891A7"/>
                  </a:solidFill>
                  <a:effectLst/>
                  <a:uLnTx/>
                  <a:uFillTx/>
                  <a:latin typeface="Times New Roman" pitchFamily="18" charset="0"/>
                  <a:ea typeface="+mn-ea"/>
                  <a:cs typeface="+mn-cs"/>
                </a:rPr>
                <a:t>p(X</a:t>
              </a:r>
              <a:r>
                <a:rPr kumimoji="0" lang="en-US" sz="2400" b="0" i="1" u="none" strike="noStrike" kern="1200" cap="none" spc="0" normalizeH="0" baseline="-25000" noProof="0">
                  <a:ln>
                    <a:noFill/>
                  </a:ln>
                  <a:solidFill>
                    <a:srgbClr val="3891A7"/>
                  </a:solidFill>
                  <a:effectLst/>
                  <a:uLnTx/>
                  <a:uFillTx/>
                  <a:latin typeface="Times New Roman" pitchFamily="18" charset="0"/>
                  <a:ea typeface="+mn-ea"/>
                  <a:cs typeface="+mn-cs"/>
                </a:rPr>
                <a:t>i</a:t>
              </a:r>
              <a:r>
                <a:rPr kumimoji="0" lang="en-US" sz="2400" b="0" i="1" u="none" strike="noStrike" kern="1200" cap="none" spc="0" normalizeH="0" baseline="0" noProof="0">
                  <a:ln>
                    <a:noFill/>
                  </a:ln>
                  <a:solidFill>
                    <a:srgbClr val="3891A7"/>
                  </a:solidFill>
                  <a:effectLst/>
                  <a:uLnTx/>
                  <a:uFillTx/>
                  <a:latin typeface="Times New Roman" pitchFamily="18" charset="0"/>
                  <a:ea typeface="+mn-ea"/>
                  <a:cs typeface="+mn-cs"/>
                </a:rPr>
                <a:t>=x</a:t>
              </a:r>
              <a:r>
                <a:rPr kumimoji="0" lang="en-US" sz="2400" b="0" i="1" u="none" strike="noStrike" kern="1200" cap="none" spc="0" normalizeH="0" baseline="-25000" noProof="0">
                  <a:ln>
                    <a:noFill/>
                  </a:ln>
                  <a:solidFill>
                    <a:srgbClr val="3891A7"/>
                  </a:solidFill>
                  <a:effectLst/>
                  <a:uLnTx/>
                  <a:uFillTx/>
                  <a:latin typeface="Times New Roman" pitchFamily="18" charset="0"/>
                  <a:ea typeface="+mn-ea"/>
                  <a:cs typeface="+mn-cs"/>
                </a:rPr>
                <a:t>i</a:t>
              </a:r>
              <a:r>
                <a:rPr kumimoji="0" lang="en-US" sz="2400" b="0" i="1" u="none" strike="noStrike" kern="1200" cap="none" spc="0" normalizeH="0" baseline="0" noProof="0">
                  <a:ln>
                    <a:noFill/>
                  </a:ln>
                  <a:solidFill>
                    <a:srgbClr val="3891A7"/>
                  </a:solidFill>
                  <a:effectLst/>
                  <a:uLnTx/>
                  <a:uFillTx/>
                  <a:latin typeface="Times New Roman" pitchFamily="18" charset="0"/>
                  <a:ea typeface="+mn-ea"/>
                  <a:cs typeface="+mn-cs"/>
                </a:rPr>
                <a:t>)</a:t>
              </a:r>
              <a:r>
                <a:rPr kumimoji="0" lang="en-US" sz="2400" b="0" i="0" u="none" strike="noStrike" kern="1200" cap="none" spc="0" normalizeH="0" baseline="0" noProof="0">
                  <a:ln>
                    <a:noFill/>
                  </a:ln>
                  <a:solidFill>
                    <a:srgbClr val="3891A7"/>
                  </a:solidFill>
                  <a:effectLst/>
                  <a:uLnTx/>
                  <a:uFillTx/>
                  <a:latin typeface="Candara"/>
                  <a:ea typeface="+mn-ea"/>
                  <a:cs typeface="+mn-cs"/>
                </a:rPr>
                <a:t> = sum of </a:t>
              </a:r>
              <a:r>
                <a:rPr kumimoji="0" lang="en-US" sz="2400" b="0" i="1" u="none" strike="noStrike" kern="1200" cap="none" spc="0" normalizeH="0" baseline="0" noProof="0">
                  <a:ln>
                    <a:noFill/>
                  </a:ln>
                  <a:solidFill>
                    <a:srgbClr val="3891A7"/>
                  </a:solidFill>
                  <a:effectLst/>
                  <a:uLnTx/>
                  <a:uFillTx/>
                  <a:latin typeface="Times New Roman" pitchFamily="18" charset="0"/>
                  <a:ea typeface="+mn-ea"/>
                  <a:cs typeface="+mn-cs"/>
                </a:rPr>
                <a:t>p(</a:t>
              </a:r>
              <a:r>
                <a:rPr kumimoji="0" lang="en-US" sz="2400" b="1" i="1" u="none" strike="noStrike" kern="1200" cap="none" spc="0" normalizeH="0" baseline="0" noProof="0">
                  <a:ln>
                    <a:noFill/>
                  </a:ln>
                  <a:solidFill>
                    <a:srgbClr val="3891A7"/>
                  </a:solidFill>
                  <a:effectLst/>
                  <a:uLnTx/>
                  <a:uFillTx/>
                  <a:latin typeface="Times New Roman" pitchFamily="18" charset="0"/>
                  <a:ea typeface="+mn-ea"/>
                  <a:cs typeface="+mn-cs"/>
                </a:rPr>
                <a:t>X</a:t>
              </a:r>
              <a:r>
                <a:rPr kumimoji="0" lang="en-US" sz="2400" b="0" i="1" u="none" strike="noStrike" kern="1200" cap="none" spc="0" normalizeH="0" baseline="0" noProof="0">
                  <a:ln>
                    <a:noFill/>
                  </a:ln>
                  <a:solidFill>
                    <a:srgbClr val="3891A7"/>
                  </a:solidFill>
                  <a:effectLst/>
                  <a:uLnTx/>
                  <a:uFillTx/>
                  <a:latin typeface="Times New Roman" pitchFamily="18" charset="0"/>
                  <a:ea typeface="+mn-ea"/>
                  <a:cs typeface="+mn-cs"/>
                </a:rPr>
                <a:t>=</a:t>
              </a:r>
              <a:r>
                <a:rPr kumimoji="0" lang="en-US" sz="2400" b="1" i="1" u="none" strike="noStrike" kern="1200" cap="none" spc="0" normalizeH="0" baseline="0" noProof="0">
                  <a:ln>
                    <a:noFill/>
                  </a:ln>
                  <a:solidFill>
                    <a:srgbClr val="3891A7"/>
                  </a:solidFill>
                  <a:effectLst/>
                  <a:uLnTx/>
                  <a:uFillTx/>
                  <a:latin typeface="Times New Roman" pitchFamily="18" charset="0"/>
                  <a:ea typeface="+mn-ea"/>
                  <a:cs typeface="+mn-cs"/>
                </a:rPr>
                <a:t>x</a:t>
              </a:r>
              <a:r>
                <a:rPr kumimoji="0" lang="en-US" sz="2400" b="0" i="1" u="none" strike="noStrike" kern="1200" cap="none" spc="0" normalizeH="0" baseline="0" noProof="0">
                  <a:ln>
                    <a:noFill/>
                  </a:ln>
                  <a:solidFill>
                    <a:srgbClr val="3891A7"/>
                  </a:solidFill>
                  <a:effectLst/>
                  <a:uLnTx/>
                  <a:uFillTx/>
                  <a:latin typeface="Times New Roman" pitchFamily="18" charset="0"/>
                  <a:ea typeface="+mn-ea"/>
                  <a:cs typeface="+mn-cs"/>
                </a:rPr>
                <a:t>)</a:t>
              </a:r>
              <a:r>
                <a:rPr kumimoji="0" lang="en-US" sz="2400" b="0" i="0" u="none" strike="noStrike" kern="1200" cap="none" spc="0" normalizeH="0" baseline="0" noProof="0">
                  <a:ln>
                    <a:noFill/>
                  </a:ln>
                  <a:solidFill>
                    <a:srgbClr val="3891A7"/>
                  </a:solidFill>
                  <a:effectLst/>
                  <a:uLnTx/>
                  <a:uFillTx/>
                  <a:latin typeface="Candara"/>
                  <a:ea typeface="+mn-ea"/>
                  <a:cs typeface="+mn-cs"/>
                </a:rPr>
                <a:t> over joint assignments with </a:t>
              </a:r>
              <a:r>
                <a:rPr kumimoji="0" lang="en-US" sz="2400" b="0" i="1" u="none" strike="noStrike" kern="1200" cap="none" spc="0" normalizeH="0" baseline="0" noProof="0">
                  <a:ln>
                    <a:noFill/>
                  </a:ln>
                  <a:solidFill>
                    <a:srgbClr val="3891A7"/>
                  </a:solidFill>
                  <a:effectLst/>
                  <a:uLnTx/>
                  <a:uFillTx/>
                  <a:latin typeface="Times New Roman" pitchFamily="18" charset="0"/>
                  <a:ea typeface="+mn-ea"/>
                  <a:cs typeface="+mn-cs"/>
                </a:rPr>
                <a:t>X</a:t>
              </a:r>
              <a:r>
                <a:rPr kumimoji="0" lang="en-US" sz="2400" b="0" i="1" u="none" strike="noStrike" kern="1200" cap="none" spc="0" normalizeH="0" baseline="-25000" noProof="0">
                  <a:ln>
                    <a:noFill/>
                  </a:ln>
                  <a:solidFill>
                    <a:srgbClr val="3891A7"/>
                  </a:solidFill>
                  <a:effectLst/>
                  <a:uLnTx/>
                  <a:uFillTx/>
                  <a:latin typeface="Times New Roman" pitchFamily="18" charset="0"/>
                  <a:ea typeface="+mn-ea"/>
                  <a:cs typeface="+mn-cs"/>
                </a:rPr>
                <a:t>i</a:t>
              </a:r>
              <a:r>
                <a:rPr kumimoji="0" lang="en-US" sz="2400" b="0" i="1" u="none" strike="noStrike" kern="1200" cap="none" spc="0" normalizeH="0" baseline="0" noProof="0">
                  <a:ln>
                    <a:noFill/>
                  </a:ln>
                  <a:solidFill>
                    <a:srgbClr val="3891A7"/>
                  </a:solidFill>
                  <a:effectLst/>
                  <a:uLnTx/>
                  <a:uFillTx/>
                  <a:latin typeface="Times New Roman" pitchFamily="18" charset="0"/>
                  <a:ea typeface="+mn-ea"/>
                  <a:cs typeface="+mn-cs"/>
                </a:rPr>
                <a:t>=x</a:t>
              </a:r>
              <a:r>
                <a:rPr kumimoji="0" lang="en-US" sz="2400" b="0" i="1" u="none" strike="noStrike" kern="1200" cap="none" spc="0" normalizeH="0" baseline="-25000" noProof="0">
                  <a:ln>
                    <a:noFill/>
                  </a:ln>
                  <a:solidFill>
                    <a:srgbClr val="3891A7"/>
                  </a:solidFill>
                  <a:effectLst/>
                  <a:uLnTx/>
                  <a:uFillTx/>
                  <a:latin typeface="Times New Roman" pitchFamily="18" charset="0"/>
                  <a:ea typeface="+mn-ea"/>
                  <a:cs typeface="+mn-cs"/>
                </a:rPr>
                <a:t>i</a:t>
              </a:r>
            </a:p>
          </p:txBody>
        </p:sp>
        <p:sp>
          <p:nvSpPr>
            <p:cNvPr id="34823" name="Line 7"/>
            <p:cNvSpPr>
              <a:spLocks noChangeShapeType="1"/>
            </p:cNvSpPr>
            <p:nvPr/>
          </p:nvSpPr>
          <p:spPr bwMode="auto">
            <a:xfrm>
              <a:off x="4128" y="2840"/>
              <a:ext cx="288" cy="222"/>
            </a:xfrm>
            <a:prstGeom prst="line">
              <a:avLst/>
            </a:prstGeom>
            <a:noFill/>
            <a:ln w="38100">
              <a:solidFill>
                <a:srgbClr val="3891A7"/>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grpSp>
      <p:sp>
        <p:nvSpPr>
          <p:cNvPr id="100360" name="AutoShape 8"/>
          <p:cNvSpPr>
            <a:spLocks noChangeArrowheads="1"/>
          </p:cNvSpPr>
          <p:nvPr/>
        </p:nvSpPr>
        <p:spPr bwMode="auto">
          <a:xfrm>
            <a:off x="1998663" y="2782889"/>
            <a:ext cx="442912" cy="420687"/>
          </a:xfrm>
          <a:prstGeom prst="star5">
            <a:avLst/>
          </a:prstGeom>
          <a:solidFill>
            <a:srgbClr val="FFFF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9"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10" name="TextBox 9">
            <a:extLst>
              <a:ext uri="{FF2B5EF4-FFF2-40B4-BE49-F238E27FC236}">
                <a16:creationId xmlns:a16="http://schemas.microsoft.com/office/drawing/2014/main" id="{988A35D8-9CA0-4F22-A23F-2494671DE196}"/>
              </a:ext>
            </a:extLst>
          </p:cNvPr>
          <p:cNvSpPr txBox="1"/>
          <p:nvPr/>
        </p:nvSpPr>
        <p:spPr>
          <a:xfrm rot="16200000">
            <a:off x="9968865" y="4084230"/>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409814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00360"/>
                                        </p:tgtEl>
                                        <p:attrNameLst>
                                          <p:attrName>style.visibility</p:attrName>
                                        </p:attrNameLst>
                                      </p:cBhvr>
                                      <p:to>
                                        <p:strVal val="visible"/>
                                      </p:to>
                                    </p:set>
                                    <p:animEffect transition="in" filter="fade">
                                      <p:cBhvr>
                                        <p:cTn id="7" dur="2000"/>
                                        <p:tgtEl>
                                          <p:spTgt spid="100360"/>
                                        </p:tgtEl>
                                      </p:cBhvr>
                                    </p:animEffect>
                                    <p:anim calcmode="lin" valueType="num">
                                      <p:cBhvr>
                                        <p:cTn id="8" dur="2000" fill="hold"/>
                                        <p:tgtEl>
                                          <p:spTgt spid="100360"/>
                                        </p:tgtEl>
                                        <p:attrNameLst>
                                          <p:attrName>style.rotation</p:attrName>
                                        </p:attrNameLst>
                                      </p:cBhvr>
                                      <p:tavLst>
                                        <p:tav tm="0">
                                          <p:val>
                                            <p:fltVal val="720"/>
                                          </p:val>
                                        </p:tav>
                                        <p:tav tm="100000">
                                          <p:val>
                                            <p:fltVal val="0"/>
                                          </p:val>
                                        </p:tav>
                                      </p:tavLst>
                                    </p:anim>
                                    <p:anim calcmode="lin" valueType="num">
                                      <p:cBhvr>
                                        <p:cTn id="9" dur="2000" fill="hold"/>
                                        <p:tgtEl>
                                          <p:spTgt spid="100360"/>
                                        </p:tgtEl>
                                        <p:attrNameLst>
                                          <p:attrName>ppt_h</p:attrName>
                                        </p:attrNameLst>
                                      </p:cBhvr>
                                      <p:tavLst>
                                        <p:tav tm="0">
                                          <p:val>
                                            <p:fltVal val="0"/>
                                          </p:val>
                                        </p:tav>
                                        <p:tav tm="100000">
                                          <p:val>
                                            <p:strVal val="#ppt_h"/>
                                          </p:val>
                                        </p:tav>
                                      </p:tavLst>
                                    </p:anim>
                                    <p:anim calcmode="lin" valueType="num">
                                      <p:cBhvr>
                                        <p:cTn id="10" dur="2000" fill="hold"/>
                                        <p:tgtEl>
                                          <p:spTgt spid="100360"/>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0"/>
                                  </p:stCondLst>
                                  <p:childTnLst>
                                    <p:set>
                                      <p:cBhvr>
                                        <p:cTn id="22" dur="1" fill="hold">
                                          <p:stCondLst>
                                            <p:cond delay="0"/>
                                          </p:stCondLst>
                                        </p:cTn>
                                        <p:tgtEl>
                                          <p:spTgt spid="100357"/>
                                        </p:tgtEl>
                                        <p:attrNameLst>
                                          <p:attrName>style.visibility</p:attrName>
                                        </p:attrNameLst>
                                      </p:cBhvr>
                                      <p:to>
                                        <p:strVal val="visible"/>
                                      </p:to>
                                    </p:set>
                                    <p:anim calcmode="lin" valueType="num">
                                      <p:cBhvr additive="base">
                                        <p:cTn id="23" dur="500" fill="hold"/>
                                        <p:tgtEl>
                                          <p:spTgt spid="100357"/>
                                        </p:tgtEl>
                                        <p:attrNameLst>
                                          <p:attrName>ppt_x</p:attrName>
                                        </p:attrNameLst>
                                      </p:cBhvr>
                                      <p:tavLst>
                                        <p:tav tm="0">
                                          <p:val>
                                            <p:strVal val="1+#ppt_w/2"/>
                                          </p:val>
                                        </p:tav>
                                        <p:tav tm="100000">
                                          <p:val>
                                            <p:strVal val="#ppt_x"/>
                                          </p:val>
                                        </p:tav>
                                      </p:tavLst>
                                    </p:anim>
                                    <p:anim calcmode="lin" valueType="num">
                                      <p:cBhvr additive="base">
                                        <p:cTn id="24" dur="500" fill="hold"/>
                                        <p:tgtEl>
                                          <p:spTgt spid="1003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eaLnBrk="1" hangingPunct="1"/>
            <a:r>
              <a:rPr lang="en-US" sz="3600"/>
              <a:t>Marginals by Sampling on Factor Graph</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D95E90-FA3A-43DA-A0AB-B505276AD4FF}"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grpSp>
        <p:nvGrpSpPr>
          <p:cNvPr id="36867" name="Group 4"/>
          <p:cNvGrpSpPr>
            <a:grpSpLocks/>
          </p:cNvGrpSpPr>
          <p:nvPr/>
        </p:nvGrpSpPr>
        <p:grpSpPr bwMode="auto">
          <a:xfrm>
            <a:off x="1489076" y="5526089"/>
            <a:ext cx="8697913" cy="1208087"/>
            <a:chOff x="-46350" y="2349603"/>
            <a:chExt cx="8698419" cy="1208034"/>
          </a:xfrm>
        </p:grpSpPr>
        <p:grpSp>
          <p:nvGrpSpPr>
            <p:cNvPr id="36906" name="Group 67"/>
            <p:cNvGrpSpPr>
              <a:grpSpLocks/>
            </p:cNvGrpSpPr>
            <p:nvPr/>
          </p:nvGrpSpPr>
          <p:grpSpPr bwMode="auto">
            <a:xfrm>
              <a:off x="1391508" y="3223775"/>
              <a:ext cx="7260561" cy="333862"/>
              <a:chOff x="492120" y="3950977"/>
              <a:chExt cx="8067290" cy="370958"/>
            </a:xfrm>
          </p:grpSpPr>
          <p:sp>
            <p:nvSpPr>
              <p:cNvPr id="36934" name="TextBox 95"/>
              <p:cNvSpPr txBox="1">
                <a:spLocks noChangeArrowheads="1"/>
              </p:cNvSpPr>
              <p:nvPr/>
            </p:nvSpPr>
            <p:spPr bwMode="auto">
              <a:xfrm>
                <a:off x="492120" y="3962637"/>
                <a:ext cx="1330509"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time</a:t>
                </a:r>
              </a:p>
            </p:txBody>
          </p:sp>
          <p:sp>
            <p:nvSpPr>
              <p:cNvPr id="36935" name="TextBox 96"/>
              <p:cNvSpPr txBox="1">
                <a:spLocks noChangeArrowheads="1"/>
              </p:cNvSpPr>
              <p:nvPr/>
            </p:nvSpPr>
            <p:spPr bwMode="auto">
              <a:xfrm>
                <a:off x="3769260" y="395097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like</a:t>
                </a:r>
              </a:p>
            </p:txBody>
          </p:sp>
          <p:sp>
            <p:nvSpPr>
              <p:cNvPr id="36936" name="TextBox 97"/>
              <p:cNvSpPr txBox="1">
                <a:spLocks noChangeArrowheads="1"/>
              </p:cNvSpPr>
              <p:nvPr/>
            </p:nvSpPr>
            <p:spPr bwMode="auto">
              <a:xfrm>
                <a:off x="2084801" y="3957332"/>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flies</a:t>
                </a:r>
              </a:p>
            </p:txBody>
          </p:sp>
          <p:sp>
            <p:nvSpPr>
              <p:cNvPr id="36937" name="TextBox 98"/>
              <p:cNvSpPr txBox="1">
                <a:spLocks noChangeArrowheads="1"/>
              </p:cNvSpPr>
              <p:nvPr/>
            </p:nvSpPr>
            <p:spPr bwMode="auto">
              <a:xfrm>
                <a:off x="5446910"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an</a:t>
                </a:r>
              </a:p>
            </p:txBody>
          </p:sp>
          <p:sp>
            <p:nvSpPr>
              <p:cNvPr id="36938" name="TextBox 99"/>
              <p:cNvSpPr txBox="1">
                <a:spLocks noChangeArrowheads="1"/>
              </p:cNvSpPr>
              <p:nvPr/>
            </p:nvSpPr>
            <p:spPr bwMode="auto">
              <a:xfrm>
                <a:off x="7108264"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arrow</a:t>
                </a:r>
              </a:p>
            </p:txBody>
          </p:sp>
        </p:grpSp>
        <p:sp>
          <p:nvSpPr>
            <p:cNvPr id="71" name="Oval 70"/>
            <p:cNvSpPr/>
            <p:nvPr/>
          </p:nvSpPr>
          <p:spPr>
            <a:xfrm>
              <a:off x="1731753" y="2351190"/>
              <a:ext cx="487391"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1</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72" name="Straight Connector 71"/>
            <p:cNvCxnSpPr>
              <a:stCxn id="71" idx="4"/>
              <a:endCxn id="89" idx="0"/>
            </p:cNvCxnSpPr>
            <p:nvPr/>
          </p:nvCxnSpPr>
          <p:spPr>
            <a:xfrm>
              <a:off x="1974656" y="2844881"/>
              <a:ext cx="1587"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71" idx="6"/>
              <a:endCxn id="75" idx="2"/>
            </p:cNvCxnSpPr>
            <p:nvPr/>
          </p:nvCxnSpPr>
          <p:spPr>
            <a:xfrm>
              <a:off x="2219145" y="2598829"/>
              <a:ext cx="1000183" cy="0"/>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2598579" y="2467073"/>
              <a:ext cx="239727"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5" name="Oval 74"/>
            <p:cNvSpPr/>
            <p:nvPr/>
          </p:nvSpPr>
          <p:spPr>
            <a:xfrm>
              <a:off x="3219328" y="2351190"/>
              <a:ext cx="487390"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2</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76" name="Straight Connector 75"/>
            <p:cNvCxnSpPr>
              <a:stCxn id="75" idx="4"/>
              <a:endCxn id="90" idx="0"/>
            </p:cNvCxnSpPr>
            <p:nvPr/>
          </p:nvCxnSpPr>
          <p:spPr>
            <a:xfrm>
              <a:off x="3463817" y="2844881"/>
              <a:ext cx="1587"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75" idx="6"/>
              <a:endCxn id="79" idx="2"/>
            </p:cNvCxnSpPr>
            <p:nvPr/>
          </p:nvCxnSpPr>
          <p:spPr>
            <a:xfrm flipV="1">
              <a:off x="3706718" y="2595654"/>
              <a:ext cx="1023998"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4087740" y="2467073"/>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4</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9" name="Oval 78"/>
            <p:cNvSpPr/>
            <p:nvPr/>
          </p:nvSpPr>
          <p:spPr>
            <a:xfrm>
              <a:off x="4730716" y="2349603"/>
              <a:ext cx="485803" cy="493690"/>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3</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0" name="Straight Connector 79"/>
            <p:cNvCxnSpPr>
              <a:stCxn id="79" idx="4"/>
              <a:endCxn id="91" idx="0"/>
            </p:cNvCxnSpPr>
            <p:nvPr/>
          </p:nvCxnSpPr>
          <p:spPr>
            <a:xfrm>
              <a:off x="4973617" y="2843293"/>
              <a:ext cx="0" cy="13493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9" idx="6"/>
              <a:endCxn id="83" idx="2"/>
            </p:cNvCxnSpPr>
            <p:nvPr/>
          </p:nvCxnSpPr>
          <p:spPr>
            <a:xfrm>
              <a:off x="5216519" y="2595654"/>
              <a:ext cx="1008121"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5597541" y="246548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6</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3" name="Oval 82"/>
            <p:cNvSpPr/>
            <p:nvPr/>
          </p:nvSpPr>
          <p:spPr>
            <a:xfrm>
              <a:off x="6224640" y="2351190"/>
              <a:ext cx="487391"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4</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4" name="Straight Connector 83"/>
            <p:cNvCxnSpPr>
              <a:stCxn id="83" idx="4"/>
              <a:endCxn id="92" idx="0"/>
            </p:cNvCxnSpPr>
            <p:nvPr/>
          </p:nvCxnSpPr>
          <p:spPr>
            <a:xfrm>
              <a:off x="6469129" y="2844881"/>
              <a:ext cx="1588"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83" idx="6"/>
              <a:endCxn id="87" idx="2"/>
            </p:cNvCxnSpPr>
            <p:nvPr/>
          </p:nvCxnSpPr>
          <p:spPr>
            <a:xfrm flipV="1">
              <a:off x="6712031" y="2595654"/>
              <a:ext cx="1000183"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7093053" y="2467073"/>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7" name="Oval 86"/>
            <p:cNvSpPr/>
            <p:nvPr/>
          </p:nvSpPr>
          <p:spPr>
            <a:xfrm>
              <a:off x="7712214" y="2349603"/>
              <a:ext cx="487390" cy="493690"/>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5</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8" name="Straight Connector 87"/>
            <p:cNvCxnSpPr>
              <a:stCxn id="87" idx="4"/>
              <a:endCxn id="93" idx="0"/>
            </p:cNvCxnSpPr>
            <p:nvPr/>
          </p:nvCxnSpPr>
          <p:spPr>
            <a:xfrm>
              <a:off x="7956704" y="2843293"/>
              <a:ext cx="1587" cy="13493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1857174" y="2978225"/>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0" name="Rectangle 89"/>
            <p:cNvSpPr/>
            <p:nvPr/>
          </p:nvSpPr>
          <p:spPr>
            <a:xfrm>
              <a:off x="3344747" y="2978225"/>
              <a:ext cx="239727"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1" name="Rectangle 90"/>
            <p:cNvSpPr/>
            <p:nvPr/>
          </p:nvSpPr>
          <p:spPr>
            <a:xfrm>
              <a:off x="4854548" y="297822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2" name="Rectangle 91"/>
            <p:cNvSpPr/>
            <p:nvPr/>
          </p:nvSpPr>
          <p:spPr>
            <a:xfrm>
              <a:off x="6350060" y="2978225"/>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3" name="Rectangle 92"/>
            <p:cNvSpPr/>
            <p:nvPr/>
          </p:nvSpPr>
          <p:spPr>
            <a:xfrm>
              <a:off x="7839222" y="297822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102" name="Straight Connector 101"/>
            <p:cNvCxnSpPr/>
            <p:nvPr/>
          </p:nvCxnSpPr>
          <p:spPr>
            <a:xfrm>
              <a:off x="809363" y="2597242"/>
              <a:ext cx="919215"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1149108" y="2481359"/>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04" name="Oval 103"/>
            <p:cNvSpPr/>
            <p:nvPr/>
          </p:nvSpPr>
          <p:spPr>
            <a:xfrm>
              <a:off x="321971" y="2351190"/>
              <a:ext cx="487391" cy="493691"/>
            </a:xfrm>
            <a:prstGeom prst="ellipse">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white"/>
                  </a:solidFill>
                  <a:effectLst/>
                  <a:uLnTx/>
                  <a:uFillTx/>
                  <a:latin typeface="Times New Roman"/>
                  <a:ea typeface="+mn-ea"/>
                  <a:cs typeface="Times New Roman"/>
                </a:rPr>
                <a:t>0</a:t>
              </a:r>
              <a:endParaRPr kumimoji="0" lang="en-US" sz="16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6933" name="TextBox 104"/>
            <p:cNvSpPr txBox="1">
              <a:spLocks noChangeArrowheads="1"/>
            </p:cNvSpPr>
            <p:nvPr/>
          </p:nvSpPr>
          <p:spPr bwMode="auto">
            <a:xfrm>
              <a:off x="-46350" y="2924169"/>
              <a:ext cx="1316384" cy="32336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&lt;START&gt;</a:t>
              </a:r>
            </a:p>
          </p:txBody>
        </p:sp>
      </p:grpSp>
      <p:sp>
        <p:nvSpPr>
          <p:cNvPr id="44" name="Oval 43"/>
          <p:cNvSpPr/>
          <p:nvPr/>
        </p:nvSpPr>
        <p:spPr>
          <a:xfrm>
            <a:off x="3267076" y="4959351"/>
            <a:ext cx="487363"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45" name="Oval 44"/>
          <p:cNvSpPr/>
          <p:nvPr/>
        </p:nvSpPr>
        <p:spPr>
          <a:xfrm>
            <a:off x="4754563" y="4959351"/>
            <a:ext cx="487362"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46" name="Oval 45"/>
          <p:cNvSpPr/>
          <p:nvPr/>
        </p:nvSpPr>
        <p:spPr>
          <a:xfrm>
            <a:off x="6265864" y="4957763"/>
            <a:ext cx="485775" cy="493712"/>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47" name="Oval 46"/>
          <p:cNvSpPr/>
          <p:nvPr/>
        </p:nvSpPr>
        <p:spPr>
          <a:xfrm>
            <a:off x="7761289" y="4959351"/>
            <a:ext cx="485775" cy="493713"/>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48" name="Oval 47"/>
          <p:cNvSpPr/>
          <p:nvPr/>
        </p:nvSpPr>
        <p:spPr>
          <a:xfrm>
            <a:off x="9248776" y="4957763"/>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7" name="TextBox 6"/>
          <p:cNvSpPr txBox="1"/>
          <p:nvPr/>
        </p:nvSpPr>
        <p:spPr>
          <a:xfrm>
            <a:off x="1693863" y="4957764"/>
            <a:ext cx="1301750" cy="490537"/>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6:</a:t>
            </a:r>
          </a:p>
        </p:txBody>
      </p:sp>
      <p:sp>
        <p:nvSpPr>
          <p:cNvPr id="52" name="Oval 51"/>
          <p:cNvSpPr/>
          <p:nvPr/>
        </p:nvSpPr>
        <p:spPr>
          <a:xfrm>
            <a:off x="3275013" y="4368801"/>
            <a:ext cx="487362" cy="492125"/>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53" name="Oval 52"/>
          <p:cNvSpPr/>
          <p:nvPr/>
        </p:nvSpPr>
        <p:spPr>
          <a:xfrm>
            <a:off x="4762501" y="4368801"/>
            <a:ext cx="487363"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54" name="Oval 53"/>
          <p:cNvSpPr/>
          <p:nvPr/>
        </p:nvSpPr>
        <p:spPr>
          <a:xfrm>
            <a:off x="6272213" y="4365626"/>
            <a:ext cx="487362"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55" name="Oval 54"/>
          <p:cNvSpPr/>
          <p:nvPr/>
        </p:nvSpPr>
        <p:spPr>
          <a:xfrm>
            <a:off x="7767638" y="4368801"/>
            <a:ext cx="487362" cy="492125"/>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56" name="Oval 55"/>
          <p:cNvSpPr/>
          <p:nvPr/>
        </p:nvSpPr>
        <p:spPr>
          <a:xfrm>
            <a:off x="9255126" y="4365626"/>
            <a:ext cx="487363"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57" name="TextBox 56"/>
          <p:cNvSpPr txBox="1"/>
          <p:nvPr/>
        </p:nvSpPr>
        <p:spPr>
          <a:xfrm>
            <a:off x="1701800" y="4365626"/>
            <a:ext cx="1301750" cy="492125"/>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5:</a:t>
            </a:r>
          </a:p>
        </p:txBody>
      </p:sp>
      <p:sp>
        <p:nvSpPr>
          <p:cNvPr id="59" name="Oval 58"/>
          <p:cNvSpPr/>
          <p:nvPr/>
        </p:nvSpPr>
        <p:spPr>
          <a:xfrm>
            <a:off x="3263901" y="3787776"/>
            <a:ext cx="487363"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60" name="Oval 59"/>
          <p:cNvSpPr/>
          <p:nvPr/>
        </p:nvSpPr>
        <p:spPr>
          <a:xfrm>
            <a:off x="4751388" y="3787776"/>
            <a:ext cx="487362"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61" name="Oval 60"/>
          <p:cNvSpPr/>
          <p:nvPr/>
        </p:nvSpPr>
        <p:spPr>
          <a:xfrm>
            <a:off x="6262689" y="3786188"/>
            <a:ext cx="485775" cy="493712"/>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62" name="Oval 61"/>
          <p:cNvSpPr/>
          <p:nvPr/>
        </p:nvSpPr>
        <p:spPr>
          <a:xfrm>
            <a:off x="7758114" y="3787776"/>
            <a:ext cx="485775" cy="493713"/>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63" name="Oval 62"/>
          <p:cNvSpPr/>
          <p:nvPr/>
        </p:nvSpPr>
        <p:spPr>
          <a:xfrm>
            <a:off x="9245601" y="3786188"/>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65" name="TextBox 64"/>
          <p:cNvSpPr txBox="1"/>
          <p:nvPr/>
        </p:nvSpPr>
        <p:spPr>
          <a:xfrm>
            <a:off x="1690688" y="3786189"/>
            <a:ext cx="1301750" cy="490537"/>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4:</a:t>
            </a:r>
          </a:p>
        </p:txBody>
      </p:sp>
      <p:sp>
        <p:nvSpPr>
          <p:cNvPr id="69" name="Oval 68"/>
          <p:cNvSpPr/>
          <p:nvPr/>
        </p:nvSpPr>
        <p:spPr>
          <a:xfrm>
            <a:off x="3263901" y="3208338"/>
            <a:ext cx="487363"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70" name="Oval 69"/>
          <p:cNvSpPr/>
          <p:nvPr/>
        </p:nvSpPr>
        <p:spPr>
          <a:xfrm>
            <a:off x="4751388" y="3208338"/>
            <a:ext cx="487362" cy="493712"/>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94" name="Oval 93"/>
          <p:cNvSpPr/>
          <p:nvPr/>
        </p:nvSpPr>
        <p:spPr>
          <a:xfrm>
            <a:off x="6262689" y="3206751"/>
            <a:ext cx="485775" cy="493713"/>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95" name="Oval 94"/>
          <p:cNvSpPr/>
          <p:nvPr/>
        </p:nvSpPr>
        <p:spPr>
          <a:xfrm>
            <a:off x="7758114" y="3208338"/>
            <a:ext cx="485775" cy="493712"/>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01" name="Oval 100"/>
          <p:cNvSpPr/>
          <p:nvPr/>
        </p:nvSpPr>
        <p:spPr>
          <a:xfrm>
            <a:off x="9245601" y="3206751"/>
            <a:ext cx="485775"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06" name="TextBox 105"/>
          <p:cNvSpPr txBox="1"/>
          <p:nvPr/>
        </p:nvSpPr>
        <p:spPr>
          <a:xfrm>
            <a:off x="1690688" y="3206750"/>
            <a:ext cx="1301750" cy="490538"/>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3:</a:t>
            </a:r>
          </a:p>
        </p:txBody>
      </p:sp>
      <p:sp>
        <p:nvSpPr>
          <p:cNvPr id="108" name="Oval 107"/>
          <p:cNvSpPr/>
          <p:nvPr/>
        </p:nvSpPr>
        <p:spPr>
          <a:xfrm>
            <a:off x="3263901" y="2638426"/>
            <a:ext cx="487363"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09" name="Oval 108"/>
          <p:cNvSpPr/>
          <p:nvPr/>
        </p:nvSpPr>
        <p:spPr>
          <a:xfrm>
            <a:off x="4751388" y="2638426"/>
            <a:ext cx="487362"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0" name="Oval 109"/>
          <p:cNvSpPr/>
          <p:nvPr/>
        </p:nvSpPr>
        <p:spPr>
          <a:xfrm>
            <a:off x="6262689" y="2635251"/>
            <a:ext cx="485775"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111" name="Oval 110"/>
          <p:cNvSpPr/>
          <p:nvPr/>
        </p:nvSpPr>
        <p:spPr>
          <a:xfrm>
            <a:off x="7758114" y="2638426"/>
            <a:ext cx="485775" cy="492125"/>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12" name="Oval 111"/>
          <p:cNvSpPr/>
          <p:nvPr/>
        </p:nvSpPr>
        <p:spPr>
          <a:xfrm>
            <a:off x="9245601" y="2635251"/>
            <a:ext cx="485775"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3" name="TextBox 112"/>
          <p:cNvSpPr txBox="1"/>
          <p:nvPr/>
        </p:nvSpPr>
        <p:spPr>
          <a:xfrm>
            <a:off x="1690688" y="2635251"/>
            <a:ext cx="1301750" cy="492125"/>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2:</a:t>
            </a:r>
          </a:p>
        </p:txBody>
      </p:sp>
      <p:sp>
        <p:nvSpPr>
          <p:cNvPr id="115" name="Oval 114"/>
          <p:cNvSpPr/>
          <p:nvPr/>
        </p:nvSpPr>
        <p:spPr>
          <a:xfrm>
            <a:off x="3263901" y="2046288"/>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6" name="Oval 115"/>
          <p:cNvSpPr/>
          <p:nvPr/>
        </p:nvSpPr>
        <p:spPr>
          <a:xfrm>
            <a:off x="4751389" y="2046288"/>
            <a:ext cx="485775" cy="493712"/>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117" name="Oval 116"/>
          <p:cNvSpPr/>
          <p:nvPr/>
        </p:nvSpPr>
        <p:spPr>
          <a:xfrm>
            <a:off x="6261101" y="2044701"/>
            <a:ext cx="487363" cy="492125"/>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118" name="Oval 117"/>
          <p:cNvSpPr/>
          <p:nvPr/>
        </p:nvSpPr>
        <p:spPr>
          <a:xfrm>
            <a:off x="7756526" y="2046288"/>
            <a:ext cx="487363" cy="493712"/>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19" name="Oval 118"/>
          <p:cNvSpPr/>
          <p:nvPr/>
        </p:nvSpPr>
        <p:spPr>
          <a:xfrm>
            <a:off x="9244013" y="2044701"/>
            <a:ext cx="487362"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20" name="TextBox 119"/>
          <p:cNvSpPr txBox="1"/>
          <p:nvPr/>
        </p:nvSpPr>
        <p:spPr>
          <a:xfrm>
            <a:off x="1689100" y="2044700"/>
            <a:ext cx="1303338" cy="490538"/>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1:</a:t>
            </a:r>
          </a:p>
        </p:txBody>
      </p:sp>
      <p:sp>
        <p:nvSpPr>
          <p:cNvPr id="121" name="Content Placeholder 2"/>
          <p:cNvSpPr txBox="1">
            <a:spLocks/>
          </p:cNvSpPr>
          <p:nvPr/>
        </p:nvSpPr>
        <p:spPr>
          <a:xfrm>
            <a:off x="1981200" y="996950"/>
            <a:ext cx="8229600" cy="800100"/>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a:normAutofit/>
          </a:bodyPr>
          <a:lstStyle/>
          <a:p>
            <a:pPr marL="0" marR="0" lvl="0" indent="0" algn="l" defTabSz="457200"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ndara"/>
                <a:ea typeface="+mn-ea"/>
                <a:cs typeface="+mn-cs"/>
              </a:rPr>
              <a:t>Suppose we took many samples from the distribution over taggings:</a:t>
            </a:r>
          </a:p>
        </p:txBody>
      </p:sp>
      <p:pic>
        <p:nvPicPr>
          <p:cNvPr id="36905" name="Picture 121" descr="latex-image-1.pdf"/>
          <p:cNvPicPr>
            <a:picLocks noChangeAspect="1"/>
          </p:cNvPicPr>
          <p:nvPr/>
        </p:nvPicPr>
        <p:blipFill>
          <a:blip r:embed="rId2"/>
          <a:srcRect/>
          <a:stretch>
            <a:fillRect/>
          </a:stretch>
        </p:blipFill>
        <p:spPr bwMode="auto">
          <a:xfrm>
            <a:off x="3414714" y="1365250"/>
            <a:ext cx="1449387" cy="401638"/>
          </a:xfrm>
          <a:prstGeom prst="rect">
            <a:avLst/>
          </a:prstGeom>
          <a:noFill/>
          <a:ln w="9525">
            <a:noFill/>
            <a:miter lim="800000"/>
            <a:headEnd/>
            <a:tailEnd/>
          </a:ln>
        </p:spPr>
      </p:pic>
      <p:sp>
        <p:nvSpPr>
          <p:cNvPr id="96"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97" name="TextBox 96">
            <a:extLst>
              <a:ext uri="{FF2B5EF4-FFF2-40B4-BE49-F238E27FC236}">
                <a16:creationId xmlns:a16="http://schemas.microsoft.com/office/drawing/2014/main" id="{5B323106-1015-4B70-AFA1-A0742D5B1D47}"/>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3624191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7" grpId="0"/>
      <p:bldP spid="52" grpId="0" animBg="1"/>
      <p:bldP spid="53" grpId="0" animBg="1"/>
      <p:bldP spid="54" grpId="0" animBg="1"/>
      <p:bldP spid="55" grpId="0" animBg="1"/>
      <p:bldP spid="56" grpId="0" animBg="1"/>
      <p:bldP spid="57" grpId="0"/>
      <p:bldP spid="59" grpId="0" animBg="1"/>
      <p:bldP spid="60" grpId="0" animBg="1"/>
      <p:bldP spid="61" grpId="0" animBg="1"/>
      <p:bldP spid="62" grpId="0" animBg="1"/>
      <p:bldP spid="63" grpId="0" animBg="1"/>
      <p:bldP spid="65" grpId="0"/>
      <p:bldP spid="69" grpId="0" animBg="1"/>
      <p:bldP spid="70" grpId="0" animBg="1"/>
      <p:bldP spid="94" grpId="0" animBg="1"/>
      <p:bldP spid="95" grpId="0" animBg="1"/>
      <p:bldP spid="101" grpId="0" animBg="1"/>
      <p:bldP spid="106" grpId="0"/>
      <p:bldP spid="108" grpId="0" animBg="1"/>
      <p:bldP spid="109" grpId="0" animBg="1"/>
      <p:bldP spid="110" grpId="0" animBg="1"/>
      <p:bldP spid="111" grpId="0" animBg="1"/>
      <p:bldP spid="112" grpId="0" animBg="1"/>
      <p:bldP spid="113" grpId="0"/>
      <p:bldP spid="115" grpId="0" animBg="1"/>
      <p:bldP spid="116" grpId="0" animBg="1"/>
      <p:bldP spid="117" grpId="0" animBg="1"/>
      <p:bldP spid="118" grpId="0" animBg="1"/>
      <p:bldP spid="119" grpId="0" animBg="1"/>
      <p:bldP spid="1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eaLnBrk="1" hangingPunct="1"/>
            <a:r>
              <a:rPr lang="en-US" sz="3600"/>
              <a:t>Marginals by Sampling on Factor Graph</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949BD0-3F95-412E-A861-B85353040DAD}"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grpSp>
        <p:nvGrpSpPr>
          <p:cNvPr id="37891" name="Group 4"/>
          <p:cNvGrpSpPr>
            <a:grpSpLocks/>
          </p:cNvGrpSpPr>
          <p:nvPr/>
        </p:nvGrpSpPr>
        <p:grpSpPr bwMode="auto">
          <a:xfrm>
            <a:off x="1489076" y="5526089"/>
            <a:ext cx="8697913" cy="1208087"/>
            <a:chOff x="-46350" y="2349603"/>
            <a:chExt cx="8698419" cy="1208034"/>
          </a:xfrm>
        </p:grpSpPr>
        <p:grpSp>
          <p:nvGrpSpPr>
            <p:cNvPr id="37929" name="Group 67"/>
            <p:cNvGrpSpPr>
              <a:grpSpLocks/>
            </p:cNvGrpSpPr>
            <p:nvPr/>
          </p:nvGrpSpPr>
          <p:grpSpPr bwMode="auto">
            <a:xfrm>
              <a:off x="1391508" y="3223775"/>
              <a:ext cx="7260561" cy="333862"/>
              <a:chOff x="492120" y="3950977"/>
              <a:chExt cx="8067290" cy="370958"/>
            </a:xfrm>
          </p:grpSpPr>
          <p:sp>
            <p:nvSpPr>
              <p:cNvPr id="37957" name="TextBox 95"/>
              <p:cNvSpPr txBox="1">
                <a:spLocks noChangeArrowheads="1"/>
              </p:cNvSpPr>
              <p:nvPr/>
            </p:nvSpPr>
            <p:spPr bwMode="auto">
              <a:xfrm>
                <a:off x="492120" y="3962637"/>
                <a:ext cx="1330509"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time</a:t>
                </a:r>
              </a:p>
            </p:txBody>
          </p:sp>
          <p:sp>
            <p:nvSpPr>
              <p:cNvPr id="37958" name="TextBox 96"/>
              <p:cNvSpPr txBox="1">
                <a:spLocks noChangeArrowheads="1"/>
              </p:cNvSpPr>
              <p:nvPr/>
            </p:nvSpPr>
            <p:spPr bwMode="auto">
              <a:xfrm>
                <a:off x="3769260" y="395097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like</a:t>
                </a:r>
              </a:p>
            </p:txBody>
          </p:sp>
          <p:sp>
            <p:nvSpPr>
              <p:cNvPr id="37959" name="TextBox 97"/>
              <p:cNvSpPr txBox="1">
                <a:spLocks noChangeArrowheads="1"/>
              </p:cNvSpPr>
              <p:nvPr/>
            </p:nvSpPr>
            <p:spPr bwMode="auto">
              <a:xfrm>
                <a:off x="2084801" y="3957332"/>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flies</a:t>
                </a:r>
              </a:p>
            </p:txBody>
          </p:sp>
          <p:sp>
            <p:nvSpPr>
              <p:cNvPr id="37960" name="TextBox 98"/>
              <p:cNvSpPr txBox="1">
                <a:spLocks noChangeArrowheads="1"/>
              </p:cNvSpPr>
              <p:nvPr/>
            </p:nvSpPr>
            <p:spPr bwMode="auto">
              <a:xfrm>
                <a:off x="5446910"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an</a:t>
                </a:r>
              </a:p>
            </p:txBody>
          </p:sp>
          <p:sp>
            <p:nvSpPr>
              <p:cNvPr id="37961" name="TextBox 99"/>
              <p:cNvSpPr txBox="1">
                <a:spLocks noChangeArrowheads="1"/>
              </p:cNvSpPr>
              <p:nvPr/>
            </p:nvSpPr>
            <p:spPr bwMode="auto">
              <a:xfrm>
                <a:off x="7108264"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arrow</a:t>
                </a:r>
              </a:p>
            </p:txBody>
          </p:sp>
        </p:grpSp>
        <p:sp>
          <p:nvSpPr>
            <p:cNvPr id="71" name="Oval 70"/>
            <p:cNvSpPr/>
            <p:nvPr/>
          </p:nvSpPr>
          <p:spPr>
            <a:xfrm>
              <a:off x="1731753" y="2351190"/>
              <a:ext cx="487391"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1</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72" name="Straight Connector 71"/>
            <p:cNvCxnSpPr>
              <a:stCxn id="71" idx="4"/>
              <a:endCxn id="89" idx="0"/>
            </p:cNvCxnSpPr>
            <p:nvPr/>
          </p:nvCxnSpPr>
          <p:spPr>
            <a:xfrm>
              <a:off x="1974656" y="2844881"/>
              <a:ext cx="1587"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71" idx="6"/>
              <a:endCxn id="75" idx="2"/>
            </p:cNvCxnSpPr>
            <p:nvPr/>
          </p:nvCxnSpPr>
          <p:spPr>
            <a:xfrm>
              <a:off x="2219145" y="2598829"/>
              <a:ext cx="1000183" cy="0"/>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2598579" y="2467073"/>
              <a:ext cx="239727"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5" name="Oval 74"/>
            <p:cNvSpPr/>
            <p:nvPr/>
          </p:nvSpPr>
          <p:spPr>
            <a:xfrm>
              <a:off x="3219328" y="2351190"/>
              <a:ext cx="487390"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2</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76" name="Straight Connector 75"/>
            <p:cNvCxnSpPr>
              <a:stCxn id="75" idx="4"/>
              <a:endCxn id="90" idx="0"/>
            </p:cNvCxnSpPr>
            <p:nvPr/>
          </p:nvCxnSpPr>
          <p:spPr>
            <a:xfrm>
              <a:off x="3463817" y="2844881"/>
              <a:ext cx="1587"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75" idx="6"/>
              <a:endCxn id="79" idx="2"/>
            </p:cNvCxnSpPr>
            <p:nvPr/>
          </p:nvCxnSpPr>
          <p:spPr>
            <a:xfrm flipV="1">
              <a:off x="3706718" y="2595654"/>
              <a:ext cx="1023998"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4087740" y="2467073"/>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4</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9" name="Oval 78"/>
            <p:cNvSpPr/>
            <p:nvPr/>
          </p:nvSpPr>
          <p:spPr>
            <a:xfrm>
              <a:off x="4730716" y="2349603"/>
              <a:ext cx="485803" cy="493690"/>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3</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0" name="Straight Connector 79"/>
            <p:cNvCxnSpPr>
              <a:stCxn id="79" idx="4"/>
              <a:endCxn id="91" idx="0"/>
            </p:cNvCxnSpPr>
            <p:nvPr/>
          </p:nvCxnSpPr>
          <p:spPr>
            <a:xfrm>
              <a:off x="4973617" y="2843293"/>
              <a:ext cx="0" cy="13493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9" idx="6"/>
              <a:endCxn id="83" idx="2"/>
            </p:cNvCxnSpPr>
            <p:nvPr/>
          </p:nvCxnSpPr>
          <p:spPr>
            <a:xfrm>
              <a:off x="5216519" y="2595654"/>
              <a:ext cx="1008121"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5597541" y="246548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6</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3" name="Oval 82"/>
            <p:cNvSpPr/>
            <p:nvPr/>
          </p:nvSpPr>
          <p:spPr>
            <a:xfrm>
              <a:off x="6224640" y="2351190"/>
              <a:ext cx="487391"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4</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4" name="Straight Connector 83"/>
            <p:cNvCxnSpPr>
              <a:stCxn id="83" idx="4"/>
              <a:endCxn id="92" idx="0"/>
            </p:cNvCxnSpPr>
            <p:nvPr/>
          </p:nvCxnSpPr>
          <p:spPr>
            <a:xfrm>
              <a:off x="6469129" y="2844881"/>
              <a:ext cx="1588"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83" idx="6"/>
              <a:endCxn id="87" idx="2"/>
            </p:cNvCxnSpPr>
            <p:nvPr/>
          </p:nvCxnSpPr>
          <p:spPr>
            <a:xfrm flipV="1">
              <a:off x="6712031" y="2595654"/>
              <a:ext cx="1000183"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7093053" y="2467073"/>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7" name="Oval 86"/>
            <p:cNvSpPr/>
            <p:nvPr/>
          </p:nvSpPr>
          <p:spPr>
            <a:xfrm>
              <a:off x="7712214" y="2349603"/>
              <a:ext cx="487390" cy="493690"/>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5</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8" name="Straight Connector 87"/>
            <p:cNvCxnSpPr>
              <a:stCxn id="87" idx="4"/>
              <a:endCxn id="93" idx="0"/>
            </p:cNvCxnSpPr>
            <p:nvPr/>
          </p:nvCxnSpPr>
          <p:spPr>
            <a:xfrm>
              <a:off x="7956704" y="2843293"/>
              <a:ext cx="1587" cy="13493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1857174" y="2978225"/>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0" name="Rectangle 89"/>
            <p:cNvSpPr/>
            <p:nvPr/>
          </p:nvSpPr>
          <p:spPr>
            <a:xfrm>
              <a:off x="3344747" y="2978225"/>
              <a:ext cx="239727"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1" name="Rectangle 90"/>
            <p:cNvSpPr/>
            <p:nvPr/>
          </p:nvSpPr>
          <p:spPr>
            <a:xfrm>
              <a:off x="4854548" y="297822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2" name="Rectangle 91"/>
            <p:cNvSpPr/>
            <p:nvPr/>
          </p:nvSpPr>
          <p:spPr>
            <a:xfrm>
              <a:off x="6350060" y="2978225"/>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3" name="Rectangle 92"/>
            <p:cNvSpPr/>
            <p:nvPr/>
          </p:nvSpPr>
          <p:spPr>
            <a:xfrm>
              <a:off x="7839222" y="297822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102" name="Straight Connector 101"/>
            <p:cNvCxnSpPr/>
            <p:nvPr/>
          </p:nvCxnSpPr>
          <p:spPr>
            <a:xfrm>
              <a:off x="809363" y="2597242"/>
              <a:ext cx="919215"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1149108" y="2481359"/>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04" name="Oval 103"/>
            <p:cNvSpPr/>
            <p:nvPr/>
          </p:nvSpPr>
          <p:spPr>
            <a:xfrm>
              <a:off x="321971" y="2351190"/>
              <a:ext cx="487391" cy="493691"/>
            </a:xfrm>
            <a:prstGeom prst="ellipse">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white"/>
                  </a:solidFill>
                  <a:effectLst/>
                  <a:uLnTx/>
                  <a:uFillTx/>
                  <a:latin typeface="Times New Roman"/>
                  <a:ea typeface="+mn-ea"/>
                  <a:cs typeface="Times New Roman"/>
                </a:rPr>
                <a:t>0</a:t>
              </a:r>
              <a:endParaRPr kumimoji="0" lang="en-US" sz="16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7956" name="TextBox 104"/>
            <p:cNvSpPr txBox="1">
              <a:spLocks noChangeArrowheads="1"/>
            </p:cNvSpPr>
            <p:nvPr/>
          </p:nvSpPr>
          <p:spPr bwMode="auto">
            <a:xfrm>
              <a:off x="-46350" y="2924169"/>
              <a:ext cx="1316384" cy="32336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&lt;START&gt;</a:t>
              </a:r>
            </a:p>
          </p:txBody>
        </p:sp>
      </p:grpSp>
      <p:sp>
        <p:nvSpPr>
          <p:cNvPr id="44" name="Oval 43"/>
          <p:cNvSpPr/>
          <p:nvPr/>
        </p:nvSpPr>
        <p:spPr>
          <a:xfrm>
            <a:off x="3267076" y="4959351"/>
            <a:ext cx="487363"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45" name="Oval 44"/>
          <p:cNvSpPr/>
          <p:nvPr/>
        </p:nvSpPr>
        <p:spPr>
          <a:xfrm>
            <a:off x="4754563" y="4959351"/>
            <a:ext cx="487362"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46" name="Oval 45"/>
          <p:cNvSpPr/>
          <p:nvPr/>
        </p:nvSpPr>
        <p:spPr>
          <a:xfrm>
            <a:off x="6265864" y="4957763"/>
            <a:ext cx="485775" cy="493712"/>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47" name="Oval 46"/>
          <p:cNvSpPr/>
          <p:nvPr/>
        </p:nvSpPr>
        <p:spPr>
          <a:xfrm>
            <a:off x="7761289" y="4959351"/>
            <a:ext cx="485775" cy="493713"/>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48" name="Oval 47"/>
          <p:cNvSpPr/>
          <p:nvPr/>
        </p:nvSpPr>
        <p:spPr>
          <a:xfrm>
            <a:off x="9248776" y="4957763"/>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7" name="TextBox 6"/>
          <p:cNvSpPr txBox="1"/>
          <p:nvPr/>
        </p:nvSpPr>
        <p:spPr>
          <a:xfrm>
            <a:off x="1693863" y="4957764"/>
            <a:ext cx="1301750" cy="490537"/>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6:</a:t>
            </a:r>
          </a:p>
        </p:txBody>
      </p:sp>
      <p:sp>
        <p:nvSpPr>
          <p:cNvPr id="52" name="Oval 51"/>
          <p:cNvSpPr/>
          <p:nvPr/>
        </p:nvSpPr>
        <p:spPr>
          <a:xfrm>
            <a:off x="3275013" y="4368801"/>
            <a:ext cx="487362" cy="492125"/>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53" name="Oval 52"/>
          <p:cNvSpPr/>
          <p:nvPr/>
        </p:nvSpPr>
        <p:spPr>
          <a:xfrm>
            <a:off x="4762501" y="4368801"/>
            <a:ext cx="487363"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54" name="Oval 53"/>
          <p:cNvSpPr/>
          <p:nvPr/>
        </p:nvSpPr>
        <p:spPr>
          <a:xfrm>
            <a:off x="6272213" y="4365626"/>
            <a:ext cx="487362"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55" name="Oval 54"/>
          <p:cNvSpPr/>
          <p:nvPr/>
        </p:nvSpPr>
        <p:spPr>
          <a:xfrm>
            <a:off x="7767638" y="4368801"/>
            <a:ext cx="487362" cy="492125"/>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56" name="Oval 55"/>
          <p:cNvSpPr/>
          <p:nvPr/>
        </p:nvSpPr>
        <p:spPr>
          <a:xfrm>
            <a:off x="9255126" y="4365626"/>
            <a:ext cx="487363"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57" name="TextBox 56"/>
          <p:cNvSpPr txBox="1"/>
          <p:nvPr/>
        </p:nvSpPr>
        <p:spPr>
          <a:xfrm>
            <a:off x="1701800" y="4365626"/>
            <a:ext cx="1301750" cy="492125"/>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5:</a:t>
            </a:r>
          </a:p>
        </p:txBody>
      </p:sp>
      <p:sp>
        <p:nvSpPr>
          <p:cNvPr id="59" name="Oval 58"/>
          <p:cNvSpPr/>
          <p:nvPr/>
        </p:nvSpPr>
        <p:spPr>
          <a:xfrm>
            <a:off x="3263901" y="3787776"/>
            <a:ext cx="487363"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60" name="Oval 59"/>
          <p:cNvSpPr/>
          <p:nvPr/>
        </p:nvSpPr>
        <p:spPr>
          <a:xfrm>
            <a:off x="4751388" y="3787776"/>
            <a:ext cx="487362"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61" name="Oval 60"/>
          <p:cNvSpPr/>
          <p:nvPr/>
        </p:nvSpPr>
        <p:spPr>
          <a:xfrm>
            <a:off x="6262689" y="3786188"/>
            <a:ext cx="485775" cy="493712"/>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62" name="Oval 61"/>
          <p:cNvSpPr/>
          <p:nvPr/>
        </p:nvSpPr>
        <p:spPr>
          <a:xfrm>
            <a:off x="7758114" y="3787776"/>
            <a:ext cx="485775" cy="493713"/>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63" name="Oval 62"/>
          <p:cNvSpPr/>
          <p:nvPr/>
        </p:nvSpPr>
        <p:spPr>
          <a:xfrm>
            <a:off x="9245601" y="3786188"/>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65" name="TextBox 64"/>
          <p:cNvSpPr txBox="1"/>
          <p:nvPr/>
        </p:nvSpPr>
        <p:spPr>
          <a:xfrm>
            <a:off x="1690688" y="3786189"/>
            <a:ext cx="1301750" cy="490537"/>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4:</a:t>
            </a:r>
          </a:p>
        </p:txBody>
      </p:sp>
      <p:sp>
        <p:nvSpPr>
          <p:cNvPr id="69" name="Oval 68"/>
          <p:cNvSpPr/>
          <p:nvPr/>
        </p:nvSpPr>
        <p:spPr>
          <a:xfrm>
            <a:off x="3263901" y="3208338"/>
            <a:ext cx="487363"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70" name="Oval 69"/>
          <p:cNvSpPr/>
          <p:nvPr/>
        </p:nvSpPr>
        <p:spPr>
          <a:xfrm>
            <a:off x="4751388" y="3208338"/>
            <a:ext cx="487362" cy="493712"/>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94" name="Oval 93"/>
          <p:cNvSpPr/>
          <p:nvPr/>
        </p:nvSpPr>
        <p:spPr>
          <a:xfrm>
            <a:off x="6262689" y="3206751"/>
            <a:ext cx="485775" cy="493713"/>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95" name="Oval 94"/>
          <p:cNvSpPr/>
          <p:nvPr/>
        </p:nvSpPr>
        <p:spPr>
          <a:xfrm>
            <a:off x="7758114" y="3208338"/>
            <a:ext cx="485775" cy="493712"/>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01" name="Oval 100"/>
          <p:cNvSpPr/>
          <p:nvPr/>
        </p:nvSpPr>
        <p:spPr>
          <a:xfrm>
            <a:off x="9245601" y="3206751"/>
            <a:ext cx="485775"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06" name="TextBox 105"/>
          <p:cNvSpPr txBox="1"/>
          <p:nvPr/>
        </p:nvSpPr>
        <p:spPr>
          <a:xfrm>
            <a:off x="1690688" y="3206750"/>
            <a:ext cx="1301750" cy="490538"/>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3:</a:t>
            </a:r>
          </a:p>
        </p:txBody>
      </p:sp>
      <p:sp>
        <p:nvSpPr>
          <p:cNvPr id="108" name="Oval 107"/>
          <p:cNvSpPr/>
          <p:nvPr/>
        </p:nvSpPr>
        <p:spPr>
          <a:xfrm>
            <a:off x="3263901" y="2638426"/>
            <a:ext cx="487363"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09" name="Oval 108"/>
          <p:cNvSpPr/>
          <p:nvPr/>
        </p:nvSpPr>
        <p:spPr>
          <a:xfrm>
            <a:off x="4751388" y="2638426"/>
            <a:ext cx="487362"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0" name="Oval 109"/>
          <p:cNvSpPr/>
          <p:nvPr/>
        </p:nvSpPr>
        <p:spPr>
          <a:xfrm>
            <a:off x="6262689" y="2635251"/>
            <a:ext cx="485775"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111" name="Oval 110"/>
          <p:cNvSpPr/>
          <p:nvPr/>
        </p:nvSpPr>
        <p:spPr>
          <a:xfrm>
            <a:off x="7758114" y="2638426"/>
            <a:ext cx="485775" cy="492125"/>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12" name="Oval 111"/>
          <p:cNvSpPr/>
          <p:nvPr/>
        </p:nvSpPr>
        <p:spPr>
          <a:xfrm>
            <a:off x="9245601" y="2635251"/>
            <a:ext cx="485775"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3" name="TextBox 112"/>
          <p:cNvSpPr txBox="1"/>
          <p:nvPr/>
        </p:nvSpPr>
        <p:spPr>
          <a:xfrm>
            <a:off x="1690688" y="2635251"/>
            <a:ext cx="1301750" cy="492125"/>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2:</a:t>
            </a:r>
          </a:p>
        </p:txBody>
      </p:sp>
      <p:sp>
        <p:nvSpPr>
          <p:cNvPr id="115" name="Oval 114"/>
          <p:cNvSpPr/>
          <p:nvPr/>
        </p:nvSpPr>
        <p:spPr>
          <a:xfrm>
            <a:off x="3263901" y="2046288"/>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6" name="Oval 115"/>
          <p:cNvSpPr/>
          <p:nvPr/>
        </p:nvSpPr>
        <p:spPr>
          <a:xfrm>
            <a:off x="4751389" y="2046288"/>
            <a:ext cx="485775" cy="493712"/>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117" name="Oval 116"/>
          <p:cNvSpPr/>
          <p:nvPr/>
        </p:nvSpPr>
        <p:spPr>
          <a:xfrm>
            <a:off x="6261101" y="2044701"/>
            <a:ext cx="487363" cy="492125"/>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118" name="Oval 117"/>
          <p:cNvSpPr/>
          <p:nvPr/>
        </p:nvSpPr>
        <p:spPr>
          <a:xfrm>
            <a:off x="7756526" y="2046288"/>
            <a:ext cx="487363" cy="493712"/>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19" name="Oval 118"/>
          <p:cNvSpPr/>
          <p:nvPr/>
        </p:nvSpPr>
        <p:spPr>
          <a:xfrm>
            <a:off x="9244013" y="2044701"/>
            <a:ext cx="487362"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20" name="TextBox 119"/>
          <p:cNvSpPr txBox="1"/>
          <p:nvPr/>
        </p:nvSpPr>
        <p:spPr>
          <a:xfrm>
            <a:off x="1689100" y="2044700"/>
            <a:ext cx="1303338" cy="490538"/>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1:</a:t>
            </a:r>
          </a:p>
        </p:txBody>
      </p:sp>
      <p:sp>
        <p:nvSpPr>
          <p:cNvPr id="121" name="Content Placeholder 2"/>
          <p:cNvSpPr txBox="1">
            <a:spLocks/>
          </p:cNvSpPr>
          <p:nvPr/>
        </p:nvSpPr>
        <p:spPr>
          <a:xfrm>
            <a:off x="1981200" y="996950"/>
            <a:ext cx="8229600" cy="800100"/>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a:normAutofit/>
          </a:bodyPr>
          <a:lstStyle/>
          <a:p>
            <a:pPr marL="0" marR="0" lvl="0" indent="0" algn="l" defTabSz="457200"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ndara"/>
                <a:ea typeface="+mn-ea"/>
                <a:cs typeface="+mn-cs"/>
              </a:rPr>
              <a:t>The marginal </a:t>
            </a:r>
            <a:r>
              <a:rPr kumimoji="0" lang="en-US" sz="2400" b="0"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p(X</a:t>
            </a:r>
            <a:r>
              <a:rPr kumimoji="0" lang="en-US" sz="2400" b="0" i="1" u="none" strike="noStrike" kern="1200" cap="none" spc="0" normalizeH="0" baseline="-25000" noProof="0">
                <a:ln>
                  <a:noFill/>
                </a:ln>
                <a:solidFill>
                  <a:prstClr val="black"/>
                </a:solidFill>
                <a:effectLst/>
                <a:uLnTx/>
                <a:uFillTx/>
                <a:latin typeface="Times New Roman" pitchFamily="18" charset="0"/>
                <a:ea typeface="+mn-ea"/>
                <a:cs typeface="Times New Roman" pitchFamily="18" charset="0"/>
              </a:rPr>
              <a:t>i</a:t>
            </a:r>
            <a:r>
              <a:rPr kumimoji="0" lang="en-US" sz="2400" b="0"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 x</a:t>
            </a:r>
            <a:r>
              <a:rPr kumimoji="0" lang="en-US" sz="2400" b="0" i="1" u="none" strike="noStrike" kern="1200" cap="none" spc="0" normalizeH="0" baseline="-25000" noProof="0">
                <a:ln>
                  <a:noFill/>
                </a:ln>
                <a:solidFill>
                  <a:prstClr val="black"/>
                </a:solidFill>
                <a:effectLst/>
                <a:uLnTx/>
                <a:uFillTx/>
                <a:latin typeface="Times New Roman" pitchFamily="18" charset="0"/>
                <a:ea typeface="+mn-ea"/>
                <a:cs typeface="Times New Roman" pitchFamily="18" charset="0"/>
              </a:rPr>
              <a:t>i</a:t>
            </a:r>
            <a:r>
              <a:rPr kumimoji="0" lang="en-US" sz="2400" b="0"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a:ln>
                  <a:noFill/>
                </a:ln>
                <a:solidFill>
                  <a:prstClr val="black"/>
                </a:solidFill>
                <a:effectLst/>
                <a:uLnTx/>
                <a:uFillTx/>
                <a:latin typeface="Candara"/>
                <a:ea typeface="+mn-ea"/>
                <a:cs typeface="+mn-cs"/>
              </a:rPr>
              <a:t>gives the probability that variable </a:t>
            </a:r>
            <a:r>
              <a:rPr kumimoji="0" lang="en-US"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X</a:t>
            </a:r>
            <a:r>
              <a:rPr kumimoji="0" lang="en-US" sz="2400" b="0" i="1" u="none" strike="noStrike" kern="1200" cap="none" spc="0" normalizeH="0" baseline="-25000" noProof="0">
                <a:ln>
                  <a:noFill/>
                </a:ln>
                <a:solidFill>
                  <a:prstClr val="black"/>
                </a:solidFill>
                <a:effectLst/>
                <a:uLnTx/>
                <a:uFillTx/>
                <a:latin typeface="Times New Roman" pitchFamily="18" charset="0"/>
                <a:ea typeface="+mn-ea"/>
                <a:cs typeface="Times New Roman" pitchFamily="18" charset="0"/>
              </a:rPr>
              <a:t>i</a:t>
            </a:r>
            <a:r>
              <a:rPr kumimoji="0" lang="en-US" sz="2400" b="0" i="0" u="none" strike="noStrike" kern="1200" cap="none" spc="0" normalizeH="0" baseline="0" noProof="0">
                <a:ln>
                  <a:noFill/>
                </a:ln>
                <a:solidFill>
                  <a:prstClr val="black"/>
                </a:solidFill>
                <a:effectLst/>
                <a:uLnTx/>
                <a:uFillTx/>
                <a:latin typeface="Candara"/>
                <a:ea typeface="+mn-ea"/>
                <a:cs typeface="+mn-cs"/>
              </a:rPr>
              <a:t> takes value </a:t>
            </a:r>
            <a:r>
              <a:rPr kumimoji="0" lang="en-US" sz="24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x</a:t>
            </a:r>
            <a:r>
              <a:rPr kumimoji="0" lang="en-US" sz="2400" b="0" i="0" u="none" strike="noStrike" kern="1200" cap="none" spc="0" normalizeH="0" baseline="-25000" noProof="0">
                <a:ln>
                  <a:noFill/>
                </a:ln>
                <a:solidFill>
                  <a:prstClr val="black"/>
                </a:solidFill>
                <a:effectLst/>
                <a:uLnTx/>
                <a:uFillTx/>
                <a:latin typeface="Times New Roman" pitchFamily="18" charset="0"/>
                <a:ea typeface="+mn-ea"/>
                <a:cs typeface="Times New Roman" pitchFamily="18" charset="0"/>
              </a:rPr>
              <a:t>i</a:t>
            </a:r>
            <a:r>
              <a:rPr kumimoji="0" lang="en-US" sz="2400" b="0" i="0" u="none" strike="noStrike" kern="1200" cap="none" spc="0" normalizeH="0" baseline="0" noProof="0">
                <a:ln>
                  <a:noFill/>
                </a:ln>
                <a:solidFill>
                  <a:prstClr val="black"/>
                </a:solidFill>
                <a:effectLst/>
                <a:uLnTx/>
                <a:uFillTx/>
                <a:latin typeface="Candara"/>
                <a:ea typeface="+mn-ea"/>
                <a:cs typeface="+mn-cs"/>
              </a:rPr>
              <a:t> in a random sample</a:t>
            </a:r>
            <a:r>
              <a:rPr kumimoji="0" lang="en-US" sz="2400" b="0"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p>
        </p:txBody>
      </p:sp>
      <p:sp>
        <p:nvSpPr>
          <p:cNvPr id="96"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97" name="TextBox 96">
            <a:extLst>
              <a:ext uri="{FF2B5EF4-FFF2-40B4-BE49-F238E27FC236}">
                <a16:creationId xmlns:a16="http://schemas.microsoft.com/office/drawing/2014/main" id="{32284A01-B528-4A52-B3F6-D05F59C15367}"/>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329455073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4" name="Picture 3">
            <a:extLst>
              <a:ext uri="{FF2B5EF4-FFF2-40B4-BE49-F238E27FC236}">
                <a16:creationId xmlns:a16="http://schemas.microsoft.com/office/drawing/2014/main" id="{1F5DCCF5-3882-4C10-9A8C-27D99DBF08B3}"/>
              </a:ext>
            </a:extLst>
          </p:cNvPr>
          <p:cNvPicPr>
            <a:picLocks noChangeAspect="1"/>
          </p:cNvPicPr>
          <p:nvPr/>
        </p:nvPicPr>
        <p:blipFill>
          <a:blip r:embed="rId4"/>
          <a:stretch>
            <a:fillRect/>
          </a:stretch>
        </p:blipFill>
        <p:spPr>
          <a:xfrm>
            <a:off x="1694752" y="1675177"/>
            <a:ext cx="8802495" cy="4949042"/>
          </a:xfrm>
          <a:prstGeom prst="rect">
            <a:avLst/>
          </a:prstGeom>
        </p:spPr>
      </p:pic>
      <p:sp>
        <p:nvSpPr>
          <p:cNvPr id="23" name="Text Box 19">
            <a:extLst>
              <a:ext uri="{FF2B5EF4-FFF2-40B4-BE49-F238E27FC236}">
                <a16:creationId xmlns:a16="http://schemas.microsoft.com/office/drawing/2014/main" id="{AE6C2691-5610-4BF5-8793-22B0FBD0AF1F}"/>
              </a:ext>
            </a:extLst>
          </p:cNvPr>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Students!!</a:t>
            </a:r>
          </a:p>
        </p:txBody>
      </p:sp>
    </p:spTree>
    <p:extLst>
      <p:ext uri="{BB962C8B-B14F-4D97-AF65-F5344CB8AC3E}">
        <p14:creationId xmlns:p14="http://schemas.microsoft.com/office/powerpoint/2010/main" val="339334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eaLnBrk="1" hangingPunct="1"/>
            <a:r>
              <a:rPr lang="en-US" sz="3600"/>
              <a:t>Marginals by Sampling on Factor Graph</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31DFA9-0E41-4E12-A6B7-65C0C77A3041}"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grpSp>
        <p:nvGrpSpPr>
          <p:cNvPr id="38915" name="Group 4"/>
          <p:cNvGrpSpPr>
            <a:grpSpLocks/>
          </p:cNvGrpSpPr>
          <p:nvPr/>
        </p:nvGrpSpPr>
        <p:grpSpPr bwMode="auto">
          <a:xfrm>
            <a:off x="1489076" y="5526089"/>
            <a:ext cx="8697913" cy="1208087"/>
            <a:chOff x="-46350" y="2349603"/>
            <a:chExt cx="8698419" cy="1208034"/>
          </a:xfrm>
        </p:grpSpPr>
        <p:grpSp>
          <p:nvGrpSpPr>
            <p:cNvPr id="38987" name="Group 67"/>
            <p:cNvGrpSpPr>
              <a:grpSpLocks/>
            </p:cNvGrpSpPr>
            <p:nvPr/>
          </p:nvGrpSpPr>
          <p:grpSpPr bwMode="auto">
            <a:xfrm>
              <a:off x="1391508" y="3223775"/>
              <a:ext cx="7260561" cy="333862"/>
              <a:chOff x="492120" y="3950977"/>
              <a:chExt cx="8067290" cy="370958"/>
            </a:xfrm>
          </p:grpSpPr>
          <p:sp>
            <p:nvSpPr>
              <p:cNvPr id="39015" name="TextBox 95"/>
              <p:cNvSpPr txBox="1">
                <a:spLocks noChangeArrowheads="1"/>
              </p:cNvSpPr>
              <p:nvPr/>
            </p:nvSpPr>
            <p:spPr bwMode="auto">
              <a:xfrm>
                <a:off x="492120" y="3962637"/>
                <a:ext cx="1330509"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time</a:t>
                </a:r>
              </a:p>
            </p:txBody>
          </p:sp>
          <p:sp>
            <p:nvSpPr>
              <p:cNvPr id="39016" name="TextBox 96"/>
              <p:cNvSpPr txBox="1">
                <a:spLocks noChangeArrowheads="1"/>
              </p:cNvSpPr>
              <p:nvPr/>
            </p:nvSpPr>
            <p:spPr bwMode="auto">
              <a:xfrm>
                <a:off x="3769260" y="395097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like</a:t>
                </a:r>
              </a:p>
            </p:txBody>
          </p:sp>
          <p:sp>
            <p:nvSpPr>
              <p:cNvPr id="39017" name="TextBox 97"/>
              <p:cNvSpPr txBox="1">
                <a:spLocks noChangeArrowheads="1"/>
              </p:cNvSpPr>
              <p:nvPr/>
            </p:nvSpPr>
            <p:spPr bwMode="auto">
              <a:xfrm>
                <a:off x="2084801" y="3957332"/>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flies</a:t>
                </a:r>
              </a:p>
            </p:txBody>
          </p:sp>
          <p:sp>
            <p:nvSpPr>
              <p:cNvPr id="39018" name="TextBox 98"/>
              <p:cNvSpPr txBox="1">
                <a:spLocks noChangeArrowheads="1"/>
              </p:cNvSpPr>
              <p:nvPr/>
            </p:nvSpPr>
            <p:spPr bwMode="auto">
              <a:xfrm>
                <a:off x="5446910"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an</a:t>
                </a:r>
              </a:p>
            </p:txBody>
          </p:sp>
          <p:sp>
            <p:nvSpPr>
              <p:cNvPr id="39019" name="TextBox 99"/>
              <p:cNvSpPr txBox="1">
                <a:spLocks noChangeArrowheads="1"/>
              </p:cNvSpPr>
              <p:nvPr/>
            </p:nvSpPr>
            <p:spPr bwMode="auto">
              <a:xfrm>
                <a:off x="7108264" y="3962637"/>
                <a:ext cx="1451146" cy="35929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arrow</a:t>
                </a:r>
              </a:p>
            </p:txBody>
          </p:sp>
        </p:grpSp>
        <p:sp>
          <p:nvSpPr>
            <p:cNvPr id="71" name="Oval 70"/>
            <p:cNvSpPr/>
            <p:nvPr/>
          </p:nvSpPr>
          <p:spPr>
            <a:xfrm>
              <a:off x="1731753" y="2351190"/>
              <a:ext cx="487391"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1</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72" name="Straight Connector 71"/>
            <p:cNvCxnSpPr>
              <a:stCxn id="71" idx="4"/>
              <a:endCxn id="89" idx="0"/>
            </p:cNvCxnSpPr>
            <p:nvPr/>
          </p:nvCxnSpPr>
          <p:spPr>
            <a:xfrm>
              <a:off x="1974656" y="2844881"/>
              <a:ext cx="1587"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71" idx="6"/>
              <a:endCxn id="75" idx="2"/>
            </p:cNvCxnSpPr>
            <p:nvPr/>
          </p:nvCxnSpPr>
          <p:spPr>
            <a:xfrm>
              <a:off x="2219145" y="2598829"/>
              <a:ext cx="1000183" cy="0"/>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2598579" y="2467073"/>
              <a:ext cx="239727"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2</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5" name="Oval 74"/>
            <p:cNvSpPr/>
            <p:nvPr/>
          </p:nvSpPr>
          <p:spPr>
            <a:xfrm>
              <a:off x="3219328" y="2351190"/>
              <a:ext cx="487390"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2</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76" name="Straight Connector 75"/>
            <p:cNvCxnSpPr>
              <a:stCxn id="75" idx="4"/>
              <a:endCxn id="90" idx="0"/>
            </p:cNvCxnSpPr>
            <p:nvPr/>
          </p:nvCxnSpPr>
          <p:spPr>
            <a:xfrm>
              <a:off x="3463817" y="2844881"/>
              <a:ext cx="1587"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75" idx="6"/>
              <a:endCxn id="79" idx="2"/>
            </p:cNvCxnSpPr>
            <p:nvPr/>
          </p:nvCxnSpPr>
          <p:spPr>
            <a:xfrm flipV="1">
              <a:off x="3706718" y="2595654"/>
              <a:ext cx="1023998"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4087740" y="2467073"/>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4</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9" name="Oval 78"/>
            <p:cNvSpPr/>
            <p:nvPr/>
          </p:nvSpPr>
          <p:spPr>
            <a:xfrm>
              <a:off x="4730716" y="2349603"/>
              <a:ext cx="485803" cy="493690"/>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3</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0" name="Straight Connector 79"/>
            <p:cNvCxnSpPr>
              <a:stCxn id="79" idx="4"/>
              <a:endCxn id="91" idx="0"/>
            </p:cNvCxnSpPr>
            <p:nvPr/>
          </p:nvCxnSpPr>
          <p:spPr>
            <a:xfrm>
              <a:off x="4973617" y="2843293"/>
              <a:ext cx="0" cy="13493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9" idx="6"/>
              <a:endCxn id="83" idx="2"/>
            </p:cNvCxnSpPr>
            <p:nvPr/>
          </p:nvCxnSpPr>
          <p:spPr>
            <a:xfrm>
              <a:off x="5216519" y="2595654"/>
              <a:ext cx="1008121"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5597541" y="246548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6</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3" name="Oval 82"/>
            <p:cNvSpPr/>
            <p:nvPr/>
          </p:nvSpPr>
          <p:spPr>
            <a:xfrm>
              <a:off x="6224640" y="2351190"/>
              <a:ext cx="487391" cy="493691"/>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4</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4" name="Straight Connector 83"/>
            <p:cNvCxnSpPr>
              <a:stCxn id="83" idx="4"/>
              <a:endCxn id="92" idx="0"/>
            </p:cNvCxnSpPr>
            <p:nvPr/>
          </p:nvCxnSpPr>
          <p:spPr>
            <a:xfrm>
              <a:off x="6469129" y="2844881"/>
              <a:ext cx="1588" cy="133344"/>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83" idx="6"/>
              <a:endCxn id="87" idx="2"/>
            </p:cNvCxnSpPr>
            <p:nvPr/>
          </p:nvCxnSpPr>
          <p:spPr>
            <a:xfrm flipV="1">
              <a:off x="6712031" y="2595654"/>
              <a:ext cx="1000183"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7093053" y="2467073"/>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8</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87" name="Oval 86"/>
            <p:cNvSpPr/>
            <p:nvPr/>
          </p:nvSpPr>
          <p:spPr>
            <a:xfrm>
              <a:off x="7712214" y="2349603"/>
              <a:ext cx="487390" cy="493690"/>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black"/>
                  </a:solidFill>
                  <a:effectLst/>
                  <a:uLnTx/>
                  <a:uFillTx/>
                  <a:latin typeface="Times New Roman"/>
                  <a:ea typeface="+mn-ea"/>
                  <a:cs typeface="Times New Roman"/>
                </a:rPr>
                <a:t>5</a:t>
              </a:r>
              <a:endParaRPr kumimoji="0" lang="en-US"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cxnSp>
          <p:nvCxnSpPr>
            <p:cNvPr id="88" name="Straight Connector 87"/>
            <p:cNvCxnSpPr>
              <a:stCxn id="87" idx="4"/>
              <a:endCxn id="93" idx="0"/>
            </p:cNvCxnSpPr>
            <p:nvPr/>
          </p:nvCxnSpPr>
          <p:spPr>
            <a:xfrm>
              <a:off x="7956704" y="2843293"/>
              <a:ext cx="1587" cy="134932"/>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1857174" y="2978225"/>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1</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0" name="Rectangle 89"/>
            <p:cNvSpPr/>
            <p:nvPr/>
          </p:nvSpPr>
          <p:spPr>
            <a:xfrm>
              <a:off x="3344747" y="2978225"/>
              <a:ext cx="239727"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3</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1" name="Rectangle 90"/>
            <p:cNvSpPr/>
            <p:nvPr/>
          </p:nvSpPr>
          <p:spPr>
            <a:xfrm>
              <a:off x="4854548" y="297822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5</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2" name="Rectangle 91"/>
            <p:cNvSpPr/>
            <p:nvPr/>
          </p:nvSpPr>
          <p:spPr>
            <a:xfrm>
              <a:off x="6350060" y="2978225"/>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7</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93" name="Rectangle 92"/>
            <p:cNvSpPr/>
            <p:nvPr/>
          </p:nvSpPr>
          <p:spPr>
            <a:xfrm>
              <a:off x="7839222" y="2978225"/>
              <a:ext cx="238139"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9</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cxnSp>
          <p:nvCxnSpPr>
            <p:cNvPr id="102" name="Straight Connector 101"/>
            <p:cNvCxnSpPr/>
            <p:nvPr/>
          </p:nvCxnSpPr>
          <p:spPr>
            <a:xfrm>
              <a:off x="809363" y="2597242"/>
              <a:ext cx="919215" cy="3175"/>
            </a:xfrm>
            <a:prstGeom prst="line">
              <a:avLst/>
            </a:prstGeom>
            <a:solidFill>
              <a:schemeClr val="bg1"/>
            </a:solidFill>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1149108" y="2481359"/>
              <a:ext cx="239726" cy="238115"/>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imes New Roman"/>
                  <a:ea typeface="+mn-ea"/>
                  <a:cs typeface="Times New Roman"/>
                </a:rPr>
                <a:t>ψ</a:t>
              </a:r>
              <a:r>
                <a:rPr kumimoji="0" lang="en-US" sz="1400" b="0" i="1" u="none" strike="noStrike" kern="1200" cap="none" spc="0" normalizeH="0" baseline="-25000" noProof="0" dirty="0">
                  <a:ln>
                    <a:noFill/>
                  </a:ln>
                  <a:solidFill>
                    <a:prstClr val="white"/>
                  </a:solidFill>
                  <a:effectLst/>
                  <a:uLnTx/>
                  <a:uFillTx/>
                  <a:latin typeface="Times New Roman"/>
                  <a:ea typeface="+mn-ea"/>
                  <a:cs typeface="Times New Roman"/>
                </a:rPr>
                <a:t>0</a:t>
              </a:r>
              <a:endParaRPr kumimoji="0" lang="en-US" sz="14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04" name="Oval 103"/>
            <p:cNvSpPr/>
            <p:nvPr/>
          </p:nvSpPr>
          <p:spPr>
            <a:xfrm>
              <a:off x="321971" y="2351190"/>
              <a:ext cx="487391" cy="493691"/>
            </a:xfrm>
            <a:prstGeom prst="ellipse">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Times New Roman"/>
                  <a:ea typeface="+mn-ea"/>
                  <a:cs typeface="Times New Roman"/>
                </a:rPr>
                <a:t>X</a:t>
              </a:r>
              <a:r>
                <a:rPr kumimoji="0" lang="en-US" sz="1600" b="0" i="1" u="none" strike="noStrike" kern="1200" cap="none" spc="0" normalizeH="0" baseline="-25000" noProof="0" dirty="0">
                  <a:ln>
                    <a:noFill/>
                  </a:ln>
                  <a:solidFill>
                    <a:prstClr val="white"/>
                  </a:solidFill>
                  <a:effectLst/>
                  <a:uLnTx/>
                  <a:uFillTx/>
                  <a:latin typeface="Times New Roman"/>
                  <a:ea typeface="+mn-ea"/>
                  <a:cs typeface="Times New Roman"/>
                </a:rPr>
                <a:t>0</a:t>
              </a:r>
              <a:endParaRPr kumimoji="0" lang="en-US" sz="1600" b="0" i="1"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39014" name="TextBox 104"/>
            <p:cNvSpPr txBox="1">
              <a:spLocks noChangeArrowheads="1"/>
            </p:cNvSpPr>
            <p:nvPr/>
          </p:nvSpPr>
          <p:spPr bwMode="auto">
            <a:xfrm>
              <a:off x="-46350" y="2924169"/>
              <a:ext cx="1316384" cy="323368"/>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ckwell"/>
                  <a:ea typeface="Rockwell"/>
                  <a:cs typeface="Rockwell"/>
                </a:rPr>
                <a:t>&lt;START&gt;</a:t>
              </a:r>
            </a:p>
          </p:txBody>
        </p:sp>
      </p:grpSp>
      <p:sp>
        <p:nvSpPr>
          <p:cNvPr id="44" name="Oval 43"/>
          <p:cNvSpPr/>
          <p:nvPr/>
        </p:nvSpPr>
        <p:spPr>
          <a:xfrm>
            <a:off x="3267076" y="4959351"/>
            <a:ext cx="487363"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45" name="Oval 44"/>
          <p:cNvSpPr/>
          <p:nvPr/>
        </p:nvSpPr>
        <p:spPr>
          <a:xfrm>
            <a:off x="4754563" y="4959351"/>
            <a:ext cx="487362"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46" name="Oval 45"/>
          <p:cNvSpPr/>
          <p:nvPr/>
        </p:nvSpPr>
        <p:spPr>
          <a:xfrm>
            <a:off x="6265864" y="4957763"/>
            <a:ext cx="485775" cy="493712"/>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47" name="Oval 46"/>
          <p:cNvSpPr/>
          <p:nvPr/>
        </p:nvSpPr>
        <p:spPr>
          <a:xfrm>
            <a:off x="7761289" y="4959351"/>
            <a:ext cx="485775" cy="493713"/>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48" name="Oval 47"/>
          <p:cNvSpPr/>
          <p:nvPr/>
        </p:nvSpPr>
        <p:spPr>
          <a:xfrm>
            <a:off x="9248776" y="4957763"/>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7" name="TextBox 6"/>
          <p:cNvSpPr txBox="1"/>
          <p:nvPr/>
        </p:nvSpPr>
        <p:spPr>
          <a:xfrm>
            <a:off x="1693863" y="4957764"/>
            <a:ext cx="1301750" cy="490537"/>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6:</a:t>
            </a:r>
          </a:p>
        </p:txBody>
      </p:sp>
      <p:sp>
        <p:nvSpPr>
          <p:cNvPr id="52" name="Oval 51"/>
          <p:cNvSpPr/>
          <p:nvPr/>
        </p:nvSpPr>
        <p:spPr>
          <a:xfrm>
            <a:off x="3275013" y="4368801"/>
            <a:ext cx="487362" cy="492125"/>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53" name="Oval 52"/>
          <p:cNvSpPr/>
          <p:nvPr/>
        </p:nvSpPr>
        <p:spPr>
          <a:xfrm>
            <a:off x="4762501" y="4368801"/>
            <a:ext cx="487363"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54" name="Oval 53"/>
          <p:cNvSpPr/>
          <p:nvPr/>
        </p:nvSpPr>
        <p:spPr>
          <a:xfrm>
            <a:off x="6272213" y="4365626"/>
            <a:ext cx="487362"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55" name="Oval 54"/>
          <p:cNvSpPr/>
          <p:nvPr/>
        </p:nvSpPr>
        <p:spPr>
          <a:xfrm>
            <a:off x="7767638" y="4368801"/>
            <a:ext cx="487362" cy="492125"/>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56" name="Oval 55"/>
          <p:cNvSpPr/>
          <p:nvPr/>
        </p:nvSpPr>
        <p:spPr>
          <a:xfrm>
            <a:off x="9255126" y="4365626"/>
            <a:ext cx="487363"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57" name="TextBox 56"/>
          <p:cNvSpPr txBox="1"/>
          <p:nvPr/>
        </p:nvSpPr>
        <p:spPr>
          <a:xfrm>
            <a:off x="1701800" y="4365626"/>
            <a:ext cx="1301750" cy="492125"/>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5:</a:t>
            </a:r>
          </a:p>
        </p:txBody>
      </p:sp>
      <p:sp>
        <p:nvSpPr>
          <p:cNvPr id="59" name="Oval 58"/>
          <p:cNvSpPr/>
          <p:nvPr/>
        </p:nvSpPr>
        <p:spPr>
          <a:xfrm>
            <a:off x="3263901" y="3787776"/>
            <a:ext cx="487363"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60" name="Oval 59"/>
          <p:cNvSpPr/>
          <p:nvPr/>
        </p:nvSpPr>
        <p:spPr>
          <a:xfrm>
            <a:off x="4751388" y="3787776"/>
            <a:ext cx="487362"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61" name="Oval 60"/>
          <p:cNvSpPr/>
          <p:nvPr/>
        </p:nvSpPr>
        <p:spPr>
          <a:xfrm>
            <a:off x="6262689" y="3786188"/>
            <a:ext cx="485775" cy="493712"/>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62" name="Oval 61"/>
          <p:cNvSpPr/>
          <p:nvPr/>
        </p:nvSpPr>
        <p:spPr>
          <a:xfrm>
            <a:off x="7758114" y="3787776"/>
            <a:ext cx="485775" cy="493713"/>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63" name="Oval 62"/>
          <p:cNvSpPr/>
          <p:nvPr/>
        </p:nvSpPr>
        <p:spPr>
          <a:xfrm>
            <a:off x="9245601" y="3786188"/>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65" name="TextBox 64"/>
          <p:cNvSpPr txBox="1"/>
          <p:nvPr/>
        </p:nvSpPr>
        <p:spPr>
          <a:xfrm>
            <a:off x="1690688" y="3786189"/>
            <a:ext cx="1301750" cy="490537"/>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4:</a:t>
            </a:r>
          </a:p>
        </p:txBody>
      </p:sp>
      <p:sp>
        <p:nvSpPr>
          <p:cNvPr id="69" name="Oval 68"/>
          <p:cNvSpPr/>
          <p:nvPr/>
        </p:nvSpPr>
        <p:spPr>
          <a:xfrm>
            <a:off x="3263901" y="3208338"/>
            <a:ext cx="487363"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70" name="Oval 69"/>
          <p:cNvSpPr/>
          <p:nvPr/>
        </p:nvSpPr>
        <p:spPr>
          <a:xfrm>
            <a:off x="4751388" y="3208338"/>
            <a:ext cx="487362" cy="493712"/>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94" name="Oval 93"/>
          <p:cNvSpPr/>
          <p:nvPr/>
        </p:nvSpPr>
        <p:spPr>
          <a:xfrm>
            <a:off x="6262689" y="3206751"/>
            <a:ext cx="485775" cy="493713"/>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95" name="Oval 94"/>
          <p:cNvSpPr/>
          <p:nvPr/>
        </p:nvSpPr>
        <p:spPr>
          <a:xfrm>
            <a:off x="7758114" y="3208338"/>
            <a:ext cx="485775" cy="493712"/>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01" name="Oval 100"/>
          <p:cNvSpPr/>
          <p:nvPr/>
        </p:nvSpPr>
        <p:spPr>
          <a:xfrm>
            <a:off x="9245601" y="3206751"/>
            <a:ext cx="485775"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06" name="TextBox 105"/>
          <p:cNvSpPr txBox="1"/>
          <p:nvPr/>
        </p:nvSpPr>
        <p:spPr>
          <a:xfrm>
            <a:off x="1690688" y="3206750"/>
            <a:ext cx="1301750" cy="490538"/>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3:</a:t>
            </a:r>
          </a:p>
        </p:txBody>
      </p:sp>
      <p:sp>
        <p:nvSpPr>
          <p:cNvPr id="108" name="Oval 107"/>
          <p:cNvSpPr/>
          <p:nvPr/>
        </p:nvSpPr>
        <p:spPr>
          <a:xfrm>
            <a:off x="3263901" y="2638426"/>
            <a:ext cx="487363"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09" name="Oval 108"/>
          <p:cNvSpPr/>
          <p:nvPr/>
        </p:nvSpPr>
        <p:spPr>
          <a:xfrm>
            <a:off x="4751388" y="2638426"/>
            <a:ext cx="487362"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0" name="Oval 109"/>
          <p:cNvSpPr/>
          <p:nvPr/>
        </p:nvSpPr>
        <p:spPr>
          <a:xfrm>
            <a:off x="6262689" y="2635251"/>
            <a:ext cx="485775" cy="493713"/>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111" name="Oval 110"/>
          <p:cNvSpPr/>
          <p:nvPr/>
        </p:nvSpPr>
        <p:spPr>
          <a:xfrm>
            <a:off x="7758114" y="2638426"/>
            <a:ext cx="485775" cy="492125"/>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12" name="Oval 111"/>
          <p:cNvSpPr/>
          <p:nvPr/>
        </p:nvSpPr>
        <p:spPr>
          <a:xfrm>
            <a:off x="9245601" y="2635251"/>
            <a:ext cx="485775" cy="493713"/>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3" name="TextBox 112"/>
          <p:cNvSpPr txBox="1"/>
          <p:nvPr/>
        </p:nvSpPr>
        <p:spPr>
          <a:xfrm>
            <a:off x="1690688" y="2635251"/>
            <a:ext cx="1301750" cy="492125"/>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2:</a:t>
            </a:r>
          </a:p>
        </p:txBody>
      </p:sp>
      <p:sp>
        <p:nvSpPr>
          <p:cNvPr id="115" name="Oval 114"/>
          <p:cNvSpPr/>
          <p:nvPr/>
        </p:nvSpPr>
        <p:spPr>
          <a:xfrm>
            <a:off x="3263901" y="2046288"/>
            <a:ext cx="485775" cy="493712"/>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16" name="Oval 115"/>
          <p:cNvSpPr/>
          <p:nvPr/>
        </p:nvSpPr>
        <p:spPr>
          <a:xfrm>
            <a:off x="4751389" y="2046288"/>
            <a:ext cx="485775" cy="493712"/>
          </a:xfrm>
          <a:prstGeom prst="ellipse">
            <a:avLst/>
          </a:prstGeom>
          <a:solidFill>
            <a:schemeClr val="accent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v</a:t>
            </a:r>
          </a:p>
        </p:txBody>
      </p:sp>
      <p:sp>
        <p:nvSpPr>
          <p:cNvPr id="117" name="Oval 116"/>
          <p:cNvSpPr/>
          <p:nvPr/>
        </p:nvSpPr>
        <p:spPr>
          <a:xfrm>
            <a:off x="6261101" y="2044701"/>
            <a:ext cx="487363" cy="492125"/>
          </a:xfrm>
          <a:prstGeom prst="ellipse">
            <a:avLst/>
          </a:prstGeom>
          <a:solidFill>
            <a:schemeClr val="accent2"/>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p</a:t>
            </a:r>
          </a:p>
        </p:txBody>
      </p:sp>
      <p:sp>
        <p:nvSpPr>
          <p:cNvPr id="118" name="Oval 117"/>
          <p:cNvSpPr/>
          <p:nvPr/>
        </p:nvSpPr>
        <p:spPr>
          <a:xfrm>
            <a:off x="7756526" y="2046288"/>
            <a:ext cx="487363" cy="493712"/>
          </a:xfrm>
          <a:prstGeom prst="ellipse">
            <a:avLst/>
          </a:prstGeom>
          <a:solidFill>
            <a:schemeClr val="accent3"/>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d</a:t>
            </a:r>
          </a:p>
        </p:txBody>
      </p:sp>
      <p:sp>
        <p:nvSpPr>
          <p:cNvPr id="119" name="Oval 118"/>
          <p:cNvSpPr/>
          <p:nvPr/>
        </p:nvSpPr>
        <p:spPr>
          <a:xfrm>
            <a:off x="9244013" y="2044701"/>
            <a:ext cx="487362" cy="492125"/>
          </a:xfrm>
          <a:prstGeom prst="ellipse">
            <a:avLst/>
          </a:prstGeom>
          <a:solidFill>
            <a:schemeClr val="accent4"/>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ckwell"/>
                <a:ea typeface="+mn-ea"/>
                <a:cs typeface="Rockwell"/>
              </a:rPr>
              <a:t>n</a:t>
            </a:r>
          </a:p>
        </p:txBody>
      </p:sp>
      <p:sp>
        <p:nvSpPr>
          <p:cNvPr id="120" name="TextBox 119"/>
          <p:cNvSpPr txBox="1"/>
          <p:nvPr/>
        </p:nvSpPr>
        <p:spPr>
          <a:xfrm>
            <a:off x="1689100" y="2044700"/>
            <a:ext cx="1303338" cy="490538"/>
          </a:xfrm>
          <a:prstGeom prst="rect">
            <a:avLst/>
          </a:prstGeom>
          <a:noFill/>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5A8D"/>
                </a:solidFill>
                <a:effectLst/>
                <a:uLnTx/>
                <a:uFillTx/>
                <a:latin typeface="Candara"/>
                <a:ea typeface="+mn-ea"/>
                <a:cs typeface="+mn-cs"/>
              </a:rPr>
              <a:t>Sample 1:</a:t>
            </a:r>
          </a:p>
        </p:txBody>
      </p:sp>
      <p:sp>
        <p:nvSpPr>
          <p:cNvPr id="121" name="Content Placeholder 2"/>
          <p:cNvSpPr txBox="1">
            <a:spLocks/>
          </p:cNvSpPr>
          <p:nvPr/>
        </p:nvSpPr>
        <p:spPr>
          <a:xfrm>
            <a:off x="1612900" y="1098551"/>
            <a:ext cx="1390650" cy="823913"/>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700" b="0" i="0" u="none" strike="noStrike" kern="1200" cap="none" spc="0" normalizeH="0" baseline="0" noProof="0" dirty="0">
                <a:ln>
                  <a:noFill/>
                </a:ln>
                <a:solidFill>
                  <a:prstClr val="black"/>
                </a:solidFill>
                <a:effectLst/>
                <a:uLnTx/>
                <a:uFillTx/>
                <a:latin typeface="Candara"/>
                <a:ea typeface="+mn-ea"/>
                <a:cs typeface="+mn-cs"/>
              </a:rPr>
              <a:t>Estimate the </a:t>
            </a:r>
            <a:r>
              <a:rPr kumimoji="0" lang="en-US" sz="1700" b="0" i="0" u="none" strike="noStrike" kern="1200" cap="none" spc="0" normalizeH="0" baseline="0" noProof="0" dirty="0" err="1">
                <a:ln>
                  <a:noFill/>
                </a:ln>
                <a:solidFill>
                  <a:prstClr val="black"/>
                </a:solidFill>
                <a:effectLst/>
                <a:uLnTx/>
                <a:uFillTx/>
                <a:latin typeface="Candara"/>
                <a:ea typeface="+mn-ea"/>
                <a:cs typeface="+mn-cs"/>
              </a:rPr>
              <a:t>marginals</a:t>
            </a:r>
            <a:r>
              <a:rPr kumimoji="0" lang="en-US" sz="1700" b="0" i="0" u="none" strike="noStrike" kern="1200" cap="none" spc="0" normalizeH="0" baseline="0" noProof="0" dirty="0">
                <a:ln>
                  <a:noFill/>
                </a:ln>
                <a:solidFill>
                  <a:prstClr val="black"/>
                </a:solidFill>
                <a:effectLst/>
                <a:uLnTx/>
                <a:uFillTx/>
                <a:latin typeface="Candara"/>
                <a:ea typeface="+mn-ea"/>
                <a:cs typeface="+mn-cs"/>
              </a:rPr>
              <a:t> as:</a:t>
            </a:r>
          </a:p>
        </p:txBody>
      </p:sp>
      <p:sp>
        <p:nvSpPr>
          <p:cNvPr id="107" name="Cloud Callout 106"/>
          <p:cNvSpPr/>
          <p:nvPr/>
        </p:nvSpPr>
        <p:spPr>
          <a:xfrm>
            <a:off x="3148013" y="1098551"/>
            <a:ext cx="830262" cy="949325"/>
          </a:xfrm>
          <a:prstGeom prst="cloudCallout">
            <a:avLst>
              <a:gd name="adj1" fmla="val -42467"/>
              <a:gd name="adj2" fmla="val 66006"/>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aphicFrame>
        <p:nvGraphicFramePr>
          <p:cNvPr id="114" name="Table 113"/>
          <p:cNvGraphicFramePr>
            <a:graphicFrameLocks noGrp="1"/>
          </p:cNvGraphicFramePr>
          <p:nvPr/>
        </p:nvGraphicFramePr>
        <p:xfrm>
          <a:off x="3190875" y="1263650"/>
          <a:ext cx="727418" cy="534922"/>
        </p:xfrm>
        <a:graphic>
          <a:graphicData uri="http://schemas.openxmlformats.org/drawingml/2006/table">
            <a:tbl>
              <a:tblPr bandRow="1">
                <a:tableStyleId>{5940675A-B579-460E-94D1-54222C63F5DA}</a:tableStyleId>
              </a:tblPr>
              <a:tblGrid>
                <a:gridCol w="363709">
                  <a:extLst>
                    <a:ext uri="{9D8B030D-6E8A-4147-A177-3AD203B41FA5}">
                      <a16:colId xmlns:a16="http://schemas.microsoft.com/office/drawing/2014/main" val="20000"/>
                    </a:ext>
                  </a:extLst>
                </a:gridCol>
                <a:gridCol w="363709">
                  <a:extLst>
                    <a:ext uri="{9D8B030D-6E8A-4147-A177-3AD203B41FA5}">
                      <a16:colId xmlns:a16="http://schemas.microsoft.com/office/drawing/2014/main" val="20001"/>
                    </a:ext>
                  </a:extLst>
                </a:gridCol>
              </a:tblGrid>
              <a:tr h="267461">
                <a:tc>
                  <a:txBody>
                    <a:bodyPr/>
                    <a:lstStyle/>
                    <a:p>
                      <a:pPr algn="ctr"/>
                      <a:r>
                        <a:rPr lang="en-US" sz="1600" dirty="0">
                          <a:latin typeface="Rockwell"/>
                          <a:cs typeface="Rockwell"/>
                        </a:rPr>
                        <a:t>n</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4/6</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67461">
                <a:tc>
                  <a:txBody>
                    <a:bodyPr/>
                    <a:lstStyle/>
                    <a:p>
                      <a:pPr algn="ctr"/>
                      <a:r>
                        <a:rPr lang="en-US" sz="1600" dirty="0">
                          <a:latin typeface="Rockwell"/>
                          <a:cs typeface="Rockwell"/>
                        </a:rPr>
                        <a:t>v</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2/6</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3" name="Cloud Callout 122"/>
          <p:cNvSpPr/>
          <p:nvPr/>
        </p:nvSpPr>
        <p:spPr>
          <a:xfrm>
            <a:off x="4584701" y="1089026"/>
            <a:ext cx="830263" cy="949325"/>
          </a:xfrm>
          <a:prstGeom prst="cloudCallout">
            <a:avLst>
              <a:gd name="adj1" fmla="val -42467"/>
              <a:gd name="adj2" fmla="val 66006"/>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aphicFrame>
        <p:nvGraphicFramePr>
          <p:cNvPr id="124" name="Table 123"/>
          <p:cNvGraphicFramePr>
            <a:graphicFrameLocks noGrp="1"/>
          </p:cNvGraphicFramePr>
          <p:nvPr/>
        </p:nvGraphicFramePr>
        <p:xfrm>
          <a:off x="4627563" y="1254125"/>
          <a:ext cx="727418" cy="534922"/>
        </p:xfrm>
        <a:graphic>
          <a:graphicData uri="http://schemas.openxmlformats.org/drawingml/2006/table">
            <a:tbl>
              <a:tblPr bandRow="1">
                <a:tableStyleId>{5940675A-B579-460E-94D1-54222C63F5DA}</a:tableStyleId>
              </a:tblPr>
              <a:tblGrid>
                <a:gridCol w="363709">
                  <a:extLst>
                    <a:ext uri="{9D8B030D-6E8A-4147-A177-3AD203B41FA5}">
                      <a16:colId xmlns:a16="http://schemas.microsoft.com/office/drawing/2014/main" val="20000"/>
                    </a:ext>
                  </a:extLst>
                </a:gridCol>
                <a:gridCol w="363709">
                  <a:extLst>
                    <a:ext uri="{9D8B030D-6E8A-4147-A177-3AD203B41FA5}">
                      <a16:colId xmlns:a16="http://schemas.microsoft.com/office/drawing/2014/main" val="20001"/>
                    </a:ext>
                  </a:extLst>
                </a:gridCol>
              </a:tblGrid>
              <a:tr h="267461">
                <a:tc>
                  <a:txBody>
                    <a:bodyPr/>
                    <a:lstStyle/>
                    <a:p>
                      <a:pPr algn="ctr"/>
                      <a:r>
                        <a:rPr lang="en-US" sz="1600" dirty="0">
                          <a:latin typeface="Rockwell"/>
                          <a:cs typeface="Rockwell"/>
                        </a:rPr>
                        <a:t>n</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3/6</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67461">
                <a:tc>
                  <a:txBody>
                    <a:bodyPr/>
                    <a:lstStyle/>
                    <a:p>
                      <a:pPr algn="ctr"/>
                      <a:r>
                        <a:rPr lang="en-US" sz="1600" dirty="0">
                          <a:latin typeface="Rockwell"/>
                          <a:cs typeface="Rockwell"/>
                        </a:rPr>
                        <a:t>v</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3/6</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5" name="Cloud Callout 124"/>
          <p:cNvSpPr/>
          <p:nvPr/>
        </p:nvSpPr>
        <p:spPr>
          <a:xfrm>
            <a:off x="6094414" y="1092201"/>
            <a:ext cx="828675" cy="949325"/>
          </a:xfrm>
          <a:prstGeom prst="cloudCallout">
            <a:avLst>
              <a:gd name="adj1" fmla="val -42467"/>
              <a:gd name="adj2" fmla="val 66006"/>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aphicFrame>
        <p:nvGraphicFramePr>
          <p:cNvPr id="126" name="Table 125"/>
          <p:cNvGraphicFramePr>
            <a:graphicFrameLocks noGrp="1"/>
          </p:cNvGraphicFramePr>
          <p:nvPr/>
        </p:nvGraphicFramePr>
        <p:xfrm>
          <a:off x="6137275" y="1258888"/>
          <a:ext cx="727418" cy="534922"/>
        </p:xfrm>
        <a:graphic>
          <a:graphicData uri="http://schemas.openxmlformats.org/drawingml/2006/table">
            <a:tbl>
              <a:tblPr bandRow="1">
                <a:tableStyleId>{5940675A-B579-460E-94D1-54222C63F5DA}</a:tableStyleId>
              </a:tblPr>
              <a:tblGrid>
                <a:gridCol w="363709">
                  <a:extLst>
                    <a:ext uri="{9D8B030D-6E8A-4147-A177-3AD203B41FA5}">
                      <a16:colId xmlns:a16="http://schemas.microsoft.com/office/drawing/2014/main" val="20000"/>
                    </a:ext>
                  </a:extLst>
                </a:gridCol>
                <a:gridCol w="363709">
                  <a:extLst>
                    <a:ext uri="{9D8B030D-6E8A-4147-A177-3AD203B41FA5}">
                      <a16:colId xmlns:a16="http://schemas.microsoft.com/office/drawing/2014/main" val="20001"/>
                    </a:ext>
                  </a:extLst>
                </a:gridCol>
              </a:tblGrid>
              <a:tr h="267461">
                <a:tc>
                  <a:txBody>
                    <a:bodyPr/>
                    <a:lstStyle/>
                    <a:p>
                      <a:pPr algn="ctr"/>
                      <a:r>
                        <a:rPr lang="en-US" sz="1600" dirty="0">
                          <a:latin typeface="Rockwell"/>
                          <a:cs typeface="Rockwell"/>
                        </a:rPr>
                        <a:t>p</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4/6</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67461">
                <a:tc>
                  <a:txBody>
                    <a:bodyPr/>
                    <a:lstStyle/>
                    <a:p>
                      <a:pPr algn="ctr"/>
                      <a:r>
                        <a:rPr lang="en-US" sz="1600" dirty="0">
                          <a:latin typeface="Rockwell"/>
                          <a:cs typeface="Rockwell"/>
                        </a:rPr>
                        <a:t>v</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2/6</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7" name="Cloud Callout 126"/>
          <p:cNvSpPr/>
          <p:nvPr/>
        </p:nvSpPr>
        <p:spPr>
          <a:xfrm>
            <a:off x="7588251" y="1089026"/>
            <a:ext cx="830263" cy="949325"/>
          </a:xfrm>
          <a:prstGeom prst="cloudCallout">
            <a:avLst>
              <a:gd name="adj1" fmla="val -42467"/>
              <a:gd name="adj2" fmla="val 66006"/>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aphicFrame>
        <p:nvGraphicFramePr>
          <p:cNvPr id="128" name="Table 127"/>
          <p:cNvGraphicFramePr>
            <a:graphicFrameLocks noGrp="1"/>
          </p:cNvGraphicFramePr>
          <p:nvPr/>
        </p:nvGraphicFramePr>
        <p:xfrm>
          <a:off x="7632700" y="1419226"/>
          <a:ext cx="727418" cy="267461"/>
        </p:xfrm>
        <a:graphic>
          <a:graphicData uri="http://schemas.openxmlformats.org/drawingml/2006/table">
            <a:tbl>
              <a:tblPr bandRow="1">
                <a:tableStyleId>{5940675A-B579-460E-94D1-54222C63F5DA}</a:tableStyleId>
              </a:tblPr>
              <a:tblGrid>
                <a:gridCol w="363709">
                  <a:extLst>
                    <a:ext uri="{9D8B030D-6E8A-4147-A177-3AD203B41FA5}">
                      <a16:colId xmlns:a16="http://schemas.microsoft.com/office/drawing/2014/main" val="20000"/>
                    </a:ext>
                  </a:extLst>
                </a:gridCol>
                <a:gridCol w="363709">
                  <a:extLst>
                    <a:ext uri="{9D8B030D-6E8A-4147-A177-3AD203B41FA5}">
                      <a16:colId xmlns:a16="http://schemas.microsoft.com/office/drawing/2014/main" val="20001"/>
                    </a:ext>
                  </a:extLst>
                </a:gridCol>
              </a:tblGrid>
              <a:tr h="267461">
                <a:tc>
                  <a:txBody>
                    <a:bodyPr/>
                    <a:lstStyle/>
                    <a:p>
                      <a:pPr algn="ctr"/>
                      <a:r>
                        <a:rPr lang="en-US" sz="1600" dirty="0">
                          <a:latin typeface="Rockwell"/>
                          <a:cs typeface="Rockwell"/>
                        </a:rPr>
                        <a:t>d</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6/6</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29" name="Cloud Callout 128"/>
          <p:cNvSpPr/>
          <p:nvPr/>
        </p:nvSpPr>
        <p:spPr>
          <a:xfrm>
            <a:off x="9077326" y="1092201"/>
            <a:ext cx="828675" cy="949325"/>
          </a:xfrm>
          <a:prstGeom prst="cloudCallout">
            <a:avLst>
              <a:gd name="adj1" fmla="val -42467"/>
              <a:gd name="adj2" fmla="val 66006"/>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aphicFrame>
        <p:nvGraphicFramePr>
          <p:cNvPr id="130" name="Table 129"/>
          <p:cNvGraphicFramePr>
            <a:graphicFrameLocks noGrp="1"/>
          </p:cNvGraphicFramePr>
          <p:nvPr/>
        </p:nvGraphicFramePr>
        <p:xfrm>
          <a:off x="9120188" y="1406526"/>
          <a:ext cx="727418" cy="267461"/>
        </p:xfrm>
        <a:graphic>
          <a:graphicData uri="http://schemas.openxmlformats.org/drawingml/2006/table">
            <a:tbl>
              <a:tblPr bandRow="1">
                <a:tableStyleId>{5940675A-B579-460E-94D1-54222C63F5DA}</a:tableStyleId>
              </a:tblPr>
              <a:tblGrid>
                <a:gridCol w="363709">
                  <a:extLst>
                    <a:ext uri="{9D8B030D-6E8A-4147-A177-3AD203B41FA5}">
                      <a16:colId xmlns:a16="http://schemas.microsoft.com/office/drawing/2014/main" val="20000"/>
                    </a:ext>
                  </a:extLst>
                </a:gridCol>
                <a:gridCol w="363709">
                  <a:extLst>
                    <a:ext uri="{9D8B030D-6E8A-4147-A177-3AD203B41FA5}">
                      <a16:colId xmlns:a16="http://schemas.microsoft.com/office/drawing/2014/main" val="20001"/>
                    </a:ext>
                  </a:extLst>
                </a:gridCol>
              </a:tblGrid>
              <a:tr h="267461">
                <a:tc>
                  <a:txBody>
                    <a:bodyPr/>
                    <a:lstStyle/>
                    <a:p>
                      <a:pPr algn="ctr"/>
                      <a:r>
                        <a:rPr lang="en-US" sz="1600" dirty="0">
                          <a:latin typeface="Rockwell"/>
                          <a:cs typeface="Rockwell"/>
                        </a:rPr>
                        <a:t>n</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6/6</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6"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97" name="TextBox 96">
            <a:extLst>
              <a:ext uri="{FF2B5EF4-FFF2-40B4-BE49-F238E27FC236}">
                <a16:creationId xmlns:a16="http://schemas.microsoft.com/office/drawing/2014/main" id="{980579A4-1E8F-486A-BE5E-5A37B7BD179F}"/>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17119390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23" grpId="0" animBg="1"/>
      <p:bldP spid="127" grpId="0" animBg="1"/>
      <p:bldP spid="1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Why Computer Science for ML?</a:t>
            </a:r>
          </a:p>
        </p:txBody>
      </p:sp>
      <p:sp>
        <p:nvSpPr>
          <p:cNvPr id="6" name="Content Placeholder 5"/>
          <p:cNvSpPr>
            <a:spLocks noGrp="1"/>
          </p:cNvSpPr>
          <p:nvPr>
            <p:ph idx="1"/>
          </p:nvPr>
        </p:nvSpPr>
        <p:spPr/>
        <p:txBody>
          <a:bodyPr/>
          <a:lstStyle/>
          <a:p>
            <a:pPr marL="0" indent="0">
              <a:buNone/>
            </a:pPr>
            <a:r>
              <a:rPr lang="en-US" dirty="0"/>
              <a:t>To best understand     A     we need     B</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graphicFrame>
        <p:nvGraphicFramePr>
          <p:cNvPr id="15" name="Table 14"/>
          <p:cNvGraphicFramePr>
            <a:graphicFrameLocks noGrp="1"/>
          </p:cNvGraphicFramePr>
          <p:nvPr/>
        </p:nvGraphicFramePr>
        <p:xfrm>
          <a:off x="1981200" y="1946819"/>
          <a:ext cx="8229600" cy="2502240"/>
        </p:xfrm>
        <a:graphic>
          <a:graphicData uri="http://schemas.openxmlformats.org/drawingml/2006/table">
            <a:tbl>
              <a:tblPr firstRow="1" bandRow="1">
                <a:tableStyleId>{00A15C55-8517-42AA-B614-E9B94910E393}</a:tableStyleId>
              </a:tblPr>
              <a:tblGrid>
                <a:gridCol w="2351314">
                  <a:extLst>
                    <a:ext uri="{9D8B030D-6E8A-4147-A177-3AD203B41FA5}">
                      <a16:colId xmlns:a16="http://schemas.microsoft.com/office/drawing/2014/main" val="20000"/>
                    </a:ext>
                  </a:extLst>
                </a:gridCol>
                <a:gridCol w="5878286">
                  <a:extLst>
                    <a:ext uri="{9D8B030D-6E8A-4147-A177-3AD203B41FA5}">
                      <a16:colId xmlns:a16="http://schemas.microsoft.com/office/drawing/2014/main" val="20001"/>
                    </a:ext>
                  </a:extLst>
                </a:gridCol>
              </a:tblGrid>
              <a:tr h="399120">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99120">
                <a:tc>
                  <a:txBody>
                    <a:bodyPr/>
                    <a:lstStyle/>
                    <a:p>
                      <a:r>
                        <a:rPr lang="en-US" sz="1800" kern="1200" dirty="0">
                          <a:effectLst/>
                        </a:rPr>
                        <a:t>Analysis of Exact Inference in Graphical Models</a:t>
                      </a:r>
                      <a:endParaRPr lang="en-US" sz="1800" b="0" i="0" kern="1200" dirty="0">
                        <a:solidFill>
                          <a:schemeClr val="dk1"/>
                        </a:solidFill>
                        <a:effectLst/>
                        <a:latin typeface="+mn-lt"/>
                        <a:ea typeface="+mn-ea"/>
                        <a:cs typeface="+mn-cs"/>
                      </a:endParaRPr>
                    </a:p>
                  </a:txBody>
                  <a:tcPr/>
                </a:tc>
                <a:tc>
                  <a:txBody>
                    <a:bodyPr/>
                    <a:lstStyle/>
                    <a:p>
                      <a:r>
                        <a:rPr lang="en-US" dirty="0"/>
                        <a:t>Computation</a:t>
                      </a:r>
                    </a:p>
                    <a:p>
                      <a:pPr marL="285750" indent="-285750">
                        <a:buFont typeface="Arial" charset="0"/>
                        <a:buChar char="•"/>
                      </a:pPr>
                      <a:r>
                        <a:rPr lang="en-US" sz="1800" kern="1200" dirty="0">
                          <a:effectLst/>
                        </a:rPr>
                        <a:t>Computational Complexity</a:t>
                      </a:r>
                    </a:p>
                    <a:p>
                      <a:pPr marL="285750" indent="-285750">
                        <a:buFont typeface="Arial" charset="0"/>
                        <a:buChar char="•"/>
                      </a:pPr>
                      <a:r>
                        <a:rPr lang="en-US" sz="1800" kern="1200" dirty="0">
                          <a:effectLst/>
                        </a:rPr>
                        <a:t>Recursion; Dynamic Programming</a:t>
                      </a:r>
                    </a:p>
                    <a:p>
                      <a:pPr marL="285750" indent="-285750">
                        <a:buFont typeface="Arial" charset="0"/>
                        <a:buChar char="•"/>
                      </a:pPr>
                      <a:r>
                        <a:rPr lang="en-US" sz="1800" kern="1200" dirty="0">
                          <a:effectLst/>
                        </a:rPr>
                        <a:t>Data Structures for ML Algorithms</a:t>
                      </a:r>
                      <a:endParaRPr lang="en-US" dirty="0"/>
                    </a:p>
                  </a:txBody>
                  <a:tcPr/>
                </a:tc>
                <a:extLst>
                  <a:ext uri="{0D108BD9-81ED-4DB2-BD59-A6C34878D82A}">
                    <a16:rowId xmlns:a16="http://schemas.microsoft.com/office/drawing/2014/main" val="10001"/>
                  </a:ext>
                </a:extLst>
              </a:tr>
              <a:tr h="399120">
                <a:tc>
                  <a:txBody>
                    <a:bodyPr/>
                    <a:lstStyle/>
                    <a:p>
                      <a:r>
                        <a:rPr lang="en-US" sz="1800" b="0" i="0" kern="1200" dirty="0">
                          <a:solidFill>
                            <a:schemeClr val="dk1"/>
                          </a:solidFill>
                          <a:effectLst/>
                          <a:latin typeface="+mn-lt"/>
                          <a:ea typeface="+mn-ea"/>
                          <a:cs typeface="+mn-cs"/>
                        </a:rPr>
                        <a:t>Implementation Design of a Deep Learning Library</a:t>
                      </a:r>
                    </a:p>
                  </a:txBody>
                  <a:tcPr/>
                </a:tc>
                <a:tc>
                  <a:txBody>
                    <a:bodyPr/>
                    <a:lstStyle/>
                    <a:p>
                      <a:r>
                        <a:rPr lang="en-US" sz="1800" kern="1200" dirty="0">
                          <a:effectLst/>
                        </a:rPr>
                        <a:t>Programming &amp; Efficiency</a:t>
                      </a:r>
                    </a:p>
                    <a:p>
                      <a:pPr marL="285750" indent="-285750">
                        <a:buFont typeface="Arial" charset="0"/>
                        <a:buChar char="•"/>
                      </a:pPr>
                      <a:r>
                        <a:rPr lang="en-US" sz="1800" kern="1200" dirty="0">
                          <a:effectLst/>
                        </a:rPr>
                        <a:t>Debugging for Machine Learning</a:t>
                      </a:r>
                    </a:p>
                    <a:p>
                      <a:pPr marL="285750" indent="-285750">
                        <a:buFont typeface="Arial" charset="0"/>
                        <a:buChar char="•"/>
                      </a:pPr>
                      <a:r>
                        <a:rPr lang="en-US" sz="1800" kern="1200" dirty="0">
                          <a:effectLst/>
                        </a:rPr>
                        <a:t>Efficient Implementation / Profiling ML Algorithms</a:t>
                      </a:r>
                      <a:endParaRPr lang="en-US" sz="1800" i="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bl>
          </a:graphicData>
        </a:graphic>
      </p:graphicFrame>
      <p:sp>
        <p:nvSpPr>
          <p:cNvPr id="11" name="TextBox 10">
            <a:extLst>
              <a:ext uri="{FF2B5EF4-FFF2-40B4-BE49-F238E27FC236}">
                <a16:creationId xmlns:a16="http://schemas.microsoft.com/office/drawing/2014/main" id="{3C903DB2-CC4A-471C-8645-C40FA9FBB80D}"/>
              </a:ext>
            </a:extLst>
          </p:cNvPr>
          <p:cNvSpPr txBox="1"/>
          <p:nvPr/>
        </p:nvSpPr>
        <p:spPr>
          <a:xfrm rot="1995680">
            <a:off x="9370720" y="369795"/>
            <a:ext cx="3373727" cy="532148"/>
          </a:xfrm>
          <a:prstGeom prst="rect">
            <a:avLst/>
          </a:prstGeom>
          <a:solidFill>
            <a:srgbClr val="000000"/>
          </a:solid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10-607</a:t>
            </a:r>
          </a:p>
        </p:txBody>
      </p:sp>
      <p:cxnSp>
        <p:nvCxnSpPr>
          <p:cNvPr id="12" name="Straight Connector 11">
            <a:extLst>
              <a:ext uri="{FF2B5EF4-FFF2-40B4-BE49-F238E27FC236}">
                <a16:creationId xmlns:a16="http://schemas.microsoft.com/office/drawing/2014/main" id="{0876F5F7-9E72-4BAD-A0C2-9A5FBA15B167}"/>
              </a:ext>
            </a:extLst>
          </p:cNvPr>
          <p:cNvCxnSpPr/>
          <p:nvPr/>
        </p:nvCxnSpPr>
        <p:spPr>
          <a:xfrm>
            <a:off x="4107995" y="1700156"/>
            <a:ext cx="898071"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877E8C3A-332A-4657-8A6B-C5C4278329D3}"/>
              </a:ext>
            </a:extLst>
          </p:cNvPr>
          <p:cNvCxnSpPr/>
          <p:nvPr/>
        </p:nvCxnSpPr>
        <p:spPr>
          <a:xfrm>
            <a:off x="6750609" y="1692982"/>
            <a:ext cx="898071" cy="0"/>
          </a:xfrm>
          <a:prstGeom prst="line">
            <a:avLst/>
          </a:prstGeom>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A7E5FDF2-D85D-42EA-8BC7-5FFADAA372F7}"/>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33565285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Finite Difference Method</a:t>
            </a:r>
          </a:p>
        </p:txBody>
      </p:sp>
      <p:sp>
        <p:nvSpPr>
          <p:cNvPr id="3" name="Content Placeholder 2"/>
          <p:cNvSpPr>
            <a:spLocks noGrp="1"/>
          </p:cNvSpPr>
          <p:nvPr>
            <p:ph idx="1"/>
          </p:nvPr>
        </p:nvSpPr>
        <p:spPr>
          <a:xfrm>
            <a:off x="1981200" y="4075146"/>
            <a:ext cx="3752850" cy="2439955"/>
          </a:xfrm>
        </p:spPr>
        <p:txBody>
          <a:bodyPr>
            <a:normAutofit fontScale="70000" lnSpcReduction="20000"/>
          </a:bodyPr>
          <a:lstStyle/>
          <a:p>
            <a:pPr marL="0" indent="0">
              <a:buNone/>
            </a:pPr>
            <a:r>
              <a:rPr lang="en-US" b="1" dirty="0"/>
              <a:t>Notes:</a:t>
            </a:r>
          </a:p>
          <a:p>
            <a:r>
              <a:rPr lang="en-US" dirty="0"/>
              <a:t>Suffers from issues of floating point precision, in practice</a:t>
            </a:r>
          </a:p>
          <a:p>
            <a:r>
              <a:rPr lang="en-US" dirty="0"/>
              <a:t>Typically only appropriate to use on small examples with an appropriately chosen epsilon</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F56997-4F5F-5A42-B306-795126905ACA}"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7" name="Picture 6"/>
          <p:cNvPicPr>
            <a:picLocks noChangeAspect="1"/>
          </p:cNvPicPr>
          <p:nvPr/>
        </p:nvPicPr>
        <p:blipFill>
          <a:blip r:embed="rId2"/>
          <a:stretch>
            <a:fillRect/>
          </a:stretch>
        </p:blipFill>
        <p:spPr>
          <a:xfrm>
            <a:off x="2133600" y="1676401"/>
            <a:ext cx="8077200" cy="2138083"/>
          </a:xfrm>
          <a:prstGeom prst="rect">
            <a:avLst/>
          </a:prstGeom>
        </p:spPr>
      </p:pic>
      <p:grpSp>
        <p:nvGrpSpPr>
          <p:cNvPr id="8" name="Group 7"/>
          <p:cNvGrpSpPr/>
          <p:nvPr/>
        </p:nvGrpSpPr>
        <p:grpSpPr>
          <a:xfrm>
            <a:off x="6582494" y="3736937"/>
            <a:ext cx="2989413" cy="2439955"/>
            <a:chOff x="1284286" y="707085"/>
            <a:chExt cx="2092626" cy="1900188"/>
          </a:xfrm>
        </p:grpSpPr>
        <p:cxnSp>
          <p:nvCxnSpPr>
            <p:cNvPr id="9" name="Straight Connector 8"/>
            <p:cNvCxnSpPr/>
            <p:nvPr/>
          </p:nvCxnSpPr>
          <p:spPr>
            <a:xfrm>
              <a:off x="1284286" y="2607272"/>
              <a:ext cx="2092626" cy="1"/>
            </a:xfrm>
            <a:prstGeom prst="line">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flipV="1">
              <a:off x="1284286" y="707085"/>
              <a:ext cx="0" cy="1900188"/>
            </a:xfrm>
            <a:prstGeom prst="line">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11" name="Straight Connector 10"/>
            <p:cNvCxnSpPr>
              <a:stCxn id="12" idx="1"/>
              <a:endCxn id="12" idx="2"/>
            </p:cNvCxnSpPr>
            <p:nvPr/>
          </p:nvCxnSpPr>
          <p:spPr>
            <a:xfrm flipV="1">
              <a:off x="1627867" y="1079370"/>
              <a:ext cx="549575" cy="579277"/>
            </a:xfrm>
            <a:prstGeom prst="line">
              <a:avLst/>
            </a:prstGeom>
            <a:ln>
              <a:solidFill>
                <a:schemeClr val="accent3"/>
              </a:solidFill>
              <a:headEnd type="oval" w="lg" len="lg"/>
              <a:tailEnd type="oval" w="lg" len="lg"/>
            </a:ln>
            <a:effectLst/>
          </p:spPr>
          <p:style>
            <a:lnRef idx="2">
              <a:schemeClr val="dk1"/>
            </a:lnRef>
            <a:fillRef idx="0">
              <a:schemeClr val="dk1"/>
            </a:fillRef>
            <a:effectRef idx="1">
              <a:schemeClr val="dk1"/>
            </a:effectRef>
            <a:fontRef idx="minor">
              <a:schemeClr val="tx1"/>
            </a:fontRef>
          </p:style>
        </p:cxnSp>
        <p:sp>
          <p:nvSpPr>
            <p:cNvPr id="12" name="Freeform 11"/>
            <p:cNvSpPr/>
            <p:nvPr/>
          </p:nvSpPr>
          <p:spPr>
            <a:xfrm>
              <a:off x="1284382" y="808220"/>
              <a:ext cx="1640139" cy="1774803"/>
            </a:xfrm>
            <a:custGeom>
              <a:avLst/>
              <a:gdLst>
                <a:gd name="connsiteX0" fmla="*/ 0 w 2756369"/>
                <a:gd name="connsiteY0" fmla="*/ 2077963 h 2077963"/>
                <a:gd name="connsiteX1" fmla="*/ 577250 w 2756369"/>
                <a:gd name="connsiteY1" fmla="*/ 995691 h 2077963"/>
                <a:gd name="connsiteX2" fmla="*/ 1500850 w 2756369"/>
                <a:gd name="connsiteY2" fmla="*/ 317466 h 2077963"/>
                <a:gd name="connsiteX3" fmla="*/ 2756369 w 2756369"/>
                <a:gd name="connsiteY3" fmla="*/ 0 h 2077963"/>
              </a:gdLst>
              <a:ahLst/>
              <a:cxnLst>
                <a:cxn ang="0">
                  <a:pos x="connsiteX0" y="connsiteY0"/>
                </a:cxn>
                <a:cxn ang="0">
                  <a:pos x="connsiteX1" y="connsiteY1"/>
                </a:cxn>
                <a:cxn ang="0">
                  <a:pos x="connsiteX2" y="connsiteY2"/>
                </a:cxn>
                <a:cxn ang="0">
                  <a:pos x="connsiteX3" y="connsiteY3"/>
                </a:cxn>
              </a:cxnLst>
              <a:rect l="l" t="t" r="r" b="b"/>
              <a:pathLst>
                <a:path w="2756369" h="2077963">
                  <a:moveTo>
                    <a:pt x="0" y="2077963"/>
                  </a:moveTo>
                  <a:cubicBezTo>
                    <a:pt x="163554" y="1683535"/>
                    <a:pt x="327108" y="1289107"/>
                    <a:pt x="577250" y="995691"/>
                  </a:cubicBezTo>
                  <a:cubicBezTo>
                    <a:pt x="827392" y="702275"/>
                    <a:pt x="1137664" y="483414"/>
                    <a:pt x="1500850" y="317466"/>
                  </a:cubicBezTo>
                  <a:cubicBezTo>
                    <a:pt x="1864037" y="151517"/>
                    <a:pt x="2756369" y="0"/>
                    <a:pt x="2756369" y="0"/>
                  </a:cubicBezTo>
                </a:path>
              </a:pathLst>
            </a:custGeom>
            <a:ln>
              <a:solidFill>
                <a:schemeClr val="accent1"/>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grpSp>
      <p:cxnSp>
        <p:nvCxnSpPr>
          <p:cNvPr id="17" name="Straight Connector 16"/>
          <p:cNvCxnSpPr/>
          <p:nvPr/>
        </p:nvCxnSpPr>
        <p:spPr>
          <a:xfrm>
            <a:off x="7457357" y="4519542"/>
            <a:ext cx="19050" cy="1626210"/>
          </a:xfrm>
          <a:prstGeom prst="line">
            <a:avLst/>
          </a:prstGeom>
          <a:ln>
            <a:prstDash val="dash"/>
          </a:ln>
          <a:effectLst/>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7857408" y="4248882"/>
            <a:ext cx="9525" cy="1928009"/>
          </a:xfrm>
          <a:prstGeom prst="line">
            <a:avLst/>
          </a:prstGeom>
          <a:ln>
            <a:prstDash val="dash"/>
          </a:ln>
          <a:effectLst/>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7073314" y="4977849"/>
            <a:ext cx="12568" cy="1197147"/>
          </a:xfrm>
          <a:prstGeom prst="line">
            <a:avLst/>
          </a:prstGeom>
          <a:ln>
            <a:prstDash val="dash"/>
          </a:ln>
          <a:effectLst/>
        </p:spPr>
        <p:style>
          <a:lnRef idx="2">
            <a:schemeClr val="dk1"/>
          </a:lnRef>
          <a:fillRef idx="0">
            <a:schemeClr val="dk1"/>
          </a:fillRef>
          <a:effectRef idx="1">
            <a:schemeClr val="dk1"/>
          </a:effectRef>
          <a:fontRef idx="minor">
            <a:schemeClr val="tx1"/>
          </a:fontRef>
        </p:style>
      </p:cxnSp>
      <p:sp>
        <p:nvSpPr>
          <p:cNvPr id="25" name="Left Bracket 24"/>
          <p:cNvSpPr/>
          <p:nvPr/>
        </p:nvSpPr>
        <p:spPr>
          <a:xfrm rot="16200000">
            <a:off x="7185838" y="6180791"/>
            <a:ext cx="184702" cy="351119"/>
          </a:xfrm>
          <a:prstGeom prst="leftBracket">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26" name="Left Bracket 25"/>
          <p:cNvSpPr/>
          <p:nvPr/>
        </p:nvSpPr>
        <p:spPr>
          <a:xfrm rot="16200000">
            <a:off x="7599022" y="6180791"/>
            <a:ext cx="184702" cy="351119"/>
          </a:xfrm>
          <a:prstGeom prst="leftBracket">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pic>
        <p:nvPicPr>
          <p:cNvPr id="27" name="Picture 26"/>
          <p:cNvPicPr>
            <a:picLocks noChangeAspect="1"/>
          </p:cNvPicPr>
          <p:nvPr/>
        </p:nvPicPr>
        <p:blipFill>
          <a:blip r:embed="rId3"/>
          <a:stretch>
            <a:fillRect/>
          </a:stretch>
        </p:blipFill>
        <p:spPr>
          <a:xfrm>
            <a:off x="7204530" y="6562699"/>
            <a:ext cx="121417" cy="158776"/>
          </a:xfrm>
          <a:prstGeom prst="rect">
            <a:avLst/>
          </a:prstGeom>
        </p:spPr>
      </p:pic>
      <p:pic>
        <p:nvPicPr>
          <p:cNvPr id="29" name="Picture 28"/>
          <p:cNvPicPr>
            <a:picLocks noChangeAspect="1"/>
          </p:cNvPicPr>
          <p:nvPr/>
        </p:nvPicPr>
        <p:blipFill>
          <a:blip r:embed="rId3"/>
          <a:stretch>
            <a:fillRect/>
          </a:stretch>
        </p:blipFill>
        <p:spPr>
          <a:xfrm>
            <a:off x="7640865" y="6562699"/>
            <a:ext cx="121417" cy="158776"/>
          </a:xfrm>
          <a:prstGeom prst="rect">
            <a:avLst/>
          </a:prstGeom>
        </p:spPr>
      </p:pic>
      <p:sp>
        <p:nvSpPr>
          <p:cNvPr id="20"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19" name="TextBox 18">
            <a:extLst>
              <a:ext uri="{FF2B5EF4-FFF2-40B4-BE49-F238E27FC236}">
                <a16:creationId xmlns:a16="http://schemas.microsoft.com/office/drawing/2014/main" id="{44696202-8275-4D5B-BBBA-4FB41A9F5ED6}"/>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141911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662112" y="997097"/>
            <a:ext cx="6867777" cy="3045176"/>
            <a:chOff x="1196170" y="1609998"/>
            <a:chExt cx="6867777" cy="3045176"/>
          </a:xfrm>
        </p:grpSpPr>
        <p:sp>
          <p:nvSpPr>
            <p:cNvPr id="14" name="Content Placeholder 2"/>
            <p:cNvSpPr txBox="1">
              <a:spLocks/>
            </p:cNvSpPr>
            <p:nvPr/>
          </p:nvSpPr>
          <p:spPr>
            <a:xfrm>
              <a:off x="1196170" y="1609998"/>
              <a:ext cx="6867777" cy="3045176"/>
            </a:xfrm>
            <a:prstGeom prst="rect">
              <a:avLst/>
            </a:prstGeom>
            <a:solidFill>
              <a:schemeClr val="accent1">
                <a:lumMod val="20000"/>
                <a:lumOff val="8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Candara"/>
                  <a:ea typeface="+mn-ea"/>
                  <a:cs typeface="+mn-cs"/>
                </a:rPr>
                <a:t>Chain Rule Quiz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ndara"/>
                  <a:ea typeface="+mn-ea"/>
                  <a:cs typeface="+mn-cs"/>
                </a:rPr>
                <a:t>Suppose x = 2 and z = 3, what are </a:t>
              </a:r>
              <a:r>
                <a:rPr kumimoji="0" lang="en-US" sz="3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3200" b="0" i="0" u="none" strike="noStrike" kern="1200" cap="none" spc="0" normalizeH="0" baseline="0" noProof="0" dirty="0">
                  <a:ln>
                    <a:noFill/>
                  </a:ln>
                  <a:solidFill>
                    <a:prstClr val="black"/>
                  </a:solidFill>
                  <a:effectLst/>
                  <a:uLnTx/>
                  <a:uFillTx/>
                  <a:latin typeface="Candara"/>
                  <a:ea typeface="+mn-ea"/>
                  <a:cs typeface="+mn-cs"/>
                </a:rPr>
                <a:t>/dx and </a:t>
              </a:r>
              <a:r>
                <a:rPr kumimoji="0" lang="en-US" sz="3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3200" b="0" i="0" u="none" strike="noStrike" kern="1200" cap="none" spc="0" normalizeH="0" baseline="0" noProof="0" dirty="0">
                  <a:ln>
                    <a:noFill/>
                  </a:ln>
                  <a:solidFill>
                    <a:prstClr val="black"/>
                  </a:solidFill>
                  <a:effectLst/>
                  <a:uLnTx/>
                  <a:uFillTx/>
                  <a:latin typeface="Candara"/>
                  <a:ea typeface="+mn-ea"/>
                  <a:cs typeface="+mn-cs"/>
                </a:rPr>
                <a:t>/</a:t>
              </a:r>
              <a:r>
                <a:rPr kumimoji="0" lang="en-US" sz="3200" b="0" i="0" u="none" strike="noStrike" kern="1200" cap="none" spc="0" normalizeH="0" baseline="0" noProof="0" dirty="0" err="1">
                  <a:ln>
                    <a:noFill/>
                  </a:ln>
                  <a:solidFill>
                    <a:prstClr val="black"/>
                  </a:solidFill>
                  <a:effectLst/>
                  <a:uLnTx/>
                  <a:uFillTx/>
                  <a:latin typeface="Candara"/>
                  <a:ea typeface="+mn-ea"/>
                  <a:cs typeface="+mn-cs"/>
                </a:rPr>
                <a:t>dz</a:t>
              </a:r>
              <a:r>
                <a:rPr kumimoji="0" lang="en-US" sz="3200" b="0" i="0" u="none" strike="noStrike" kern="1200" cap="none" spc="0" normalizeH="0" baseline="0" noProof="0" dirty="0">
                  <a:ln>
                    <a:noFill/>
                  </a:ln>
                  <a:solidFill>
                    <a:prstClr val="black"/>
                  </a:solidFill>
                  <a:effectLst/>
                  <a:uLnTx/>
                  <a:uFillTx/>
                  <a:latin typeface="Candara"/>
                  <a:ea typeface="+mn-ea"/>
                  <a:cs typeface="+mn-cs"/>
                </a:rPr>
                <a:t> for the function below?</a:t>
              </a:r>
            </a:p>
          </p:txBody>
        </p:sp>
        <p:pic>
          <p:nvPicPr>
            <p:cNvPr id="15" name="Picture 14"/>
            <p:cNvPicPr>
              <a:picLocks noChangeAspect="1"/>
            </p:cNvPicPr>
            <p:nvPr/>
          </p:nvPicPr>
          <p:blipFill>
            <a:blip r:embed="rId2"/>
            <a:stretch>
              <a:fillRect/>
            </a:stretch>
          </p:blipFill>
          <p:spPr>
            <a:xfrm>
              <a:off x="1616764" y="3335791"/>
              <a:ext cx="5818533" cy="900866"/>
            </a:xfrm>
            <a:prstGeom prst="rect">
              <a:avLst/>
            </a:prstGeom>
          </p:spPr>
        </p:pic>
      </p:grpSp>
      <p:sp>
        <p:nvSpPr>
          <p:cNvPr id="2" name="Title 1"/>
          <p:cNvSpPr>
            <a:spLocks noGrp="1"/>
          </p:cNvSpPr>
          <p:nvPr>
            <p:ph type="title"/>
          </p:nvPr>
        </p:nvSpPr>
        <p:spPr/>
        <p:txBody>
          <a:bodyPr>
            <a:normAutofit fontScale="90000"/>
          </a:bodyPr>
          <a:lstStyle/>
          <a:p>
            <a:r>
              <a:rPr lang="en-US" dirty="0"/>
              <a:t>Differentiation</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F56997-4F5F-5A42-B306-795126905ACA}"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sp>
        <p:nvSpPr>
          <p:cNvPr id="10" name="Content Placeholder 2"/>
          <p:cNvSpPr txBox="1">
            <a:spLocks/>
          </p:cNvSpPr>
          <p:nvPr/>
        </p:nvSpPr>
        <p:spPr>
          <a:xfrm>
            <a:off x="2662112" y="4042274"/>
            <a:ext cx="6867776" cy="2757445"/>
          </a:xfrm>
          <a:prstGeom prst="rect">
            <a:avLst/>
          </a:prstGeom>
          <a:solidFill>
            <a:schemeClr val="accent6">
              <a:lumMod val="40000"/>
              <a:lumOff val="6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Candara"/>
                <a:ea typeface="+mn-ea"/>
                <a:cs typeface="+mn-cs"/>
              </a:rPr>
              <a:t>Finite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Candara"/>
                <a:ea typeface="+mn-ea"/>
                <a:cs typeface="+mn-cs"/>
              </a:rPr>
              <a:t>Difference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prstClr val="black"/>
                </a:solidFill>
                <a:effectLst/>
                <a:uLnTx/>
                <a:uFillTx/>
                <a:latin typeface="Candara"/>
                <a:ea typeface="+mn-ea"/>
                <a:cs typeface="+mn-cs"/>
              </a:rPr>
              <a:t>Solution:</a:t>
            </a:r>
            <a:endParaRPr kumimoji="0" lang="en-US" sz="32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6" name="Picture 5"/>
          <p:cNvPicPr>
            <a:picLocks noChangeAspect="1"/>
          </p:cNvPicPr>
          <p:nvPr/>
        </p:nvPicPr>
        <p:blipFill>
          <a:blip r:embed="rId3"/>
          <a:stretch>
            <a:fillRect/>
          </a:stretch>
        </p:blipFill>
        <p:spPr>
          <a:xfrm>
            <a:off x="4948321" y="4193466"/>
            <a:ext cx="4133850" cy="2345447"/>
          </a:xfrm>
          <a:prstGeom prst="rect">
            <a:avLst/>
          </a:prstGeom>
        </p:spPr>
      </p:pic>
      <p:sp>
        <p:nvSpPr>
          <p:cNvPr id="12"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13" name="TextBox 12">
            <a:extLst>
              <a:ext uri="{FF2B5EF4-FFF2-40B4-BE49-F238E27FC236}">
                <a16:creationId xmlns:a16="http://schemas.microsoft.com/office/drawing/2014/main" id="{E703984C-C0C1-48D3-BFD1-D7756112CF17}"/>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1789506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Backpropagation</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F56997-4F5F-5A42-B306-795126905ACA}"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sp>
        <p:nvSpPr>
          <p:cNvPr id="4" name="Text Placeholder 3"/>
          <p:cNvSpPr>
            <a:spLocks noGrp="1"/>
          </p:cNvSpPr>
          <p:nvPr>
            <p:ph type="body" sz="quarter" idx="13"/>
          </p:nvPr>
        </p:nvSpPr>
        <p:spPr/>
        <p:txBody>
          <a:bodyPr/>
          <a:lstStyle/>
          <a:p>
            <a:r>
              <a:rPr lang="en-US" dirty="0"/>
              <a:t>Training</a:t>
            </a:r>
          </a:p>
        </p:txBody>
      </p:sp>
      <p:sp>
        <p:nvSpPr>
          <p:cNvPr id="32" name="TextBox 31"/>
          <p:cNvSpPr txBox="1"/>
          <p:nvPr/>
        </p:nvSpPr>
        <p:spPr>
          <a:xfrm>
            <a:off x="1693814" y="1497498"/>
            <a:ext cx="8131439" cy="463825"/>
          </a:xfrm>
          <a:prstGeom prst="rect">
            <a:avLst/>
          </a:prstGeom>
          <a:solidFill>
            <a:schemeClr val="accent2">
              <a:lumMod val="60000"/>
              <a:lumOff val="40000"/>
            </a:schemeClr>
          </a:solidFill>
        </p:spPr>
        <p:txBody>
          <a:bodyPr wrap="square" rtlCol="0">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ndara"/>
                <a:ea typeface="+mn-ea"/>
                <a:cs typeface="+mn-cs"/>
              </a:rPr>
              <a:t>Automatic Differentiation – Reverse Mode (aka. Backpropagation)</a:t>
            </a:r>
          </a:p>
        </p:txBody>
      </p:sp>
      <p:sp>
        <p:nvSpPr>
          <p:cNvPr id="35" name="TextBox 34"/>
          <p:cNvSpPr txBox="1"/>
          <p:nvPr/>
        </p:nvSpPr>
        <p:spPr>
          <a:xfrm>
            <a:off x="1981200" y="2017802"/>
            <a:ext cx="7844052" cy="4239848"/>
          </a:xfrm>
          <a:prstGeom prst="rect">
            <a:avLst/>
          </a:prstGeom>
          <a:solidFill>
            <a:schemeClr val="accent5">
              <a:lumMod val="60000"/>
              <a:lumOff val="40000"/>
            </a:schemeClr>
          </a:solidFill>
        </p:spPr>
        <p:txBody>
          <a:bodyPr wrap="square" rtlCol="0">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andara"/>
                <a:ea typeface="+mn-ea"/>
                <a:cs typeface="+mn-cs"/>
              </a:rPr>
              <a:t>Forward Computation</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ndara"/>
                <a:ea typeface="+mn-ea"/>
                <a:cs typeface="+mn-cs"/>
              </a:rPr>
              <a:t>Write an </a:t>
            </a:r>
            <a:r>
              <a:rPr kumimoji="0" lang="en-US" sz="2200" b="1" i="0" u="none" strike="noStrike" kern="1200" cap="none" spc="0" normalizeH="0" baseline="0" noProof="0" dirty="0">
                <a:ln>
                  <a:noFill/>
                </a:ln>
                <a:solidFill>
                  <a:prstClr val="black"/>
                </a:solidFill>
                <a:effectLst/>
                <a:uLnTx/>
                <a:uFillTx/>
                <a:latin typeface="Candara"/>
                <a:ea typeface="+mn-ea"/>
                <a:cs typeface="+mn-cs"/>
              </a:rPr>
              <a:t>algorithm</a:t>
            </a:r>
            <a:r>
              <a:rPr kumimoji="0" lang="en-US" sz="2200" b="0" i="0" u="none" strike="noStrike" kern="1200" cap="none" spc="0" normalizeH="0" baseline="0" noProof="0" dirty="0">
                <a:ln>
                  <a:noFill/>
                </a:ln>
                <a:solidFill>
                  <a:prstClr val="black"/>
                </a:solidFill>
                <a:effectLst/>
                <a:uLnTx/>
                <a:uFillTx/>
                <a:latin typeface="Candara"/>
                <a:ea typeface="+mn-ea"/>
                <a:cs typeface="+mn-cs"/>
              </a:rPr>
              <a:t> for evaluating the function y = f(</a:t>
            </a:r>
            <a:r>
              <a:rPr kumimoji="0" lang="en-US" sz="2200" b="1" i="0" u="none" strike="noStrike" kern="1200" cap="none" spc="0" normalizeH="0" baseline="0" noProof="0" dirty="0">
                <a:ln>
                  <a:noFill/>
                </a:ln>
                <a:solidFill>
                  <a:prstClr val="black"/>
                </a:solidFill>
                <a:effectLst/>
                <a:uLnTx/>
                <a:uFillTx/>
                <a:latin typeface="Candara"/>
                <a:ea typeface="+mn-ea"/>
                <a:cs typeface="+mn-cs"/>
              </a:rPr>
              <a:t>x</a:t>
            </a:r>
            <a:r>
              <a:rPr kumimoji="0" lang="en-US" sz="2200" b="0" i="0" u="none" strike="noStrike" kern="1200" cap="none" spc="0" normalizeH="0" baseline="0" noProof="0" dirty="0">
                <a:ln>
                  <a:noFill/>
                </a:ln>
                <a:solidFill>
                  <a:prstClr val="black"/>
                </a:solidFill>
                <a:effectLst/>
                <a:uLnTx/>
                <a:uFillTx/>
                <a:latin typeface="Candara"/>
                <a:ea typeface="+mn-ea"/>
                <a:cs typeface="+mn-cs"/>
              </a:rPr>
              <a:t>). The algorithm defines a </a:t>
            </a:r>
            <a:r>
              <a:rPr kumimoji="0" lang="en-US" sz="2200" b="1" i="0" u="none" strike="noStrike" kern="1200" cap="none" spc="0" normalizeH="0" baseline="0" noProof="0" dirty="0">
                <a:ln>
                  <a:noFill/>
                </a:ln>
                <a:solidFill>
                  <a:prstClr val="black"/>
                </a:solidFill>
                <a:effectLst/>
                <a:uLnTx/>
                <a:uFillTx/>
                <a:latin typeface="Candara"/>
                <a:ea typeface="+mn-ea"/>
                <a:cs typeface="+mn-cs"/>
              </a:rPr>
              <a:t>directed acyclic graph</a:t>
            </a:r>
            <a:r>
              <a:rPr kumimoji="0" lang="en-US" sz="2200" b="0" i="0" u="none" strike="noStrike" kern="1200" cap="none" spc="0" normalizeH="0" baseline="0" noProof="0" dirty="0">
                <a:ln>
                  <a:noFill/>
                </a:ln>
                <a:solidFill>
                  <a:prstClr val="black"/>
                </a:solidFill>
                <a:effectLst/>
                <a:uLnTx/>
                <a:uFillTx/>
                <a:latin typeface="Candara"/>
                <a:ea typeface="+mn-ea"/>
                <a:cs typeface="+mn-cs"/>
              </a:rPr>
              <a:t>, where each variable is a node (i.e. the “</a:t>
            </a:r>
            <a:r>
              <a:rPr kumimoji="0" lang="en-US" sz="2200" b="1" i="0" u="none" strike="noStrike" kern="1200" cap="none" spc="0" normalizeH="0" baseline="0" noProof="0" dirty="0">
                <a:ln>
                  <a:noFill/>
                </a:ln>
                <a:solidFill>
                  <a:prstClr val="black"/>
                </a:solidFill>
                <a:effectLst/>
                <a:uLnTx/>
                <a:uFillTx/>
                <a:latin typeface="Candara"/>
                <a:ea typeface="+mn-ea"/>
                <a:cs typeface="+mn-cs"/>
              </a:rPr>
              <a:t>computation graph”</a:t>
            </a:r>
            <a:r>
              <a:rPr kumimoji="0" lang="en-US" sz="2200" b="0" i="0" u="none" strike="noStrike" kern="1200" cap="none" spc="0" normalizeH="0" baseline="0" noProof="0" dirty="0">
                <a:ln>
                  <a:noFill/>
                </a:ln>
                <a:solidFill>
                  <a:prstClr val="black"/>
                </a:solidFill>
                <a:effectLst/>
                <a:uLnTx/>
                <a:uFillTx/>
                <a:latin typeface="Candara"/>
                <a:ea typeface="+mn-ea"/>
                <a:cs typeface="+mn-cs"/>
              </a:rPr>
              <a:t>)</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ndara"/>
                <a:ea typeface="+mn-ea"/>
                <a:cs typeface="+mn-cs"/>
              </a:rPr>
              <a:t>Visit each node in </a:t>
            </a:r>
            <a:r>
              <a:rPr kumimoji="0" lang="en-US" sz="2200" b="1" i="0" u="none" strike="noStrike" kern="1200" cap="none" spc="0" normalizeH="0" baseline="0" noProof="0" dirty="0">
                <a:ln>
                  <a:noFill/>
                </a:ln>
                <a:solidFill>
                  <a:prstClr val="black"/>
                </a:solidFill>
                <a:effectLst/>
                <a:uLnTx/>
                <a:uFillTx/>
                <a:latin typeface="Candara"/>
                <a:ea typeface="+mn-ea"/>
                <a:cs typeface="+mn-cs"/>
              </a:rPr>
              <a:t>topological order</a:t>
            </a:r>
            <a:r>
              <a:rPr kumimoji="0" lang="en-US" sz="2200" b="0" i="0" u="none" strike="noStrike" kern="1200" cap="none" spc="0" normalizeH="0" baseline="0" noProof="0" dirty="0">
                <a:ln>
                  <a:noFill/>
                </a:ln>
                <a:solidFill>
                  <a:prstClr val="black"/>
                </a:solidFill>
                <a:effectLst/>
                <a:uLnTx/>
                <a:uFillTx/>
                <a:latin typeface="Candara"/>
                <a:ea typeface="+mn-ea"/>
                <a:cs typeface="+mn-cs"/>
              </a:rPr>
              <a:t>. </a:t>
            </a:r>
            <a:br>
              <a:rPr kumimoji="0" lang="en-US" sz="2200" b="0" i="0" u="none" strike="noStrike" kern="1200" cap="none" spc="0" normalizeH="0" baseline="0" noProof="0" dirty="0">
                <a:ln>
                  <a:noFill/>
                </a:ln>
                <a:solidFill>
                  <a:prstClr val="black"/>
                </a:solidFill>
                <a:effectLst/>
                <a:uLnTx/>
                <a:uFillTx/>
                <a:latin typeface="Candara"/>
                <a:ea typeface="+mn-ea"/>
                <a:cs typeface="+mn-cs"/>
              </a:rPr>
            </a:br>
            <a:r>
              <a:rPr kumimoji="0" lang="en-US" sz="2200" b="0" i="0" u="none" strike="noStrike" kern="1200" cap="none" spc="0" normalizeH="0" baseline="0" noProof="0" dirty="0">
                <a:ln>
                  <a:noFill/>
                </a:ln>
                <a:solidFill>
                  <a:prstClr val="black"/>
                </a:solidFill>
                <a:effectLst/>
                <a:uLnTx/>
                <a:uFillTx/>
                <a:latin typeface="Candara"/>
                <a:ea typeface="+mn-ea"/>
                <a:cs typeface="+mn-cs"/>
              </a:rPr>
              <a:t>For variable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u</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i</a:t>
            </a:r>
            <a:r>
              <a:rPr kumimoji="0" lang="en-US" sz="2200" b="0" i="0" u="none" strike="noStrike" kern="1200" cap="none" spc="0" normalizeH="0" baseline="0" noProof="0" dirty="0">
                <a:ln>
                  <a:noFill/>
                </a:ln>
                <a:solidFill>
                  <a:prstClr val="black"/>
                </a:solidFill>
                <a:effectLst/>
                <a:uLnTx/>
                <a:uFillTx/>
                <a:latin typeface="Candara"/>
                <a:ea typeface="+mn-ea"/>
                <a:cs typeface="+mn-cs"/>
              </a:rPr>
              <a:t> with inputs v</a:t>
            </a:r>
            <a:r>
              <a:rPr kumimoji="0" lang="en-US" sz="2200" b="0" i="0" u="none" strike="noStrike" kern="1200" cap="none" spc="0" normalizeH="0" baseline="-25000" noProof="0" dirty="0">
                <a:ln>
                  <a:noFill/>
                </a:ln>
                <a:solidFill>
                  <a:prstClr val="black"/>
                </a:solidFill>
                <a:effectLst/>
                <a:uLnTx/>
                <a:uFillTx/>
                <a:latin typeface="Candara"/>
                <a:ea typeface="+mn-ea"/>
                <a:cs typeface="+mn-cs"/>
              </a:rPr>
              <a:t>1</a:t>
            </a:r>
            <a:r>
              <a:rPr kumimoji="0" lang="en-US" sz="2200" b="0" i="0" u="none" strike="noStrike" kern="1200" cap="none" spc="0" normalizeH="0" baseline="0" noProof="0" dirty="0">
                <a:ln>
                  <a:noFill/>
                </a:ln>
                <a:solidFill>
                  <a:prstClr val="black"/>
                </a:solidFill>
                <a:effectLst/>
                <a:uLnTx/>
                <a:uFillTx/>
                <a:latin typeface="Candara"/>
                <a:ea typeface="+mn-ea"/>
                <a:cs typeface="+mn-cs"/>
              </a:rPr>
              <a:t>,…,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v</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N</a:t>
            </a:r>
            <a:endParaRPr kumimoji="0" lang="en-US" sz="2200" b="0" i="0" u="none" strike="noStrike" kern="1200" cap="none" spc="0" normalizeH="0" baseline="0" noProof="0" dirty="0">
              <a:ln>
                <a:noFill/>
              </a:ln>
              <a:solidFill>
                <a:prstClr val="black"/>
              </a:solidFill>
              <a:effectLst/>
              <a:uLnTx/>
              <a:uFillTx/>
              <a:latin typeface="Candara"/>
              <a:ea typeface="+mn-ea"/>
              <a:cs typeface="+mn-cs"/>
            </a:endParaRPr>
          </a:p>
          <a:p>
            <a:pPr marL="914400" marR="0" lvl="1" indent="-457200" algn="l" defTabSz="457200" rtl="0" eaLnBrk="1" fontAlgn="auto" latinLnBrk="0" hangingPunct="1">
              <a:lnSpc>
                <a:spcPct val="100000"/>
              </a:lnSpc>
              <a:spcBef>
                <a:spcPts val="0"/>
              </a:spcBef>
              <a:spcAft>
                <a:spcPts val="0"/>
              </a:spcAft>
              <a:buClrTx/>
              <a:buSzTx/>
              <a:buFont typeface="+mj-lt"/>
              <a:buAutoNum type="alphaLcPeriod"/>
              <a:tabLst/>
              <a:defRPr/>
            </a:pPr>
            <a:r>
              <a:rPr kumimoji="0" lang="en-US" sz="2200" b="0" i="0" u="none" strike="noStrike" kern="1200" cap="none" spc="0" normalizeH="0" baseline="0" noProof="0" dirty="0">
                <a:ln>
                  <a:noFill/>
                </a:ln>
                <a:solidFill>
                  <a:prstClr val="black"/>
                </a:solidFill>
                <a:effectLst/>
                <a:uLnTx/>
                <a:uFillTx/>
                <a:latin typeface="Candara"/>
                <a:ea typeface="+mn-ea"/>
                <a:cs typeface="+mn-cs"/>
              </a:rPr>
              <a:t>Compute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u</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i</a:t>
            </a:r>
            <a:r>
              <a:rPr kumimoji="0" lang="en-US" sz="2200" b="0" i="0" u="none" strike="noStrike" kern="1200" cap="none" spc="0" normalizeH="0" baseline="0" noProof="0" dirty="0">
                <a:ln>
                  <a:noFill/>
                </a:ln>
                <a:solidFill>
                  <a:prstClr val="black"/>
                </a:solidFill>
                <a:effectLst/>
                <a:uLnTx/>
                <a:uFillTx/>
                <a:latin typeface="Candara"/>
                <a:ea typeface="+mn-ea"/>
                <a:cs typeface="+mn-cs"/>
              </a:rPr>
              <a:t> =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g</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i</a:t>
            </a:r>
            <a:r>
              <a:rPr kumimoji="0" lang="en-US" sz="2200" b="0" i="0" u="none" strike="noStrike" kern="1200" cap="none" spc="0" normalizeH="0" baseline="0" noProof="0" dirty="0">
                <a:ln>
                  <a:noFill/>
                </a:ln>
                <a:solidFill>
                  <a:prstClr val="black"/>
                </a:solidFill>
                <a:effectLst/>
                <a:uLnTx/>
                <a:uFillTx/>
                <a:latin typeface="Candara"/>
                <a:ea typeface="+mn-ea"/>
                <a:cs typeface="+mn-cs"/>
              </a:rPr>
              <a:t>(v</a:t>
            </a:r>
            <a:r>
              <a:rPr kumimoji="0" lang="en-US" sz="2200" b="0" i="0" u="none" strike="noStrike" kern="1200" cap="none" spc="0" normalizeH="0" baseline="-25000" noProof="0" dirty="0">
                <a:ln>
                  <a:noFill/>
                </a:ln>
                <a:solidFill>
                  <a:prstClr val="black"/>
                </a:solidFill>
                <a:effectLst/>
                <a:uLnTx/>
                <a:uFillTx/>
                <a:latin typeface="Candara"/>
                <a:ea typeface="+mn-ea"/>
                <a:cs typeface="+mn-cs"/>
              </a:rPr>
              <a:t>1</a:t>
            </a:r>
            <a:r>
              <a:rPr kumimoji="0" lang="en-US" sz="2200" b="0" i="0" u="none" strike="noStrike" kern="1200" cap="none" spc="0" normalizeH="0" baseline="0" noProof="0" dirty="0">
                <a:ln>
                  <a:noFill/>
                </a:ln>
                <a:solidFill>
                  <a:prstClr val="black"/>
                </a:solidFill>
                <a:effectLst/>
                <a:uLnTx/>
                <a:uFillTx/>
                <a:latin typeface="Candara"/>
                <a:ea typeface="+mn-ea"/>
                <a:cs typeface="+mn-cs"/>
              </a:rPr>
              <a:t>,…,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v</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N</a:t>
            </a:r>
            <a:r>
              <a:rPr kumimoji="0" lang="en-US" sz="2200" b="0" i="0" u="none" strike="noStrike" kern="1200" cap="none" spc="0" normalizeH="0" baseline="0" noProof="0" dirty="0">
                <a:ln>
                  <a:noFill/>
                </a:ln>
                <a:solidFill>
                  <a:prstClr val="black"/>
                </a:solidFill>
                <a:effectLst/>
                <a:uLnTx/>
                <a:uFillTx/>
                <a:latin typeface="Candara"/>
                <a:ea typeface="+mn-ea"/>
                <a:cs typeface="+mn-cs"/>
              </a:rPr>
              <a:t>)</a:t>
            </a:r>
          </a:p>
          <a:p>
            <a:pPr marL="914400" marR="0" lvl="1" indent="-457200" algn="l" defTabSz="457200" rtl="0" eaLnBrk="1" fontAlgn="auto" latinLnBrk="0" hangingPunct="1">
              <a:lnSpc>
                <a:spcPct val="100000"/>
              </a:lnSpc>
              <a:spcBef>
                <a:spcPts val="0"/>
              </a:spcBef>
              <a:spcAft>
                <a:spcPts val="0"/>
              </a:spcAft>
              <a:buClrTx/>
              <a:buSzTx/>
              <a:buFont typeface="+mj-lt"/>
              <a:buAutoNum type="alphaLcPeriod"/>
              <a:tabLst/>
              <a:defRPr/>
            </a:pPr>
            <a:r>
              <a:rPr kumimoji="0" lang="en-US" sz="2200" b="0" i="0" u="none" strike="noStrike" kern="1200" cap="none" spc="0" normalizeH="0" baseline="0" noProof="0" dirty="0">
                <a:ln>
                  <a:noFill/>
                </a:ln>
                <a:solidFill>
                  <a:prstClr val="black"/>
                </a:solidFill>
                <a:effectLst/>
                <a:uLnTx/>
                <a:uFillTx/>
                <a:latin typeface="Candara"/>
                <a:ea typeface="+mn-ea"/>
                <a:cs typeface="+mn-cs"/>
              </a:rPr>
              <a:t>Store the result at the node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andara"/>
                <a:ea typeface="+mn-ea"/>
                <a:cs typeface="+mn-cs"/>
              </a:rPr>
              <a:t>Backward Computation</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200" b="1" i="0" u="none" strike="noStrike" kern="1200" cap="none" spc="0" normalizeH="0" baseline="0" noProof="0" dirty="0">
                <a:ln>
                  <a:noFill/>
                </a:ln>
                <a:solidFill>
                  <a:prstClr val="black"/>
                </a:solidFill>
                <a:effectLst/>
                <a:uLnTx/>
                <a:uFillTx/>
                <a:latin typeface="Candara"/>
                <a:ea typeface="+mn-ea"/>
                <a:cs typeface="+mn-cs"/>
              </a:rPr>
              <a:t>Initialize</a:t>
            </a:r>
            <a:r>
              <a:rPr kumimoji="0" lang="en-US" sz="2200" b="0" i="0" u="none" strike="noStrike" kern="1200" cap="none" spc="0" normalizeH="0" baseline="0" noProof="0" dirty="0">
                <a:ln>
                  <a:noFill/>
                </a:ln>
                <a:solidFill>
                  <a:prstClr val="black"/>
                </a:solidFill>
                <a:effectLst/>
                <a:uLnTx/>
                <a:uFillTx/>
                <a:latin typeface="Candara"/>
                <a:ea typeface="+mn-ea"/>
                <a:cs typeface="+mn-cs"/>
              </a:rPr>
              <a:t> all partial derivatives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2200" b="0" i="0" u="none" strike="noStrike" kern="1200" cap="none" spc="0" normalizeH="0" baseline="0" noProof="0" dirty="0">
                <a:ln>
                  <a:noFill/>
                </a:ln>
                <a:solidFill>
                  <a:prstClr val="black"/>
                </a:solidFill>
                <a:effectLst/>
                <a:uLnTx/>
                <a:uFillTx/>
                <a:latin typeface="Candara"/>
                <a:ea typeface="+mn-ea"/>
                <a:cs typeface="+mn-cs"/>
              </a:rPr>
              <a:t>/</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du</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j</a:t>
            </a:r>
            <a:r>
              <a:rPr kumimoji="0" lang="en-US" sz="2200" b="0" i="0" u="none" strike="noStrike" kern="1200" cap="none" spc="0" normalizeH="0" baseline="0" noProof="0" dirty="0">
                <a:ln>
                  <a:noFill/>
                </a:ln>
                <a:solidFill>
                  <a:prstClr val="black"/>
                </a:solidFill>
                <a:effectLst/>
                <a:uLnTx/>
                <a:uFillTx/>
                <a:latin typeface="Candara"/>
                <a:ea typeface="+mn-ea"/>
                <a:cs typeface="+mn-cs"/>
              </a:rPr>
              <a:t> to 0 and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2200" b="0" i="0" u="none" strike="noStrike" kern="1200" cap="none" spc="0" normalizeH="0" baseline="0" noProof="0" dirty="0">
                <a:ln>
                  <a:noFill/>
                </a:ln>
                <a:solidFill>
                  <a:prstClr val="black"/>
                </a:solidFill>
                <a:effectLst/>
                <a:uLnTx/>
                <a:uFillTx/>
                <a:latin typeface="Candara"/>
                <a:ea typeface="+mn-ea"/>
                <a:cs typeface="+mn-cs"/>
              </a:rPr>
              <a:t>/</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2200" b="0" i="0" u="none" strike="noStrike" kern="1200" cap="none" spc="0" normalizeH="0" baseline="0" noProof="0" dirty="0">
                <a:ln>
                  <a:noFill/>
                </a:ln>
                <a:solidFill>
                  <a:prstClr val="black"/>
                </a:solidFill>
                <a:effectLst/>
                <a:uLnTx/>
                <a:uFillTx/>
                <a:latin typeface="Candara"/>
                <a:ea typeface="+mn-ea"/>
                <a:cs typeface="+mn-cs"/>
              </a:rPr>
              <a:t> = 1.</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ndara"/>
                <a:ea typeface="+mn-ea"/>
                <a:cs typeface="+mn-cs"/>
              </a:rPr>
              <a:t>Visit each node in </a:t>
            </a:r>
            <a:r>
              <a:rPr kumimoji="0" lang="en-US" sz="2200" b="1" i="0" u="none" strike="noStrike" kern="1200" cap="none" spc="0" normalizeH="0" baseline="0" noProof="0" dirty="0">
                <a:ln>
                  <a:noFill/>
                </a:ln>
                <a:solidFill>
                  <a:prstClr val="black"/>
                </a:solidFill>
                <a:effectLst/>
                <a:uLnTx/>
                <a:uFillTx/>
                <a:latin typeface="Candara"/>
                <a:ea typeface="+mn-ea"/>
                <a:cs typeface="+mn-cs"/>
              </a:rPr>
              <a:t>reverse topological order</a:t>
            </a:r>
            <a:r>
              <a:rPr kumimoji="0" lang="en-US" sz="2200" b="0" i="0" u="none" strike="noStrike" kern="1200" cap="none" spc="0" normalizeH="0" baseline="0" noProof="0" dirty="0">
                <a:ln>
                  <a:noFill/>
                </a:ln>
                <a:solidFill>
                  <a:prstClr val="black"/>
                </a:solidFill>
                <a:effectLst/>
                <a:uLnTx/>
                <a:uFillTx/>
                <a:latin typeface="Candara"/>
                <a:ea typeface="+mn-ea"/>
                <a:cs typeface="+mn-cs"/>
              </a:rPr>
              <a:t>. </a:t>
            </a:r>
            <a:br>
              <a:rPr kumimoji="0" lang="en-US" sz="2200" b="0" i="0" u="none" strike="noStrike" kern="1200" cap="none" spc="0" normalizeH="0" baseline="0" noProof="0" dirty="0">
                <a:ln>
                  <a:noFill/>
                </a:ln>
                <a:solidFill>
                  <a:prstClr val="black"/>
                </a:solidFill>
                <a:effectLst/>
                <a:uLnTx/>
                <a:uFillTx/>
                <a:latin typeface="Candara"/>
                <a:ea typeface="+mn-ea"/>
                <a:cs typeface="+mn-cs"/>
              </a:rPr>
            </a:br>
            <a:r>
              <a:rPr kumimoji="0" lang="en-US" sz="2200" b="0" i="0" u="none" strike="noStrike" kern="1200" cap="none" spc="0" normalizeH="0" baseline="0" noProof="0" dirty="0">
                <a:ln>
                  <a:noFill/>
                </a:ln>
                <a:solidFill>
                  <a:prstClr val="black"/>
                </a:solidFill>
                <a:effectLst/>
                <a:uLnTx/>
                <a:uFillTx/>
                <a:latin typeface="Candara"/>
                <a:ea typeface="+mn-ea"/>
                <a:cs typeface="+mn-cs"/>
              </a:rPr>
              <a:t>For variable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u</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i</a:t>
            </a:r>
            <a:r>
              <a:rPr kumimoji="0" lang="en-US" sz="2200" b="0" i="0" u="none" strike="noStrike" kern="1200" cap="none" spc="0" normalizeH="0" baseline="0" noProof="0" dirty="0">
                <a:ln>
                  <a:noFill/>
                </a:ln>
                <a:solidFill>
                  <a:prstClr val="black"/>
                </a:solidFill>
                <a:effectLst/>
                <a:uLnTx/>
                <a:uFillTx/>
                <a:latin typeface="Candara"/>
                <a:ea typeface="+mn-ea"/>
                <a:cs typeface="+mn-cs"/>
              </a:rPr>
              <a:t> =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g</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i</a:t>
            </a:r>
            <a:r>
              <a:rPr kumimoji="0" lang="en-US" sz="2200" b="0" i="0" u="none" strike="noStrike" kern="1200" cap="none" spc="0" normalizeH="0" baseline="0" noProof="0" dirty="0">
                <a:ln>
                  <a:noFill/>
                </a:ln>
                <a:solidFill>
                  <a:prstClr val="black"/>
                </a:solidFill>
                <a:effectLst/>
                <a:uLnTx/>
                <a:uFillTx/>
                <a:latin typeface="Candara"/>
                <a:ea typeface="+mn-ea"/>
                <a:cs typeface="+mn-cs"/>
              </a:rPr>
              <a:t>(v</a:t>
            </a:r>
            <a:r>
              <a:rPr kumimoji="0" lang="en-US" sz="2200" b="0" i="0" u="none" strike="noStrike" kern="1200" cap="none" spc="0" normalizeH="0" baseline="-25000" noProof="0" dirty="0">
                <a:ln>
                  <a:noFill/>
                </a:ln>
                <a:solidFill>
                  <a:prstClr val="black"/>
                </a:solidFill>
                <a:effectLst/>
                <a:uLnTx/>
                <a:uFillTx/>
                <a:latin typeface="Candara"/>
                <a:ea typeface="+mn-ea"/>
                <a:cs typeface="+mn-cs"/>
              </a:rPr>
              <a:t>1</a:t>
            </a:r>
            <a:r>
              <a:rPr kumimoji="0" lang="en-US" sz="2200" b="0" i="0" u="none" strike="noStrike" kern="1200" cap="none" spc="0" normalizeH="0" baseline="0" noProof="0" dirty="0">
                <a:ln>
                  <a:noFill/>
                </a:ln>
                <a:solidFill>
                  <a:prstClr val="black"/>
                </a:solidFill>
                <a:effectLst/>
                <a:uLnTx/>
                <a:uFillTx/>
                <a:latin typeface="Candara"/>
                <a:ea typeface="+mn-ea"/>
                <a:cs typeface="+mn-cs"/>
              </a:rPr>
              <a:t>,…,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v</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N</a:t>
            </a:r>
            <a:r>
              <a:rPr kumimoji="0" lang="en-US" sz="2200" b="0" i="0" u="none" strike="noStrike" kern="1200" cap="none" spc="0" normalizeH="0" baseline="0" noProof="0" dirty="0">
                <a:ln>
                  <a:noFill/>
                </a:ln>
                <a:solidFill>
                  <a:prstClr val="black"/>
                </a:solidFill>
                <a:effectLst/>
                <a:uLnTx/>
                <a:uFillTx/>
                <a:latin typeface="Candara"/>
                <a:ea typeface="+mn-ea"/>
                <a:cs typeface="+mn-cs"/>
              </a:rPr>
              <a:t>)</a:t>
            </a:r>
          </a:p>
          <a:p>
            <a:pPr marL="914400" marR="0" lvl="1" indent="-457200" algn="l" defTabSz="457200" rtl="0" eaLnBrk="1" fontAlgn="auto" latinLnBrk="0" hangingPunct="1">
              <a:lnSpc>
                <a:spcPct val="100000"/>
              </a:lnSpc>
              <a:spcBef>
                <a:spcPts val="0"/>
              </a:spcBef>
              <a:spcAft>
                <a:spcPts val="0"/>
              </a:spcAft>
              <a:buClrTx/>
              <a:buSzTx/>
              <a:buFont typeface="+mj-lt"/>
              <a:buAutoNum type="alphaLcPeriod"/>
              <a:tabLst/>
              <a:defRPr/>
            </a:pPr>
            <a:r>
              <a:rPr kumimoji="0" lang="en-US" sz="2200" b="0" i="0" u="none" strike="noStrike" kern="1200" cap="none" spc="0" normalizeH="0" baseline="0" noProof="0" dirty="0">
                <a:ln>
                  <a:noFill/>
                </a:ln>
                <a:solidFill>
                  <a:prstClr val="black"/>
                </a:solidFill>
                <a:effectLst/>
                <a:uLnTx/>
                <a:uFillTx/>
                <a:latin typeface="Candara"/>
                <a:ea typeface="+mn-ea"/>
                <a:cs typeface="+mn-cs"/>
              </a:rPr>
              <a:t>We already know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2200" b="0" i="0" u="none" strike="noStrike" kern="1200" cap="none" spc="0" normalizeH="0" baseline="0" noProof="0" dirty="0">
                <a:ln>
                  <a:noFill/>
                </a:ln>
                <a:solidFill>
                  <a:prstClr val="black"/>
                </a:solidFill>
                <a:effectLst/>
                <a:uLnTx/>
                <a:uFillTx/>
                <a:latin typeface="Candara"/>
                <a:ea typeface="+mn-ea"/>
                <a:cs typeface="+mn-cs"/>
              </a:rPr>
              <a:t>/du</a:t>
            </a:r>
            <a:r>
              <a:rPr kumimoji="0" lang="en-US" sz="2200" b="0" i="0" u="none" strike="noStrike" kern="1200" cap="none" spc="0" normalizeH="0" baseline="-25000" noProof="0" dirty="0">
                <a:ln>
                  <a:noFill/>
                </a:ln>
                <a:solidFill>
                  <a:prstClr val="black"/>
                </a:solidFill>
                <a:effectLst/>
                <a:uLnTx/>
                <a:uFillTx/>
                <a:latin typeface="Candara"/>
                <a:ea typeface="+mn-ea"/>
                <a:cs typeface="+mn-cs"/>
              </a:rPr>
              <a:t>i</a:t>
            </a:r>
            <a:r>
              <a:rPr kumimoji="0" lang="en-US" sz="2200" b="0" i="0" u="none" strike="noStrike" kern="1200" cap="none" spc="0" normalizeH="0" baseline="0" noProof="0" dirty="0">
                <a:ln>
                  <a:noFill/>
                </a:ln>
                <a:solidFill>
                  <a:prstClr val="black"/>
                </a:solidFill>
                <a:effectLst/>
                <a:uLnTx/>
                <a:uFillTx/>
                <a:latin typeface="Candara"/>
                <a:ea typeface="+mn-ea"/>
                <a:cs typeface="+mn-cs"/>
              </a:rPr>
              <a:t> </a:t>
            </a:r>
          </a:p>
          <a:p>
            <a:pPr marL="914400" marR="0" lvl="1" indent="-457200" algn="l" defTabSz="457200" rtl="0" eaLnBrk="1" fontAlgn="auto" latinLnBrk="0" hangingPunct="1">
              <a:lnSpc>
                <a:spcPct val="100000"/>
              </a:lnSpc>
              <a:spcBef>
                <a:spcPts val="0"/>
              </a:spcBef>
              <a:spcAft>
                <a:spcPts val="0"/>
              </a:spcAft>
              <a:buClrTx/>
              <a:buSzTx/>
              <a:buFont typeface="+mj-lt"/>
              <a:buAutoNum type="alphaLcPeriod"/>
              <a:tabLst/>
              <a:defRPr/>
            </a:pPr>
            <a:r>
              <a:rPr kumimoji="0" lang="en-US" sz="2200" b="0" i="0" u="none" strike="noStrike" kern="1200" cap="none" spc="0" normalizeH="0" baseline="0" noProof="0" dirty="0">
                <a:ln>
                  <a:noFill/>
                </a:ln>
                <a:solidFill>
                  <a:prstClr val="black"/>
                </a:solidFill>
                <a:effectLst/>
                <a:uLnTx/>
                <a:uFillTx/>
                <a:latin typeface="Candara"/>
                <a:ea typeface="+mn-ea"/>
                <a:cs typeface="+mn-cs"/>
              </a:rPr>
              <a:t>Increment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2200" b="0" i="0" u="none" strike="noStrike" kern="1200" cap="none" spc="0" normalizeH="0" baseline="0" noProof="0" dirty="0">
                <a:ln>
                  <a:noFill/>
                </a:ln>
                <a:solidFill>
                  <a:prstClr val="black"/>
                </a:solidFill>
                <a:effectLst/>
                <a:uLnTx/>
                <a:uFillTx/>
                <a:latin typeface="Candara"/>
                <a:ea typeface="+mn-ea"/>
                <a:cs typeface="+mn-cs"/>
              </a:rPr>
              <a:t>/</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dv</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j</a:t>
            </a:r>
            <a:r>
              <a:rPr kumimoji="0" lang="en-US" sz="2200" b="0" i="0" u="none" strike="noStrike" kern="1200" cap="none" spc="0" normalizeH="0" baseline="0" noProof="0" dirty="0">
                <a:ln>
                  <a:noFill/>
                </a:ln>
                <a:solidFill>
                  <a:prstClr val="black"/>
                </a:solidFill>
                <a:effectLst/>
                <a:uLnTx/>
                <a:uFillTx/>
                <a:latin typeface="Candara"/>
                <a:ea typeface="+mn-ea"/>
                <a:cs typeface="+mn-cs"/>
              </a:rPr>
              <a:t> by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2200" b="0" i="0" u="none" strike="noStrike" kern="1200" cap="none" spc="0" normalizeH="0" baseline="0" noProof="0" dirty="0">
                <a:ln>
                  <a:noFill/>
                </a:ln>
                <a:solidFill>
                  <a:prstClr val="black"/>
                </a:solidFill>
                <a:effectLst/>
                <a:uLnTx/>
                <a:uFillTx/>
                <a:latin typeface="Candara"/>
                <a:ea typeface="+mn-ea"/>
                <a:cs typeface="+mn-cs"/>
              </a:rPr>
              <a:t>/du</a:t>
            </a:r>
            <a:r>
              <a:rPr kumimoji="0" lang="en-US" sz="2200" b="0" i="0" u="none" strike="noStrike" kern="1200" cap="none" spc="0" normalizeH="0" baseline="-25000" noProof="0" dirty="0">
                <a:ln>
                  <a:noFill/>
                </a:ln>
                <a:solidFill>
                  <a:prstClr val="black"/>
                </a:solidFill>
                <a:effectLst/>
                <a:uLnTx/>
                <a:uFillTx/>
                <a:latin typeface="Candara"/>
                <a:ea typeface="+mn-ea"/>
                <a:cs typeface="+mn-cs"/>
              </a:rPr>
              <a:t>i</a:t>
            </a:r>
            <a:r>
              <a:rPr kumimoji="0" lang="en-US" sz="2200" b="0" i="0" u="none" strike="noStrike" kern="1200" cap="none" spc="0" normalizeH="0" baseline="0" noProof="0" dirty="0">
                <a:ln>
                  <a:noFill/>
                </a:ln>
                <a:solidFill>
                  <a:prstClr val="black"/>
                </a:solidFill>
                <a:effectLst/>
                <a:uLnTx/>
                <a:uFillTx/>
                <a:latin typeface="Candara"/>
                <a:ea typeface="+mn-ea"/>
                <a:cs typeface="+mn-cs"/>
              </a:rPr>
              <a:t>)(du</a:t>
            </a:r>
            <a:r>
              <a:rPr kumimoji="0" lang="en-US" sz="2200" b="0" i="0" u="none" strike="noStrike" kern="1200" cap="none" spc="0" normalizeH="0" baseline="-25000" noProof="0" dirty="0">
                <a:ln>
                  <a:noFill/>
                </a:ln>
                <a:solidFill>
                  <a:prstClr val="black"/>
                </a:solidFill>
                <a:effectLst/>
                <a:uLnTx/>
                <a:uFillTx/>
                <a:latin typeface="Candara"/>
                <a:ea typeface="+mn-ea"/>
                <a:cs typeface="+mn-cs"/>
              </a:rPr>
              <a:t>i</a:t>
            </a:r>
            <a:r>
              <a:rPr kumimoji="0" lang="en-US" sz="2200" b="0" i="0" u="none" strike="noStrike" kern="1200" cap="none" spc="0" normalizeH="0" baseline="0" noProof="0" dirty="0">
                <a:ln>
                  <a:noFill/>
                </a:ln>
                <a:solidFill>
                  <a:prstClr val="black"/>
                </a:solidFill>
                <a:effectLst/>
                <a:uLnTx/>
                <a:uFillTx/>
                <a:latin typeface="Candara"/>
                <a:ea typeface="+mn-ea"/>
                <a:cs typeface="+mn-cs"/>
              </a:rPr>
              <a:t>/</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dv</a:t>
            </a:r>
            <a:r>
              <a:rPr kumimoji="0" lang="en-US" sz="2200" b="0" i="0" u="none" strike="noStrike" kern="1200" cap="none" spc="0" normalizeH="0" baseline="-25000" noProof="0" dirty="0" err="1">
                <a:ln>
                  <a:noFill/>
                </a:ln>
                <a:solidFill>
                  <a:prstClr val="black"/>
                </a:solidFill>
                <a:effectLst/>
                <a:uLnTx/>
                <a:uFillTx/>
                <a:latin typeface="Candara"/>
                <a:ea typeface="+mn-ea"/>
                <a:cs typeface="+mn-cs"/>
              </a:rPr>
              <a:t>j</a:t>
            </a:r>
            <a:r>
              <a:rPr kumimoji="0" lang="en-US" sz="2200" b="0" i="0" u="none" strike="noStrike" kern="1200" cap="none" spc="0" normalizeH="0" baseline="0" noProof="0" dirty="0">
                <a:ln>
                  <a:noFill/>
                </a:ln>
                <a:solidFill>
                  <a:prstClr val="black"/>
                </a:solidFill>
                <a:effectLst/>
                <a:uLnTx/>
                <a:uFillTx/>
                <a:latin typeface="Candara"/>
                <a:ea typeface="+mn-ea"/>
                <a:cs typeface="+mn-cs"/>
              </a:rPr>
              <a:t>)</a:t>
            </a:r>
            <a:br>
              <a:rPr kumimoji="0" lang="en-US" sz="2200" b="0" i="0" u="none" strike="noStrike" kern="1200" cap="none" spc="0" normalizeH="0" baseline="0" noProof="0" dirty="0">
                <a:ln>
                  <a:noFill/>
                </a:ln>
                <a:solidFill>
                  <a:prstClr val="black"/>
                </a:solidFill>
                <a:effectLst/>
                <a:uLnTx/>
                <a:uFillTx/>
                <a:latin typeface="Candara"/>
                <a:ea typeface="+mn-ea"/>
                <a:cs typeface="+mn-cs"/>
              </a:rPr>
            </a:br>
            <a:r>
              <a:rPr kumimoji="0" lang="en-US" sz="2200" b="0" i="0" u="none" strike="noStrike" kern="1200" cap="none" spc="0" normalizeH="0" baseline="0" noProof="0" dirty="0">
                <a:ln>
                  <a:noFill/>
                </a:ln>
                <a:solidFill>
                  <a:srgbClr val="4F271C"/>
                </a:solidFill>
                <a:effectLst/>
                <a:uLnTx/>
                <a:uFillTx/>
                <a:latin typeface="Candara"/>
                <a:ea typeface="+mn-ea"/>
                <a:cs typeface="+mn-cs"/>
              </a:rPr>
              <a:t>(Choice of algorithm ensures computing (du</a:t>
            </a:r>
            <a:r>
              <a:rPr kumimoji="0" lang="en-US" sz="2200" b="0" i="0" u="none" strike="noStrike" kern="1200" cap="none" spc="0" normalizeH="0" baseline="-25000" noProof="0" dirty="0">
                <a:ln>
                  <a:noFill/>
                </a:ln>
                <a:solidFill>
                  <a:srgbClr val="4F271C"/>
                </a:solidFill>
                <a:effectLst/>
                <a:uLnTx/>
                <a:uFillTx/>
                <a:latin typeface="Candara"/>
                <a:ea typeface="+mn-ea"/>
                <a:cs typeface="+mn-cs"/>
              </a:rPr>
              <a:t>i</a:t>
            </a:r>
            <a:r>
              <a:rPr kumimoji="0" lang="en-US" sz="2200" b="0" i="0" u="none" strike="noStrike" kern="1200" cap="none" spc="0" normalizeH="0" baseline="0" noProof="0" dirty="0">
                <a:ln>
                  <a:noFill/>
                </a:ln>
                <a:solidFill>
                  <a:srgbClr val="4F271C"/>
                </a:solidFill>
                <a:effectLst/>
                <a:uLnTx/>
                <a:uFillTx/>
                <a:latin typeface="Candara"/>
                <a:ea typeface="+mn-ea"/>
                <a:cs typeface="+mn-cs"/>
              </a:rPr>
              <a:t>/</a:t>
            </a:r>
            <a:r>
              <a:rPr kumimoji="0" lang="en-US" sz="2200" b="0" i="0" u="none" strike="noStrike" kern="1200" cap="none" spc="0" normalizeH="0" baseline="0" noProof="0" dirty="0" err="1">
                <a:ln>
                  <a:noFill/>
                </a:ln>
                <a:solidFill>
                  <a:srgbClr val="4F271C"/>
                </a:solidFill>
                <a:effectLst/>
                <a:uLnTx/>
                <a:uFillTx/>
                <a:latin typeface="Candara"/>
                <a:ea typeface="+mn-ea"/>
                <a:cs typeface="+mn-cs"/>
              </a:rPr>
              <a:t>dv</a:t>
            </a:r>
            <a:r>
              <a:rPr kumimoji="0" lang="en-US" sz="2200" b="0" i="0" u="none" strike="noStrike" kern="1200" cap="none" spc="0" normalizeH="0" baseline="-25000" noProof="0" dirty="0" err="1">
                <a:ln>
                  <a:noFill/>
                </a:ln>
                <a:solidFill>
                  <a:srgbClr val="4F271C"/>
                </a:solidFill>
                <a:effectLst/>
                <a:uLnTx/>
                <a:uFillTx/>
                <a:latin typeface="Candara"/>
                <a:ea typeface="+mn-ea"/>
                <a:cs typeface="+mn-cs"/>
              </a:rPr>
              <a:t>j</a:t>
            </a:r>
            <a:r>
              <a:rPr kumimoji="0" lang="en-US" sz="2200" b="0" i="0" u="none" strike="noStrike" kern="1200" cap="none" spc="0" normalizeH="0" baseline="0" noProof="0" dirty="0">
                <a:ln>
                  <a:noFill/>
                </a:ln>
                <a:solidFill>
                  <a:srgbClr val="4F271C"/>
                </a:solidFill>
                <a:effectLst/>
                <a:uLnTx/>
                <a:uFillTx/>
                <a:latin typeface="Candara"/>
                <a:ea typeface="+mn-ea"/>
                <a:cs typeface="+mn-cs"/>
              </a:rPr>
              <a:t>) is easy)</a:t>
            </a:r>
          </a:p>
          <a:p>
            <a:pPr marL="914400" marR="0" lvl="1" indent="-457200" algn="l" defTabSz="457200" rtl="0" eaLnBrk="1" fontAlgn="auto" latinLnBrk="0" hangingPunct="1">
              <a:lnSpc>
                <a:spcPct val="100000"/>
              </a:lnSpc>
              <a:spcBef>
                <a:spcPts val="0"/>
              </a:spcBef>
              <a:spcAft>
                <a:spcPts val="0"/>
              </a:spcAft>
              <a:buClrTx/>
              <a:buSzTx/>
              <a:buFont typeface="+mj-lt"/>
              <a:buAutoNum type="alphaLcPeriod"/>
              <a:tabLst/>
              <a:defRPr/>
            </a:pPr>
            <a:endParaRPr kumimoji="0" lang="en-US" sz="22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ndara"/>
              <a:ea typeface="+mn-ea"/>
              <a:cs typeface="+mn-cs"/>
            </a:endParaRPr>
          </a:p>
        </p:txBody>
      </p:sp>
      <p:sp>
        <p:nvSpPr>
          <p:cNvPr id="41" name="TextBox 40"/>
          <p:cNvSpPr txBox="1"/>
          <p:nvPr/>
        </p:nvSpPr>
        <p:spPr>
          <a:xfrm>
            <a:off x="1693814" y="6307000"/>
            <a:ext cx="8131439" cy="463825"/>
          </a:xfrm>
          <a:prstGeom prst="rect">
            <a:avLst/>
          </a:prstGeom>
          <a:solidFill>
            <a:schemeClr val="accent3">
              <a:lumMod val="60000"/>
              <a:lumOff val="40000"/>
            </a:schemeClr>
          </a:solidFill>
        </p:spPr>
        <p:txBody>
          <a:bodyPr wrap="square" rtlCol="0">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ndara"/>
                <a:ea typeface="+mn-ea"/>
                <a:cs typeface="+mn-cs"/>
              </a:rPr>
              <a:t>Return </a:t>
            </a:r>
            <a:r>
              <a:rPr kumimoji="0" lang="en-US" sz="2200" b="0" i="0" u="none" strike="noStrike" kern="1200" cap="none" spc="0" normalizeH="0" baseline="0" noProof="0" dirty="0">
                <a:ln>
                  <a:noFill/>
                </a:ln>
                <a:solidFill>
                  <a:prstClr val="black"/>
                </a:solidFill>
                <a:effectLst/>
                <a:uLnTx/>
                <a:uFillTx/>
                <a:latin typeface="Candara"/>
                <a:ea typeface="+mn-ea"/>
                <a:cs typeface="+mn-cs"/>
              </a:rPr>
              <a:t>partial derivatives </a:t>
            </a:r>
            <a:r>
              <a:rPr kumimoji="0" lang="en-US" sz="2200" b="0" i="0" u="none" strike="noStrike" kern="1200" cap="none" spc="0" normalizeH="0" baseline="0" noProof="0" dirty="0" err="1">
                <a:ln>
                  <a:noFill/>
                </a:ln>
                <a:solidFill>
                  <a:prstClr val="black"/>
                </a:solidFill>
                <a:effectLst/>
                <a:uLnTx/>
                <a:uFillTx/>
                <a:latin typeface="Candara"/>
                <a:ea typeface="+mn-ea"/>
                <a:cs typeface="+mn-cs"/>
              </a:rPr>
              <a:t>dy</a:t>
            </a:r>
            <a:r>
              <a:rPr kumimoji="0" lang="en-US" sz="2200" b="0" i="0" u="none" strike="noStrike" kern="1200" cap="none" spc="0" normalizeH="0" baseline="0" noProof="0" dirty="0">
                <a:ln>
                  <a:noFill/>
                </a:ln>
                <a:solidFill>
                  <a:prstClr val="black"/>
                </a:solidFill>
                <a:effectLst/>
                <a:uLnTx/>
                <a:uFillTx/>
                <a:latin typeface="Candara"/>
                <a:ea typeface="+mn-ea"/>
                <a:cs typeface="+mn-cs"/>
              </a:rPr>
              <a:t>/du</a:t>
            </a:r>
            <a:r>
              <a:rPr kumimoji="0" lang="en-US" sz="2200" b="0" i="0" u="none" strike="noStrike" kern="1200" cap="none" spc="0" normalizeH="0" baseline="-25000" noProof="0" dirty="0">
                <a:ln>
                  <a:noFill/>
                </a:ln>
                <a:solidFill>
                  <a:prstClr val="black"/>
                </a:solidFill>
                <a:effectLst/>
                <a:uLnTx/>
                <a:uFillTx/>
                <a:latin typeface="Candara"/>
                <a:ea typeface="+mn-ea"/>
                <a:cs typeface="+mn-cs"/>
              </a:rPr>
              <a:t>i </a:t>
            </a:r>
            <a:r>
              <a:rPr kumimoji="0" lang="en-US" sz="2200" b="0" i="0" u="none" strike="noStrike" kern="1200" cap="none" spc="0" normalizeH="0" baseline="0" noProof="0" dirty="0">
                <a:ln>
                  <a:noFill/>
                </a:ln>
                <a:solidFill>
                  <a:prstClr val="black"/>
                </a:solidFill>
                <a:effectLst/>
                <a:uLnTx/>
                <a:uFillTx/>
                <a:latin typeface="Candara"/>
                <a:ea typeface="+mn-ea"/>
                <a:cs typeface="+mn-cs"/>
              </a:rPr>
              <a:t>for all variables</a:t>
            </a:r>
            <a:endParaRPr kumimoji="0" lang="en-US" sz="2200" b="1" i="0" u="none" strike="noStrike" kern="1200" cap="none" spc="0" normalizeH="0" baseline="0" noProof="0" dirty="0">
              <a:ln>
                <a:noFill/>
              </a:ln>
              <a:solidFill>
                <a:prstClr val="black"/>
              </a:solidFill>
              <a:effectLst/>
              <a:uLnTx/>
              <a:uFillTx/>
              <a:latin typeface="Candara"/>
              <a:ea typeface="+mn-ea"/>
              <a:cs typeface="+mn-cs"/>
            </a:endParaRPr>
          </a:p>
        </p:txBody>
      </p:sp>
      <p:sp>
        <p:nvSpPr>
          <p:cNvPr id="8"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9" name="TextBox 8">
            <a:extLst>
              <a:ext uri="{FF2B5EF4-FFF2-40B4-BE49-F238E27FC236}">
                <a16:creationId xmlns:a16="http://schemas.microsoft.com/office/drawing/2014/main" id="{9D365E18-4131-437C-8869-91B2558CE2ED}"/>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4050645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Why Computer Science for ML?</a:t>
            </a:r>
          </a:p>
        </p:txBody>
      </p:sp>
      <p:sp>
        <p:nvSpPr>
          <p:cNvPr id="6" name="Content Placeholder 5"/>
          <p:cNvSpPr>
            <a:spLocks noGrp="1"/>
          </p:cNvSpPr>
          <p:nvPr>
            <p:ph idx="1"/>
          </p:nvPr>
        </p:nvSpPr>
        <p:spPr/>
        <p:txBody>
          <a:bodyPr/>
          <a:lstStyle/>
          <a:p>
            <a:pPr marL="0" indent="0">
              <a:buNone/>
            </a:pPr>
            <a:r>
              <a:rPr lang="en-US" dirty="0"/>
              <a:t>To best understand     A     we need     B</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graphicFrame>
        <p:nvGraphicFramePr>
          <p:cNvPr id="15" name="Table 14"/>
          <p:cNvGraphicFramePr>
            <a:graphicFrameLocks noGrp="1"/>
          </p:cNvGraphicFramePr>
          <p:nvPr/>
        </p:nvGraphicFramePr>
        <p:xfrm>
          <a:off x="1981200" y="1946819"/>
          <a:ext cx="8229600" cy="3690960"/>
        </p:xfrm>
        <a:graphic>
          <a:graphicData uri="http://schemas.openxmlformats.org/drawingml/2006/table">
            <a:tbl>
              <a:tblPr firstRow="1" bandRow="1">
                <a:tableStyleId>{00A15C55-8517-42AA-B614-E9B94910E393}</a:tableStyleId>
              </a:tblPr>
              <a:tblGrid>
                <a:gridCol w="2351314">
                  <a:extLst>
                    <a:ext uri="{9D8B030D-6E8A-4147-A177-3AD203B41FA5}">
                      <a16:colId xmlns:a16="http://schemas.microsoft.com/office/drawing/2014/main" val="20000"/>
                    </a:ext>
                  </a:extLst>
                </a:gridCol>
                <a:gridCol w="5878286">
                  <a:extLst>
                    <a:ext uri="{9D8B030D-6E8A-4147-A177-3AD203B41FA5}">
                      <a16:colId xmlns:a16="http://schemas.microsoft.com/office/drawing/2014/main" val="20001"/>
                    </a:ext>
                  </a:extLst>
                </a:gridCol>
              </a:tblGrid>
              <a:tr h="399120">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99120">
                <a:tc>
                  <a:txBody>
                    <a:bodyPr/>
                    <a:lstStyle/>
                    <a:p>
                      <a:r>
                        <a:rPr lang="en-US" sz="1800" kern="1200" dirty="0">
                          <a:effectLst/>
                        </a:rPr>
                        <a:t>Analysis of Exact Inference in Graphical Models</a:t>
                      </a:r>
                      <a:endParaRPr lang="en-US" sz="1800" b="0" i="0" kern="1200" dirty="0">
                        <a:solidFill>
                          <a:schemeClr val="dk1"/>
                        </a:solidFill>
                        <a:effectLst/>
                        <a:latin typeface="+mn-lt"/>
                        <a:ea typeface="+mn-ea"/>
                        <a:cs typeface="+mn-cs"/>
                      </a:endParaRPr>
                    </a:p>
                  </a:txBody>
                  <a:tcPr/>
                </a:tc>
                <a:tc>
                  <a:txBody>
                    <a:bodyPr/>
                    <a:lstStyle/>
                    <a:p>
                      <a:r>
                        <a:rPr lang="en-US" dirty="0"/>
                        <a:t>Computation</a:t>
                      </a:r>
                    </a:p>
                    <a:p>
                      <a:pPr marL="285750" indent="-285750">
                        <a:buFont typeface="Arial" charset="0"/>
                        <a:buChar char="•"/>
                      </a:pPr>
                      <a:r>
                        <a:rPr lang="en-US" sz="1800" kern="1200" dirty="0">
                          <a:effectLst/>
                        </a:rPr>
                        <a:t>Computational Complexity</a:t>
                      </a:r>
                    </a:p>
                    <a:p>
                      <a:pPr marL="285750" indent="-285750">
                        <a:buFont typeface="Arial" charset="0"/>
                        <a:buChar char="•"/>
                      </a:pPr>
                      <a:r>
                        <a:rPr lang="en-US" sz="1800" kern="1200" dirty="0">
                          <a:effectLst/>
                        </a:rPr>
                        <a:t>Recursion; Dynamic Programming</a:t>
                      </a:r>
                    </a:p>
                    <a:p>
                      <a:pPr marL="285750" indent="-285750">
                        <a:buFont typeface="Arial" charset="0"/>
                        <a:buChar char="•"/>
                      </a:pPr>
                      <a:r>
                        <a:rPr lang="en-US" sz="1800" kern="1200" dirty="0">
                          <a:effectLst/>
                        </a:rPr>
                        <a:t>Data Structures for ML Algorithms</a:t>
                      </a:r>
                      <a:endParaRPr lang="en-US" dirty="0"/>
                    </a:p>
                  </a:txBody>
                  <a:tcPr/>
                </a:tc>
                <a:extLst>
                  <a:ext uri="{0D108BD9-81ED-4DB2-BD59-A6C34878D82A}">
                    <a16:rowId xmlns:a16="http://schemas.microsoft.com/office/drawing/2014/main" val="10001"/>
                  </a:ext>
                </a:extLst>
              </a:tr>
              <a:tr h="399120">
                <a:tc>
                  <a:txBody>
                    <a:bodyPr/>
                    <a:lstStyle/>
                    <a:p>
                      <a:r>
                        <a:rPr lang="en-US" sz="1800" b="0" i="0" kern="1200" dirty="0">
                          <a:solidFill>
                            <a:schemeClr val="dk1"/>
                          </a:solidFill>
                          <a:effectLst/>
                          <a:latin typeface="+mn-lt"/>
                          <a:ea typeface="+mn-ea"/>
                          <a:cs typeface="+mn-cs"/>
                        </a:rPr>
                        <a:t>Implementation Design of a Deep Learning Library</a:t>
                      </a:r>
                    </a:p>
                  </a:txBody>
                  <a:tcPr/>
                </a:tc>
                <a:tc>
                  <a:txBody>
                    <a:bodyPr/>
                    <a:lstStyle/>
                    <a:p>
                      <a:r>
                        <a:rPr lang="en-US" sz="1800" kern="1200" dirty="0">
                          <a:effectLst/>
                        </a:rPr>
                        <a:t>Programming &amp; Efficiency</a:t>
                      </a:r>
                    </a:p>
                    <a:p>
                      <a:pPr marL="285750" indent="-285750">
                        <a:buFont typeface="Arial" charset="0"/>
                        <a:buChar char="•"/>
                      </a:pPr>
                      <a:r>
                        <a:rPr lang="en-US" sz="1800" kern="1200" dirty="0">
                          <a:effectLst/>
                        </a:rPr>
                        <a:t>Debugging for Machine Learning</a:t>
                      </a:r>
                    </a:p>
                    <a:p>
                      <a:pPr marL="285750" indent="-285750">
                        <a:buFont typeface="Arial" charset="0"/>
                        <a:buChar char="•"/>
                      </a:pPr>
                      <a:r>
                        <a:rPr lang="en-US" sz="1800" kern="1200" dirty="0">
                          <a:effectLst/>
                        </a:rPr>
                        <a:t>Efficient Implementation / Profiling ML Algorithms</a:t>
                      </a:r>
                      <a:endParaRPr lang="en-US" sz="1800" i="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r h="399120">
                <a:tc>
                  <a:txBody>
                    <a:bodyPr/>
                    <a:lstStyle/>
                    <a:p>
                      <a:r>
                        <a:rPr lang="en-US" sz="1800" kern="1200" dirty="0">
                          <a:effectLst/>
                        </a:rPr>
                        <a:t>Optimization for Support Vector Machines (SVMs)</a:t>
                      </a:r>
                      <a:endParaRPr lang="en-US" sz="1800" b="0" i="0" kern="1200" dirty="0">
                        <a:solidFill>
                          <a:schemeClr val="dk1"/>
                        </a:solidFill>
                        <a:effectLst/>
                        <a:latin typeface="+mn-lt"/>
                        <a:ea typeface="+mn-ea"/>
                        <a:cs typeface="+mn-cs"/>
                      </a:endParaRPr>
                    </a:p>
                  </a:txBody>
                  <a:tcPr/>
                </a:tc>
                <a:tc>
                  <a:txBody>
                    <a:bodyPr/>
                    <a:lstStyle/>
                    <a:p>
                      <a:r>
                        <a:rPr lang="en-US" sz="1800" kern="1200" dirty="0">
                          <a:effectLst/>
                        </a:rPr>
                        <a:t>Optimization</a:t>
                      </a:r>
                      <a:endParaRPr lang="en-US" dirty="0"/>
                    </a:p>
                    <a:p>
                      <a:pPr marL="285750" indent="-285750">
                        <a:buFont typeface="Arial" charset="0"/>
                        <a:buChar char="•"/>
                      </a:pPr>
                      <a:r>
                        <a:rPr lang="en-US" sz="1800" kern="1200" dirty="0">
                          <a:effectLst/>
                        </a:rPr>
                        <a:t>Unconstrained Optimization</a:t>
                      </a:r>
                    </a:p>
                    <a:p>
                      <a:pPr marL="285750" indent="-285750">
                        <a:buFont typeface="Arial" charset="0"/>
                        <a:buChar char="•"/>
                      </a:pPr>
                      <a:r>
                        <a:rPr lang="en-US" sz="1800" kern="1200" dirty="0">
                          <a:effectLst/>
                        </a:rPr>
                        <a:t>Preconditioning</a:t>
                      </a:r>
                    </a:p>
                    <a:p>
                      <a:pPr marL="285750" indent="-285750">
                        <a:buFont typeface="Arial" charset="0"/>
                        <a:buChar char="•"/>
                      </a:pPr>
                      <a:r>
                        <a:rPr lang="en-US" sz="1800" kern="1200" dirty="0">
                          <a:effectLst/>
                        </a:rPr>
                        <a:t>Constrained Optimization</a:t>
                      </a:r>
                      <a:endParaRPr lang="en-US" sz="1800" i="0" kern="1200" dirty="0">
                        <a:solidFill>
                          <a:schemeClr val="dk1"/>
                        </a:solidFill>
                        <a:effectLst/>
                        <a:latin typeface="+mn-lt"/>
                        <a:ea typeface="+mn-ea"/>
                        <a:cs typeface="+mn-cs"/>
                      </a:endParaRPr>
                    </a:p>
                  </a:txBody>
                  <a:tcPr/>
                </a:tc>
                <a:extLst>
                  <a:ext uri="{0D108BD9-81ED-4DB2-BD59-A6C34878D82A}">
                    <a16:rowId xmlns:a16="http://schemas.microsoft.com/office/drawing/2014/main" val="10003"/>
                  </a:ext>
                </a:extLst>
              </a:tr>
            </a:tbl>
          </a:graphicData>
        </a:graphic>
      </p:graphicFrame>
      <p:sp>
        <p:nvSpPr>
          <p:cNvPr id="11" name="TextBox 10">
            <a:extLst>
              <a:ext uri="{FF2B5EF4-FFF2-40B4-BE49-F238E27FC236}">
                <a16:creationId xmlns:a16="http://schemas.microsoft.com/office/drawing/2014/main" id="{20B20783-AA1F-4EE3-824F-0C39F79A4A49}"/>
              </a:ext>
            </a:extLst>
          </p:cNvPr>
          <p:cNvSpPr txBox="1"/>
          <p:nvPr/>
        </p:nvSpPr>
        <p:spPr>
          <a:xfrm rot="1995680">
            <a:off x="9370720" y="369795"/>
            <a:ext cx="3373727" cy="532148"/>
          </a:xfrm>
          <a:prstGeom prst="rect">
            <a:avLst/>
          </a:prstGeom>
          <a:solidFill>
            <a:srgbClr val="000000"/>
          </a:solid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10-607</a:t>
            </a:r>
          </a:p>
        </p:txBody>
      </p:sp>
      <p:cxnSp>
        <p:nvCxnSpPr>
          <p:cNvPr id="12" name="Straight Connector 11">
            <a:extLst>
              <a:ext uri="{FF2B5EF4-FFF2-40B4-BE49-F238E27FC236}">
                <a16:creationId xmlns:a16="http://schemas.microsoft.com/office/drawing/2014/main" id="{2D36FE34-103A-47A5-9A92-80E640B4F0C1}"/>
              </a:ext>
            </a:extLst>
          </p:cNvPr>
          <p:cNvCxnSpPr/>
          <p:nvPr/>
        </p:nvCxnSpPr>
        <p:spPr>
          <a:xfrm>
            <a:off x="4107995" y="1700156"/>
            <a:ext cx="898071"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0448A5BD-51FA-480D-A071-A51596DCF6AE}"/>
              </a:ext>
            </a:extLst>
          </p:cNvPr>
          <p:cNvCxnSpPr/>
          <p:nvPr/>
        </p:nvCxnSpPr>
        <p:spPr>
          <a:xfrm>
            <a:off x="6750609" y="1692982"/>
            <a:ext cx="898071" cy="0"/>
          </a:xfrm>
          <a:prstGeom prst="line">
            <a:avLst/>
          </a:prstGeom>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328ED817-DBF6-4C37-9821-8063926FA97A}"/>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29080483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5"/>
          <p:cNvSpPr txBox="1">
            <a:spLocks/>
          </p:cNvSpPr>
          <p:nvPr/>
        </p:nvSpPr>
        <p:spPr>
          <a:xfrm>
            <a:off x="1735672" y="1258957"/>
            <a:ext cx="4347077" cy="2448538"/>
          </a:xfrm>
          <a:prstGeom prst="rect">
            <a:avLst/>
          </a:prstGeom>
          <a:solidFill>
            <a:schemeClr val="accent4">
              <a:lumMod val="20000"/>
              <a:lumOff val="80000"/>
            </a:schemeClr>
          </a:solidFill>
          <a:effectLst/>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Hard-margin SVM (Primal)</a:t>
            </a:r>
          </a:p>
        </p:txBody>
      </p:sp>
      <p:sp>
        <p:nvSpPr>
          <p:cNvPr id="19" name="Content Placeholder 5"/>
          <p:cNvSpPr txBox="1">
            <a:spLocks/>
          </p:cNvSpPr>
          <p:nvPr/>
        </p:nvSpPr>
        <p:spPr>
          <a:xfrm>
            <a:off x="6082747" y="1258957"/>
            <a:ext cx="4347077" cy="2448538"/>
          </a:xfrm>
          <a:prstGeom prst="rect">
            <a:avLst/>
          </a:prstGeom>
          <a:solidFill>
            <a:schemeClr val="accent3">
              <a:lumMod val="20000"/>
              <a:lumOff val="80000"/>
            </a:schemeClr>
          </a:solidFill>
          <a:effectLst/>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Hard-margin SVM (</a:t>
            </a:r>
            <a:r>
              <a:rPr kumimoji="0" lang="en-US" sz="1800" b="0" i="0" u="none" strike="noStrike" kern="1200" cap="none" spc="0" normalizeH="0" baseline="0" noProof="0" dirty="0" err="1">
                <a:ln>
                  <a:noFill/>
                </a:ln>
                <a:solidFill>
                  <a:prstClr val="black"/>
                </a:solidFill>
                <a:effectLst/>
                <a:uLnTx/>
                <a:uFillTx/>
                <a:latin typeface="Candara"/>
                <a:ea typeface="+mn-ea"/>
                <a:cs typeface="+mn-cs"/>
              </a:rPr>
              <a:t>Lagrangian</a:t>
            </a:r>
            <a:r>
              <a:rPr kumimoji="0" lang="en-US" sz="1800" b="0" i="0" u="none" strike="noStrike" kern="1200" cap="none" spc="0" normalizeH="0" baseline="0" noProof="0" dirty="0">
                <a:ln>
                  <a:noFill/>
                </a:ln>
                <a:solidFill>
                  <a:prstClr val="black"/>
                </a:solidFill>
                <a:effectLst/>
                <a:uLnTx/>
                <a:uFillTx/>
                <a:latin typeface="Candara"/>
                <a:ea typeface="+mn-ea"/>
                <a:cs typeface="+mn-cs"/>
              </a:rPr>
              <a:t> Dual)</a:t>
            </a:r>
          </a:p>
        </p:txBody>
      </p:sp>
      <p:sp>
        <p:nvSpPr>
          <p:cNvPr id="2" name="Title 1"/>
          <p:cNvSpPr>
            <a:spLocks noGrp="1"/>
          </p:cNvSpPr>
          <p:nvPr>
            <p:ph type="title"/>
          </p:nvPr>
        </p:nvSpPr>
        <p:spPr/>
        <p:txBody>
          <a:bodyPr>
            <a:normAutofit fontScale="90000"/>
          </a:bodyPr>
          <a:lstStyle/>
          <a:p>
            <a:r>
              <a:rPr lang="en-US" dirty="0"/>
              <a:t>Support Vector Machines (SVMs)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12" name="Picture 11"/>
          <p:cNvPicPr>
            <a:picLocks noChangeAspect="1"/>
          </p:cNvPicPr>
          <p:nvPr/>
        </p:nvPicPr>
        <p:blipFill>
          <a:blip r:embed="rId2"/>
          <a:stretch>
            <a:fillRect/>
          </a:stretch>
        </p:blipFill>
        <p:spPr>
          <a:xfrm>
            <a:off x="1865245" y="1808059"/>
            <a:ext cx="3697605" cy="788670"/>
          </a:xfrm>
          <a:prstGeom prst="rect">
            <a:avLst/>
          </a:prstGeom>
        </p:spPr>
      </p:pic>
      <p:pic>
        <p:nvPicPr>
          <p:cNvPr id="14" name="Picture 13"/>
          <p:cNvPicPr>
            <a:picLocks noChangeAspect="1"/>
          </p:cNvPicPr>
          <p:nvPr/>
        </p:nvPicPr>
        <p:blipFill>
          <a:blip r:embed="rId3"/>
          <a:stretch>
            <a:fillRect/>
          </a:stretch>
        </p:blipFill>
        <p:spPr>
          <a:xfrm>
            <a:off x="6440559" y="1718460"/>
            <a:ext cx="3937635" cy="1674495"/>
          </a:xfrm>
          <a:prstGeom prst="rect">
            <a:avLst/>
          </a:prstGeom>
        </p:spPr>
      </p:pic>
      <p:sp>
        <p:nvSpPr>
          <p:cNvPr id="21" name="Content Placeholder 5"/>
          <p:cNvSpPr txBox="1">
            <a:spLocks/>
          </p:cNvSpPr>
          <p:nvPr/>
        </p:nvSpPr>
        <p:spPr>
          <a:xfrm>
            <a:off x="1981200" y="3852456"/>
            <a:ext cx="8229600" cy="2720696"/>
          </a:xfrm>
          <a:prstGeom prst="rect">
            <a:avLst/>
          </a:prstGeom>
          <a:solidFill>
            <a:schemeClr val="accent1">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Instead of minimizing the primal, we can maximize the dual problem</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For the SVM, these two problems give the same answer (i.e. the minimum of one is the maximum of the other)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1" u="none" strike="noStrike" kern="1200" cap="none" spc="0" normalizeH="0" baseline="0" noProof="0" dirty="0">
                <a:ln>
                  <a:noFill/>
                </a:ln>
                <a:solidFill>
                  <a:prstClr val="black"/>
                </a:solidFill>
                <a:effectLst/>
                <a:uLnTx/>
                <a:uFillTx/>
                <a:latin typeface="Candara"/>
                <a:ea typeface="+mn-ea"/>
                <a:cs typeface="+mn-cs"/>
              </a:rPr>
              <a:t>Definition</a:t>
            </a:r>
            <a:r>
              <a:rPr kumimoji="0" lang="en-US" sz="2800" b="0" i="0" u="none" strike="noStrike" kern="1200" cap="none" spc="0" normalizeH="0" baseline="0" noProof="0" dirty="0">
                <a:ln>
                  <a:noFill/>
                </a:ln>
                <a:solidFill>
                  <a:prstClr val="black"/>
                </a:solidFill>
                <a:effectLst/>
                <a:uLnTx/>
                <a:uFillTx/>
                <a:latin typeface="Candara"/>
                <a:ea typeface="+mn-ea"/>
                <a:cs typeface="+mn-cs"/>
              </a:rPr>
              <a:t>: </a:t>
            </a:r>
            <a:r>
              <a:rPr kumimoji="0" lang="en-US" sz="2800" b="1" i="0" u="none" strike="noStrike" kern="1200" cap="none" spc="0" normalizeH="0" baseline="0" noProof="0" dirty="0">
                <a:ln>
                  <a:noFill/>
                </a:ln>
                <a:solidFill>
                  <a:prstClr val="black"/>
                </a:solidFill>
                <a:effectLst/>
                <a:uLnTx/>
                <a:uFillTx/>
                <a:latin typeface="Candara"/>
                <a:ea typeface="+mn-ea"/>
                <a:cs typeface="+mn-cs"/>
              </a:rPr>
              <a:t>support vectors </a:t>
            </a:r>
            <a:r>
              <a:rPr kumimoji="0" lang="en-US" sz="2800" b="0" i="0" u="none" strike="noStrike" kern="1200" cap="none" spc="0" normalizeH="0" baseline="0" noProof="0" dirty="0">
                <a:ln>
                  <a:noFill/>
                </a:ln>
                <a:solidFill>
                  <a:prstClr val="black"/>
                </a:solidFill>
                <a:effectLst/>
                <a:uLnTx/>
                <a:uFillTx/>
                <a:latin typeface="Candara"/>
                <a:ea typeface="+mn-ea"/>
                <a:cs typeface="+mn-cs"/>
              </a:rPr>
              <a:t>are those points x</a:t>
            </a:r>
            <a:r>
              <a:rPr kumimoji="0" lang="en-US" sz="2800" b="0" i="0" u="none" strike="noStrike" kern="1200" cap="none" spc="0" normalizeH="0" baseline="30000" noProof="0" dirty="0">
                <a:ln>
                  <a:noFill/>
                </a:ln>
                <a:solidFill>
                  <a:prstClr val="black"/>
                </a:solidFill>
                <a:effectLst/>
                <a:uLnTx/>
                <a:uFillTx/>
                <a:latin typeface="Candara"/>
                <a:ea typeface="+mn-ea"/>
                <a:cs typeface="+mn-cs"/>
              </a:rPr>
              <a:t>(</a:t>
            </a:r>
            <a:r>
              <a:rPr kumimoji="0" lang="en-US" sz="2800" b="0" i="0" u="none" strike="noStrike" kern="1200" cap="none" spc="0" normalizeH="0" baseline="30000" noProof="0" dirty="0" err="1">
                <a:ln>
                  <a:noFill/>
                </a:ln>
                <a:solidFill>
                  <a:prstClr val="black"/>
                </a:solidFill>
                <a:effectLst/>
                <a:uLnTx/>
                <a:uFillTx/>
                <a:latin typeface="Candara"/>
                <a:ea typeface="+mn-ea"/>
                <a:cs typeface="+mn-cs"/>
              </a:rPr>
              <a:t>i</a:t>
            </a:r>
            <a:r>
              <a:rPr kumimoji="0" lang="en-US" sz="2800" b="0" i="0" u="none" strike="noStrike" kern="1200" cap="none" spc="0" normalizeH="0" baseline="30000" noProof="0" dirty="0">
                <a:ln>
                  <a:noFill/>
                </a:ln>
                <a:solidFill>
                  <a:prstClr val="black"/>
                </a:solidFill>
                <a:effectLst/>
                <a:uLnTx/>
                <a:uFillTx/>
                <a:latin typeface="Candara"/>
                <a:ea typeface="+mn-ea"/>
                <a:cs typeface="+mn-cs"/>
              </a:rPr>
              <a:t>)</a:t>
            </a:r>
            <a:r>
              <a:rPr kumimoji="0" lang="en-US" sz="2800" b="0" i="0" u="none" strike="noStrike" kern="1200" cap="none" spc="0" normalizeH="0" baseline="0" noProof="0" dirty="0">
                <a:ln>
                  <a:noFill/>
                </a:ln>
                <a:solidFill>
                  <a:prstClr val="black"/>
                </a:solidFill>
                <a:effectLst/>
                <a:uLnTx/>
                <a:uFillTx/>
                <a:latin typeface="Candara"/>
                <a:ea typeface="+mn-ea"/>
                <a:cs typeface="+mn-cs"/>
              </a:rPr>
              <a:t> for which α</a:t>
            </a:r>
            <a:r>
              <a:rPr kumimoji="0" lang="en-US" sz="2800" b="0" i="0" u="none" strike="noStrike" kern="1200" cap="none" spc="0" normalizeH="0" baseline="30000" noProof="0" dirty="0">
                <a:ln>
                  <a:noFill/>
                </a:ln>
                <a:solidFill>
                  <a:prstClr val="black"/>
                </a:solidFill>
                <a:effectLst/>
                <a:uLnTx/>
                <a:uFillTx/>
                <a:latin typeface="Candara"/>
                <a:ea typeface="+mn-ea"/>
                <a:cs typeface="+mn-cs"/>
              </a:rPr>
              <a:t>(</a:t>
            </a:r>
            <a:r>
              <a:rPr kumimoji="0" lang="en-US" sz="2800" b="0" i="0" u="none" strike="noStrike" kern="1200" cap="none" spc="0" normalizeH="0" baseline="30000" noProof="0" dirty="0" err="1">
                <a:ln>
                  <a:noFill/>
                </a:ln>
                <a:solidFill>
                  <a:prstClr val="black"/>
                </a:solidFill>
                <a:effectLst/>
                <a:uLnTx/>
                <a:uFillTx/>
                <a:latin typeface="Candara"/>
                <a:ea typeface="+mn-ea"/>
                <a:cs typeface="+mn-cs"/>
              </a:rPr>
              <a:t>i</a:t>
            </a:r>
            <a:r>
              <a:rPr kumimoji="0" lang="en-US" sz="2800" b="0" i="0" u="none" strike="noStrike" kern="1200" cap="none" spc="0" normalizeH="0" baseline="30000" noProof="0" dirty="0">
                <a:ln>
                  <a:noFill/>
                </a:ln>
                <a:solidFill>
                  <a:prstClr val="black"/>
                </a:solidFill>
                <a:effectLst/>
                <a:uLnTx/>
                <a:uFillTx/>
                <a:latin typeface="Candara"/>
                <a:ea typeface="+mn-ea"/>
                <a:cs typeface="+mn-cs"/>
              </a:rPr>
              <a:t>)</a:t>
            </a:r>
            <a:r>
              <a:rPr kumimoji="0" lang="en-US" sz="2800" b="0" i="0" u="none" strike="noStrike" kern="1200" cap="none" spc="0" normalizeH="0" baseline="0" noProof="0" dirty="0">
                <a:ln>
                  <a:noFill/>
                </a:ln>
                <a:solidFill>
                  <a:prstClr val="black"/>
                </a:solidFill>
                <a:effectLst/>
                <a:uLnTx/>
                <a:uFillTx/>
                <a:latin typeface="Candara"/>
                <a:ea typeface="+mn-ea"/>
                <a:cs typeface="+mn-cs"/>
              </a:rPr>
              <a:t> ≠ 0</a:t>
            </a:r>
          </a:p>
        </p:txBody>
      </p:sp>
      <p:sp>
        <p:nvSpPr>
          <p:cNvPr id="11" name="Left Arrow 10"/>
          <p:cNvSpPr/>
          <p:nvPr/>
        </p:nvSpPr>
        <p:spPr>
          <a:xfrm rot="10800000">
            <a:off x="5734939" y="3144838"/>
            <a:ext cx="695614" cy="482578"/>
          </a:xfrm>
          <a:prstGeom prst="leftArrow">
            <a:avLst/>
          </a:prstGeom>
          <a:solidFill>
            <a:schemeClr val="accent1">
              <a:lumMod val="60000"/>
              <a:lumOff val="40000"/>
            </a:schemeClr>
          </a:solidFill>
          <a:ln w="38100" cmpd="sng">
            <a:solidFill>
              <a:schemeClr val="tx1"/>
            </a:solidFill>
          </a:ln>
          <a:effectLst>
            <a:outerShdw blurRad="190500" dist="190500" dir="2700000" algn="tl"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10"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13" name="TextBox 12">
            <a:extLst>
              <a:ext uri="{FF2B5EF4-FFF2-40B4-BE49-F238E27FC236}">
                <a16:creationId xmlns:a16="http://schemas.microsoft.com/office/drawing/2014/main" id="{34BDD356-B927-40B0-A30F-24815FAB9C85}"/>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3270985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SVM QP</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131" y="1506071"/>
            <a:ext cx="4769222" cy="357691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147" y="1506071"/>
            <a:ext cx="4769222" cy="3576917"/>
          </a:xfrm>
          <a:prstGeom prst="rect">
            <a:avLst/>
          </a:prstGeom>
        </p:spPr>
      </p:pic>
      <p:sp>
        <p:nvSpPr>
          <p:cNvPr id="7"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8" name="TextBox 7">
            <a:extLst>
              <a:ext uri="{FF2B5EF4-FFF2-40B4-BE49-F238E27FC236}">
                <a16:creationId xmlns:a16="http://schemas.microsoft.com/office/drawing/2014/main" id="{679FCFE6-6A6D-49D8-8906-DEAD56C550F3}"/>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422860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SVM QP</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131" y="1506070"/>
            <a:ext cx="4769222" cy="35769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147" y="1506071"/>
            <a:ext cx="4769222" cy="3576917"/>
          </a:xfrm>
          <a:prstGeom prst="rect">
            <a:avLst/>
          </a:prstGeom>
        </p:spPr>
      </p:pic>
      <p:sp>
        <p:nvSpPr>
          <p:cNvPr id="7"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8" name="TextBox 7">
            <a:extLst>
              <a:ext uri="{FF2B5EF4-FFF2-40B4-BE49-F238E27FC236}">
                <a16:creationId xmlns:a16="http://schemas.microsoft.com/office/drawing/2014/main" id="{49942095-FB03-4D1F-A3A2-B70353731BA7}"/>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129120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SVM QP</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132" y="1506070"/>
            <a:ext cx="4769221" cy="35769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147" y="1506070"/>
            <a:ext cx="4769222" cy="3576916"/>
          </a:xfrm>
          <a:prstGeom prst="rect">
            <a:avLst/>
          </a:prstGeom>
        </p:spPr>
      </p:pic>
      <p:sp>
        <p:nvSpPr>
          <p:cNvPr id="7"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8" name="TextBox 7">
            <a:extLst>
              <a:ext uri="{FF2B5EF4-FFF2-40B4-BE49-F238E27FC236}">
                <a16:creationId xmlns:a16="http://schemas.microsoft.com/office/drawing/2014/main" id="{E52F39A4-55E4-4EDF-B438-0483D08DF839}"/>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2493156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36B3-F16D-A84B-9608-ED65D43E26C3}"/>
              </a:ext>
            </a:extLst>
          </p:cNvPr>
          <p:cNvSpPr>
            <a:spLocks noGrp="1"/>
          </p:cNvSpPr>
          <p:nvPr>
            <p:ph type="title"/>
          </p:nvPr>
        </p:nvSpPr>
        <p:spPr/>
        <p:txBody>
          <a:bodyPr/>
          <a:lstStyle/>
          <a:p>
            <a:r>
              <a:rPr lang="en-US" dirty="0"/>
              <a:t>Team Tips</a:t>
            </a:r>
          </a:p>
        </p:txBody>
      </p:sp>
      <p:sp>
        <p:nvSpPr>
          <p:cNvPr id="3" name="Content Placeholder 2">
            <a:extLst>
              <a:ext uri="{FF2B5EF4-FFF2-40B4-BE49-F238E27FC236}">
                <a16:creationId xmlns:a16="http://schemas.microsoft.com/office/drawing/2014/main" id="{747A1430-0322-6640-AC4F-2031468E7247}"/>
              </a:ext>
            </a:extLst>
          </p:cNvPr>
          <p:cNvSpPr>
            <a:spLocks noGrp="1"/>
          </p:cNvSpPr>
          <p:nvPr>
            <p:ph idx="1"/>
          </p:nvPr>
        </p:nvSpPr>
        <p:spPr/>
        <p:txBody>
          <a:bodyPr/>
          <a:lstStyle/>
          <a:p>
            <a:r>
              <a:rPr lang="en-US" dirty="0"/>
              <a:t>Try not to act surprised</a:t>
            </a:r>
          </a:p>
        </p:txBody>
      </p:sp>
      <p:sp>
        <p:nvSpPr>
          <p:cNvPr id="4" name="Rectangle 3">
            <a:extLst>
              <a:ext uri="{FF2B5EF4-FFF2-40B4-BE49-F238E27FC236}">
                <a16:creationId xmlns:a16="http://schemas.microsoft.com/office/drawing/2014/main" id="{9C8C5956-204C-9F46-B217-9FBDDF69551E}"/>
              </a:ext>
            </a:extLst>
          </p:cNvPr>
          <p:cNvSpPr/>
          <p:nvPr/>
        </p:nvSpPr>
        <p:spPr>
          <a:xfrm>
            <a:off x="497291" y="6400129"/>
            <a:ext cx="53126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jvns.ca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/blog/2017/04/27/no-feigning-surprise/</a:t>
            </a:r>
          </a:p>
        </p:txBody>
      </p:sp>
      <p:pic>
        <p:nvPicPr>
          <p:cNvPr id="5" name="Picture 4">
            <a:extLst>
              <a:ext uri="{FF2B5EF4-FFF2-40B4-BE49-F238E27FC236}">
                <a16:creationId xmlns:a16="http://schemas.microsoft.com/office/drawing/2014/main" id="{A75CC6F7-6F07-6C4B-A9C4-5A6565AF203C}"/>
              </a:ext>
            </a:extLst>
          </p:cNvPr>
          <p:cNvPicPr>
            <a:picLocks noChangeAspect="1"/>
          </p:cNvPicPr>
          <p:nvPr/>
        </p:nvPicPr>
        <p:blipFill>
          <a:blip r:embed="rId2"/>
          <a:stretch>
            <a:fillRect/>
          </a:stretch>
        </p:blipFill>
        <p:spPr>
          <a:xfrm>
            <a:off x="4951761" y="367131"/>
            <a:ext cx="7061200" cy="2540000"/>
          </a:xfrm>
          <a:prstGeom prst="rect">
            <a:avLst/>
          </a:prstGeom>
        </p:spPr>
      </p:pic>
    </p:spTree>
    <p:extLst>
      <p:ext uri="{BB962C8B-B14F-4D97-AF65-F5344CB8AC3E}">
        <p14:creationId xmlns:p14="http://schemas.microsoft.com/office/powerpoint/2010/main" val="939488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SVM QP</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132" y="1506071"/>
            <a:ext cx="4769221" cy="357691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148" y="1506070"/>
            <a:ext cx="4769221" cy="3576916"/>
          </a:xfrm>
          <a:prstGeom prst="rect">
            <a:avLst/>
          </a:prstGeom>
        </p:spPr>
      </p:pic>
      <p:sp>
        <p:nvSpPr>
          <p:cNvPr id="7"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8" name="TextBox 7">
            <a:extLst>
              <a:ext uri="{FF2B5EF4-FFF2-40B4-BE49-F238E27FC236}">
                <a16:creationId xmlns:a16="http://schemas.microsoft.com/office/drawing/2014/main" id="{8F303DA4-E515-442E-8649-3E8ED614CD63}"/>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24539542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SVM QP</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131" y="1506071"/>
            <a:ext cx="4769220" cy="357691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148" y="1506071"/>
            <a:ext cx="4769221" cy="3576915"/>
          </a:xfrm>
          <a:prstGeom prst="rect">
            <a:avLst/>
          </a:prstGeom>
        </p:spPr>
      </p:pic>
      <p:sp>
        <p:nvSpPr>
          <p:cNvPr id="7"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8" name="TextBox 7">
            <a:extLst>
              <a:ext uri="{FF2B5EF4-FFF2-40B4-BE49-F238E27FC236}">
                <a16:creationId xmlns:a16="http://schemas.microsoft.com/office/drawing/2014/main" id="{86B6442A-6B70-483F-A468-C56BBA5C92BB}"/>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15878168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SVM QP</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131" y="1506071"/>
            <a:ext cx="4769220" cy="357691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147" y="1506071"/>
            <a:ext cx="4769220" cy="3576915"/>
          </a:xfrm>
          <a:prstGeom prst="rect">
            <a:avLst/>
          </a:prstGeom>
        </p:spPr>
      </p:pic>
      <p:sp>
        <p:nvSpPr>
          <p:cNvPr id="7" name="Content Placeholder 5"/>
          <p:cNvSpPr txBox="1">
            <a:spLocks/>
          </p:cNvSpPr>
          <p:nvPr/>
        </p:nvSpPr>
        <p:spPr>
          <a:xfrm rot="21171181">
            <a:off x="7522615" y="5651406"/>
            <a:ext cx="3102667" cy="880481"/>
          </a:xfrm>
          <a:prstGeom prst="rect">
            <a:avLst/>
          </a:prstGeom>
          <a:solidFill>
            <a:schemeClr val="accent3">
              <a:lumMod val="60000"/>
              <a:lumOff val="40000"/>
            </a:schemeClr>
          </a:solidFill>
          <a:effectLst>
            <a:outerShdw blurRad="190500" dist="190500" dir="2700000" algn="tl" rotWithShape="0">
              <a:srgbClr val="000000">
                <a:alpha val="43000"/>
              </a:srgb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Note: This is just motivation – we’ll cover the math need to understand these topics later!</a:t>
            </a:r>
          </a:p>
        </p:txBody>
      </p:sp>
      <p:sp>
        <p:nvSpPr>
          <p:cNvPr id="8" name="TextBox 7">
            <a:extLst>
              <a:ext uri="{FF2B5EF4-FFF2-40B4-BE49-F238E27FC236}">
                <a16:creationId xmlns:a16="http://schemas.microsoft.com/office/drawing/2014/main" id="{3675692C-B3DC-46A6-80E3-490268393C84}"/>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11134025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Why Computer Science for ML?</a:t>
            </a:r>
          </a:p>
        </p:txBody>
      </p:sp>
      <p:sp>
        <p:nvSpPr>
          <p:cNvPr id="6" name="Content Placeholder 5"/>
          <p:cNvSpPr>
            <a:spLocks noGrp="1"/>
          </p:cNvSpPr>
          <p:nvPr>
            <p:ph idx="1"/>
          </p:nvPr>
        </p:nvSpPr>
        <p:spPr/>
        <p:txBody>
          <a:bodyPr/>
          <a:lstStyle/>
          <a:p>
            <a:pPr marL="0" indent="0">
              <a:buNone/>
            </a:pPr>
            <a:r>
              <a:rPr lang="en-US" dirty="0"/>
              <a:t>To best understand     A     we need     B</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cxnSp>
        <p:nvCxnSpPr>
          <p:cNvPr id="9" name="Straight Connector 8"/>
          <p:cNvCxnSpPr/>
          <p:nvPr/>
        </p:nvCxnSpPr>
        <p:spPr>
          <a:xfrm>
            <a:off x="4107995" y="1700156"/>
            <a:ext cx="898071" cy="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a:off x="6750609" y="1692982"/>
            <a:ext cx="898071" cy="0"/>
          </a:xfrm>
          <a:prstGeom prst="line">
            <a:avLst/>
          </a:prstGeom>
        </p:spPr>
        <p:style>
          <a:lnRef idx="2">
            <a:schemeClr val="dk1"/>
          </a:lnRef>
          <a:fillRef idx="0">
            <a:schemeClr val="dk1"/>
          </a:fillRef>
          <a:effectRef idx="1">
            <a:schemeClr val="dk1"/>
          </a:effectRef>
          <a:fontRef idx="minor">
            <a:schemeClr val="tx1"/>
          </a:fontRef>
        </p:style>
      </p:cxnSp>
      <p:graphicFrame>
        <p:nvGraphicFramePr>
          <p:cNvPr id="15" name="Table 14"/>
          <p:cNvGraphicFramePr>
            <a:graphicFrameLocks noGrp="1"/>
          </p:cNvGraphicFramePr>
          <p:nvPr/>
        </p:nvGraphicFramePr>
        <p:xfrm>
          <a:off x="1981200" y="1946819"/>
          <a:ext cx="8229600" cy="3690960"/>
        </p:xfrm>
        <a:graphic>
          <a:graphicData uri="http://schemas.openxmlformats.org/drawingml/2006/table">
            <a:tbl>
              <a:tblPr firstRow="1" bandRow="1">
                <a:tableStyleId>{00A15C55-8517-42AA-B614-E9B94910E393}</a:tableStyleId>
              </a:tblPr>
              <a:tblGrid>
                <a:gridCol w="2351314">
                  <a:extLst>
                    <a:ext uri="{9D8B030D-6E8A-4147-A177-3AD203B41FA5}">
                      <a16:colId xmlns:a16="http://schemas.microsoft.com/office/drawing/2014/main" val="20000"/>
                    </a:ext>
                  </a:extLst>
                </a:gridCol>
                <a:gridCol w="5878286">
                  <a:extLst>
                    <a:ext uri="{9D8B030D-6E8A-4147-A177-3AD203B41FA5}">
                      <a16:colId xmlns:a16="http://schemas.microsoft.com/office/drawing/2014/main" val="20001"/>
                    </a:ext>
                  </a:extLst>
                </a:gridCol>
              </a:tblGrid>
              <a:tr h="399120">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99120">
                <a:tc>
                  <a:txBody>
                    <a:bodyPr/>
                    <a:lstStyle/>
                    <a:p>
                      <a:r>
                        <a:rPr lang="en-US" sz="1800" kern="1200" dirty="0">
                          <a:effectLst/>
                        </a:rPr>
                        <a:t>Analysis of Exact Inference in Graphical Models</a:t>
                      </a:r>
                      <a:endParaRPr lang="en-US" sz="1800" b="0" i="0" kern="1200" dirty="0">
                        <a:solidFill>
                          <a:schemeClr val="dk1"/>
                        </a:solidFill>
                        <a:effectLst/>
                        <a:latin typeface="+mn-lt"/>
                        <a:ea typeface="+mn-ea"/>
                        <a:cs typeface="+mn-cs"/>
                      </a:endParaRPr>
                    </a:p>
                  </a:txBody>
                  <a:tcPr/>
                </a:tc>
                <a:tc>
                  <a:txBody>
                    <a:bodyPr/>
                    <a:lstStyle/>
                    <a:p>
                      <a:r>
                        <a:rPr lang="en-US" dirty="0"/>
                        <a:t>Computation</a:t>
                      </a:r>
                    </a:p>
                    <a:p>
                      <a:pPr marL="285750" indent="-285750">
                        <a:buFont typeface="Arial" charset="0"/>
                        <a:buChar char="•"/>
                      </a:pPr>
                      <a:r>
                        <a:rPr lang="en-US" sz="1800" kern="1200" dirty="0">
                          <a:effectLst/>
                        </a:rPr>
                        <a:t>Computational Complexity</a:t>
                      </a:r>
                    </a:p>
                    <a:p>
                      <a:pPr marL="285750" indent="-285750">
                        <a:buFont typeface="Arial" charset="0"/>
                        <a:buChar char="•"/>
                      </a:pPr>
                      <a:r>
                        <a:rPr lang="en-US" sz="1800" kern="1200" dirty="0">
                          <a:effectLst/>
                        </a:rPr>
                        <a:t>Recursion; Dynamic Programming</a:t>
                      </a:r>
                    </a:p>
                    <a:p>
                      <a:pPr marL="285750" indent="-285750">
                        <a:buFont typeface="Arial" charset="0"/>
                        <a:buChar char="•"/>
                      </a:pPr>
                      <a:r>
                        <a:rPr lang="en-US" sz="1800" kern="1200" dirty="0">
                          <a:effectLst/>
                        </a:rPr>
                        <a:t>Data Structures for ML Algorithms</a:t>
                      </a:r>
                      <a:endParaRPr lang="en-US" dirty="0"/>
                    </a:p>
                  </a:txBody>
                  <a:tcPr/>
                </a:tc>
                <a:extLst>
                  <a:ext uri="{0D108BD9-81ED-4DB2-BD59-A6C34878D82A}">
                    <a16:rowId xmlns:a16="http://schemas.microsoft.com/office/drawing/2014/main" val="10001"/>
                  </a:ext>
                </a:extLst>
              </a:tr>
              <a:tr h="399120">
                <a:tc>
                  <a:txBody>
                    <a:bodyPr/>
                    <a:lstStyle/>
                    <a:p>
                      <a:r>
                        <a:rPr lang="en-US" sz="1800" b="0" i="0" kern="1200" dirty="0">
                          <a:solidFill>
                            <a:schemeClr val="dk1"/>
                          </a:solidFill>
                          <a:effectLst/>
                          <a:latin typeface="+mn-lt"/>
                          <a:ea typeface="+mn-ea"/>
                          <a:cs typeface="+mn-cs"/>
                        </a:rPr>
                        <a:t>Implementation Design of a Deep Learning Library</a:t>
                      </a:r>
                    </a:p>
                  </a:txBody>
                  <a:tcPr/>
                </a:tc>
                <a:tc>
                  <a:txBody>
                    <a:bodyPr/>
                    <a:lstStyle/>
                    <a:p>
                      <a:r>
                        <a:rPr lang="en-US" sz="1800" kern="1200" dirty="0">
                          <a:effectLst/>
                        </a:rPr>
                        <a:t>Programming &amp; Efficiency</a:t>
                      </a:r>
                    </a:p>
                    <a:p>
                      <a:pPr marL="285750" indent="-285750">
                        <a:buFont typeface="Arial" charset="0"/>
                        <a:buChar char="•"/>
                      </a:pPr>
                      <a:r>
                        <a:rPr lang="en-US" sz="1800" kern="1200" dirty="0">
                          <a:effectLst/>
                        </a:rPr>
                        <a:t>Debugging for Machine Learning</a:t>
                      </a:r>
                    </a:p>
                    <a:p>
                      <a:pPr marL="285750" indent="-285750">
                        <a:buFont typeface="Arial" charset="0"/>
                        <a:buChar char="•"/>
                      </a:pPr>
                      <a:r>
                        <a:rPr lang="en-US" sz="1800" kern="1200" dirty="0">
                          <a:effectLst/>
                        </a:rPr>
                        <a:t>Efficient Implementation / Profiling ML Algorithms</a:t>
                      </a:r>
                      <a:endParaRPr lang="en-US" sz="1800" i="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r h="399120">
                <a:tc>
                  <a:txBody>
                    <a:bodyPr/>
                    <a:lstStyle/>
                    <a:p>
                      <a:r>
                        <a:rPr lang="en-US" sz="1800" kern="1200" dirty="0">
                          <a:effectLst/>
                        </a:rPr>
                        <a:t>Optimization for Support Vector Machines (SVMs)</a:t>
                      </a:r>
                      <a:endParaRPr lang="en-US" sz="1800" b="0" i="0" kern="1200" dirty="0">
                        <a:solidFill>
                          <a:schemeClr val="dk1"/>
                        </a:solidFill>
                        <a:effectLst/>
                        <a:latin typeface="+mn-lt"/>
                        <a:ea typeface="+mn-ea"/>
                        <a:cs typeface="+mn-cs"/>
                      </a:endParaRPr>
                    </a:p>
                  </a:txBody>
                  <a:tcPr/>
                </a:tc>
                <a:tc>
                  <a:txBody>
                    <a:bodyPr/>
                    <a:lstStyle/>
                    <a:p>
                      <a:r>
                        <a:rPr lang="en-US" sz="1800" kern="1200" dirty="0">
                          <a:effectLst/>
                        </a:rPr>
                        <a:t>Optimization</a:t>
                      </a:r>
                      <a:endParaRPr lang="en-US" dirty="0"/>
                    </a:p>
                    <a:p>
                      <a:pPr marL="285750" indent="-285750">
                        <a:buFont typeface="Arial" charset="0"/>
                        <a:buChar char="•"/>
                      </a:pPr>
                      <a:r>
                        <a:rPr lang="en-US" sz="1800" kern="1200" dirty="0">
                          <a:effectLst/>
                        </a:rPr>
                        <a:t>Unconstrained Optimization</a:t>
                      </a:r>
                    </a:p>
                    <a:p>
                      <a:pPr marL="285750" indent="-285750">
                        <a:buFont typeface="Arial" charset="0"/>
                        <a:buChar char="•"/>
                      </a:pPr>
                      <a:r>
                        <a:rPr lang="en-US" sz="1800" kern="1200" dirty="0">
                          <a:effectLst/>
                        </a:rPr>
                        <a:t>Preconditioning</a:t>
                      </a:r>
                    </a:p>
                    <a:p>
                      <a:pPr marL="285750" indent="-285750">
                        <a:buFont typeface="Arial" charset="0"/>
                        <a:buChar char="•"/>
                      </a:pPr>
                      <a:r>
                        <a:rPr lang="en-US" sz="1800" kern="1200" dirty="0">
                          <a:effectLst/>
                        </a:rPr>
                        <a:t>Constrained Optimization</a:t>
                      </a:r>
                      <a:endParaRPr lang="en-US" sz="1800" i="0" kern="1200" dirty="0">
                        <a:solidFill>
                          <a:schemeClr val="dk1"/>
                        </a:solidFill>
                        <a:effectLst/>
                        <a:latin typeface="+mn-lt"/>
                        <a:ea typeface="+mn-ea"/>
                        <a:cs typeface="+mn-cs"/>
                      </a:endParaRPr>
                    </a:p>
                  </a:txBody>
                  <a:tcPr/>
                </a:tc>
                <a:extLst>
                  <a:ext uri="{0D108BD9-81ED-4DB2-BD59-A6C34878D82A}">
                    <a16:rowId xmlns:a16="http://schemas.microsoft.com/office/drawing/2014/main" val="10003"/>
                  </a:ext>
                </a:extLst>
              </a:tr>
            </a:tbl>
          </a:graphicData>
        </a:graphic>
      </p:graphicFrame>
      <p:sp>
        <p:nvSpPr>
          <p:cNvPr id="11" name="Content Placeholder 5"/>
          <p:cNvSpPr txBox="1">
            <a:spLocks/>
          </p:cNvSpPr>
          <p:nvPr/>
        </p:nvSpPr>
        <p:spPr>
          <a:xfrm>
            <a:off x="1981200" y="5972670"/>
            <a:ext cx="8229600" cy="767361"/>
          </a:xfrm>
          <a:prstGeom prst="rect">
            <a:avLst/>
          </a:prstGeom>
          <a:solidFill>
            <a:schemeClr val="accent2"/>
          </a:solidFill>
          <a:ln w="38100" cmpd="sng">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The core content for this course is the </a:t>
            </a:r>
            <a:r>
              <a:rPr kumimoji="0" lang="en-US" sz="2800" b="1" i="0" u="none" strike="noStrike" kern="1200" cap="none" spc="0" normalizeH="0" baseline="0" noProof="0" dirty="0">
                <a:ln>
                  <a:noFill/>
                </a:ln>
                <a:solidFill>
                  <a:prstClr val="black"/>
                </a:solidFill>
                <a:effectLst/>
                <a:uLnTx/>
                <a:uFillTx/>
                <a:latin typeface="Candara"/>
                <a:ea typeface="+mn-ea"/>
                <a:cs typeface="+mn-cs"/>
              </a:rPr>
              <a:t>computer science </a:t>
            </a:r>
            <a:r>
              <a:rPr kumimoji="0" lang="en-US" sz="2800" b="0" i="0" u="none" strike="noStrike" kern="1200" cap="none" spc="0" normalizeH="0" baseline="0" noProof="0" dirty="0">
                <a:ln>
                  <a:noFill/>
                </a:ln>
                <a:solidFill>
                  <a:prstClr val="black"/>
                </a:solidFill>
                <a:effectLst/>
                <a:uLnTx/>
                <a:uFillTx/>
                <a:latin typeface="Candara"/>
                <a:ea typeface="+mn-ea"/>
                <a:cs typeface="+mn-cs"/>
              </a:rPr>
              <a:t>(Column B), but you will apply what you learn to </a:t>
            </a:r>
            <a:r>
              <a:rPr kumimoji="0" lang="en-US" sz="2800" b="1" i="0" u="none" strike="noStrike" kern="1200" cap="none" spc="0" normalizeH="0" baseline="0" noProof="0" dirty="0">
                <a:ln>
                  <a:noFill/>
                </a:ln>
                <a:solidFill>
                  <a:prstClr val="black"/>
                </a:solidFill>
                <a:effectLst/>
                <a:uLnTx/>
                <a:uFillTx/>
                <a:latin typeface="Candara"/>
                <a:ea typeface="+mn-ea"/>
                <a:cs typeface="+mn-cs"/>
              </a:rPr>
              <a:t>real problems in machine learning </a:t>
            </a:r>
            <a:r>
              <a:rPr kumimoji="0" lang="en-US" sz="2800" b="0" i="0" u="none" strike="noStrike" kern="1200" cap="none" spc="0" normalizeH="0" baseline="0" noProof="0" dirty="0">
                <a:ln>
                  <a:noFill/>
                </a:ln>
                <a:solidFill>
                  <a:prstClr val="black"/>
                </a:solidFill>
                <a:effectLst/>
                <a:uLnTx/>
                <a:uFillTx/>
                <a:latin typeface="Candara"/>
                <a:ea typeface="+mn-ea"/>
                <a:cs typeface="+mn-cs"/>
              </a:rPr>
              <a:t>(Column A)</a:t>
            </a:r>
          </a:p>
        </p:txBody>
      </p:sp>
      <p:sp>
        <p:nvSpPr>
          <p:cNvPr id="12" name="TextBox 11">
            <a:extLst>
              <a:ext uri="{FF2B5EF4-FFF2-40B4-BE49-F238E27FC236}">
                <a16:creationId xmlns:a16="http://schemas.microsoft.com/office/drawing/2014/main" id="{0D39434F-068A-4F0A-98F2-9984661B3EB0}"/>
              </a:ext>
            </a:extLst>
          </p:cNvPr>
          <p:cNvSpPr txBox="1"/>
          <p:nvPr/>
        </p:nvSpPr>
        <p:spPr>
          <a:xfrm rot="1995680">
            <a:off x="9370720" y="369795"/>
            <a:ext cx="3373727" cy="532148"/>
          </a:xfrm>
          <a:prstGeom prst="rect">
            <a:avLst/>
          </a:prstGeom>
          <a:solidFill>
            <a:srgbClr val="000000"/>
          </a:solid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ndara"/>
                <a:ea typeface="+mn-ea"/>
                <a:cs typeface="+mn-cs"/>
              </a:rPr>
              <a:t>10-607</a:t>
            </a:r>
          </a:p>
        </p:txBody>
      </p:sp>
      <p:sp>
        <p:nvSpPr>
          <p:cNvPr id="13" name="TextBox 12">
            <a:extLst>
              <a:ext uri="{FF2B5EF4-FFF2-40B4-BE49-F238E27FC236}">
                <a16:creationId xmlns:a16="http://schemas.microsoft.com/office/drawing/2014/main" id="{96DF2460-55FE-454C-A88B-9A292982A83F}"/>
              </a:ext>
            </a:extLst>
          </p:cNvPr>
          <p:cNvSpPr txBox="1"/>
          <p:nvPr/>
        </p:nvSpPr>
        <p:spPr>
          <a:xfrm rot="16200000">
            <a:off x="9968865" y="4074705"/>
            <a:ext cx="37833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ndara"/>
                <a:ea typeface="+mn-ea"/>
                <a:cs typeface="+mn-cs"/>
              </a:rPr>
              <a:t>Slide credit: CMU MLD Matt Gormley</a:t>
            </a:r>
          </a:p>
        </p:txBody>
      </p:sp>
    </p:spTree>
    <p:extLst>
      <p:ext uri="{BB962C8B-B14F-4D97-AF65-F5344CB8AC3E}">
        <p14:creationId xmlns:p14="http://schemas.microsoft.com/office/powerpoint/2010/main" val="266179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sz="2800" dirty="0"/>
              <a:t>It is the science and engineering of making intelligent machines, especially intelligent computer programs</a:t>
            </a:r>
          </a:p>
          <a:p>
            <a:pPr lvl="1"/>
            <a:endParaRPr lang="en-US" dirty="0"/>
          </a:p>
          <a:p>
            <a:r>
              <a:rPr lang="en-US" dirty="0"/>
              <a:t>What is intelligence</a:t>
            </a:r>
          </a:p>
          <a:p>
            <a:pPr lvl="1"/>
            <a:r>
              <a:rPr lang="en-US" sz="2800" dirty="0"/>
              <a:t>Intelligence is the computational part of the ability to achieve goals in the worl</a:t>
            </a:r>
            <a:r>
              <a:rPr lang="en-US" dirty="0"/>
              <a:t>d</a:t>
            </a:r>
          </a:p>
        </p:txBody>
      </p:sp>
      <p:sp>
        <p:nvSpPr>
          <p:cNvPr id="17" name="Rectangle 16"/>
          <p:cNvSpPr/>
          <p:nvPr/>
        </p:nvSpPr>
        <p:spPr>
          <a:xfrm>
            <a:off x="0" y="6172200"/>
            <a:ext cx="12192000" cy="420564"/>
          </a:xfrm>
          <a:prstGeom prst="rect">
            <a:avLst/>
          </a:prstGeom>
        </p:spPr>
        <p:txBody>
          <a:bodyPr wrap="square">
            <a:spAutoFit/>
          </a:bodyPr>
          <a:lstStyle/>
          <a:p>
            <a:pPr algn="ctr"/>
            <a:r>
              <a:rPr lang="en-US" sz="2133" dirty="0">
                <a:solidFill>
                  <a:schemeClr val="tx1">
                    <a:lumMod val="75000"/>
                  </a:schemeClr>
                </a:solidFill>
                <a:latin typeface="Calibri"/>
                <a:cs typeface="Calibri"/>
              </a:rPr>
              <a:t>http://www-</a:t>
            </a:r>
            <a:r>
              <a:rPr lang="en-US" sz="2133" dirty="0" err="1">
                <a:solidFill>
                  <a:schemeClr val="tx1">
                    <a:lumMod val="75000"/>
                  </a:schemeClr>
                </a:solidFill>
                <a:latin typeface="Calibri"/>
                <a:cs typeface="Calibri"/>
              </a:rPr>
              <a:t>formal.stanford.edu</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jmc</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whatisai.html</a:t>
            </a:r>
            <a:endParaRPr lang="en-US" sz="2133" dirty="0">
              <a:solidFill>
                <a:schemeClr val="tx1">
                  <a:lumMod val="75000"/>
                </a:schemeClr>
              </a:solidFill>
              <a:latin typeface="Calibri"/>
              <a:cs typeface="Calibri"/>
            </a:endParaRPr>
          </a:p>
        </p:txBody>
      </p:sp>
      <p:pic>
        <p:nvPicPr>
          <p:cNvPr id="6" name="Content Placeholder 6"/>
          <p:cNvPicPr>
            <a:picLocks noChangeAspect="1"/>
          </p:cNvPicPr>
          <p:nvPr/>
        </p:nvPicPr>
        <p:blipFill>
          <a:blip r:embed="rId3"/>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31784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“AI must understand the human needs and it must make smart design decisions based on that understanding”</a:t>
            </a:r>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8854953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“Machine learning focuses on creating programs that learn from experience.”</a:t>
            </a:r>
          </a:p>
          <a:p>
            <a:endParaRPr lang="en-US" dirty="0"/>
          </a:p>
          <a:p>
            <a:r>
              <a:rPr lang="en-US" dirty="0"/>
              <a:t>“It advances computing through exposure to new scenarios, testing and adaptation, while using pattern- and trend-detection to help the computer make better decisions in similar, subsequent situations.”</a:t>
            </a:r>
          </a:p>
          <a:p>
            <a:endParaRPr lang="en-US" dirty="0"/>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7656382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 vs Machine Learning?</a:t>
            </a:r>
          </a:p>
        </p:txBody>
      </p:sp>
      <p:sp>
        <p:nvSpPr>
          <p:cNvPr id="10" name="Oval 9"/>
          <p:cNvSpPr/>
          <p:nvPr/>
        </p:nvSpPr>
        <p:spPr>
          <a:xfrm>
            <a:off x="1190811" y="1742440"/>
            <a:ext cx="9601200" cy="416052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517138" y="1934529"/>
            <a:ext cx="3157723" cy="523220"/>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2800" kern="1200" dirty="0">
                <a:solidFill>
                  <a:schemeClr val="accent1"/>
                </a:solidFill>
                <a:latin typeface="+mn-lt"/>
                <a:ea typeface="+mn-ea"/>
                <a:cs typeface="+mn-cs"/>
              </a:rPr>
              <a:t>Artificial Intelligence</a:t>
            </a:r>
          </a:p>
        </p:txBody>
      </p:sp>
      <p:sp>
        <p:nvSpPr>
          <p:cNvPr id="6" name="Oval 5"/>
          <p:cNvSpPr/>
          <p:nvPr/>
        </p:nvSpPr>
        <p:spPr>
          <a:xfrm>
            <a:off x="2660514" y="2890982"/>
            <a:ext cx="6882319" cy="2859578"/>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641576" y="3093107"/>
            <a:ext cx="2789546"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chemeClr val="accent1"/>
                </a:solidFill>
              </a:rPr>
              <a:t>Machine Learning</a:t>
            </a:r>
            <a:endParaRPr lang="en-US" sz="2800" kern="1200" dirty="0">
              <a:solidFill>
                <a:schemeClr val="accent1"/>
              </a:solidFill>
            </a:endParaRPr>
          </a:p>
        </p:txBody>
      </p:sp>
      <p:sp>
        <p:nvSpPr>
          <p:cNvPr id="8" name="Oval 7"/>
          <p:cNvSpPr/>
          <p:nvPr/>
        </p:nvSpPr>
        <p:spPr>
          <a:xfrm>
            <a:off x="4470400" y="4864891"/>
            <a:ext cx="3343564" cy="742846"/>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35920" y="4974704"/>
            <a:ext cx="2286203"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chemeClr val="accent1"/>
                </a:solidFill>
              </a:rPr>
              <a:t>Deep Learning</a:t>
            </a:r>
            <a:endParaRPr lang="en-US" sz="2800" kern="1200" dirty="0">
              <a:solidFill>
                <a:schemeClr val="accent1"/>
              </a:solidFill>
            </a:endParaRPr>
          </a:p>
        </p:txBody>
      </p:sp>
    </p:spTree>
    <p:extLst>
      <p:ext uri="{BB962C8B-B14F-4D97-AF65-F5344CB8AC3E}">
        <p14:creationId xmlns:p14="http://schemas.microsoft.com/office/powerpoint/2010/main" val="42015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pic>
        <p:nvPicPr>
          <p:cNvPr id="6" name="Picture 1" descr="C:\Temp\ketrina\HistoryOfAI.png"/>
          <p:cNvPicPr>
            <a:picLocks noChangeAspect="1" noChangeArrowheads="1"/>
          </p:cNvPicPr>
          <p:nvPr/>
        </p:nvPicPr>
        <p:blipFill>
          <a:blip r:embed="rId3" cstate="print"/>
          <a:srcRect/>
          <a:stretch>
            <a:fillRect/>
          </a:stretch>
        </p:blipFill>
        <p:spPr bwMode="auto">
          <a:xfrm>
            <a:off x="4368800" y="1498600"/>
            <a:ext cx="3507744" cy="4876801"/>
          </a:xfrm>
          <a:prstGeom prst="rect">
            <a:avLst/>
          </a:prstGeom>
          <a:noFill/>
        </p:spPr>
      </p:pic>
      <p:sp>
        <p:nvSpPr>
          <p:cNvPr id="5" name="TextBox 4">
            <a:extLst>
              <a:ext uri="{FF2B5EF4-FFF2-40B4-BE49-F238E27FC236}">
                <a16:creationId xmlns:a16="http://schemas.microsoft.com/office/drawing/2014/main" id="{D21BEF1C-19BB-4816-8E56-28279DA88CE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2440A-DDF9-44CA-AE01-E772ADF1E8A6}"/>
              </a:ext>
            </a:extLst>
          </p:cNvPr>
          <p:cNvPicPr>
            <a:picLocks noChangeAspect="1"/>
          </p:cNvPicPr>
          <p:nvPr/>
        </p:nvPicPr>
        <p:blipFill>
          <a:blip r:embed="rId3"/>
          <a:stretch>
            <a:fillRect/>
          </a:stretch>
        </p:blipFill>
        <p:spPr>
          <a:xfrm>
            <a:off x="345130" y="2207326"/>
            <a:ext cx="11692023" cy="4276756"/>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8" name="Rectangle 17"/>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645458" y="1771776"/>
            <a:ext cx="331523" cy="1965356"/>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2714238" y="1296888"/>
            <a:ext cx="2133600" cy="1200329"/>
          </a:xfrm>
          <a:prstGeom prst="rect">
            <a:avLst/>
          </a:prstGeom>
          <a:noFill/>
        </p:spPr>
        <p:txBody>
          <a:bodyPr wrap="square">
            <a:spAutoFit/>
          </a:bodyPr>
          <a:lstStyle/>
          <a:p>
            <a:pPr algn="ctr"/>
            <a:r>
              <a:rPr lang="en-US" sz="2400" dirty="0">
                <a:solidFill>
                  <a:srgbClr val="000000"/>
                </a:solidFill>
                <a:latin typeface="Calibri"/>
                <a:cs typeface="Calibri"/>
              </a:rPr>
              <a:t>AI</a:t>
            </a:r>
          </a:p>
          <a:p>
            <a:pPr algn="ctr"/>
            <a:r>
              <a:rPr lang="en-US" sz="2400" dirty="0">
                <a:solidFill>
                  <a:srgbClr val="000000"/>
                </a:solidFill>
                <a:latin typeface="Calibri"/>
                <a:cs typeface="Calibri"/>
              </a:rPr>
              <a:t>Excitement!</a:t>
            </a:r>
          </a:p>
          <a:p>
            <a:pPr algn="ctr"/>
            <a:r>
              <a:rPr lang="en-US" sz="2400" dirty="0">
                <a:solidFill>
                  <a:srgbClr val="000000"/>
                </a:solidFill>
                <a:latin typeface="Calibri"/>
                <a:cs typeface="Calibri"/>
              </a:rPr>
              <a:t>1950-1970</a:t>
            </a:r>
          </a:p>
        </p:txBody>
      </p:sp>
      <p:sp>
        <p:nvSpPr>
          <p:cNvPr id="21" name="Left Brace 20"/>
          <p:cNvSpPr/>
          <p:nvPr/>
        </p:nvSpPr>
        <p:spPr>
          <a:xfrm rot="5400000">
            <a:off x="5482014" y="1893118"/>
            <a:ext cx="331523" cy="1707754"/>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4629622" y="927557"/>
            <a:ext cx="2036305" cy="1569660"/>
          </a:xfrm>
          <a:prstGeom prst="rect">
            <a:avLst/>
          </a:prstGeom>
          <a:noFill/>
        </p:spPr>
        <p:txBody>
          <a:bodyPr wrap="square">
            <a:spAutoFit/>
          </a:bodyPr>
          <a:lstStyle/>
          <a:p>
            <a:pPr algn="ctr"/>
            <a:r>
              <a:rPr lang="en-US" sz="2400" dirty="0">
                <a:solidFill>
                  <a:srgbClr val="000000"/>
                </a:solidFill>
                <a:latin typeface="Calibri"/>
                <a:cs typeface="Calibri"/>
              </a:rPr>
              <a:t>Knowledge Based</a:t>
            </a:r>
          </a:p>
          <a:p>
            <a:pPr algn="ctr"/>
            <a:r>
              <a:rPr lang="en-US" sz="2400" dirty="0">
                <a:solidFill>
                  <a:srgbClr val="000000"/>
                </a:solidFill>
                <a:latin typeface="Calibri"/>
                <a:cs typeface="Calibri"/>
              </a:rPr>
              <a:t>Systems</a:t>
            </a:r>
          </a:p>
          <a:p>
            <a:pPr algn="ctr"/>
            <a:r>
              <a:rPr lang="en-US" sz="2400" dirty="0">
                <a:solidFill>
                  <a:srgbClr val="000000"/>
                </a:solidFill>
                <a:latin typeface="Calibri"/>
                <a:cs typeface="Calibri"/>
              </a:rPr>
              <a:t>1970-1990</a:t>
            </a:r>
          </a:p>
        </p:txBody>
      </p:sp>
      <p:sp>
        <p:nvSpPr>
          <p:cNvPr id="23" name="Left Brace 22">
            <a:extLst>
              <a:ext uri="{FF2B5EF4-FFF2-40B4-BE49-F238E27FC236}">
                <a16:creationId xmlns:a16="http://schemas.microsoft.com/office/drawing/2014/main" id="{041EDBE4-470A-4AA8-BD4A-6F9A45664ABC}"/>
              </a:ext>
            </a:extLst>
          </p:cNvPr>
          <p:cNvSpPr/>
          <p:nvPr/>
        </p:nvSpPr>
        <p:spPr>
          <a:xfrm rot="5400000">
            <a:off x="7761111" y="1317869"/>
            <a:ext cx="331523" cy="2873171"/>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049A8A09-E39C-46B3-9A5B-6115EFB65B18}"/>
              </a:ext>
            </a:extLst>
          </p:cNvPr>
          <p:cNvSpPr/>
          <p:nvPr/>
        </p:nvSpPr>
        <p:spPr>
          <a:xfrm>
            <a:off x="6326011" y="935016"/>
            <a:ext cx="2036305" cy="1200329"/>
          </a:xfrm>
          <a:prstGeom prst="rect">
            <a:avLst/>
          </a:prstGeom>
          <a:noFill/>
        </p:spPr>
        <p:txBody>
          <a:bodyPr wrap="square">
            <a:spAutoFit/>
          </a:bodyPr>
          <a:lstStyle/>
          <a:p>
            <a:pPr algn="ctr"/>
            <a:r>
              <a:rPr lang="en-US" sz="2400" dirty="0">
                <a:solidFill>
                  <a:srgbClr val="000000"/>
                </a:solidFill>
                <a:latin typeface="Calibri"/>
                <a:cs typeface="Calibri"/>
              </a:rPr>
              <a:t>Statistical Approaches</a:t>
            </a:r>
          </a:p>
          <a:p>
            <a:pPr algn="ctr"/>
            <a:r>
              <a:rPr lang="en-US" sz="2400" dirty="0">
                <a:solidFill>
                  <a:srgbClr val="000000"/>
                </a:solidFill>
                <a:latin typeface="Calibri"/>
                <a:cs typeface="Calibri"/>
              </a:rPr>
              <a:t>1990-</a:t>
            </a:r>
          </a:p>
        </p:txBody>
      </p:sp>
      <p:sp>
        <p:nvSpPr>
          <p:cNvPr id="25" name="Rectangle 24">
            <a:extLst>
              <a:ext uri="{FF2B5EF4-FFF2-40B4-BE49-F238E27FC236}">
                <a16:creationId xmlns:a16="http://schemas.microsoft.com/office/drawing/2014/main" id="{E64DCE8E-C55F-4E49-BC24-80C0E05496FC}"/>
              </a:ext>
            </a:extLst>
          </p:cNvPr>
          <p:cNvSpPr/>
          <p:nvPr/>
        </p:nvSpPr>
        <p:spPr>
          <a:xfrm>
            <a:off x="8022400" y="942475"/>
            <a:ext cx="1901529" cy="1200329"/>
          </a:xfrm>
          <a:prstGeom prst="rect">
            <a:avLst/>
          </a:prstGeom>
          <a:noFill/>
        </p:spPr>
        <p:txBody>
          <a:bodyPr wrap="square">
            <a:spAutoFit/>
          </a:bodyPr>
          <a:lstStyle/>
          <a:p>
            <a:pPr algn="ctr"/>
            <a:r>
              <a:rPr lang="en-US" sz="2400" dirty="0">
                <a:solidFill>
                  <a:srgbClr val="000000"/>
                </a:solidFill>
                <a:latin typeface="Calibri"/>
                <a:cs typeface="Calibri"/>
              </a:rPr>
              <a:t>Deep Learning Era</a:t>
            </a:r>
          </a:p>
          <a:p>
            <a:pPr algn="ctr"/>
            <a:r>
              <a:rPr lang="en-US" sz="2400" dirty="0">
                <a:solidFill>
                  <a:srgbClr val="000000"/>
                </a:solidFill>
                <a:latin typeface="Calibri"/>
                <a:cs typeface="Calibri"/>
              </a:rPr>
              <a:t>2012-</a:t>
            </a:r>
          </a:p>
        </p:txBody>
      </p:sp>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animBg="1"/>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808C29-7E88-F34D-8E7D-B7FE41F568C1}"/>
              </a:ext>
            </a:extLst>
          </p:cNvPr>
          <p:cNvPicPr>
            <a:picLocks noChangeAspect="1"/>
          </p:cNvPicPr>
          <p:nvPr/>
        </p:nvPicPr>
        <p:blipFill>
          <a:blip r:embed="rId2"/>
          <a:stretch>
            <a:fillRect/>
          </a:stretch>
        </p:blipFill>
        <p:spPr>
          <a:xfrm>
            <a:off x="4951761" y="367131"/>
            <a:ext cx="6959600" cy="5537200"/>
          </a:xfrm>
          <a:prstGeom prst="rect">
            <a:avLst/>
          </a:prstGeom>
        </p:spPr>
      </p:pic>
      <p:sp>
        <p:nvSpPr>
          <p:cNvPr id="2" name="Title 1">
            <a:extLst>
              <a:ext uri="{FF2B5EF4-FFF2-40B4-BE49-F238E27FC236}">
                <a16:creationId xmlns:a16="http://schemas.microsoft.com/office/drawing/2014/main" id="{C1EE36B3-F16D-A84B-9608-ED65D43E26C3}"/>
              </a:ext>
            </a:extLst>
          </p:cNvPr>
          <p:cNvSpPr>
            <a:spLocks noGrp="1"/>
          </p:cNvSpPr>
          <p:nvPr>
            <p:ph type="title"/>
          </p:nvPr>
        </p:nvSpPr>
        <p:spPr/>
        <p:txBody>
          <a:bodyPr/>
          <a:lstStyle/>
          <a:p>
            <a:r>
              <a:rPr lang="en-US" dirty="0"/>
              <a:t>Team Tips</a:t>
            </a:r>
          </a:p>
        </p:txBody>
      </p:sp>
      <p:sp>
        <p:nvSpPr>
          <p:cNvPr id="3" name="Content Placeholder 2">
            <a:extLst>
              <a:ext uri="{FF2B5EF4-FFF2-40B4-BE49-F238E27FC236}">
                <a16:creationId xmlns:a16="http://schemas.microsoft.com/office/drawing/2014/main" id="{747A1430-0322-6640-AC4F-2031468E7247}"/>
              </a:ext>
            </a:extLst>
          </p:cNvPr>
          <p:cNvSpPr>
            <a:spLocks noGrp="1"/>
          </p:cNvSpPr>
          <p:nvPr>
            <p:ph idx="1"/>
          </p:nvPr>
        </p:nvSpPr>
        <p:spPr/>
        <p:txBody>
          <a:bodyPr/>
          <a:lstStyle/>
          <a:p>
            <a:r>
              <a:rPr lang="en-US" dirty="0"/>
              <a:t>Try not to act surprised</a:t>
            </a:r>
          </a:p>
        </p:txBody>
      </p:sp>
      <p:sp>
        <p:nvSpPr>
          <p:cNvPr id="4" name="Rectangle 3">
            <a:extLst>
              <a:ext uri="{FF2B5EF4-FFF2-40B4-BE49-F238E27FC236}">
                <a16:creationId xmlns:a16="http://schemas.microsoft.com/office/drawing/2014/main" id="{9C8C5956-204C-9F46-B217-9FBDDF69551E}"/>
              </a:ext>
            </a:extLst>
          </p:cNvPr>
          <p:cNvSpPr/>
          <p:nvPr/>
        </p:nvSpPr>
        <p:spPr>
          <a:xfrm>
            <a:off x="497291" y="6400129"/>
            <a:ext cx="53126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jvns.ca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/blog/2017/04/27/no-feigning-surprise/</a:t>
            </a:r>
          </a:p>
        </p:txBody>
      </p:sp>
    </p:spTree>
    <p:extLst>
      <p:ext uri="{BB962C8B-B14F-4D97-AF65-F5344CB8AC3E}">
        <p14:creationId xmlns:p14="http://schemas.microsoft.com/office/powerpoint/2010/main" val="23600705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sp>
        <p:nvSpPr>
          <p:cNvPr id="569347" name="Rectangle 3"/>
          <p:cNvSpPr>
            <a:spLocks noGrp="1" noChangeArrowheads="1"/>
          </p:cNvSpPr>
          <p:nvPr>
            <p:ph type="body" idx="1"/>
          </p:nvPr>
        </p:nvSpPr>
        <p:spPr>
          <a:xfrm>
            <a:off x="552099" y="994942"/>
            <a:ext cx="6502400" cy="5618293"/>
          </a:xfrm>
        </p:spPr>
        <p:txBody>
          <a:bodyPr/>
          <a:lstStyle/>
          <a:p>
            <a:pPr eaLnBrk="1" hangingPunct="1">
              <a:lnSpc>
                <a:spcPct val="80000"/>
              </a:lnSpc>
            </a:pPr>
            <a:r>
              <a:rPr lang="en-US" sz="1867" dirty="0"/>
              <a:t>1940-1950: Early days</a:t>
            </a:r>
          </a:p>
          <a:p>
            <a:pPr lvl="1" eaLnBrk="1" hangingPunct="1">
              <a:lnSpc>
                <a:spcPct val="80000"/>
              </a:lnSpc>
            </a:pPr>
            <a:r>
              <a:rPr lang="en-US" sz="1600" dirty="0"/>
              <a:t>1943: McCulloch &amp; Pitts: Boolean circuit model of brain</a:t>
            </a:r>
          </a:p>
          <a:p>
            <a:pPr lvl="1" eaLnBrk="1" hangingPunct="1">
              <a:lnSpc>
                <a:spcPct val="80000"/>
              </a:lnSpc>
            </a:pPr>
            <a:r>
              <a:rPr lang="en-US" sz="1600" dirty="0"/>
              <a:t>1950: Turing's “Computing Machinery and Intelligence”</a:t>
            </a:r>
          </a:p>
          <a:p>
            <a:pPr lvl="1" eaLnBrk="1" hangingPunct="1">
              <a:lnSpc>
                <a:spcPct val="80000"/>
              </a:lnSpc>
            </a:pPr>
            <a:endParaRPr lang="en-US" sz="800" dirty="0"/>
          </a:p>
          <a:p>
            <a:pPr eaLnBrk="1" hangingPunct="1">
              <a:lnSpc>
                <a:spcPct val="80000"/>
              </a:lnSpc>
            </a:pPr>
            <a:r>
              <a:rPr lang="en-US" sz="1867" dirty="0"/>
              <a:t>1950—70: Excitement: Look, Ma, no hands!</a:t>
            </a:r>
          </a:p>
          <a:p>
            <a:pPr lvl="1" eaLnBrk="1" hangingPunct="1">
              <a:lnSpc>
                <a:spcPct val="80000"/>
              </a:lnSpc>
            </a:pPr>
            <a:r>
              <a:rPr lang="en-US" sz="1600" dirty="0"/>
              <a:t>1950s: Early AI programs, including Samuel's checkers program, Newell &amp; Simon's Logic Theorist, Gelernter's Geometry Engine</a:t>
            </a:r>
          </a:p>
          <a:p>
            <a:pPr lvl="1" eaLnBrk="1" hangingPunct="1">
              <a:lnSpc>
                <a:spcPct val="80000"/>
              </a:lnSpc>
            </a:pPr>
            <a:r>
              <a:rPr lang="en-US" sz="1600" dirty="0"/>
              <a:t>1956: Dartmouth meeting: “Artificial Intelligence” adopted</a:t>
            </a:r>
          </a:p>
          <a:p>
            <a:pPr marL="0" lvl="1" indent="0" eaLnBrk="1" hangingPunct="1">
              <a:lnSpc>
                <a:spcPct val="80000"/>
              </a:lnSpc>
              <a:buNone/>
            </a:pPr>
            <a:endParaRPr lang="en-US" sz="800" dirty="0"/>
          </a:p>
          <a:p>
            <a:pPr eaLnBrk="1" hangingPunct="1">
              <a:lnSpc>
                <a:spcPct val="80000"/>
              </a:lnSpc>
            </a:pPr>
            <a:r>
              <a:rPr lang="en-US" sz="1867" dirty="0"/>
              <a:t>1970—90: Knowledge-based approaches</a:t>
            </a:r>
          </a:p>
          <a:p>
            <a:pPr lvl="1" eaLnBrk="1" hangingPunct="1">
              <a:lnSpc>
                <a:spcPct val="80000"/>
              </a:lnSpc>
            </a:pPr>
            <a:r>
              <a:rPr lang="en-US" sz="1600" dirty="0"/>
              <a:t>1969—79: Early development of knowledge-based systems</a:t>
            </a:r>
          </a:p>
          <a:p>
            <a:pPr lvl="1" eaLnBrk="1" hangingPunct="1">
              <a:lnSpc>
                <a:spcPct val="80000"/>
              </a:lnSpc>
            </a:pPr>
            <a:r>
              <a:rPr lang="en-US" sz="1600" dirty="0"/>
              <a:t>1980—88: Expert systems industry booms</a:t>
            </a:r>
          </a:p>
          <a:p>
            <a:pPr lvl="1" eaLnBrk="1" hangingPunct="1">
              <a:lnSpc>
                <a:spcPct val="80000"/>
              </a:lnSpc>
            </a:pPr>
            <a:r>
              <a:rPr lang="en-US" sz="1600" dirty="0"/>
              <a:t>1988—93: Expert systems industry busts: “AI Winter”</a:t>
            </a:r>
          </a:p>
          <a:p>
            <a:pPr lvl="1" eaLnBrk="1" hangingPunct="1">
              <a:lnSpc>
                <a:spcPct val="80000"/>
              </a:lnSpc>
            </a:pPr>
            <a:endParaRPr lang="en-US" sz="800" dirty="0"/>
          </a:p>
          <a:p>
            <a:pPr eaLnBrk="1" hangingPunct="1">
              <a:lnSpc>
                <a:spcPct val="80000"/>
              </a:lnSpc>
            </a:pPr>
            <a:r>
              <a:rPr lang="en-US" sz="1867" dirty="0"/>
              <a:t>1990—: Statistical approaches</a:t>
            </a:r>
          </a:p>
          <a:p>
            <a:pPr lvl="1" eaLnBrk="1" hangingPunct="1">
              <a:lnSpc>
                <a:spcPct val="80000"/>
              </a:lnSpc>
            </a:pPr>
            <a:r>
              <a:rPr lang="en-US" sz="1600" dirty="0"/>
              <a:t>Resurgence of probability, focus on uncertainty</a:t>
            </a:r>
          </a:p>
          <a:p>
            <a:pPr lvl="1" eaLnBrk="1" hangingPunct="1">
              <a:lnSpc>
                <a:spcPct val="80000"/>
              </a:lnSpc>
            </a:pPr>
            <a:r>
              <a:rPr lang="en-US" sz="1600" dirty="0"/>
              <a:t>General increase in technical depth</a:t>
            </a:r>
          </a:p>
          <a:p>
            <a:pPr lvl="1" eaLnBrk="1" hangingPunct="1">
              <a:lnSpc>
                <a:spcPct val="80000"/>
              </a:lnSpc>
            </a:pPr>
            <a:r>
              <a:rPr lang="en-US" sz="1600" dirty="0"/>
              <a:t>Agents and learning systems… “AI Spring”?</a:t>
            </a:r>
          </a:p>
          <a:p>
            <a:pPr eaLnBrk="1" hangingPunct="1">
              <a:lnSpc>
                <a:spcPct val="80000"/>
              </a:lnSpc>
            </a:pPr>
            <a:endParaRPr lang="en-US" sz="800" dirty="0"/>
          </a:p>
          <a:p>
            <a:pPr eaLnBrk="1" hangingPunct="1">
              <a:lnSpc>
                <a:spcPct val="80000"/>
              </a:lnSpc>
            </a:pPr>
            <a:r>
              <a:rPr lang="en-US" sz="1867" dirty="0"/>
              <a:t>2012—: Deep learning</a:t>
            </a:r>
          </a:p>
          <a:p>
            <a:pPr lvl="1">
              <a:lnSpc>
                <a:spcPct val="80000"/>
              </a:lnSpc>
            </a:pPr>
            <a:r>
              <a:rPr lang="en-US" sz="1600" dirty="0"/>
              <a:t>2012: ImageNet &amp; </a:t>
            </a:r>
            <a:r>
              <a:rPr lang="en-US" sz="1600" dirty="0" err="1"/>
              <a:t>AlexNet</a:t>
            </a:r>
            <a:endParaRPr lang="en-US" sz="1600" dirty="0"/>
          </a:p>
          <a:p>
            <a:pPr eaLnBrk="1" hangingPunct="1">
              <a:lnSpc>
                <a:spcPct val="80000"/>
              </a:lnSpc>
            </a:pPr>
            <a:endParaRPr lang="en-US" sz="1867" dirty="0"/>
          </a:p>
          <a:p>
            <a:pPr marL="342900" indent="-342900">
              <a:lnSpc>
                <a:spcPct val="80000"/>
              </a:lnSpc>
            </a:pPr>
            <a:r>
              <a:rPr lang="en-US" sz="1867" dirty="0"/>
              <a:t>   </a:t>
            </a:r>
          </a:p>
        </p:txBody>
      </p:sp>
      <p:pic>
        <p:nvPicPr>
          <p:cNvPr id="4" name="Picture 1" descr="C:\Temp\ketrina\HistoryOfAI.png"/>
          <p:cNvPicPr>
            <a:picLocks noChangeAspect="1" noChangeArrowheads="1"/>
          </p:cNvPicPr>
          <p:nvPr/>
        </p:nvPicPr>
        <p:blipFill>
          <a:blip r:embed="rId3" cstate="print"/>
          <a:srcRect/>
          <a:stretch>
            <a:fillRect/>
          </a:stretch>
        </p:blipFill>
        <p:spPr bwMode="auto">
          <a:xfrm>
            <a:off x="7465056" y="1397000"/>
            <a:ext cx="3507744" cy="4876801"/>
          </a:xfrm>
          <a:prstGeom prst="rect">
            <a:avLst/>
          </a:prstGeom>
          <a:noFill/>
        </p:spPr>
      </p:pic>
      <p:sp>
        <p:nvSpPr>
          <p:cNvPr id="5" name="TextBox 4">
            <a:extLst>
              <a:ext uri="{FF2B5EF4-FFF2-40B4-BE49-F238E27FC236}">
                <a16:creationId xmlns:a16="http://schemas.microsoft.com/office/drawing/2014/main" id="{5A01BDFD-15EA-4DA6-B0EC-CDEB4A12FB2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extLst>
      <p:ext uri="{BB962C8B-B14F-4D97-AF65-F5344CB8AC3E}">
        <p14:creationId xmlns:p14="http://schemas.microsoft.com/office/powerpoint/2010/main" val="30734346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B280-4B92-4D44-B013-7DB7CA222D43}"/>
              </a:ext>
            </a:extLst>
          </p:cNvPr>
          <p:cNvSpPr>
            <a:spLocks noGrp="1"/>
          </p:cNvSpPr>
          <p:nvPr>
            <p:ph type="title"/>
          </p:nvPr>
        </p:nvSpPr>
        <p:spPr/>
        <p:txBody>
          <a:bodyPr>
            <a:normAutofit fontScale="90000"/>
          </a:bodyPr>
          <a:lstStyle/>
          <a:p>
            <a:r>
              <a:rPr lang="en-US" dirty="0"/>
              <a:t>ML Applications?</a:t>
            </a:r>
          </a:p>
        </p:txBody>
      </p:sp>
      <p:sp>
        <p:nvSpPr>
          <p:cNvPr id="4" name="Slide Number Placeholder 3">
            <a:extLst>
              <a:ext uri="{FF2B5EF4-FFF2-40B4-BE49-F238E27FC236}">
                <a16:creationId xmlns:a16="http://schemas.microsoft.com/office/drawing/2014/main" id="{5CA8C8D0-3DDA-D04F-B4A2-D55E19459B15}"/>
              </a:ext>
            </a:extLst>
          </p:cNvPr>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71</a:t>
            </a:fld>
            <a:endParaRPr lang="en-US">
              <a:solidFill>
                <a:prstClr val="black">
                  <a:tint val="75000"/>
                </a:prstClr>
              </a:solidFill>
              <a:latin typeface="Candara"/>
            </a:endParaRPr>
          </a:p>
        </p:txBody>
      </p:sp>
      <p:grpSp>
        <p:nvGrpSpPr>
          <p:cNvPr id="10" name="Group 9">
            <a:extLst>
              <a:ext uri="{FF2B5EF4-FFF2-40B4-BE49-F238E27FC236}">
                <a16:creationId xmlns:a16="http://schemas.microsoft.com/office/drawing/2014/main" id="{B9329B41-08F4-C647-B931-763A41A4EC6B}"/>
              </a:ext>
            </a:extLst>
          </p:cNvPr>
          <p:cNvGrpSpPr/>
          <p:nvPr/>
        </p:nvGrpSpPr>
        <p:grpSpPr>
          <a:xfrm>
            <a:off x="1433383" y="1334531"/>
            <a:ext cx="9325233" cy="4810897"/>
            <a:chOff x="-162051" y="958229"/>
            <a:chExt cx="10187142" cy="5064434"/>
          </a:xfrm>
        </p:grpSpPr>
        <p:pic>
          <p:nvPicPr>
            <p:cNvPr id="5" name="Picture 4">
              <a:extLst>
                <a:ext uri="{FF2B5EF4-FFF2-40B4-BE49-F238E27FC236}">
                  <a16:creationId xmlns:a16="http://schemas.microsoft.com/office/drawing/2014/main" id="{7531B3DA-1360-A342-BFB2-3EE2972879FD}"/>
                </a:ext>
              </a:extLst>
            </p:cNvPr>
            <p:cNvPicPr>
              <a:picLocks noChangeAspect="1"/>
            </p:cNvPicPr>
            <p:nvPr/>
          </p:nvPicPr>
          <p:blipFill>
            <a:blip r:embed="rId2"/>
            <a:stretch>
              <a:fillRect/>
            </a:stretch>
          </p:blipFill>
          <p:spPr>
            <a:xfrm>
              <a:off x="-162051" y="970929"/>
              <a:ext cx="3159759" cy="2341880"/>
            </a:xfrm>
            <a:prstGeom prst="rect">
              <a:avLst/>
            </a:prstGeom>
            <a:ln>
              <a:solidFill>
                <a:schemeClr val="tx1"/>
              </a:solidFill>
            </a:ln>
          </p:spPr>
        </p:pic>
        <p:pic>
          <p:nvPicPr>
            <p:cNvPr id="6" name="Picture 5">
              <a:extLst>
                <a:ext uri="{FF2B5EF4-FFF2-40B4-BE49-F238E27FC236}">
                  <a16:creationId xmlns:a16="http://schemas.microsoft.com/office/drawing/2014/main" id="{E8DC68A2-1542-2441-A369-6F0D17E41CB5}"/>
                </a:ext>
              </a:extLst>
            </p:cNvPr>
            <p:cNvPicPr>
              <a:picLocks noChangeAspect="1"/>
            </p:cNvPicPr>
            <p:nvPr/>
          </p:nvPicPr>
          <p:blipFill rotWithShape="1">
            <a:blip r:embed="rId3"/>
            <a:srcRect b="3151"/>
            <a:stretch/>
          </p:blipFill>
          <p:spPr>
            <a:xfrm>
              <a:off x="3326679" y="970930"/>
              <a:ext cx="3164840" cy="2341880"/>
            </a:xfrm>
            <a:prstGeom prst="rect">
              <a:avLst/>
            </a:prstGeom>
            <a:ln>
              <a:solidFill>
                <a:schemeClr val="tx1"/>
              </a:solidFill>
            </a:ln>
          </p:spPr>
        </p:pic>
        <p:pic>
          <p:nvPicPr>
            <p:cNvPr id="7" name="Picture 6">
              <a:extLst>
                <a:ext uri="{FF2B5EF4-FFF2-40B4-BE49-F238E27FC236}">
                  <a16:creationId xmlns:a16="http://schemas.microsoft.com/office/drawing/2014/main" id="{9094ACB0-E89B-4F4B-8D85-9449ED835147}"/>
                </a:ext>
              </a:extLst>
            </p:cNvPr>
            <p:cNvPicPr>
              <a:picLocks noChangeAspect="1"/>
            </p:cNvPicPr>
            <p:nvPr/>
          </p:nvPicPr>
          <p:blipFill>
            <a:blip r:embed="rId4"/>
            <a:stretch>
              <a:fillRect/>
            </a:stretch>
          </p:blipFill>
          <p:spPr>
            <a:xfrm>
              <a:off x="6855171" y="958229"/>
              <a:ext cx="3169920" cy="2367280"/>
            </a:xfrm>
            <a:prstGeom prst="rect">
              <a:avLst/>
            </a:prstGeom>
            <a:ln>
              <a:solidFill>
                <a:schemeClr val="tx1"/>
              </a:solidFill>
            </a:ln>
          </p:spPr>
        </p:pic>
        <p:pic>
          <p:nvPicPr>
            <p:cNvPr id="8" name="Picture 7">
              <a:extLst>
                <a:ext uri="{FF2B5EF4-FFF2-40B4-BE49-F238E27FC236}">
                  <a16:creationId xmlns:a16="http://schemas.microsoft.com/office/drawing/2014/main" id="{D5BCC780-3686-4442-A944-844A2727BD09}"/>
                </a:ext>
              </a:extLst>
            </p:cNvPr>
            <p:cNvPicPr>
              <a:picLocks noChangeAspect="1"/>
            </p:cNvPicPr>
            <p:nvPr/>
          </p:nvPicPr>
          <p:blipFill>
            <a:blip r:embed="rId5"/>
            <a:stretch>
              <a:fillRect/>
            </a:stretch>
          </p:blipFill>
          <p:spPr>
            <a:xfrm>
              <a:off x="1417828" y="3660464"/>
              <a:ext cx="3154681" cy="2362199"/>
            </a:xfrm>
            <a:prstGeom prst="rect">
              <a:avLst/>
            </a:prstGeom>
            <a:ln>
              <a:solidFill>
                <a:schemeClr val="tx1"/>
              </a:solidFill>
            </a:ln>
          </p:spPr>
        </p:pic>
        <p:pic>
          <p:nvPicPr>
            <p:cNvPr id="9" name="Picture 8">
              <a:extLst>
                <a:ext uri="{FF2B5EF4-FFF2-40B4-BE49-F238E27FC236}">
                  <a16:creationId xmlns:a16="http://schemas.microsoft.com/office/drawing/2014/main" id="{DE019FFB-32C4-9246-94A9-141BC4E6AD15}"/>
                </a:ext>
              </a:extLst>
            </p:cNvPr>
            <p:cNvPicPr>
              <a:picLocks noChangeAspect="1"/>
            </p:cNvPicPr>
            <p:nvPr/>
          </p:nvPicPr>
          <p:blipFill>
            <a:blip r:embed="rId6"/>
            <a:stretch>
              <a:fillRect/>
            </a:stretch>
          </p:blipFill>
          <p:spPr>
            <a:xfrm>
              <a:off x="4909098" y="3645223"/>
              <a:ext cx="3175000" cy="2377440"/>
            </a:xfrm>
            <a:prstGeom prst="rect">
              <a:avLst/>
            </a:prstGeom>
            <a:ln>
              <a:solidFill>
                <a:schemeClr val="tx1"/>
              </a:solidFill>
            </a:ln>
          </p:spPr>
        </p:pic>
      </p:grpSp>
      <p:sp>
        <p:nvSpPr>
          <p:cNvPr id="13" name="TextBox 12">
            <a:extLst>
              <a:ext uri="{FF2B5EF4-FFF2-40B4-BE49-F238E27FC236}">
                <a16:creationId xmlns:a16="http://schemas.microsoft.com/office/drawing/2014/main" id="{FD1DCEAB-30B0-4DDD-9B88-EC2423776670}"/>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15699233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Speech Recognition</a:t>
            </a:r>
          </a:p>
        </p:txBody>
      </p:sp>
      <p:sp>
        <p:nvSpPr>
          <p:cNvPr id="3" name="Content Placeholder 2"/>
          <p:cNvSpPr>
            <a:spLocks noGrp="1"/>
          </p:cNvSpPr>
          <p:nvPr>
            <p:ph idx="1"/>
          </p:nvPr>
        </p:nvSpPr>
        <p:spPr/>
        <p:txBody>
          <a:bodyPr/>
          <a:lstStyle/>
          <a:p>
            <a:pPr marL="0" indent="0" defTabSz="914400">
              <a:spcBef>
                <a:spcPts val="0"/>
              </a:spcBef>
              <a:buNone/>
              <a:defRPr/>
            </a:pPr>
            <a:r>
              <a:rPr lang="en-US" dirty="0"/>
              <a:t>1. Learning to recognize spoken words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72</a:t>
            </a:fld>
            <a:endParaRPr lang="en-US">
              <a:solidFill>
                <a:prstClr val="black">
                  <a:tint val="75000"/>
                </a:prstClr>
              </a:solidFill>
              <a:latin typeface="Candara"/>
            </a:endParaRPr>
          </a:p>
        </p:txBody>
      </p:sp>
      <p:grpSp>
        <p:nvGrpSpPr>
          <p:cNvPr id="16" name="Group 15"/>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SPHINX system (e.g. Lee 1989) learns speaker-specific strategies for recognizing the primitive sounds (phonemes) and words from the observed speech signal…neural network methods…hidden Markov models…”</a:t>
                </a:r>
              </a:p>
            </p:txBody>
          </p:sp>
          <p:pic>
            <p:nvPicPr>
              <p:cNvPr id="6" name="Picture 5"/>
              <p:cNvPicPr>
                <a:picLocks noChangeAspect="1"/>
              </p:cNvPicPr>
              <p:nvPr/>
            </p:nvPicPr>
            <p:blipFill>
              <a:blip r:embed="rId2"/>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4" name="TextBox 13"/>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17" name="Group 16"/>
          <p:cNvGrpSpPr/>
          <p:nvPr/>
        </p:nvGrpSpPr>
        <p:grpSpPr>
          <a:xfrm>
            <a:off x="4903214" y="1756074"/>
            <a:ext cx="8108055" cy="4464766"/>
            <a:chOff x="3379213" y="1756074"/>
            <a:chExt cx="8108055" cy="4464766"/>
          </a:xfrm>
        </p:grpSpPr>
        <p:grpSp>
          <p:nvGrpSpPr>
            <p:cNvPr id="13" name="Group 12"/>
            <p:cNvGrpSpPr/>
            <p:nvPr/>
          </p:nvGrpSpPr>
          <p:grpSpPr>
            <a:xfrm>
              <a:off x="3663527" y="2100662"/>
              <a:ext cx="7823741" cy="4120178"/>
              <a:chOff x="3663527" y="2100662"/>
              <a:chExt cx="7823741" cy="4120178"/>
            </a:xfrm>
          </p:grpSpPr>
          <p:sp>
            <p:nvSpPr>
              <p:cNvPr id="9" name="Rectangle 8"/>
              <p:cNvSpPr/>
              <p:nvPr/>
            </p:nvSpPr>
            <p:spPr>
              <a:xfrm>
                <a:off x="4128488" y="5697620"/>
                <a:ext cx="7358780" cy="523220"/>
              </a:xfrm>
              <a:prstGeom prst="rect">
                <a:avLst/>
              </a:prstGeom>
            </p:spPr>
            <p:txBody>
              <a:bodyPr wrap="square">
                <a:spAutoFit/>
              </a:bodyPr>
              <a:lstStyle/>
              <a:p>
                <a:pPr defTabSz="457200"/>
                <a:r>
                  <a:rPr lang="en-US" sz="1400" b="1" dirty="0">
                    <a:solidFill>
                      <a:prstClr val="black"/>
                    </a:solidFill>
                    <a:latin typeface="Candara"/>
                  </a:rPr>
                  <a:t>Source</a:t>
                </a:r>
                <a:r>
                  <a:rPr lang="en-US" sz="1400" dirty="0">
                    <a:solidFill>
                      <a:prstClr val="black"/>
                    </a:solidFill>
                    <a:latin typeface="Candara"/>
                  </a:rPr>
                  <a:t>: https://</a:t>
                </a:r>
                <a:r>
                  <a:rPr lang="en-US" sz="1400" dirty="0" err="1">
                    <a:solidFill>
                      <a:prstClr val="black"/>
                    </a:solidFill>
                    <a:latin typeface="Candara"/>
                  </a:rPr>
                  <a:t>www.stonetemple.com</a:t>
                </a:r>
                <a:r>
                  <a:rPr lang="en-US" sz="1400" dirty="0">
                    <a:solidFill>
                      <a:prstClr val="black"/>
                    </a:solidFill>
                    <a:latin typeface="Candara"/>
                  </a:rPr>
                  <a:t>/great-knowledge-box-</a:t>
                </a:r>
                <a:br>
                  <a:rPr lang="en-US" sz="1400" dirty="0">
                    <a:solidFill>
                      <a:prstClr val="black"/>
                    </a:solidFill>
                    <a:latin typeface="Candara"/>
                  </a:rPr>
                </a:br>
                <a:r>
                  <a:rPr lang="en-US" sz="1400" dirty="0">
                    <a:solidFill>
                      <a:prstClr val="black"/>
                    </a:solidFill>
                    <a:latin typeface="Candara"/>
                  </a:rPr>
                  <a:t>showdown/#</a:t>
                </a:r>
                <a:r>
                  <a:rPr lang="en-US" sz="1400" dirty="0" err="1">
                    <a:solidFill>
                      <a:prstClr val="black"/>
                    </a:solidFill>
                    <a:latin typeface="Candara"/>
                  </a:rPr>
                  <a:t>VoiceStudyResults</a:t>
                </a:r>
                <a:endParaRPr lang="en-US" sz="1400" dirty="0">
                  <a:solidFill>
                    <a:prstClr val="black"/>
                  </a:solidFill>
                  <a:latin typeface="Candara"/>
                </a:endParaRPr>
              </a:p>
            </p:txBody>
          </p:sp>
          <p:grpSp>
            <p:nvGrpSpPr>
              <p:cNvPr id="12" name="Group 11"/>
              <p:cNvGrpSpPr/>
              <p:nvPr/>
            </p:nvGrpSpPr>
            <p:grpSpPr>
              <a:xfrm>
                <a:off x="3663527" y="2100662"/>
                <a:ext cx="5429905" cy="3346768"/>
                <a:chOff x="2511470" y="1974610"/>
                <a:chExt cx="6570970" cy="4050073"/>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1470" y="4986529"/>
                  <a:ext cx="6570970" cy="103815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5031" y="1974610"/>
                  <a:ext cx="5103538" cy="3011919"/>
                </a:xfrm>
                <a:prstGeom prst="rect">
                  <a:avLst/>
                </a:prstGeom>
              </p:spPr>
            </p:pic>
          </p:grpSp>
        </p:grpSp>
        <p:sp>
          <p:nvSpPr>
            <p:cNvPr id="15" name="TextBox 14"/>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sp>
        <p:nvSpPr>
          <p:cNvPr id="19" name="TextBox 18">
            <a:extLst>
              <a:ext uri="{FF2B5EF4-FFF2-40B4-BE49-F238E27FC236}">
                <a16:creationId xmlns:a16="http://schemas.microsoft.com/office/drawing/2014/main" id="{1E12F9D1-360A-4DC8-AD1A-ADCD275AF777}"/>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197256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Robotics</a:t>
            </a:r>
          </a:p>
        </p:txBody>
      </p:sp>
      <p:sp>
        <p:nvSpPr>
          <p:cNvPr id="3" name="Content Placeholder 2"/>
          <p:cNvSpPr>
            <a:spLocks noGrp="1"/>
          </p:cNvSpPr>
          <p:nvPr>
            <p:ph idx="1"/>
          </p:nvPr>
        </p:nvSpPr>
        <p:spPr/>
        <p:txBody>
          <a:bodyPr/>
          <a:lstStyle/>
          <a:p>
            <a:pPr marL="0" indent="0" defTabSz="914400">
              <a:spcBef>
                <a:spcPts val="0"/>
              </a:spcBef>
              <a:buNone/>
              <a:defRPr/>
            </a:pPr>
            <a:r>
              <a:rPr lang="en-US" dirty="0"/>
              <a:t>2. Learning to drive an autonomous vehicle</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73</a:t>
            </a:fld>
            <a:endParaRPr lang="en-US">
              <a:solidFill>
                <a:prstClr val="black">
                  <a:tint val="75000"/>
                </a:prstClr>
              </a:solidFill>
              <a:latin typeface="Candara"/>
            </a:endParaRPr>
          </a:p>
        </p:txBody>
      </p:sp>
      <p:grpSp>
        <p:nvGrpSpPr>
          <p:cNvPr id="18" name="Group 17"/>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ALVINN system (</a:t>
                </a:r>
                <a:r>
                  <a:rPr lang="en-US" dirty="0" err="1">
                    <a:solidFill>
                      <a:prstClr val="black"/>
                    </a:solidFill>
                    <a:latin typeface="Times New Roman" charset="0"/>
                    <a:ea typeface="Times New Roman" charset="0"/>
                    <a:cs typeface="Times New Roman" charset="0"/>
                  </a:rPr>
                  <a:t>Pomerleau</a:t>
                </a:r>
                <a:r>
                  <a:rPr lang="en-US" dirty="0">
                    <a:solidFill>
                      <a:prstClr val="black"/>
                    </a:solidFill>
                    <a:latin typeface="Times New Roman" charset="0"/>
                    <a:ea typeface="Times New Roman" charset="0"/>
                    <a:cs typeface="Times New Roman" charset="0"/>
                  </a:rPr>
                  <a:t> 1989) has used its learned strategies to drive unassisted at 70 miles per hour for 90 miles on public highways among other cars…”</a:t>
                </a:r>
              </a:p>
            </p:txBody>
          </p:sp>
          <p:pic>
            <p:nvPicPr>
              <p:cNvPr id="6" name="Picture 5"/>
              <p:cNvPicPr>
                <a:picLocks noChangeAspect="1"/>
              </p:cNvPicPr>
              <p:nvPr/>
            </p:nvPicPr>
            <p:blipFill>
              <a:blip r:embed="rId3"/>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19" name="Group 18"/>
          <p:cNvGrpSpPr/>
          <p:nvPr/>
        </p:nvGrpSpPr>
        <p:grpSpPr>
          <a:xfrm>
            <a:off x="4903213" y="1756075"/>
            <a:ext cx="5602948" cy="4522549"/>
            <a:chOff x="3379213" y="1756074"/>
            <a:chExt cx="5602948" cy="4522549"/>
          </a:xfrm>
        </p:grpSpPr>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3750" y="2112510"/>
              <a:ext cx="4873050" cy="3653972"/>
            </a:xfrm>
            <a:prstGeom prst="rect">
              <a:avLst/>
            </a:prstGeom>
          </p:spPr>
        </p:pic>
        <p:sp>
          <p:nvSpPr>
            <p:cNvPr id="15" name="TextBox 14"/>
            <p:cNvSpPr txBox="1"/>
            <p:nvPr/>
          </p:nvSpPr>
          <p:spPr>
            <a:xfrm>
              <a:off x="5423934" y="5733982"/>
              <a:ext cx="2186609" cy="544641"/>
            </a:xfrm>
            <a:prstGeom prst="rect">
              <a:avLst/>
            </a:prstGeom>
            <a:noFill/>
          </p:spPr>
          <p:txBody>
            <a:bodyPr wrap="square" rtlCol="0" anchor="ctr">
              <a:noAutofit/>
            </a:bodyPr>
            <a:lstStyle/>
            <a:p>
              <a:pPr algn="ctr" defTabSz="457200"/>
              <a:r>
                <a:rPr lang="en-US">
                  <a:solidFill>
                    <a:prstClr val="black"/>
                  </a:solidFill>
                  <a:latin typeface="Candara"/>
                </a:rPr>
                <a:t>waymo.com</a:t>
              </a:r>
              <a:endParaRPr lang="en-US" dirty="0">
                <a:solidFill>
                  <a:prstClr val="black"/>
                </a:solidFill>
                <a:latin typeface="Candara"/>
              </a:endParaRPr>
            </a:p>
          </p:txBody>
        </p:sp>
        <p:sp>
          <p:nvSpPr>
            <p:cNvPr id="17" name="TextBox 16"/>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grpSp>
        <p:nvGrpSpPr>
          <p:cNvPr id="20" name="Group 19">
            <a:extLst>
              <a:ext uri="{FF2B5EF4-FFF2-40B4-BE49-F238E27FC236}">
                <a16:creationId xmlns:a16="http://schemas.microsoft.com/office/drawing/2014/main" id="{D54D20E5-7E5B-45E0-AE8C-A5EFD603BC84}"/>
              </a:ext>
            </a:extLst>
          </p:cNvPr>
          <p:cNvGrpSpPr/>
          <p:nvPr/>
        </p:nvGrpSpPr>
        <p:grpSpPr>
          <a:xfrm>
            <a:off x="4903213" y="1756075"/>
            <a:ext cx="5602948" cy="4499513"/>
            <a:chOff x="3379213" y="1756074"/>
            <a:chExt cx="5602948" cy="4499513"/>
          </a:xfrm>
        </p:grpSpPr>
        <p:sp>
          <p:nvSpPr>
            <p:cNvPr id="21" name="TextBox 20">
              <a:extLst>
                <a:ext uri="{FF2B5EF4-FFF2-40B4-BE49-F238E27FC236}">
                  <a16:creationId xmlns:a16="http://schemas.microsoft.com/office/drawing/2014/main" id="{4F55CA12-C242-4034-9E8C-3606E453C978}"/>
                </a:ext>
              </a:extLst>
            </p:cNvPr>
            <p:cNvSpPr txBox="1"/>
            <p:nvPr/>
          </p:nvSpPr>
          <p:spPr>
            <a:xfrm>
              <a:off x="3398999" y="5250340"/>
              <a:ext cx="5578365" cy="1005247"/>
            </a:xfrm>
            <a:prstGeom prst="rect">
              <a:avLst/>
            </a:prstGeom>
            <a:solidFill>
              <a:schemeClr val="bg1"/>
            </a:solidFill>
          </p:spPr>
          <p:txBody>
            <a:bodyPr wrap="square" rtlCol="0" anchor="t">
              <a:noAutofit/>
            </a:bodyPr>
            <a:lstStyle/>
            <a:p>
              <a:pPr algn="ctr" defTabSz="457200"/>
              <a:r>
                <a:rPr lang="en-US" dirty="0">
                  <a:solidFill>
                    <a:prstClr val="black"/>
                  </a:solidFill>
                  <a:latin typeface="Candara"/>
                </a:rPr>
                <a:t>https://</a:t>
              </a:r>
              <a:r>
                <a:rPr lang="en-US" dirty="0" err="1">
                  <a:solidFill>
                    <a:prstClr val="black"/>
                  </a:solidFill>
                  <a:latin typeface="Candara"/>
                </a:rPr>
                <a:t>www.geek.com</a:t>
              </a:r>
              <a:r>
                <a:rPr lang="en-US" dirty="0">
                  <a:solidFill>
                    <a:prstClr val="black"/>
                  </a:solidFill>
                  <a:latin typeface="Candara"/>
                </a:rPr>
                <a:t>/</a:t>
              </a:r>
              <a:r>
                <a:rPr lang="en-US" dirty="0" err="1">
                  <a:solidFill>
                    <a:prstClr val="black"/>
                  </a:solidFill>
                  <a:latin typeface="Candara"/>
                </a:rPr>
                <a:t>wp</a:t>
              </a:r>
              <a:r>
                <a:rPr lang="en-US" dirty="0">
                  <a:solidFill>
                    <a:prstClr val="black"/>
                  </a:solidFill>
                  <a:latin typeface="Candara"/>
                </a:rPr>
                <a:t>-content/uploads/2016/03/</a:t>
              </a:r>
              <a:r>
                <a:rPr lang="en-US" dirty="0" err="1">
                  <a:solidFill>
                    <a:prstClr val="black"/>
                  </a:solidFill>
                  <a:latin typeface="Candara"/>
                </a:rPr>
                <a:t>uber.jpg</a:t>
              </a:r>
              <a:endParaRPr lang="en-US" dirty="0">
                <a:solidFill>
                  <a:prstClr val="black"/>
                </a:solidFill>
                <a:latin typeface="Candara"/>
              </a:endParaRPr>
            </a:p>
          </p:txBody>
        </p:sp>
        <p:sp>
          <p:nvSpPr>
            <p:cNvPr id="22" name="TextBox 21">
              <a:extLst>
                <a:ext uri="{FF2B5EF4-FFF2-40B4-BE49-F238E27FC236}">
                  <a16:creationId xmlns:a16="http://schemas.microsoft.com/office/drawing/2014/main" id="{33C73C1B-D188-4E1D-9708-7CA31E361D2D}"/>
                </a:ext>
              </a:extLst>
            </p:cNvPr>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pic>
        <p:nvPicPr>
          <p:cNvPr id="23" name="Picture 22">
            <a:extLst>
              <a:ext uri="{FF2B5EF4-FFF2-40B4-BE49-F238E27FC236}">
                <a16:creationId xmlns:a16="http://schemas.microsoft.com/office/drawing/2014/main" id="{CCF2A541-B2D3-4F93-A942-5E175FEB77CF}"/>
              </a:ext>
            </a:extLst>
          </p:cNvPr>
          <p:cNvPicPr>
            <a:picLocks noChangeAspect="1"/>
          </p:cNvPicPr>
          <p:nvPr/>
        </p:nvPicPr>
        <p:blipFill>
          <a:blip r:embed="rId5"/>
          <a:stretch>
            <a:fillRect/>
          </a:stretch>
        </p:blipFill>
        <p:spPr>
          <a:xfrm>
            <a:off x="4923000" y="2101703"/>
            <a:ext cx="5578365" cy="3137830"/>
          </a:xfrm>
          <a:prstGeom prst="rect">
            <a:avLst/>
          </a:prstGeom>
        </p:spPr>
      </p:pic>
      <p:sp>
        <p:nvSpPr>
          <p:cNvPr id="25" name="TextBox 24">
            <a:extLst>
              <a:ext uri="{FF2B5EF4-FFF2-40B4-BE49-F238E27FC236}">
                <a16:creationId xmlns:a16="http://schemas.microsoft.com/office/drawing/2014/main" id="{02DC2DF6-E0DD-4F6A-BDB8-5980DC28F251}"/>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230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Games / Reasoning</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3. Learning to beat the masters at board games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74</a:t>
            </a:fld>
            <a:endParaRPr lang="en-US">
              <a:solidFill>
                <a:prstClr val="black">
                  <a:tint val="75000"/>
                </a:prstClr>
              </a:solidFill>
              <a:latin typeface="Candara"/>
            </a:endParaRPr>
          </a:p>
        </p:txBody>
      </p:sp>
      <p:grpSp>
        <p:nvGrpSpPr>
          <p:cNvPr id="18" name="Group 17"/>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world’s top computer program for backgammon, TD-GAMMON (</a:t>
                </a:r>
                <a:r>
                  <a:rPr lang="en-US" dirty="0" err="1">
                    <a:solidFill>
                      <a:prstClr val="black"/>
                    </a:solidFill>
                    <a:latin typeface="Times New Roman" charset="0"/>
                    <a:ea typeface="Times New Roman" charset="0"/>
                    <a:cs typeface="Times New Roman" charset="0"/>
                  </a:rPr>
                  <a:t>Tesauro</a:t>
                </a:r>
                <a:r>
                  <a:rPr lang="en-US" dirty="0">
                    <a:solidFill>
                      <a:prstClr val="black"/>
                    </a:solidFill>
                    <a:latin typeface="Times New Roman" charset="0"/>
                    <a:ea typeface="Times New Roman" charset="0"/>
                    <a:cs typeface="Times New Roman" charset="0"/>
                  </a:rPr>
                  <a:t>, 1992, 1995), learned its strategy by playing over one million practice games against itself…”</a:t>
                </a:r>
              </a:p>
            </p:txBody>
          </p:sp>
          <p:pic>
            <p:nvPicPr>
              <p:cNvPr id="6" name="Picture 5"/>
              <p:cNvPicPr>
                <a:picLocks noChangeAspect="1"/>
              </p:cNvPicPr>
              <p:nvPr/>
            </p:nvPicPr>
            <p:blipFill>
              <a:blip r:embed="rId2"/>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9" name="Group 8"/>
          <p:cNvGrpSpPr/>
          <p:nvPr/>
        </p:nvGrpSpPr>
        <p:grpSpPr>
          <a:xfrm>
            <a:off x="4903213" y="1756074"/>
            <a:ext cx="5602948" cy="3478520"/>
            <a:chOff x="3379213" y="1756074"/>
            <a:chExt cx="5602948" cy="3478520"/>
          </a:xfrm>
        </p:grpSpPr>
        <p:sp>
          <p:nvSpPr>
            <p:cNvPr id="17" name="TextBox 16"/>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85229" y="2187446"/>
              <a:ext cx="5413714" cy="3047148"/>
            </a:xfrm>
            <a:prstGeom prst="rect">
              <a:avLst/>
            </a:prstGeom>
          </p:spPr>
        </p:pic>
      </p:grpSp>
      <p:sp>
        <p:nvSpPr>
          <p:cNvPr id="14" name="TextBox 13">
            <a:extLst>
              <a:ext uri="{FF2B5EF4-FFF2-40B4-BE49-F238E27FC236}">
                <a16:creationId xmlns:a16="http://schemas.microsoft.com/office/drawing/2014/main" id="{D6493D5E-1660-43F8-9721-8D9586E7C1FF}"/>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213099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475318" y="4509900"/>
            <a:ext cx="2011716" cy="953566"/>
          </a:xfrm>
          <a:prstGeom prst="rect">
            <a:avLst/>
          </a:prstGeom>
        </p:spPr>
      </p:pic>
      <p:sp>
        <p:nvSpPr>
          <p:cNvPr id="2" name="Title 1"/>
          <p:cNvSpPr>
            <a:spLocks noGrp="1"/>
          </p:cNvSpPr>
          <p:nvPr>
            <p:ph type="title"/>
          </p:nvPr>
        </p:nvSpPr>
        <p:spPr/>
        <p:txBody>
          <a:bodyPr>
            <a:normAutofit fontScale="90000"/>
          </a:bodyPr>
          <a:lstStyle/>
          <a:p>
            <a:r>
              <a:rPr lang="en-US" dirty="0"/>
              <a:t>Computer Vision</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4. Learning to recognize images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75</a:t>
            </a:fld>
            <a:endParaRPr lang="en-US">
              <a:solidFill>
                <a:prstClr val="black">
                  <a:tint val="75000"/>
                </a:prstClr>
              </a:solidFill>
              <a:latin typeface="Candara"/>
            </a:endParaRPr>
          </a:p>
        </p:txBody>
      </p:sp>
      <p:grpSp>
        <p:nvGrpSpPr>
          <p:cNvPr id="18" name="Group 17"/>
          <p:cNvGrpSpPr/>
          <p:nvPr/>
        </p:nvGrpSpPr>
        <p:grpSpPr>
          <a:xfrm>
            <a:off x="2040743" y="1762539"/>
            <a:ext cx="2862470" cy="4049170"/>
            <a:chOff x="516743" y="1762539"/>
            <a:chExt cx="2862470" cy="4049170"/>
          </a:xfrm>
        </p:grpSpPr>
        <p:grpSp>
          <p:nvGrpSpPr>
            <p:cNvPr id="11" name="Group 10"/>
            <p:cNvGrpSpPr/>
            <p:nvPr/>
          </p:nvGrpSpPr>
          <p:grpSpPr>
            <a:xfrm>
              <a:off x="516743" y="2100662"/>
              <a:ext cx="2862470" cy="3711047"/>
              <a:chOff x="993913" y="2107096"/>
              <a:chExt cx="2862470" cy="3711047"/>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a:t>
                </a:r>
                <a:r>
                  <a:rPr lang="en-US" dirty="0">
                    <a:solidFill>
                      <a:srgbClr val="000000"/>
                    </a:solidFill>
                    <a:latin typeface="NeueHaasGroteskText W01" charset="0"/>
                  </a:rPr>
                  <a:t>The recognizer is a convolution network that can be spatially replicated. From the network output, a hidden Markov model produces word scores. The entire system is globally trained to minimize word-level errors.</a:t>
                </a:r>
                <a:r>
                  <a:rPr lang="en-US" dirty="0">
                    <a:solidFill>
                      <a:prstClr val="black"/>
                    </a:solidFill>
                    <a:latin typeface="Times New Roman" charset="0"/>
                    <a:ea typeface="Times New Roman" charset="0"/>
                    <a:cs typeface="Times New Roman" charset="0"/>
                  </a:rPr>
                  <a:t>…”</a:t>
                </a:r>
              </a:p>
            </p:txBody>
          </p:sp>
          <p:sp>
            <p:nvSpPr>
              <p:cNvPr id="7" name="TextBox 6"/>
              <p:cNvSpPr txBox="1"/>
              <p:nvPr/>
            </p:nvSpPr>
            <p:spPr>
              <a:xfrm>
                <a:off x="1423468" y="5327812"/>
                <a:ext cx="2139567" cy="490331"/>
              </a:xfrm>
              <a:prstGeom prst="rect">
                <a:avLst/>
              </a:prstGeom>
              <a:noFill/>
            </p:spPr>
            <p:txBody>
              <a:bodyPr wrap="square" rtlCol="0" anchor="ctr">
                <a:noAutofit/>
              </a:bodyPr>
              <a:lstStyle/>
              <a:p>
                <a:pPr algn="ctr" defTabSz="457200"/>
                <a:r>
                  <a:rPr lang="en-US" dirty="0">
                    <a:solidFill>
                      <a:prstClr val="black"/>
                    </a:solidFill>
                    <a:latin typeface="Times New Roman" charset="0"/>
                    <a:ea typeface="Times New Roman" charset="0"/>
                    <a:cs typeface="Times New Roman" charset="0"/>
                  </a:rPr>
                  <a:t>(</a:t>
                </a:r>
                <a:r>
                  <a:rPr lang="en-US" dirty="0" err="1">
                    <a:solidFill>
                      <a:prstClr val="black"/>
                    </a:solidFill>
                    <a:latin typeface="Times New Roman" charset="0"/>
                    <a:ea typeface="Times New Roman" charset="0"/>
                    <a:cs typeface="Times New Roman" charset="0"/>
                  </a:rPr>
                  <a:t>LeCun</a:t>
                </a:r>
                <a:r>
                  <a:rPr lang="en-US" dirty="0">
                    <a:solidFill>
                      <a:prstClr val="black"/>
                    </a:solidFill>
                    <a:latin typeface="Times New Roman" charset="0"/>
                    <a:ea typeface="Times New Roman" charset="0"/>
                    <a:cs typeface="Times New Roman" charset="0"/>
                  </a:rPr>
                  <a:t> et al., 1995)</a:t>
                </a: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sp>
        <p:nvSpPr>
          <p:cNvPr id="17" name="TextBox 16"/>
          <p:cNvSpPr txBox="1"/>
          <p:nvPr/>
        </p:nvSpPr>
        <p:spPr>
          <a:xfrm>
            <a:off x="4903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pic>
        <p:nvPicPr>
          <p:cNvPr id="14" name="Picture 13"/>
          <p:cNvPicPr>
            <a:picLocks noChangeAspect="1"/>
          </p:cNvPicPr>
          <p:nvPr/>
        </p:nvPicPr>
        <p:blipFill>
          <a:blip r:embed="rId4"/>
          <a:stretch>
            <a:fillRect/>
          </a:stretch>
        </p:blipFill>
        <p:spPr>
          <a:xfrm>
            <a:off x="5231727" y="2100663"/>
            <a:ext cx="4945921" cy="2730825"/>
          </a:xfrm>
          <a:prstGeom prst="rect">
            <a:avLst/>
          </a:prstGeom>
        </p:spPr>
      </p:pic>
      <p:pic>
        <p:nvPicPr>
          <p:cNvPr id="10" name="Picture 9"/>
          <p:cNvPicPr>
            <a:picLocks noChangeAspect="1"/>
          </p:cNvPicPr>
          <p:nvPr/>
        </p:nvPicPr>
        <p:blipFill>
          <a:blip r:embed="rId5"/>
          <a:stretch>
            <a:fillRect/>
          </a:stretch>
        </p:blipFill>
        <p:spPr>
          <a:xfrm>
            <a:off x="5207087" y="4890720"/>
            <a:ext cx="4844654" cy="1547518"/>
          </a:xfrm>
          <a:prstGeom prst="rect">
            <a:avLst/>
          </a:prstGeom>
        </p:spPr>
      </p:pic>
      <p:sp>
        <p:nvSpPr>
          <p:cNvPr id="19" name="TextBox 18"/>
          <p:cNvSpPr txBox="1"/>
          <p:nvPr/>
        </p:nvSpPr>
        <p:spPr>
          <a:xfrm>
            <a:off x="4302997" y="6427235"/>
            <a:ext cx="4728039" cy="342711"/>
          </a:xfrm>
          <a:prstGeom prst="rect">
            <a:avLst/>
          </a:prstGeom>
          <a:noFill/>
        </p:spPr>
        <p:txBody>
          <a:bodyPr wrap="square" rtlCol="0" anchor="ctr">
            <a:noAutofit/>
          </a:bodyPr>
          <a:lstStyle/>
          <a:p>
            <a:pPr defTabSz="457200"/>
            <a:r>
              <a:rPr lang="en-US" sz="1400" dirty="0">
                <a:solidFill>
                  <a:prstClr val="white">
                    <a:lumMod val="50000"/>
                  </a:prstClr>
                </a:solidFill>
                <a:latin typeface="Candara"/>
              </a:rPr>
              <a:t>Images from https://</a:t>
            </a:r>
            <a:r>
              <a:rPr lang="en-US" sz="1400" dirty="0" err="1">
                <a:solidFill>
                  <a:prstClr val="white">
                    <a:lumMod val="50000"/>
                  </a:prstClr>
                </a:solidFill>
                <a:latin typeface="Candara"/>
              </a:rPr>
              <a:t>blog.openai.com</a:t>
            </a:r>
            <a:r>
              <a:rPr lang="en-US" sz="1400" dirty="0">
                <a:solidFill>
                  <a:prstClr val="white">
                    <a:lumMod val="50000"/>
                  </a:prstClr>
                </a:solidFill>
                <a:latin typeface="Candara"/>
              </a:rPr>
              <a:t>/generative-models/</a:t>
            </a:r>
          </a:p>
        </p:txBody>
      </p:sp>
      <p:sp>
        <p:nvSpPr>
          <p:cNvPr id="15" name="TextBox 14">
            <a:extLst>
              <a:ext uri="{FF2B5EF4-FFF2-40B4-BE49-F238E27FC236}">
                <a16:creationId xmlns:a16="http://schemas.microsoft.com/office/drawing/2014/main" id="{B09C0521-2323-403D-A3A7-83DD68A44C02}"/>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84120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Learning Theory</a:t>
            </a:r>
          </a:p>
        </p:txBody>
      </p:sp>
      <p:sp>
        <p:nvSpPr>
          <p:cNvPr id="8" name="Content Placeholder 7"/>
          <p:cNvSpPr>
            <a:spLocks noGrp="1"/>
          </p:cNvSpPr>
          <p:nvPr>
            <p:ph idx="1"/>
          </p:nvPr>
        </p:nvSpPr>
        <p:spPr/>
        <p:txBody>
          <a:bodyPr/>
          <a:lstStyle/>
          <a:p>
            <a:r>
              <a:rPr lang="en-US" dirty="0"/>
              <a:t>5. In what cases and how well can we learn?</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76</a:t>
            </a:fld>
            <a:endParaRPr lang="en-US">
              <a:solidFill>
                <a:prstClr val="black">
                  <a:tint val="75000"/>
                </a:prstClr>
              </a:solidFill>
              <a:latin typeface="Candara"/>
            </a:endParaRPr>
          </a:p>
        </p:txBody>
      </p:sp>
      <p:pic>
        <p:nvPicPr>
          <p:cNvPr id="5" name="Picture 4"/>
          <p:cNvPicPr>
            <a:picLocks noChangeAspect="1"/>
          </p:cNvPicPr>
          <p:nvPr/>
        </p:nvPicPr>
        <p:blipFill>
          <a:blip r:embed="rId2"/>
          <a:stretch>
            <a:fillRect/>
          </a:stretch>
        </p:blipFill>
        <p:spPr>
          <a:xfrm>
            <a:off x="1642555" y="4718430"/>
            <a:ext cx="5067002" cy="2834442"/>
          </a:xfrm>
          <a:prstGeom prst="rect">
            <a:avLst/>
          </a:prstGeom>
        </p:spPr>
      </p:pic>
      <p:pic>
        <p:nvPicPr>
          <p:cNvPr id="6" name="Picture 5"/>
          <p:cNvPicPr>
            <a:picLocks noChangeAspect="1"/>
          </p:cNvPicPr>
          <p:nvPr/>
        </p:nvPicPr>
        <p:blipFill>
          <a:blip r:embed="rId3"/>
          <a:stretch>
            <a:fillRect/>
          </a:stretch>
        </p:blipFill>
        <p:spPr>
          <a:xfrm>
            <a:off x="1642556" y="2005778"/>
            <a:ext cx="3687441" cy="2566227"/>
          </a:xfrm>
          <a:prstGeom prst="rect">
            <a:avLst/>
          </a:prstGeom>
        </p:spPr>
      </p:pic>
      <p:pic>
        <p:nvPicPr>
          <p:cNvPr id="7" name="Picture 6"/>
          <p:cNvPicPr>
            <a:picLocks noChangeAspect="1"/>
          </p:cNvPicPr>
          <p:nvPr/>
        </p:nvPicPr>
        <p:blipFill>
          <a:blip r:embed="rId4"/>
          <a:stretch>
            <a:fillRect/>
          </a:stretch>
        </p:blipFill>
        <p:spPr>
          <a:xfrm>
            <a:off x="5500581" y="2005778"/>
            <a:ext cx="4848442" cy="2358701"/>
          </a:xfrm>
          <a:prstGeom prst="rect">
            <a:avLst/>
          </a:prstGeom>
        </p:spPr>
      </p:pic>
      <p:sp>
        <p:nvSpPr>
          <p:cNvPr id="9" name="Rectangle 8"/>
          <p:cNvSpPr/>
          <p:nvPr/>
        </p:nvSpPr>
        <p:spPr>
          <a:xfrm>
            <a:off x="6828112" y="4619214"/>
            <a:ext cx="3839888" cy="2031325"/>
          </a:xfrm>
          <a:prstGeom prst="rect">
            <a:avLst/>
          </a:prstGeom>
        </p:spPr>
        <p:txBody>
          <a:bodyPr wrap="square">
            <a:spAutoFit/>
          </a:bodyPr>
          <a:lstStyle/>
          <a:p>
            <a:pPr marL="342900" indent="-342900" defTabSz="457200">
              <a:buFont typeface="+mj-lt"/>
              <a:buAutoNum type="arabicPeriod"/>
            </a:pPr>
            <a:r>
              <a:rPr lang="en-US" dirty="0">
                <a:solidFill>
                  <a:prstClr val="black"/>
                </a:solidFill>
                <a:latin typeface="Candara"/>
              </a:rPr>
              <a:t>How many examples do we need to learn?</a:t>
            </a:r>
          </a:p>
          <a:p>
            <a:pPr marL="342900" indent="-342900" defTabSz="457200">
              <a:buFont typeface="+mj-lt"/>
              <a:buAutoNum type="arabicPeriod"/>
            </a:pPr>
            <a:r>
              <a:rPr lang="en-US" dirty="0">
                <a:solidFill>
                  <a:prstClr val="black"/>
                </a:solidFill>
                <a:latin typeface="Candara"/>
              </a:rPr>
              <a:t>How do we quantify our ability to generalize to unseen data?</a:t>
            </a:r>
          </a:p>
          <a:p>
            <a:pPr marL="342900" indent="-342900" defTabSz="457200">
              <a:buFont typeface="+mj-lt"/>
              <a:buAutoNum type="arabicPeriod"/>
            </a:pPr>
            <a:r>
              <a:rPr lang="en-US" dirty="0">
                <a:solidFill>
                  <a:prstClr val="black"/>
                </a:solidFill>
                <a:latin typeface="Candara"/>
              </a:rPr>
              <a:t>Which algorithms are better suited to specific learning settings?</a:t>
            </a:r>
          </a:p>
        </p:txBody>
      </p:sp>
      <p:sp>
        <p:nvSpPr>
          <p:cNvPr id="10" name="TextBox 9">
            <a:extLst>
              <a:ext uri="{FF2B5EF4-FFF2-40B4-BE49-F238E27FC236}">
                <a16:creationId xmlns:a16="http://schemas.microsoft.com/office/drawing/2014/main" id="{204436B0-5766-41AA-A2FA-531E15C734C3}"/>
              </a:ext>
            </a:extLst>
          </p:cNvPr>
          <p:cNvSpPr txBox="1"/>
          <p:nvPr/>
        </p:nvSpPr>
        <p:spPr>
          <a:xfrm rot="16200000">
            <a:off x="9968865" y="4074705"/>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9360775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B373-4A4C-483E-973F-398EFD866DED}"/>
              </a:ext>
            </a:extLst>
          </p:cNvPr>
          <p:cNvSpPr>
            <a:spLocks noGrp="1"/>
          </p:cNvSpPr>
          <p:nvPr>
            <p:ph type="title"/>
          </p:nvPr>
        </p:nvSpPr>
        <p:spPr/>
        <p:txBody>
          <a:bodyPr/>
          <a:lstStyle/>
          <a:p>
            <a:r>
              <a:rPr lang="en-US" dirty="0"/>
              <a:t>Machine Learning and Statistics</a:t>
            </a:r>
          </a:p>
        </p:txBody>
      </p:sp>
      <p:sp>
        <p:nvSpPr>
          <p:cNvPr id="3" name="Content Placeholder 2">
            <a:extLst>
              <a:ext uri="{FF2B5EF4-FFF2-40B4-BE49-F238E27FC236}">
                <a16:creationId xmlns:a16="http://schemas.microsoft.com/office/drawing/2014/main" id="{C91197E9-315C-459F-B53E-985DC42CABFE}"/>
              </a:ext>
            </a:extLst>
          </p:cNvPr>
          <p:cNvSpPr>
            <a:spLocks noGrp="1"/>
          </p:cNvSpPr>
          <p:nvPr>
            <p:ph idx="1"/>
          </p:nvPr>
        </p:nvSpPr>
        <p:spPr>
          <a:xfrm>
            <a:off x="552099" y="1113178"/>
            <a:ext cx="10515600" cy="5789898"/>
          </a:xfrm>
        </p:spPr>
        <p:txBody>
          <a:bodyPr/>
          <a:lstStyle/>
          <a:p>
            <a:pPr lvl="0"/>
            <a:r>
              <a:rPr lang="en-US" sz="2400" dirty="0"/>
              <a:t>Statistics is also about learning from data</a:t>
            </a:r>
          </a:p>
          <a:p>
            <a:pPr lvl="0"/>
            <a:r>
              <a:rPr lang="en-US" sz="2400" dirty="0"/>
              <a:t>Statistics has been around from much longer!</a:t>
            </a:r>
          </a:p>
          <a:p>
            <a:pPr lvl="0"/>
            <a:r>
              <a:rPr lang="en-US" sz="2400" dirty="0"/>
              <a:t>What’s the difference?</a:t>
            </a:r>
          </a:p>
          <a:p>
            <a:endParaRPr lang="en-US" sz="1000" dirty="0"/>
          </a:p>
          <a:p>
            <a:r>
              <a:rPr lang="en-US" sz="2400" dirty="0">
                <a:solidFill>
                  <a:schemeClr val="tx1"/>
                </a:solidFill>
              </a:rPr>
              <a:t>Until the mid 1990s:</a:t>
            </a:r>
          </a:p>
          <a:p>
            <a:r>
              <a:rPr lang="en-US" sz="2400" dirty="0"/>
              <a:t>Statistics:</a:t>
            </a:r>
          </a:p>
          <a:p>
            <a:pPr lvl="1"/>
            <a:r>
              <a:rPr lang="en-US" dirty="0"/>
              <a:t>A branch of mathematics</a:t>
            </a:r>
          </a:p>
          <a:p>
            <a:pPr lvl="1"/>
            <a:r>
              <a:rPr lang="en-US" dirty="0"/>
              <a:t>Emphasized rigor, correctness, provable properties (“is it correct?”)</a:t>
            </a:r>
          </a:p>
          <a:p>
            <a:pPr lvl="1"/>
            <a:r>
              <a:rPr lang="en-US" dirty="0"/>
              <a:t>Was not very concerned with scaling</a:t>
            </a:r>
          </a:p>
          <a:p>
            <a:pPr lvl="2"/>
            <a:r>
              <a:rPr lang="en-US" dirty="0"/>
              <a:t>Not much awareness of computational complexity</a:t>
            </a:r>
          </a:p>
          <a:p>
            <a:r>
              <a:rPr lang="en-US" sz="2400" dirty="0"/>
              <a:t>Machine Learning:</a:t>
            </a:r>
          </a:p>
          <a:p>
            <a:pPr lvl="1"/>
            <a:r>
              <a:rPr lang="en-US" dirty="0"/>
              <a:t>A branch of Computer Science / AI</a:t>
            </a:r>
          </a:p>
          <a:p>
            <a:pPr lvl="1"/>
            <a:r>
              <a:rPr lang="en-US" dirty="0"/>
              <a:t>Focus on heuristics, making things work in practice (“does it work?”)</a:t>
            </a:r>
          </a:p>
          <a:p>
            <a:pPr lvl="1"/>
            <a:r>
              <a:rPr lang="en-US" dirty="0"/>
              <a:t>Not much awareness of statistical theory</a:t>
            </a:r>
          </a:p>
          <a:p>
            <a:endParaRPr lang="en-US" sz="2400" dirty="0"/>
          </a:p>
        </p:txBody>
      </p:sp>
      <p:sp>
        <p:nvSpPr>
          <p:cNvPr id="4" name="TextBox 3">
            <a:extLst>
              <a:ext uri="{FF2B5EF4-FFF2-40B4-BE49-F238E27FC236}">
                <a16:creationId xmlns:a16="http://schemas.microsoft.com/office/drawing/2014/main" id="{178D0ACC-F1B3-4290-B857-04D091DED78F}"/>
              </a:ext>
            </a:extLst>
          </p:cNvPr>
          <p:cNvSpPr txBox="1"/>
          <p:nvPr/>
        </p:nvSpPr>
        <p:spPr>
          <a:xfrm>
            <a:off x="9296854" y="6443355"/>
            <a:ext cx="2742802" cy="338554"/>
          </a:xfrm>
          <a:prstGeom prst="rect">
            <a:avLst/>
          </a:prstGeom>
          <a:noFill/>
        </p:spPr>
        <p:txBody>
          <a:bodyPr wrap="none" rtlCol="0">
            <a:spAutoFit/>
          </a:bodyPr>
          <a:lstStyle/>
          <a:p>
            <a:r>
              <a:rPr lang="en-US" sz="1600" dirty="0">
                <a:solidFill>
                  <a:schemeClr val="bg1">
                    <a:lumMod val="50000"/>
                  </a:schemeClr>
                </a:solidFill>
              </a:rPr>
              <a:t>Slide: CMU ML, Roni Rosenfeld</a:t>
            </a:r>
          </a:p>
        </p:txBody>
      </p:sp>
    </p:spTree>
    <p:extLst>
      <p:ext uri="{BB962C8B-B14F-4D97-AF65-F5344CB8AC3E}">
        <p14:creationId xmlns:p14="http://schemas.microsoft.com/office/powerpoint/2010/main" val="2809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E379-A534-43BA-B4C7-8F4C4D742267}"/>
              </a:ext>
            </a:extLst>
          </p:cNvPr>
          <p:cNvSpPr>
            <a:spLocks noGrp="1"/>
          </p:cNvSpPr>
          <p:nvPr>
            <p:ph type="title"/>
          </p:nvPr>
        </p:nvSpPr>
        <p:spPr/>
        <p:txBody>
          <a:bodyPr/>
          <a:lstStyle/>
          <a:p>
            <a:r>
              <a:rPr lang="en-US" dirty="0"/>
              <a:t>Machine Learning and Statistics</a:t>
            </a:r>
          </a:p>
        </p:txBody>
      </p:sp>
      <p:sp>
        <p:nvSpPr>
          <p:cNvPr id="3" name="Content Placeholder 2">
            <a:extLst>
              <a:ext uri="{FF2B5EF4-FFF2-40B4-BE49-F238E27FC236}">
                <a16:creationId xmlns:a16="http://schemas.microsoft.com/office/drawing/2014/main" id="{60A22BE6-45B2-46D6-8B40-0B9A6E787C28}"/>
              </a:ext>
            </a:extLst>
          </p:cNvPr>
          <p:cNvSpPr>
            <a:spLocks noGrp="1"/>
          </p:cNvSpPr>
          <p:nvPr>
            <p:ph idx="1"/>
          </p:nvPr>
        </p:nvSpPr>
        <p:spPr/>
        <p:txBody>
          <a:bodyPr/>
          <a:lstStyle/>
          <a:p>
            <a:r>
              <a:rPr lang="en-US" u="sng" dirty="0"/>
              <a:t>From the mid 1990s:</a:t>
            </a:r>
          </a:p>
          <a:p>
            <a:pPr lvl="0"/>
            <a:endParaRPr lang="en-US" dirty="0"/>
          </a:p>
          <a:p>
            <a:pPr lvl="0"/>
            <a:r>
              <a:rPr lang="en-US" dirty="0"/>
              <a:t>The two fields have effectively merged</a:t>
            </a:r>
          </a:p>
          <a:p>
            <a:pPr lvl="1"/>
            <a:r>
              <a:rPr lang="en-US" sz="2800" dirty="0"/>
              <a:t>Carnegie Mellon has led the way!</a:t>
            </a:r>
          </a:p>
          <a:p>
            <a:pPr lvl="0"/>
            <a:r>
              <a:rPr lang="en-US" dirty="0"/>
              <a:t>ML is now often called “Statistical Machine Learning”</a:t>
            </a:r>
          </a:p>
          <a:p>
            <a:pPr lvl="1"/>
            <a:r>
              <a:rPr lang="en-US" sz="2800" dirty="0"/>
              <a:t>There is very little non-statistical ML today</a:t>
            </a:r>
          </a:p>
          <a:p>
            <a:endParaRPr lang="en-US" dirty="0"/>
          </a:p>
        </p:txBody>
      </p:sp>
      <p:sp>
        <p:nvSpPr>
          <p:cNvPr id="4" name="TextBox 3">
            <a:extLst>
              <a:ext uri="{FF2B5EF4-FFF2-40B4-BE49-F238E27FC236}">
                <a16:creationId xmlns:a16="http://schemas.microsoft.com/office/drawing/2014/main" id="{7AAABA60-9623-476E-B828-0A0B1F5A1FBF}"/>
              </a:ext>
            </a:extLst>
          </p:cNvPr>
          <p:cNvSpPr txBox="1"/>
          <p:nvPr/>
        </p:nvSpPr>
        <p:spPr>
          <a:xfrm>
            <a:off x="552099" y="6456234"/>
            <a:ext cx="2742802" cy="338554"/>
          </a:xfrm>
          <a:prstGeom prst="rect">
            <a:avLst/>
          </a:prstGeom>
          <a:noFill/>
        </p:spPr>
        <p:txBody>
          <a:bodyPr wrap="none" rtlCol="0">
            <a:spAutoFit/>
          </a:bodyPr>
          <a:lstStyle/>
          <a:p>
            <a:r>
              <a:rPr lang="en-US" sz="1600" dirty="0">
                <a:solidFill>
                  <a:schemeClr val="bg1">
                    <a:lumMod val="50000"/>
                  </a:schemeClr>
                </a:solidFill>
              </a:rPr>
              <a:t>Slide: CMU ML, Roni Rosenfeld</a:t>
            </a:r>
          </a:p>
        </p:txBody>
      </p:sp>
    </p:spTree>
    <p:extLst>
      <p:ext uri="{BB962C8B-B14F-4D97-AF65-F5344CB8AC3E}">
        <p14:creationId xmlns:p14="http://schemas.microsoft.com/office/powerpoint/2010/main" val="967329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10-606 and 10-607</a:t>
            </a:r>
          </a:p>
        </p:txBody>
      </p:sp>
      <p:sp>
        <p:nvSpPr>
          <p:cNvPr id="3" name="Content Placeholder 2"/>
          <p:cNvSpPr>
            <a:spLocks noGrp="1"/>
          </p:cNvSpPr>
          <p:nvPr>
            <p:ph idx="1"/>
          </p:nvPr>
        </p:nvSpPr>
        <p:spPr>
          <a:xfrm>
            <a:off x="552099" y="1113178"/>
            <a:ext cx="10515600" cy="4241020"/>
          </a:xfrm>
        </p:spPr>
        <p:txBody>
          <a:bodyPr/>
          <a:lstStyle/>
          <a:p>
            <a:pPr marL="457200" indent="-457200">
              <a:buFont typeface="Wingdings" panose="05000000000000000000" pitchFamily="2" charset="2"/>
              <a:buChar char="§"/>
            </a:pPr>
            <a:r>
              <a:rPr lang="en-US" dirty="0"/>
              <a:t>Mini Courses</a:t>
            </a:r>
          </a:p>
          <a:p>
            <a:pPr marL="917575" lvl="2" indent="-457200"/>
            <a:r>
              <a:rPr lang="en-US" sz="2800" dirty="0"/>
              <a:t>10-606</a:t>
            </a:r>
          </a:p>
          <a:p>
            <a:pPr marL="917575" lvl="2" indent="-457200"/>
            <a:r>
              <a:rPr lang="en-US" sz="2800" dirty="0"/>
              <a:t>10-607</a:t>
            </a:r>
            <a:endParaRPr lang="en-US" sz="3600" dirty="0"/>
          </a:p>
          <a:p>
            <a:pPr marL="457200" indent="-457200">
              <a:buFont typeface="Wingdings" panose="05000000000000000000" pitchFamily="2" charset="2"/>
              <a:buChar char="§"/>
            </a:pPr>
            <a:r>
              <a:rPr lang="en-US" dirty="0"/>
              <a:t>Intro ML Courses</a:t>
            </a:r>
          </a:p>
          <a:p>
            <a:pPr marL="917575" lvl="2" indent="-457200"/>
            <a:r>
              <a:rPr lang="en-US" sz="2800" dirty="0"/>
              <a:t>10-315</a:t>
            </a:r>
          </a:p>
          <a:p>
            <a:pPr marL="917575" lvl="2" indent="-457200"/>
            <a:r>
              <a:rPr lang="en-US" sz="2800" dirty="0"/>
              <a:t>10-301/601</a:t>
            </a:r>
          </a:p>
          <a:p>
            <a:pPr marL="917575" lvl="2" indent="-457200"/>
            <a:r>
              <a:rPr lang="en-US" sz="2800" dirty="0"/>
              <a:t>10-701</a:t>
            </a:r>
          </a:p>
          <a:p>
            <a:pPr marL="917575" lvl="2" indent="-457200"/>
            <a:r>
              <a:rPr lang="en-US" sz="2800" dirty="0"/>
              <a:t>10-715</a:t>
            </a:r>
            <a:endParaRPr lang="en-US" sz="2400" dirty="0"/>
          </a:p>
          <a:p>
            <a:pPr marL="457200" indent="-457200">
              <a:buFont typeface="Wingdings" panose="05000000000000000000" pitchFamily="2" charset="2"/>
              <a:buChar char="§"/>
            </a:pPr>
            <a:r>
              <a:rPr lang="en-US" dirty="0"/>
              <a:t>Prerequisites</a:t>
            </a:r>
          </a:p>
        </p:txBody>
      </p:sp>
    </p:spTree>
    <p:extLst>
      <p:ext uri="{BB962C8B-B14F-4D97-AF65-F5344CB8AC3E}">
        <p14:creationId xmlns:p14="http://schemas.microsoft.com/office/powerpoint/2010/main" val="610604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68E68-08F4-4F34-B86E-958CDBB87AB6}"/>
              </a:ext>
            </a:extLst>
          </p:cNvPr>
          <p:cNvSpPr>
            <a:spLocks noGrp="1"/>
          </p:cNvSpPr>
          <p:nvPr>
            <p:ph type="title"/>
          </p:nvPr>
        </p:nvSpPr>
        <p:spPr/>
        <p:txBody>
          <a:bodyPr/>
          <a:lstStyle/>
          <a:p>
            <a:r>
              <a:rPr lang="en-US" dirty="0"/>
              <a:t>Two-column Proof</a:t>
            </a:r>
          </a:p>
        </p:txBody>
      </p:sp>
      <p:sp>
        <p:nvSpPr>
          <p:cNvPr id="3" name="Content Placeholder 2">
            <a:extLst>
              <a:ext uri="{FF2B5EF4-FFF2-40B4-BE49-F238E27FC236}">
                <a16:creationId xmlns:a16="http://schemas.microsoft.com/office/drawing/2014/main" id="{2784B128-40CC-4520-837F-A88E5294EF15}"/>
              </a:ext>
            </a:extLst>
          </p:cNvPr>
          <p:cNvSpPr>
            <a:spLocks noGrp="1"/>
          </p:cNvSpPr>
          <p:nvPr>
            <p:ph idx="1"/>
          </p:nvPr>
        </p:nvSpPr>
        <p:spPr/>
        <p:txBody>
          <a:bodyPr/>
          <a:lstStyle/>
          <a:p>
            <a:r>
              <a:rPr lang="en-US" dirty="0"/>
              <a:t>Give an explicit justification for each statement based on previous statements</a:t>
            </a:r>
          </a:p>
          <a:p>
            <a:endParaRPr lang="en-US" dirty="0"/>
          </a:p>
          <a:p>
            <a:r>
              <a:rPr lang="en-US" dirty="0">
                <a:solidFill>
                  <a:srgbClr val="7030A0"/>
                </a:solidFill>
              </a:rPr>
              <a:t>Prove Socrates is mortal</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050A4F2D-6ECE-4277-B12C-764D15CBB259}"/>
                  </a:ext>
                </a:extLst>
              </p:cNvPr>
              <p:cNvSpPr txBox="1">
                <a:spLocks/>
              </p:cNvSpPr>
              <p:nvPr/>
            </p:nvSpPr>
            <p:spPr>
              <a:xfrm>
                <a:off x="8928370" y="5142081"/>
                <a:ext cx="3069500" cy="1529763"/>
              </a:xfrm>
              <a:prstGeom prst="rect">
                <a:avLst/>
              </a:prstGeom>
              <a:ln w="19050">
                <a:solidFill>
                  <a:srgbClr val="7030A0"/>
                </a:solidFill>
              </a:ln>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7030A0"/>
                    </a:solidFill>
                  </a:rPr>
                  <a:t>Modus Ponens</a:t>
                </a:r>
              </a:p>
              <a:p>
                <a:r>
                  <a:rPr lang="en-US" dirty="0">
                    <a:solidFill>
                      <a:srgbClr val="7030A0"/>
                    </a:solidFill>
                  </a:rPr>
                  <a:t>	</a:t>
                </a:r>
                <a14:m>
                  <m:oMath xmlns:m="http://schemas.openxmlformats.org/officeDocument/2006/math">
                    <m:f>
                      <m:fPr>
                        <m:ctrlPr>
                          <a:rPr lang="en-US" sz="4000" i="1" dirty="0">
                            <a:solidFill>
                              <a:srgbClr val="7030A0"/>
                            </a:solidFill>
                            <a:latin typeface="Cambria Math" panose="02040503050406030204" pitchFamily="18" charset="0"/>
                          </a:rPr>
                        </m:ctrlPr>
                      </m:fPr>
                      <m:num>
                        <m:r>
                          <a:rPr lang="en-US" sz="4000" i="1" dirty="0">
                            <a:solidFill>
                              <a:srgbClr val="7030A0"/>
                            </a:solidFill>
                            <a:latin typeface="Cambria Math" panose="02040503050406030204" pitchFamily="18" charset="0"/>
                          </a:rPr>
                          <m:t>𝛼</m:t>
                        </m:r>
                        <m:r>
                          <a:rPr lang="en-US" sz="4000" i="1" dirty="0">
                            <a:solidFill>
                              <a:srgbClr val="7030A0"/>
                            </a:solidFill>
                            <a:latin typeface="Cambria Math" panose="02040503050406030204" pitchFamily="18" charset="0"/>
                          </a:rPr>
                          <m:t>⇒</m:t>
                        </m:r>
                        <m:r>
                          <a:rPr lang="en-US" sz="4000" i="1" dirty="0">
                            <a:solidFill>
                              <a:srgbClr val="7030A0"/>
                            </a:solidFill>
                            <a:latin typeface="Cambria Math" panose="02040503050406030204" pitchFamily="18" charset="0"/>
                          </a:rPr>
                          <m:t>𝛽</m:t>
                        </m:r>
                        <m:r>
                          <a:rPr lang="en-US" sz="4000" i="1" dirty="0" smtClean="0">
                            <a:solidFill>
                              <a:srgbClr val="7030A0"/>
                            </a:solidFill>
                            <a:latin typeface="Cambria Math" panose="02040503050406030204" pitchFamily="18" charset="0"/>
                          </a:rPr>
                          <m:t>,</m:t>
                        </m:r>
                        <m:r>
                          <a:rPr lang="en-US" sz="4000" i="1" dirty="0">
                            <a:solidFill>
                              <a:srgbClr val="7030A0"/>
                            </a:solidFill>
                            <a:latin typeface="Cambria Math" panose="02040503050406030204" pitchFamily="18" charset="0"/>
                          </a:rPr>
                          <m:t>    </m:t>
                        </m:r>
                        <m:r>
                          <a:rPr lang="en-US" sz="4000" i="1" dirty="0" smtClean="0">
                            <a:solidFill>
                              <a:srgbClr val="7030A0"/>
                            </a:solidFill>
                            <a:latin typeface="Cambria Math" panose="02040503050406030204" pitchFamily="18" charset="0"/>
                          </a:rPr>
                          <m:t>  </m:t>
                        </m:r>
                        <m:r>
                          <a:rPr lang="en-US" sz="4000" i="1" dirty="0">
                            <a:solidFill>
                              <a:srgbClr val="7030A0"/>
                            </a:solidFill>
                            <a:latin typeface="Cambria Math" panose="02040503050406030204" pitchFamily="18" charset="0"/>
                          </a:rPr>
                          <m:t>  </m:t>
                        </m:r>
                        <m:r>
                          <a:rPr lang="en-US" sz="4000" i="1" dirty="0">
                            <a:solidFill>
                              <a:srgbClr val="7030A0"/>
                            </a:solidFill>
                            <a:latin typeface="Cambria Math" panose="02040503050406030204" pitchFamily="18" charset="0"/>
                          </a:rPr>
                          <m:t>𝛼</m:t>
                        </m:r>
                      </m:num>
                      <m:den>
                        <m:r>
                          <a:rPr lang="en-US" sz="4000" i="1" dirty="0">
                            <a:solidFill>
                              <a:srgbClr val="7030A0"/>
                            </a:solidFill>
                            <a:latin typeface="Cambria Math" panose="02040503050406030204" pitchFamily="18" charset="0"/>
                          </a:rPr>
                          <m:t>𝛽</m:t>
                        </m:r>
                      </m:den>
                    </m:f>
                  </m:oMath>
                </a14:m>
                <a:endParaRPr lang="en-US" dirty="0">
                  <a:solidFill>
                    <a:srgbClr val="7030A0"/>
                  </a:solidFill>
                </a:endParaRPr>
              </a:p>
              <a:p>
                <a:endParaRPr lang="en-US" dirty="0">
                  <a:solidFill>
                    <a:srgbClr val="7030A0"/>
                  </a:solidFill>
                </a:endParaRPr>
              </a:p>
              <a:p>
                <a:endParaRPr lang="en-US" dirty="0">
                  <a:solidFill>
                    <a:srgbClr val="7030A0"/>
                  </a:solidFill>
                </a:endParaRPr>
              </a:p>
            </p:txBody>
          </p:sp>
        </mc:Choice>
        <mc:Fallback xmlns="">
          <p:sp>
            <p:nvSpPr>
              <p:cNvPr id="4" name="Content Placeholder 2">
                <a:extLst>
                  <a:ext uri="{FF2B5EF4-FFF2-40B4-BE49-F238E27FC236}">
                    <a16:creationId xmlns:a16="http://schemas.microsoft.com/office/drawing/2014/main" id="{050A4F2D-6ECE-4277-B12C-764D15CBB259}"/>
                  </a:ext>
                </a:extLst>
              </p:cNvPr>
              <p:cNvSpPr txBox="1">
                <a:spLocks noRot="1" noChangeAspect="1" noMove="1" noResize="1" noEditPoints="1" noAdjustHandles="1" noChangeArrowheads="1" noChangeShapeType="1" noTextEdit="1"/>
              </p:cNvSpPr>
              <p:nvPr/>
            </p:nvSpPr>
            <p:spPr>
              <a:xfrm>
                <a:off x="8928370" y="5142081"/>
                <a:ext cx="3069500" cy="1529763"/>
              </a:xfrm>
              <a:prstGeom prst="rect">
                <a:avLst/>
              </a:prstGeom>
              <a:blipFill>
                <a:blip r:embed="rId2"/>
                <a:stretch>
                  <a:fillRect l="-3953" t="-6324"/>
                </a:stretch>
              </a:blipFill>
              <a:ln w="19050">
                <a:solidFill>
                  <a:srgbClr val="7030A0"/>
                </a:solid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930867BA-46EF-4777-BE69-B3DE4EDA2785}"/>
              </a:ext>
            </a:extLst>
          </p:cNvPr>
          <p:cNvSpPr txBox="1"/>
          <p:nvPr/>
        </p:nvSpPr>
        <p:spPr>
          <a:xfrm>
            <a:off x="9312852" y="4548289"/>
            <a:ext cx="2507673" cy="523220"/>
          </a:xfrm>
          <a:prstGeom prst="rect">
            <a:avLst/>
          </a:prstGeom>
          <a:noFill/>
        </p:spPr>
        <p:txBody>
          <a:bodyPr wrap="square" rtlCol="0">
            <a:spAutoFit/>
          </a:bodyPr>
          <a:lstStyle/>
          <a:p>
            <a:r>
              <a:rPr lang="en-US" sz="2800" dirty="0">
                <a:solidFill>
                  <a:srgbClr val="C00000"/>
                </a:solidFill>
              </a:rPr>
              <a:t>Notation Alert!</a:t>
            </a:r>
          </a:p>
        </p:txBody>
      </p:sp>
    </p:spTree>
    <p:extLst>
      <p:ext uri="{BB962C8B-B14F-4D97-AF65-F5344CB8AC3E}">
        <p14:creationId xmlns:p14="http://schemas.microsoft.com/office/powerpoint/2010/main" val="373260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r>
              <a:rPr lang="en-US" dirty="0"/>
              <a:t>Warm-up exercise</a:t>
            </a:r>
          </a:p>
          <a:p>
            <a:pPr eaLnBrk="1" hangingPunct="1"/>
            <a:r>
              <a:rPr lang="en-US" dirty="0"/>
              <a:t>Propositional Logic and Proofs</a:t>
            </a:r>
          </a:p>
          <a:p>
            <a:r>
              <a:rPr lang="en-US" dirty="0"/>
              <a:t>ML and 606/607 Intro</a:t>
            </a:r>
          </a:p>
          <a:p>
            <a:pPr eaLnBrk="1" hangingPunct="1"/>
            <a:r>
              <a:rPr lang="en-US" dirty="0"/>
              <a:t>More Course Info</a:t>
            </a:r>
          </a:p>
        </p:txBody>
      </p:sp>
      <p:sp>
        <p:nvSpPr>
          <p:cNvPr id="7" name="TextBox 6">
            <a:extLst>
              <a:ext uri="{FF2B5EF4-FFF2-40B4-BE49-F238E27FC236}">
                <a16:creationId xmlns:a16="http://schemas.microsoft.com/office/drawing/2014/main" id="{F47A670C-7A26-4A27-BD6A-003ED3BA355F}"/>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pic>
        <p:nvPicPr>
          <p:cNvPr id="8" name="Picture 1" descr="C:\Temp\ketrina\Today.png">
            <a:extLst>
              <a:ext uri="{FF2B5EF4-FFF2-40B4-BE49-F238E27FC236}">
                <a16:creationId xmlns:a16="http://schemas.microsoft.com/office/drawing/2014/main" id="{6AFDB80D-AFC6-4DAA-AF9D-A5AC371B5D71}"/>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
        <p:nvSpPr>
          <p:cNvPr id="6" name="Rectangle 5">
            <a:extLst>
              <a:ext uri="{FF2B5EF4-FFF2-40B4-BE49-F238E27FC236}">
                <a16:creationId xmlns:a16="http://schemas.microsoft.com/office/drawing/2014/main" id="{72200B7C-7BC6-44D0-BA13-2118A78C567C}"/>
              </a:ext>
            </a:extLst>
          </p:cNvPr>
          <p:cNvSpPr/>
          <p:nvPr/>
        </p:nvSpPr>
        <p:spPr>
          <a:xfrm>
            <a:off x="552099" y="1370299"/>
            <a:ext cx="4723288" cy="212537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8153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https://www.cs.cmu.edu/~10607</a:t>
            </a:r>
            <a:endParaRPr lang="en-US" dirty="0"/>
          </a:p>
          <a:p>
            <a:endParaRPr lang="en-US" sz="2000" dirty="0"/>
          </a:p>
          <a:p>
            <a:endParaRPr lang="en-US" sz="2000" dirty="0"/>
          </a:p>
          <a:p>
            <a:r>
              <a:rPr lang="en-US" dirty="0"/>
              <a:t>Canvas: </a:t>
            </a:r>
            <a:r>
              <a:rPr lang="en-US" dirty="0">
                <a:hlinkClick r:id="rId3"/>
              </a:rPr>
              <a:t>canvas.cmu.edu</a:t>
            </a:r>
            <a:endParaRPr lang="en-US" dirty="0"/>
          </a:p>
          <a:p>
            <a:endParaRPr lang="en-US" sz="2000" dirty="0"/>
          </a:p>
          <a:p>
            <a:r>
              <a:rPr lang="en-US" dirty="0"/>
              <a:t>Gradescope: </a:t>
            </a:r>
            <a:r>
              <a:rPr lang="en-US" dirty="0">
                <a:hlinkClick r:id="rId4"/>
              </a:rPr>
              <a:t>gradescope.com</a:t>
            </a:r>
            <a:endParaRPr lang="en-US" dirty="0"/>
          </a:p>
          <a:p>
            <a:endParaRPr lang="en-US" sz="2000" dirty="0"/>
          </a:p>
          <a:p>
            <a:r>
              <a:rPr lang="en-US" dirty="0"/>
              <a:t>Communication:</a:t>
            </a:r>
          </a:p>
          <a:p>
            <a:r>
              <a:rPr lang="en-US" dirty="0"/>
              <a:t>	</a:t>
            </a:r>
            <a:r>
              <a:rPr lang="en-US" dirty="0">
                <a:hlinkClick r:id="rId5"/>
              </a:rPr>
              <a:t>piazza.com</a:t>
            </a:r>
            <a:endParaRPr lang="en-US" dirty="0"/>
          </a:p>
          <a:p>
            <a:r>
              <a:rPr lang="en-US" dirty="0"/>
              <a:t>	E-mail (if piazza doesn’t work):</a:t>
            </a:r>
          </a:p>
          <a:p>
            <a:r>
              <a:rPr lang="en-US" dirty="0"/>
              <a:t>	</a:t>
            </a:r>
            <a:r>
              <a:rPr lang="en-US" dirty="0">
                <a:hlinkClick r:id="rId6"/>
              </a:rPr>
              <a:t>pvirtue@andrew.cmu.edu</a:t>
            </a:r>
            <a:endParaRPr lang="en-US" dirty="0"/>
          </a:p>
          <a:p>
            <a:endParaRPr lang="en-US" sz="2000" dirty="0"/>
          </a:p>
          <a:p>
            <a:endParaRPr lang="en-US" dirty="0"/>
          </a:p>
        </p:txBody>
      </p:sp>
      <p:pic>
        <p:nvPicPr>
          <p:cNvPr id="5" name="Picture 4"/>
          <p:cNvPicPr>
            <a:picLocks noChangeAspect="1"/>
          </p:cNvPicPr>
          <p:nvPr/>
        </p:nvPicPr>
        <p:blipFill>
          <a:blip r:embed="rId7"/>
          <a:stretch>
            <a:fillRect/>
          </a:stretch>
        </p:blipFill>
        <p:spPr>
          <a:xfrm>
            <a:off x="6216416" y="4347911"/>
            <a:ext cx="1727200" cy="546739"/>
          </a:xfrm>
          <a:prstGeom prst="rect">
            <a:avLst/>
          </a:prstGeom>
        </p:spPr>
      </p:pic>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6416" y="2323810"/>
            <a:ext cx="993923" cy="813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4145" b="44402"/>
          <a:stretch/>
        </p:blipFill>
        <p:spPr bwMode="auto">
          <a:xfrm>
            <a:off x="6096000" y="3429000"/>
            <a:ext cx="3240595" cy="52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9320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2039539"/>
          </a:xfrm>
        </p:spPr>
        <p:txBody>
          <a:bodyPr/>
          <a:lstStyle/>
          <a:p>
            <a:r>
              <a:rPr lang="en-US" dirty="0"/>
              <a:t>Lectures</a:t>
            </a:r>
          </a:p>
          <a:p>
            <a:pPr marL="457200" indent="-457200">
              <a:buFont typeface="Wingdings" panose="05000000000000000000" pitchFamily="2" charset="2"/>
              <a:buChar char="§"/>
            </a:pPr>
            <a:r>
              <a:rPr lang="en-US" dirty="0">
                <a:solidFill>
                  <a:schemeClr val="tx1"/>
                </a:solidFill>
              </a:rPr>
              <a:t>Lectures are recorded</a:t>
            </a:r>
          </a:p>
          <a:p>
            <a:pPr marL="917575" lvl="2" indent="-457200"/>
            <a:r>
              <a:rPr lang="en-US" sz="2800" dirty="0"/>
              <a:t>Shared with our course and ML course staff only</a:t>
            </a:r>
          </a:p>
          <a:p>
            <a:pPr marL="457200" indent="-457200">
              <a:buFont typeface="Wingdings" panose="05000000000000000000" pitchFamily="2" charset="2"/>
              <a:buChar char="§"/>
            </a:pPr>
            <a:r>
              <a:rPr lang="en-US" dirty="0">
                <a:solidFill>
                  <a:schemeClr val="tx1"/>
                </a:solidFill>
              </a:rPr>
              <a:t>Participation point earned by answering Piazza polls in lecture</a:t>
            </a:r>
          </a:p>
          <a:p>
            <a:pPr marL="457200" indent="-457200">
              <a:buFont typeface="Wingdings" panose="05000000000000000000" pitchFamily="2" charset="2"/>
              <a:buChar char="§"/>
            </a:pPr>
            <a:r>
              <a:rPr lang="en-US" dirty="0">
                <a:solidFill>
                  <a:schemeClr val="tx1"/>
                </a:solidFill>
              </a:rPr>
              <a:t>Quizzes will in lecture, announced two days ahead of time</a:t>
            </a:r>
          </a:p>
          <a:p>
            <a:pPr marL="457200" indent="-457200">
              <a:buFont typeface="Wingdings" panose="05000000000000000000" pitchFamily="2" charset="2"/>
              <a:buChar char="§"/>
            </a:pPr>
            <a:r>
              <a:rPr lang="en-US" dirty="0">
                <a:solidFill>
                  <a:schemeClr val="tx1"/>
                </a:solidFill>
              </a:rPr>
              <a:t>Slides will be posted</a:t>
            </a:r>
          </a:p>
          <a:p>
            <a:r>
              <a:rPr lang="en-US" dirty="0"/>
              <a:t>Recitations</a:t>
            </a:r>
          </a:p>
          <a:p>
            <a:pPr marL="457200" indent="-457200">
              <a:buFont typeface="Wingdings" panose="05000000000000000000" pitchFamily="2" charset="2"/>
              <a:buChar char="§"/>
            </a:pPr>
            <a:r>
              <a:rPr lang="en-US" dirty="0">
                <a:solidFill>
                  <a:schemeClr val="tx1"/>
                </a:solidFill>
              </a:rPr>
              <a:t>Recommended attendance</a:t>
            </a:r>
            <a:endParaRPr lang="en-US" sz="2800" dirty="0"/>
          </a:p>
          <a:p>
            <a:pPr marL="457200" indent="-457200">
              <a:buFont typeface="Wingdings" panose="05000000000000000000" pitchFamily="2" charset="2"/>
              <a:buChar char="§"/>
            </a:pPr>
            <a:r>
              <a:rPr lang="en-US" dirty="0">
                <a:solidFill>
                  <a:schemeClr val="tx1"/>
                </a:solidFill>
              </a:rPr>
              <a:t>No plans to record at this point</a:t>
            </a:r>
          </a:p>
          <a:p>
            <a:pPr marL="457200" indent="-457200">
              <a:buFont typeface="Wingdings" panose="05000000000000000000" pitchFamily="2" charset="2"/>
              <a:buChar char="§"/>
            </a:pPr>
            <a:r>
              <a:rPr lang="en-US" dirty="0">
                <a:solidFill>
                  <a:schemeClr val="tx1"/>
                </a:solidFill>
              </a:rPr>
              <a:t>No participation points in recitation</a:t>
            </a:r>
            <a:endParaRPr lang="en-US" dirty="0"/>
          </a:p>
          <a:p>
            <a:pPr marL="457200" indent="-457200">
              <a:buFont typeface="Wingdings" panose="05000000000000000000" pitchFamily="2" charset="2"/>
              <a:buChar char="§"/>
            </a:pPr>
            <a:r>
              <a:rPr lang="en-US" dirty="0">
                <a:solidFill>
                  <a:schemeClr val="tx1"/>
                </a:solidFill>
              </a:rPr>
              <a:t>Recitation materials are in-scope for quizzes and exams</a:t>
            </a:r>
          </a:p>
        </p:txBody>
      </p:sp>
    </p:spTree>
    <p:extLst>
      <p:ext uri="{BB962C8B-B14F-4D97-AF65-F5344CB8AC3E}">
        <p14:creationId xmlns:p14="http://schemas.microsoft.com/office/powerpoint/2010/main" val="7443817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2039539"/>
          </a:xfrm>
        </p:spPr>
        <p:txBody>
          <a:bodyPr/>
          <a:lstStyle/>
          <a:p>
            <a:r>
              <a:rPr lang="en-US" dirty="0"/>
              <a:t>Office Hours</a:t>
            </a:r>
          </a:p>
          <a:p>
            <a:pPr marL="457200" indent="-457200">
              <a:buFont typeface="Wingdings" panose="05000000000000000000" pitchFamily="2" charset="2"/>
              <a:buChar char="§"/>
            </a:pPr>
            <a:r>
              <a:rPr lang="en-US" dirty="0">
                <a:solidFill>
                  <a:schemeClr val="tx1"/>
                </a:solidFill>
              </a:rPr>
              <a:t>OH calendar on course website</a:t>
            </a:r>
          </a:p>
          <a:p>
            <a:pPr marL="457200" indent="-457200">
              <a:buFont typeface="Wingdings" panose="05000000000000000000" pitchFamily="2" charset="2"/>
              <a:buChar char="§"/>
            </a:pPr>
            <a:r>
              <a:rPr lang="en-US" dirty="0">
                <a:solidFill>
                  <a:schemeClr val="tx1"/>
                </a:solidFill>
              </a:rPr>
              <a:t>OH-by-appointment requests are certainly welcome</a:t>
            </a:r>
            <a:endParaRPr lang="en-US" sz="2800" dirty="0">
              <a:solidFill>
                <a:schemeClr val="tx1"/>
              </a:solidFill>
            </a:endParaRPr>
          </a:p>
          <a:p>
            <a:endParaRPr lang="en-US" dirty="0"/>
          </a:p>
          <a:p>
            <a:r>
              <a:rPr lang="en-US" dirty="0"/>
              <a:t>Mental Health</a:t>
            </a:r>
          </a:p>
        </p:txBody>
      </p:sp>
    </p:spTree>
    <p:extLst>
      <p:ext uri="{BB962C8B-B14F-4D97-AF65-F5344CB8AC3E}">
        <p14:creationId xmlns:p14="http://schemas.microsoft.com/office/powerpoint/2010/main" val="137970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Warm-up Exercise</a:t>
            </a:r>
          </a:p>
        </p:txBody>
      </p:sp>
      <p:sp>
        <p:nvSpPr>
          <p:cNvPr id="7" name="Content Placeholder 6">
            <a:extLst>
              <a:ext uri="{FF2B5EF4-FFF2-40B4-BE49-F238E27FC236}">
                <a16:creationId xmlns:a16="http://schemas.microsoft.com/office/drawing/2014/main" id="{917F57F9-D698-420F-B7E3-EB1B77F02F1C}"/>
              </a:ext>
            </a:extLst>
          </p:cNvPr>
          <p:cNvSpPr>
            <a:spLocks noGrp="1"/>
          </p:cNvSpPr>
          <p:nvPr>
            <p:ph idx="1"/>
          </p:nvPr>
        </p:nvSpPr>
        <p:spPr/>
        <p:txBody>
          <a:bodyPr/>
          <a:lstStyle/>
          <a:p>
            <a:r>
              <a:rPr lang="en-US" dirty="0"/>
              <a:t>Propositional logic inference rules</a:t>
            </a:r>
          </a:p>
        </p:txBody>
      </p:sp>
      <p:pic>
        <p:nvPicPr>
          <p:cNvPr id="6" name="Picture 5">
            <a:extLst>
              <a:ext uri="{FF2B5EF4-FFF2-40B4-BE49-F238E27FC236}">
                <a16:creationId xmlns:a16="http://schemas.microsoft.com/office/drawing/2014/main" id="{CB95AA4F-4666-442E-99C7-C04724392676}"/>
              </a:ext>
            </a:extLst>
          </p:cNvPr>
          <p:cNvPicPr>
            <a:picLocks noChangeAspect="1"/>
          </p:cNvPicPr>
          <p:nvPr/>
        </p:nvPicPr>
        <p:blipFill>
          <a:blip r:embed="rId2"/>
          <a:stretch>
            <a:fillRect/>
          </a:stretch>
        </p:blipFill>
        <p:spPr>
          <a:xfrm>
            <a:off x="552098" y="1630316"/>
            <a:ext cx="11127773" cy="4959954"/>
          </a:xfrm>
          <a:prstGeom prst="rect">
            <a:avLst/>
          </a:prstGeom>
        </p:spPr>
      </p:pic>
    </p:spTree>
    <p:extLst>
      <p:ext uri="{BB962C8B-B14F-4D97-AF65-F5344CB8AC3E}">
        <p14:creationId xmlns:p14="http://schemas.microsoft.com/office/powerpoint/2010/main" val="2130320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1_Office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chor="ctr">
        <a:noAutofit/>
      </a:bodyPr>
      <a:lstStyle>
        <a:defPPr algn="ctr">
          <a:defRPr dirty="0" smtClean="0"/>
        </a:defPPr>
      </a:lstStyle>
    </a:txDef>
  </a:objectDefaults>
  <a:extraClrSchemeLst/>
</a:theme>
</file>

<file path=ppt/theme/theme3.xml><?xml version="1.0" encoding="utf-8"?>
<a:theme xmlns:a="http://schemas.openxmlformats.org/drawingml/2006/main" name="2_Office Theme">
  <a:themeElements>
    <a:clrScheme name="Custom 5">
      <a:dk1>
        <a:sysClr val="windowText" lastClr="000000"/>
      </a:dk1>
      <a:lt1>
        <a:sysClr val="window" lastClr="FFFFFF"/>
      </a:lt1>
      <a:dk2>
        <a:srgbClr val="7030A0"/>
      </a:dk2>
      <a:lt2>
        <a:srgbClr val="E7E6E6"/>
      </a:lt2>
      <a:accent1>
        <a:srgbClr val="2E75B5"/>
      </a:accent1>
      <a:accent2>
        <a:srgbClr val="2E75B5"/>
      </a:accent2>
      <a:accent3>
        <a:srgbClr val="A5A5A5"/>
      </a:accent3>
      <a:accent4>
        <a:srgbClr val="FFC000"/>
      </a:accent4>
      <a:accent5>
        <a:srgbClr val="5B9BD5"/>
      </a:accent5>
      <a:accent6>
        <a:srgbClr val="2E75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5164</Words>
  <Application>Microsoft Office PowerPoint</Application>
  <PresentationFormat>Widescreen</PresentationFormat>
  <Paragraphs>1398</Paragraphs>
  <Slides>83</Slides>
  <Notes>22</Notes>
  <HiddenSlides>3</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83</vt:i4>
      </vt:variant>
    </vt:vector>
  </HeadingPairs>
  <TitlesOfParts>
    <vt:vector size="97" baseType="lpstr">
      <vt:lpstr>Arial</vt:lpstr>
      <vt:lpstr>Calibri</vt:lpstr>
      <vt:lpstr>Calibri Light</vt:lpstr>
      <vt:lpstr>Cambria Math</vt:lpstr>
      <vt:lpstr>Candara</vt:lpstr>
      <vt:lpstr>NeueHaasGroteskText W01</vt:lpstr>
      <vt:lpstr>Open Sans</vt:lpstr>
      <vt:lpstr>Rockwell</vt:lpstr>
      <vt:lpstr>Symbol</vt:lpstr>
      <vt:lpstr>Times New Roman</vt:lpstr>
      <vt:lpstr>Wingdings</vt:lpstr>
      <vt:lpstr>Office Theme</vt:lpstr>
      <vt:lpstr>1_Office Theme</vt:lpstr>
      <vt:lpstr>2_Office Theme</vt:lpstr>
      <vt:lpstr>As you walk in</vt:lpstr>
      <vt:lpstr>  10-607 Computational Foundations for Machine Learning</vt:lpstr>
      <vt:lpstr>Today</vt:lpstr>
      <vt:lpstr>Course Team</vt:lpstr>
      <vt:lpstr>Course Team</vt:lpstr>
      <vt:lpstr>Team Tips</vt:lpstr>
      <vt:lpstr>Team Tips</vt:lpstr>
      <vt:lpstr>Two-column Proof</vt:lpstr>
      <vt:lpstr>Warm-up Exercise</vt:lpstr>
      <vt:lpstr>Warm-up Exercise</vt:lpstr>
      <vt:lpstr>Warm-up Exercise</vt:lpstr>
      <vt:lpstr>Proof by Cases</vt:lpstr>
      <vt:lpstr>Today</vt:lpstr>
      <vt:lpstr>Analysis: Perceptron</vt:lpstr>
      <vt:lpstr>Analysis: Perceptron</vt:lpstr>
      <vt:lpstr>Analysis: Perceptron</vt:lpstr>
      <vt:lpstr>Analysis: Perceptron</vt:lpstr>
      <vt:lpstr>Analysis: Perceptron</vt:lpstr>
      <vt:lpstr>Analysis: Perceptron</vt:lpstr>
      <vt:lpstr>Logic Language</vt:lpstr>
      <vt:lpstr>Propositional Logic</vt:lpstr>
      <vt:lpstr>Propositional Logic</vt:lpstr>
      <vt:lpstr>Poll 1</vt:lpstr>
      <vt:lpstr>Poll 1</vt:lpstr>
      <vt:lpstr>Poll 1</vt:lpstr>
      <vt:lpstr>Poll 1</vt:lpstr>
      <vt:lpstr>Poll 2</vt:lpstr>
      <vt:lpstr>Poll 2</vt:lpstr>
      <vt:lpstr>Poll 2</vt:lpstr>
      <vt:lpstr>Propositional Logic</vt:lpstr>
      <vt:lpstr>Propositional Logic Syntax</vt:lpstr>
      <vt:lpstr>Notes on Operators</vt:lpstr>
      <vt:lpstr>Truth Tables</vt:lpstr>
      <vt:lpstr>Notes on Operators</vt:lpstr>
      <vt:lpstr>Truth Tables</vt:lpstr>
      <vt:lpstr>Notes on Operators</vt:lpstr>
      <vt:lpstr>Truth Tables</vt:lpstr>
      <vt:lpstr>Inference Rules </vt:lpstr>
      <vt:lpstr>Propositional Logical Vocab</vt:lpstr>
      <vt:lpstr>Propositional Logic</vt:lpstr>
      <vt:lpstr>Today</vt:lpstr>
      <vt:lpstr>What is ML?</vt:lpstr>
      <vt:lpstr>Why Computer Science for ML?</vt:lpstr>
      <vt:lpstr>Why Computer Science for ML?</vt:lpstr>
      <vt:lpstr>Factor Graph Notation</vt:lpstr>
      <vt:lpstr>Factors are Tensors</vt:lpstr>
      <vt:lpstr>Inference</vt:lpstr>
      <vt:lpstr>Marginals by Sampling on Factor Graph</vt:lpstr>
      <vt:lpstr>Marginals by Sampling on Factor Graph</vt:lpstr>
      <vt:lpstr>Marginals by Sampling on Factor Graph</vt:lpstr>
      <vt:lpstr>Why Computer Science for ML?</vt:lpstr>
      <vt:lpstr>Finite Difference Method</vt:lpstr>
      <vt:lpstr>Differentiation</vt:lpstr>
      <vt:lpstr>Backpropagation</vt:lpstr>
      <vt:lpstr>Why Computer Science for ML?</vt:lpstr>
      <vt:lpstr>Support Vector Machines (SVMs)</vt:lpstr>
      <vt:lpstr>SVM QP</vt:lpstr>
      <vt:lpstr>SVM QP</vt:lpstr>
      <vt:lpstr>SVM QP</vt:lpstr>
      <vt:lpstr>SVM QP</vt:lpstr>
      <vt:lpstr>SVM QP</vt:lpstr>
      <vt:lpstr>SVM QP</vt:lpstr>
      <vt:lpstr>Why Computer Science for ML?</vt:lpstr>
      <vt:lpstr>AI Definition by John McCarthy</vt:lpstr>
      <vt:lpstr>AI Stack for CMU AI</vt:lpstr>
      <vt:lpstr>AI Stack for CMU AI</vt:lpstr>
      <vt:lpstr>Artificial Intelligence vs Machine Learning?</vt:lpstr>
      <vt:lpstr>A Brief History of AI</vt:lpstr>
      <vt:lpstr>A Brief History of AI</vt:lpstr>
      <vt:lpstr>A Brief History of AI</vt:lpstr>
      <vt:lpstr>ML Applications?</vt:lpstr>
      <vt:lpstr>Speech Recognition</vt:lpstr>
      <vt:lpstr>Robotics</vt:lpstr>
      <vt:lpstr>Games / Reasoning</vt:lpstr>
      <vt:lpstr>Computer Vision</vt:lpstr>
      <vt:lpstr>Learning Theory</vt:lpstr>
      <vt:lpstr>Machine Learning and Statistics</vt:lpstr>
      <vt:lpstr>Machine Learning and Statistics</vt:lpstr>
      <vt:lpstr>10-606 and 10-607</vt:lpstr>
      <vt:lpstr>Today</vt:lpstr>
      <vt:lpstr>Course Information</vt:lpstr>
      <vt:lpstr>Course Information</vt:lpstr>
      <vt:lpstr>Course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Patrick Virtue</dc:creator>
  <cp:lastModifiedBy>Patrick Virtue</cp:lastModifiedBy>
  <cp:revision>50</cp:revision>
  <dcterms:created xsi:type="dcterms:W3CDTF">2020-05-18T13:01:09Z</dcterms:created>
  <dcterms:modified xsi:type="dcterms:W3CDTF">2021-10-22T06:14:47Z</dcterms:modified>
</cp:coreProperties>
</file>