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357" r:id="rId3"/>
    <p:sldId id="2329" r:id="rId4"/>
    <p:sldId id="2394" r:id="rId5"/>
    <p:sldId id="2393" r:id="rId6"/>
    <p:sldId id="744" r:id="rId7"/>
    <p:sldId id="2401" r:id="rId8"/>
    <p:sldId id="2389" r:id="rId9"/>
    <p:sldId id="2391" r:id="rId10"/>
    <p:sldId id="2402" r:id="rId11"/>
    <p:sldId id="2392" r:id="rId12"/>
    <p:sldId id="699" r:id="rId13"/>
    <p:sldId id="2395" r:id="rId14"/>
    <p:sldId id="470" r:id="rId15"/>
    <p:sldId id="504" r:id="rId16"/>
    <p:sldId id="505" r:id="rId17"/>
    <p:sldId id="469" r:id="rId18"/>
    <p:sldId id="503" r:id="rId19"/>
    <p:sldId id="534" r:id="rId20"/>
    <p:sldId id="535" r:id="rId21"/>
    <p:sldId id="455" r:id="rId22"/>
    <p:sldId id="406" r:id="rId23"/>
    <p:sldId id="424" r:id="rId24"/>
    <p:sldId id="2405" r:id="rId25"/>
    <p:sldId id="2399" r:id="rId26"/>
    <p:sldId id="2406" r:id="rId27"/>
    <p:sldId id="538" r:id="rId28"/>
    <p:sldId id="516" r:id="rId29"/>
    <p:sldId id="530" r:id="rId3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3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150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Bloom Filter</a:t>
            </a:r>
          </a:p>
          <a:p>
            <a:r>
              <a:rPr lang="en-US" dirty="0"/>
              <a:t>TODO: Locality Sensitive Hashing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34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4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7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65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75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98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17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15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6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34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28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10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014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17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438162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09194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20583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0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422694"/>
            <a:ext cx="5134535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10-607</a:t>
            </a:r>
            <a:br>
              <a:rPr lang="en-US" sz="4600" dirty="0"/>
            </a:br>
            <a:r>
              <a:rPr lang="en-US" sz="4600" dirty="0"/>
              <a:t>Computational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Data Structures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036661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Notebook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6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5"/>
          <p:cNvSpPr txBox="1">
            <a:spLocks/>
          </p:cNvSpPr>
          <p:nvPr/>
        </p:nvSpPr>
        <p:spPr>
          <a:xfrm>
            <a:off x="1524000" y="4229100"/>
            <a:ext cx="9144000" cy="2628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1524000" y="1113071"/>
            <a:ext cx="9144000" cy="31160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 Traversals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pic>
        <p:nvPicPr>
          <p:cNvPr id="1028" name="Picture 4" descr="https://upload.wikimedia.org/wikipedia/commons/thumb/7/77/Sorted_binary_tree_inorder.svg/220px-Sorted_binary_tree_inord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70" y="1680166"/>
            <a:ext cx="2520599" cy="215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d/d1/Sorted_binary_tree_breadth-first_traversal.svg/220px-Sorted_binary_tree_breadth-first_traversa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20" y="4872038"/>
            <a:ext cx="2095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1390" y="4394424"/>
            <a:ext cx="2630557" cy="3313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latin typeface="Candara"/>
              </a:rPr>
              <a:t>Breadth First Search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2069" y="1162749"/>
            <a:ext cx="2630557" cy="3313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latin typeface="Candara"/>
              </a:rPr>
              <a:t>Depth First Search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457200"/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ndara"/>
              </a:rPr>
              <a:t>Figures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115640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and </a:t>
            </a:r>
            <a:r>
              <a:rPr lang="en-US" dirty="0" err="1"/>
              <a:t>Queus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LIFO vs FIFO</a:t>
            </a:r>
            <a:endParaRPr lang="en-US" dirty="0"/>
          </a:p>
        </p:txBody>
      </p:sp>
      <p:pic>
        <p:nvPicPr>
          <p:cNvPr id="1026" name="Picture 2" descr="Yertle The Turtle (hardcover) By Dr. Seuss : Target">
            <a:extLst>
              <a:ext uri="{FF2B5EF4-FFF2-40B4-BE49-F238E27FC236}">
                <a16:creationId xmlns:a16="http://schemas.microsoft.com/office/drawing/2014/main" id="{AFB6CBEF-26A7-447C-BF9A-8E6C10259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99" y="1842669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425D33B-D341-43AB-96C1-C566101CD307}"/>
              </a:ext>
            </a:extLst>
          </p:cNvPr>
          <p:cNvGrpSpPr/>
          <p:nvPr/>
        </p:nvGrpSpPr>
        <p:grpSpPr>
          <a:xfrm>
            <a:off x="6415768" y="1842670"/>
            <a:ext cx="3829445" cy="4648200"/>
            <a:chOff x="6416996" y="1842669"/>
            <a:chExt cx="4695214" cy="587276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18D4150-5DFD-46AD-9019-C1A23FDF5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996" y="1842669"/>
              <a:ext cx="4695214" cy="3599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he Sneetches - Dr. Seuss:Amazon.com:Appstore for Android">
              <a:extLst>
                <a:ext uri="{FF2B5EF4-FFF2-40B4-BE49-F238E27FC236}">
                  <a16:creationId xmlns:a16="http://schemas.microsoft.com/office/drawing/2014/main" id="{328C966B-52F0-479F-8F57-FF47DDC34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996" y="5415757"/>
              <a:ext cx="4695214" cy="2299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008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following demo using BFS or DFS</a:t>
            </a: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A028763D-D84F-40B5-B183-1722BC6B9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488672"/>
            <a:ext cx="3733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[Demo: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bfs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maze water (L2D6)]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9ADCA20-06E5-4E90-B278-0079D7A7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E8406EF-CE64-41AC-AF3C-992403C0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15702B-9CAC-418D-BF81-5AB97468F603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7854312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1)</a:t>
            </a:r>
          </a:p>
        </p:txBody>
      </p:sp>
      <p:pic>
        <p:nvPicPr>
          <p:cNvPr id="4" name="MazeWater-BF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7780" y="1020594"/>
            <a:ext cx="7896715" cy="5837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F79385-C11E-4B5A-9AEB-1E35B87CCD2B}"/>
              </a:ext>
            </a:extLst>
          </p:cNvPr>
          <p:cNvSpPr txBox="1"/>
          <p:nvPr/>
        </p:nvSpPr>
        <p:spPr>
          <a:xfrm rot="16200000">
            <a:off x="10160023" y="4749811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7102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2)</a:t>
            </a:r>
          </a:p>
        </p:txBody>
      </p:sp>
      <p:pic>
        <p:nvPicPr>
          <p:cNvPr id="3" name="MazeWater-DF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7774" y="1022312"/>
            <a:ext cx="7894391" cy="58356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DA13F-323D-41C2-9B13-E8FAA0E8AA6E}"/>
              </a:ext>
            </a:extLst>
          </p:cNvPr>
          <p:cNvSpPr txBox="1"/>
          <p:nvPr/>
        </p:nvSpPr>
        <p:spPr>
          <a:xfrm rot="16200000">
            <a:off x="10160023" y="4749811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10007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975" y="1443037"/>
            <a:ext cx="5838824" cy="441007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57E451-7CC6-47AC-9C04-625DAB383B90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166773281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3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6" y="2763846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8" tIns="45718" rIns="9142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5" y="311944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5" y="2970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8" tIns="45718" rIns="9142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7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5" y="2928937"/>
            <a:ext cx="194309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4" y="3340100"/>
            <a:ext cx="19827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3" y="4965703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5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4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7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 tiers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A1FC4B-F448-4A05-87A8-A74B886A3FF3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3296128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3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6" y="2763846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8" tIns="45718" rIns="9142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5" y="311944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5" y="2970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8" tIns="45718" rIns="9142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7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7"/>
            <a:ext cx="1598923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5" y="2928937"/>
            <a:ext cx="159892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5" y="3340100"/>
            <a:ext cx="159892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3" y="4965703"/>
            <a:ext cx="208653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5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4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7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 tiers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7848600" y="2826781"/>
            <a:ext cx="6858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7507224" y="3048000"/>
            <a:ext cx="13716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6812280" y="3276600"/>
            <a:ext cx="27432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2787651" y="2822575"/>
            <a:ext cx="21945600" cy="4724400"/>
            <a:chOff x="-4114800" y="2133600"/>
            <a:chExt cx="21945600" cy="4724400"/>
          </a:xfrm>
          <a:solidFill>
            <a:schemeClr val="bg1">
              <a:lumMod val="85000"/>
            </a:schemeClr>
          </a:solidFill>
        </p:grpSpPr>
        <p:grpSp>
          <p:nvGrpSpPr>
            <p:cNvPr id="20" name="Group 19"/>
            <p:cNvGrpSpPr/>
            <p:nvPr/>
          </p:nvGrpSpPr>
          <p:grpSpPr>
            <a:xfrm>
              <a:off x="-4114800" y="2133600"/>
              <a:ext cx="21945600" cy="1524000"/>
              <a:chOff x="-4114800" y="2133600"/>
              <a:chExt cx="21945600" cy="1524000"/>
            </a:xfrm>
            <a:grpFill/>
          </p:grpSpPr>
          <p:sp>
            <p:nvSpPr>
              <p:cNvPr id="25" name="Isosceles Triangle 24"/>
              <p:cNvSpPr/>
              <p:nvPr/>
            </p:nvSpPr>
            <p:spPr>
              <a:xfrm>
                <a:off x="6515100" y="2133600"/>
                <a:ext cx="6858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6172200" y="2362200"/>
                <a:ext cx="13716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486400" y="2590800"/>
                <a:ext cx="27432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114800" y="2819400"/>
                <a:ext cx="5486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1371600" y="3048000"/>
                <a:ext cx="109728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-4114800" y="3276600"/>
                <a:ext cx="219456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2895600" y="3657600"/>
              <a:ext cx="19507200" cy="32004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16238F0-D98E-4BF6-AAD0-DDD65C1FDB8D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3527327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219201"/>
            <a:ext cx="8083850" cy="4729164"/>
          </a:xfrm>
        </p:spPr>
        <p:txBody>
          <a:bodyPr/>
          <a:lstStyle/>
          <a:p>
            <a:r>
              <a:rPr lang="en-US" dirty="0"/>
              <a:t>Are these the properties for BFS or DFS?</a:t>
            </a:r>
          </a:p>
          <a:p>
            <a:endParaRPr lang="en-US" dirty="0"/>
          </a:p>
          <a:p>
            <a:pPr lvl="1"/>
            <a:r>
              <a:rPr lang="en-US" sz="2800" dirty="0"/>
              <a:t> Takes O(</a:t>
            </a:r>
            <a:r>
              <a:rPr lang="en-US" sz="2800" dirty="0" err="1"/>
              <a:t>b</a:t>
            </a:r>
            <a:r>
              <a:rPr lang="en-US" sz="2800" baseline="30000" dirty="0" err="1"/>
              <a:t>m</a:t>
            </a:r>
            <a:r>
              <a:rPr lang="en-US" sz="2800" dirty="0"/>
              <a:t>) time</a:t>
            </a:r>
          </a:p>
          <a:p>
            <a:pPr marL="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 Uses O(</a:t>
            </a:r>
            <a:r>
              <a:rPr lang="en-US" sz="2800" dirty="0" err="1"/>
              <a:t>bm</a:t>
            </a:r>
            <a:r>
              <a:rPr lang="en-US" sz="2800" dirty="0"/>
              <a:t>) space on frontier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Complete with graph search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Not optimal unless all goals are in the same level (and the same step cost everywhere)</a:t>
            </a: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15397" y="909635"/>
            <a:ext cx="6323633" cy="2912765"/>
            <a:chOff x="1066905" y="2012950"/>
            <a:chExt cx="6323633" cy="2912765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2681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268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268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6549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24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066905" y="3187848"/>
              <a:ext cx="1265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tiers</a:t>
              </a:r>
            </a:p>
          </p:txBody>
        </p:sp>
      </p:grp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679243" y="2586037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06FAC-66CB-4833-9022-21478F247596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77697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Data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Dense vs sparse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Trees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BFS and DFS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Stacks and Queues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Other tree implementations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Graphs</a:t>
            </a: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99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348535" y="2003423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 (DFS) Properties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782469" y="1752601"/>
            <a:ext cx="6104731" cy="2912765"/>
            <a:chOff x="1091407" y="2012950"/>
            <a:chExt cx="6104731" cy="2912765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49" y="2427287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49" y="2838450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24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091407" y="3162823"/>
              <a:ext cx="1265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tiers</a:t>
              </a:r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219201"/>
            <a:ext cx="5461000" cy="4729164"/>
          </a:xfrm>
        </p:spPr>
        <p:txBody>
          <a:bodyPr/>
          <a:lstStyle/>
          <a:p>
            <a:r>
              <a:rPr lang="en-US" sz="2400" dirty="0"/>
              <a:t>What nodes does DFS expand?</a:t>
            </a:r>
          </a:p>
          <a:p>
            <a:pPr lvl="1"/>
            <a:r>
              <a:rPr lang="en-US" sz="2000" dirty="0"/>
              <a:t>Some left prefix of the tree.</a:t>
            </a:r>
          </a:p>
          <a:p>
            <a:pPr lvl="1"/>
            <a:r>
              <a:rPr lang="en-US" sz="2000" dirty="0"/>
              <a:t>Could process the whole tree!</a:t>
            </a:r>
          </a:p>
          <a:p>
            <a:pPr lvl="1"/>
            <a:r>
              <a:rPr lang="en-US" sz="2000" dirty="0"/>
              <a:t>If m is finite,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Only has siblings on path to root, so O(</a:t>
            </a:r>
            <a:r>
              <a:rPr lang="en-US" sz="2000" dirty="0" err="1"/>
              <a:t>bm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m could be infinite, so only if we prevent cycles (graph search)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No, it finds the “leftmost” solution, regardless of depth or cost</a:t>
            </a:r>
          </a:p>
          <a:p>
            <a:pPr lvl="1"/>
            <a:endParaRPr lang="en-US" sz="2000" dirty="0"/>
          </a:p>
        </p:txBody>
      </p:sp>
      <p:sp>
        <p:nvSpPr>
          <p:cNvPr id="31" name="Freeform 47"/>
          <p:cNvSpPr>
            <a:spLocks/>
          </p:cNvSpPr>
          <p:nvPr/>
        </p:nvSpPr>
        <p:spPr bwMode="auto">
          <a:xfrm>
            <a:off x="7389813" y="20573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389841" y="2057409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421813" y="342900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B765C0-27EA-4210-A5BC-E13D87570DFD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6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9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97003"/>
            <a:ext cx="5689600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sz="2000" dirty="0"/>
              <a:t>Processes all nodes above shallowest solution</a:t>
            </a:r>
          </a:p>
          <a:p>
            <a:pPr lvl="1"/>
            <a:r>
              <a:rPr lang="en-US" sz="2000" dirty="0"/>
              <a:t>Let depth of shallowest solution be s</a:t>
            </a:r>
          </a:p>
          <a:p>
            <a:pPr lvl="1"/>
            <a:r>
              <a:rPr lang="en-US" sz="2000" dirty="0"/>
              <a:t>Search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Has roughly the last tier, so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Only if costs are all the same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9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7" y="2208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243139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654301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6915149" y="1752608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5905504" y="2392362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222098"/>
            <a:ext cx="179195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D2831F-4D5F-4F1F-9939-D4E1AE273708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02818" grpId="0" animBg="1"/>
      <p:bldP spid="35" grpId="0" animBg="1"/>
      <p:bldP spid="35" grpId="1" animBg="1"/>
      <p:bldP spid="37" grpId="0" animBg="1"/>
      <p:bldP spid="37" grpId="1" animBg="1"/>
      <p:bldP spid="24631" grpId="0" animBg="1"/>
      <p:bldP spid="24632" grpId="0"/>
      <p:bldP spid="246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9250359" y="2112965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8866184" y="2112973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9070983" y="2119313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Iterative Deepening</a:t>
            </a:r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8274057" y="2093912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526594" y="2300291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9509123" y="22542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9910761" y="2052639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9472619" y="2119315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06400" y="1397003"/>
            <a:ext cx="6908800" cy="4729164"/>
          </a:xfrm>
        </p:spPr>
        <p:txBody>
          <a:bodyPr/>
          <a:lstStyle/>
          <a:p>
            <a:r>
              <a:rPr lang="en-US" sz="2800" dirty="0"/>
              <a:t>Idea: get DFS’s space advantage with BFS’s time / shallow-solution advantages</a:t>
            </a:r>
          </a:p>
          <a:p>
            <a:pPr lvl="1"/>
            <a:r>
              <a:rPr lang="en-US" sz="2400" dirty="0"/>
              <a:t>Run a DFS with depth limit 1.  If no solution…</a:t>
            </a:r>
          </a:p>
          <a:p>
            <a:pPr lvl="1"/>
            <a:r>
              <a:rPr lang="en-US" sz="2400" dirty="0"/>
              <a:t>Run a DFS with depth limit 2.  If no solution…</a:t>
            </a:r>
          </a:p>
          <a:p>
            <a:pPr lvl="1"/>
            <a:r>
              <a:rPr lang="en-US" sz="2400" dirty="0"/>
              <a:t>Run a DFS with depth limit 3.  …..</a:t>
            </a:r>
          </a:p>
          <a:p>
            <a:pPr lvl="1"/>
            <a:endParaRPr lang="en-US" sz="2400" dirty="0"/>
          </a:p>
          <a:p>
            <a:r>
              <a:rPr lang="en-US" sz="2800" dirty="0"/>
              <a:t>Isn’t that wastefully redundant?</a:t>
            </a:r>
          </a:p>
          <a:p>
            <a:pPr lvl="1"/>
            <a:r>
              <a:rPr lang="en-US" sz="2400" dirty="0"/>
              <a:t>Generally most work happens in the lowest level searched, so not so bad!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B9A456-42E9-4E2C-8403-AD90F8DC57DA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3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Data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Dense vs sparse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Trees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BFS and DFS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Stacks and Queues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Other tree implementations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Graphs</a:t>
            </a: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F2FA13-920D-427F-A560-43B0C4361346}"/>
              </a:ext>
            </a:extLst>
          </p:cNvPr>
          <p:cNvSpPr/>
          <p:nvPr/>
        </p:nvSpPr>
        <p:spPr>
          <a:xfrm>
            <a:off x="552099" y="1602658"/>
            <a:ext cx="5715351" cy="204511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A4E43-E3A7-45B8-ADD6-A842E7060FBE}"/>
              </a:ext>
            </a:extLst>
          </p:cNvPr>
          <p:cNvSpPr/>
          <p:nvPr/>
        </p:nvSpPr>
        <p:spPr>
          <a:xfrm>
            <a:off x="380649" y="4219490"/>
            <a:ext cx="5715351" cy="6278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074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Other data structures for trees</a:t>
            </a:r>
            <a:endParaRPr lang="en-US" dirty="0"/>
          </a:p>
        </p:txBody>
      </p:sp>
      <p:pic>
        <p:nvPicPr>
          <p:cNvPr id="4" name="Picture 4" descr="https://upload.wikimedia.org/wikipedia/commons/thumb/7/77/Sorted_binary_tree_inorder.svg/220px-Sorted_binary_tree_inorder.svg.png">
            <a:extLst>
              <a:ext uri="{FF2B5EF4-FFF2-40B4-BE49-F238E27FC236}">
                <a16:creationId xmlns:a16="http://schemas.microsoft.com/office/drawing/2014/main" id="{CB1A5EF3-7003-46B9-813C-2E51ED79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011" y="315289"/>
            <a:ext cx="2520599" cy="215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CCE101-DD86-4C4F-89E7-9F364DE5875B}"/>
              </a:ext>
            </a:extLst>
          </p:cNvPr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457200"/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ndara"/>
              </a:rPr>
              <a:t>Figure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2490938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Storing information in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5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Data Structure for Search (out of scope)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3491"/>
            <a:ext cx="7620000" cy="14477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Nodes have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200" dirty="0">
                <a:solidFill>
                  <a:srgbClr val="008000"/>
                </a:solidFill>
              </a:rPr>
              <a:t>state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parent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action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path-cost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5" name="Picture 4" descr="state-vs-nod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37" y="1752600"/>
            <a:ext cx="5799971" cy="35052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744" y="3124200"/>
            <a:ext cx="165265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2743202"/>
            <a:ext cx="72390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child of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node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by action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node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state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action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path-cost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node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path_cost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step_cost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node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self.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33400" y="6263620"/>
            <a:ext cx="11154011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Extract solution by tracing back parent pointers, collecting actions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38996F-E098-427C-806B-967B032BF504}"/>
              </a:ext>
            </a:extLst>
          </p:cNvPr>
          <p:cNvSpPr txBox="1"/>
          <p:nvPr/>
        </p:nvSpPr>
        <p:spPr>
          <a:xfrm rot="16200000">
            <a:off x="10155881" y="4779408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548602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Graphs vs. Search Trees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31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31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7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7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168400" y="1705805"/>
            <a:ext cx="3886200" cy="46166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Consider this 4-state graph: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029983"/>
            <a:ext cx="12192000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Important: Lots of repeated structure in the search tree!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How big is its search tree (from S)?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391400" y="2286000"/>
            <a:ext cx="2971800" cy="3048000"/>
            <a:chOff x="6858000" y="2438400"/>
            <a:chExt cx="2971800" cy="3048000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8153400" y="24384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7639616" y="3137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8630216" y="3124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76396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8630216" y="3886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93922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>
              <a:off x="6858000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30" name="AutoShape 17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8013117" y="2817104"/>
              <a:ext cx="204366" cy="3855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17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526901" y="2817104"/>
              <a:ext cx="167398" cy="3720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17"/>
            <p:cNvCxnSpPr>
              <a:cxnSpLocks noChangeShapeType="1"/>
              <a:stCxn id="19" idx="3"/>
              <a:endCxn id="29" idx="7"/>
            </p:cNvCxnSpPr>
            <p:nvPr/>
          </p:nvCxnSpPr>
          <p:spPr bwMode="auto">
            <a:xfrm flipH="1">
              <a:off x="7231501" y="3516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17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7858408" y="3581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17"/>
            <p:cNvCxnSpPr>
              <a:cxnSpLocks noChangeShapeType="1"/>
              <a:stCxn id="20" idx="4"/>
              <a:endCxn id="25" idx="0"/>
            </p:cNvCxnSpPr>
            <p:nvPr/>
          </p:nvCxnSpPr>
          <p:spPr bwMode="auto">
            <a:xfrm>
              <a:off x="8849008" y="3567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17"/>
            <p:cNvCxnSpPr>
              <a:cxnSpLocks noChangeShapeType="1"/>
              <a:stCxn id="20" idx="5"/>
              <a:endCxn id="28" idx="1"/>
            </p:cNvCxnSpPr>
            <p:nvPr/>
          </p:nvCxnSpPr>
          <p:spPr bwMode="auto">
            <a:xfrm>
              <a:off x="9003717" y="3502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>
              <a:off x="6877616" y="4648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43" name="AutoShape 14"/>
            <p:cNvSpPr>
              <a:spLocks noChangeArrowheads="1"/>
            </p:cNvSpPr>
            <p:nvPr/>
          </p:nvSpPr>
          <p:spPr bwMode="auto">
            <a:xfrm>
              <a:off x="76396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cxnSp>
          <p:nvCxnSpPr>
            <p:cNvPr id="44" name="AutoShape 17"/>
            <p:cNvCxnSpPr>
              <a:cxnSpLocks noChangeShapeType="1"/>
              <a:endCxn id="42" idx="0"/>
            </p:cNvCxnSpPr>
            <p:nvPr/>
          </p:nvCxnSpPr>
          <p:spPr bwMode="auto">
            <a:xfrm>
              <a:off x="7096408" y="4329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5" name="AutoShape 17"/>
            <p:cNvCxnSpPr>
              <a:cxnSpLocks noChangeShapeType="1"/>
              <a:endCxn id="43" idx="1"/>
            </p:cNvCxnSpPr>
            <p:nvPr/>
          </p:nvCxnSpPr>
          <p:spPr bwMode="auto">
            <a:xfrm>
              <a:off x="7251117" y="4264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>
              <a:off x="93922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>
              <a:off x="8610600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48" name="AutoShape 17"/>
            <p:cNvCxnSpPr>
              <a:cxnSpLocks noChangeShapeType="1"/>
              <a:endCxn id="47" idx="7"/>
            </p:cNvCxnSpPr>
            <p:nvPr/>
          </p:nvCxnSpPr>
          <p:spPr bwMode="auto">
            <a:xfrm flipH="1">
              <a:off x="8984101" y="4278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9" name="AutoShape 17"/>
            <p:cNvCxnSpPr>
              <a:cxnSpLocks noChangeShapeType="1"/>
              <a:endCxn id="46" idx="0"/>
            </p:cNvCxnSpPr>
            <p:nvPr/>
          </p:nvCxnSpPr>
          <p:spPr bwMode="auto">
            <a:xfrm>
              <a:off x="9611008" y="4343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" name="AutoShape 17"/>
            <p:cNvCxnSpPr>
              <a:cxnSpLocks noChangeShapeType="1"/>
            </p:cNvCxnSpPr>
            <p:nvPr/>
          </p:nvCxnSpPr>
          <p:spPr bwMode="auto">
            <a:xfrm flipH="1">
              <a:off x="7239000" y="5038129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1" name="AutoShape 17"/>
            <p:cNvCxnSpPr>
              <a:cxnSpLocks noChangeShapeType="1"/>
            </p:cNvCxnSpPr>
            <p:nvPr/>
          </p:nvCxnSpPr>
          <p:spPr bwMode="auto">
            <a:xfrm>
              <a:off x="7865907" y="5103104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2" name="AutoShape 17"/>
            <p:cNvCxnSpPr>
              <a:cxnSpLocks noChangeShapeType="1"/>
            </p:cNvCxnSpPr>
            <p:nvPr/>
          </p:nvCxnSpPr>
          <p:spPr bwMode="auto">
            <a:xfrm>
              <a:off x="8841509" y="5089583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3" name="AutoShape 17"/>
            <p:cNvCxnSpPr>
              <a:cxnSpLocks noChangeShapeType="1"/>
            </p:cNvCxnSpPr>
            <p:nvPr/>
          </p:nvCxnSpPr>
          <p:spPr bwMode="auto">
            <a:xfrm>
              <a:off x="8996218" y="5024608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/>
          <p:cNvSpPr/>
          <p:nvPr/>
        </p:nvSpPr>
        <p:spPr>
          <a:xfrm>
            <a:off x="8288764" y="4724400"/>
            <a:ext cx="123623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/>
                <a:ea typeface="ＭＳ ゴシック"/>
                <a:cs typeface="ＭＳ ゴシック"/>
              </a:rPr>
              <a:t>∞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8E15096-50EF-478C-99A3-AB40ED43DCBC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35833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</a:t>
            </a:r>
            <a:r>
              <a:rPr lang="en-US" dirty="0" err="1"/>
              <a:t>vs</a:t>
            </a:r>
            <a:r>
              <a:rPr lang="en-US" dirty="0"/>
              <a:t> Graph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0552"/>
            <a:ext cx="9932987" cy="440937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7A09D6-E1AD-451A-9A50-FBC804C0FF7B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94472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1460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Abstractions vs. Data Structures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6612" y="376238"/>
            <a:ext cx="5157787" cy="823912"/>
          </a:xfrm>
          <a:noFill/>
        </p:spPr>
        <p:txBody>
          <a:bodyPr/>
          <a:lstStyle/>
          <a:p>
            <a:r>
              <a:rPr lang="en-US" sz="2800" b="0" dirty="0">
                <a:solidFill>
                  <a:schemeClr val="accent1">
                    <a:lumMod val="75000"/>
                  </a:schemeClr>
                </a:solidFill>
              </a:rPr>
              <a:t>Abstractions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6612" y="1200150"/>
            <a:ext cx="5157787" cy="54864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List</a:t>
            </a:r>
          </a:p>
          <a:p>
            <a:r>
              <a:rPr lang="en-US" dirty="0"/>
              <a:t>Set</a:t>
            </a:r>
          </a:p>
          <a:p>
            <a:r>
              <a:rPr lang="en-US" dirty="0"/>
              <a:t>Map (Dictionary)</a:t>
            </a:r>
          </a:p>
          <a:p>
            <a:r>
              <a:rPr lang="en-US" dirty="0"/>
              <a:t>Tree</a:t>
            </a:r>
          </a:p>
          <a:p>
            <a:r>
              <a:rPr lang="en-US" dirty="0"/>
              <a:t>Queue (FIFO)</a:t>
            </a:r>
          </a:p>
          <a:p>
            <a:r>
              <a:rPr lang="en-US" dirty="0"/>
              <a:t>Stack (LIFO)</a:t>
            </a:r>
          </a:p>
          <a:p>
            <a:r>
              <a:rPr lang="en-US" dirty="0"/>
              <a:t>Priority Queue</a:t>
            </a:r>
          </a:p>
          <a:p>
            <a:r>
              <a:rPr lang="en-US" dirty="0"/>
              <a:t>Graph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69024" y="376238"/>
            <a:ext cx="5183188" cy="823912"/>
          </a:xfrm>
          <a:noFill/>
        </p:spPr>
        <p:txBody>
          <a:bodyPr/>
          <a:lstStyle/>
          <a:p>
            <a:r>
              <a:rPr lang="en-US" sz="2800" b="0" dirty="0">
                <a:solidFill>
                  <a:schemeClr val="accent1">
                    <a:lumMod val="75000"/>
                  </a:schemeClr>
                </a:solidFill>
              </a:rPr>
              <a:t>Data Structures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69024" y="1200150"/>
            <a:ext cx="5183188" cy="54864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/>
              <a:t>Array (fixed size)</a:t>
            </a:r>
          </a:p>
          <a:p>
            <a:r>
              <a:rPr lang="en-US" dirty="0"/>
              <a:t>Array (variable size)</a:t>
            </a:r>
          </a:p>
          <a:p>
            <a:r>
              <a:rPr lang="en-US" dirty="0"/>
              <a:t>Linked List</a:t>
            </a:r>
          </a:p>
          <a:p>
            <a:r>
              <a:rPr lang="en-US" dirty="0"/>
              <a:t>Doubly-Linked List</a:t>
            </a:r>
          </a:p>
          <a:p>
            <a:r>
              <a:rPr lang="en-US" dirty="0"/>
              <a:t>Multidimensional Array </a:t>
            </a:r>
          </a:p>
          <a:p>
            <a:r>
              <a:rPr lang="en-US" dirty="0"/>
              <a:t>Tensor</a:t>
            </a:r>
          </a:p>
          <a:p>
            <a:r>
              <a:rPr lang="en-US" dirty="0"/>
              <a:t>Hash Map</a:t>
            </a:r>
          </a:p>
          <a:p>
            <a:r>
              <a:rPr lang="en-US" dirty="0"/>
              <a:t>Binary Search Tree</a:t>
            </a:r>
          </a:p>
          <a:p>
            <a:r>
              <a:rPr lang="en-US" dirty="0"/>
              <a:t>Balanced Tree</a:t>
            </a:r>
          </a:p>
          <a:p>
            <a:r>
              <a:rPr lang="en-US" dirty="0" err="1"/>
              <a:t>Trie</a:t>
            </a:r>
            <a:endParaRPr lang="en-US" dirty="0"/>
          </a:p>
          <a:p>
            <a:r>
              <a:rPr lang="en-US" dirty="0"/>
              <a:t>Stack</a:t>
            </a:r>
          </a:p>
          <a:p>
            <a:r>
              <a:rPr lang="en-US" dirty="0"/>
              <a:t>Heap</a:t>
            </a:r>
          </a:p>
          <a:p>
            <a:r>
              <a:rPr lang="en-US" dirty="0"/>
              <a:t>Graph</a:t>
            </a:r>
          </a:p>
          <a:p>
            <a:r>
              <a:rPr lang="en-US" dirty="0"/>
              <a:t>Bipartite Graph</a:t>
            </a:r>
          </a:p>
          <a:p>
            <a:r>
              <a:rPr lang="en-US" dirty="0"/>
              <a:t>Sparse Vector</a:t>
            </a:r>
          </a:p>
          <a:p>
            <a:r>
              <a:rPr lang="en-US" dirty="0"/>
              <a:t>Sparse Matrix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0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Structures for ML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Examples</a:t>
            </a:r>
            <a:r>
              <a:rPr lang="mr-IN" dirty="0"/>
              <a:t>…</a:t>
            </a:r>
            <a:endParaRPr lang="en-US" dirty="0"/>
          </a:p>
          <a:p>
            <a:br>
              <a:rPr lang="en-US" dirty="0"/>
            </a:br>
            <a:r>
              <a:rPr lang="en-US" dirty="0"/>
              <a:t>Data:</a:t>
            </a:r>
          </a:p>
          <a:p>
            <a:pPr lvl="1"/>
            <a:r>
              <a:rPr lang="en-US" sz="2800" dirty="0"/>
              <a:t>Dense feature vector (array)</a:t>
            </a:r>
          </a:p>
          <a:p>
            <a:pPr lvl="1"/>
            <a:r>
              <a:rPr lang="en-US" sz="2800" dirty="0"/>
              <a:t>Sparse feature vector (sparse vector)</a:t>
            </a:r>
          </a:p>
          <a:p>
            <a:pPr lvl="1"/>
            <a:r>
              <a:rPr lang="en-US" sz="2800" dirty="0"/>
              <a:t>Design matrix (multidimensional array)</a:t>
            </a:r>
            <a:endParaRPr lang="en-US" dirty="0"/>
          </a:p>
          <a:p>
            <a:br>
              <a:rPr lang="en-US" dirty="0"/>
            </a:br>
            <a:r>
              <a:rPr lang="en-US" dirty="0"/>
              <a:t>Models:</a:t>
            </a:r>
          </a:p>
          <a:p>
            <a:pPr lvl="1"/>
            <a:r>
              <a:rPr lang="en-US" sz="2800" dirty="0"/>
              <a:t>Decision Trees (tree)</a:t>
            </a:r>
          </a:p>
          <a:p>
            <a:pPr lvl="1"/>
            <a:r>
              <a:rPr lang="en-US" sz="2800" dirty="0"/>
              <a:t>Bayesian Network (directed acyclic graph)</a:t>
            </a:r>
          </a:p>
          <a:p>
            <a:pPr lvl="1"/>
            <a:r>
              <a:rPr lang="en-US" sz="2800" dirty="0"/>
              <a:t>Factor Graph (bipartite graph)</a:t>
            </a:r>
            <a:endParaRPr lang="en-US" dirty="0"/>
          </a:p>
          <a:p>
            <a:br>
              <a:rPr lang="en-US" dirty="0"/>
            </a:br>
            <a:r>
              <a:rPr lang="en-US" dirty="0"/>
              <a:t>Algorithms:</a:t>
            </a:r>
          </a:p>
          <a:p>
            <a:pPr lvl="1"/>
            <a:r>
              <a:rPr lang="en-US" sz="2800" dirty="0"/>
              <a:t>Greedy Search (weighted graph)</a:t>
            </a:r>
          </a:p>
          <a:p>
            <a:pPr lvl="1"/>
            <a:r>
              <a:rPr lang="en-US" sz="2800" dirty="0"/>
              <a:t>A* Search (priority queue/heap)</a:t>
            </a:r>
          </a:p>
          <a:p>
            <a:pPr lvl="1"/>
            <a:r>
              <a:rPr lang="en-US" sz="2800" dirty="0"/>
              <a:t>Forward-backward for HMM (trellis)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E5445004-F4FB-5345-992E-498B4C43F562}" type="slidenum">
              <a:rPr lang="en-US" smtClean="0"/>
              <a:pPr defTabSz="457200"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0302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 to Predict C-Section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319" y="997097"/>
            <a:ext cx="7494104" cy="5412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39107" y="1183550"/>
            <a:ext cx="1732316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(Sims et al., 2000)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7252" y="6504893"/>
            <a:ext cx="2859742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Figure from Tom Mitchell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01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Data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Dense vs sparse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Trees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BFS and DFS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Stacks and Queues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Other tree implementations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Graphs</a:t>
            </a: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A4E43-E3A7-45B8-ADD6-A842E7060FBE}"/>
              </a:ext>
            </a:extLst>
          </p:cNvPr>
          <p:cNvSpPr/>
          <p:nvPr/>
        </p:nvSpPr>
        <p:spPr>
          <a:xfrm>
            <a:off x="380649" y="2005781"/>
            <a:ext cx="5715351" cy="28415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5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vs sparse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489337" cy="5377691"/>
              </a:xfrm>
            </p:spPr>
            <p:txBody>
              <a:bodyPr/>
              <a:lstStyle/>
              <a:p>
                <a:r>
                  <a:rPr lang="en-US" dirty="0">
                    <a:sym typeface="Wingdings" panose="05000000000000000000" pitchFamily="2" charset="2"/>
                  </a:rPr>
                  <a:t>Vector dot product example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Linear regression model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represents the contents of text data, e.g., e-mail or book review</a:t>
                </a:r>
              </a:p>
              <a:p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489337" cy="5377691"/>
              </a:xfrm>
              <a:blipFill>
                <a:blip r:embed="rId2"/>
                <a:stretch>
                  <a:fillRect l="-1115" t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94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vs sparse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489337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Matrix multiplication with special structure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Example: diagonal matrices</a:t>
            </a: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0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Data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Dense vs sparse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Trees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BFS and DFS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Stacks and Queues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Other tree implementations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Graphs</a:t>
            </a: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F2FA13-920D-427F-A560-43B0C4361346}"/>
              </a:ext>
            </a:extLst>
          </p:cNvPr>
          <p:cNvSpPr/>
          <p:nvPr/>
        </p:nvSpPr>
        <p:spPr>
          <a:xfrm>
            <a:off x="552099" y="1602658"/>
            <a:ext cx="5715351" cy="56043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A4E43-E3A7-45B8-ADD6-A842E7060FBE}"/>
              </a:ext>
            </a:extLst>
          </p:cNvPr>
          <p:cNvSpPr/>
          <p:nvPr/>
        </p:nvSpPr>
        <p:spPr>
          <a:xfrm>
            <a:off x="380649" y="2604463"/>
            <a:ext cx="5715351" cy="224283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0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4142</TotalTime>
  <Words>1115</Words>
  <Application>Microsoft Office PowerPoint</Application>
  <PresentationFormat>Widescreen</PresentationFormat>
  <Paragraphs>272</Paragraphs>
  <Slides>28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ゴシック</vt:lpstr>
      <vt:lpstr>Arial</vt:lpstr>
      <vt:lpstr>Calibri</vt:lpstr>
      <vt:lpstr>Calibri Light</vt:lpstr>
      <vt:lpstr>Cambria Math</vt:lpstr>
      <vt:lpstr>Candara</vt:lpstr>
      <vt:lpstr>Times New Roman</vt:lpstr>
      <vt:lpstr>Wingdings</vt:lpstr>
      <vt:lpstr>Office Theme</vt:lpstr>
      <vt:lpstr>1_Office Theme</vt:lpstr>
      <vt:lpstr>  10-607 Computational Foundations for Machine Learning  Data Structures</vt:lpstr>
      <vt:lpstr>Plan</vt:lpstr>
      <vt:lpstr>Abstractions vs. Data Structures</vt:lpstr>
      <vt:lpstr>Data Structures for ML</vt:lpstr>
      <vt:lpstr>Tree to Predict C-Section Risk</vt:lpstr>
      <vt:lpstr>Plan</vt:lpstr>
      <vt:lpstr>Dense vs sparse structures</vt:lpstr>
      <vt:lpstr>Dense vs sparse structures</vt:lpstr>
      <vt:lpstr>Plan</vt:lpstr>
      <vt:lpstr>Trees</vt:lpstr>
      <vt:lpstr>Tree Traversals</vt:lpstr>
      <vt:lpstr>Stacks and Queus</vt:lpstr>
      <vt:lpstr>Poll 1</vt:lpstr>
      <vt:lpstr>Video of Demo Maze Water DFS/BFS (part 1)</vt:lpstr>
      <vt:lpstr>Video of Demo Maze Water DFS/BFS (part 2)</vt:lpstr>
      <vt:lpstr>Search Algorithm Properties</vt:lpstr>
      <vt:lpstr>Search Algorithm Properties</vt:lpstr>
      <vt:lpstr>Search Algorithm Properties</vt:lpstr>
      <vt:lpstr>Poll 2</vt:lpstr>
      <vt:lpstr>Depth-First Search (DFS) Properties</vt:lpstr>
      <vt:lpstr>Breadth-First Search (BFS) Properties</vt:lpstr>
      <vt:lpstr>Iterative Deepening</vt:lpstr>
      <vt:lpstr>Plan</vt:lpstr>
      <vt:lpstr>Trees</vt:lpstr>
      <vt:lpstr>Trees</vt:lpstr>
      <vt:lpstr>Example: Data Structure for Search (out of scope)</vt:lpstr>
      <vt:lpstr>State Space Graphs vs. Search Trees</vt:lpstr>
      <vt:lpstr>Tree Search vs Graph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147</cp:revision>
  <dcterms:created xsi:type="dcterms:W3CDTF">2020-05-18T13:01:09Z</dcterms:created>
  <dcterms:modified xsi:type="dcterms:W3CDTF">2021-12-03T02:35:43Z</dcterms:modified>
</cp:coreProperties>
</file>