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23"/>
  </p:notesMasterIdLst>
  <p:sldIdLst>
    <p:sldId id="2345" r:id="rId4"/>
    <p:sldId id="257" r:id="rId5"/>
    <p:sldId id="2371" r:id="rId6"/>
    <p:sldId id="2416" r:id="rId7"/>
    <p:sldId id="2436" r:id="rId8"/>
    <p:sldId id="2431" r:id="rId9"/>
    <p:sldId id="903" r:id="rId10"/>
    <p:sldId id="945" r:id="rId11"/>
    <p:sldId id="317" r:id="rId12"/>
    <p:sldId id="2433" r:id="rId13"/>
    <p:sldId id="2434" r:id="rId14"/>
    <p:sldId id="2437" r:id="rId15"/>
    <p:sldId id="2435" r:id="rId16"/>
    <p:sldId id="2160" r:id="rId17"/>
    <p:sldId id="2161" r:id="rId18"/>
    <p:sldId id="2207" r:id="rId19"/>
    <p:sldId id="2165" r:id="rId20"/>
    <p:sldId id="2227" r:id="rId21"/>
    <p:sldId id="2234" r:id="rId2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7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5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663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73088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808038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1033463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57300" indent="-33655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2C67917F-4FD1-6343-8E0A-AA326AC34726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458277"/>
          </a:xfrm>
        </p:spPr>
        <p:txBody>
          <a:bodyPr anchor="b"/>
          <a:lstStyle>
            <a:lvl1pPr>
              <a:defRPr sz="3375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68019"/>
            <a:ext cx="10515600" cy="1921635"/>
          </a:xfrm>
        </p:spPr>
        <p:txBody>
          <a:bodyPr/>
          <a:lstStyle>
            <a:lvl1pPr marL="0" indent="0">
              <a:buNone/>
              <a:defRPr sz="1350" b="0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0722E28-9863-CF46-B40D-866DA57B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072279-7CD6-554A-9D50-4D674DC0A838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23BE37-A135-8C47-B04C-CBC1DDC8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8CFA924-49FF-C542-A2BC-A34E0579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3B355-DD42-6746-A1C7-2E00DDC14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99" y="237655"/>
            <a:ext cx="4010568" cy="6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98"/>
            <a:ext cx="121920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80829"/>
            <a:ext cx="10515600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476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4323C4-CA66-5A47-8F97-41BA4280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E1BA8F-BF47-3D40-8C6E-FA5B75D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B48C27-BE7C-3941-B9F3-A4D4717F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C575DE39-BF7C-424B-9C07-2BEBD6B14FD3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DC4629-3C8A-F646-AC38-BB37FB93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BFB6B21-4106-4949-915C-692B2CB0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347B1B-EA3D-8B43-B7D0-731D2330F2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556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7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81CC02-03B9-F845-A7C8-75962F08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900FB383-97E7-7C49-AB9C-B3960A79F295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8254E7-58C0-5848-8656-E333BB43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7E93DA-951F-E14B-8EBF-D3993729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DBDCD-2182-9C47-B3E6-E8D663A0985C}" type="datetime1">
              <a:rPr lang="en-US" altLang="en-US" smtClean="0"/>
              <a:t>10/1/2021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6BF4-0C06-46C4-8F64-4CF8DA863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6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9BF68-1E1C-0843-AA6F-2F27172575CF}" type="datetime1">
              <a:rPr lang="en-US" altLang="en-US" smtClean="0"/>
              <a:t>10/1/2021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ADC6-CE19-4300-8EBE-7AC2ADD7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7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1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7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11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63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17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84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85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70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21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23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6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69844"/>
            <a:ext cx="10515600" cy="84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Click to edit Master text styles</a:t>
            </a:r>
          </a:p>
          <a:p>
            <a:pPr marL="385763" marR="0" lvl="1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Second level</a:t>
            </a:r>
          </a:p>
          <a:p>
            <a:pPr marL="642938" marR="0" lvl="2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Third level</a:t>
            </a:r>
          </a:p>
          <a:p>
            <a:pPr marL="900113" marR="0" lvl="3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Fourth level</a:t>
            </a:r>
          </a:p>
          <a:p>
            <a:pPr marL="1157288" marR="0" lvl="4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EADCA7-E14F-3A40-B9BC-E99249895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262B01DA-9C3D-CD4A-9C3A-E4F6BC3CFDA8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90F6E-D1A6-9F4B-B82C-CD258D292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22AA21-D776-0946-9438-9F610A271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7A53-B314-164E-B3BE-2F5BA495F6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684668" y="6347803"/>
            <a:ext cx="431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marR="0" indent="-128588" algn="l" defTabSz="514350" rtl="0" eaLnBrk="1" fontAlgn="auto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Tx/>
        <a:buFont typeface="Arial"/>
        <a:buChar char="•"/>
        <a:tabLst/>
        <a:defRPr sz="157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38576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35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64293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12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90011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115728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36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customXml" Target="../ink/ink2.xml"/><Relationship Id="rId4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customXml" Target="../ink/ink4.xml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HW2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Sat 10/2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Quizzes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10/4,   last 15 min. of class (calculus, optimization, Lagrange)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10/11, last 15 min. of class (probability, statistics)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2E738-F1AB-41C8-8AF2-E3EB993DA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9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Conditional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2E738-F1AB-41C8-8AF2-E3EB993DA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BA9F-0C93-47BB-9D9E-6678D22D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2DF7-E205-40B5-8484-AE13885C6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Notation doc</a:t>
            </a:r>
          </a:p>
        </p:txBody>
      </p:sp>
    </p:spTree>
    <p:extLst>
      <p:ext uri="{BB962C8B-B14F-4D97-AF65-F5344CB8AC3E}">
        <p14:creationId xmlns:p14="http://schemas.microsoft.com/office/powerpoint/2010/main" val="226672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Independent and identically distributed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2E738-F1AB-41C8-8AF2-E3EB993DA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5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4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Grades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Gaussian PDF: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 b="-16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7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Trick coin: comes up heads only 1/3 of the time</a:t>
                </a:r>
              </a:p>
              <a:p>
                <a:endParaRPr lang="en-US" dirty="0"/>
              </a:p>
              <a:p>
                <a:r>
                  <a:rPr lang="en-US" dirty="0"/>
                  <a:t>1 flip:	  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		probability: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2 flips:  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		probability: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3 flips:  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T</a:t>
                </a:r>
                <a:r>
                  <a:rPr lang="en-US" dirty="0"/>
                  <a:t>	probability: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But why can we just multiply these?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66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and </a:t>
            </a:r>
            <a:r>
              <a:rPr lang="en-US" dirty="0" err="1"/>
              <a:t>i.i.d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200" b="1" dirty="0"/>
              </a:p>
              <a:p>
                <a:r>
                  <a:rPr lang="en-US" b="1" dirty="0" err="1"/>
                  <a:t>i.i.d</a:t>
                </a:r>
                <a:r>
                  <a:rPr lang="en-US" b="1" dirty="0"/>
                  <a:t>.</a:t>
                </a:r>
                <a:r>
                  <a:rPr lang="en-US" dirty="0"/>
                  <a:t>: Independent and identically distributed</a:t>
                </a:r>
                <a:endParaRPr lang="en-US" b="1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509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9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</p:spPr>
            <p:txBody>
              <a:bodyPr/>
              <a:lstStyle/>
              <a:p>
                <a:r>
                  <a:rPr lang="en-US" dirty="0"/>
                  <a:t>Bernoulli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What is the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: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  <a:blipFill>
                <a:blip r:embed="rId2"/>
                <a:stretch>
                  <a:fillRect l="-1094" t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16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</p:spPr>
            <p:txBody>
              <a:bodyPr/>
              <a:lstStyle/>
              <a:p>
                <a:r>
                  <a:rPr lang="en-US" dirty="0"/>
                  <a:t>Assume that exam scores are drawn independently from the same Gaussian (Normal) distribution.</a:t>
                </a:r>
              </a:p>
              <a:p>
                <a:r>
                  <a:rPr lang="en-US" dirty="0"/>
                  <a:t>Given three exam scores 75, 80, 90, which pair of parameters is a better fit (a higher likelihood)?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80, standard deviation 3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85, standard deviation 7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Use a calculator/computer.</a:t>
                </a:r>
              </a:p>
              <a:p>
                <a:r>
                  <a:rPr lang="en-US" dirty="0"/>
                  <a:t>Gaussian PDF: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  <a:blipFill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1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Probability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87622"/>
          </a:xfrm>
        </p:spPr>
        <p:txBody>
          <a:bodyPr/>
          <a:lstStyle/>
          <a:p>
            <a:r>
              <a:rPr lang="en-US" dirty="0"/>
              <a:t>Today</a:t>
            </a:r>
          </a:p>
          <a:p>
            <a:r>
              <a:rPr lang="en-US" dirty="0">
                <a:solidFill>
                  <a:schemeClr val="tx1"/>
                </a:solidFill>
              </a:rPr>
              <a:t>Probability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Probability exercises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Chain rule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Independence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i.i.d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Statistics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Finding the best parameters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0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1: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312710"/>
              </a:xfrm>
            </p:spPr>
            <p:txBody>
              <a:bodyPr/>
              <a:lstStyle/>
              <a:p>
                <a:r>
                  <a:rPr lang="en-US" dirty="0"/>
                  <a:t>Implement a function in Python for the pdf of a Gaussian distribution.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Python </a:t>
                </a:r>
                <a:r>
                  <a:rPr lang="en-US" dirty="0" err="1">
                    <a:solidFill>
                      <a:schemeClr val="tx1"/>
                    </a:solidFill>
                  </a:rPr>
                  <a:t>numpy</a:t>
                </a:r>
                <a:r>
                  <a:rPr lang="en-US" dirty="0">
                    <a:solidFill>
                      <a:schemeClr val="tx1"/>
                    </a:solidFill>
                  </a:rPr>
                  <a:t> or math packages are fine, no </a:t>
                </a:r>
                <a:r>
                  <a:rPr lang="en-US" dirty="0" err="1">
                    <a:solidFill>
                      <a:schemeClr val="tx1"/>
                    </a:solidFill>
                  </a:rPr>
                  <a:t>scipy</a:t>
                </a:r>
                <a:r>
                  <a:rPr lang="en-US" dirty="0">
                    <a:solidFill>
                      <a:schemeClr val="tx1"/>
                    </a:solidFill>
                  </a:rPr>
                  <a:t>, etc.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312710"/>
              </a:xfrm>
              <a:blipFill>
                <a:blip r:embed="rId2"/>
                <a:stretch>
                  <a:fillRect l="-1217" t="-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61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Outcomes</a:t>
            </a:r>
          </a:p>
          <a:p>
            <a:r>
              <a:rPr lang="en-US" dirty="0"/>
              <a:t>Sample space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Probability</a:t>
            </a:r>
          </a:p>
          <a:p>
            <a:r>
              <a:rPr lang="en-US" dirty="0"/>
              <a:t>Random variable</a:t>
            </a:r>
          </a:p>
          <a:p>
            <a:r>
              <a:rPr lang="en-US" dirty="0"/>
              <a:t>Discrete random variable</a:t>
            </a:r>
          </a:p>
          <a:p>
            <a:r>
              <a:rPr lang="en-US" dirty="0"/>
              <a:t>Continuous random variable</a:t>
            </a:r>
          </a:p>
          <a:p>
            <a:r>
              <a:rPr lang="en-US" dirty="0"/>
              <a:t>Probability mass function</a:t>
            </a:r>
          </a:p>
          <a:p>
            <a:r>
              <a:rPr lang="en-US" dirty="0"/>
              <a:t>Probability density function</a:t>
            </a:r>
          </a:p>
          <a:p>
            <a:r>
              <a:rPr lang="en-US" dirty="0"/>
              <a:t>Parameters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1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Toolbox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E97351-884D-473E-9A37-F7E5A93A3376}"/>
              </a:ext>
            </a:extLst>
          </p:cNvPr>
          <p:cNvSpPr txBox="1">
            <a:spLocks/>
          </p:cNvSpPr>
          <p:nvPr/>
        </p:nvSpPr>
        <p:spPr bwMode="auto">
          <a:xfrm>
            <a:off x="168858" y="990457"/>
            <a:ext cx="5715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Algebra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Three axioms of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Theorem of total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Definition of conditional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Product rule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Bayes’ theorem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Chain rule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3200" kern="0" dirty="0">
                <a:solidFill>
                  <a:prstClr val="black"/>
                </a:solidFill>
              </a:rPr>
              <a:t>Independence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Conditional independence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3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832600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Adding to our toolbox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Bayes’ theorem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Chain Rule…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3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Chain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6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More generally, can always write any joint distribution as an incremental product of conditional distributions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2_Theme_petuum_new_editted">
  <a:themeElements>
    <a:clrScheme name="Petuum-1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62DAD1"/>
      </a:accent1>
      <a:accent2>
        <a:srgbClr val="31CFC4"/>
      </a:accent2>
      <a:accent3>
        <a:srgbClr val="26B6C9"/>
      </a:accent3>
      <a:accent4>
        <a:srgbClr val="189ACD"/>
      </a:accent4>
      <a:accent5>
        <a:srgbClr val="007EC6"/>
      </a:accent5>
      <a:accent6>
        <a:srgbClr val="0064B5"/>
      </a:accent6>
      <a:hlink>
        <a:srgbClr val="A8A9A8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petuum_new_editted" id="{8C570960-96C6-CD4A-B694-13880F3F604A}" vid="{24623263-F257-A645-A612-B0D2FF17DF87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8919</TotalTime>
  <Words>508</Words>
  <Application>Microsoft Office PowerPoint</Application>
  <PresentationFormat>Widescreen</PresentationFormat>
  <Paragraphs>115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Helvetica</vt:lpstr>
      <vt:lpstr>Helvetica Light</vt:lpstr>
      <vt:lpstr>Helvetica Neue</vt:lpstr>
      <vt:lpstr>Wingdings</vt:lpstr>
      <vt:lpstr>Office Theme</vt:lpstr>
      <vt:lpstr>2_Theme_petuum_new_editted</vt:lpstr>
      <vt:lpstr>1_Office Theme</vt:lpstr>
      <vt:lpstr>Announcements</vt:lpstr>
      <vt:lpstr>  Mathematical Foundations for Machine Learning  Probability</vt:lpstr>
      <vt:lpstr>Plan</vt:lpstr>
      <vt:lpstr>Probability</vt:lpstr>
      <vt:lpstr>Poll 1: Exercise</vt:lpstr>
      <vt:lpstr>Probability Vocab</vt:lpstr>
      <vt:lpstr>Probability Toolbox</vt:lpstr>
      <vt:lpstr>Tools Summary</vt:lpstr>
      <vt:lpstr>The Chain Rule</vt:lpstr>
      <vt:lpstr>Independence</vt:lpstr>
      <vt:lpstr>Conditional Independence</vt:lpstr>
      <vt:lpstr>Probability Notation</vt:lpstr>
      <vt:lpstr>Independent and identically distributed</vt:lpstr>
      <vt:lpstr>Likelihood</vt:lpstr>
      <vt:lpstr>Likelihood</vt:lpstr>
      <vt:lpstr>Likelihood</vt:lpstr>
      <vt:lpstr>Likelihood and i.i.d</vt:lpstr>
      <vt:lpstr>Bernoulli Likelihood</vt:lpstr>
      <vt:lpstr>Poll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146</cp:revision>
  <dcterms:created xsi:type="dcterms:W3CDTF">2020-05-18T13:01:09Z</dcterms:created>
  <dcterms:modified xsi:type="dcterms:W3CDTF">2021-10-01T12:38:59Z</dcterms:modified>
</cp:coreProperties>
</file>