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47"/>
  </p:notesMasterIdLst>
  <p:sldIdLst>
    <p:sldId id="2389" r:id="rId4"/>
    <p:sldId id="2345" r:id="rId5"/>
    <p:sldId id="257" r:id="rId6"/>
    <p:sldId id="2371" r:id="rId7"/>
    <p:sldId id="2404" r:id="rId8"/>
    <p:sldId id="2405" r:id="rId9"/>
    <p:sldId id="2409" r:id="rId10"/>
    <p:sldId id="2410" r:id="rId11"/>
    <p:sldId id="2413" r:id="rId12"/>
    <p:sldId id="2412" r:id="rId13"/>
    <p:sldId id="2411" r:id="rId14"/>
    <p:sldId id="2130" r:id="rId15"/>
    <p:sldId id="2415" r:id="rId16"/>
    <p:sldId id="2340" r:id="rId17"/>
    <p:sldId id="2416" r:id="rId18"/>
    <p:sldId id="2418" r:id="rId19"/>
    <p:sldId id="2420" r:id="rId20"/>
    <p:sldId id="903" r:id="rId21"/>
    <p:sldId id="928" r:id="rId22"/>
    <p:sldId id="929" r:id="rId23"/>
    <p:sldId id="931" r:id="rId24"/>
    <p:sldId id="2419" r:id="rId25"/>
    <p:sldId id="952" r:id="rId26"/>
    <p:sldId id="947" r:id="rId27"/>
    <p:sldId id="932" r:id="rId28"/>
    <p:sldId id="933" r:id="rId29"/>
    <p:sldId id="956" r:id="rId30"/>
    <p:sldId id="949" r:id="rId31"/>
    <p:sldId id="340" r:id="rId32"/>
    <p:sldId id="324" r:id="rId33"/>
    <p:sldId id="934" r:id="rId34"/>
    <p:sldId id="937" r:id="rId35"/>
    <p:sldId id="957" r:id="rId36"/>
    <p:sldId id="2417" r:id="rId37"/>
    <p:sldId id="939" r:id="rId38"/>
    <p:sldId id="942" r:id="rId39"/>
    <p:sldId id="943" r:id="rId40"/>
    <p:sldId id="941" r:id="rId41"/>
    <p:sldId id="944" r:id="rId42"/>
    <p:sldId id="945" r:id="rId43"/>
    <p:sldId id="333" r:id="rId44"/>
    <p:sldId id="277" r:id="rId45"/>
    <p:sldId id="317" r:id="rId4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3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1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3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9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5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13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140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112.png"/><Relationship Id="rId9" Type="http://schemas.openxmlformats.org/officeDocument/2006/relationships/image" Target="../media/image160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21.png"/><Relationship Id="rId4" Type="http://schemas.openxmlformats.org/officeDocument/2006/relationships/image" Target="../media/image61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21.png"/><Relationship Id="rId4" Type="http://schemas.openxmlformats.org/officeDocument/2006/relationships/image" Target="../media/image61.png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6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5" Type="http://schemas.openxmlformats.org/officeDocument/2006/relationships/image" Target="../media/image85.png"/><Relationship Id="rId10" Type="http://schemas.openxmlformats.org/officeDocument/2006/relationships/image" Target="../media/image640.png"/><Relationship Id="rId4" Type="http://schemas.openxmlformats.org/officeDocument/2006/relationships/image" Target="../media/image69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homasbayes.jpg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.xml"/><Relationship Id="rId7" Type="http://schemas.openxmlformats.org/officeDocument/2006/relationships/image" Target="../media/image8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7.xml"/><Relationship Id="rId9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FD927-8CC5-4CE4-B867-32DB4879E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1487146"/>
              </a:xfrm>
            </p:spPr>
            <p:txBody>
              <a:bodyPr/>
              <a:lstStyle/>
              <a:p>
                <a:r>
                  <a:rPr lang="en-US" sz="2400" dirty="0"/>
                  <a:t>What does this function look like when you plot is as a surface in 3D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)? </a:t>
                </a:r>
              </a:p>
              <a:p>
                <a:r>
                  <a:rPr lang="en-US" sz="2400" dirty="0"/>
                  <a:t>How about as a contour map in 2D (drawn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plane)?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7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FD927-8CC5-4CE4-B867-32DB4879E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1487146"/>
              </a:xfrm>
              <a:blipFill>
                <a:blip r:embed="rId2"/>
                <a:stretch>
                  <a:fillRect l="-928" t="-573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5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7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Equivalent to solving: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  <a:blipFill>
                <a:blip r:embed="rId3"/>
                <a:stretch>
                  <a:fillRect l="-1852" t="-6827" b="-4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11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 (Inequality)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s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Equivalent to solving: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s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  <a:blipFill>
                <a:blip r:embed="rId3"/>
                <a:stretch>
                  <a:fillRect l="-1852" t="-6827" b="-4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31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430351" cy="627812"/>
          </a:xfrm>
        </p:spPr>
        <p:txBody>
          <a:bodyPr/>
          <a:lstStyle/>
          <a:p>
            <a:r>
              <a:rPr lang="en-US" dirty="0"/>
              <a:t>Method of Lagrange Multipliers (multiple constraints)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98205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982051" cy="5068547"/>
              </a:xfrm>
              <a:blipFill>
                <a:blip r:embed="rId2"/>
                <a:stretch>
                  <a:fillRect l="-2141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50" y="4381500"/>
                <a:ext cx="5314950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50" y="4381500"/>
                <a:ext cx="5314950" cy="1522154"/>
              </a:xfrm>
              <a:prstGeom prst="rect">
                <a:avLst/>
              </a:prstGeom>
              <a:blipFill>
                <a:blip r:embed="rId3"/>
                <a:stretch>
                  <a:fillRect l="-2294" t="-6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44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7982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p-norm (general)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L2 norm (Euclidean norm)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L1 norm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L0 “norm” (not really a norm)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</a:t>
                </a:r>
                <a:r>
                  <a:rPr lang="en-US" dirty="0">
                    <a:solidFill>
                      <a:srgbClr val="7030A0"/>
                    </a:solidFill>
                  </a:rPr>
                  <a:t>Number of non-zero entries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79828"/>
                <a:ext cx="11374858" cy="5632179"/>
              </a:xfrm>
              <a:blipFill>
                <a:blip r:embed="rId2"/>
                <a:stretch>
                  <a:fillRect l="-112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94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endParaRPr lang="en-US" dirty="0"/>
          </a:p>
          <a:p>
            <a:r>
              <a:rPr lang="en-US" dirty="0"/>
              <a:t>Probability mass function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29" y="4110956"/>
            <a:ext cx="4418496" cy="26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 and 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Spinach, when asking for slice with no mushrooms</a:t>
            </a:r>
          </a:p>
          <a:p>
            <a:pPr marL="400031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00031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information (condition)</a:t>
            </a:r>
          </a:p>
          <a:p>
            <a:pPr marL="400031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Adjust sample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8004AD-2673-4993-A040-6EC57513CD34}"/>
              </a:ext>
            </a:extLst>
          </p:cNvPr>
          <p:cNvGrpSpPr/>
          <p:nvPr/>
        </p:nvGrpSpPr>
        <p:grpSpPr>
          <a:xfrm>
            <a:off x="6014482" y="2372865"/>
            <a:ext cx="2415710" cy="3434426"/>
            <a:chOff x="6014482" y="2372865"/>
            <a:chExt cx="2415710" cy="34344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E866FD-3FB5-4904-9137-BB8968DC14DB}"/>
                </a:ext>
              </a:extLst>
            </p:cNvPr>
            <p:cNvCxnSpPr/>
            <p:nvPr/>
          </p:nvCxnSpPr>
          <p:spPr>
            <a:xfrm flipH="1">
              <a:off x="6044189" y="2372865"/>
              <a:ext cx="843966" cy="6858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E4FADD2-182E-4616-B8B0-3A30ABFE4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2" y="2435984"/>
              <a:ext cx="1669532" cy="136345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832E79-5FB3-4E07-9DAC-E6B45B55EE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3" y="2644935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F8613F-B4F2-4108-87AF-B9C26B9A1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898" y="3440707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AD2FE-AF3D-4FB7-9295-7F7EE35A6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0461" y="4353969"/>
              <a:ext cx="1700213" cy="14360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AE1A8C-B945-416F-972F-7B3FAEF2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1765" y="5253050"/>
              <a:ext cx="639465" cy="5542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DBA854-3333-4EDD-AC91-218FDE5CF912}"/>
              </a:ext>
            </a:extLst>
          </p:cNvPr>
          <p:cNvCxnSpPr>
            <a:cxnSpLocks/>
          </p:cNvCxnSpPr>
          <p:nvPr/>
        </p:nvCxnSpPr>
        <p:spPr>
          <a:xfrm flipH="1">
            <a:off x="2286001" y="4701681"/>
            <a:ext cx="31241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D56BB7-B495-4486-937C-F3B60D5FD7AD}"/>
              </a:ext>
            </a:extLst>
          </p:cNvPr>
          <p:cNvCxnSpPr>
            <a:cxnSpLocks/>
          </p:cNvCxnSpPr>
          <p:nvPr/>
        </p:nvCxnSpPr>
        <p:spPr>
          <a:xfrm flipH="1">
            <a:off x="990600" y="5181600"/>
            <a:ext cx="289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4D631F6-D473-49A4-802C-244E12439E5A}"/>
              </a:ext>
            </a:extLst>
          </p:cNvPr>
          <p:cNvSpPr/>
          <p:nvPr/>
        </p:nvSpPr>
        <p:spPr>
          <a:xfrm>
            <a:off x="8414106" y="2346481"/>
            <a:ext cx="3549262" cy="3460810"/>
          </a:xfrm>
          <a:prstGeom prst="rect">
            <a:avLst/>
          </a:prstGeom>
          <a:noFill/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Grades can be released after second slip day expires</a:t>
            </a:r>
          </a:p>
          <a:p>
            <a:endParaRPr lang="en-US" sz="800" dirty="0"/>
          </a:p>
          <a:p>
            <a:r>
              <a:rPr lang="en-US" dirty="0"/>
              <a:t>HW2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Today, last 15 min. of class</a:t>
            </a:r>
          </a:p>
          <a:p>
            <a:endParaRPr lang="en-US" sz="800" dirty="0"/>
          </a:p>
          <a:p>
            <a:r>
              <a:rPr lang="en-US" dirty="0"/>
              <a:t>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Thanks for the feedback!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: set of all possible slices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: Spinach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(no 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: Mushroom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(no 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6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F5DAC04-CBDD-477D-8771-F732BB5A9E63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BAF412-43C9-4E19-AADA-35B70C5AA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113F28-1699-444C-9898-368C7C0B4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: whole pizza</a:t>
                </a:r>
              </a:p>
              <a:p>
                <a:pPr marL="400031" lvl="1" indent="0">
                  <a:buClr>
                    <a:prstClr val="black"/>
                  </a:buClr>
                  <a:buNone/>
                  <a:defRPr/>
                </a:pPr>
                <a:endParaRPr lang="en-US" sz="1000" kern="0" dirty="0">
                  <a:solidFill>
                    <a:prstClr val="black"/>
                  </a:solidFill>
                </a:endParaRPr>
              </a:p>
              <a:p>
                <a:pPr marL="914381" lvl="1" indent="-51435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: Spinach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(no 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00031" lvl="1" indent="0">
                  <a:buClr>
                    <a:prstClr val="black"/>
                  </a:buClr>
                  <a:buNone/>
                  <a:defRPr/>
                </a:pPr>
                <a:endParaRPr lang="en-US" sz="1000" kern="0" dirty="0">
                  <a:solidFill>
                    <a:prstClr val="black"/>
                  </a:solidFill>
                </a:endParaRPr>
              </a:p>
              <a:p>
                <a:pPr marL="914381" lvl="1" indent="-51435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: Mushroom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(no 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kern="0" dirty="0">
                  <a:solidFill>
                    <a:prstClr val="black"/>
                  </a:solidFill>
                </a:endParaRPr>
              </a:p>
              <a:p>
                <a:pPr marL="400031" lvl="1" indent="0">
                  <a:buClr>
                    <a:prstClr val="black"/>
                  </a:buClr>
                  <a:buNone/>
                  <a:defRPr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AutoNum type="arabicParenR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AutoNum type="arabicParenR"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+mj-lt"/>
                  <a:buAutoNum type="arabicParenR" startAt="2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 and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AutoNum type="arabicParenR" startAt="2"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+mj-lt"/>
                  <a:buAutoNum type="arabicParenR" startAt="3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Spinach, when asking for slice with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|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Vocab alert!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blipFill>
                <a:blip r:embed="rId4"/>
                <a:stretch>
                  <a:fillRect t="-1289" b="-41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Marginal</a:t>
            </a:r>
          </a:p>
          <a:p>
            <a:r>
              <a:rPr lang="en-US" dirty="0"/>
              <a:t>Joint</a:t>
            </a:r>
          </a:p>
          <a:p>
            <a:r>
              <a:rPr lang="en-US" dirty="0"/>
              <a:t>Conditional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mushrooms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 and no mushrooms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Spinach, when asking for slice with 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 and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 when asking for 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 when asking for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 when asking for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mushrooms and no spinach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76445"/>
            <a:ext cx="11379200" cy="584199"/>
          </a:xfrm>
        </p:spPr>
        <p:txBody>
          <a:bodyPr/>
          <a:lstStyle/>
          <a:p>
            <a:r>
              <a:rPr lang="en-US" dirty="0"/>
              <a:t>You can fill out all of these probability mass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15094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15094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193498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193498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402601" y="1600200"/>
                <a:ext cx="243605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01" y="1600200"/>
                <a:ext cx="2436051" cy="595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9880896" y="1600200"/>
                <a:ext cx="2235868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96" y="1600200"/>
                <a:ext cx="2235868" cy="5952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390481" y="4070600"/>
                <a:ext cx="244817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81" y="4070600"/>
                <a:ext cx="2448171" cy="595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9948008" y="4075891"/>
                <a:ext cx="226453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008" y="4075891"/>
                <a:ext cx="2264531" cy="5952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2028761" cy="606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2028761" cy="6063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12/20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6/20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6/12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Counting: proportions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D5EF061-5119-4ECE-894D-6C20C60029E8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rgbClr val="E9AF6B"/>
          </a:solidFill>
          <a:ln w="57150">
            <a:solidFill>
              <a:srgbClr val="E09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76D82E-868F-49DB-ABE5-F1C17E6E528A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A234F6-667E-4309-A5EB-D443C7DA1D2B}"/>
              </a:ext>
            </a:extLst>
          </p:cNvPr>
          <p:cNvSpPr/>
          <p:nvPr/>
        </p:nvSpPr>
        <p:spPr>
          <a:xfrm>
            <a:off x="9810761" y="4667577"/>
            <a:ext cx="1676400" cy="1570035"/>
          </a:xfrm>
          <a:prstGeom prst="ellipse">
            <a:avLst/>
          </a:prstGeom>
          <a:solidFill>
            <a:srgbClr val="E9AF6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/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/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𝐶𝑜𝑢𝑛𝑡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∩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𝐶𝑜𝑢𝑛𝑡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BF5080DE-A952-4C92-907D-8BEE18ECC629}"/>
              </a:ext>
            </a:extLst>
          </p:cNvPr>
          <p:cNvSpPr/>
          <p:nvPr/>
        </p:nvSpPr>
        <p:spPr>
          <a:xfrm>
            <a:off x="8954372" y="4675981"/>
            <a:ext cx="1676400" cy="1570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7166E2-F80C-4A4B-B082-F24FAF64D488}"/>
              </a:ext>
            </a:extLst>
          </p:cNvPr>
          <p:cNvSpPr/>
          <p:nvPr/>
        </p:nvSpPr>
        <p:spPr>
          <a:xfrm>
            <a:off x="8961746" y="4667576"/>
            <a:ext cx="1676400" cy="1570035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/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∩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/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3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40" grpId="0" animBg="1"/>
      <p:bldP spid="42" grpId="0"/>
      <p:bldP spid="41" grpId="0"/>
      <p:bldP spid="47" grpId="0" animBg="1"/>
      <p:bldP spid="6" grpId="0" animBg="1"/>
      <p:bldP spid="4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Apply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 and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Spinach, when asking for slice with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Conditional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Apply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 and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Spinach, when asking for slice with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f>
                            <m:fPr>
                              <m:ctrlP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</m:num>
                            <m:den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den>
                          </m:f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/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Conditional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83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3.amazonaws.com/achgen360/t/FHtgREpt.png">
            <a:extLst>
              <a:ext uri="{FF2B5EF4-FFF2-40B4-BE49-F238E27FC236}">
                <a16:creationId xmlns:a16="http://schemas.microsoft.com/office/drawing/2014/main" id="{46590419-D4FD-487B-862E-DA135EA8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56292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BA644-5A60-49CD-A31E-3C599A5E1E56}"/>
              </a:ext>
            </a:extLst>
          </p:cNvPr>
          <p:cNvSpPr txBox="1"/>
          <p:nvPr/>
        </p:nvSpPr>
        <p:spPr>
          <a:xfrm>
            <a:off x="152400" y="63246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http://achievementgen.com/360/</a:t>
            </a:r>
          </a:p>
        </p:txBody>
      </p:sp>
    </p:spTree>
    <p:extLst>
      <p:ext uri="{BB962C8B-B14F-4D97-AF65-F5344CB8AC3E}">
        <p14:creationId xmlns:p14="http://schemas.microsoft.com/office/powerpoint/2010/main" val="14587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Normalization Trick</a:t>
            </a:r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91894"/>
              </p:ext>
            </p:extLst>
          </p:nvPr>
        </p:nvGraphicFramePr>
        <p:xfrm>
          <a:off x="303920" y="2971475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822" y="2486483"/>
            <a:ext cx="1235379" cy="320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3886929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8038022" y="3843299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273100" y="2441931"/>
            <a:ext cx="2195482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joint probabilities matching the evidence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6989421" y="2490651"/>
            <a:ext cx="286819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marR="0" lvl="1" indent="-28575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NORMALIZE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selection</a:t>
            </a:r>
          </a:p>
          <a:p>
            <a:pPr marL="742950" marR="0" lvl="1" indent="-28575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(make it sum to one)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P(X | Y=0) ?</a:t>
            </a:r>
          </a:p>
        </p:txBody>
      </p:sp>
    </p:spTree>
    <p:extLst>
      <p:ext uri="{BB962C8B-B14F-4D97-AF65-F5344CB8AC3E}">
        <p14:creationId xmlns:p14="http://schemas.microsoft.com/office/powerpoint/2010/main" val="206448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Lagrange Multipliers &amp; Probability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491720" y="1360415"/>
            <a:ext cx="84709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(Dictionary) To bring or restore to a normal condition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Procedure:</a:t>
            </a:r>
          </a:p>
          <a:p>
            <a:pPr lvl="1"/>
            <a:r>
              <a:rPr lang="en-US" sz="2000" dirty="0"/>
              <a:t>Step 1: Compute Z = sum over all entries</a:t>
            </a:r>
          </a:p>
          <a:p>
            <a:pPr lvl="1"/>
            <a:r>
              <a:rPr lang="en-US" sz="2000" dirty="0"/>
              <a:t>Step 2: Divide every entry by Z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 1</a:t>
            </a:r>
          </a:p>
          <a:p>
            <a:pPr lvl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Normalize</a:t>
            </a:r>
          </a:p>
        </p:txBody>
      </p:sp>
      <p:sp>
        <p:nvSpPr>
          <p:cNvPr id="1051690" name="Rectangular Callout 1051689"/>
          <p:cNvSpPr/>
          <p:nvPr/>
        </p:nvSpPr>
        <p:spPr>
          <a:xfrm>
            <a:off x="6505277" y="2324160"/>
            <a:ext cx="3343352" cy="362880"/>
          </a:xfrm>
          <a:prstGeom prst="wedgeRectCallout">
            <a:avLst>
              <a:gd name="adj1" fmla="val -43217"/>
              <a:gd name="adj2" fmla="val -164407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entries sum to ONE</a:t>
            </a:r>
          </a:p>
        </p:txBody>
      </p:sp>
      <p:sp>
        <p:nvSpPr>
          <p:cNvPr id="1051691" name="Rounded Rectangle 1051690"/>
          <p:cNvSpPr/>
          <p:nvPr/>
        </p:nvSpPr>
        <p:spPr>
          <a:xfrm>
            <a:off x="4939996" y="1323816"/>
            <a:ext cx="2312008" cy="466962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Group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79426"/>
                  </p:ext>
                </p:extLst>
              </p:nvPr>
            </p:nvGraphicFramePr>
            <p:xfrm>
              <a:off x="147079" y="4852284"/>
              <a:ext cx="2192704" cy="1201992"/>
            </p:xfrm>
            <a:graphic>
              <a:graphicData uri="http://schemas.openxmlformats.org/drawingml/2006/table">
                <a:tbl>
                  <a:tblPr/>
                  <a:tblGrid>
                    <a:gridCol w="8364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62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1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W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𝑊</m:t>
                                  </m:r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𝑇</m:t>
                                  </m:r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(w,1)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sun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rain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Group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79426"/>
                  </p:ext>
                </p:extLst>
              </p:nvPr>
            </p:nvGraphicFramePr>
            <p:xfrm>
              <a:off x="147079" y="4852284"/>
              <a:ext cx="2192704" cy="1201992"/>
            </p:xfrm>
            <a:graphic>
              <a:graphicData uri="http://schemas.openxmlformats.org/drawingml/2006/table">
                <a:tbl>
                  <a:tblPr/>
                  <a:tblGrid>
                    <a:gridCol w="8364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62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5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W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2780" t="-7353" r="-2242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sun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rain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2417387" y="546869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692" name="TextBox 1051691"/>
          <p:cNvSpPr txBox="1"/>
          <p:nvPr/>
        </p:nvSpPr>
        <p:spPr>
          <a:xfrm>
            <a:off x="2142511" y="5650560"/>
            <a:ext cx="133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= 0.5</a:t>
            </a:r>
          </a:p>
        </p:txBody>
      </p:sp>
      <p:graphicFrame>
        <p:nvGraphicFramePr>
          <p:cNvPr id="5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95694"/>
              </p:ext>
            </p:extLst>
          </p:nvPr>
        </p:nvGraphicFramePr>
        <p:xfrm>
          <a:off x="3729096" y="48750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862165" y="4286255"/>
            <a:ext cx="5195946" cy="13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 2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87620"/>
              </p:ext>
            </p:extLst>
          </p:nvPr>
        </p:nvGraphicFramePr>
        <p:xfrm>
          <a:off x="6031680" y="479904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372663" y="491304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8608552" y="562973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58293" y="5785680"/>
            <a:ext cx="84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= 50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37911" y="514320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p:graphicFrame>
        <p:nvGraphicFramePr>
          <p:cNvPr id="60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78451"/>
              </p:ext>
            </p:extLst>
          </p:nvPr>
        </p:nvGraphicFramePr>
        <p:xfrm>
          <a:off x="9803883" y="479592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t,w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  <p:bldP spid="1051691" grpId="0" animBg="1"/>
      <p:bldP spid="50" grpId="0" animBg="1"/>
      <p:bldP spid="1051692" grpId="0"/>
      <p:bldP spid="55" grpId="0"/>
      <p:bldP spid="56" grpId="0" animBg="1"/>
      <p:bldP spid="57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over all values of a discrete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</p:spPr>
            <p:txBody>
              <a:bodyPr/>
              <a:lstStyle/>
              <a:p>
                <a:r>
                  <a:rPr lang="en-US" dirty="0"/>
                  <a:t>For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  <a:blipFill>
                <a:blip r:embed="rId2"/>
                <a:stretch>
                  <a:fillRect l="-1125" t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D6B87B9-D937-4982-A929-082EA9CBF4CF}"/>
              </a:ext>
            </a:extLst>
          </p:cNvPr>
          <p:cNvSpPr/>
          <p:nvPr/>
        </p:nvSpPr>
        <p:spPr>
          <a:xfrm>
            <a:off x="1405078" y="4390975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D7F30-B82D-453E-9B45-45627C0DB800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600200" y="3307436"/>
            <a:ext cx="1862278" cy="111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D1C86F-4D7E-4239-B75F-D2557CA3B29A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633678" y="3954783"/>
            <a:ext cx="1828800" cy="550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5E87D7-0653-43ED-A998-CBC5930093D7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600200" y="4586097"/>
            <a:ext cx="1862278" cy="1552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/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/>
              <p:nvPr/>
            </p:nvSpPr>
            <p:spPr>
              <a:xfrm>
                <a:off x="1679568" y="3229295"/>
                <a:ext cx="1300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68" y="3229295"/>
                <a:ext cx="13006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/>
              <p:nvPr/>
            </p:nvSpPr>
            <p:spPr>
              <a:xfrm>
                <a:off x="2220177" y="4222362"/>
                <a:ext cx="1308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77" y="4222362"/>
                <a:ext cx="13088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/>
              <p:nvPr/>
            </p:nvSpPr>
            <p:spPr>
              <a:xfrm>
                <a:off x="1335163" y="5382043"/>
                <a:ext cx="1331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63" y="5382043"/>
                <a:ext cx="13310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1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</p:spPr>
            <p:txBody>
              <a:bodyPr/>
              <a:lstStyle/>
              <a:p>
                <a:r>
                  <a:rPr lang="en-US" dirty="0"/>
                  <a:t>For a given value of random variable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  <a:blipFill>
                <a:blip r:embed="rId2"/>
                <a:stretch>
                  <a:fillRect l="-1186" t="-8122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B3F33A-5A30-4089-AF76-8EEA0A0B785A}"/>
              </a:ext>
            </a:extLst>
          </p:cNvPr>
          <p:cNvCxnSpPr>
            <a:cxnSpLocks/>
          </p:cNvCxnSpPr>
          <p:nvPr/>
        </p:nvCxnSpPr>
        <p:spPr>
          <a:xfrm flipV="1">
            <a:off x="1919294" y="3183662"/>
            <a:ext cx="1977967" cy="1067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914683" y="3831008"/>
            <a:ext cx="1982578" cy="537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919294" y="4499160"/>
            <a:ext cx="1977967" cy="1515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507458" y="2935511"/>
                <a:ext cx="1878078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∣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𝑏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58" y="2935511"/>
                <a:ext cx="1878078" cy="532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2366261" y="4098587"/>
                <a:ext cx="1886286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∣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61" y="4098587"/>
                <a:ext cx="1886286" cy="532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/>
              <p:nvPr/>
            </p:nvSpPr>
            <p:spPr>
              <a:xfrm>
                <a:off x="1304364" y="5195386"/>
                <a:ext cx="1908408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∣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4" y="5195386"/>
                <a:ext cx="1908408" cy="532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𝑏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 given value of random variable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135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 given value of random variable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      +     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     =1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11351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3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and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Reformulations of definition of conditional probability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Product rule:</a:t>
                </a: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  <a:blipFill>
                <a:blip r:embed="rId2"/>
                <a:stretch>
                  <a:fillRect l="-1724" t="-1675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s3.amazonaws.com/achgen360/t/q04znyCx.png">
            <a:extLst>
              <a:ext uri="{FF2B5EF4-FFF2-40B4-BE49-F238E27FC236}">
                <a16:creationId xmlns:a16="http://schemas.microsoft.com/office/drawing/2014/main" id="{8A4EAD16-11BA-46DA-9C34-A491C301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6670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achgen360/t/hHXaT1bW.png">
            <a:extLst>
              <a:ext uri="{FF2B5EF4-FFF2-40B4-BE49-F238E27FC236}">
                <a16:creationId xmlns:a16="http://schemas.microsoft.com/office/drawing/2014/main" id="{57A34884-ED57-4C09-B317-9F965DF3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43434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6E768-EA80-4503-BBF2-1B5813029A55}"/>
              </a:ext>
            </a:extLst>
          </p:cNvPr>
          <p:cNvSpPr txBox="1"/>
          <p:nvPr/>
        </p:nvSpPr>
        <p:spPr>
          <a:xfrm>
            <a:off x="8610600" y="633230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http://achievementgen.com/360/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F0CA-80FE-4749-B907-654158B6E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" b="1566"/>
          <a:stretch/>
        </p:blipFill>
        <p:spPr>
          <a:xfrm>
            <a:off x="-8073" y="4857312"/>
            <a:ext cx="2979874" cy="20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Product rule: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  <a:blipFill>
                <a:blip r:embed="rId2"/>
                <a:stretch>
                  <a:fillRect l="-2558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EFAC48-0086-472F-BD46-EBBC427B010D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C4F2A-F128-42DC-80F3-02D28CBD41D9}"/>
              </a:ext>
            </a:extLst>
          </p:cNvPr>
          <p:cNvGrpSpPr/>
          <p:nvPr/>
        </p:nvGrpSpPr>
        <p:grpSpPr>
          <a:xfrm>
            <a:off x="7539738" y="1482435"/>
            <a:ext cx="4267193" cy="2541876"/>
            <a:chOff x="6019800" y="2667000"/>
            <a:chExt cx="5943593" cy="34278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B8D76B-C0C3-43E2-87BA-E68D86365AC1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2A6F54-766D-45B0-94BA-563D1C3BE2DF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762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8FC0D2-76E1-42E3-A521-47448BE1C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D5A81D-01F3-44EC-8154-3805D2ABF9C0}"/>
                  </a:ext>
                </a:extLst>
              </p:cNvPr>
              <p:cNvCxnSpPr>
                <a:cxnSpLocks/>
                <a:stCxn id="9" idx="1"/>
                <a:endCxn id="9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4E6F22-94B4-44B3-8904-1E569C2D0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A0EEF6-BDFD-48BF-A80B-48BE45DBA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E61927-AD12-49DC-A451-360C3FA77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059591-6472-4433-8C72-7554F0A1F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1EC862-9F59-4919-9CF4-1F8910EB8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Content Placeholder 42">
              <a:extLst>
                <a:ext uri="{FF2B5EF4-FFF2-40B4-BE49-F238E27FC236}">
                  <a16:creationId xmlns:a16="http://schemas.microsoft.com/office/drawing/2014/main" id="{9BADF56E-23AC-4C0D-898F-8F1EF5BD4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E07C8B-9D71-4BFC-966E-EC41CC23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20" name="Content Placeholder 42">
              <a:extLst>
                <a:ext uri="{FF2B5EF4-FFF2-40B4-BE49-F238E27FC236}">
                  <a16:creationId xmlns:a16="http://schemas.microsoft.com/office/drawing/2014/main" id="{BD34D236-D02B-4764-A359-D4F96AF6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AC20F1-BFC2-4026-B5FA-0C078891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FC020B-C228-48E5-8309-270323E3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23" name="Content Placeholder 42">
              <a:extLst>
                <a:ext uri="{FF2B5EF4-FFF2-40B4-BE49-F238E27FC236}">
                  <a16:creationId xmlns:a16="http://schemas.microsoft.com/office/drawing/2014/main" id="{9F19C6B6-294E-4877-8017-D4A1B634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13AD22-F833-4B12-B655-740A0936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58F897-BF73-448F-91BD-70D78D1B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DF3C88BB-F31F-486E-A2E0-030C6599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D0EC54-8498-4889-8935-B291DB26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8" name="Content Placeholder 42">
              <a:extLst>
                <a:ext uri="{FF2B5EF4-FFF2-40B4-BE49-F238E27FC236}">
                  <a16:creationId xmlns:a16="http://schemas.microsoft.com/office/drawing/2014/main" id="{92EF124B-8B05-4CD9-8C0D-6C4192D6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7412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Content Placeholder 42">
              <a:extLst>
                <a:ext uri="{FF2B5EF4-FFF2-40B4-BE49-F238E27FC236}">
                  <a16:creationId xmlns:a16="http://schemas.microsoft.com/office/drawing/2014/main" id="{D2D68121-9BC7-4077-B37D-4E6082D2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A488BF2-3A9A-45AE-B680-9BB5B98C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31" name="Content Placeholder 42">
              <a:extLst>
                <a:ext uri="{FF2B5EF4-FFF2-40B4-BE49-F238E27FC236}">
                  <a16:creationId xmlns:a16="http://schemas.microsoft.com/office/drawing/2014/main" id="{DD707339-E3A5-4CE7-B7C1-3B6F58FA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07E411-D0DF-4BBF-B562-C4A25EA4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33" name="Content Placeholder 42">
              <a:extLst>
                <a:ext uri="{FF2B5EF4-FFF2-40B4-BE49-F238E27FC236}">
                  <a16:creationId xmlns:a16="http://schemas.microsoft.com/office/drawing/2014/main" id="{83BBFBB6-EA9A-4112-9F3F-C7A71B0B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103B01-BB46-4017-B7B1-AEADA1D6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7183350-165D-49CD-B56F-1A55CB2B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357D33-F5EF-47D8-92FD-3AEA2C05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D96A01-3BAB-439B-B92F-09F5C409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08FE0D-03B0-4FD3-82BF-95DAC3DD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B35B05-2AEA-4889-966A-653822B8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F63F6D-CFFB-49A1-BFD1-7F19674ADF7D}"/>
              </a:ext>
            </a:extLst>
          </p:cNvPr>
          <p:cNvCxnSpPr>
            <a:cxnSpLocks/>
          </p:cNvCxnSpPr>
          <p:nvPr/>
        </p:nvCxnSpPr>
        <p:spPr>
          <a:xfrm flipV="1">
            <a:off x="3694172" y="5304565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792C90-CAF3-4F90-87D2-B93FCED9E626}"/>
              </a:ext>
            </a:extLst>
          </p:cNvPr>
          <p:cNvCxnSpPr>
            <a:cxnSpLocks/>
          </p:cNvCxnSpPr>
          <p:nvPr/>
        </p:nvCxnSpPr>
        <p:spPr>
          <a:xfrm>
            <a:off x="3698783" y="5969174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/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/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/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/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A801D0-34DE-4552-B463-876A3EB6A7BC}"/>
              </a:ext>
            </a:extLst>
          </p:cNvPr>
          <p:cNvCxnSpPr>
            <a:cxnSpLocks/>
          </p:cNvCxnSpPr>
          <p:nvPr/>
        </p:nvCxnSpPr>
        <p:spPr>
          <a:xfrm>
            <a:off x="865818" y="4535016"/>
            <a:ext cx="2269687" cy="1272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/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0964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0964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01689B-A36A-402B-A26F-121076DF50C0}"/>
              </a:ext>
            </a:extLst>
          </p:cNvPr>
          <p:cNvCxnSpPr>
            <a:cxnSpLocks/>
          </p:cNvCxnSpPr>
          <p:nvPr/>
        </p:nvCxnSpPr>
        <p:spPr>
          <a:xfrm flipV="1">
            <a:off x="3657600" y="2965120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FC0FCE0-E040-4087-BABC-C6D2FDCEDD50}"/>
              </a:ext>
            </a:extLst>
          </p:cNvPr>
          <p:cNvCxnSpPr>
            <a:cxnSpLocks/>
          </p:cNvCxnSpPr>
          <p:nvPr/>
        </p:nvCxnSpPr>
        <p:spPr>
          <a:xfrm>
            <a:off x="3662211" y="3629729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/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/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/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/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blipFill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B565085-C272-432E-A6CC-D0966C9D8D99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898391" y="3580965"/>
            <a:ext cx="2238125" cy="734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/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/>
              <p:nvPr/>
            </p:nvSpPr>
            <p:spPr>
              <a:xfrm>
                <a:off x="1233966" y="3333420"/>
                <a:ext cx="956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66" y="3333420"/>
                <a:ext cx="956031" cy="461665"/>
              </a:xfrm>
              <a:prstGeom prst="rect">
                <a:avLst/>
              </a:prstGeom>
              <a:blipFill>
                <a:blip r:embed="rId16"/>
                <a:stretch>
                  <a:fillRect l="-127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/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blipFill>
                <a:blip r:embed="rId1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/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⋅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E8AC4E4-524F-4F8C-AE8B-B1CCF371E48B}"/>
              </a:ext>
            </a:extLst>
          </p:cNvPr>
          <p:cNvSpPr/>
          <p:nvPr/>
        </p:nvSpPr>
        <p:spPr>
          <a:xfrm>
            <a:off x="7584852" y="2743200"/>
            <a:ext cx="4149948" cy="11916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55" grpId="0"/>
      <p:bldP spid="56" grpId="0"/>
      <p:bldP spid="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Demonstrate, using trees, that product rule works both ways: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  <a:blipFill>
                <a:blip r:embed="rId2"/>
                <a:stretch>
                  <a:fillRect l="-1371" t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E99F836-B4C0-4F59-ADBC-6DA3E549AE86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D78BF5-FCE4-47AD-8F20-4AD5CF453127}"/>
              </a:ext>
            </a:extLst>
          </p:cNvPr>
          <p:cNvGrpSpPr/>
          <p:nvPr/>
        </p:nvGrpSpPr>
        <p:grpSpPr>
          <a:xfrm>
            <a:off x="8458200" y="2209800"/>
            <a:ext cx="3215194" cy="1878691"/>
            <a:chOff x="6019800" y="2667000"/>
            <a:chExt cx="5943593" cy="34278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3162C3-BC9C-4F14-9439-D405D8B51843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24CC626-ED22-44C7-8779-DD8FEA5F3D7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FBD74D0-799D-4972-BBEE-62C497E23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9BD4BF-80FD-40F3-A0E8-268C7F86A12D}"/>
                  </a:ext>
                </a:extLst>
              </p:cNvPr>
              <p:cNvCxnSpPr>
                <a:cxnSpLocks/>
                <a:stCxn id="88" idx="1"/>
                <a:endCxn id="88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B8D9FB5-B6B6-41F6-8F20-98130218C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11E38B-5D05-4CE1-9BDE-D55DBF2CC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AC8A506-71F8-48AA-93A0-F7360F633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92D766B-B7CD-401E-A977-968CEF147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C7B0415-C256-4EF5-8FAD-812959E37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D8CB10C-6B28-4A0D-B213-F90FEC58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FE0F0A-7E42-43B3-90A8-727C6225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68" name="Content Placeholder 42">
              <a:extLst>
                <a:ext uri="{FF2B5EF4-FFF2-40B4-BE49-F238E27FC236}">
                  <a16:creationId xmlns:a16="http://schemas.microsoft.com/office/drawing/2014/main" id="{3D0DCCBE-0B72-47DF-8FD2-25AC391C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E4638F1-F42D-44E1-B22F-B129951E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032BEB8-0EFC-4EF6-90CD-8B075304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71" name="Content Placeholder 42">
              <a:extLst>
                <a:ext uri="{FF2B5EF4-FFF2-40B4-BE49-F238E27FC236}">
                  <a16:creationId xmlns:a16="http://schemas.microsoft.com/office/drawing/2014/main" id="{4974EDE0-371A-48D2-8849-8CCD02D1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C990193-1845-45D8-B530-556AA489F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96E894D-A5DF-4CD9-8C47-0A9ABEE1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74" name="Content Placeholder 42">
              <a:extLst>
                <a:ext uri="{FF2B5EF4-FFF2-40B4-BE49-F238E27FC236}">
                  <a16:creationId xmlns:a16="http://schemas.microsoft.com/office/drawing/2014/main" id="{854874F0-63E7-45FF-B140-BB46820E6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F80576A-8F38-423A-B541-EB14F55D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76" name="Content Placeholder 42">
              <a:extLst>
                <a:ext uri="{FF2B5EF4-FFF2-40B4-BE49-F238E27FC236}">
                  <a16:creationId xmlns:a16="http://schemas.microsoft.com/office/drawing/2014/main" id="{0EA79D36-ACB3-4CFD-8E40-2E5E7307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Content Placeholder 42">
              <a:extLst>
                <a:ext uri="{FF2B5EF4-FFF2-40B4-BE49-F238E27FC236}">
                  <a16:creationId xmlns:a16="http://schemas.microsoft.com/office/drawing/2014/main" id="{AC3A7D06-7731-4078-8006-5D5E19B2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E1A2378-755C-46DF-AD13-00FA3400B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79" name="Content Placeholder 42">
              <a:extLst>
                <a:ext uri="{FF2B5EF4-FFF2-40B4-BE49-F238E27FC236}">
                  <a16:creationId xmlns:a16="http://schemas.microsoft.com/office/drawing/2014/main" id="{73CA2E20-46D7-4839-B4E1-2F6B0021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A157E58-6AC3-4E53-9A87-A95CE24A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81" name="Content Placeholder 42">
              <a:extLst>
                <a:ext uri="{FF2B5EF4-FFF2-40B4-BE49-F238E27FC236}">
                  <a16:creationId xmlns:a16="http://schemas.microsoft.com/office/drawing/2014/main" id="{74A6361E-0528-42FF-A97A-3BBC3CAA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EF35AA9-8B67-4A05-AC40-C07E8B8E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343DF76-E075-4DF6-A377-1445EC4E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F792468-9D8F-47AB-B700-72F44D0A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C15CE31-BEFB-403F-98CE-6A756C4E8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D4C068E-0CDE-42E2-814C-429DD1A8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564F9C2-0C38-4EE1-AA55-25A6CCF7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E7B8299-B953-4F1B-A9E1-531FE757C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68" y="3375276"/>
            <a:ext cx="233862" cy="23452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FB27D57-E133-4C81-B351-D8A5FAAD9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4" y="2891163"/>
            <a:ext cx="233862" cy="2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5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A8C2-C677-4C38-AE4A-259760E3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0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/>
                  <a:t>Why is this at all helpful?</a:t>
                </a:r>
              </a:p>
              <a:p>
                <a:pPr lvl="6">
                  <a:lnSpc>
                    <a:spcPct val="80000"/>
                  </a:lnSpc>
                </a:pPr>
                <a:endParaRPr lang="en-US" sz="14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Lets us build one conditional from its reverse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Often one conditional is tricky but the other one is simple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Describes an “update” step from prior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to posterior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Foundation of many probabilistic systems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  <a:blipFill>
                <a:blip r:embed="rId2"/>
                <a:stretch>
                  <a:fillRect l="-1370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 descr="Thomas Bayes">
            <a:hlinkClick r:id="rId3" tooltip="Thomas Bayes"/>
            <a:extLst>
              <a:ext uri="{FF2B5EF4-FFF2-40B4-BE49-F238E27FC236}">
                <a16:creationId xmlns:a16="http://schemas.microsoft.com/office/drawing/2014/main" id="{43B51092-9B58-4D82-AB6E-2734C9E5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95344"/>
            <a:ext cx="2927072" cy="31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>
            <a:extLst>
              <a:ext uri="{FF2B5EF4-FFF2-40B4-BE49-F238E27FC236}">
                <a16:creationId xmlns:a16="http://schemas.microsoft.com/office/drawing/2014/main" id="{7145017B-29B7-4825-9D98-7822D8B5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23" y="1401426"/>
            <a:ext cx="1905000" cy="457200"/>
          </a:xfrm>
          <a:prstGeom prst="wedgeRoundRectCallout">
            <a:avLst>
              <a:gd name="adj1" fmla="val -6000"/>
              <a:gd name="adj2" fmla="val 163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That’s my rule!</a:t>
            </a:r>
          </a:p>
        </p:txBody>
      </p:sp>
    </p:spTree>
    <p:extLst>
      <p:ext uri="{BB962C8B-B14F-4D97-AF65-F5344CB8AC3E}">
        <p14:creationId xmlns:p14="http://schemas.microsoft.com/office/powerpoint/2010/main" val="34952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Inference with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0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/>
                  <a:t>Example: Diagnostic probability from </a:t>
                </a:r>
                <a:r>
                  <a:rPr lang="en-US" sz="2800" i="1" dirty="0"/>
                  <a:t>causal probability: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𝑒𝑓𝑓𝑒𝑐𝑡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𝑐𝑎𝑢𝑠𝑒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eaLnBrk="1" hangingPunct="1"/>
                <a:r>
                  <a:rPr lang="en-US" sz="2800" dirty="0"/>
                  <a:t>Example:</a:t>
                </a:r>
              </a:p>
              <a:p>
                <a:pPr lvl="1"/>
                <a:r>
                  <a:rPr lang="en-US" dirty="0"/>
                  <a:t>Your friend has a stiff neck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 eaLnBrk="1" hangingPunct="1"/>
                <a:r>
                  <a:rPr lang="en-US" dirty="0"/>
                  <a:t>Knowledge:</a:t>
                </a:r>
                <a:endParaRPr lang="en-US" sz="2400" dirty="0"/>
              </a:p>
              <a:p>
                <a:pPr eaLnBrk="1" hangingPunct="1"/>
                <a:endParaRPr lang="en-US" sz="2800" dirty="0"/>
              </a:p>
              <a:p>
                <a:pPr eaLnBrk="1" hangingPunct="1"/>
                <a:endParaRPr lang="en-US" sz="2800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What are the chances your friend has meningitis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)?</a:t>
                </a:r>
              </a:p>
            </p:txBody>
          </p:sp>
        </mc:Choice>
        <mc:Fallback xmlns="">
          <p:sp>
            <p:nvSpPr>
              <p:cNvPr id="102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  <a:blipFill>
                <a:blip r:embed="rId3"/>
                <a:stretch>
                  <a:fillRect l="-1125" t="-1949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         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+</m:t>
                          </m:r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= 0.01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           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+</m:t>
                          </m:r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𝑚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= 0.0001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𝑃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(+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𝑠</m:t>
                      </m:r>
                      <m:r>
                        <a:rPr kumimoji="0" lang="en-US" sz="2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|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+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) = 0.8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blipFill>
                <a:blip r:embed="rId4"/>
                <a:stretch>
                  <a:fillRect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(+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|+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00B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0.8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0.0001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0.01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0.008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00B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/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4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r>
              <a:rPr lang="en-US" dirty="0">
                <a:solidFill>
                  <a:schemeClr val="tx1"/>
                </a:solidFill>
              </a:rPr>
              <a:t>End class with minimax game</a:t>
            </a:r>
          </a:p>
          <a:p>
            <a:endParaRPr lang="en-US" sz="800" dirty="0">
              <a:solidFill>
                <a:srgbClr val="7030A0"/>
              </a:solidFill>
            </a:endParaRPr>
          </a:p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Constrained optimization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Formulation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Solving with</a:t>
            </a:r>
            <a:r>
              <a:rPr lang="en-US" dirty="0">
                <a:solidFill>
                  <a:schemeClr val="tx1"/>
                </a:solidFill>
              </a:rPr>
              <a:t> Lagrange multipliers</a:t>
            </a:r>
          </a:p>
          <a:p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Properties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Discrete distributions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r>
              <a:rPr lang="en-US" sz="2400" dirty="0"/>
              <a:t>Sometimes have conditional distributions but want the joint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10270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95" y="223805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950" y="2347356"/>
            <a:ext cx="4596144" cy="46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216" name="AutoShape 144"/>
          <p:cNvSpPr>
            <a:spLocks noChangeArrowheads="1"/>
          </p:cNvSpPr>
          <p:nvPr/>
        </p:nvSpPr>
        <p:spPr bwMode="auto">
          <a:xfrm>
            <a:off x="6738110" y="2413471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7" y="3471580"/>
            <a:ext cx="5651673" cy="17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2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027084" name="Group 12"/>
          <p:cNvGraphicFramePr>
            <a:graphicFrameLocks noGrp="1"/>
          </p:cNvGraphicFramePr>
          <p:nvPr/>
        </p:nvGraphicFramePr>
        <p:xfrm>
          <a:off x="1383150" y="4244654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7160" name="Group 88"/>
          <p:cNvGraphicFramePr>
            <a:graphicFrameLocks noGrp="1"/>
          </p:cNvGraphicFramePr>
          <p:nvPr/>
        </p:nvGraphicFramePr>
        <p:xfrm>
          <a:off x="3592950" y="3739829"/>
          <a:ext cx="22098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63" y="3288979"/>
            <a:ext cx="1193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213" name="Group 141"/>
          <p:cNvGraphicFramePr>
            <a:graphicFrameLocks noGrp="1"/>
          </p:cNvGraphicFramePr>
          <p:nvPr/>
        </p:nvGraphicFramePr>
        <p:xfrm>
          <a:off x="7479150" y="3758879"/>
          <a:ext cx="23622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4" name="Picture 9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38" y="3287392"/>
            <a:ext cx="1241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15" name="AutoShape 143"/>
          <p:cNvSpPr>
            <a:spLocks noChangeArrowheads="1"/>
          </p:cNvSpPr>
          <p:nvPr/>
        </p:nvSpPr>
        <p:spPr bwMode="auto">
          <a:xfrm>
            <a:off x="6107550" y="4520879"/>
            <a:ext cx="990600" cy="53340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0" y="385254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7875" y="4176807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01518" y="4577236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4852" y="4928060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48339" y="5298724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923" y="1553714"/>
            <a:ext cx="4135315" cy="419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Chain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More generally, can always write any joint distribution as an incremental product of conditional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1508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2640013"/>
            <a:ext cx="6820911" cy="3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3396343"/>
            <a:ext cx="5932963" cy="6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Method of Lagrange multipliers</a:t>
            </a:r>
          </a:p>
        </p:txBody>
      </p:sp>
    </p:spTree>
    <p:extLst>
      <p:ext uri="{BB962C8B-B14F-4D97-AF65-F5344CB8AC3E}">
        <p14:creationId xmlns:p14="http://schemas.microsoft.com/office/powerpoint/2010/main" val="374096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Mini-max game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+9 −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Two teams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first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maximize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second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minimize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88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7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  <a:blipFill>
                <a:blip r:embed="rId3"/>
                <a:stretch>
                  <a:fillRect l="-1852" t="-6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24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305526" cy="2039539"/>
              </a:xfrm>
            </p:spPr>
            <p:txBody>
              <a:bodyPr/>
              <a:lstStyle/>
              <a:p>
                <a:r>
                  <a:rPr lang="en-US" dirty="0"/>
                  <a:t>Mini-max game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func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32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>
                    <a:solidFill>
                      <a:srgbClr val="7030A0"/>
                    </a:solidFill>
                  </a:rPr>
                  <a:t>Jupyter</a:t>
                </a:r>
                <a:r>
                  <a:rPr lang="en-US" dirty="0">
                    <a:solidFill>
                      <a:srgbClr val="7030A0"/>
                    </a:solidFill>
                  </a:rPr>
                  <a:t> notebook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305526" cy="2039539"/>
              </a:xfrm>
              <a:blipFill>
                <a:blip r:embed="rId2"/>
                <a:stretch>
                  <a:fillRect l="-3875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7C723C-6152-4A57-8E62-5A50EC7637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09924" y="199402"/>
                <a:ext cx="3143952" cy="4001123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rgbClr val="7030A0"/>
                    </a:solidFill>
                  </a:rPr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18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r>
                  <a:rPr lang="en-US" sz="1800" dirty="0">
                    <a:solidFill>
                      <a:srgbClr val="7030A0"/>
                    </a:solidFill>
                  </a:rPr>
                  <a:t>Step 1: Construct 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Lagrangian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r>
                  <a:rPr lang="en-US" sz="1800" dirty="0">
                    <a:solidFill>
                      <a:srgbClr val="7030A0"/>
                    </a:solidFill>
                  </a:rPr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18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(Step 2: Find saddle point)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180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7C723C-6152-4A57-8E62-5A50EC76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924" y="199402"/>
                <a:ext cx="3143952" cy="4001123"/>
              </a:xfrm>
              <a:prstGeom prst="rect">
                <a:avLst/>
              </a:prstGeom>
              <a:blipFill>
                <a:blip r:embed="rId3"/>
                <a:stretch>
                  <a:fillRect l="-1351" t="-136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80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8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x_3) = P(x_1) P(x_2 | x_1) P(x_3|x_1,x_2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5"/>
  <p:tag name="PICTUREFILESIZE" val="20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i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1"/>
  <p:tag name="PICTUREFILESIZE" val="166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1996</Words>
  <Application>Microsoft Office PowerPoint</Application>
  <PresentationFormat>Widescreen</PresentationFormat>
  <Paragraphs>604</Paragraphs>
  <Slides>43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1_Office Theme</vt:lpstr>
      <vt:lpstr>Warm-up As You Walk In</vt:lpstr>
      <vt:lpstr>Announcements</vt:lpstr>
      <vt:lpstr>  Mathematical Foundations for Machine Learning  Lagrange Multipliers &amp; Probability</vt:lpstr>
      <vt:lpstr>Plan</vt:lpstr>
      <vt:lpstr>Constrained Optimization</vt:lpstr>
      <vt:lpstr>Exercise</vt:lpstr>
      <vt:lpstr>Constrained Optimization</vt:lpstr>
      <vt:lpstr>Method of Lagrange Multipliers</vt:lpstr>
      <vt:lpstr>Example</vt:lpstr>
      <vt:lpstr>Method of Lagrange Multipliers</vt:lpstr>
      <vt:lpstr>Method of Lagrange Multipliers</vt:lpstr>
      <vt:lpstr>Method of Lagrange Multipliers (Inequality)</vt:lpstr>
      <vt:lpstr>Method of Lagrange Multipliers (multiple constraints)</vt:lpstr>
      <vt:lpstr>Vector Norms</vt:lpstr>
      <vt:lpstr>Probability</vt:lpstr>
      <vt:lpstr>Probability Vocab</vt:lpstr>
      <vt:lpstr>Probability Vocab</vt:lpstr>
      <vt:lpstr>Probability Toolbox</vt:lpstr>
      <vt:lpstr>Omega Pizzeria</vt:lpstr>
      <vt:lpstr>Omega Pizzeria</vt:lpstr>
      <vt:lpstr>Omega Pizzeria</vt:lpstr>
      <vt:lpstr>Probability Vocab</vt:lpstr>
      <vt:lpstr>Omega Pizzeria</vt:lpstr>
      <vt:lpstr>Omega Pizzeria</vt:lpstr>
      <vt:lpstr>Definition of Conditional Probability</vt:lpstr>
      <vt:lpstr>Omega Pizzeria</vt:lpstr>
      <vt:lpstr>Omega Pizzeria</vt:lpstr>
      <vt:lpstr>Definition of Conditional Probability</vt:lpstr>
      <vt:lpstr>Normalization Trick</vt:lpstr>
      <vt:lpstr>To Normalize</vt:lpstr>
      <vt:lpstr>Sum over all values of a discrete random variable</vt:lpstr>
      <vt:lpstr>Partition given Event, Still Sums to One</vt:lpstr>
      <vt:lpstr>Partition given Event, Still Sums to One</vt:lpstr>
      <vt:lpstr>Partition given Event, Still Sums to One</vt:lpstr>
      <vt:lpstr>Product Rule and Bayes’ Theorem</vt:lpstr>
      <vt:lpstr>Product Rule: Tree</vt:lpstr>
      <vt:lpstr>Exercise: Product Rule: Tree</vt:lpstr>
      <vt:lpstr>Bayes’ Theorem</vt:lpstr>
      <vt:lpstr>Inference with Bayes’ Theorem</vt:lpstr>
      <vt:lpstr>Tools Summary</vt:lpstr>
      <vt:lpstr>The Product Rule</vt:lpstr>
      <vt:lpstr>The Product Rule</vt:lpstr>
      <vt:lpstr>The 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131</cp:revision>
  <dcterms:created xsi:type="dcterms:W3CDTF">2020-05-18T13:01:09Z</dcterms:created>
  <dcterms:modified xsi:type="dcterms:W3CDTF">2021-09-27T13:55:30Z</dcterms:modified>
</cp:coreProperties>
</file>