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307" r:id="rId3"/>
    <p:sldId id="2334" r:id="rId4"/>
    <p:sldId id="2317" r:id="rId5"/>
    <p:sldId id="2335" r:id="rId6"/>
    <p:sldId id="2336" r:id="rId7"/>
    <p:sldId id="2338" r:id="rId8"/>
    <p:sldId id="2337" r:id="rId9"/>
    <p:sldId id="2339" r:id="rId10"/>
    <p:sldId id="2340" r:id="rId11"/>
    <p:sldId id="2341" r:id="rId12"/>
    <p:sldId id="2342" r:id="rId13"/>
    <p:sldId id="2325" r:id="rId14"/>
    <p:sldId id="2331" r:id="rId15"/>
    <p:sldId id="2345" r:id="rId16"/>
    <p:sldId id="2343" r:id="rId17"/>
    <p:sldId id="2332" r:id="rId18"/>
    <p:sldId id="2346" r:id="rId19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7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3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3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Mathematical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Linear Algebra and</a:t>
            </a:r>
            <a:br>
              <a:rPr lang="en-US" sz="4600" dirty="0"/>
            </a:br>
            <a:r>
              <a:rPr lang="en-US" sz="4600" dirty="0"/>
              <a:t>Linear Regression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/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60BA-E6E4-488E-A9B9-D8336E76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8931A-39A4-43EA-9376-014161AFCC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374858" cy="56321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Vector magnitude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? 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</a:p>
              <a:p>
                <a:endParaRPr lang="en-US" sz="800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L2 norm (Euclidean norm)	</a:t>
                </a:r>
                <a:r>
                  <a:rPr lang="en-US" dirty="0">
                    <a:solidFill>
                      <a:srgbClr val="7030A0"/>
                    </a:solidFill>
                  </a:rPr>
                  <a:t>(More norms later)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800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L2 norm squared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8931A-39A4-43EA-9376-014161AFCC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374858" cy="5632179"/>
              </a:xfrm>
              <a:blipFill>
                <a:blip r:embed="rId2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9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60BA-E6E4-488E-A9B9-D8336E76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8931A-39A4-43EA-9376-014161AFCC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374858" cy="56321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	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	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/>
                  <a:t>Scalar multiplication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Vector addition</a:t>
                </a:r>
              </a:p>
              <a:p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8931A-39A4-43EA-9376-014161AFCC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374858" cy="5632179"/>
              </a:xfrm>
              <a:blipFill>
                <a:blip r:embed="rId2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00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60BA-E6E4-488E-A9B9-D8336E76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8931A-39A4-43EA-9376-014161AFCC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374858" cy="56321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Linear combination of vectors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</a:t>
                </a:r>
                <a:r>
                  <a:rPr lang="en-US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8931A-39A4-43EA-9376-014161AFCC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374858" cy="5632179"/>
              </a:xfrm>
              <a:blipFill>
                <a:blip r:embed="rId2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77FEBC0-751C-4106-B541-20182DB9695C}"/>
              </a:ext>
            </a:extLst>
          </p:cNvPr>
          <p:cNvSpPr txBox="1"/>
          <p:nvPr/>
        </p:nvSpPr>
        <p:spPr>
          <a:xfrm>
            <a:off x="8972550" y="136298"/>
            <a:ext cx="282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23397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143190" cy="4241020"/>
              </a:xfrm>
            </p:spPr>
            <p:txBody>
              <a:bodyPr/>
              <a:lstStyle/>
              <a:p>
                <a:r>
                  <a:rPr lang="en-US" dirty="0"/>
                  <a:t>Set of all linear combination of a set of vectors</a:t>
                </a:r>
                <a:endParaRPr lang="en-US" b="1" dirty="0"/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Given a set of vectors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𝑠𝑝𝑎𝑛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Span of a set of vectors is an example of a vector space. Vector space is a more general term.</a:t>
                </a:r>
                <a:endParaRPr lang="en-US" b="1" dirty="0"/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143190" cy="4241020"/>
              </a:xfrm>
              <a:blipFill>
                <a:blip r:embed="rId2"/>
                <a:stretch>
                  <a:fillRect l="-1149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0D37D6E-75A9-4796-9AD7-6A654A146B37}"/>
              </a:ext>
            </a:extLst>
          </p:cNvPr>
          <p:cNvSpPr txBox="1"/>
          <p:nvPr/>
        </p:nvSpPr>
        <p:spPr>
          <a:xfrm>
            <a:off x="8972550" y="136298"/>
            <a:ext cx="282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26463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Span, Dimensionality, and Rank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1143190" cy="4241020"/>
          </a:xfrm>
        </p:spPr>
        <p:txBody>
          <a:bodyPr/>
          <a:lstStyle/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3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Span, Dimensionality, and Rank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1143190" cy="4241020"/>
          </a:xfrm>
        </p:spPr>
        <p:txBody>
          <a:bodyPr/>
          <a:lstStyle/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98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D7A2C-7DDB-400D-AAB4-981B3EB9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E1AC2-6D49-425D-B067-8DF0D83F4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27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 linear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2.5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−1.5),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4.5),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1.25)}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26364CB-C1E7-4E64-9091-77139462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0" y="1663616"/>
            <a:ext cx="5531554" cy="5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38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AD19-C12A-4A67-8E3C-604F43D0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D0EEA-B87D-49DB-A5D4-FE739097B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20CFB-B9CE-43E9-AD69-16386808D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885" y="1182623"/>
            <a:ext cx="8628432" cy="53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Today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111" y="1237673"/>
            <a:ext cx="7732564" cy="4525963"/>
          </a:xfrm>
        </p:spPr>
        <p:txBody>
          <a:bodyPr/>
          <a:lstStyle/>
          <a:p>
            <a:pPr eaLnBrk="1" hangingPunct="1"/>
            <a:endParaRPr lang="en-US" sz="800" dirty="0"/>
          </a:p>
          <a:p>
            <a:r>
              <a:rPr lang="en-US" dirty="0"/>
              <a:t>Linear algebra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Primer and highlighting key aspects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/>
              <a:t>Linear regression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Calculus and optimization</a:t>
            </a:r>
          </a:p>
        </p:txBody>
      </p:sp>
    </p:spTree>
    <p:extLst>
      <p:ext uri="{BB962C8B-B14F-4D97-AF65-F5344CB8AC3E}">
        <p14:creationId xmlns:p14="http://schemas.microsoft.com/office/powerpoint/2010/main" val="378533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D7A2C-7DDB-400D-AAB4-981B3EB9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E1AC2-6D49-425D-B067-8DF0D83F4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9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106501" cy="4241020"/>
              </a:xfrm>
            </p:spPr>
            <p:txBody>
              <a:bodyPr/>
              <a:lstStyle/>
              <a:p>
                <a:r>
                  <a:rPr lang="en-US" dirty="0"/>
                  <a:t>Convenient and concise way to work with math involving linear operations</a:t>
                </a:r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46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Possible way to solve: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/>
                  <a:t>	</a:t>
                </a:r>
                <a:r>
                  <a:rPr lang="en-US" dirty="0">
                    <a:solidFill>
                      <a:srgbClr val="7030A0"/>
                    </a:solidFill>
                  </a:rPr>
                  <a:t>(Actually a pretty unstable way to 						 solve in general. More on this later.)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106501" cy="4241020"/>
              </a:xfrm>
              <a:blipFill>
                <a:blip r:embed="rId2"/>
                <a:stretch>
                  <a:fillRect l="-1153" t="-2446" b="-29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86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60BA-E6E4-488E-A9B9-D8336E76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8931A-39A4-43EA-9376-014161AFCC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sz="800" dirty="0"/>
              </a:p>
              <a:p>
                <a:r>
                  <a:rPr lang="en-US" dirty="0"/>
                  <a:t>The entry of A in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i.e. multiply the elements of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of by the elements of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and then sum those products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Width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must match height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8931A-39A4-43EA-9376-014161AFCC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16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36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C1A8-A32E-4E91-9B42-0EAF43C5A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E9A3E5-9068-451A-9AD1-082A14A1D2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resulting dimension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𝒖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7×1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7×1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7×1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1×7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1×1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7×7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chemeClr val="tx1"/>
                    </a:solidFill>
                  </a:rPr>
                  <a:t>I have no idea</a:t>
                </a:r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UcPeriod"/>
                </a:pPr>
                <a:endParaRPr lang="en-US" b="0" dirty="0"/>
              </a:p>
              <a:p>
                <a:pPr marL="514350" indent="-514350">
                  <a:buFont typeface="+mj-lt"/>
                  <a:buAutoNum type="alphaUcPeriod"/>
                </a:pPr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E9A3E5-9068-451A-9AD1-082A14A1D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01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60BA-E6E4-488E-A9B9-D8336E76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8931A-39A4-43EA-9376-014161AFCC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87680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	Column vector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	Row vector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:r>
                  <a:rPr lang="en-US" dirty="0"/>
                  <a:t>	Ambiguous. In this course, assume column vector unless 			stated otherwise.</a:t>
                </a:r>
                <a:endParaRPr lang="en-US" sz="800" dirty="0"/>
              </a:p>
              <a:p>
                <a:endParaRPr lang="en-US" sz="800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8931A-39A4-43EA-9376-014161AFCC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876805"/>
              </a:xfrm>
              <a:blipFill>
                <a:blip r:embed="rId2"/>
                <a:stretch>
                  <a:fillRect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0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60BA-E6E4-488E-A9B9-D8336E76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8931A-39A4-43EA-9376-014161AFCC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374858" cy="56321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	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 	Note these are both column vectors</a:t>
                </a:r>
                <a:endParaRPr lang="en-US" sz="800" dirty="0"/>
              </a:p>
              <a:p>
                <a:endParaRPr lang="en-US" dirty="0"/>
              </a:p>
              <a:p>
                <a:r>
                  <a:rPr lang="en-US" dirty="0"/>
                  <a:t>Multiplication of vectors of the same length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Dot product (inner product):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A dot product is an </a:t>
                </a:r>
                <a:r>
                  <a:rPr lang="en-US" dirty="0">
                    <a:solidFill>
                      <a:srgbClr val="7030A0"/>
                    </a:solidFill>
                  </a:rPr>
                  <a:t>inner product</a:t>
                </a:r>
                <a:r>
                  <a:rPr lang="en-US" dirty="0">
                    <a:solidFill>
                      <a:schemeClr val="tx1"/>
                    </a:solidFill>
                  </a:rPr>
                  <a:t> (inner product is a more general term)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Outer product (inner product):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8931A-39A4-43EA-9376-014161AFCC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374858" cy="5632179"/>
              </a:xfrm>
              <a:blipFill>
                <a:blip r:embed="rId2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65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60BA-E6E4-488E-A9B9-D8336E76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8931A-39A4-43EA-9376-014161AFCC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374858" cy="56321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r>
                  <a:rPr lang="en-US" dirty="0"/>
                  <a:t>What happens when we do the dot product of a vector with itself?</a:t>
                </a: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8931A-39A4-43EA-9376-014161AFCC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374858" cy="5632179"/>
              </a:xfrm>
              <a:blipFill>
                <a:blip r:embed="rId2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61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580</Words>
  <Application>Microsoft Office PowerPoint</Application>
  <PresentationFormat>Widescreen</PresentationFormat>
  <Paragraphs>109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Wingdings</vt:lpstr>
      <vt:lpstr>Office Theme</vt:lpstr>
      <vt:lpstr>  Mathematical Foundations for Machine Learning  Linear Algebra and Linear Regression</vt:lpstr>
      <vt:lpstr>Today</vt:lpstr>
      <vt:lpstr>Linear Algebra</vt:lpstr>
      <vt:lpstr>Linear Algebra</vt:lpstr>
      <vt:lpstr>Matrix Multiplication</vt:lpstr>
      <vt:lpstr>Poll 1</vt:lpstr>
      <vt:lpstr>Vectors</vt:lpstr>
      <vt:lpstr>Vectors</vt:lpstr>
      <vt:lpstr>Vectors</vt:lpstr>
      <vt:lpstr>Vectors</vt:lpstr>
      <vt:lpstr>Vectors</vt:lpstr>
      <vt:lpstr>Vectors</vt:lpstr>
      <vt:lpstr>Span</vt:lpstr>
      <vt:lpstr>Span, Dimensionality, and Rank</vt:lpstr>
      <vt:lpstr>Span, Dimensionality, and Rank</vt:lpstr>
      <vt:lpstr>Linear Regression</vt:lpstr>
      <vt:lpstr>Fitting a linear model</vt:lpstr>
      <vt:lpstr>Jupyter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65</cp:revision>
  <dcterms:created xsi:type="dcterms:W3CDTF">2020-05-18T13:01:09Z</dcterms:created>
  <dcterms:modified xsi:type="dcterms:W3CDTF">2021-09-09T13:59:28Z</dcterms:modified>
</cp:coreProperties>
</file>