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260" r:id="rId2"/>
    <p:sldId id="257" r:id="rId3"/>
    <p:sldId id="2307" r:id="rId4"/>
    <p:sldId id="2309" r:id="rId5"/>
    <p:sldId id="2314" r:id="rId6"/>
    <p:sldId id="2315" r:id="rId7"/>
    <p:sldId id="2317" r:id="rId8"/>
    <p:sldId id="2310" r:id="rId9"/>
    <p:sldId id="2327" r:id="rId10"/>
    <p:sldId id="2328" r:id="rId11"/>
    <p:sldId id="2311" r:id="rId12"/>
    <p:sldId id="2329" r:id="rId13"/>
    <p:sldId id="2316" r:id="rId14"/>
    <p:sldId id="2318" r:id="rId15"/>
    <p:sldId id="2319" r:id="rId16"/>
    <p:sldId id="2320" r:id="rId17"/>
    <p:sldId id="2321" r:id="rId18"/>
    <p:sldId id="2322" r:id="rId19"/>
    <p:sldId id="2324" r:id="rId20"/>
    <p:sldId id="2326" r:id="rId21"/>
    <p:sldId id="2117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30T19:15:25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26554 10080 3216 0,'0'0'0'0,"3"0"-4"16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6C3ED-D7D5-4847-9EE1-D324FF9FC6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8g9pR-krQNKVuiPrxGUEkSwdyDjBIpTr9inq6Dl8-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076036"/>
            <a:ext cx="9929091" cy="4114800"/>
          </a:xfrm>
        </p:spPr>
        <p:txBody>
          <a:bodyPr/>
          <a:lstStyle/>
          <a:p>
            <a:r>
              <a:rPr lang="en-US" dirty="0"/>
              <a:t>Welcome!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Sit at a table next to another student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US" dirty="0"/>
              <a:t>Make name plate</a:t>
            </a:r>
          </a:p>
          <a:p>
            <a:pPr marL="917575" lvl="2" indent="-457200"/>
            <a:r>
              <a:rPr lang="en-US" sz="2800" dirty="0"/>
              <a:t>Fold paper in half</a:t>
            </a:r>
          </a:p>
          <a:p>
            <a:pPr marL="917575" lvl="2" indent="-457200"/>
            <a:r>
              <a:rPr lang="en-US" sz="2800" dirty="0"/>
              <a:t>Write preferred 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795D3C-87F0-4D10-B40C-DE55A03323FB}"/>
                  </a:ext>
                </a:extLst>
              </p14:cNvPr>
              <p14:cNvContentPartPr/>
              <p14:nvPr/>
            </p14:nvContentPartPr>
            <p14:xfrm>
              <a:off x="9559440" y="3628800"/>
              <a:ext cx="144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795D3C-87F0-4D10-B40C-DE55A03323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0080" y="3619440"/>
                <a:ext cx="201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7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remove one of these equations?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55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remove one of these equations?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C32F91C-6EFB-48F5-A8D5-A6B4D7CF1FBE}"/>
              </a:ext>
            </a:extLst>
          </p:cNvPr>
          <p:cNvSpPr/>
          <p:nvPr/>
        </p:nvSpPr>
        <p:spPr>
          <a:xfrm>
            <a:off x="309282" y="5354198"/>
            <a:ext cx="4182036" cy="5087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4C486-9797-4DC1-B816-A5D977300D83}"/>
              </a:ext>
            </a:extLst>
          </p:cNvPr>
          <p:cNvSpPr/>
          <p:nvPr/>
        </p:nvSpPr>
        <p:spPr>
          <a:xfrm>
            <a:off x="552099" y="3318290"/>
            <a:ext cx="4182036" cy="14569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Write a system of equations to help us fit a line to the following data: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points in the dataset</a:t>
                </a:r>
              </a:p>
              <a:p>
                <a:r>
                  <a:rPr lang="en-US" dirty="0"/>
                  <a:t>Specifically: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9CCFC6-56BE-4E81-ABA8-23DAEA1F182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38765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Write a system of equations to help us fit a line to the following data: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points in the dataset</a:t>
                </a:r>
              </a:p>
              <a:p>
                <a:r>
                  <a:rPr lang="en-US" dirty="0"/>
                  <a:t>Specifically: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9CCFC6-56BE-4E81-ABA8-23DAEA1F182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7612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Can we fit a linear model to this data?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0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Affine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</p:spPr>
            <p:txBody>
              <a:bodyPr/>
              <a:lstStyle/>
              <a:p>
                <a:r>
                  <a:rPr lang="en-US" dirty="0"/>
                  <a:t>Linear combination (of a set of terms)</a:t>
                </a:r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Multiplying each term by a scalar and adding the results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e.g. Given a set of terms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is a linear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e.g. Given a set of terms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is a linear combination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  <a:blipFill>
                <a:blip r:embed="rId2"/>
                <a:stretch>
                  <a:fillRect l="-1149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37D6E-75A9-4796-9AD7-6A654A146B37}"/>
                  </a:ext>
                </a:extLst>
              </p:cNvPr>
              <p:cNvSpPr txBox="1"/>
              <p:nvPr/>
            </p:nvSpPr>
            <p:spPr>
              <a:xfrm>
                <a:off x="8972550" y="136298"/>
                <a:ext cx="2824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Notation alert!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37D6E-75A9-4796-9AD7-6A654A14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50" y="136298"/>
                <a:ext cx="2824339" cy="1384995"/>
              </a:xfrm>
              <a:prstGeom prst="rect">
                <a:avLst/>
              </a:prstGeom>
              <a:blipFill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2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Affine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</p:spPr>
            <p:txBody>
              <a:bodyPr/>
              <a:lstStyle/>
              <a:p>
                <a:r>
                  <a:rPr lang="en-US" dirty="0"/>
                  <a:t>Affine combination (of a set of terms)</a:t>
                </a:r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Affine allows for an additional scalar term to be added to a linear combination. Often called an </a:t>
                </a:r>
                <a:r>
                  <a:rPr lang="en-US" dirty="0">
                    <a:solidFill>
                      <a:srgbClr val="7030A0"/>
                    </a:solidFill>
                  </a:rPr>
                  <a:t>offset</a:t>
                </a:r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:r>
                  <a:rPr lang="en-US" dirty="0">
                    <a:solidFill>
                      <a:srgbClr val="7030A0"/>
                    </a:solidFill>
                  </a:rPr>
                  <a:t>bias</a:t>
                </a:r>
                <a:r>
                  <a:rPr lang="en-US" dirty="0">
                    <a:solidFill>
                      <a:schemeClr val="tx1"/>
                    </a:solidFill>
                  </a:rPr>
                  <a:t> term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where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  <a:blipFill>
                <a:blip r:embed="rId2"/>
                <a:stretch>
                  <a:fillRect l="-1149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64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Affine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43190" cy="4241020"/>
          </a:xfrm>
        </p:spPr>
        <p:txBody>
          <a:bodyPr/>
          <a:lstStyle/>
          <a:p>
            <a:r>
              <a:rPr lang="en-US" dirty="0"/>
              <a:t>What linear usually means depends on the domain:</a:t>
            </a:r>
          </a:p>
          <a:p>
            <a:endParaRPr lang="en-US" dirty="0"/>
          </a:p>
          <a:p>
            <a:r>
              <a:rPr lang="en-US" dirty="0"/>
              <a:t>Linear algebra: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strictly linear</a:t>
            </a:r>
          </a:p>
          <a:p>
            <a:endParaRPr lang="en-US" b="0" dirty="0">
              <a:solidFill>
                <a:srgbClr val="7030A0"/>
              </a:solidFill>
            </a:endParaRPr>
          </a:p>
          <a:p>
            <a:r>
              <a:rPr lang="en-US" dirty="0"/>
              <a:t>Geometry, algebra: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affine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Machine learning: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affine but we often transform affine to strictly linear</a:t>
            </a:r>
          </a:p>
          <a:p>
            <a:r>
              <a:rPr lang="en-US" dirty="0">
                <a:solidFill>
                  <a:schemeClr val="tx1"/>
                </a:solidFill>
              </a:rPr>
              <a:t>to make the linear algebra and notation easier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Can we fit a linear model to this data?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8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292FC70-A664-4291-BCEF-9E0570C6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1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0992201" cy="627812"/>
          </a:xfrm>
        </p:spPr>
        <p:txBody>
          <a:bodyPr/>
          <a:lstStyle/>
          <a:p>
            <a:r>
              <a:rPr lang="en-US" dirty="0"/>
              <a:t>Linear (but not affine) model will include the origin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We don’t need an offset (or bias) term to fit this data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−0.75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3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71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Linear Systems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292FC70-A664-4291-BCEF-9E0570C6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1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0992201" cy="627812"/>
          </a:xfrm>
        </p:spPr>
        <p:txBody>
          <a:bodyPr/>
          <a:lstStyle/>
          <a:p>
            <a:r>
              <a:rPr lang="en-US" dirty="0"/>
              <a:t>Linear (but not affine) model will include the origin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We don’t need an offset (or bias) term to fit this data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−0.75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3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63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(Affine)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these linear shapes called for 1-D, 2-D, 3-D, M-D input?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2523740"/>
                <a:ext cx="3316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2523740"/>
                <a:ext cx="33162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1E50D6-BB15-4B65-BA46-60FC0B9BC11C}"/>
                  </a:ext>
                </a:extLst>
              </p:cNvPr>
              <p:cNvSpPr txBox="1"/>
              <p:nvPr/>
            </p:nvSpPr>
            <p:spPr>
              <a:xfrm>
                <a:off x="3242885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ℝ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1E50D6-BB15-4B65-BA46-60FC0B9BC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85" y="1720125"/>
                <a:ext cx="13409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CD4E7-5D72-4CC9-AFEA-8C4B554013A3}"/>
                  </a:ext>
                </a:extLst>
              </p:cNvPr>
              <p:cNvSpPr txBox="1"/>
              <p:nvPr/>
            </p:nvSpPr>
            <p:spPr>
              <a:xfrm>
                <a:off x="5139412" y="1710756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CD4E7-5D72-4CC9-AFEA-8C4B5540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12" y="1710756"/>
                <a:ext cx="13409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A8C95-F926-44E8-B4BD-ABB5AC1B1011}"/>
                  </a:ext>
                </a:extLst>
              </p:cNvPr>
              <p:cNvSpPr txBox="1"/>
              <p:nvPr/>
            </p:nvSpPr>
            <p:spPr>
              <a:xfrm>
                <a:off x="7035939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A8C95-F926-44E8-B4BD-ABB5AC1B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939" y="1720125"/>
                <a:ext cx="13409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73D82-611B-42E2-9B85-C78AAEC1AEE0}"/>
                  </a:ext>
                </a:extLst>
              </p:cNvPr>
              <p:cNvSpPr txBox="1"/>
              <p:nvPr/>
            </p:nvSpPr>
            <p:spPr>
              <a:xfrm>
                <a:off x="9051819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73D82-611B-42E2-9B85-C78AAEC1A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19" y="1720125"/>
                <a:ext cx="13409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10633207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Linear Systems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Systems of equations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Fitting linear models to data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/>
              <a:t>Detailed course topics doc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hlinkClick r:id="rId3"/>
              </a:rPr>
              <a:t>https://docs.google.com/spreadsheets/d/1I8g9pR-krQNKVuiPrxGUEkSwdyDjBIpTr9inq6Dl8-U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</a:t>
                </a:r>
                <a:r>
                  <a:rPr lang="en-US" i="1" dirty="0">
                    <a:solidFill>
                      <a:srgbClr val="7030A0"/>
                    </a:solidFill>
                  </a:rPr>
                  <a:t>how</a:t>
                </a:r>
                <a:r>
                  <a:rPr lang="en-US" dirty="0"/>
                  <a:t>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 (Solve it too </a:t>
                </a:r>
                <a:r>
                  <a:rPr lang="en-US" dirty="0">
                    <a:sym typeface="Wingdings" panose="05000000000000000000" pitchFamily="2" charset="2"/>
                  </a:rPr>
                  <a:t>)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Alien coins! Your friend E.T. is helping you to learn alien currency. There are three different types of coins that have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There are three different piles of coins. E.T. is kind enough to tell us the total value of each of the three piles.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r="-1101" b="-1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40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how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6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how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3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</p:spPr>
            <p:txBody>
              <a:bodyPr/>
              <a:lstStyle/>
              <a:p>
                <a:r>
                  <a:rPr lang="en-US" dirty="0"/>
                  <a:t>Linear algebra allows us to represent and operate upon sets of linear equations.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Possible way to solve: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(Actually a pretty unstable way to 						 solve in general. More on this later.)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  <a:blipFill>
                <a:blip r:embed="rId2"/>
                <a:stretch>
                  <a:fillRect l="-1153" t="-2446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C6FE8D-A376-4E74-9B8A-A47FF325AA1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29828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added one more equation?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66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added one more equation?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EFD239D-BDFC-4F9F-8C6C-3B154C1ACCC8}"/>
              </a:ext>
            </a:extLst>
          </p:cNvPr>
          <p:cNvSpPr/>
          <p:nvPr/>
        </p:nvSpPr>
        <p:spPr>
          <a:xfrm>
            <a:off x="309282" y="4255994"/>
            <a:ext cx="4182036" cy="16069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1188</Words>
  <Application>Microsoft Office PowerPoint</Application>
  <PresentationFormat>Widescreen</PresentationFormat>
  <Paragraphs>179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As you walk in</vt:lpstr>
      <vt:lpstr>  Mathematical Foundations for Machine Learning  Linear Systems</vt:lpstr>
      <vt:lpstr>Today</vt:lpstr>
      <vt:lpstr>Exercise</vt:lpstr>
      <vt:lpstr>Exercise</vt:lpstr>
      <vt:lpstr>Exercise</vt:lpstr>
      <vt:lpstr>Linear Algebra</vt:lpstr>
      <vt:lpstr>Poll 1</vt:lpstr>
      <vt:lpstr>Poll 1</vt:lpstr>
      <vt:lpstr>Poll 2</vt:lpstr>
      <vt:lpstr>Poll 2</vt:lpstr>
      <vt:lpstr>Exercise</vt:lpstr>
      <vt:lpstr>Exercise</vt:lpstr>
      <vt:lpstr>Poll 3</vt:lpstr>
      <vt:lpstr>Linear and Affine</vt:lpstr>
      <vt:lpstr>Linear and Affine</vt:lpstr>
      <vt:lpstr>Linear vs Affine Models</vt:lpstr>
      <vt:lpstr>Poll 3</vt:lpstr>
      <vt:lpstr>Linear (but not affine) model will include the origin </vt:lpstr>
      <vt:lpstr>Linear (but not affine) model will include the origin </vt:lpstr>
      <vt:lpstr>Linear (Affine) in Higher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63</cp:revision>
  <dcterms:created xsi:type="dcterms:W3CDTF">2020-05-18T13:01:09Z</dcterms:created>
  <dcterms:modified xsi:type="dcterms:W3CDTF">2021-09-01T21:24:43Z</dcterms:modified>
</cp:coreProperties>
</file>