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</p:sldMasterIdLst>
  <p:notesMasterIdLst>
    <p:notesMasterId r:id="rId26"/>
  </p:notesMasterIdLst>
  <p:sldIdLst>
    <p:sldId id="2135" r:id="rId4"/>
    <p:sldId id="2345" r:id="rId5"/>
    <p:sldId id="257" r:id="rId6"/>
    <p:sldId id="2371" r:id="rId7"/>
    <p:sldId id="2440" r:id="rId8"/>
    <p:sldId id="729" r:id="rId9"/>
    <p:sldId id="730" r:id="rId10"/>
    <p:sldId id="2441" r:id="rId11"/>
    <p:sldId id="2442" r:id="rId12"/>
    <p:sldId id="2152" r:id="rId13"/>
    <p:sldId id="2153" r:id="rId14"/>
    <p:sldId id="2154" r:id="rId15"/>
    <p:sldId id="2449" r:id="rId16"/>
    <p:sldId id="2136" r:id="rId17"/>
    <p:sldId id="2446" r:id="rId18"/>
    <p:sldId id="2016" r:id="rId19"/>
    <p:sldId id="2017" r:id="rId20"/>
    <p:sldId id="2018" r:id="rId21"/>
    <p:sldId id="2019" r:id="rId22"/>
    <p:sldId id="2443" r:id="rId23"/>
    <p:sldId id="2444" r:id="rId24"/>
    <p:sldId id="2445" r:id="rId2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1764" autoAdjust="0"/>
  </p:normalViewPr>
  <p:slideViewPr>
    <p:cSldViewPr snapToGrid="0">
      <p:cViewPr varScale="1">
        <p:scale>
          <a:sx n="83" d="100"/>
          <a:sy n="83" d="100"/>
        </p:scale>
        <p:origin x="6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6500D-8527-449B-8E1D-B33E6A9362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3"/>
            <a:ext cx="5485805" cy="41138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4" tIns="45718" rIns="91434" bIns="4571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4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73088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808038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1033463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57300" indent="-33655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2C67917F-4FD1-6343-8E0A-AA326AC34726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458277"/>
          </a:xfrm>
        </p:spPr>
        <p:txBody>
          <a:bodyPr anchor="b"/>
          <a:lstStyle>
            <a:lvl1pPr>
              <a:defRPr sz="33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68019"/>
            <a:ext cx="10515600" cy="1921635"/>
          </a:xfrm>
        </p:spPr>
        <p:txBody>
          <a:bodyPr/>
          <a:lstStyle>
            <a:lvl1pPr marL="0" indent="0">
              <a:buNone/>
              <a:defRPr sz="1350" b="0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0722E28-9863-CF46-B40D-866DA57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72279-7CD6-554A-9D50-4D674DC0A838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23BE37-A135-8C47-B04C-CBC1DDC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8CFA924-49FF-C542-A2BC-A34E057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3B355-DD42-6746-A1C7-2E00DDC14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9" y="237655"/>
            <a:ext cx="4010568" cy="6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8"/>
            <a:ext cx="121920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4323C4-CA66-5A47-8F97-41BA428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E1BA8F-BF47-3D40-8C6E-FA5B75D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8C27-BE7C-3941-B9F3-A4D4717F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C575DE39-BF7C-424B-9C07-2BEBD6B14FD3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C4629-3C8A-F646-AC38-BB37FB93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FB6B21-4106-4949-915C-692B2CB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7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1CC02-03B9-F845-A7C8-75962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900FB383-97E7-7C49-AB9C-B3960A79F295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8254E7-58C0-5848-8656-E333BB43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E93DA-951F-E14B-8EBF-D399372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DBDCD-2182-9C47-B3E6-E8D663A0985C}" type="datetime1">
              <a:rPr lang="en-US" altLang="en-US" smtClean="0"/>
              <a:t>10/8/2021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BF68-1E1C-0843-AA6F-2F27172575CF}" type="datetime1">
              <a:rPr lang="en-US" altLang="en-US" smtClean="0"/>
              <a:t>10/8/2021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7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7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7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47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50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35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47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38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11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1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26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91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601778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844232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588140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CD3B44FC-3DD7-4F46-9E87-ED25DEAC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03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642938" marR="0" lvl="2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900113" marR="0" lvl="3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157288" marR="0" lvl="4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EADCA7-E14F-3A40-B9BC-E99249895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262B01DA-9C3D-CD4A-9C3A-E4F6BC3CFDA8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0F6E-D1A6-9F4B-B82C-CD258D292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22AA21-D776-0946-9438-9F610A27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7A53-B314-164E-B3BE-2F5BA495F6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84668" y="6347803"/>
            <a:ext cx="43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marR="0" indent="-128588" algn="l" defTabSz="514350" rtl="0" eaLnBrk="1" fontAlgn="auto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38576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64293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90011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15728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cle.com/games/Stanford0008/minimalist-cartoons-slideshow" TargetMode="External"/><Relationship Id="rId2" Type="http://schemas.openxmlformats.org/officeDocument/2006/relationships/hyperlink" Target="https://www.sporcle.com/games/MrChewypoo/minimalist_disne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orcle.com/games/MrChewypoo/minimalis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cle.com/games/Stanford0008/minimalist-cartoons-slideshow" TargetMode="External"/><Relationship Id="rId2" Type="http://schemas.openxmlformats.org/officeDocument/2006/relationships/hyperlink" Target="https://www.sporcle.com/games/MrChewypoo/minimalist_disne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orcle.com/games/MrChewypoo/minimalis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nford.edu/people/karpathy/convnetjs/demo/autoencoder.html" TargetMode="External"/><Relationship Id="rId2" Type="http://schemas.openxmlformats.org/officeDocument/2006/relationships/hyperlink" Target="http://timbaumann.info/svd-image-compression-dem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5C12-4B0E-4161-AA8C-C2A850B8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332E9-0969-4EBE-8D88-973D240F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4EBC5-05FB-46AA-89E6-6721CBA49783}"/>
              </a:ext>
            </a:extLst>
          </p:cNvPr>
          <p:cNvSpPr/>
          <p:nvPr/>
        </p:nvSpPr>
        <p:spPr>
          <a:xfrm>
            <a:off x="639096" y="1120676"/>
            <a:ext cx="11136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https://www.sporcle.com/games/MrChewypoo/minimalist_disney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https://www.sporcle.com/games/Stanford0008/minimalist-cartoons-slideshow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https://www.sporcle.com/games/MrChewypoo/minimalist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5C12-4B0E-4161-AA8C-C2A850B8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Warm-up as you log 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332E9-0969-4EBE-8D88-973D240F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4EBC5-05FB-46AA-89E6-6721CBA49783}"/>
              </a:ext>
            </a:extLst>
          </p:cNvPr>
          <p:cNvSpPr/>
          <p:nvPr/>
        </p:nvSpPr>
        <p:spPr>
          <a:xfrm>
            <a:off x="639096" y="1120676"/>
            <a:ext cx="11136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https://www.sporcle.com/games/MrChewypoo/minimalist_disney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https://www.sporcle.com/games/Stanford0008/minimalist-cartoons-slideshow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https://www.sporcle.com/games/MrChewypoo/minimalist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4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2C8A-5617-44E4-B95F-66BA47B7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C4411-FE6F-4844-9F56-4D1B71AC4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090" y="2757482"/>
            <a:ext cx="898287" cy="1535255"/>
          </a:xfrm>
          <a:prstGeom prst="rect">
            <a:avLst/>
          </a:prstGeom>
        </p:spPr>
      </p:pic>
      <p:pic>
        <p:nvPicPr>
          <p:cNvPr id="2050" name="Picture 2" descr="Jasmine (Disney character) - Wikipedia">
            <a:extLst>
              <a:ext uri="{FF2B5EF4-FFF2-40B4-BE49-F238E27FC236}">
                <a16:creationId xmlns:a16="http://schemas.microsoft.com/office/drawing/2014/main" id="{9BAEF865-360D-45FE-B794-05952D84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462087"/>
            <a:ext cx="209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6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2C8A-5617-44E4-B95F-66BA47B7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C4411-FE6F-4844-9F56-4D1B71AC4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090" y="2757482"/>
            <a:ext cx="898287" cy="1535255"/>
          </a:xfrm>
          <a:prstGeom prst="rect">
            <a:avLst/>
          </a:prstGeom>
        </p:spPr>
      </p:pic>
      <p:pic>
        <p:nvPicPr>
          <p:cNvPr id="2050" name="Picture 2" descr="Jasmine (Disney character) - Wikipedia">
            <a:extLst>
              <a:ext uri="{FF2B5EF4-FFF2-40B4-BE49-F238E27FC236}">
                <a16:creationId xmlns:a16="http://schemas.microsoft.com/office/drawing/2014/main" id="{9BAEF865-360D-45FE-B794-05952D84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462087"/>
            <a:ext cx="209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asmine (Disney character) - Wikipedia">
            <a:extLst>
              <a:ext uri="{FF2B5EF4-FFF2-40B4-BE49-F238E27FC236}">
                <a16:creationId xmlns:a16="http://schemas.microsoft.com/office/drawing/2014/main" id="{79CFC456-1FC9-4633-A734-D1E2774E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517" y="1558196"/>
            <a:ext cx="209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5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D6E3-6949-4FF9-AF11-166453F9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10F2F-8CDE-467A-8C35-B896774F27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find representation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10F2F-8CDE-467A-8C35-B896774F2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82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D6E3-6949-4FF9-AF11-166453F9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0F2F-8CDE-467A-8C35-B896774F2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http://timbaumann.info/svd-image-compression-demo/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https://cs.stanford.edu/people/karpathy/convnetjs/demo/autoencoder.html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258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D6E3-6949-4FF9-AF11-166453F9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0F2F-8CDE-467A-8C35-B896774F2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Lagrange multipliers for PCA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D39D4-88C4-49F9-817F-C8438AAF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427" y="1690878"/>
            <a:ext cx="3559834" cy="14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5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Principal Component Analysis (PCA)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4114800"/>
            <a:ext cx="782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In case where data  lies on or near a low d-dimensional linear subspace, axes of this subspace are an effective representation of the data.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32646"/>
          <a:stretch>
            <a:fillRect/>
          </a:stretch>
        </p:blipFill>
        <p:spPr bwMode="auto">
          <a:xfrm>
            <a:off x="2028672" y="990600"/>
            <a:ext cx="75725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6891590" y="2486291"/>
            <a:ext cx="2684342" cy="13188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5032483" y="1935850"/>
            <a:ext cx="1943601" cy="18137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8800" y="5339716"/>
            <a:ext cx="8458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Identifying the axes is known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Principal Components Analysis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, and can be obtained by using classic matrix computation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tools (Eigen or Singular Value Decomposition).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Nina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Balcan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4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2D_gau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803276"/>
            <a:ext cx="8086725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hu-HU">
                <a:latin typeface="Tahoma" charset="0"/>
              </a:rPr>
              <a:t>2</a:t>
            </a:r>
            <a:r>
              <a:rPr lang="en-CA">
                <a:latin typeface="Tahoma" charset="0"/>
              </a:rPr>
              <a:t>D Gaussian dataset</a:t>
            </a:r>
            <a:endParaRPr lang="hu-HU">
              <a:latin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Barnabas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Poczos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60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4000">
                <a:latin typeface="Tahoma" charset="0"/>
              </a:rPr>
              <a:t>1</a:t>
            </a:r>
            <a:r>
              <a:rPr lang="en-CA" sz="4000" baseline="30000">
                <a:latin typeface="Tahoma" charset="0"/>
              </a:rPr>
              <a:t>st</a:t>
            </a:r>
            <a:r>
              <a:rPr lang="en-CA" sz="4000">
                <a:latin typeface="Tahoma" charset="0"/>
              </a:rPr>
              <a:t> PCA axis</a:t>
            </a:r>
          </a:p>
        </p:txBody>
      </p:sp>
      <p:pic>
        <p:nvPicPr>
          <p:cNvPr id="16387" name="Picture 5" descr="2D_gauss_1P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746126"/>
            <a:ext cx="8162925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Barnabas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Poczos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2D_gauss_2P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4295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4000">
                <a:latin typeface="Tahoma" charset="0"/>
              </a:rPr>
              <a:t>2</a:t>
            </a:r>
            <a:r>
              <a:rPr lang="en-CA" sz="4000" baseline="30000">
                <a:latin typeface="Tahoma" charset="0"/>
              </a:rPr>
              <a:t>nd</a:t>
            </a:r>
            <a:r>
              <a:rPr lang="en-CA" sz="4000">
                <a:latin typeface="Tahoma" charset="0"/>
              </a:rPr>
              <a:t> PCA axis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Barnabas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Poczos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23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Sat 10/9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Quiz3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10/11, last 15 min. of class (probability, statistics)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Next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10/11: Review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Wed 10/13: No class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Thu 10/14: Final exam, 1-4 pm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5"/>
          <p:cNvSpPr txBox="1">
            <a:spLocks/>
          </p:cNvSpPr>
          <p:nvPr/>
        </p:nvSpPr>
        <p:spPr>
          <a:xfrm>
            <a:off x="2219022" y="3160503"/>
            <a:ext cx="7991778" cy="21394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2219022" y="864199"/>
            <a:ext cx="7991778" cy="23310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for PCA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81200" y="3160503"/>
            <a:ext cx="8229600" cy="6835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assume the data is </a:t>
            </a:r>
            <a:r>
              <a:rPr lang="en-US" b="1" dirty="0"/>
              <a:t>centered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44" y="877957"/>
            <a:ext cx="2600051" cy="219413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07" y="1733670"/>
            <a:ext cx="2336755" cy="48271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19" y="4002652"/>
            <a:ext cx="3269262" cy="1151921"/>
          </a:xfrm>
          <a:prstGeom prst="rect">
            <a:avLst/>
          </a:prstGeom>
        </p:spPr>
      </p:pic>
      <p:sp>
        <p:nvSpPr>
          <p:cNvPr id="16" name="Content Placeholder 5"/>
          <p:cNvSpPr txBox="1">
            <a:spLocks/>
          </p:cNvSpPr>
          <p:nvPr/>
        </p:nvSpPr>
        <p:spPr>
          <a:xfrm>
            <a:off x="3982720" y="5400137"/>
            <a:ext cx="1991627" cy="121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Q: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What if your data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not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centered?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6132596" y="5400137"/>
            <a:ext cx="1991627" cy="12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Subtract off the sample mean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6B90F-F16C-4825-B593-59A5B68AC2F6}"/>
              </a:ext>
            </a:extLst>
          </p:cNvPr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Matt Gormley</a:t>
            </a:r>
          </a:p>
        </p:txBody>
      </p:sp>
    </p:spTree>
    <p:extLst>
      <p:ext uri="{BB962C8B-B14F-4D97-AF65-F5344CB8AC3E}">
        <p14:creationId xmlns:p14="http://schemas.microsoft.com/office/powerpoint/2010/main" val="1857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 txBox="1">
            <a:spLocks/>
          </p:cNvSpPr>
          <p:nvPr/>
        </p:nvSpPr>
        <p:spPr>
          <a:xfrm>
            <a:off x="1981201" y="3399137"/>
            <a:ext cx="4421971" cy="3134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981200" y="958784"/>
            <a:ext cx="8090222" cy="3134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Covariance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0761"/>
            <a:ext cx="8229600" cy="852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sample covariance matrix is given by: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26" y="1887414"/>
            <a:ext cx="5754737" cy="114224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3527706"/>
            <a:ext cx="8229600" cy="852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Since the data matrix is centered, we rewrite as: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25" y="4530096"/>
            <a:ext cx="2565400" cy="9271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42549" y="4202913"/>
            <a:ext cx="3528874" cy="2331002"/>
            <a:chOff x="5157926" y="864199"/>
            <a:chExt cx="3528874" cy="2331002"/>
          </a:xfrm>
        </p:grpSpPr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5157926" y="864199"/>
              <a:ext cx="3528874" cy="23310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343" y="877957"/>
              <a:ext cx="2600051" cy="219413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6687E06-3BD0-4EBB-983D-54E56F194BF5}"/>
              </a:ext>
            </a:extLst>
          </p:cNvPr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Matt Gormley</a:t>
            </a:r>
          </a:p>
        </p:txBody>
      </p:sp>
    </p:spTree>
    <p:extLst>
      <p:ext uri="{BB962C8B-B14F-4D97-AF65-F5344CB8AC3E}">
        <p14:creationId xmlns:p14="http://schemas.microsoft.com/office/powerpoint/2010/main" val="599103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8340-F22E-4DF9-8A53-123E7F4F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C7BB680-75A1-4C59-B5BF-3488D63EF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Center data (and scale each axis) based on training data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𝑿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𝒕𝒆𝒔𝒕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eigenvectors(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Keep only the top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eigenvectors: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Optionally,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rotate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back to original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test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uncenter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C7BB680-75A1-4C59-B5BF-3488D63EF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79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Probability/Statistics</a:t>
            </a:r>
            <a:br>
              <a:rPr lang="en-US" sz="4600" dirty="0"/>
            </a:br>
            <a:r>
              <a:rPr lang="en-US" sz="4600" dirty="0"/>
              <a:t>&amp; PCA Application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Probability/Statistics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Expectation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Variance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Covariance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Covariance matrix</a:t>
            </a:r>
          </a:p>
          <a:p>
            <a:r>
              <a:rPr lang="en-US" sz="2800" dirty="0">
                <a:solidFill>
                  <a:schemeClr val="tx1"/>
                </a:solidFill>
              </a:rPr>
              <a:t>10-606 Application: PCA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2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200" y="2133639"/>
            <a:ext cx="8229600" cy="2580357"/>
            <a:chOff x="457200" y="2133638"/>
            <a:chExt cx="8229600" cy="2580357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57200" y="2133638"/>
              <a:ext cx="8229600" cy="2580357"/>
            </a:xfrm>
            <a:prstGeom prst="rect">
              <a:avLst/>
            </a:prstGeom>
            <a:solidFill>
              <a:srgbClr val="D0E4A6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Discrete random variables:</a:t>
              </a: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3570701"/>
              <a:ext cx="3126272" cy="888401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3023458"/>
              <a:ext cx="7298384" cy="3823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981200" y="4713996"/>
            <a:ext cx="8229600" cy="1779639"/>
            <a:chOff x="457200" y="4713995"/>
            <a:chExt cx="8229600" cy="1779639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4713995"/>
              <a:ext cx="8229600" cy="17796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Continuous random variables:</a:t>
              </a: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5249302"/>
              <a:ext cx="3947200" cy="1012103"/>
            </a:xfrm>
            <a:prstGeom prst="rect">
              <a:avLst/>
            </a:prstGeom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981200" y="1236294"/>
            <a:ext cx="8229600" cy="737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ndara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expected value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of 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is 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E[X]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. Also called the mean.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B7B1E-E73A-4DD5-BF1D-336316C9217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3618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1200" y="1236294"/>
            <a:ext cx="8229600" cy="7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ndara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variance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of 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is </a:t>
            </a:r>
            <a:r>
              <a:rPr lang="en-US" i="1" dirty="0" err="1">
                <a:solidFill>
                  <a:prstClr val="black"/>
                </a:solidFill>
                <a:latin typeface="Times New Roman"/>
                <a:cs typeface="Times New Roman"/>
              </a:rPr>
              <a:t>Var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(X)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.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56" y="1893752"/>
            <a:ext cx="5308600" cy="533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81200" y="2871631"/>
            <a:ext cx="8229600" cy="1842365"/>
            <a:chOff x="457200" y="2871630"/>
            <a:chExt cx="8229600" cy="1842365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57200" y="2871630"/>
              <a:ext cx="8229600" cy="1842365"/>
            </a:xfrm>
            <a:prstGeom prst="rect">
              <a:avLst/>
            </a:prstGeom>
            <a:solidFill>
              <a:srgbClr val="D0E4A6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Discrete random variables: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56" y="3678550"/>
              <a:ext cx="4243572" cy="78880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981200" y="4713996"/>
            <a:ext cx="8229600" cy="1779639"/>
            <a:chOff x="457200" y="4713995"/>
            <a:chExt cx="8229600" cy="1779639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4713995"/>
              <a:ext cx="8229600" cy="17796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Continuous random variables:</a:t>
              </a: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56" y="5453130"/>
              <a:ext cx="4997812" cy="903219"/>
            </a:xfrm>
            <a:prstGeom prst="rect">
              <a:avLst/>
            </a:prstGeom>
          </p:spPr>
        </p:pic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12">
            <a:off x="8631983" y="2901897"/>
            <a:ext cx="1854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ECDDA8-FF72-44A6-AB70-F3BC620B3660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672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r>
              <a:rPr lang="en-US" dirty="0"/>
              <a:t>Expectation: </a:t>
            </a:r>
          </a:p>
          <a:p>
            <a:r>
              <a:rPr lang="en-US" dirty="0"/>
              <a:t>Variance:</a:t>
            </a:r>
          </a:p>
          <a:p>
            <a:endParaRPr lang="en-US" dirty="0"/>
          </a:p>
          <a:p>
            <a:r>
              <a:rPr lang="en-US" dirty="0"/>
              <a:t>Covariance:</a:t>
            </a:r>
          </a:p>
          <a:p>
            <a:endParaRPr lang="en-US" dirty="0"/>
          </a:p>
          <a:p>
            <a:r>
              <a:rPr lang="en-US" dirty="0"/>
              <a:t>Vector of random variables:</a:t>
            </a:r>
          </a:p>
          <a:p>
            <a:endParaRPr lang="en-US" dirty="0"/>
          </a:p>
          <a:p>
            <a:r>
              <a:rPr lang="en-US" dirty="0"/>
              <a:t>Covariance matrix: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5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6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Theme_petuum_new_editted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etuum_new_editted" id="{8C570960-96C6-CD4A-B694-13880F3F604A}" vid="{24623263-F257-A645-A612-B0D2FF17DF87}"/>
    </a:ext>
  </a:extLst>
</a:theme>
</file>

<file path=ppt/theme/theme3.xml><?xml version="1.0" encoding="utf-8"?>
<a:theme xmlns:a="http://schemas.openxmlformats.org/drawingml/2006/main" name="3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12553</TotalTime>
  <Words>507</Words>
  <Application>Microsoft Office PowerPoint</Application>
  <PresentationFormat>Widescreen</PresentationFormat>
  <Paragraphs>102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Candara</vt:lpstr>
      <vt:lpstr>Helvetica</vt:lpstr>
      <vt:lpstr>Helvetica Light</vt:lpstr>
      <vt:lpstr>Helvetica Neue</vt:lpstr>
      <vt:lpstr>Tahoma</vt:lpstr>
      <vt:lpstr>Times New Roman</vt:lpstr>
      <vt:lpstr>Wingdings</vt:lpstr>
      <vt:lpstr>Office Theme</vt:lpstr>
      <vt:lpstr>2_Theme_petuum_new_editted</vt:lpstr>
      <vt:lpstr>3_Office Theme</vt:lpstr>
      <vt:lpstr>Warm-up</vt:lpstr>
      <vt:lpstr>Announcements</vt:lpstr>
      <vt:lpstr>  Mathematical Foundations for Machine Learning  Probability/Statistics &amp; PCA Application</vt:lpstr>
      <vt:lpstr>Plan</vt:lpstr>
      <vt:lpstr>Expectation and Variance</vt:lpstr>
      <vt:lpstr>Expectation and Variance</vt:lpstr>
      <vt:lpstr>Expectation and Variance</vt:lpstr>
      <vt:lpstr>Covariance</vt:lpstr>
      <vt:lpstr>Principal Component Analysis</vt:lpstr>
      <vt:lpstr>Warm-up as you log in</vt:lpstr>
      <vt:lpstr>Dimensionality Reduction</vt:lpstr>
      <vt:lpstr>Dimensionality Reduction</vt:lpstr>
      <vt:lpstr>Dimensionality Reduction</vt:lpstr>
      <vt:lpstr>Dimensionality Reduction</vt:lpstr>
      <vt:lpstr>PCA Worksheet</vt:lpstr>
      <vt:lpstr>Principal Component Analysis (PCA)</vt:lpstr>
      <vt:lpstr>2D Gaussian dataset</vt:lpstr>
      <vt:lpstr>1st PCA axis</vt:lpstr>
      <vt:lpstr>2nd PCA axis</vt:lpstr>
      <vt:lpstr>Data for PCA</vt:lpstr>
      <vt:lpstr>Sample Covariance Matrix</vt:lpstr>
      <vt:lpstr>PCA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169</cp:revision>
  <dcterms:created xsi:type="dcterms:W3CDTF">2020-05-18T13:01:09Z</dcterms:created>
  <dcterms:modified xsi:type="dcterms:W3CDTF">2021-10-09T03:18:09Z</dcterms:modified>
</cp:coreProperties>
</file>