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4"/>
  </p:notesMasterIdLst>
  <p:sldIdLst>
    <p:sldId id="1267" r:id="rId2"/>
    <p:sldId id="1247" r:id="rId3"/>
    <p:sldId id="596" r:id="rId4"/>
    <p:sldId id="257" r:id="rId5"/>
    <p:sldId id="1268" r:id="rId6"/>
    <p:sldId id="751" r:id="rId7"/>
    <p:sldId id="1242" r:id="rId8"/>
    <p:sldId id="1243" r:id="rId9"/>
    <p:sldId id="1244" r:id="rId10"/>
    <p:sldId id="1245" r:id="rId11"/>
    <p:sldId id="1273" r:id="rId12"/>
    <p:sldId id="1269" r:id="rId13"/>
    <p:sldId id="1249" r:id="rId14"/>
    <p:sldId id="1251" r:id="rId15"/>
    <p:sldId id="1250" r:id="rId16"/>
    <p:sldId id="1248" r:id="rId17"/>
    <p:sldId id="736" r:id="rId18"/>
    <p:sldId id="1253" r:id="rId19"/>
    <p:sldId id="747" r:id="rId20"/>
    <p:sldId id="737" r:id="rId21"/>
    <p:sldId id="1271" r:id="rId22"/>
    <p:sldId id="1272" r:id="rId23"/>
  </p:sldIdLst>
  <p:sldSz cx="12192000" cy="6858000"/>
  <p:notesSz cx="9296400" cy="70104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alibri Light" panose="020F0302020204030204" pitchFamily="34" charset="0"/>
      <p:regular r:id="rId29"/>
      <p:italic r:id="rId30"/>
    </p:embeddedFont>
    <p:embeddedFont>
      <p:font typeface="Cambria Math" panose="02040503050406030204" pitchFamily="18" charset="0"/>
      <p:regular r:id="rId31"/>
    </p:embeddedFont>
    <p:embeddedFont>
      <p:font typeface="Candara" panose="020E0502030303020204" pitchFamily="34" charset="0"/>
      <p:regular r:id="rId32"/>
      <p:bold r:id="rId33"/>
      <p:italic r:id="rId34"/>
      <p:boldItalic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 Virtue" initials="PV" lastIdx="1" clrIdx="0">
    <p:extLst>
      <p:ext uri="{19B8F6BF-5375-455C-9EA6-DF929625EA0E}">
        <p15:presenceInfo xmlns:p15="http://schemas.microsoft.com/office/powerpoint/2012/main" userId="aff125923c563214" providerId="Windows Live"/>
      </p:ext>
    </p:extLst>
  </p:cmAuthor>
  <p:cmAuthor id="2" name="Patrick Virtue" initials="PV" lastIdx="1" clrIdx="1">
    <p:extLst>
      <p:ext uri="{19B8F6BF-5375-455C-9EA6-DF929625EA0E}">
        <p15:presenceInfo xmlns:p15="http://schemas.microsoft.com/office/powerpoint/2012/main" userId="Patrick Virtu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57" autoAdjust="0"/>
    <p:restoredTop sz="89804" autoAdjust="0"/>
  </p:normalViewPr>
  <p:slideViewPr>
    <p:cSldViewPr snapToGrid="0">
      <p:cViewPr>
        <p:scale>
          <a:sx n="81" d="100"/>
          <a:sy n="81" d="100"/>
        </p:scale>
        <p:origin x="150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BF5E2F-2EA4-4BED-BDB7-3263066D10D9}" type="datetimeFigureOut">
              <a:rPr lang="en-US" smtClean="0"/>
              <a:t>9/2/2020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1C2587-C0BF-41B9-B0FA-D76263C040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4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0A1846-15C1-4F35-AD6E-2FC96FAC81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9/2/2020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4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9/2/2020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03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5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9/2/2020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3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9/2/2020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9/2/2020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9/2/2020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7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9/2/2020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2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9/2/2020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9/2/2020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CD161-6464-44E6-A96F-016CD86A7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Warm-up as you login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847BE-1342-462C-B59D-2B0430A331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8511219" cy="2039539"/>
          </a:xfrm>
        </p:spPr>
        <p:txBody>
          <a:bodyPr/>
          <a:lstStyle/>
          <a:p>
            <a:r>
              <a:rPr lang="en-US" dirty="0"/>
              <a:t>Search internet to find:</a:t>
            </a:r>
            <a:br>
              <a:rPr lang="en-US" dirty="0"/>
            </a:b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Machine learning classification dataset</a:t>
            </a:r>
          </a:p>
          <a:p>
            <a:pPr marL="917575" lvl="2" indent="-457200"/>
            <a:r>
              <a:rPr lang="en-US" sz="2800" dirty="0"/>
              <a:t>Discrete/unordered output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Machine learning regression dataset</a:t>
            </a:r>
          </a:p>
          <a:p>
            <a:pPr marL="917575" lvl="2" indent="-457200"/>
            <a:r>
              <a:rPr lang="en-US" sz="2800" dirty="0"/>
              <a:t>Continuous output</a:t>
            </a:r>
          </a:p>
          <a:p>
            <a:pPr marL="457200" indent="-457200"/>
            <a:endParaRPr lang="en-US" dirty="0"/>
          </a:p>
          <a:p>
            <a:pPr marL="457200" indent="-457200"/>
            <a:r>
              <a:rPr lang="en-US" dirty="0"/>
              <a:t>Are the input values discrete/continuous?</a:t>
            </a:r>
          </a:p>
          <a:p>
            <a:pPr marL="457200" indent="-457200"/>
            <a:r>
              <a:rPr lang="en-US" dirty="0"/>
              <a:t>Are the input values a single value or multiple values?</a:t>
            </a:r>
          </a:p>
          <a:p>
            <a:pPr marL="457200" indent="-457200"/>
            <a:r>
              <a:rPr lang="en-US" dirty="0"/>
              <a:t>What assumptions might we make with these datasets?</a:t>
            </a:r>
          </a:p>
          <a:p>
            <a:pPr marL="457200" indent="-4572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900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CD161-6464-44E6-A96F-016CD86A7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Formulation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13B13B5-4E6C-4C06-8660-15EBD946D7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</p:spPr>
        <p:txBody>
          <a:bodyPr/>
          <a:lstStyle/>
          <a:p>
            <a:r>
              <a:rPr lang="en-US" dirty="0"/>
              <a:t>Medical Prediction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C9199AB6-50D7-416E-B16E-126F34C049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7624913"/>
              </p:ext>
            </p:extLst>
          </p:nvPr>
        </p:nvGraphicFramePr>
        <p:xfrm>
          <a:off x="645651" y="1973332"/>
          <a:ext cx="65024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174229498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973273866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157903930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5969256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Outcome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Fetal Position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Fetal Distress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Previous C-sec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03622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Natural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Vertex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2549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C-section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Breech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93793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Natural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Vertex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0254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C-section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Vertex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88956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Natural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Abnormal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25162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25796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CD161-6464-44E6-A96F-016CD86A7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Formulation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13B13B5-4E6C-4C06-8660-15EBD946D7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</p:spPr>
        <p:txBody>
          <a:bodyPr/>
          <a:lstStyle/>
          <a:p>
            <a:r>
              <a:rPr lang="en-US" dirty="0"/>
              <a:t>Medical Prediction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C9199AB6-50D7-416E-B16E-126F34C049EB}"/>
              </a:ext>
            </a:extLst>
          </p:cNvPr>
          <p:cNvGraphicFramePr>
            <a:graphicFrameLocks noGrp="1"/>
          </p:cNvGraphicFramePr>
          <p:nvPr/>
        </p:nvGraphicFramePr>
        <p:xfrm>
          <a:off x="645651" y="1973332"/>
          <a:ext cx="65024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174229498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973273866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157903930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5969256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Outcome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Fetal Position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Fetal Distress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Previous C-sec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03622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Natural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Vertex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2549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C-section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Breech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93793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Natural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Vertex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0254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C-section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Vertex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88956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Natural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Abnormal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251621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F65950B-BA04-43E4-B223-E536AE826B60}"/>
                  </a:ext>
                </a:extLst>
              </p:cNvPr>
              <p:cNvSpPr txBox="1"/>
              <p:nvPr/>
            </p:nvSpPr>
            <p:spPr>
              <a:xfrm>
                <a:off x="1273423" y="1480115"/>
                <a:ext cx="5968180" cy="506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400" dirty="0">
                    <a:solidFill>
                      <a:srgbClr val="7030A0"/>
                    </a:solidFill>
                  </a:rPr>
                  <a:t>	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           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rgbClr val="7030A0"/>
                        </a:solidFill>
                      </a:rPr>
                      <m:t>	         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         </m:t>
                    </m:r>
                  </m:oMath>
                </a14:m>
                <a:r>
                  <a:rPr lang="en-US" sz="2400" dirty="0">
                    <a:solidFill>
                      <a:srgbClr val="7030A0"/>
                    </a:solidFill>
                  </a:rPr>
                  <a:t>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F65950B-BA04-43E4-B223-E536AE826B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3423" y="1480115"/>
                <a:ext cx="5968180" cy="50674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4E42DB6-480B-4285-9770-892DCB587AB3}"/>
                  </a:ext>
                </a:extLst>
              </p:cNvPr>
              <p:cNvSpPr txBox="1"/>
              <p:nvPr/>
            </p:nvSpPr>
            <p:spPr>
              <a:xfrm>
                <a:off x="7892135" y="367131"/>
                <a:ext cx="3896888" cy="43742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sz="24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eqArr>
                          </m:e>
                        </m:d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sz="2400" b="0" dirty="0">
                    <a:solidFill>
                      <a:srgbClr val="7030A0"/>
                    </a:solidFill>
                  </a:rPr>
                  <a:t> </a:t>
                </a:r>
              </a:p>
              <a:p>
                <a:endParaRPr lang="en-US" sz="2400" b="0" dirty="0">
                  <a:solidFill>
                    <a:srgbClr val="7030A0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∈{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𝑉𝑒𝑟𝑡𝑒𝑥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𝐵𝑟𝑒𝑒𝑐h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𝐴𝑏𝑛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b="0" dirty="0">
                    <a:solidFill>
                      <a:srgbClr val="7030A0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∈{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b="0" dirty="0">
                    <a:solidFill>
                      <a:srgbClr val="7030A0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∈{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b="0" dirty="0">
                    <a:solidFill>
                      <a:srgbClr val="7030A0"/>
                    </a:solidFill>
                  </a:rPr>
                  <a:t> </a:t>
                </a:r>
              </a:p>
              <a:p>
                <a:endParaRPr lang="en-US" sz="2400" b="0" dirty="0">
                  <a:solidFill>
                    <a:srgbClr val="7030A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∈{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𝐶𝑠𝑒𝑐𝑡𝑖𝑜𝑛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𝑁𝑎𝑡𝑢𝑟𝑎𝑙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b="0" dirty="0">
                    <a:solidFill>
                      <a:srgbClr val="7030A0"/>
                    </a:solidFill>
                  </a:rPr>
                  <a:t> </a:t>
                </a:r>
              </a:p>
              <a:p>
                <a:endParaRPr lang="en-US" sz="2400" b="0" dirty="0">
                  <a:solidFill>
                    <a:srgbClr val="7030A0"/>
                  </a:solidFill>
                </a:endParaRPr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b="0" dirty="0">
                    <a:solidFill>
                      <a:srgbClr val="7030A0"/>
                    </a:solidFill>
                  </a:rPr>
                  <a:t> </a:t>
                </a:r>
              </a:p>
              <a:p>
                <a:endParaRPr lang="en-US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4E42DB6-480B-4285-9770-892DCB587A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2135" y="367131"/>
                <a:ext cx="3896888" cy="4374211"/>
              </a:xfrm>
              <a:prstGeom prst="rect">
                <a:avLst/>
              </a:prstGeom>
              <a:blipFill>
                <a:blip r:embed="rId3"/>
                <a:stretch>
                  <a:fillRect l="-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78210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CD161-6464-44E6-A96F-016CD86A7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Tree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13B13B5-4E6C-4C06-8660-15EBD946D7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</p:spPr>
        <p:txBody>
          <a:bodyPr/>
          <a:lstStyle/>
          <a:p>
            <a:r>
              <a:rPr lang="en-US" dirty="0"/>
              <a:t>Medical Prediction</a:t>
            </a:r>
          </a:p>
          <a:p>
            <a:r>
              <a:rPr lang="en-US" sz="2400" dirty="0">
                <a:solidFill>
                  <a:schemeClr val="tx1"/>
                </a:solidFill>
              </a:rPr>
              <a:t>(Oversimplified example)</a:t>
            </a:r>
          </a:p>
          <a:p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DFC6FFB-C7A9-492A-A2E2-8F18E1B26AB7}"/>
              </a:ext>
            </a:extLst>
          </p:cNvPr>
          <p:cNvGrpSpPr/>
          <p:nvPr/>
        </p:nvGrpSpPr>
        <p:grpSpPr>
          <a:xfrm>
            <a:off x="6791632" y="595401"/>
            <a:ext cx="1880419" cy="799084"/>
            <a:chOff x="6275439" y="501445"/>
            <a:chExt cx="1880419" cy="799084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F059060-ED49-461A-9505-F336481F8181}"/>
                </a:ext>
              </a:extLst>
            </p:cNvPr>
            <p:cNvSpPr/>
            <p:nvPr/>
          </p:nvSpPr>
          <p:spPr>
            <a:xfrm>
              <a:off x="6275439" y="501445"/>
              <a:ext cx="1880419" cy="799084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83FC05A-D69F-4045-B8C6-EE9A940000AF}"/>
                </a:ext>
              </a:extLst>
            </p:cNvPr>
            <p:cNvSpPr txBox="1"/>
            <p:nvPr/>
          </p:nvSpPr>
          <p:spPr>
            <a:xfrm>
              <a:off x="6275439" y="535974"/>
              <a:ext cx="1880419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accent1"/>
                  </a:solidFill>
                </a:rPr>
                <a:t>Fetal</a:t>
              </a:r>
            </a:p>
            <a:p>
              <a:pPr algn="ctr"/>
              <a:r>
                <a:rPr lang="en-US" sz="2000" dirty="0">
                  <a:solidFill>
                    <a:schemeClr val="accent1"/>
                  </a:solidFill>
                </a:rPr>
                <a:t>Position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6CD6205-AB02-4279-A4E7-42BF970889E3}"/>
              </a:ext>
            </a:extLst>
          </p:cNvPr>
          <p:cNvGrpSpPr/>
          <p:nvPr/>
        </p:nvGrpSpPr>
        <p:grpSpPr>
          <a:xfrm>
            <a:off x="4688760" y="2104982"/>
            <a:ext cx="1880419" cy="799084"/>
            <a:chOff x="6275439" y="501445"/>
            <a:chExt cx="1880419" cy="799084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4E19218-2CFF-4B89-9E03-9AAE45B614CC}"/>
                </a:ext>
              </a:extLst>
            </p:cNvPr>
            <p:cNvSpPr/>
            <p:nvPr/>
          </p:nvSpPr>
          <p:spPr>
            <a:xfrm>
              <a:off x="6275439" y="501445"/>
              <a:ext cx="1880419" cy="799084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6C0795D-7CA5-4B59-AEAE-5776A6250238}"/>
                </a:ext>
              </a:extLst>
            </p:cNvPr>
            <p:cNvSpPr txBox="1"/>
            <p:nvPr/>
          </p:nvSpPr>
          <p:spPr>
            <a:xfrm>
              <a:off x="6275439" y="535974"/>
              <a:ext cx="1880419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accent1"/>
                  </a:solidFill>
                </a:rPr>
                <a:t>Fetal</a:t>
              </a:r>
            </a:p>
            <a:p>
              <a:pPr algn="ctr"/>
              <a:r>
                <a:rPr lang="en-US" sz="2000" dirty="0">
                  <a:solidFill>
                    <a:schemeClr val="accent1"/>
                  </a:solidFill>
                </a:rPr>
                <a:t>Distress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6F47859-8A2B-4CB3-8B5D-33D824D6FFD8}"/>
              </a:ext>
            </a:extLst>
          </p:cNvPr>
          <p:cNvGrpSpPr/>
          <p:nvPr/>
        </p:nvGrpSpPr>
        <p:grpSpPr>
          <a:xfrm>
            <a:off x="2733367" y="3667600"/>
            <a:ext cx="1880419" cy="799084"/>
            <a:chOff x="6275439" y="501445"/>
            <a:chExt cx="1880419" cy="799084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7AB5153-CEBF-4DEC-98AF-BB340A84655D}"/>
                </a:ext>
              </a:extLst>
            </p:cNvPr>
            <p:cNvSpPr/>
            <p:nvPr/>
          </p:nvSpPr>
          <p:spPr>
            <a:xfrm>
              <a:off x="6275439" y="501445"/>
              <a:ext cx="1880419" cy="799084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2DCD414-49FD-4565-BC5B-A51ABEB91FDB}"/>
                </a:ext>
              </a:extLst>
            </p:cNvPr>
            <p:cNvSpPr txBox="1"/>
            <p:nvPr/>
          </p:nvSpPr>
          <p:spPr>
            <a:xfrm>
              <a:off x="6275439" y="535974"/>
              <a:ext cx="1880419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accent1"/>
                  </a:solidFill>
                </a:rPr>
                <a:t>Previous</a:t>
              </a:r>
            </a:p>
            <a:p>
              <a:pPr algn="ctr"/>
              <a:r>
                <a:rPr lang="en-US" sz="2000" dirty="0">
                  <a:solidFill>
                    <a:schemeClr val="accent1"/>
                  </a:solidFill>
                </a:rPr>
                <a:t>C-section</a:t>
              </a:r>
            </a:p>
          </p:txBody>
        </p:sp>
      </p:grp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ED8D469-5F56-416D-BFD0-24EE978670C8}"/>
              </a:ext>
            </a:extLst>
          </p:cNvPr>
          <p:cNvCxnSpPr>
            <a:cxnSpLocks/>
          </p:cNvCxnSpPr>
          <p:nvPr/>
        </p:nvCxnSpPr>
        <p:spPr>
          <a:xfrm flipH="1">
            <a:off x="6017342" y="1280099"/>
            <a:ext cx="1091438" cy="859412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549E292-619A-45D8-A94C-9B8EB1EF0F8A}"/>
              </a:ext>
            </a:extLst>
          </p:cNvPr>
          <p:cNvCxnSpPr>
            <a:cxnSpLocks/>
            <a:stCxn id="9" idx="4"/>
            <a:endCxn id="35" idx="0"/>
          </p:cNvCxnSpPr>
          <p:nvPr/>
        </p:nvCxnSpPr>
        <p:spPr>
          <a:xfrm>
            <a:off x="7731842" y="1394485"/>
            <a:ext cx="20772" cy="807383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A7B5EA48-102D-4BAA-8052-BC3767293B4D}"/>
              </a:ext>
            </a:extLst>
          </p:cNvPr>
          <p:cNvSpPr txBox="1"/>
          <p:nvPr/>
        </p:nvSpPr>
        <p:spPr>
          <a:xfrm>
            <a:off x="5561607" y="1335167"/>
            <a:ext cx="12300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accent1"/>
                </a:solidFill>
              </a:rPr>
              <a:t>Vertex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3F5A598-104B-4568-B8AF-17BD0D8D3BE6}"/>
              </a:ext>
            </a:extLst>
          </p:cNvPr>
          <p:cNvSpPr txBox="1"/>
          <p:nvPr/>
        </p:nvSpPr>
        <p:spPr>
          <a:xfrm>
            <a:off x="7564515" y="1533635"/>
            <a:ext cx="12300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accent1"/>
                </a:solidFill>
              </a:rPr>
              <a:t>Breech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7DCDDAB-A524-4E90-B786-A015422CDC2E}"/>
              </a:ext>
            </a:extLst>
          </p:cNvPr>
          <p:cNvSpPr txBox="1"/>
          <p:nvPr/>
        </p:nvSpPr>
        <p:spPr>
          <a:xfrm>
            <a:off x="8852183" y="1335167"/>
            <a:ext cx="12300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accent1"/>
                </a:solidFill>
              </a:rPr>
              <a:t>Abnormal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B2DF8C8-555E-4D56-A1D7-F1778974BF3F}"/>
              </a:ext>
            </a:extLst>
          </p:cNvPr>
          <p:cNvSpPr/>
          <p:nvPr/>
        </p:nvSpPr>
        <p:spPr>
          <a:xfrm>
            <a:off x="7108780" y="2201868"/>
            <a:ext cx="1287668" cy="64013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C-section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49941395-83E7-4632-8498-CAFDAF65F911}"/>
              </a:ext>
            </a:extLst>
          </p:cNvPr>
          <p:cNvCxnSpPr>
            <a:cxnSpLocks/>
            <a:endCxn id="39" idx="0"/>
          </p:cNvCxnSpPr>
          <p:nvPr/>
        </p:nvCxnSpPr>
        <p:spPr>
          <a:xfrm>
            <a:off x="8396448" y="1261201"/>
            <a:ext cx="971342" cy="935274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3ABE16E7-708B-48B6-8B42-66363FE59E41}"/>
              </a:ext>
            </a:extLst>
          </p:cNvPr>
          <p:cNvSpPr/>
          <p:nvPr/>
        </p:nvSpPr>
        <p:spPr>
          <a:xfrm>
            <a:off x="8755114" y="2196475"/>
            <a:ext cx="1225352" cy="650921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C-section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6F0A43CC-40D1-48B2-B98A-A8B39280C826}"/>
              </a:ext>
            </a:extLst>
          </p:cNvPr>
          <p:cNvCxnSpPr>
            <a:cxnSpLocks/>
          </p:cNvCxnSpPr>
          <p:nvPr/>
        </p:nvCxnSpPr>
        <p:spPr>
          <a:xfrm flipH="1">
            <a:off x="3973897" y="2808188"/>
            <a:ext cx="1091438" cy="859412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6F88E2DF-877C-4AAC-B7D6-0C9F6188AC8A}"/>
              </a:ext>
            </a:extLst>
          </p:cNvPr>
          <p:cNvSpPr txBox="1"/>
          <p:nvPr/>
        </p:nvSpPr>
        <p:spPr>
          <a:xfrm>
            <a:off x="3533435" y="2990573"/>
            <a:ext cx="12300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accent1"/>
                </a:solidFill>
              </a:rPr>
              <a:t>No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159B59E8-36F8-4B33-B6F2-DC62EF78E932}"/>
              </a:ext>
            </a:extLst>
          </p:cNvPr>
          <p:cNvCxnSpPr>
            <a:cxnSpLocks/>
            <a:endCxn id="74" idx="0"/>
          </p:cNvCxnSpPr>
          <p:nvPr/>
        </p:nvCxnSpPr>
        <p:spPr>
          <a:xfrm flipH="1">
            <a:off x="2160406" y="4410015"/>
            <a:ext cx="1036800" cy="964936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95A3CF5F-CB54-4D42-A9AF-08C789FE638B}"/>
              </a:ext>
            </a:extLst>
          </p:cNvPr>
          <p:cNvSpPr txBox="1"/>
          <p:nvPr/>
        </p:nvSpPr>
        <p:spPr>
          <a:xfrm>
            <a:off x="1779368" y="4586696"/>
            <a:ext cx="12300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accent1"/>
                </a:solidFill>
              </a:rPr>
              <a:t>No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FE980663-1417-469E-A9C2-6C91C3B557D3}"/>
              </a:ext>
            </a:extLst>
          </p:cNvPr>
          <p:cNvCxnSpPr>
            <a:cxnSpLocks/>
          </p:cNvCxnSpPr>
          <p:nvPr/>
        </p:nvCxnSpPr>
        <p:spPr>
          <a:xfrm>
            <a:off x="6206613" y="2816809"/>
            <a:ext cx="882271" cy="933883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5A65D4B2-22CA-4452-9CE3-B8B0F4FF1CA4}"/>
              </a:ext>
            </a:extLst>
          </p:cNvPr>
          <p:cNvSpPr txBox="1"/>
          <p:nvPr/>
        </p:nvSpPr>
        <p:spPr>
          <a:xfrm>
            <a:off x="6304236" y="3000269"/>
            <a:ext cx="12300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accent1"/>
                </a:solidFill>
              </a:rPr>
              <a:t>Yes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AF922B73-130A-4B1B-8E6D-D2C5AB352636}"/>
              </a:ext>
            </a:extLst>
          </p:cNvPr>
          <p:cNvSpPr/>
          <p:nvPr/>
        </p:nvSpPr>
        <p:spPr>
          <a:xfrm>
            <a:off x="6454560" y="3775506"/>
            <a:ext cx="1287668" cy="64013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C-section</a:t>
            </a: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5D6AF1D1-7836-40DD-99B5-FD9C36C71F4F}"/>
              </a:ext>
            </a:extLst>
          </p:cNvPr>
          <p:cNvCxnSpPr>
            <a:cxnSpLocks/>
          </p:cNvCxnSpPr>
          <p:nvPr/>
        </p:nvCxnSpPr>
        <p:spPr>
          <a:xfrm>
            <a:off x="4191264" y="4416254"/>
            <a:ext cx="882271" cy="933883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F700C935-4313-4106-8C5D-1D25623D4A2B}"/>
              </a:ext>
            </a:extLst>
          </p:cNvPr>
          <p:cNvSpPr txBox="1"/>
          <p:nvPr/>
        </p:nvSpPr>
        <p:spPr>
          <a:xfrm>
            <a:off x="4331582" y="4586696"/>
            <a:ext cx="12300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accent1"/>
                </a:solidFill>
              </a:rPr>
              <a:t>Yes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EFD88E49-C70D-4A62-B53E-39BE5082CDB9}"/>
              </a:ext>
            </a:extLst>
          </p:cNvPr>
          <p:cNvSpPr/>
          <p:nvPr/>
        </p:nvSpPr>
        <p:spPr>
          <a:xfrm>
            <a:off x="4439211" y="5374951"/>
            <a:ext cx="1287668" cy="64013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C-section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25878F74-65FC-4F0C-AEF1-F72B7032575E}"/>
              </a:ext>
            </a:extLst>
          </p:cNvPr>
          <p:cNvSpPr/>
          <p:nvPr/>
        </p:nvSpPr>
        <p:spPr>
          <a:xfrm>
            <a:off x="1516572" y="5374951"/>
            <a:ext cx="1287668" cy="64013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Natural</a:t>
            </a:r>
          </a:p>
        </p:txBody>
      </p:sp>
    </p:spTree>
    <p:extLst>
      <p:ext uri="{BB962C8B-B14F-4D97-AF65-F5344CB8AC3E}">
        <p14:creationId xmlns:p14="http://schemas.microsoft.com/office/powerpoint/2010/main" val="18145720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B90E9-A0E1-46B1-B79F-BD66B7CF4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could we implement training and prediction?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78AC38-385F-4197-B271-D3B0A7644F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Algorithm 0: Memorization algorithm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DAAB19-B5E5-458E-AB9B-73997AF1BA52}"/>
              </a:ext>
            </a:extLst>
          </p:cNvPr>
          <p:cNvSpPr txBox="1"/>
          <p:nvPr/>
        </p:nvSpPr>
        <p:spPr>
          <a:xfrm>
            <a:off x="406400" y="6444734"/>
            <a:ext cx="366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CMU MLD Matt Gormley</a:t>
            </a:r>
          </a:p>
        </p:txBody>
      </p:sp>
    </p:spTree>
    <p:extLst>
      <p:ext uri="{BB962C8B-B14F-4D97-AF65-F5344CB8AC3E}">
        <p14:creationId xmlns:p14="http://schemas.microsoft.com/office/powerpoint/2010/main" val="22296909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D7320-C807-4BED-BDCD-85D50AB75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43AF3-B621-485D-9AEE-C2B6B9B0AE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7034034" cy="2039539"/>
          </a:xfrm>
        </p:spPr>
        <p:txBody>
          <a:bodyPr/>
          <a:lstStyle/>
          <a:p>
            <a:r>
              <a:rPr lang="en-US" dirty="0"/>
              <a:t>Does the memorization algorithm learn?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Yes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No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I have no clue</a:t>
            </a:r>
            <a:br>
              <a:rPr lang="en-US" dirty="0"/>
            </a:b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5AB789-89A2-4E59-84C8-990C09395861}"/>
              </a:ext>
            </a:extLst>
          </p:cNvPr>
          <p:cNvSpPr txBox="1"/>
          <p:nvPr/>
        </p:nvSpPr>
        <p:spPr>
          <a:xfrm>
            <a:off x="406400" y="6444734"/>
            <a:ext cx="366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CMU MLD Matt Gormley</a:t>
            </a:r>
          </a:p>
        </p:txBody>
      </p:sp>
    </p:spTree>
    <p:extLst>
      <p:ext uri="{BB962C8B-B14F-4D97-AF65-F5344CB8AC3E}">
        <p14:creationId xmlns:p14="http://schemas.microsoft.com/office/powerpoint/2010/main" val="25178305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B90E9-A0E1-46B1-B79F-BD66B7CF4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could we implement training and prediction?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78AC38-385F-4197-B271-D3B0A7644F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Algorithm 1: Majority vote algorithm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585439-F052-4069-BF55-FC9DA18DB14B}"/>
              </a:ext>
            </a:extLst>
          </p:cNvPr>
          <p:cNvSpPr txBox="1"/>
          <p:nvPr/>
        </p:nvSpPr>
        <p:spPr>
          <a:xfrm>
            <a:off x="406400" y="6444734"/>
            <a:ext cx="366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CMU MLD Matt Gormley</a:t>
            </a:r>
          </a:p>
        </p:txBody>
      </p:sp>
    </p:spTree>
    <p:extLst>
      <p:ext uri="{BB962C8B-B14F-4D97-AF65-F5344CB8AC3E}">
        <p14:creationId xmlns:p14="http://schemas.microsoft.com/office/powerpoint/2010/main" val="39868170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D7320-C807-4BED-BDCD-85D50AB75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43AF3-B621-485D-9AEE-C2B6B9B0AE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7034034" cy="2039539"/>
          </a:xfrm>
        </p:spPr>
        <p:txBody>
          <a:bodyPr/>
          <a:lstStyle/>
          <a:p>
            <a:r>
              <a:rPr lang="en-US" dirty="0"/>
              <a:t>What does the majority vote algorithm return on this training data?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A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B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C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0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1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+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-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FD68779-9682-4ED6-8D0A-1D71BF8EB910}"/>
              </a:ext>
            </a:extLst>
          </p:cNvPr>
          <p:cNvSpPr txBox="1">
            <a:spLocks/>
          </p:cNvSpPr>
          <p:nvPr/>
        </p:nvSpPr>
        <p:spPr>
          <a:xfrm>
            <a:off x="7773963" y="1113178"/>
            <a:ext cx="4044462" cy="5145590"/>
          </a:xfrm>
          <a:prstGeom prst="rect">
            <a:avLst/>
          </a:prstGeom>
          <a:solidFill>
            <a:srgbClr val="84AA33">
              <a:lumMod val="40000"/>
              <a:lumOff val="60000"/>
            </a:srgbClr>
          </a:solidFill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Dataset: </a:t>
            </a:r>
            <a:b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Output Y, Attributes A, B, C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07849A2-3AC1-472C-A540-6578863D80C8}"/>
              </a:ext>
            </a:extLst>
          </p:cNvPr>
          <p:cNvGraphicFramePr>
            <a:graphicFrameLocks noGrp="1"/>
          </p:cNvGraphicFramePr>
          <p:nvPr/>
        </p:nvGraphicFramePr>
        <p:xfrm>
          <a:off x="8181506" y="2092485"/>
          <a:ext cx="2974716" cy="3976857"/>
        </p:xfrm>
        <a:graphic>
          <a:graphicData uri="http://schemas.openxmlformats.org/drawingml/2006/table">
            <a:tbl>
              <a:tblPr firstRow="1" bandRow="1"/>
              <a:tblGrid>
                <a:gridCol w="7436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36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36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36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18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Y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baseline="0" dirty="0"/>
                        <a:t>B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8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sz="2200" dirty="0"/>
                        <a:t>-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18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sz="2200" dirty="0"/>
                        <a:t>-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18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sz="2200" dirty="0"/>
                        <a:t>-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o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18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sz="2200" dirty="0"/>
                        <a:t>+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18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sz="2200" dirty="0"/>
                        <a:t>+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18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sz="2200" dirty="0"/>
                        <a:t>+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18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sz="2200" dirty="0"/>
                        <a:t>+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18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sz="2200" dirty="0"/>
                        <a:t>+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945AB789-89A2-4E59-84C8-990C09395861}"/>
              </a:ext>
            </a:extLst>
          </p:cNvPr>
          <p:cNvSpPr txBox="1"/>
          <p:nvPr/>
        </p:nvSpPr>
        <p:spPr>
          <a:xfrm>
            <a:off x="406400" y="6444734"/>
            <a:ext cx="366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CMU MLD Matt Gormley</a:t>
            </a:r>
          </a:p>
        </p:txBody>
      </p:sp>
    </p:spTree>
    <p:extLst>
      <p:ext uri="{BB962C8B-B14F-4D97-AF65-F5344CB8AC3E}">
        <p14:creationId xmlns:p14="http://schemas.microsoft.com/office/powerpoint/2010/main" val="30783841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D7320-C807-4BED-BDCD-85D50AB75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Stumps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43AF3-B621-485D-9AEE-C2B6B9B0AE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Split data based on a single attribute</a:t>
            </a:r>
          </a:p>
          <a:p>
            <a:r>
              <a:rPr lang="en-US" dirty="0"/>
              <a:t>Majority vote at leaves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FD68779-9682-4ED6-8D0A-1D71BF8EB910}"/>
              </a:ext>
            </a:extLst>
          </p:cNvPr>
          <p:cNvSpPr txBox="1">
            <a:spLocks/>
          </p:cNvSpPr>
          <p:nvPr/>
        </p:nvSpPr>
        <p:spPr>
          <a:xfrm>
            <a:off x="7773963" y="1113178"/>
            <a:ext cx="4044462" cy="5145590"/>
          </a:xfrm>
          <a:prstGeom prst="rect">
            <a:avLst/>
          </a:prstGeom>
          <a:solidFill>
            <a:srgbClr val="84AA33">
              <a:lumMod val="40000"/>
              <a:lumOff val="60000"/>
            </a:srgbClr>
          </a:solidFill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Dataset: </a:t>
            </a:r>
            <a:b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Output Y, Attributes A, B, C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07849A2-3AC1-472C-A540-6578863D80C8}"/>
              </a:ext>
            </a:extLst>
          </p:cNvPr>
          <p:cNvGraphicFramePr>
            <a:graphicFrameLocks noGrp="1"/>
          </p:cNvGraphicFramePr>
          <p:nvPr/>
        </p:nvGraphicFramePr>
        <p:xfrm>
          <a:off x="8181506" y="2092485"/>
          <a:ext cx="2974716" cy="3976857"/>
        </p:xfrm>
        <a:graphic>
          <a:graphicData uri="http://schemas.openxmlformats.org/drawingml/2006/table">
            <a:tbl>
              <a:tblPr firstRow="1" bandRow="1"/>
              <a:tblGrid>
                <a:gridCol w="7436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36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36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36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18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Y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baseline="0" dirty="0"/>
                        <a:t>B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8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sz="2200" dirty="0"/>
                        <a:t>-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18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sz="2200" dirty="0"/>
                        <a:t>-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18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sz="2200" dirty="0"/>
                        <a:t>-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o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18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sz="2200" dirty="0"/>
                        <a:t>+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18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sz="2200" dirty="0"/>
                        <a:t>+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18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sz="2200" dirty="0"/>
                        <a:t>+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18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sz="2200" dirty="0"/>
                        <a:t>+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18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sz="2200" dirty="0"/>
                        <a:t>+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D42F017-6BD9-4D3D-A43A-AB6D370233B5}"/>
              </a:ext>
            </a:extLst>
          </p:cNvPr>
          <p:cNvSpPr txBox="1"/>
          <p:nvPr/>
        </p:nvSpPr>
        <p:spPr>
          <a:xfrm>
            <a:off x="406400" y="6444734"/>
            <a:ext cx="366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credit: CMU MLD Matt Gormley</a:t>
            </a:r>
          </a:p>
        </p:txBody>
      </p:sp>
    </p:spTree>
    <p:extLst>
      <p:ext uri="{BB962C8B-B14F-4D97-AF65-F5344CB8AC3E}">
        <p14:creationId xmlns:p14="http://schemas.microsoft.com/office/powerpoint/2010/main" val="3068618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B90E9-A0E1-46B1-B79F-BD66B7CF4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could we implement training and prediction?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78AC38-385F-4197-B271-D3B0A7644F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Algorithm 2: Decision stump algorithm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DAAB19-B5E5-458E-AB9B-73997AF1BA52}"/>
              </a:ext>
            </a:extLst>
          </p:cNvPr>
          <p:cNvSpPr txBox="1"/>
          <p:nvPr/>
        </p:nvSpPr>
        <p:spPr>
          <a:xfrm>
            <a:off x="406400" y="6444734"/>
            <a:ext cx="366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credit: CMU MLD Matt Gormley</a:t>
            </a:r>
          </a:p>
        </p:txBody>
      </p:sp>
    </p:spTree>
    <p:extLst>
      <p:ext uri="{BB962C8B-B14F-4D97-AF65-F5344CB8AC3E}">
        <p14:creationId xmlns:p14="http://schemas.microsoft.com/office/powerpoint/2010/main" val="6122331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D7320-C807-4BED-BDCD-85D50AB75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43AF3-B621-485D-9AEE-C2B6B9B0AE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7034034" cy="2039539"/>
          </a:xfrm>
        </p:spPr>
        <p:txBody>
          <a:bodyPr/>
          <a:lstStyle/>
          <a:p>
            <a:r>
              <a:rPr lang="en-US" dirty="0"/>
              <a:t>Splitting on which attribute {A, B, C} creates a decision stump with the lowest training error?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FD68779-9682-4ED6-8D0A-1D71BF8EB910}"/>
              </a:ext>
            </a:extLst>
          </p:cNvPr>
          <p:cNvSpPr txBox="1">
            <a:spLocks/>
          </p:cNvSpPr>
          <p:nvPr/>
        </p:nvSpPr>
        <p:spPr>
          <a:xfrm>
            <a:off x="7773963" y="1113178"/>
            <a:ext cx="4044462" cy="5145590"/>
          </a:xfrm>
          <a:prstGeom prst="rect">
            <a:avLst/>
          </a:prstGeom>
          <a:solidFill>
            <a:srgbClr val="84AA33">
              <a:lumMod val="40000"/>
              <a:lumOff val="60000"/>
            </a:srgbClr>
          </a:solidFill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Dataset: </a:t>
            </a:r>
            <a:b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Output Y, Attributes A, B, C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07849A2-3AC1-472C-A540-6578863D80C8}"/>
              </a:ext>
            </a:extLst>
          </p:cNvPr>
          <p:cNvGraphicFramePr>
            <a:graphicFrameLocks noGrp="1"/>
          </p:cNvGraphicFramePr>
          <p:nvPr/>
        </p:nvGraphicFramePr>
        <p:xfrm>
          <a:off x="8181506" y="2092485"/>
          <a:ext cx="2974716" cy="3976857"/>
        </p:xfrm>
        <a:graphic>
          <a:graphicData uri="http://schemas.openxmlformats.org/drawingml/2006/table">
            <a:tbl>
              <a:tblPr firstRow="1" bandRow="1"/>
              <a:tblGrid>
                <a:gridCol w="7436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36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36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36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18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Y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baseline="0" dirty="0"/>
                        <a:t>B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8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sz="2200" dirty="0"/>
                        <a:t>-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18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sz="2200" dirty="0"/>
                        <a:t>-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18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sz="2200" dirty="0"/>
                        <a:t>-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o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18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sz="2200" dirty="0"/>
                        <a:t>+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18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sz="2200" dirty="0"/>
                        <a:t>+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18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sz="2200" dirty="0"/>
                        <a:t>+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18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sz="2200" dirty="0"/>
                        <a:t>+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18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sz="2200" dirty="0"/>
                        <a:t>+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945AB789-89A2-4E59-84C8-990C09395861}"/>
              </a:ext>
            </a:extLst>
          </p:cNvPr>
          <p:cNvSpPr txBox="1"/>
          <p:nvPr/>
        </p:nvSpPr>
        <p:spPr>
          <a:xfrm>
            <a:off x="406400" y="6444734"/>
            <a:ext cx="366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credit: CMU MLD Matt Gormley</a:t>
            </a:r>
          </a:p>
        </p:txBody>
      </p:sp>
    </p:spTree>
    <p:extLst>
      <p:ext uri="{BB962C8B-B14F-4D97-AF65-F5344CB8AC3E}">
        <p14:creationId xmlns:p14="http://schemas.microsoft.com/office/powerpoint/2010/main" val="3900777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5212977"/>
          </a:xfrm>
        </p:spPr>
        <p:txBody>
          <a:bodyPr/>
          <a:lstStyle/>
          <a:p>
            <a:r>
              <a:rPr lang="en-US" dirty="0"/>
              <a:t>Help us help you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Student survey (see Piazza)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Name pronunciation (via Canvas)</a:t>
            </a:r>
          </a:p>
          <a:p>
            <a:endParaRPr lang="en-US" dirty="0"/>
          </a:p>
          <a:p>
            <a:r>
              <a:rPr lang="en-US" dirty="0"/>
              <a:t>Assignments: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HW1</a:t>
            </a:r>
          </a:p>
          <a:p>
            <a:pPr marL="917575" lvl="2" indent="-457200"/>
            <a:r>
              <a:rPr lang="en-US" sz="2800" dirty="0"/>
              <a:t>Out today</a:t>
            </a:r>
          </a:p>
          <a:p>
            <a:pPr marL="917575" lvl="2" indent="-457200"/>
            <a:r>
              <a:rPr lang="en-US" sz="2800" dirty="0"/>
              <a:t>Due Thu, 9/10, 11:59 pm (all times will be Pittsburgh time)</a:t>
            </a:r>
          </a:p>
          <a:p>
            <a:endParaRPr lang="en-US" dirty="0"/>
          </a:p>
          <a:p>
            <a:r>
              <a:rPr lang="en-US" dirty="0"/>
              <a:t>No class Monday: Labor Day</a:t>
            </a:r>
          </a:p>
          <a:p>
            <a:pPr marL="917575" lvl="2" indent="-457200"/>
            <a:endParaRPr lang="en-US" sz="2800" dirty="0"/>
          </a:p>
          <a:p>
            <a:pPr lvl="2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779670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D7320-C807-4BED-BDCD-85D50AB75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43AF3-B621-485D-9AEE-C2B6B9B0AE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7034034" cy="2039539"/>
          </a:xfrm>
        </p:spPr>
        <p:txBody>
          <a:bodyPr/>
          <a:lstStyle/>
          <a:p>
            <a:r>
              <a:rPr lang="en-US" dirty="0"/>
              <a:t>Splitting on which attribute {A, B, C} creates a decision stump with the lowest training error?</a:t>
            </a:r>
          </a:p>
          <a:p>
            <a:r>
              <a:rPr lang="en-US" dirty="0">
                <a:solidFill>
                  <a:schemeClr val="tx1"/>
                </a:solidFill>
              </a:rPr>
              <a:t>Answer: B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FD68779-9682-4ED6-8D0A-1D71BF8EB910}"/>
              </a:ext>
            </a:extLst>
          </p:cNvPr>
          <p:cNvSpPr txBox="1">
            <a:spLocks/>
          </p:cNvSpPr>
          <p:nvPr/>
        </p:nvSpPr>
        <p:spPr>
          <a:xfrm>
            <a:off x="7773963" y="1113178"/>
            <a:ext cx="4044462" cy="5145590"/>
          </a:xfrm>
          <a:prstGeom prst="rect">
            <a:avLst/>
          </a:prstGeom>
          <a:solidFill>
            <a:srgbClr val="84AA33">
              <a:lumMod val="40000"/>
              <a:lumOff val="60000"/>
            </a:srgbClr>
          </a:solidFill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Dataset: </a:t>
            </a:r>
            <a:b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Output Y, Attributes A, B, C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07849A2-3AC1-472C-A540-6578863D80C8}"/>
              </a:ext>
            </a:extLst>
          </p:cNvPr>
          <p:cNvGraphicFramePr>
            <a:graphicFrameLocks noGrp="1"/>
          </p:cNvGraphicFramePr>
          <p:nvPr/>
        </p:nvGraphicFramePr>
        <p:xfrm>
          <a:off x="8181506" y="2092485"/>
          <a:ext cx="2974716" cy="3976857"/>
        </p:xfrm>
        <a:graphic>
          <a:graphicData uri="http://schemas.openxmlformats.org/drawingml/2006/table">
            <a:tbl>
              <a:tblPr firstRow="1" bandRow="1"/>
              <a:tblGrid>
                <a:gridCol w="7436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36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36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36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18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Y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baseline="0" dirty="0"/>
                        <a:t>B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8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sz="2200" dirty="0"/>
                        <a:t>-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18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sz="2200" dirty="0"/>
                        <a:t>-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18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sz="2200" dirty="0"/>
                        <a:t>-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o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18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sz="2200" dirty="0"/>
                        <a:t>+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18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sz="2200" dirty="0"/>
                        <a:t>+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18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sz="2200" dirty="0"/>
                        <a:t>+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18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sz="2200" dirty="0"/>
                        <a:t>+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18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sz="2200" dirty="0"/>
                        <a:t>+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945AB789-89A2-4E59-84C8-990C09395861}"/>
              </a:ext>
            </a:extLst>
          </p:cNvPr>
          <p:cNvSpPr txBox="1"/>
          <p:nvPr/>
        </p:nvSpPr>
        <p:spPr>
          <a:xfrm>
            <a:off x="406400" y="6444734"/>
            <a:ext cx="366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credit: CMU MLD Matt Gormley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EFCE1F2-0A13-4EFC-9177-653C68EA8302}"/>
              </a:ext>
            </a:extLst>
          </p:cNvPr>
          <p:cNvSpPr/>
          <p:nvPr/>
        </p:nvSpPr>
        <p:spPr>
          <a:xfrm>
            <a:off x="3367085" y="3004215"/>
            <a:ext cx="600231" cy="530951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400" dirty="0">
                <a:solidFill>
                  <a:schemeClr val="accent1"/>
                </a:solidFill>
              </a:rPr>
              <a:t>A</a:t>
            </a:r>
            <a:endParaRPr lang="en-US" dirty="0">
              <a:solidFill>
                <a:schemeClr val="accent1"/>
              </a:solidFill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BF62084-9643-4EF6-84A3-D84619071833}"/>
              </a:ext>
            </a:extLst>
          </p:cNvPr>
          <p:cNvCxnSpPr>
            <a:cxnSpLocks/>
            <a:stCxn id="9" idx="4"/>
          </p:cNvCxnSpPr>
          <p:nvPr/>
        </p:nvCxnSpPr>
        <p:spPr>
          <a:xfrm flipH="1">
            <a:off x="3143385" y="3535166"/>
            <a:ext cx="523816" cy="684644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47834FA-2360-44F9-BC9F-EA623B3F1A71}"/>
              </a:ext>
            </a:extLst>
          </p:cNvPr>
          <p:cNvSpPr txBox="1"/>
          <p:nvPr/>
        </p:nvSpPr>
        <p:spPr>
          <a:xfrm>
            <a:off x="2843270" y="3552814"/>
            <a:ext cx="6150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accent1"/>
                </a:solidFill>
              </a:rPr>
              <a:t>A=0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8B46D9F-24C2-46F3-B5F6-0EECC42AF809}"/>
              </a:ext>
            </a:extLst>
          </p:cNvPr>
          <p:cNvCxnSpPr>
            <a:cxnSpLocks/>
            <a:stCxn id="9" idx="4"/>
          </p:cNvCxnSpPr>
          <p:nvPr/>
        </p:nvCxnSpPr>
        <p:spPr>
          <a:xfrm>
            <a:off x="3667201" y="3535166"/>
            <a:ext cx="523815" cy="700011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C2792AC8-BE7F-4B6C-A557-6CAEA8CB1E34}"/>
              </a:ext>
            </a:extLst>
          </p:cNvPr>
          <p:cNvSpPr txBox="1"/>
          <p:nvPr/>
        </p:nvSpPr>
        <p:spPr>
          <a:xfrm>
            <a:off x="3947677" y="3552814"/>
            <a:ext cx="6150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accent1"/>
                </a:solidFill>
              </a:rPr>
              <a:t>A=1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6610982-2D9F-4DFB-BD97-EECC4D9A85BD}"/>
              </a:ext>
            </a:extLst>
          </p:cNvPr>
          <p:cNvSpPr txBox="1"/>
          <p:nvPr/>
        </p:nvSpPr>
        <p:spPr>
          <a:xfrm>
            <a:off x="2993922" y="2531381"/>
            <a:ext cx="148960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accent6"/>
                </a:solidFill>
              </a:rPr>
              <a:t>3-, 5+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CE344DC-91FC-4962-A7B7-37D737540563}"/>
                  </a:ext>
                </a:extLst>
              </p:cNvPr>
              <p:cNvSpPr txBox="1"/>
              <p:nvPr/>
            </p:nvSpPr>
            <p:spPr>
              <a:xfrm>
                <a:off x="2194903" y="4208792"/>
                <a:ext cx="1489603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chemeClr val="accent6"/>
                    </a:solidFill>
                  </a:rPr>
                  <a:t>0-, 1+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24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=+</m:t>
                      </m:r>
                    </m:oMath>
                  </m:oMathPara>
                </a14:m>
                <a:endParaRPr lang="en-US" sz="2400" b="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CE344DC-91FC-4962-A7B7-37D7375405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4903" y="4208792"/>
                <a:ext cx="1489603" cy="830997"/>
              </a:xfrm>
              <a:prstGeom prst="rect">
                <a:avLst/>
              </a:prstGeom>
              <a:blipFill>
                <a:blip r:embed="rId2"/>
                <a:stretch>
                  <a:fillRect t="-5839" b="-5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57FFA54D-F753-4567-96A2-42BE874E4CCC}"/>
                  </a:ext>
                </a:extLst>
              </p:cNvPr>
              <p:cNvSpPr txBox="1"/>
              <p:nvPr/>
            </p:nvSpPr>
            <p:spPr>
              <a:xfrm>
                <a:off x="3458282" y="4206618"/>
                <a:ext cx="1489603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chemeClr val="accent6"/>
                    </a:solidFill>
                  </a:rPr>
                  <a:t>3-, 4+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24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=+</m:t>
                      </m:r>
                    </m:oMath>
                  </m:oMathPara>
                </a14:m>
                <a:endParaRPr lang="en-US" sz="24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57FFA54D-F753-4567-96A2-42BE874E4C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8282" y="4206618"/>
                <a:ext cx="1489603" cy="830997"/>
              </a:xfrm>
              <a:prstGeom prst="rect">
                <a:avLst/>
              </a:prstGeom>
              <a:blipFill>
                <a:blip r:embed="rId3"/>
                <a:stretch>
                  <a:fillRect t="-5882"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id="{273ED058-D6BC-422D-8BF4-7AA60B5F5E33}"/>
              </a:ext>
            </a:extLst>
          </p:cNvPr>
          <p:cNvSpPr txBox="1"/>
          <p:nvPr/>
        </p:nvSpPr>
        <p:spPr>
          <a:xfrm>
            <a:off x="631232" y="5064824"/>
            <a:ext cx="48920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Error rate:        (   0        +      3   )  /  8</a:t>
            </a:r>
          </a:p>
          <a:p>
            <a:r>
              <a:rPr lang="en-US" sz="2400" dirty="0">
                <a:solidFill>
                  <a:srgbClr val="C00000"/>
                </a:solidFill>
              </a:rPr>
              <a:t>                                    = 3/8</a:t>
            </a:r>
          </a:p>
        </p:txBody>
      </p:sp>
    </p:spTree>
    <p:extLst>
      <p:ext uri="{BB962C8B-B14F-4D97-AF65-F5344CB8AC3E}">
        <p14:creationId xmlns:p14="http://schemas.microsoft.com/office/powerpoint/2010/main" val="27762527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D7320-C807-4BED-BDCD-85D50AB75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43AF3-B621-485D-9AEE-C2B6B9B0AE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7034034" cy="2039539"/>
          </a:xfrm>
        </p:spPr>
        <p:txBody>
          <a:bodyPr/>
          <a:lstStyle/>
          <a:p>
            <a:r>
              <a:rPr lang="en-US" dirty="0"/>
              <a:t>Splitting on which attribute {A, B, C} creates a decision stump with the lowest training error?</a:t>
            </a:r>
          </a:p>
          <a:p>
            <a:r>
              <a:rPr lang="en-US" dirty="0">
                <a:solidFill>
                  <a:schemeClr val="tx1"/>
                </a:solidFill>
              </a:rPr>
              <a:t>Answer: B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FD68779-9682-4ED6-8D0A-1D71BF8EB910}"/>
              </a:ext>
            </a:extLst>
          </p:cNvPr>
          <p:cNvSpPr txBox="1">
            <a:spLocks/>
          </p:cNvSpPr>
          <p:nvPr/>
        </p:nvSpPr>
        <p:spPr>
          <a:xfrm>
            <a:off x="7773963" y="1113178"/>
            <a:ext cx="4044462" cy="5145590"/>
          </a:xfrm>
          <a:prstGeom prst="rect">
            <a:avLst/>
          </a:prstGeom>
          <a:solidFill>
            <a:srgbClr val="84AA33">
              <a:lumMod val="40000"/>
              <a:lumOff val="60000"/>
            </a:srgbClr>
          </a:solidFill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Dataset: </a:t>
            </a:r>
            <a:b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Output Y, Attributes A, B, C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07849A2-3AC1-472C-A540-6578863D80C8}"/>
              </a:ext>
            </a:extLst>
          </p:cNvPr>
          <p:cNvGraphicFramePr>
            <a:graphicFrameLocks noGrp="1"/>
          </p:cNvGraphicFramePr>
          <p:nvPr/>
        </p:nvGraphicFramePr>
        <p:xfrm>
          <a:off x="8181506" y="2092485"/>
          <a:ext cx="2974716" cy="3976857"/>
        </p:xfrm>
        <a:graphic>
          <a:graphicData uri="http://schemas.openxmlformats.org/drawingml/2006/table">
            <a:tbl>
              <a:tblPr firstRow="1" bandRow="1"/>
              <a:tblGrid>
                <a:gridCol w="7436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36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36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36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18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Y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baseline="0" dirty="0"/>
                        <a:t>B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8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sz="2200" dirty="0"/>
                        <a:t>-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18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sz="2200" dirty="0"/>
                        <a:t>-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18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sz="2200" dirty="0"/>
                        <a:t>-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o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18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sz="2200" dirty="0"/>
                        <a:t>+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18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sz="2200" dirty="0"/>
                        <a:t>+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18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sz="2200" dirty="0"/>
                        <a:t>+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18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sz="2200" dirty="0"/>
                        <a:t>+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18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sz="2200" dirty="0"/>
                        <a:t>+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945AB789-89A2-4E59-84C8-990C09395861}"/>
              </a:ext>
            </a:extLst>
          </p:cNvPr>
          <p:cNvSpPr txBox="1"/>
          <p:nvPr/>
        </p:nvSpPr>
        <p:spPr>
          <a:xfrm>
            <a:off x="406400" y="6444734"/>
            <a:ext cx="366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credit: CMU MLD Matt Gormley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EFCE1F2-0A13-4EFC-9177-653C68EA8302}"/>
              </a:ext>
            </a:extLst>
          </p:cNvPr>
          <p:cNvSpPr/>
          <p:nvPr/>
        </p:nvSpPr>
        <p:spPr>
          <a:xfrm>
            <a:off x="3367085" y="3004215"/>
            <a:ext cx="600231" cy="530951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400" dirty="0">
                <a:solidFill>
                  <a:schemeClr val="accent1"/>
                </a:solidFill>
              </a:rPr>
              <a:t>B</a:t>
            </a:r>
            <a:endParaRPr lang="en-US" dirty="0">
              <a:solidFill>
                <a:schemeClr val="accent1"/>
              </a:solidFill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BF62084-9643-4EF6-84A3-D84619071833}"/>
              </a:ext>
            </a:extLst>
          </p:cNvPr>
          <p:cNvCxnSpPr>
            <a:cxnSpLocks/>
            <a:stCxn id="9" idx="4"/>
          </p:cNvCxnSpPr>
          <p:nvPr/>
        </p:nvCxnSpPr>
        <p:spPr>
          <a:xfrm flipH="1">
            <a:off x="3143385" y="3535166"/>
            <a:ext cx="523816" cy="684644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47834FA-2360-44F9-BC9F-EA623B3F1A71}"/>
              </a:ext>
            </a:extLst>
          </p:cNvPr>
          <p:cNvSpPr txBox="1"/>
          <p:nvPr/>
        </p:nvSpPr>
        <p:spPr>
          <a:xfrm>
            <a:off x="2843270" y="3552814"/>
            <a:ext cx="6150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accent1"/>
                </a:solidFill>
              </a:rPr>
              <a:t>B=0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8B46D9F-24C2-46F3-B5F6-0EECC42AF809}"/>
              </a:ext>
            </a:extLst>
          </p:cNvPr>
          <p:cNvCxnSpPr>
            <a:cxnSpLocks/>
            <a:stCxn id="9" idx="4"/>
          </p:cNvCxnSpPr>
          <p:nvPr/>
        </p:nvCxnSpPr>
        <p:spPr>
          <a:xfrm>
            <a:off x="3667201" y="3535166"/>
            <a:ext cx="523815" cy="700011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C2792AC8-BE7F-4B6C-A557-6CAEA8CB1E34}"/>
              </a:ext>
            </a:extLst>
          </p:cNvPr>
          <p:cNvSpPr txBox="1"/>
          <p:nvPr/>
        </p:nvSpPr>
        <p:spPr>
          <a:xfrm>
            <a:off x="3947677" y="3552814"/>
            <a:ext cx="6150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accent1"/>
                </a:solidFill>
              </a:rPr>
              <a:t>B=1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6610982-2D9F-4DFB-BD97-EECC4D9A85BD}"/>
              </a:ext>
            </a:extLst>
          </p:cNvPr>
          <p:cNvSpPr txBox="1"/>
          <p:nvPr/>
        </p:nvSpPr>
        <p:spPr>
          <a:xfrm>
            <a:off x="2993922" y="2531381"/>
            <a:ext cx="148960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accent6"/>
                </a:solidFill>
              </a:rPr>
              <a:t>3-, 5+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CE344DC-91FC-4962-A7B7-37D737540563}"/>
                  </a:ext>
                </a:extLst>
              </p:cNvPr>
              <p:cNvSpPr txBox="1"/>
              <p:nvPr/>
            </p:nvSpPr>
            <p:spPr>
              <a:xfrm>
                <a:off x="2194903" y="4208792"/>
                <a:ext cx="1489603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chemeClr val="accent6"/>
                    </a:solidFill>
                  </a:rPr>
                  <a:t>3-, 1+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24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</m:oMath>
                  </m:oMathPara>
                </a14:m>
                <a:endParaRPr lang="en-US" sz="2400" b="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CE344DC-91FC-4962-A7B7-37D7375405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4903" y="4208792"/>
                <a:ext cx="1489603" cy="830997"/>
              </a:xfrm>
              <a:prstGeom prst="rect">
                <a:avLst/>
              </a:prstGeom>
              <a:blipFill>
                <a:blip r:embed="rId2"/>
                <a:stretch>
                  <a:fillRect t="-5839" b="-5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57FFA54D-F753-4567-96A2-42BE874E4CCC}"/>
                  </a:ext>
                </a:extLst>
              </p:cNvPr>
              <p:cNvSpPr txBox="1"/>
              <p:nvPr/>
            </p:nvSpPr>
            <p:spPr>
              <a:xfrm>
                <a:off x="3458282" y="4206618"/>
                <a:ext cx="1489603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chemeClr val="accent6"/>
                    </a:solidFill>
                  </a:rPr>
                  <a:t>0-, 4+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24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=+</m:t>
                      </m:r>
                    </m:oMath>
                  </m:oMathPara>
                </a14:m>
                <a:endParaRPr lang="en-US" sz="24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57FFA54D-F753-4567-96A2-42BE874E4C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8282" y="4206618"/>
                <a:ext cx="1489603" cy="830997"/>
              </a:xfrm>
              <a:prstGeom prst="rect">
                <a:avLst/>
              </a:prstGeom>
              <a:blipFill>
                <a:blip r:embed="rId3"/>
                <a:stretch>
                  <a:fillRect t="-5882"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id="{273ED058-D6BC-422D-8BF4-7AA60B5F5E33}"/>
              </a:ext>
            </a:extLst>
          </p:cNvPr>
          <p:cNvSpPr txBox="1"/>
          <p:nvPr/>
        </p:nvSpPr>
        <p:spPr>
          <a:xfrm>
            <a:off x="637130" y="5064824"/>
            <a:ext cx="488614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Error rate:        (   1        +      0   )  /  8</a:t>
            </a:r>
          </a:p>
          <a:p>
            <a:r>
              <a:rPr lang="en-US" sz="2400" dirty="0">
                <a:solidFill>
                  <a:srgbClr val="C00000"/>
                </a:solidFill>
              </a:rPr>
              <a:t>                                    = 1/8</a:t>
            </a:r>
          </a:p>
        </p:txBody>
      </p:sp>
    </p:spTree>
    <p:extLst>
      <p:ext uri="{BB962C8B-B14F-4D97-AF65-F5344CB8AC3E}">
        <p14:creationId xmlns:p14="http://schemas.microsoft.com/office/powerpoint/2010/main" val="4218411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D7320-C807-4BED-BDCD-85D50AB75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43AF3-B621-485D-9AEE-C2B6B9B0AE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7034034" cy="2039539"/>
          </a:xfrm>
        </p:spPr>
        <p:txBody>
          <a:bodyPr/>
          <a:lstStyle/>
          <a:p>
            <a:r>
              <a:rPr lang="en-US" dirty="0"/>
              <a:t>Splitting on which attribute {A, B, C} creates a decision stump with the lowest training error?</a:t>
            </a:r>
          </a:p>
          <a:p>
            <a:r>
              <a:rPr lang="en-US" dirty="0">
                <a:solidFill>
                  <a:schemeClr val="tx1"/>
                </a:solidFill>
              </a:rPr>
              <a:t>Answer: B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FD68779-9682-4ED6-8D0A-1D71BF8EB910}"/>
              </a:ext>
            </a:extLst>
          </p:cNvPr>
          <p:cNvSpPr txBox="1">
            <a:spLocks/>
          </p:cNvSpPr>
          <p:nvPr/>
        </p:nvSpPr>
        <p:spPr>
          <a:xfrm>
            <a:off x="7773963" y="1113178"/>
            <a:ext cx="4044462" cy="5145590"/>
          </a:xfrm>
          <a:prstGeom prst="rect">
            <a:avLst/>
          </a:prstGeom>
          <a:solidFill>
            <a:srgbClr val="84AA33">
              <a:lumMod val="40000"/>
              <a:lumOff val="60000"/>
            </a:srgbClr>
          </a:solidFill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Dataset: </a:t>
            </a:r>
            <a:b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Output Y, Attributes A, B, C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07849A2-3AC1-472C-A540-6578863D80C8}"/>
              </a:ext>
            </a:extLst>
          </p:cNvPr>
          <p:cNvGraphicFramePr>
            <a:graphicFrameLocks noGrp="1"/>
          </p:cNvGraphicFramePr>
          <p:nvPr/>
        </p:nvGraphicFramePr>
        <p:xfrm>
          <a:off x="8181506" y="2092485"/>
          <a:ext cx="2974716" cy="3976857"/>
        </p:xfrm>
        <a:graphic>
          <a:graphicData uri="http://schemas.openxmlformats.org/drawingml/2006/table">
            <a:tbl>
              <a:tblPr firstRow="1" bandRow="1"/>
              <a:tblGrid>
                <a:gridCol w="7436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36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36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36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18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Y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baseline="0" dirty="0"/>
                        <a:t>B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8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sz="2200" dirty="0"/>
                        <a:t>-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18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sz="2200" dirty="0"/>
                        <a:t>-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18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sz="2200" dirty="0"/>
                        <a:t>-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o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18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sz="2200" dirty="0"/>
                        <a:t>+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18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sz="2200" dirty="0"/>
                        <a:t>+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18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sz="2200" dirty="0"/>
                        <a:t>+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18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sz="2200" dirty="0"/>
                        <a:t>+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18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sz="2200" dirty="0"/>
                        <a:t>+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945AB789-89A2-4E59-84C8-990C09395861}"/>
              </a:ext>
            </a:extLst>
          </p:cNvPr>
          <p:cNvSpPr txBox="1"/>
          <p:nvPr/>
        </p:nvSpPr>
        <p:spPr>
          <a:xfrm>
            <a:off x="406400" y="6444734"/>
            <a:ext cx="366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credit: CMU MLD Matt Gormley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EFCE1F2-0A13-4EFC-9177-653C68EA8302}"/>
              </a:ext>
            </a:extLst>
          </p:cNvPr>
          <p:cNvSpPr/>
          <p:nvPr/>
        </p:nvSpPr>
        <p:spPr>
          <a:xfrm>
            <a:off x="3367085" y="3004215"/>
            <a:ext cx="600231" cy="530951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400" dirty="0">
                <a:solidFill>
                  <a:schemeClr val="accent1"/>
                </a:solidFill>
              </a:rPr>
              <a:t>C</a:t>
            </a:r>
            <a:endParaRPr lang="en-US" dirty="0">
              <a:solidFill>
                <a:schemeClr val="accent1"/>
              </a:solidFill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BF62084-9643-4EF6-84A3-D84619071833}"/>
              </a:ext>
            </a:extLst>
          </p:cNvPr>
          <p:cNvCxnSpPr>
            <a:cxnSpLocks/>
            <a:stCxn id="9" idx="4"/>
          </p:cNvCxnSpPr>
          <p:nvPr/>
        </p:nvCxnSpPr>
        <p:spPr>
          <a:xfrm flipH="1">
            <a:off x="3143385" y="3535166"/>
            <a:ext cx="523816" cy="684644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47834FA-2360-44F9-BC9F-EA623B3F1A71}"/>
              </a:ext>
            </a:extLst>
          </p:cNvPr>
          <p:cNvSpPr txBox="1"/>
          <p:nvPr/>
        </p:nvSpPr>
        <p:spPr>
          <a:xfrm>
            <a:off x="2843270" y="3552814"/>
            <a:ext cx="6150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accent1"/>
                </a:solidFill>
              </a:rPr>
              <a:t>C=0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8B46D9F-24C2-46F3-B5F6-0EECC42AF809}"/>
              </a:ext>
            </a:extLst>
          </p:cNvPr>
          <p:cNvCxnSpPr>
            <a:cxnSpLocks/>
            <a:stCxn id="9" idx="4"/>
          </p:cNvCxnSpPr>
          <p:nvPr/>
        </p:nvCxnSpPr>
        <p:spPr>
          <a:xfrm>
            <a:off x="3667201" y="3535166"/>
            <a:ext cx="523815" cy="700011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C2792AC8-BE7F-4B6C-A557-6CAEA8CB1E34}"/>
              </a:ext>
            </a:extLst>
          </p:cNvPr>
          <p:cNvSpPr txBox="1"/>
          <p:nvPr/>
        </p:nvSpPr>
        <p:spPr>
          <a:xfrm>
            <a:off x="3947677" y="3552814"/>
            <a:ext cx="6150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accent1"/>
                </a:solidFill>
              </a:rPr>
              <a:t>C=1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6610982-2D9F-4DFB-BD97-EECC4D9A85BD}"/>
              </a:ext>
            </a:extLst>
          </p:cNvPr>
          <p:cNvSpPr txBox="1"/>
          <p:nvPr/>
        </p:nvSpPr>
        <p:spPr>
          <a:xfrm>
            <a:off x="2993922" y="2531381"/>
            <a:ext cx="148960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accent6"/>
                </a:solidFill>
              </a:rPr>
              <a:t>3-, 5+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CE344DC-91FC-4962-A7B7-37D737540563}"/>
                  </a:ext>
                </a:extLst>
              </p:cNvPr>
              <p:cNvSpPr txBox="1"/>
              <p:nvPr/>
            </p:nvSpPr>
            <p:spPr>
              <a:xfrm>
                <a:off x="2194903" y="4208792"/>
                <a:ext cx="1489603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chemeClr val="accent6"/>
                    </a:solidFill>
                  </a:rPr>
                  <a:t>2-, 2+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24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=+/−</m:t>
                      </m:r>
                    </m:oMath>
                  </m:oMathPara>
                </a14:m>
                <a:endParaRPr lang="en-US" sz="2400" b="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CE344DC-91FC-4962-A7B7-37D7375405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4903" y="4208792"/>
                <a:ext cx="1489603" cy="830997"/>
              </a:xfrm>
              <a:prstGeom prst="rect">
                <a:avLst/>
              </a:prstGeom>
              <a:blipFill>
                <a:blip r:embed="rId2"/>
                <a:stretch>
                  <a:fillRect t="-5839" b="-8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57FFA54D-F753-4567-96A2-42BE874E4CCC}"/>
                  </a:ext>
                </a:extLst>
              </p:cNvPr>
              <p:cNvSpPr txBox="1"/>
              <p:nvPr/>
            </p:nvSpPr>
            <p:spPr>
              <a:xfrm>
                <a:off x="3458282" y="4206618"/>
                <a:ext cx="1489603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chemeClr val="accent6"/>
                    </a:solidFill>
                  </a:rPr>
                  <a:t>1-, 3+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24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=+</m:t>
                      </m:r>
                    </m:oMath>
                  </m:oMathPara>
                </a14:m>
                <a:endParaRPr lang="en-US" sz="24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57FFA54D-F753-4567-96A2-42BE874E4C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8282" y="4206618"/>
                <a:ext cx="1489603" cy="830997"/>
              </a:xfrm>
              <a:prstGeom prst="rect">
                <a:avLst/>
              </a:prstGeom>
              <a:blipFill>
                <a:blip r:embed="rId3"/>
                <a:stretch>
                  <a:fillRect t="-5882"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id="{273ED058-D6BC-422D-8BF4-7AA60B5F5E33}"/>
              </a:ext>
            </a:extLst>
          </p:cNvPr>
          <p:cNvSpPr txBox="1"/>
          <p:nvPr/>
        </p:nvSpPr>
        <p:spPr>
          <a:xfrm>
            <a:off x="625332" y="5064824"/>
            <a:ext cx="489793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Error rate:        (   2        +      1   )  /  8</a:t>
            </a:r>
          </a:p>
          <a:p>
            <a:r>
              <a:rPr lang="en-US" sz="2400" dirty="0">
                <a:solidFill>
                  <a:srgbClr val="C00000"/>
                </a:solidFill>
              </a:rPr>
              <a:t>                                    = 3/8</a:t>
            </a:r>
          </a:p>
        </p:txBody>
      </p:sp>
    </p:spTree>
    <p:extLst>
      <p:ext uri="{BB962C8B-B14F-4D97-AF65-F5344CB8AC3E}">
        <p14:creationId xmlns:p14="http://schemas.microsoft.com/office/powerpoint/2010/main" val="2503155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Q&amp;A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981200" y="1213073"/>
            <a:ext cx="8229600" cy="1357080"/>
            <a:chOff x="457200" y="2443162"/>
            <a:chExt cx="8229600" cy="1217402"/>
          </a:xfrm>
        </p:grpSpPr>
        <p:sp>
          <p:nvSpPr>
            <p:cNvPr id="6" name="Content Placeholder 2"/>
            <p:cNvSpPr txBox="1">
              <a:spLocks/>
            </p:cNvSpPr>
            <p:nvPr/>
          </p:nvSpPr>
          <p:spPr>
            <a:xfrm>
              <a:off x="457200" y="2443162"/>
              <a:ext cx="8229600" cy="121740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b="1" dirty="0"/>
                <a:t>Q: </a:t>
              </a:r>
              <a:endParaRPr lang="en-US" dirty="0"/>
            </a:p>
          </p:txBody>
        </p:sp>
        <p:sp>
          <p:nvSpPr>
            <p:cNvPr id="7" name="Content Placeholder 2"/>
            <p:cNvSpPr txBox="1">
              <a:spLocks/>
            </p:cNvSpPr>
            <p:nvPr/>
          </p:nvSpPr>
          <p:spPr>
            <a:xfrm>
              <a:off x="957214" y="2466148"/>
              <a:ext cx="7729586" cy="119441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dirty="0"/>
                <a:t>In Lecture 1, why did we use the term </a:t>
              </a:r>
              <a:r>
                <a:rPr lang="en-US" b="1" dirty="0"/>
                <a:t>experience</a:t>
              </a:r>
              <a:r>
                <a:rPr lang="en-US" dirty="0"/>
                <a:t> instead of just </a:t>
              </a:r>
              <a:r>
                <a:rPr lang="en-US" b="1" dirty="0"/>
                <a:t>data</a:t>
              </a:r>
              <a:r>
                <a:rPr lang="en-US" dirty="0"/>
                <a:t>?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981200" y="2570154"/>
            <a:ext cx="8229600" cy="3322646"/>
            <a:chOff x="457200" y="3660563"/>
            <a:chExt cx="8229600" cy="1217403"/>
          </a:xfrm>
        </p:grpSpPr>
        <p:sp>
          <p:nvSpPr>
            <p:cNvPr id="9" name="Content Placeholder 2"/>
            <p:cNvSpPr txBox="1">
              <a:spLocks/>
            </p:cNvSpPr>
            <p:nvPr/>
          </p:nvSpPr>
          <p:spPr>
            <a:xfrm>
              <a:off x="457200" y="3660564"/>
              <a:ext cx="8229600" cy="121740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b="1" dirty="0"/>
                <a:t>A:</a:t>
              </a:r>
              <a:endParaRPr lang="en-US" dirty="0"/>
            </a:p>
          </p:txBody>
        </p:sp>
        <p:sp>
          <p:nvSpPr>
            <p:cNvPr id="10" name="Content Placeholder 2"/>
            <p:cNvSpPr txBox="1">
              <a:spLocks/>
            </p:cNvSpPr>
            <p:nvPr/>
          </p:nvSpPr>
          <p:spPr>
            <a:xfrm>
              <a:off x="957214" y="3660563"/>
              <a:ext cx="7729586" cy="121740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 lnSpcReduction="20000"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dirty="0"/>
                <a:t>Because our concern isn’t just the data itself, but also where the data comes from (e.g. an agent interacting with the world vs. knowledge from a book).</a:t>
              </a:r>
            </a:p>
            <a:p>
              <a:pPr marL="0" indent="0">
                <a:buNone/>
              </a:pPr>
              <a:endParaRPr lang="en-US" dirty="0"/>
            </a:p>
            <a:p>
              <a:pPr marL="0" indent="0">
                <a:buNone/>
              </a:pPr>
              <a:r>
                <a:rPr lang="en-US" dirty="0"/>
                <a:t>As well, the word </a:t>
              </a:r>
              <a:r>
                <a:rPr lang="en-US" i="1" dirty="0"/>
                <a:t>experience</a:t>
              </a:r>
              <a:r>
                <a:rPr lang="en-US" dirty="0"/>
                <a:t> better aligns with the notion of what humans require in order to learn.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72890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62165" y="1824300"/>
            <a:ext cx="4645250" cy="2889114"/>
          </a:xfrm>
        </p:spPr>
        <p:txBody>
          <a:bodyPr anchor="b">
            <a:normAutofit fontScale="90000"/>
          </a:bodyPr>
          <a:lstStyle/>
          <a:p>
            <a:pPr algn="l"/>
            <a:br>
              <a:rPr lang="en-US" sz="4600" dirty="0"/>
            </a:br>
            <a:br>
              <a:rPr lang="en-US" sz="4600" dirty="0"/>
            </a:br>
            <a:r>
              <a:rPr lang="en-US" sz="4600" dirty="0"/>
              <a:t>Introduction to Machine Learning</a:t>
            </a:r>
            <a:br>
              <a:rPr lang="en-US" sz="4600" dirty="0"/>
            </a:br>
            <a:br>
              <a:rPr lang="en-US" sz="4600" dirty="0"/>
            </a:br>
            <a:r>
              <a:rPr lang="en-US" sz="4600" dirty="0"/>
              <a:t>Decision Trees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close up of a fence&#10;&#10;Description automatically generated">
            <a:extLst>
              <a:ext uri="{FF2B5EF4-FFF2-40B4-BE49-F238E27FC236}">
                <a16:creationId xmlns:a16="http://schemas.microsoft.com/office/drawing/2014/main" id="{C5CA68C4-AA78-43A9-A080-8998D602DE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5" r="2521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A2D9827-D4F9-4D52-8467-F545EC2752C1}"/>
              </a:ext>
            </a:extLst>
          </p:cNvPr>
          <p:cNvSpPr txBox="1">
            <a:spLocks/>
          </p:cNvSpPr>
          <p:nvPr/>
        </p:nvSpPr>
        <p:spPr>
          <a:xfrm>
            <a:off x="6562165" y="3112977"/>
            <a:ext cx="5354852" cy="343574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Instructor: Pat Virtue</a:t>
            </a:r>
          </a:p>
        </p:txBody>
      </p:sp>
    </p:spTree>
    <p:extLst>
      <p:ext uri="{BB962C8B-B14F-4D97-AF65-F5344CB8AC3E}">
        <p14:creationId xmlns:p14="http://schemas.microsoft.com/office/powerpoint/2010/main" val="15314468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Plan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3570910"/>
          </a:xfrm>
        </p:spPr>
        <p:txBody>
          <a:bodyPr/>
          <a:lstStyle/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dirty="0"/>
              <a:t>Today</a:t>
            </a:r>
          </a:p>
          <a:p>
            <a:pPr marL="457200" indent="-457200" defTabSz="9144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chemeClr val="tx1"/>
                </a:solidFill>
              </a:rPr>
              <a:t>Problem formulation (notation)</a:t>
            </a:r>
          </a:p>
          <a:p>
            <a:pPr marL="457200" indent="-457200" defTabSz="9144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chemeClr val="tx1"/>
                </a:solidFill>
              </a:rPr>
              <a:t>Algorithm 0: Memorization</a:t>
            </a:r>
          </a:p>
          <a:p>
            <a:pPr marL="457200" indent="-457200" defTabSz="9144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chemeClr val="tx1"/>
                </a:solidFill>
              </a:rPr>
              <a:t>Algorithm 1: Majority vote</a:t>
            </a:r>
          </a:p>
          <a:p>
            <a:pPr marL="457200" indent="-457200" defTabSz="9144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chemeClr val="tx1"/>
                </a:solidFill>
              </a:rPr>
              <a:t>Algorithm 2: Decision Stump</a:t>
            </a:r>
          </a:p>
          <a:p>
            <a:pPr marL="457200" indent="-457200" defTabSz="9144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endParaRPr lang="en-US" dirty="0">
              <a:solidFill>
                <a:schemeClr val="tx1"/>
              </a:solidFill>
            </a:endParaRPr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dirty="0"/>
              <a:t>Monday</a:t>
            </a:r>
          </a:p>
          <a:p>
            <a:pPr marL="457200" indent="-457200" defTabSz="9144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chemeClr val="tx1"/>
                </a:solidFill>
              </a:rPr>
              <a:t>Decision trees</a:t>
            </a:r>
          </a:p>
          <a:p>
            <a:pPr marL="457200" indent="-457200" defTabSz="9144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endParaRPr lang="en-US" dirty="0">
              <a:solidFill>
                <a:schemeClr val="tx1"/>
              </a:solidFill>
            </a:endParaRPr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816914" y="6356351"/>
            <a:ext cx="11593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/>
            <a:fld id="{E5445004-F4FB-5345-992E-498B4C43F562}" type="slidenum">
              <a:rPr lang="en-US" smtClean="0"/>
              <a:pPr defTabSz="457200"/>
              <a:t>5</a:t>
            </a:fld>
            <a:endParaRPr lang="en-US">
              <a:solidFill>
                <a:prstClr val="black">
                  <a:tint val="75000"/>
                </a:prstClr>
              </a:solidFill>
              <a:latin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1315461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Well-Posed Learning Problems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defTabSz="914400">
              <a:spcBef>
                <a:spcPts val="0"/>
              </a:spcBef>
              <a:buNone/>
              <a:defRPr/>
            </a:pPr>
            <a:r>
              <a:rPr lang="en-US" b="1" dirty="0"/>
              <a:t>Three components </a:t>
            </a:r>
            <a:r>
              <a:rPr lang="en-US" i="1" dirty="0"/>
              <a:t>&lt;T,P,E&gt;</a:t>
            </a:r>
            <a:r>
              <a:rPr lang="en-US" b="1" dirty="0"/>
              <a:t>:</a:t>
            </a:r>
          </a:p>
          <a:p>
            <a:pPr marL="914400" lvl="1" indent="-514350" defTabSz="914400">
              <a:spcBef>
                <a:spcPts val="0"/>
              </a:spcBef>
              <a:buFont typeface="+mj-lt"/>
              <a:buAutoNum type="arabicPeriod"/>
            </a:pPr>
            <a:r>
              <a:rPr lang="en-US" sz="2800" dirty="0"/>
              <a:t>Task, </a:t>
            </a:r>
            <a:r>
              <a:rPr lang="en-US" sz="2800" i="1" dirty="0"/>
              <a:t>T</a:t>
            </a:r>
          </a:p>
          <a:p>
            <a:pPr marL="914400" lvl="1" indent="-514350" defTabSz="914400">
              <a:spcBef>
                <a:spcPts val="0"/>
              </a:spcBef>
              <a:buFont typeface="+mj-lt"/>
              <a:buAutoNum type="arabicPeriod"/>
            </a:pPr>
            <a:r>
              <a:rPr lang="en-US" sz="2800" dirty="0"/>
              <a:t>Performance measure, </a:t>
            </a:r>
            <a:r>
              <a:rPr lang="en-US" sz="2800" i="1" dirty="0"/>
              <a:t>P</a:t>
            </a:r>
            <a:endParaRPr lang="en-US" sz="2800" dirty="0"/>
          </a:p>
          <a:p>
            <a:pPr marL="914400" lvl="1" indent="-514350" defTabSz="914400">
              <a:spcBef>
                <a:spcPts val="0"/>
              </a:spcBef>
              <a:buFont typeface="+mj-lt"/>
              <a:buAutoNum type="arabicPeriod"/>
            </a:pPr>
            <a:r>
              <a:rPr lang="en-US" sz="2800" dirty="0"/>
              <a:t>Experience, </a:t>
            </a:r>
            <a:r>
              <a:rPr lang="en-US" sz="2800" i="1" dirty="0"/>
              <a:t>E</a:t>
            </a:r>
            <a:endParaRPr lang="en-US" sz="2800" dirty="0"/>
          </a:p>
          <a:p>
            <a:pPr marL="0" indent="0" defTabSz="914400">
              <a:spcBef>
                <a:spcPts val="0"/>
              </a:spcBef>
              <a:buNone/>
              <a:defRPr/>
            </a:pPr>
            <a:endParaRPr lang="en-US" dirty="0"/>
          </a:p>
          <a:p>
            <a:pPr marL="0" indent="0" defTabSz="914400">
              <a:spcBef>
                <a:spcPts val="0"/>
              </a:spcBef>
              <a:buNone/>
              <a:defRPr/>
            </a:pPr>
            <a:r>
              <a:rPr lang="en-US" b="1" dirty="0"/>
              <a:t>Definition of learning:</a:t>
            </a:r>
          </a:p>
          <a:p>
            <a:pPr marL="0" indent="0" defTabSz="914400">
              <a:spcBef>
                <a:spcPts val="0"/>
              </a:spcBef>
              <a:buNone/>
              <a:defRPr/>
            </a:pPr>
            <a:r>
              <a:rPr lang="en-US" dirty="0"/>
              <a:t>A computer program </a:t>
            </a:r>
            <a:r>
              <a:rPr lang="en-US" b="1" dirty="0"/>
              <a:t>learns</a:t>
            </a:r>
            <a:r>
              <a:rPr lang="en-US" dirty="0"/>
              <a:t> if its performance at tasks in </a:t>
            </a:r>
            <a:r>
              <a:rPr lang="en-US" i="1" dirty="0"/>
              <a:t>T</a:t>
            </a:r>
            <a:r>
              <a:rPr lang="en-US" dirty="0"/>
              <a:t>, as measured by </a:t>
            </a:r>
            <a:r>
              <a:rPr lang="en-US" i="1" dirty="0"/>
              <a:t>P</a:t>
            </a:r>
            <a:r>
              <a:rPr lang="en-US" dirty="0"/>
              <a:t>, improves with experience </a:t>
            </a:r>
            <a:r>
              <a:rPr lang="en-US" i="1" dirty="0"/>
              <a:t>E</a:t>
            </a:r>
            <a:r>
              <a:rPr lang="en-US" dirty="0"/>
              <a:t>.</a:t>
            </a:r>
          </a:p>
          <a:p>
            <a:pPr marL="0" indent="0" defTabSz="914400">
              <a:spcBef>
                <a:spcPts val="0"/>
              </a:spcBef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816914" y="6356351"/>
            <a:ext cx="11593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/>
            <a:fld id="{E5445004-F4FB-5345-992E-498B4C43F562}" type="slidenum">
              <a:rPr lang="en-US" smtClean="0"/>
              <a:pPr defTabSz="457200"/>
              <a:t>6</a:t>
            </a:fld>
            <a:endParaRPr lang="en-US">
              <a:solidFill>
                <a:prstClr val="black">
                  <a:tint val="75000"/>
                </a:prstClr>
              </a:solidFill>
              <a:latin typeface="Candar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2099" y="6505096"/>
            <a:ext cx="4728039" cy="34271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defTabSz="457200"/>
            <a:r>
              <a:rPr lang="en-US" sz="1600" dirty="0">
                <a:solidFill>
                  <a:prstClr val="white">
                    <a:lumMod val="50000"/>
                  </a:prstClr>
                </a:solidFill>
              </a:rPr>
              <a:t>Definition from (Mitchell, 1997)</a:t>
            </a:r>
          </a:p>
        </p:txBody>
      </p:sp>
    </p:spTree>
    <p:extLst>
      <p:ext uri="{BB962C8B-B14F-4D97-AF65-F5344CB8AC3E}">
        <p14:creationId xmlns:p14="http://schemas.microsoft.com/office/powerpoint/2010/main" val="158683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EA22B-6F05-402C-B6C6-0875C5BC8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Formulation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D5AC0B-57CA-42AC-80A3-1B8DEBF20E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Experience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Hypothesis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Performance measure</a:t>
            </a:r>
          </a:p>
        </p:txBody>
      </p:sp>
    </p:spTree>
    <p:extLst>
      <p:ext uri="{BB962C8B-B14F-4D97-AF65-F5344CB8AC3E}">
        <p14:creationId xmlns:p14="http://schemas.microsoft.com/office/powerpoint/2010/main" val="1869558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CD161-6464-44E6-A96F-016CD86A7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Formulation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6902FC-AF7F-4DFE-B020-F070878FA2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058" y="1161567"/>
            <a:ext cx="3845501" cy="257989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715022A-9DCB-4BA8-9A91-45A65913DE14}"/>
              </a:ext>
            </a:extLst>
          </p:cNvPr>
          <p:cNvSpPr txBox="1"/>
          <p:nvPr/>
        </p:nvSpPr>
        <p:spPr>
          <a:xfrm>
            <a:off x="2246051" y="3791365"/>
            <a:ext cx="1561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Input 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A23997-7C3D-43BE-A0B7-FAB308486096}"/>
              </a:ext>
            </a:extLst>
          </p:cNvPr>
          <p:cNvSpPr txBox="1"/>
          <p:nvPr/>
        </p:nvSpPr>
        <p:spPr>
          <a:xfrm rot="16200000">
            <a:off x="-27001" y="2083334"/>
            <a:ext cx="1681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Output y</a:t>
            </a:r>
          </a:p>
        </p:txBody>
      </p:sp>
    </p:spTree>
    <p:extLst>
      <p:ext uri="{BB962C8B-B14F-4D97-AF65-F5344CB8AC3E}">
        <p14:creationId xmlns:p14="http://schemas.microsoft.com/office/powerpoint/2010/main" val="1620278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CD161-6464-44E6-A96F-016CD86A7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Formulation</a:t>
            </a:r>
          </a:p>
        </p:txBody>
      </p:sp>
      <p:pic>
        <p:nvPicPr>
          <p:cNvPr id="1026" name="Picture 2" descr="Image result for mnist dataset">
            <a:extLst>
              <a:ext uri="{FF2B5EF4-FFF2-40B4-BE49-F238E27FC236}">
                <a16:creationId xmlns:a16="http://schemas.microsoft.com/office/drawing/2014/main" id="{7F9A4BB3-6EB3-440D-B3AD-316B95EE6B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67" b="30025"/>
          <a:stretch/>
        </p:blipFill>
        <p:spPr bwMode="auto">
          <a:xfrm>
            <a:off x="667349" y="1098141"/>
            <a:ext cx="4052135" cy="2848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11001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19845</TotalTime>
  <Words>1084</Words>
  <Application>Microsoft Office PowerPoint</Application>
  <PresentationFormat>Widescreen</PresentationFormat>
  <Paragraphs>443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Wingdings</vt:lpstr>
      <vt:lpstr>Calibri</vt:lpstr>
      <vt:lpstr>Arial</vt:lpstr>
      <vt:lpstr>Calibri Light</vt:lpstr>
      <vt:lpstr>Cambria Math</vt:lpstr>
      <vt:lpstr>Candara</vt:lpstr>
      <vt:lpstr>Office Theme</vt:lpstr>
      <vt:lpstr>Warm-up as you login</vt:lpstr>
      <vt:lpstr>Announcements</vt:lpstr>
      <vt:lpstr>Q&amp;A</vt:lpstr>
      <vt:lpstr>  Introduction to Machine Learning  Decision Trees</vt:lpstr>
      <vt:lpstr>Plan</vt:lpstr>
      <vt:lpstr>Well-Posed Learning Problems</vt:lpstr>
      <vt:lpstr>Problem Formulation</vt:lpstr>
      <vt:lpstr>Problem Formulation</vt:lpstr>
      <vt:lpstr>Problem Formulation</vt:lpstr>
      <vt:lpstr>Problem Formulation</vt:lpstr>
      <vt:lpstr>Problem Formulation</vt:lpstr>
      <vt:lpstr>Decision Tree</vt:lpstr>
      <vt:lpstr>How could we implement training and prediction? </vt:lpstr>
      <vt:lpstr>Piazza Poll 1</vt:lpstr>
      <vt:lpstr>How could we implement training and prediction? </vt:lpstr>
      <vt:lpstr>Piazza Poll 2</vt:lpstr>
      <vt:lpstr>Decision Stumps</vt:lpstr>
      <vt:lpstr>How could we implement training and prediction? </vt:lpstr>
      <vt:lpstr>Piazza Poll 3</vt:lpstr>
      <vt:lpstr>Piazza Poll 3</vt:lpstr>
      <vt:lpstr>Piazza Poll 3</vt:lpstr>
      <vt:lpstr>Piazza Poll 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</dc:title>
  <dc:creator>Pat Virtue</dc:creator>
  <cp:lastModifiedBy>Patrick Virtue</cp:lastModifiedBy>
  <cp:revision>747</cp:revision>
  <cp:lastPrinted>2020-03-04T16:45:08Z</cp:lastPrinted>
  <dcterms:created xsi:type="dcterms:W3CDTF">2018-10-11T11:39:27Z</dcterms:created>
  <dcterms:modified xsi:type="dcterms:W3CDTF">2020-09-02T23:19:15Z</dcterms:modified>
</cp:coreProperties>
</file>