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7" r:id="rId3"/>
  </p:sldMasterIdLst>
  <p:notesMasterIdLst>
    <p:notesMasterId r:id="rId70"/>
  </p:notesMasterIdLst>
  <p:sldIdLst>
    <p:sldId id="2201" r:id="rId4"/>
    <p:sldId id="257" r:id="rId5"/>
    <p:sldId id="1063" r:id="rId6"/>
    <p:sldId id="2111" r:id="rId7"/>
    <p:sldId id="2115" r:id="rId8"/>
    <p:sldId id="2108" r:id="rId9"/>
    <p:sldId id="2107" r:id="rId10"/>
    <p:sldId id="2109" r:id="rId11"/>
    <p:sldId id="2114" r:id="rId12"/>
    <p:sldId id="2117" r:id="rId13"/>
    <p:sldId id="2118" r:id="rId14"/>
    <p:sldId id="2121" r:id="rId15"/>
    <p:sldId id="2119" r:id="rId16"/>
    <p:sldId id="2120" r:id="rId17"/>
    <p:sldId id="2122" r:id="rId18"/>
    <p:sldId id="2203" r:id="rId19"/>
    <p:sldId id="2129" r:id="rId20"/>
    <p:sldId id="2196" r:id="rId21"/>
    <p:sldId id="2197" r:id="rId22"/>
    <p:sldId id="2198" r:id="rId23"/>
    <p:sldId id="1062" r:id="rId24"/>
    <p:sldId id="2200" r:id="rId25"/>
    <p:sldId id="2130" r:id="rId26"/>
    <p:sldId id="2131" r:id="rId27"/>
    <p:sldId id="2133" r:id="rId28"/>
    <p:sldId id="2132" r:id="rId29"/>
    <p:sldId id="2206" r:id="rId30"/>
    <p:sldId id="2305" r:id="rId31"/>
    <p:sldId id="282" r:id="rId32"/>
    <p:sldId id="2191" r:id="rId33"/>
    <p:sldId id="2147" r:id="rId34"/>
    <p:sldId id="2193" r:id="rId35"/>
    <p:sldId id="2148" r:id="rId36"/>
    <p:sldId id="2150" r:id="rId37"/>
    <p:sldId id="2151" r:id="rId38"/>
    <p:sldId id="2152" r:id="rId39"/>
    <p:sldId id="2153" r:id="rId40"/>
    <p:sldId id="2046" r:id="rId41"/>
    <p:sldId id="2047" r:id="rId42"/>
    <p:sldId id="2048" r:id="rId43"/>
    <p:sldId id="2050" r:id="rId44"/>
    <p:sldId id="2051" r:id="rId45"/>
    <p:sldId id="361" r:id="rId46"/>
    <p:sldId id="344" r:id="rId47"/>
    <p:sldId id="2052" r:id="rId48"/>
    <p:sldId id="2053" r:id="rId49"/>
    <p:sldId id="2054" r:id="rId50"/>
    <p:sldId id="2055" r:id="rId51"/>
    <p:sldId id="2056" r:id="rId52"/>
    <p:sldId id="2057" r:id="rId53"/>
    <p:sldId id="2058" r:id="rId54"/>
    <p:sldId id="2059" r:id="rId55"/>
    <p:sldId id="2060" r:id="rId56"/>
    <p:sldId id="2061" r:id="rId57"/>
    <p:sldId id="2062" r:id="rId58"/>
    <p:sldId id="2063" r:id="rId59"/>
    <p:sldId id="2064" r:id="rId60"/>
    <p:sldId id="2065" r:id="rId61"/>
    <p:sldId id="2066" r:id="rId62"/>
    <p:sldId id="2154" r:id="rId63"/>
    <p:sldId id="2155" r:id="rId64"/>
    <p:sldId id="2071" r:id="rId65"/>
    <p:sldId id="2192" r:id="rId66"/>
    <p:sldId id="2190" r:id="rId67"/>
    <p:sldId id="2180" r:id="rId68"/>
    <p:sldId id="2181" r:id="rId69"/>
  </p:sldIdLst>
  <p:sldSz cx="12192000" cy="6858000"/>
  <p:notesSz cx="9296400" cy="70104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mbria Math" panose="02040503050406030204" pitchFamily="18" charset="0"/>
      <p:regular r:id="rId77"/>
    </p:embeddedFont>
    <p:embeddedFont>
      <p:font typeface="Candara" panose="020E0502030303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90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57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54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44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30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2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8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82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6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9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6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0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6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5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2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43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4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9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406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93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095286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090900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3238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17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26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004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013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860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096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603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319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475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15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21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youtube.com/watch?v=3liCbRZPrZA" TargetMode="External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4.xml"/><Relationship Id="rId7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5.xml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en.wikipedia.org/wiki/File:Greek_Phi_normal.svg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tiff"/><Relationship Id="rId5" Type="http://schemas.openxmlformats.org/officeDocument/2006/relationships/image" Target="../media/image74.tiff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HW8: due Thu, 12/3,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HW9</a:t>
            </a:r>
          </a:p>
          <a:p>
            <a:pPr marL="917575" lvl="2" indent="-457200"/>
            <a:r>
              <a:rPr lang="en-US" sz="2800" dirty="0"/>
              <a:t>O</a:t>
            </a:r>
            <a:r>
              <a:rPr lang="en-US" sz="2800" dirty="0">
                <a:solidFill>
                  <a:schemeClr val="tx1"/>
                </a:solidFill>
              </a:rPr>
              <a:t>ut Friday</a:t>
            </a:r>
          </a:p>
          <a:p>
            <a:pPr marL="917575" lvl="2" indent="-457200"/>
            <a:r>
              <a:rPr lang="en-US" sz="2800" dirty="0"/>
              <a:t>D</a:t>
            </a:r>
            <a:r>
              <a:rPr lang="en-US" sz="2800" dirty="0">
                <a:solidFill>
                  <a:schemeClr val="tx1"/>
                </a:solidFill>
              </a:rPr>
              <a:t>ue Wed, 12/9, 11:59 pm</a:t>
            </a:r>
          </a:p>
          <a:p>
            <a:pPr marL="917575" lvl="2" indent="-457200"/>
            <a:r>
              <a:rPr lang="en-US" sz="2800" dirty="0"/>
              <a:t>The two slip days are free (last possible submission Fri</a:t>
            </a:r>
            <a:r>
              <a:rPr lang="en-US" sz="2800" dirty="0">
                <a:solidFill>
                  <a:schemeClr val="tx1"/>
                </a:solidFill>
              </a:rPr>
              <a:t>, 12/11, 11:59 pm)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12/14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5" y="1095337"/>
                <a:ext cx="8125852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 hypothetical points on the +/- margin from the decision boundary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≥+1</m:t>
                    </m:r>
                  </m:oMath>
                </a14:m>
                <a:r>
                  <a:rPr lang="en-US" dirty="0"/>
                  <a:t>    </a:t>
                </a: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Consider the vector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its      projection onto the vector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5" y="1095337"/>
                <a:ext cx="8125852" cy="2039539"/>
              </a:xfrm>
              <a:blipFill>
                <a:blip r:embed="rId3"/>
                <a:stretch>
                  <a:fillRect l="-1500" t="-5090" r="-1800" b="-123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1620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0B2B57-0B9A-4691-A9BE-435F7BD218AD}"/>
                  </a:ext>
                </a:extLst>
              </p:cNvPr>
              <p:cNvSpPr txBox="1"/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𝑤𝑖𝑑𝑡h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0B2B57-0B9A-4691-A9BE-435F7BD21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blipFill>
                <a:blip r:embed="rId4"/>
                <a:stretch>
                  <a:fillRect b="-2158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37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90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 b="-11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0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Quadratic program!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/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𝑸𝒙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𝑨𝒙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blipFill>
                <a:blip r:embed="rId4"/>
                <a:stretch>
                  <a:fillRect l="-2846" t="-3196" b="-8676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855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AF9A-2983-44FB-8521-B4FEEAB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did we go from maximizing margin to 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07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AF9A-2983-44FB-8521-B4FEEAB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did we go from maximizing margin to 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983419EA-CDC9-412B-8094-0B7419475FCF}"/>
              </a:ext>
            </a:extLst>
          </p:cNvPr>
          <p:cNvSpPr txBox="1"/>
          <p:nvPr/>
        </p:nvSpPr>
        <p:spPr>
          <a:xfrm>
            <a:off x="3933948" y="2935695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3A9828-A1C0-4FFC-B14C-A00872CBA12B}"/>
              </a:ext>
            </a:extLst>
          </p:cNvPr>
          <p:cNvSpPr txBox="1"/>
          <p:nvPr/>
        </p:nvSpPr>
        <p:spPr>
          <a:xfrm>
            <a:off x="2866268" y="169312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183417-33ED-4B84-8661-89E49578FB16}"/>
              </a:ext>
            </a:extLst>
          </p:cNvPr>
          <p:cNvCxnSpPr/>
          <p:nvPr/>
        </p:nvCxnSpPr>
        <p:spPr>
          <a:xfrm>
            <a:off x="2993142" y="1863129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00CACB-21D2-481B-9461-5E905D51B012}"/>
              </a:ext>
            </a:extLst>
          </p:cNvPr>
          <p:cNvCxnSpPr/>
          <p:nvPr/>
        </p:nvCxnSpPr>
        <p:spPr>
          <a:xfrm>
            <a:off x="1669792" y="3336652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168DACC-D784-4F88-AEF5-2D84DFE3BC59}"/>
              </a:ext>
            </a:extLst>
          </p:cNvPr>
          <p:cNvSpPr txBox="1"/>
          <p:nvPr/>
        </p:nvSpPr>
        <p:spPr>
          <a:xfrm>
            <a:off x="6987802" y="29416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927399-8B18-408C-B40E-12BC9E82D1A5}"/>
              </a:ext>
            </a:extLst>
          </p:cNvPr>
          <p:cNvSpPr txBox="1"/>
          <p:nvPr/>
        </p:nvSpPr>
        <p:spPr>
          <a:xfrm>
            <a:off x="5916400" y="169312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C7E1BD-EA90-4DF1-BAE9-AE8E3E41A26E}"/>
              </a:ext>
            </a:extLst>
          </p:cNvPr>
          <p:cNvCxnSpPr/>
          <p:nvPr/>
        </p:nvCxnSpPr>
        <p:spPr>
          <a:xfrm>
            <a:off x="6046996" y="186907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A8086E7-A63B-43C0-BBE8-EBEA225A86E9}"/>
              </a:ext>
            </a:extLst>
          </p:cNvPr>
          <p:cNvCxnSpPr/>
          <p:nvPr/>
        </p:nvCxnSpPr>
        <p:spPr>
          <a:xfrm>
            <a:off x="4723646" y="334259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B24A7FB-DAD0-45E8-B06A-DB2D8039981F}"/>
              </a:ext>
            </a:extLst>
          </p:cNvPr>
          <p:cNvSpPr txBox="1"/>
          <p:nvPr/>
        </p:nvSpPr>
        <p:spPr>
          <a:xfrm>
            <a:off x="10032834" y="295448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32AFB9-163A-4CB5-981E-EE020125FAD4}"/>
              </a:ext>
            </a:extLst>
          </p:cNvPr>
          <p:cNvSpPr txBox="1"/>
          <p:nvPr/>
        </p:nvSpPr>
        <p:spPr>
          <a:xfrm>
            <a:off x="8961432" y="170597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696FE7-2002-4CEA-A756-87525B7ACEB7}"/>
              </a:ext>
            </a:extLst>
          </p:cNvPr>
          <p:cNvCxnSpPr/>
          <p:nvPr/>
        </p:nvCxnSpPr>
        <p:spPr>
          <a:xfrm>
            <a:off x="9092028" y="188192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18F5169-52A6-4647-B696-5AC851524B6A}"/>
              </a:ext>
            </a:extLst>
          </p:cNvPr>
          <p:cNvCxnSpPr/>
          <p:nvPr/>
        </p:nvCxnSpPr>
        <p:spPr>
          <a:xfrm>
            <a:off x="7768678" y="335544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270E4FD-DF34-46C0-B482-D2A1513FADC8}"/>
              </a:ext>
            </a:extLst>
          </p:cNvPr>
          <p:cNvCxnSpPr/>
          <p:nvPr/>
        </p:nvCxnSpPr>
        <p:spPr>
          <a:xfrm flipV="1">
            <a:off x="2993142" y="2479438"/>
            <a:ext cx="435646" cy="8552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87229B-5742-4708-8D8D-489EA203E826}"/>
              </a:ext>
            </a:extLst>
          </p:cNvPr>
          <p:cNvCxnSpPr/>
          <p:nvPr/>
        </p:nvCxnSpPr>
        <p:spPr>
          <a:xfrm>
            <a:off x="1885016" y="276073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6D4B397-6A6C-434D-99BE-99D52C0432F0}"/>
              </a:ext>
            </a:extLst>
          </p:cNvPr>
          <p:cNvCxnSpPr/>
          <p:nvPr/>
        </p:nvCxnSpPr>
        <p:spPr>
          <a:xfrm>
            <a:off x="1989731" y="2549435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B36DAEF-E966-4F93-A5B7-6BFA10BA5A6B}"/>
              </a:ext>
            </a:extLst>
          </p:cNvPr>
          <p:cNvCxnSpPr/>
          <p:nvPr/>
        </p:nvCxnSpPr>
        <p:spPr>
          <a:xfrm>
            <a:off x="1780181" y="2975577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5FC4061-7D3D-46AB-9D3B-0D5F63C4459D}"/>
              </a:ext>
            </a:extLst>
          </p:cNvPr>
          <p:cNvCxnSpPr/>
          <p:nvPr/>
        </p:nvCxnSpPr>
        <p:spPr>
          <a:xfrm>
            <a:off x="4934727" y="2786808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53903B-BDAE-43FE-8830-7A9326182031}"/>
              </a:ext>
            </a:extLst>
          </p:cNvPr>
          <p:cNvCxnSpPr/>
          <p:nvPr/>
        </p:nvCxnSpPr>
        <p:spPr>
          <a:xfrm rot="21322712" flipV="1">
            <a:off x="6026607" y="2942582"/>
            <a:ext cx="251256" cy="408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D2A4CDE-53A0-4C71-8DBF-EDA1D2A348B3}"/>
              </a:ext>
            </a:extLst>
          </p:cNvPr>
          <p:cNvCxnSpPr/>
          <p:nvPr/>
        </p:nvCxnSpPr>
        <p:spPr>
          <a:xfrm>
            <a:off x="5147392" y="2365959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D78FB0-89C6-4C70-A862-18698945F43F}"/>
              </a:ext>
            </a:extLst>
          </p:cNvPr>
          <p:cNvCxnSpPr/>
          <p:nvPr/>
        </p:nvCxnSpPr>
        <p:spPr>
          <a:xfrm>
            <a:off x="4717907" y="3214971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2BD441A-24F9-4B73-8F4F-CD2704FA582A}"/>
              </a:ext>
            </a:extLst>
          </p:cNvPr>
          <p:cNvCxnSpPr/>
          <p:nvPr/>
        </p:nvCxnSpPr>
        <p:spPr>
          <a:xfrm>
            <a:off x="7977568" y="278151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09AFFA-8BB5-4C65-BCE3-E2E771F86277}"/>
              </a:ext>
            </a:extLst>
          </p:cNvPr>
          <p:cNvCxnSpPr/>
          <p:nvPr/>
        </p:nvCxnSpPr>
        <p:spPr>
          <a:xfrm>
            <a:off x="7543050" y="3666045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93F02F6-C059-4A5D-BB24-FE3A4266B850}"/>
              </a:ext>
            </a:extLst>
          </p:cNvPr>
          <p:cNvCxnSpPr/>
          <p:nvPr/>
        </p:nvCxnSpPr>
        <p:spPr>
          <a:xfrm>
            <a:off x="8410994" y="191428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404EF13-B188-4CA5-A363-CB754AEA2200}"/>
              </a:ext>
            </a:extLst>
          </p:cNvPr>
          <p:cNvCxnSpPr/>
          <p:nvPr/>
        </p:nvCxnSpPr>
        <p:spPr>
          <a:xfrm flipV="1">
            <a:off x="9085694" y="3141636"/>
            <a:ext cx="104212" cy="213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6" name="Cross 75">
            <a:extLst>
              <a:ext uri="{FF2B5EF4-FFF2-40B4-BE49-F238E27FC236}">
                <a16:creationId xmlns:a16="http://schemas.microsoft.com/office/drawing/2014/main" id="{B30CAD07-8DEA-4DF6-97E6-8C07C872B7BD}"/>
              </a:ext>
            </a:extLst>
          </p:cNvPr>
          <p:cNvSpPr/>
          <p:nvPr/>
        </p:nvSpPr>
        <p:spPr>
          <a:xfrm>
            <a:off x="2941437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Cross 76">
            <a:extLst>
              <a:ext uri="{FF2B5EF4-FFF2-40B4-BE49-F238E27FC236}">
                <a16:creationId xmlns:a16="http://schemas.microsoft.com/office/drawing/2014/main" id="{C8821361-48A8-4CF5-BD0B-AED758B3B0D3}"/>
              </a:ext>
            </a:extLst>
          </p:cNvPr>
          <p:cNvSpPr/>
          <p:nvPr/>
        </p:nvSpPr>
        <p:spPr>
          <a:xfrm>
            <a:off x="3486687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Cross 77">
            <a:extLst>
              <a:ext uri="{FF2B5EF4-FFF2-40B4-BE49-F238E27FC236}">
                <a16:creationId xmlns:a16="http://schemas.microsoft.com/office/drawing/2014/main" id="{4B7817CB-3342-4A6B-820F-758D8078484F}"/>
              </a:ext>
            </a:extLst>
          </p:cNvPr>
          <p:cNvSpPr/>
          <p:nvPr/>
        </p:nvSpPr>
        <p:spPr>
          <a:xfrm>
            <a:off x="3916285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CA09879B-2FC1-4DEE-83FB-CEF2FE59BE0F}"/>
              </a:ext>
            </a:extLst>
          </p:cNvPr>
          <p:cNvSpPr/>
          <p:nvPr/>
        </p:nvSpPr>
        <p:spPr>
          <a:xfrm>
            <a:off x="2755254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Cross 79">
            <a:extLst>
              <a:ext uri="{FF2B5EF4-FFF2-40B4-BE49-F238E27FC236}">
                <a16:creationId xmlns:a16="http://schemas.microsoft.com/office/drawing/2014/main" id="{DCE8F90F-3DD3-4D51-A33E-2C47BD27BC2F}"/>
              </a:ext>
            </a:extLst>
          </p:cNvPr>
          <p:cNvSpPr/>
          <p:nvPr/>
        </p:nvSpPr>
        <p:spPr>
          <a:xfrm>
            <a:off x="6017585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ross 80">
            <a:extLst>
              <a:ext uri="{FF2B5EF4-FFF2-40B4-BE49-F238E27FC236}">
                <a16:creationId xmlns:a16="http://schemas.microsoft.com/office/drawing/2014/main" id="{EB8B10FB-CD6E-4514-8DEB-D4C15E1914FB}"/>
              </a:ext>
            </a:extLst>
          </p:cNvPr>
          <p:cNvSpPr/>
          <p:nvPr/>
        </p:nvSpPr>
        <p:spPr>
          <a:xfrm>
            <a:off x="6562835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Cross 81">
            <a:extLst>
              <a:ext uri="{FF2B5EF4-FFF2-40B4-BE49-F238E27FC236}">
                <a16:creationId xmlns:a16="http://schemas.microsoft.com/office/drawing/2014/main" id="{795F8A42-425E-431C-9544-90FA57502D2C}"/>
              </a:ext>
            </a:extLst>
          </p:cNvPr>
          <p:cNvSpPr/>
          <p:nvPr/>
        </p:nvSpPr>
        <p:spPr>
          <a:xfrm>
            <a:off x="6992433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Cross 82">
            <a:extLst>
              <a:ext uri="{FF2B5EF4-FFF2-40B4-BE49-F238E27FC236}">
                <a16:creationId xmlns:a16="http://schemas.microsoft.com/office/drawing/2014/main" id="{F637E35A-E1D6-4B43-ABCC-939C877CA5F7}"/>
              </a:ext>
            </a:extLst>
          </p:cNvPr>
          <p:cNvSpPr/>
          <p:nvPr/>
        </p:nvSpPr>
        <p:spPr>
          <a:xfrm>
            <a:off x="5831402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Cross 83">
            <a:extLst>
              <a:ext uri="{FF2B5EF4-FFF2-40B4-BE49-F238E27FC236}">
                <a16:creationId xmlns:a16="http://schemas.microsoft.com/office/drawing/2014/main" id="{1C8E5DBC-115A-4DC2-AFEA-AEBC9497C805}"/>
              </a:ext>
            </a:extLst>
          </p:cNvPr>
          <p:cNvSpPr/>
          <p:nvPr/>
        </p:nvSpPr>
        <p:spPr>
          <a:xfrm>
            <a:off x="9060426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Cross 84">
            <a:extLst>
              <a:ext uri="{FF2B5EF4-FFF2-40B4-BE49-F238E27FC236}">
                <a16:creationId xmlns:a16="http://schemas.microsoft.com/office/drawing/2014/main" id="{AAC31ACA-A249-4DD9-A1EB-D0D7FA3839EB}"/>
              </a:ext>
            </a:extLst>
          </p:cNvPr>
          <p:cNvSpPr/>
          <p:nvPr/>
        </p:nvSpPr>
        <p:spPr>
          <a:xfrm>
            <a:off x="9605676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259128E8-2CD0-471C-9D83-51024AB1AF33}"/>
              </a:ext>
            </a:extLst>
          </p:cNvPr>
          <p:cNvSpPr/>
          <p:nvPr/>
        </p:nvSpPr>
        <p:spPr>
          <a:xfrm>
            <a:off x="10035274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Cross 86">
            <a:extLst>
              <a:ext uri="{FF2B5EF4-FFF2-40B4-BE49-F238E27FC236}">
                <a16:creationId xmlns:a16="http://schemas.microsoft.com/office/drawing/2014/main" id="{5051E6A3-45D7-4890-A78F-23548F575DAC}"/>
              </a:ext>
            </a:extLst>
          </p:cNvPr>
          <p:cNvSpPr/>
          <p:nvPr/>
        </p:nvSpPr>
        <p:spPr>
          <a:xfrm>
            <a:off x="8874243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4E58824-2C8A-4DDC-8F61-7D6A672587A4}"/>
              </a:ext>
            </a:extLst>
          </p:cNvPr>
          <p:cNvSpPr/>
          <p:nvPr/>
        </p:nvSpPr>
        <p:spPr>
          <a:xfrm>
            <a:off x="2390704" y="405352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BAF244-FB9F-41BA-8052-0CBB35A106B4}"/>
              </a:ext>
            </a:extLst>
          </p:cNvPr>
          <p:cNvSpPr/>
          <p:nvPr/>
        </p:nvSpPr>
        <p:spPr>
          <a:xfrm>
            <a:off x="2480007" y="4479782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0245AFE-354B-4AAF-B9F2-41E877B8F8E9}"/>
              </a:ext>
            </a:extLst>
          </p:cNvPr>
          <p:cNvSpPr/>
          <p:nvPr/>
        </p:nvSpPr>
        <p:spPr>
          <a:xfrm>
            <a:off x="1885016" y="3778051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95A45B-33C5-4013-B20A-9EE277F5DD9F}"/>
              </a:ext>
            </a:extLst>
          </p:cNvPr>
          <p:cNvSpPr/>
          <p:nvPr/>
        </p:nvSpPr>
        <p:spPr>
          <a:xfrm>
            <a:off x="3011958" y="41184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BA04BE9-E842-4D94-A274-A9EAAA6C9D50}"/>
              </a:ext>
            </a:extLst>
          </p:cNvPr>
          <p:cNvSpPr/>
          <p:nvPr/>
        </p:nvSpPr>
        <p:spPr>
          <a:xfrm>
            <a:off x="5465381" y="40839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F33D07-42D2-49D5-BBB7-4F39D822A840}"/>
              </a:ext>
            </a:extLst>
          </p:cNvPr>
          <p:cNvSpPr/>
          <p:nvPr/>
        </p:nvSpPr>
        <p:spPr>
          <a:xfrm>
            <a:off x="5554684" y="4510175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A93280D-9F35-4A94-84F0-3119CD69BC36}"/>
              </a:ext>
            </a:extLst>
          </p:cNvPr>
          <p:cNvSpPr/>
          <p:nvPr/>
        </p:nvSpPr>
        <p:spPr>
          <a:xfrm>
            <a:off x="4959693" y="380844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AE683B3-8767-4C7A-B182-C19C96F4467D}"/>
              </a:ext>
            </a:extLst>
          </p:cNvPr>
          <p:cNvSpPr/>
          <p:nvPr/>
        </p:nvSpPr>
        <p:spPr>
          <a:xfrm>
            <a:off x="6086635" y="414881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53E1AA0-D939-483C-A969-DC3B73DC397E}"/>
              </a:ext>
            </a:extLst>
          </p:cNvPr>
          <p:cNvSpPr/>
          <p:nvPr/>
        </p:nvSpPr>
        <p:spPr>
          <a:xfrm>
            <a:off x="8511719" y="41184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26BF7C4-D856-4785-9DDB-93CEE3B4682D}"/>
              </a:ext>
            </a:extLst>
          </p:cNvPr>
          <p:cNvSpPr/>
          <p:nvPr/>
        </p:nvSpPr>
        <p:spPr>
          <a:xfrm>
            <a:off x="8601022" y="4544675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3F4FBF7-31A3-4E11-A1C7-618A9D42C166}"/>
              </a:ext>
            </a:extLst>
          </p:cNvPr>
          <p:cNvSpPr/>
          <p:nvPr/>
        </p:nvSpPr>
        <p:spPr>
          <a:xfrm>
            <a:off x="8006031" y="384294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F7990FB-812F-43D6-99B4-63E984C76BF0}"/>
              </a:ext>
            </a:extLst>
          </p:cNvPr>
          <p:cNvSpPr/>
          <p:nvPr/>
        </p:nvSpPr>
        <p:spPr>
          <a:xfrm>
            <a:off x="9132973" y="418331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CCE7142-375E-488B-B11C-3B1BE6CB8DBA}"/>
                  </a:ext>
                </a:extLst>
              </p:cNvPr>
              <p:cNvSpPr txBox="1"/>
              <p:nvPr/>
            </p:nvSpPr>
            <p:spPr>
              <a:xfrm>
                <a:off x="1091883" y="2170291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CCE7142-375E-488B-B11C-3B1BE6CB8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83" y="2170291"/>
                <a:ext cx="1085821" cy="392993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D0DC4A4-D0E9-4EA4-811F-17B2B653A9D5}"/>
                  </a:ext>
                </a:extLst>
              </p:cNvPr>
              <p:cNvSpPr txBox="1"/>
              <p:nvPr/>
            </p:nvSpPr>
            <p:spPr>
              <a:xfrm>
                <a:off x="840032" y="2602428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D0DC4A4-D0E9-4EA4-811F-17B2B653A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32" y="2602428"/>
                <a:ext cx="1085821" cy="392993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3821FFE-986A-4252-ACA6-B30422D79ED7}"/>
                  </a:ext>
                </a:extLst>
              </p:cNvPr>
              <p:cNvSpPr txBox="1"/>
              <p:nvPr/>
            </p:nvSpPr>
            <p:spPr>
              <a:xfrm>
                <a:off x="4591623" y="1994005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3821FFE-986A-4252-ACA6-B30422D79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623" y="1994005"/>
                <a:ext cx="1085821" cy="392993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6CA017-1C45-4CAF-889C-6FE055809C94}"/>
                  </a:ext>
                </a:extLst>
              </p:cNvPr>
              <p:cNvSpPr txBox="1"/>
              <p:nvPr/>
            </p:nvSpPr>
            <p:spPr>
              <a:xfrm>
                <a:off x="4260184" y="2852421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6CA017-1C45-4CAF-889C-6FE055809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184" y="2852421"/>
                <a:ext cx="1085821" cy="392993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7121F5-F4F6-4C1D-9F0D-2BB1763B7EED}"/>
                  </a:ext>
                </a:extLst>
              </p:cNvPr>
              <p:cNvSpPr txBox="1"/>
              <p:nvPr/>
            </p:nvSpPr>
            <p:spPr>
              <a:xfrm>
                <a:off x="10612895" y="2931057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7121F5-F4F6-4C1D-9F0D-2BB1763B7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895" y="2931057"/>
                <a:ext cx="1085821" cy="392993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949738-C3DB-4A32-BC24-794D79A5CA1C}"/>
                  </a:ext>
                </a:extLst>
              </p:cNvPr>
              <p:cNvSpPr txBox="1"/>
              <p:nvPr/>
            </p:nvSpPr>
            <p:spPr>
              <a:xfrm>
                <a:off x="9872226" y="4710134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949738-C3DB-4A32-BC24-794D79A5C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226" y="4710134"/>
                <a:ext cx="1085821" cy="392993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5A3203-ABB4-44C2-93C1-99E53C1F0107}"/>
                  </a:ext>
                </a:extLst>
              </p:cNvPr>
              <p:cNvSpPr txBox="1"/>
              <p:nvPr/>
            </p:nvSpPr>
            <p:spPr>
              <a:xfrm>
                <a:off x="2067078" y="5090882"/>
                <a:ext cx="1831114" cy="168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5A3203-ABB4-44C2-93C1-99E53C1F0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078" y="5090882"/>
                <a:ext cx="1831114" cy="16804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2ADBACF-FED6-4DD5-8185-6040A2FBC49D}"/>
                  </a:ext>
                </a:extLst>
              </p:cNvPr>
              <p:cNvSpPr txBox="1"/>
              <p:nvPr/>
            </p:nvSpPr>
            <p:spPr>
              <a:xfrm>
                <a:off x="5195119" y="5066679"/>
                <a:ext cx="1831114" cy="168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2ADBACF-FED6-4DD5-8185-6040A2FBC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19" y="5066679"/>
                <a:ext cx="1831114" cy="16804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35165B-899C-4C77-A041-1AE1924E3575}"/>
                  </a:ext>
                </a:extLst>
              </p:cNvPr>
              <p:cNvSpPr txBox="1"/>
              <p:nvPr/>
            </p:nvSpPr>
            <p:spPr>
              <a:xfrm>
                <a:off x="8323160" y="4957213"/>
                <a:ext cx="1831114" cy="17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35165B-899C-4C77-A041-1AE1924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60" y="4957213"/>
                <a:ext cx="1831114" cy="17788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17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002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𝑤𝑖𝑑𝑡h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blipFill>
                <a:blip r:embed="rId4"/>
                <a:stretch>
                  <a:fillRect b="-2158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037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Quadratic program!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/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𝑸𝒙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𝑨𝒙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blipFill>
                <a:blip r:embed="rId4"/>
                <a:stretch>
                  <a:fillRect l="-2846" t="-3196" b="-8676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06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Support Vector Machines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Solvers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Conjugate gradient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Ellipsoid method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Interior point methods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644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 Case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positive-definite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problem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𝑸𝒗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∀ 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\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A symmetric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all of its eigenvalues are positive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 b="-17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444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22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40323-D95E-471C-AF54-0FC1DC5F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Lagrange Multipliers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02340-21DD-40BE-8400-CA7BB66F09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91501" cy="5068547"/>
              </a:xfrm>
            </p:spPr>
            <p:txBody>
              <a:bodyPr/>
              <a:lstStyle/>
              <a:p>
                <a:r>
                  <a:rPr lang="en-US" dirty="0"/>
                  <a:t>Goal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	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800" dirty="0"/>
              </a:p>
              <a:p>
                <a:r>
                  <a:rPr lang="en-US" dirty="0"/>
                  <a:t>Step 1: Construct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800" dirty="0"/>
              </a:p>
              <a:p>
                <a:r>
                  <a:rPr lang="en-US" dirty="0"/>
                  <a:t>Step 2: Solve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02340-21DD-40BE-8400-CA7BB66F09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91501" cy="5068547"/>
              </a:xfrm>
              <a:blipFill>
                <a:blip r:embed="rId2"/>
                <a:stretch>
                  <a:fillRect l="-2376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A6C384-E1B5-425E-AF6D-8EA8490740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CCC2B1B-4A0E-496A-A2F8-5DED8341F0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3600" y="4381500"/>
                <a:ext cx="5391501" cy="152215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Find saddle point: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</m: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Equivalent to solving: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CCC2B1B-4A0E-496A-A2F8-5DED8341F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381500"/>
                <a:ext cx="5391501" cy="1522154"/>
              </a:xfrm>
              <a:prstGeom prst="rect">
                <a:avLst/>
              </a:prstGeom>
              <a:blipFill>
                <a:blip r:embed="rId3"/>
                <a:stretch>
                  <a:fillRect l="-2262" t="-6827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317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Primal vs Dual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Construct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Primal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0A543D7-C7E4-4B93-A472-F018A3081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8789" y="218628"/>
                <a:ext cx="4086225" cy="2992096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Lagrange Multipliers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func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 	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Construct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Lagrangian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ℒ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</m:t>
                        </m:r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ax</m:t>
                                </m:r>
                              </m:e>
                              <m:lim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  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ℒ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0A543D7-C7E4-4B93-A472-F018A3081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789" y="218628"/>
                <a:ext cx="4086225" cy="2992096"/>
              </a:xfrm>
              <a:prstGeom prst="rect">
                <a:avLst/>
              </a:prstGeom>
              <a:blipFill>
                <a:blip r:embed="rId4"/>
                <a:stretch>
                  <a:fillRect l="-2080" t="-2632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757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Dual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430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Dual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10379406" cy="2039539"/>
              </a:xfrm>
            </p:spPr>
            <p:txBody>
              <a:bodyPr/>
              <a:lstStyle/>
              <a:p>
                <a:r>
                  <a:rPr lang="en-US" dirty="0"/>
                  <a:t>Dual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Prediction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10379406" cy="2039539"/>
              </a:xfrm>
              <a:blipFill>
                <a:blip r:embed="rId3"/>
                <a:stretch>
                  <a:fillRect l="-1174" t="-5090" b="-119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759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SVM: Sparsity of dual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</m:e>
                            </m:nary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−1]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0">
            <a:extLst>
              <a:ext uri="{FF2B5EF4-FFF2-40B4-BE49-F238E27FC236}">
                <a16:creationId xmlns:a16="http://schemas.microsoft.com/office/drawing/2014/main" id="{C322F06A-FBBB-4684-B472-579BF6A4CEE2}"/>
              </a:ext>
            </a:extLst>
          </p:cNvPr>
          <p:cNvGrpSpPr/>
          <p:nvPr/>
        </p:nvGrpSpPr>
        <p:grpSpPr>
          <a:xfrm>
            <a:off x="6313867" y="213879"/>
            <a:ext cx="5172176" cy="6574027"/>
            <a:chOff x="320675" y="-269079"/>
            <a:chExt cx="5394325" cy="6574027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5FF42796-30C5-4AA5-BD3F-3A56F98FD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8F57C39E-3CE8-470B-964D-501903346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6A27DB-98D1-49A6-BBF0-FBCE8DF4F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22" name="AutoShape 4">
                <a:extLst>
                  <a:ext uri="{FF2B5EF4-FFF2-40B4-BE49-F238E27FC236}">
                    <a16:creationId xmlns:a16="http://schemas.microsoft.com/office/drawing/2014/main" id="{8A15BBB7-446F-4C7F-88FD-4C890981B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utoShape 5">
                <a:extLst>
                  <a:ext uri="{FF2B5EF4-FFF2-40B4-BE49-F238E27FC236}">
                    <a16:creationId xmlns:a16="http://schemas.microsoft.com/office/drawing/2014/main" id="{B7D87B1D-F97F-4F75-BE8E-2F93EE93D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utoShape 6">
                <a:extLst>
                  <a:ext uri="{FF2B5EF4-FFF2-40B4-BE49-F238E27FC236}">
                    <a16:creationId xmlns:a16="http://schemas.microsoft.com/office/drawing/2014/main" id="{F362AF8D-1422-432B-8705-8A66BD6EE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utoShape 7">
                <a:extLst>
                  <a:ext uri="{FF2B5EF4-FFF2-40B4-BE49-F238E27FC236}">
                    <a16:creationId xmlns:a16="http://schemas.microsoft.com/office/drawing/2014/main" id="{338411C5-8143-4751-9AC9-C8E0F78E6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id="{60240785-8AC8-4C82-9D2A-9FCFC0A19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utoShape 9">
                <a:extLst>
                  <a:ext uri="{FF2B5EF4-FFF2-40B4-BE49-F238E27FC236}">
                    <a16:creationId xmlns:a16="http://schemas.microsoft.com/office/drawing/2014/main" id="{51A613F0-84AA-440C-863F-7CF2CCEEF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utoShape 10">
                <a:extLst>
                  <a:ext uri="{FF2B5EF4-FFF2-40B4-BE49-F238E27FC236}">
                    <a16:creationId xmlns:a16="http://schemas.microsoft.com/office/drawing/2014/main" id="{09ADEFB7-293B-4717-B1C6-73AB0A2D4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utoShape 11">
                <a:extLst>
                  <a:ext uri="{FF2B5EF4-FFF2-40B4-BE49-F238E27FC236}">
                    <a16:creationId xmlns:a16="http://schemas.microsoft.com/office/drawing/2014/main" id="{EDF2BEFF-046F-4A37-BE3B-06E39D5E1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utoShape 12">
                <a:extLst>
                  <a:ext uri="{FF2B5EF4-FFF2-40B4-BE49-F238E27FC236}">
                    <a16:creationId xmlns:a16="http://schemas.microsoft.com/office/drawing/2014/main" id="{31B895A1-27D7-4401-97CB-222F27730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utoShape 13">
                <a:extLst>
                  <a:ext uri="{FF2B5EF4-FFF2-40B4-BE49-F238E27FC236}">
                    <a16:creationId xmlns:a16="http://schemas.microsoft.com/office/drawing/2014/main" id="{12DCB6B7-C5C1-49C6-9956-B13EB406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DD86796D-950D-477A-AD22-808A680F4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F5DB26C8-23A9-40AA-8E88-9FA01A60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3126327B-21FD-4176-81AF-2C2C3995E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45932898-C7BB-4242-941A-5C1F334B6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15E44280-0737-425B-9127-CED7D798A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20">
                <a:extLst>
                  <a:ext uri="{FF2B5EF4-FFF2-40B4-BE49-F238E27FC236}">
                    <a16:creationId xmlns:a16="http://schemas.microsoft.com/office/drawing/2014/main" id="{EA367EC9-D39E-4ED9-A749-C5BBD7078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55B4A78A-4EAA-438D-A7BA-278B54BA5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EA7C7EAA-75A5-49B7-A86B-33C987BE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9B5885B9-75AE-4A94-A076-938EAB784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FF3E0BD4-48ED-42D9-B855-451CF24B2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25">
                <a:extLst>
                  <a:ext uri="{FF2B5EF4-FFF2-40B4-BE49-F238E27FC236}">
                    <a16:creationId xmlns:a16="http://schemas.microsoft.com/office/drawing/2014/main" id="{ED99C200-44E0-40B0-8C67-C3A1F6C6A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6">
                <a:extLst>
                  <a:ext uri="{FF2B5EF4-FFF2-40B4-BE49-F238E27FC236}">
                    <a16:creationId xmlns:a16="http://schemas.microsoft.com/office/drawing/2014/main" id="{21599706-411B-4A55-A8B0-2277A4FB1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046F68FA-0F9D-4CD5-B6D0-94BEBD468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7BBBE4E7-F794-4D1A-BA36-48C4762A7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276766" y="339533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SVM: Sparsity of dual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</m:e>
                            </m:nary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−1]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0">
            <a:extLst>
              <a:ext uri="{FF2B5EF4-FFF2-40B4-BE49-F238E27FC236}">
                <a16:creationId xmlns:a16="http://schemas.microsoft.com/office/drawing/2014/main" id="{C322F06A-FBBB-4684-B472-579BF6A4CEE2}"/>
              </a:ext>
            </a:extLst>
          </p:cNvPr>
          <p:cNvGrpSpPr/>
          <p:nvPr/>
        </p:nvGrpSpPr>
        <p:grpSpPr>
          <a:xfrm>
            <a:off x="6313867" y="213879"/>
            <a:ext cx="5172176" cy="6574027"/>
            <a:chOff x="320675" y="-269079"/>
            <a:chExt cx="5394325" cy="6574027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5FF42796-30C5-4AA5-BD3F-3A56F98FD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8F57C39E-3CE8-470B-964D-501903346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6A27DB-98D1-49A6-BBF0-FBCE8DF4F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22" name="AutoShape 4">
                <a:extLst>
                  <a:ext uri="{FF2B5EF4-FFF2-40B4-BE49-F238E27FC236}">
                    <a16:creationId xmlns:a16="http://schemas.microsoft.com/office/drawing/2014/main" id="{8A15BBB7-446F-4C7F-88FD-4C890981B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utoShape 5">
                <a:extLst>
                  <a:ext uri="{FF2B5EF4-FFF2-40B4-BE49-F238E27FC236}">
                    <a16:creationId xmlns:a16="http://schemas.microsoft.com/office/drawing/2014/main" id="{B7D87B1D-F97F-4F75-BE8E-2F93EE93D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utoShape 6">
                <a:extLst>
                  <a:ext uri="{FF2B5EF4-FFF2-40B4-BE49-F238E27FC236}">
                    <a16:creationId xmlns:a16="http://schemas.microsoft.com/office/drawing/2014/main" id="{F362AF8D-1422-432B-8705-8A66BD6EE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utoShape 7">
                <a:extLst>
                  <a:ext uri="{FF2B5EF4-FFF2-40B4-BE49-F238E27FC236}">
                    <a16:creationId xmlns:a16="http://schemas.microsoft.com/office/drawing/2014/main" id="{338411C5-8143-4751-9AC9-C8E0F78E6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id="{60240785-8AC8-4C82-9D2A-9FCFC0A19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utoShape 9">
                <a:extLst>
                  <a:ext uri="{FF2B5EF4-FFF2-40B4-BE49-F238E27FC236}">
                    <a16:creationId xmlns:a16="http://schemas.microsoft.com/office/drawing/2014/main" id="{51A613F0-84AA-440C-863F-7CF2CCEEF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utoShape 10">
                <a:extLst>
                  <a:ext uri="{FF2B5EF4-FFF2-40B4-BE49-F238E27FC236}">
                    <a16:creationId xmlns:a16="http://schemas.microsoft.com/office/drawing/2014/main" id="{09ADEFB7-293B-4717-B1C6-73AB0A2D4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utoShape 11">
                <a:extLst>
                  <a:ext uri="{FF2B5EF4-FFF2-40B4-BE49-F238E27FC236}">
                    <a16:creationId xmlns:a16="http://schemas.microsoft.com/office/drawing/2014/main" id="{EDF2BEFF-046F-4A37-BE3B-06E39D5E1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utoShape 12">
                <a:extLst>
                  <a:ext uri="{FF2B5EF4-FFF2-40B4-BE49-F238E27FC236}">
                    <a16:creationId xmlns:a16="http://schemas.microsoft.com/office/drawing/2014/main" id="{31B895A1-27D7-4401-97CB-222F27730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utoShape 13">
                <a:extLst>
                  <a:ext uri="{FF2B5EF4-FFF2-40B4-BE49-F238E27FC236}">
                    <a16:creationId xmlns:a16="http://schemas.microsoft.com/office/drawing/2014/main" id="{12DCB6B7-C5C1-49C6-9956-B13EB406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DD86796D-950D-477A-AD22-808A680F4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F5DB26C8-23A9-40AA-8E88-9FA01A60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3126327B-21FD-4176-81AF-2C2C3995E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45932898-C7BB-4242-941A-5C1F334B6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15E44280-0737-425B-9127-CED7D798A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20">
                <a:extLst>
                  <a:ext uri="{FF2B5EF4-FFF2-40B4-BE49-F238E27FC236}">
                    <a16:creationId xmlns:a16="http://schemas.microsoft.com/office/drawing/2014/main" id="{EA367EC9-D39E-4ED9-A749-C5BBD7078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55B4A78A-4EAA-438D-A7BA-278B54BA5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EA7C7EAA-75A5-49B7-A86B-33C987BE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9B5885B9-75AE-4A94-A076-938EAB784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FF3E0BD4-48ED-42D9-B855-451CF24B2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25">
                <a:extLst>
                  <a:ext uri="{FF2B5EF4-FFF2-40B4-BE49-F238E27FC236}">
                    <a16:creationId xmlns:a16="http://schemas.microsoft.com/office/drawing/2014/main" id="{ED99C200-44E0-40B0-8C67-C3A1F6C6A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6">
                <a:extLst>
                  <a:ext uri="{FF2B5EF4-FFF2-40B4-BE49-F238E27FC236}">
                    <a16:creationId xmlns:a16="http://schemas.microsoft.com/office/drawing/2014/main" id="{21599706-411B-4A55-A8B0-2277A4FB1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046F68FA-0F9D-4CD5-B6D0-94BEBD468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7BBBE4E7-F794-4D1A-BA36-48C4762A7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276766" y="339533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0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Dual SVM: </a:t>
            </a:r>
            <a:r>
              <a:rPr lang="en-US" dirty="0" err="1"/>
              <a:t>Sparsity</a:t>
            </a:r>
            <a:r>
              <a:rPr lang="en-US" dirty="0"/>
              <a:t> of dual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752601"/>
            <a:ext cx="25225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40"/>
          <p:cNvGrpSpPr/>
          <p:nvPr/>
        </p:nvGrpSpPr>
        <p:grpSpPr>
          <a:xfrm>
            <a:off x="1600200" y="1752600"/>
            <a:ext cx="5172176" cy="4552348"/>
            <a:chOff x="320675" y="1752600"/>
            <a:chExt cx="5394325" cy="4552348"/>
          </a:xfrm>
        </p:grpSpPr>
        <p:sp>
          <p:nvSpPr>
            <p:cNvPr id="35" name="Line 23"/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AutoShape 5"/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AutoShape 6"/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AutoShape 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AutoShape 8"/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AutoShape 9"/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AutoShape 10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AutoShape 11"/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AutoShape 12"/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AutoShape 13"/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43" name="Rectangle 15"/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16"/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19"/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20"/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22"/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23"/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24"/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26"/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 rot="16884189">
              <a:off x="2019192" y="3307172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 0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467601" y="2971800"/>
            <a:ext cx="3048000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few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non-zero : where constraint is active and tight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vectors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training points j whose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non-zero</a:t>
            </a:r>
          </a:p>
        </p:txBody>
      </p:sp>
      <p:sp>
        <p:nvSpPr>
          <p:cNvPr id="34" name="Oval 33"/>
          <p:cNvSpPr/>
          <p:nvPr/>
        </p:nvSpPr>
        <p:spPr>
          <a:xfrm>
            <a:off x="3624942" y="30480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320144" y="48006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561114" y="39624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88434" y="25908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1" y="350073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1" y="4360708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3034" y="26670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36234" y="479613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05001" y="22860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EA1C7E-345C-4F11-A164-48F98C7369B2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6179930" y="306655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6725180" y="275109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7642795" y="297191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4983040" y="256181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7031051" y="32558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7576301" y="366142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6911362" y="391379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7390118" y="271504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7576301" y="422925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6349090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4459955" y="287727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5993747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4353565" y="4903435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4423943" y="419680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4247175" y="526936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4495419" y="614003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5098296" y="4968328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6322493" y="530181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7110844" y="595076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6618790" y="51107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482B02B-E452-4438-B74E-80A81CF8F135}"/>
              </a:ext>
            </a:extLst>
          </p:cNvPr>
          <p:cNvCxnSpPr>
            <a:cxnSpLocks/>
          </p:cNvCxnSpPr>
          <p:nvPr/>
        </p:nvCxnSpPr>
        <p:spPr>
          <a:xfrm>
            <a:off x="3749584" y="2520010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3346699" y="3131207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3536497" y="2821642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7497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9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1962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real-world problems exhibit data that is not linearly separable.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4057707"/>
            <a:ext cx="8229600" cy="1172361"/>
            <a:chOff x="457200" y="2443162"/>
            <a:chExt cx="8229600" cy="1217402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When your data is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not linearly separable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how can you still use a linear classifier?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200" y="5230067"/>
            <a:ext cx="8229600" cy="1239184"/>
            <a:chOff x="457200" y="3660564"/>
            <a:chExt cx="8229600" cy="1217402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Preprocess the data to produce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nonlinear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features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35380" y="2311261"/>
            <a:ext cx="5526742" cy="4437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pixel representation for Facial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Recognition: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87BBA-AECC-454A-9EF9-96E1E64F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816" y="2758633"/>
            <a:ext cx="4224368" cy="11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47694" y="1972033"/>
            <a:ext cx="7569373" cy="3066670"/>
            <a:chOff x="498939" y="2260789"/>
            <a:chExt cx="10501260" cy="4254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939" y="2273489"/>
              <a:ext cx="4229100" cy="4241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799" y="2260789"/>
              <a:ext cx="3835400" cy="42545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5D496E-4F5F-4F73-A7BB-20745EF28C7D}"/>
              </a:ext>
            </a:extLst>
          </p:cNvPr>
          <p:cNvSpPr/>
          <p:nvPr/>
        </p:nvSpPr>
        <p:spPr>
          <a:xfrm>
            <a:off x="767631" y="1155962"/>
            <a:ext cx="493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hlinkClick r:id="rId5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E3297-5851-42D1-A811-8A21750CB49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0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#1: Inefficient Features</a:t>
            </a:r>
          </a:p>
          <a:p>
            <a:pPr lvl="1"/>
            <a:r>
              <a:rPr lang="en-US" dirty="0"/>
              <a:t>Non-linearly separable data requires </a:t>
            </a:r>
            <a:r>
              <a:rPr lang="en-US" b="1" dirty="0"/>
              <a:t>high dimensional </a:t>
            </a:r>
            <a:r>
              <a:rPr lang="en-US" dirty="0"/>
              <a:t>representation</a:t>
            </a:r>
          </a:p>
          <a:p>
            <a:pPr lvl="1"/>
            <a:r>
              <a:rPr lang="en-US" dirty="0"/>
              <a:t>Might be </a:t>
            </a:r>
            <a:r>
              <a:rPr lang="en-US" b="1" dirty="0"/>
              <a:t>prohibitively expensive </a:t>
            </a:r>
            <a:r>
              <a:rPr lang="en-US" dirty="0"/>
              <a:t>to compute or store</a:t>
            </a:r>
          </a:p>
          <a:p>
            <a:r>
              <a:rPr lang="en-US" dirty="0"/>
              <a:t>Motivation #2: Memory-based Methods</a:t>
            </a:r>
          </a:p>
          <a:p>
            <a:pPr lvl="1"/>
            <a:r>
              <a:rPr lang="en-US" dirty="0"/>
              <a:t>k-Nearest Neighbors (KNN) for facial recognition allows a </a:t>
            </a:r>
            <a:r>
              <a:rPr lang="en-US" b="1" dirty="0"/>
              <a:t>distance metric</a:t>
            </a:r>
            <a:r>
              <a:rPr lang="en-US" dirty="0"/>
              <a:t> between images -- no need to worry about linearity restriction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87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8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1" y="1258957"/>
            <a:ext cx="3525442" cy="5340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5261114" y="1258957"/>
            <a:ext cx="5168710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26080"/>
          <a:stretch/>
        </p:blipFill>
        <p:spPr>
          <a:xfrm>
            <a:off x="1865245" y="1808059"/>
            <a:ext cx="2733260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67" y="1724643"/>
            <a:ext cx="3937635" cy="1674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244" y="4599953"/>
            <a:ext cx="4726305" cy="1674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246" y="4685368"/>
            <a:ext cx="3080385" cy="91440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6200000">
            <a:off x="1847806" y="3617535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16200000">
            <a:off x="5373248" y="3617535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2492706" y="2779197"/>
            <a:ext cx="2927434" cy="1723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do some feature engineering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Our feature function is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apply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ɸ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each input vector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7D8C1-D055-48E4-92B3-7534E6E7411A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393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1909154" y="1258957"/>
            <a:ext cx="8520671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56" y="1856752"/>
            <a:ext cx="7898296" cy="2798308"/>
          </a:xfrm>
          <a:prstGeom prst="rect">
            <a:avLst/>
          </a:prstGeom>
        </p:spPr>
      </p:pic>
      <p:sp>
        <p:nvSpPr>
          <p:cNvPr id="17" name="Content Placeholder 5"/>
          <p:cNvSpPr txBox="1">
            <a:spLocks/>
          </p:cNvSpPr>
          <p:nvPr/>
        </p:nvSpPr>
        <p:spPr>
          <a:xfrm>
            <a:off x="2231956" y="4916921"/>
            <a:ext cx="7978844" cy="1535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could replace the dot product of the two feature vectors in the transformed space with a function k(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x,z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48874" y="1863308"/>
            <a:ext cx="2732799" cy="1184875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624" y="5733388"/>
            <a:ext cx="4992324" cy="390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BEBF0-990F-424A-B6F8-32F92555F18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3326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1909154" y="1258957"/>
            <a:ext cx="8520671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231956" y="4916921"/>
            <a:ext cx="7978844" cy="1535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could replace the dot product of the two feature vectors in the transformed space with a function k(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x,z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48874" y="1863308"/>
            <a:ext cx="2732799" cy="1184875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56" y="1856753"/>
            <a:ext cx="6934200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624" y="5733388"/>
            <a:ext cx="4992324" cy="390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BACB-4002-4095-8155-9F68DB56BCB1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4157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4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1213074"/>
            <a:ext cx="8229600" cy="763645"/>
            <a:chOff x="457200" y="2443162"/>
            <a:chExt cx="8229600" cy="1217402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These are just non-linear features, right?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1200" y="1801907"/>
            <a:ext cx="8229600" cy="578223"/>
            <a:chOff x="457200" y="3660564"/>
            <a:chExt cx="8229600" cy="1217402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Yes, but…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2617656"/>
            <a:ext cx="8229600" cy="1172361"/>
            <a:chOff x="457200" y="2443162"/>
            <a:chExt cx="8229600" cy="1217402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Can’t we just compute the feature transformation </a:t>
              </a:r>
              <a:r>
                <a:rPr kumimoji="0" lang="el-G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φ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explicitly?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200" y="3790017"/>
            <a:ext cx="8229600" cy="578223"/>
            <a:chOff x="457200" y="3660564"/>
            <a:chExt cx="8229600" cy="1217402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That depends...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0" y="4621681"/>
            <a:ext cx="8229600" cy="594137"/>
            <a:chOff x="457200" y="2443162"/>
            <a:chExt cx="8229600" cy="1217402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So, why all the hype about the kernel trick?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5180147"/>
            <a:ext cx="8229600" cy="1541329"/>
            <a:chOff x="457200" y="3660564"/>
            <a:chExt cx="8229600" cy="1217402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Because 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explicit features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might either be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prohibitively expensive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to compute or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infinite length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vectors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2563ACE-7BCD-40B5-9649-510BA67652E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7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EBFD-04DE-4E33-BEA2-07995534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Previous Piazza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 the magnitude of w increases, will the distance between the contour lines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increase or decrease?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BD2C6A4-3904-4653-BF56-707B7911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16" y="2004665"/>
            <a:ext cx="5643604" cy="47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9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03213"/>
            <a:ext cx="75438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863339"/>
            <a:ext cx="55880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2355093"/>
            <a:ext cx="5575300" cy="10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ED2FD-6C0E-4B05-9084-384D73AEFF73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631118"/>
          </a:xfrm>
        </p:spPr>
        <p:txBody>
          <a:bodyPr>
            <a:normAutofit fontScale="85000"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Side Note: </a:t>
            </a:r>
            <a:r>
              <a:rPr lang="en-US" dirty="0"/>
              <a:t>The feature space might not be unique!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90460"/>
            <a:ext cx="6400800" cy="433070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81201" y="1868157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#1: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81200" y="3862152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#2: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981198" y="5942829"/>
            <a:ext cx="8229602" cy="625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These two different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feature representations correspond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the same kernel function!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BB8C9-F162-4F29-985B-7EDE7C8B8A36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1258"/>
            <a:ext cx="8229600" cy="722458"/>
          </a:xfrm>
        </p:spPr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02871"/>
          <a:ext cx="8229600" cy="518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Kernel Function</a:t>
                      </a:r>
                      <a:br>
                        <a:rPr lang="en-US" dirty="0"/>
                      </a:br>
                      <a:r>
                        <a:rPr lang="en-US" dirty="0"/>
                        <a:t>(implicit</a:t>
                      </a:r>
                      <a:r>
                        <a:rPr lang="en-US" baseline="0" dirty="0"/>
                        <a:t> dot product)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 Space</a:t>
                      </a:r>
                      <a:br>
                        <a:rPr lang="en-US" dirty="0"/>
                      </a:br>
                      <a:r>
                        <a:rPr lang="en-US" dirty="0"/>
                        <a:t>(explicit dot product)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original input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 (v1)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of</a:t>
                      </a:r>
                      <a:r>
                        <a:rPr lang="en-US" baseline="0" dirty="0"/>
                        <a:t> 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</a:t>
                      </a:r>
                      <a:r>
                        <a:rPr lang="en-US" baseline="0" dirty="0"/>
                        <a:t> (v2)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up to </a:t>
                      </a:r>
                      <a:r>
                        <a:rPr lang="en-US" baseline="0" dirty="0"/>
                        <a:t>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Gaussian (RBF)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Infinite dimensional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Hyperbolic</a:t>
                      </a:r>
                      <a:r>
                        <a:rPr lang="en-US" baseline="0" dirty="0"/>
                        <a:t> Tangent (Sigmoid)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(With</a:t>
                      </a:r>
                      <a:r>
                        <a:rPr lang="en-US" baseline="0" dirty="0"/>
                        <a:t> SVM, this is equivalent to a 2-layer neural network)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19" y="4553247"/>
            <a:ext cx="3466532" cy="660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19" y="2140040"/>
            <a:ext cx="1865324" cy="346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20" y="2950027"/>
            <a:ext cx="2220231" cy="346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20" y="3785234"/>
            <a:ext cx="2731957" cy="346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20" y="5461574"/>
            <a:ext cx="3350981" cy="34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BB68A-710B-458D-9E0F-BA0FC830A04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18196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Kernels: Mercer’s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3904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functions are valid kernels that correspond to feature vectors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j(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Answer: Mercer kernels for k(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K, where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i,j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k(x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(j)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continuous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is symmetric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is positive semi-definite, i.e. 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≥ 0 for all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250E2-3DEF-4171-A1EC-A2D0C86A04E3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6252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SVMs with Kernels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a set of features and kernel function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Solve dual problem to obtain support vectors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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classification time, compute: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676400" y="3505835"/>
            <a:ext cx="4572000" cy="2590800"/>
            <a:chOff x="288" y="2447"/>
            <a:chExt cx="3072" cy="168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88" y="2447"/>
              <a:ext cx="3072" cy="16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56" y="3744"/>
              <a:ext cx="199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3" y="2640"/>
              <a:ext cx="2959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" y="3268"/>
              <a:ext cx="2774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324600" y="4419600"/>
            <a:ext cx="1066800" cy="990600"/>
          </a:xfrm>
          <a:prstGeom prst="rightArrow">
            <a:avLst>
              <a:gd name="adj1" fmla="val 50000"/>
              <a:gd name="adj2" fmla="val 26923"/>
            </a:avLst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Classify as</a:t>
            </a:r>
          </a:p>
        </p:txBody>
      </p:sp>
      <p:pic>
        <p:nvPicPr>
          <p:cNvPr id="12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4724401"/>
            <a:ext cx="2997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355824-9B83-49AC-9CDE-DAEE9A35634E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535067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E5B6C-0390-4210-AAD1-80151DA9CD6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60341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E6F26-499F-45B2-9097-EA26819CE669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54473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7549-4C81-4AF5-A5FD-18083A9F67B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12537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81EAC-7813-4503-A282-F8E134E683D7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46068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AA925-578D-4C3D-9153-2FA755EB8D4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6244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8"/>
            <a:ext cx="10515600" cy="553638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2C88A9-42D8-498E-ABFF-E25CFB238A54}"/>
              </a:ext>
            </a:extLst>
          </p:cNvPr>
          <p:cNvSpPr txBox="1"/>
          <p:nvPr/>
        </p:nvSpPr>
        <p:spPr>
          <a:xfrm>
            <a:off x="3926082" y="3419005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D877CBC-8375-4F1F-A351-CEEB47740019}"/>
              </a:ext>
            </a:extLst>
          </p:cNvPr>
          <p:cNvSpPr txBox="1"/>
          <p:nvPr/>
        </p:nvSpPr>
        <p:spPr>
          <a:xfrm>
            <a:off x="2858402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F6A63FE-3BCB-451F-BDF0-490FA478FEEF}"/>
              </a:ext>
            </a:extLst>
          </p:cNvPr>
          <p:cNvCxnSpPr/>
          <p:nvPr/>
        </p:nvCxnSpPr>
        <p:spPr>
          <a:xfrm>
            <a:off x="2985276" y="2346439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3F7431E-D440-4808-BE9B-5F0C87D6D2FE}"/>
              </a:ext>
            </a:extLst>
          </p:cNvPr>
          <p:cNvCxnSpPr/>
          <p:nvPr/>
        </p:nvCxnSpPr>
        <p:spPr>
          <a:xfrm>
            <a:off x="1661926" y="3819962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A092EC75-7FA5-4A37-A7FE-E06C0A21954B}"/>
              </a:ext>
            </a:extLst>
          </p:cNvPr>
          <p:cNvSpPr txBox="1"/>
          <p:nvPr/>
        </p:nvSpPr>
        <p:spPr>
          <a:xfrm>
            <a:off x="6979936" y="342494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6F6614-04AA-4B15-B577-F1CE6F5DA756}"/>
              </a:ext>
            </a:extLst>
          </p:cNvPr>
          <p:cNvSpPr txBox="1"/>
          <p:nvPr/>
        </p:nvSpPr>
        <p:spPr>
          <a:xfrm>
            <a:off x="5908534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E5BFB48-D341-4032-9575-850BBEB39F15}"/>
              </a:ext>
            </a:extLst>
          </p:cNvPr>
          <p:cNvCxnSpPr/>
          <p:nvPr/>
        </p:nvCxnSpPr>
        <p:spPr>
          <a:xfrm>
            <a:off x="6039130" y="235238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9718353-B396-487B-8435-4688BA59BEB8}"/>
              </a:ext>
            </a:extLst>
          </p:cNvPr>
          <p:cNvCxnSpPr/>
          <p:nvPr/>
        </p:nvCxnSpPr>
        <p:spPr>
          <a:xfrm>
            <a:off x="4715780" y="382590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4098F07-81F8-4CEE-8450-93A8C14638FE}"/>
              </a:ext>
            </a:extLst>
          </p:cNvPr>
          <p:cNvSpPr txBox="1"/>
          <p:nvPr/>
        </p:nvSpPr>
        <p:spPr>
          <a:xfrm>
            <a:off x="10024968" y="343779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7E07383-B215-4FD6-8FB9-FDCCEF37EBDE}"/>
              </a:ext>
            </a:extLst>
          </p:cNvPr>
          <p:cNvSpPr txBox="1"/>
          <p:nvPr/>
        </p:nvSpPr>
        <p:spPr>
          <a:xfrm>
            <a:off x="8953566" y="218928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DAF9202-0AE7-4A75-94DB-8597F32BF5FA}"/>
              </a:ext>
            </a:extLst>
          </p:cNvPr>
          <p:cNvCxnSpPr/>
          <p:nvPr/>
        </p:nvCxnSpPr>
        <p:spPr>
          <a:xfrm>
            <a:off x="9084162" y="236523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95F4C1-52E3-415E-A671-4DC79EAC6E49}"/>
              </a:ext>
            </a:extLst>
          </p:cNvPr>
          <p:cNvCxnSpPr/>
          <p:nvPr/>
        </p:nvCxnSpPr>
        <p:spPr>
          <a:xfrm>
            <a:off x="7760812" y="383875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C65FB13-CDB9-4240-8FD0-3F4F60CBF810}"/>
              </a:ext>
            </a:extLst>
          </p:cNvPr>
          <p:cNvCxnSpPr/>
          <p:nvPr/>
        </p:nvCxnSpPr>
        <p:spPr>
          <a:xfrm flipV="1">
            <a:off x="2985276" y="2962747"/>
            <a:ext cx="435646" cy="8552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5B18009-7B41-44F5-A08F-C66CCBBABA6C}"/>
              </a:ext>
            </a:extLst>
          </p:cNvPr>
          <p:cNvCxnSpPr/>
          <p:nvPr/>
        </p:nvCxnSpPr>
        <p:spPr>
          <a:xfrm>
            <a:off x="1877150" y="324404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415196D-F279-41ED-B5CD-33797CCEC259}"/>
              </a:ext>
            </a:extLst>
          </p:cNvPr>
          <p:cNvCxnSpPr/>
          <p:nvPr/>
        </p:nvCxnSpPr>
        <p:spPr>
          <a:xfrm>
            <a:off x="1981865" y="303274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8196EFE-9E4D-49E5-8317-EDF0119E891C}"/>
              </a:ext>
            </a:extLst>
          </p:cNvPr>
          <p:cNvCxnSpPr/>
          <p:nvPr/>
        </p:nvCxnSpPr>
        <p:spPr>
          <a:xfrm>
            <a:off x="1772315" y="3458886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F25AE1-829F-428F-BDE5-580FF5F08ADE}"/>
              </a:ext>
            </a:extLst>
          </p:cNvPr>
          <p:cNvCxnSpPr/>
          <p:nvPr/>
        </p:nvCxnSpPr>
        <p:spPr>
          <a:xfrm>
            <a:off x="4926861" y="3270117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187B571-80F9-4579-B0A3-57F27F292ABC}"/>
              </a:ext>
            </a:extLst>
          </p:cNvPr>
          <p:cNvCxnSpPr/>
          <p:nvPr/>
        </p:nvCxnSpPr>
        <p:spPr>
          <a:xfrm rot="21322712" flipV="1">
            <a:off x="6018741" y="3425892"/>
            <a:ext cx="251256" cy="408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AC4FBD6-510E-446B-B4AC-76620F4E4AD3}"/>
              </a:ext>
            </a:extLst>
          </p:cNvPr>
          <p:cNvCxnSpPr/>
          <p:nvPr/>
        </p:nvCxnSpPr>
        <p:spPr>
          <a:xfrm>
            <a:off x="5139526" y="2849268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97EE49E-81F4-47C9-9B74-F253C8E7481E}"/>
              </a:ext>
            </a:extLst>
          </p:cNvPr>
          <p:cNvCxnSpPr/>
          <p:nvPr/>
        </p:nvCxnSpPr>
        <p:spPr>
          <a:xfrm>
            <a:off x="4710041" y="3698280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5FF8044-53FA-4570-8B2B-3D583CBECC73}"/>
              </a:ext>
            </a:extLst>
          </p:cNvPr>
          <p:cNvCxnSpPr/>
          <p:nvPr/>
        </p:nvCxnSpPr>
        <p:spPr>
          <a:xfrm>
            <a:off x="7969702" y="326482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6530834-64FC-4596-8C04-FF69C231ABC8}"/>
              </a:ext>
            </a:extLst>
          </p:cNvPr>
          <p:cNvCxnSpPr/>
          <p:nvPr/>
        </p:nvCxnSpPr>
        <p:spPr>
          <a:xfrm>
            <a:off x="7535184" y="414935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0040A3D-5A66-4481-B040-B2B7E4407736}"/>
              </a:ext>
            </a:extLst>
          </p:cNvPr>
          <p:cNvCxnSpPr/>
          <p:nvPr/>
        </p:nvCxnSpPr>
        <p:spPr>
          <a:xfrm>
            <a:off x="8403128" y="239759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431E04C-EDD6-4A72-B1D8-DC09F4903035}"/>
              </a:ext>
            </a:extLst>
          </p:cNvPr>
          <p:cNvCxnSpPr/>
          <p:nvPr/>
        </p:nvCxnSpPr>
        <p:spPr>
          <a:xfrm flipV="1">
            <a:off x="9077828" y="3624946"/>
            <a:ext cx="104212" cy="213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6" name="Cross 125">
            <a:extLst>
              <a:ext uri="{FF2B5EF4-FFF2-40B4-BE49-F238E27FC236}">
                <a16:creationId xmlns:a16="http://schemas.microsoft.com/office/drawing/2014/main" id="{9280FF68-D5F2-4545-AFEB-96C1FFFA1E18}"/>
              </a:ext>
            </a:extLst>
          </p:cNvPr>
          <p:cNvSpPr/>
          <p:nvPr/>
        </p:nvSpPr>
        <p:spPr>
          <a:xfrm>
            <a:off x="2933570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ross 126">
            <a:extLst>
              <a:ext uri="{FF2B5EF4-FFF2-40B4-BE49-F238E27FC236}">
                <a16:creationId xmlns:a16="http://schemas.microsoft.com/office/drawing/2014/main" id="{5E23DF4C-8AEF-462D-B4ED-8854D01B4C6C}"/>
              </a:ext>
            </a:extLst>
          </p:cNvPr>
          <p:cNvSpPr/>
          <p:nvPr/>
        </p:nvSpPr>
        <p:spPr>
          <a:xfrm>
            <a:off x="3478820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ross 127">
            <a:extLst>
              <a:ext uri="{FF2B5EF4-FFF2-40B4-BE49-F238E27FC236}">
                <a16:creationId xmlns:a16="http://schemas.microsoft.com/office/drawing/2014/main" id="{C4A4A8DF-3311-4A8E-8B1C-FF4D34C7EF1F}"/>
              </a:ext>
            </a:extLst>
          </p:cNvPr>
          <p:cNvSpPr/>
          <p:nvPr/>
        </p:nvSpPr>
        <p:spPr>
          <a:xfrm>
            <a:off x="3908418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ross 128">
            <a:extLst>
              <a:ext uri="{FF2B5EF4-FFF2-40B4-BE49-F238E27FC236}">
                <a16:creationId xmlns:a16="http://schemas.microsoft.com/office/drawing/2014/main" id="{D1CB399A-4AF1-4080-98D7-F9C16543A055}"/>
              </a:ext>
            </a:extLst>
          </p:cNvPr>
          <p:cNvSpPr/>
          <p:nvPr/>
        </p:nvSpPr>
        <p:spPr>
          <a:xfrm>
            <a:off x="2747387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ross 129">
            <a:extLst>
              <a:ext uri="{FF2B5EF4-FFF2-40B4-BE49-F238E27FC236}">
                <a16:creationId xmlns:a16="http://schemas.microsoft.com/office/drawing/2014/main" id="{F31125D9-9159-47E6-B342-9279C3AD5CDF}"/>
              </a:ext>
            </a:extLst>
          </p:cNvPr>
          <p:cNvSpPr/>
          <p:nvPr/>
        </p:nvSpPr>
        <p:spPr>
          <a:xfrm>
            <a:off x="6009718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ross 130">
            <a:extLst>
              <a:ext uri="{FF2B5EF4-FFF2-40B4-BE49-F238E27FC236}">
                <a16:creationId xmlns:a16="http://schemas.microsoft.com/office/drawing/2014/main" id="{F3F542A9-402B-40A2-9B79-C5647D784455}"/>
              </a:ext>
            </a:extLst>
          </p:cNvPr>
          <p:cNvSpPr/>
          <p:nvPr/>
        </p:nvSpPr>
        <p:spPr>
          <a:xfrm>
            <a:off x="6554968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ross 131">
            <a:extLst>
              <a:ext uri="{FF2B5EF4-FFF2-40B4-BE49-F238E27FC236}">
                <a16:creationId xmlns:a16="http://schemas.microsoft.com/office/drawing/2014/main" id="{11741D1E-20E8-411E-9556-19F3E8B3CDA3}"/>
              </a:ext>
            </a:extLst>
          </p:cNvPr>
          <p:cNvSpPr/>
          <p:nvPr/>
        </p:nvSpPr>
        <p:spPr>
          <a:xfrm>
            <a:off x="6984566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ross 132">
            <a:extLst>
              <a:ext uri="{FF2B5EF4-FFF2-40B4-BE49-F238E27FC236}">
                <a16:creationId xmlns:a16="http://schemas.microsoft.com/office/drawing/2014/main" id="{81C3CF30-8FB3-4E1E-92E3-0E7F5C96F759}"/>
              </a:ext>
            </a:extLst>
          </p:cNvPr>
          <p:cNvSpPr/>
          <p:nvPr/>
        </p:nvSpPr>
        <p:spPr>
          <a:xfrm>
            <a:off x="5823535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ross 133">
            <a:extLst>
              <a:ext uri="{FF2B5EF4-FFF2-40B4-BE49-F238E27FC236}">
                <a16:creationId xmlns:a16="http://schemas.microsoft.com/office/drawing/2014/main" id="{DC5FE378-6F40-4E25-83A6-1485B5897D74}"/>
              </a:ext>
            </a:extLst>
          </p:cNvPr>
          <p:cNvSpPr/>
          <p:nvPr/>
        </p:nvSpPr>
        <p:spPr>
          <a:xfrm>
            <a:off x="9052559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ross 134">
            <a:extLst>
              <a:ext uri="{FF2B5EF4-FFF2-40B4-BE49-F238E27FC236}">
                <a16:creationId xmlns:a16="http://schemas.microsoft.com/office/drawing/2014/main" id="{3B17F4C2-0512-4A5C-8194-F1AE8B99C3C8}"/>
              </a:ext>
            </a:extLst>
          </p:cNvPr>
          <p:cNvSpPr/>
          <p:nvPr/>
        </p:nvSpPr>
        <p:spPr>
          <a:xfrm>
            <a:off x="9597809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Cross 135">
            <a:extLst>
              <a:ext uri="{FF2B5EF4-FFF2-40B4-BE49-F238E27FC236}">
                <a16:creationId xmlns:a16="http://schemas.microsoft.com/office/drawing/2014/main" id="{8352D65E-EF23-4CA0-95CA-23D013B805A1}"/>
              </a:ext>
            </a:extLst>
          </p:cNvPr>
          <p:cNvSpPr/>
          <p:nvPr/>
        </p:nvSpPr>
        <p:spPr>
          <a:xfrm>
            <a:off x="10027407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Cross 136">
            <a:extLst>
              <a:ext uri="{FF2B5EF4-FFF2-40B4-BE49-F238E27FC236}">
                <a16:creationId xmlns:a16="http://schemas.microsoft.com/office/drawing/2014/main" id="{9248FABF-A630-4836-8C9B-48C135758E68}"/>
              </a:ext>
            </a:extLst>
          </p:cNvPr>
          <p:cNvSpPr/>
          <p:nvPr/>
        </p:nvSpPr>
        <p:spPr>
          <a:xfrm>
            <a:off x="8866376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03A285-C005-47B4-AECD-D41E265C9136}"/>
              </a:ext>
            </a:extLst>
          </p:cNvPr>
          <p:cNvSpPr/>
          <p:nvPr/>
        </p:nvSpPr>
        <p:spPr>
          <a:xfrm>
            <a:off x="2382838" y="453683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7E59F6-DCC1-4F52-B190-97A821679CC7}"/>
              </a:ext>
            </a:extLst>
          </p:cNvPr>
          <p:cNvSpPr/>
          <p:nvPr/>
        </p:nvSpPr>
        <p:spPr>
          <a:xfrm>
            <a:off x="2472141" y="4963091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0B38986-C95F-4E22-AC79-64E6CE555B3E}"/>
              </a:ext>
            </a:extLst>
          </p:cNvPr>
          <p:cNvSpPr/>
          <p:nvPr/>
        </p:nvSpPr>
        <p:spPr>
          <a:xfrm>
            <a:off x="1877150" y="426136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41BC40C-A6B8-490D-BA96-E94386E2289E}"/>
              </a:ext>
            </a:extLst>
          </p:cNvPr>
          <p:cNvSpPr/>
          <p:nvPr/>
        </p:nvSpPr>
        <p:spPr>
          <a:xfrm>
            <a:off x="3004092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EA7CAE5-7C25-4B7C-8F5C-AF3528E6AB0D}"/>
              </a:ext>
            </a:extLst>
          </p:cNvPr>
          <p:cNvSpPr/>
          <p:nvPr/>
        </p:nvSpPr>
        <p:spPr>
          <a:xfrm>
            <a:off x="5457515" y="45672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98AB811-678B-483A-BF33-31C4BC49DD63}"/>
              </a:ext>
            </a:extLst>
          </p:cNvPr>
          <p:cNvSpPr/>
          <p:nvPr/>
        </p:nvSpPr>
        <p:spPr>
          <a:xfrm>
            <a:off x="5546818" y="49934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0633D00-DAB2-4E4F-A7D4-5552E3BAD750}"/>
              </a:ext>
            </a:extLst>
          </p:cNvPr>
          <p:cNvSpPr/>
          <p:nvPr/>
        </p:nvSpPr>
        <p:spPr>
          <a:xfrm>
            <a:off x="4951827" y="42917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556F82D-AA5D-4BF5-8376-A7DABD88AE8E}"/>
              </a:ext>
            </a:extLst>
          </p:cNvPr>
          <p:cNvSpPr/>
          <p:nvPr/>
        </p:nvSpPr>
        <p:spPr>
          <a:xfrm>
            <a:off x="6078769" y="46321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39BF722-4662-407F-B6EC-68E05313A4FB}"/>
              </a:ext>
            </a:extLst>
          </p:cNvPr>
          <p:cNvSpPr/>
          <p:nvPr/>
        </p:nvSpPr>
        <p:spPr>
          <a:xfrm>
            <a:off x="8503853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3D7E2D3-EB00-43C8-B180-5676C7B578A1}"/>
              </a:ext>
            </a:extLst>
          </p:cNvPr>
          <p:cNvSpPr/>
          <p:nvPr/>
        </p:nvSpPr>
        <p:spPr>
          <a:xfrm>
            <a:off x="8593156" y="50279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7FE2256-614E-43D7-BF43-D6F795989C9A}"/>
              </a:ext>
            </a:extLst>
          </p:cNvPr>
          <p:cNvSpPr/>
          <p:nvPr/>
        </p:nvSpPr>
        <p:spPr>
          <a:xfrm>
            <a:off x="7998165" y="43262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CFB5448-ACEF-4949-894D-A537DE15AB75}"/>
              </a:ext>
            </a:extLst>
          </p:cNvPr>
          <p:cNvSpPr/>
          <p:nvPr/>
        </p:nvSpPr>
        <p:spPr>
          <a:xfrm>
            <a:off x="9125107" y="46666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E233D7F-6A54-4D69-8F38-C7A47F5B45F8}"/>
                  </a:ext>
                </a:extLst>
              </p:cNvPr>
              <p:cNvSpPr txBox="1"/>
              <p:nvPr/>
            </p:nvSpPr>
            <p:spPr>
              <a:xfrm>
                <a:off x="1080010" y="2641185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E233D7F-6A54-4D69-8F38-C7A47F5B4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10" y="2641185"/>
                <a:ext cx="1085821" cy="392993"/>
              </a:xfrm>
              <a:prstGeom prst="rect">
                <a:avLst/>
              </a:prstGeom>
              <a:blipFill>
                <a:blip r:embed="rId2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C2FD15-18E7-4DE8-A450-DA56D3A0162D}"/>
                  </a:ext>
                </a:extLst>
              </p:cNvPr>
              <p:cNvSpPr txBox="1"/>
              <p:nvPr/>
            </p:nvSpPr>
            <p:spPr>
              <a:xfrm>
                <a:off x="828159" y="3073322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C2FD15-18E7-4DE8-A450-DA56D3A01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9" y="3073322"/>
                <a:ext cx="1085821" cy="392993"/>
              </a:xfrm>
              <a:prstGeom prst="rect">
                <a:avLst/>
              </a:prstGeom>
              <a:blipFill>
                <a:blip r:embed="rId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F12F90A-5AAB-4FDB-B9CA-2FA0040A7013}"/>
                  </a:ext>
                </a:extLst>
              </p:cNvPr>
              <p:cNvSpPr txBox="1"/>
              <p:nvPr/>
            </p:nvSpPr>
            <p:spPr>
              <a:xfrm>
                <a:off x="4547039" y="2462033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F12F90A-5AAB-4FDB-B9CA-2FA0040A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39" y="2462033"/>
                <a:ext cx="1085821" cy="392993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ED40A7-6D7D-45AB-9535-68F79BAE42B1}"/>
                  </a:ext>
                </a:extLst>
              </p:cNvPr>
              <p:cNvSpPr txBox="1"/>
              <p:nvPr/>
            </p:nvSpPr>
            <p:spPr>
              <a:xfrm>
                <a:off x="4241737" y="3357272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ED40A7-6D7D-45AB-9535-68F79BAE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37" y="3357272"/>
                <a:ext cx="1085821" cy="392993"/>
              </a:xfrm>
              <a:prstGeom prst="rect">
                <a:avLst/>
              </a:prstGeom>
              <a:blipFill>
                <a:blip r:embed="rId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9770B3-E4FC-4FE8-8D9A-E69F8F319636}"/>
                  </a:ext>
                </a:extLst>
              </p:cNvPr>
              <p:cNvSpPr txBox="1"/>
              <p:nvPr/>
            </p:nvSpPr>
            <p:spPr>
              <a:xfrm>
                <a:off x="10638273" y="3338857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9770B3-E4FC-4FE8-8D9A-E69F8F319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273" y="3338857"/>
                <a:ext cx="1085821" cy="392993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4CB3F1-86A1-4B5D-A5DC-E3433146E345}"/>
                  </a:ext>
                </a:extLst>
              </p:cNvPr>
              <p:cNvSpPr txBox="1"/>
              <p:nvPr/>
            </p:nvSpPr>
            <p:spPr>
              <a:xfrm>
                <a:off x="9779072" y="5225234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4CB3F1-86A1-4B5D-A5DC-E3433146E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072" y="5225234"/>
                <a:ext cx="1085821" cy="392993"/>
              </a:xfrm>
              <a:prstGeom prst="rect">
                <a:avLst/>
              </a:prstGeom>
              <a:blipFill>
                <a:blip r:embed="rId7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1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6611D-485C-42BD-BE54-AE584C8CBEF2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0714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9B3C5-6A91-44C7-ACCD-110DE3FE3C24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09166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8C61F-8C81-407E-9FB0-5580E27E73F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10641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BE2B5-84F1-4395-AC51-1DBBFF5F107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2647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7E89A-3724-4586-AD44-5B7D0025728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15136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CB7E-9A3C-4797-AA95-C88BAC050BB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3487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0BD15-D3E9-4242-97CD-F1BC72AAF0D4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78268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3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04608-7ABA-4724-A810-9123AD77ED6E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6314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2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06F2F-2138-447F-BC25-2ED9A31335DA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85620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2" cy="33617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AE0AE-CEB9-4F7B-A9AA-85103518A00B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5089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23997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2"/>
            <a:ext cx="9710123" cy="3794994"/>
            <a:chOff x="-251200" y="1570382"/>
            <a:chExt cx="8601635" cy="33617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3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9B7E5-2D28-4178-A9E6-0D67DD27C722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8126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27" name="Picture 3" descr="reek Phi normal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238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9E523-7405-4F49-8F31-6AEA8B47DAFC}"/>
              </a:ext>
            </a:extLst>
          </p:cNvPr>
          <p:cNvSpPr txBox="1"/>
          <p:nvPr/>
        </p:nvSpPr>
        <p:spPr>
          <a:xfrm>
            <a:off x="215785" y="639869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11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 + Kernels: 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Maximizing the margin of a linear separator is a </a:t>
            </a:r>
            <a:r>
              <a:rPr lang="en-US" b="1" dirty="0">
                <a:solidFill>
                  <a:schemeClr val="tx1"/>
                </a:solidFill>
              </a:rPr>
              <a:t>good training criteria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Vector Machines (SVMs) learn a </a:t>
            </a:r>
            <a:r>
              <a:rPr lang="en-US" b="1" dirty="0">
                <a:solidFill>
                  <a:schemeClr val="tx1"/>
                </a:solidFill>
              </a:rPr>
              <a:t>max-margin linear classifier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SVM optimization problem can be solved with </a:t>
            </a:r>
            <a:r>
              <a:rPr lang="en-US" b="1" dirty="0">
                <a:solidFill>
                  <a:schemeClr val="tx1"/>
                </a:solidFill>
              </a:rPr>
              <a:t>black-box Quadratic Programming (QP) solvers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Learned decision boundary is defined by its </a:t>
            </a:r>
            <a:r>
              <a:rPr lang="en-US" b="1" dirty="0">
                <a:solidFill>
                  <a:schemeClr val="tx1"/>
                </a:solidFill>
              </a:rPr>
              <a:t>support vectors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 methods allow us to work in a transformed feature space </a:t>
            </a:r>
            <a:r>
              <a:rPr lang="en-US" b="1" dirty="0">
                <a:solidFill>
                  <a:schemeClr val="tx1"/>
                </a:solidFill>
              </a:rPr>
              <a:t>without explicitly representing that space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kernel-trick </a:t>
            </a:r>
            <a:r>
              <a:rPr lang="en-US" dirty="0">
                <a:solidFill>
                  <a:schemeClr val="tx1"/>
                </a:solidFill>
              </a:rPr>
              <a:t>can be applied to </a:t>
            </a:r>
            <a:r>
              <a:rPr lang="en-US" b="1" dirty="0">
                <a:solidFill>
                  <a:schemeClr val="tx1"/>
                </a:solidFill>
              </a:rPr>
              <a:t>SVMs</a:t>
            </a:r>
            <a:r>
              <a:rPr lang="en-US" dirty="0">
                <a:solidFill>
                  <a:schemeClr val="tx1"/>
                </a:solidFill>
              </a:rPr>
              <a:t>, as well as many other algorithms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9696B-9256-498E-B20F-950B1640E493}"/>
              </a:ext>
            </a:extLst>
          </p:cNvPr>
          <p:cNvSpPr txBox="1"/>
          <p:nvPr/>
        </p:nvSpPr>
        <p:spPr>
          <a:xfrm>
            <a:off x="215785" y="639869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14230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94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2" y="1258957"/>
            <a:ext cx="4347077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082747" y="1258957"/>
            <a:ext cx="4347077" cy="24485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Vector Machines (SVMs)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9" y="1718460"/>
            <a:ext cx="3937635" cy="1674495"/>
          </a:xfrm>
          <a:prstGeom prst="rect">
            <a:avLst/>
          </a:prstGeom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981200" y="3852456"/>
            <a:ext cx="8229600" cy="2720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Instead of minimizing the primal, we can maximize the dual problem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the SVM, these two problems give the same answer (i.e. the minimum of one is the maximum of the other)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Definition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support vectors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are those points 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for which α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≠ 0</a:t>
            </a:r>
          </a:p>
        </p:txBody>
      </p:sp>
      <p:sp>
        <p:nvSpPr>
          <p:cNvPr id="11" name="Left Arrow 10"/>
          <p:cNvSpPr/>
          <p:nvPr/>
        </p:nvSpPr>
        <p:spPr>
          <a:xfrm rot="10800000">
            <a:off x="5734939" y="3144838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60C58-B156-4BAC-9EFF-453484B1D6B1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234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Soft-Margin SVM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735672" y="1258957"/>
            <a:ext cx="4360329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748924" y="3707495"/>
            <a:ext cx="4360329" cy="2448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(Primal)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45" y="4102562"/>
            <a:ext cx="4109085" cy="1245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7B8F4-1D4C-4C70-AEDF-73F820A5771C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E7585A-9644-4808-84AF-A1BCF9232BCF}"/>
              </a:ext>
            </a:extLst>
          </p:cNvPr>
          <p:cNvGrpSpPr/>
          <p:nvPr/>
        </p:nvGrpSpPr>
        <p:grpSpPr>
          <a:xfrm>
            <a:off x="7582141" y="43644"/>
            <a:ext cx="3529804" cy="6400595"/>
            <a:chOff x="1195388" y="-28426"/>
            <a:chExt cx="3681412" cy="6333374"/>
          </a:xfrm>
        </p:grpSpPr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AD7EF9B2-EBA3-4BD5-B441-4EE2FB32C3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" lastClr="FFFFFF">
                  <a:lumMod val="65000"/>
                </a:sys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Line 23">
              <a:extLst>
                <a:ext uri="{FF2B5EF4-FFF2-40B4-BE49-F238E27FC236}">
                  <a16:creationId xmlns:a16="http://schemas.microsoft.com/office/drawing/2014/main" id="{DA2C55C9-2A51-4937-A26A-9A218DA847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" lastClr="FFFFFF">
                  <a:lumMod val="65000"/>
                </a:sys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F3D92B7-E7BC-4980-99ED-BE41F27D5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388" y="2362200"/>
              <a:ext cx="1547813" cy="3276600"/>
              <a:chOff x="1137" y="1488"/>
              <a:chExt cx="975" cy="2064"/>
            </a:xfrm>
          </p:grpSpPr>
          <p:sp>
            <p:nvSpPr>
              <p:cNvPr id="59" name="AutoShape 4">
                <a:extLst>
                  <a:ext uri="{FF2B5EF4-FFF2-40B4-BE49-F238E27FC236}">
                    <a16:creationId xmlns:a16="http://schemas.microsoft.com/office/drawing/2014/main" id="{4FDA1FFD-4B84-401B-8155-9D4D0E4E7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0" name="AutoShape 5">
                <a:extLst>
                  <a:ext uri="{FF2B5EF4-FFF2-40B4-BE49-F238E27FC236}">
                    <a16:creationId xmlns:a16="http://schemas.microsoft.com/office/drawing/2014/main" id="{5691E0BB-704E-4E51-B26D-8C19552AE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1" name="AutoShape 6">
                <a:extLst>
                  <a:ext uri="{FF2B5EF4-FFF2-40B4-BE49-F238E27FC236}">
                    <a16:creationId xmlns:a16="http://schemas.microsoft.com/office/drawing/2014/main" id="{731DDE3A-BC64-45A1-9E9A-24E4D44FB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2" name="AutoShape 7">
                <a:extLst>
                  <a:ext uri="{FF2B5EF4-FFF2-40B4-BE49-F238E27FC236}">
                    <a16:creationId xmlns:a16="http://schemas.microsoft.com/office/drawing/2014/main" id="{D38EE80E-164C-4717-986B-7159F25CD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:a16="http://schemas.microsoft.com/office/drawing/2014/main" id="{81C75E81-1F56-4067-95AE-893C6E27B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5" name="AutoShape 10">
                <a:extLst>
                  <a:ext uri="{FF2B5EF4-FFF2-40B4-BE49-F238E27FC236}">
                    <a16:creationId xmlns:a16="http://schemas.microsoft.com/office/drawing/2014/main" id="{85C1FAC3-E39C-418B-8B84-3E0344C4F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6" name="AutoShape 11">
                <a:extLst>
                  <a:ext uri="{FF2B5EF4-FFF2-40B4-BE49-F238E27FC236}">
                    <a16:creationId xmlns:a16="http://schemas.microsoft.com/office/drawing/2014/main" id="{7CAA9B7B-814B-46E4-9842-FAFBDF1FA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45" name="Group 14">
              <a:extLst>
                <a:ext uri="{FF2B5EF4-FFF2-40B4-BE49-F238E27FC236}">
                  <a16:creationId xmlns:a16="http://schemas.microsoft.com/office/drawing/2014/main" id="{38B9CBA1-4E74-44FD-A313-8CC161C74F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1447800" cy="2743200"/>
              <a:chOff x="2544" y="1776"/>
              <a:chExt cx="912" cy="1728"/>
            </a:xfrm>
          </p:grpSpPr>
          <p:sp>
            <p:nvSpPr>
              <p:cNvPr id="48" name="Rectangle 15">
                <a:extLst>
                  <a:ext uri="{FF2B5EF4-FFF2-40B4-BE49-F238E27FC236}">
                    <a16:creationId xmlns:a16="http://schemas.microsoft.com/office/drawing/2014/main" id="{8A9D1A91-80B8-455D-BFE7-E12FE21A9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9" name="Rectangle 16">
                <a:extLst>
                  <a:ext uri="{FF2B5EF4-FFF2-40B4-BE49-F238E27FC236}">
                    <a16:creationId xmlns:a16="http://schemas.microsoft.com/office/drawing/2014/main" id="{65FF42E9-8358-4E9E-A97F-6EB604B7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E680FBE5-7312-4503-8F45-631BEB8CE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2" name="Rectangle 20">
                <a:extLst>
                  <a:ext uri="{FF2B5EF4-FFF2-40B4-BE49-F238E27FC236}">
                    <a16:creationId xmlns:a16="http://schemas.microsoft.com/office/drawing/2014/main" id="{4F28B51F-EDAC-433D-A071-0043D2360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EB64AC0C-E323-4621-9D74-141DAF0FC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E71FE67E-2B07-4BD0-B37C-948C93587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5" name="Rectangle 23">
                <a:extLst>
                  <a:ext uri="{FF2B5EF4-FFF2-40B4-BE49-F238E27FC236}">
                    <a16:creationId xmlns:a16="http://schemas.microsoft.com/office/drawing/2014/main" id="{793ED3B6-A484-4ACF-B176-815BAD896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0D31423F-BFD3-4524-BB67-2B749AE567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E86AE956-DE0B-4D9E-A6FA-40609BE03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532795" y="217964"/>
              <a:ext cx="1762918" cy="127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+ b =1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988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2" y="1258957"/>
            <a:ext cx="4347077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748924" y="3707495"/>
            <a:ext cx="4347077" cy="2448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(Primal)</a:t>
            </a: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6082747" y="3707495"/>
            <a:ext cx="4347077" cy="2448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082747" y="1258957"/>
            <a:ext cx="4347077" cy="24485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Soft-Margin SVM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559" y="1718460"/>
            <a:ext cx="3937635" cy="1674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59" y="4114317"/>
            <a:ext cx="3937635" cy="1674495"/>
          </a:xfrm>
          <a:prstGeom prst="rect">
            <a:avLst/>
          </a:prstGeom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981200" y="5970546"/>
            <a:ext cx="8229600" cy="602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can also work with the dual of the soft-margin SVM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245" y="4102562"/>
            <a:ext cx="4109085" cy="1245870"/>
          </a:xfrm>
          <a:prstGeom prst="rect">
            <a:avLst/>
          </a:prstGeom>
        </p:spPr>
      </p:pic>
      <p:sp>
        <p:nvSpPr>
          <p:cNvPr id="22" name="Left Arrow 21"/>
          <p:cNvSpPr/>
          <p:nvPr/>
        </p:nvSpPr>
        <p:spPr>
          <a:xfrm rot="10800000">
            <a:off x="5744944" y="531570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B15621-2E1E-4328-8FA4-7760778EFA1C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25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1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630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71B7-A4D6-4BD8-8908-32C2F3D8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3695A-BB67-4538-A709-2A36502CA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Are these two statements equivalent?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3695A-BB67-4538-A709-2A36502CA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03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40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 = \sum_j \alpha_j y_j {\bf x}_j&#10;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7"/>
  <p:tag name="PICTUREFILESIZE" val="9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ign\left({\bf w}\cdot\Phi({\bf x}) + b\righ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181"/>
  <p:tag name="PICTUREFILESIZE" val="101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for any $k$ where $C &gt; \alpha_k &gt; 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74"/>
  <p:tag name="PICTUREFILESIZE" val="13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\cdot\Phi({\bf x}) = \sum_i \alpha_i y_i K({\bf x},{\bf x}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5"/>
  <p:tag name="PICTUREFILESIZE" val="162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y_k - \sum_i \alpha_i y_i K({\bf x}_k,{\bf x}_i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39"/>
  <p:tag name="PICTUREFILESIZE" val="151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23087</TotalTime>
  <Words>2765</Words>
  <Application>Microsoft Office PowerPoint</Application>
  <PresentationFormat>Widescreen</PresentationFormat>
  <Paragraphs>546</Paragraphs>
  <Slides>66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Candara</vt:lpstr>
      <vt:lpstr>Apple Chancery</vt:lpstr>
      <vt:lpstr>Calibri Light</vt:lpstr>
      <vt:lpstr>Symbol</vt:lpstr>
      <vt:lpstr>Calibri</vt:lpstr>
      <vt:lpstr>Wingdings</vt:lpstr>
      <vt:lpstr>Cambria Math</vt:lpstr>
      <vt:lpstr>Arial</vt:lpstr>
      <vt:lpstr>Office Theme</vt:lpstr>
      <vt:lpstr>2_Office Theme</vt:lpstr>
      <vt:lpstr>3_Office Theme</vt:lpstr>
      <vt:lpstr>Announcements</vt:lpstr>
      <vt:lpstr>  Introduction to Machine Learning  Support Vector Machines</vt:lpstr>
      <vt:lpstr>Support Vector Machines</vt:lpstr>
      <vt:lpstr>Previous Piazza Poll</vt:lpstr>
      <vt:lpstr>Support Vector Machines</vt:lpstr>
      <vt:lpstr>Linear Separability</vt:lpstr>
      <vt:lpstr>Linear Separability</vt:lpstr>
      <vt:lpstr>Piazza Poll 1</vt:lpstr>
      <vt:lpstr>Linear Separability</vt:lpstr>
      <vt:lpstr>Support Vector Machines</vt:lpstr>
      <vt:lpstr>Support Vector Machines</vt:lpstr>
      <vt:lpstr>Support Vector Machines</vt:lpstr>
      <vt:lpstr>Support Vector Machines</vt:lpstr>
      <vt:lpstr>SVM Optimization</vt:lpstr>
      <vt:lpstr>SVM Optimization</vt:lpstr>
      <vt:lpstr>SVM Optimization</vt:lpstr>
      <vt:lpstr>Linear Separability</vt:lpstr>
      <vt:lpstr>Support Vector Machines</vt:lpstr>
      <vt:lpstr>SVM Optimization</vt:lpstr>
      <vt:lpstr>Constrained Optimization</vt:lpstr>
      <vt:lpstr>Constrained Optimization</vt:lpstr>
      <vt:lpstr>Support Vector Machines</vt:lpstr>
      <vt:lpstr>Method of Lagrange Multipliers</vt:lpstr>
      <vt:lpstr>SVM Primal vs Dual</vt:lpstr>
      <vt:lpstr>SVM Dual Optimization</vt:lpstr>
      <vt:lpstr>SVM Dual Optimization</vt:lpstr>
      <vt:lpstr>Dual SVM: Sparsity of dual solution</vt:lpstr>
      <vt:lpstr>Dual SVM: Sparsity of dual solution</vt:lpstr>
      <vt:lpstr>Dual SVM: Sparsity of dual solution</vt:lpstr>
      <vt:lpstr>Support Vector Machines</vt:lpstr>
      <vt:lpstr>Kernels: Motivation</vt:lpstr>
      <vt:lpstr>Example: Polynomial Kernel</vt:lpstr>
      <vt:lpstr>Kernels: Motivation</vt:lpstr>
      <vt:lpstr>Kernel Methods</vt:lpstr>
      <vt:lpstr>SVM: Kernel Trick</vt:lpstr>
      <vt:lpstr>SVM: Kernel Trick</vt:lpstr>
      <vt:lpstr>SVM: Kernel Trick</vt:lpstr>
      <vt:lpstr>Kernel Methods</vt:lpstr>
      <vt:lpstr>Kernel Methods</vt:lpstr>
      <vt:lpstr>Example: Polynomial Kernel</vt:lpstr>
      <vt:lpstr>Kernel Examples</vt:lpstr>
      <vt:lpstr>Kernel Examples</vt:lpstr>
      <vt:lpstr>Kernels: Mercer’s Theorem</vt:lpstr>
      <vt:lpstr>SVMs with Kernels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Kernel Methods</vt:lpstr>
      <vt:lpstr>SVM + Kernels: Takeaways</vt:lpstr>
      <vt:lpstr>Support Vector Machines</vt:lpstr>
      <vt:lpstr>Support Vector Machines (SVMs)</vt:lpstr>
      <vt:lpstr>Soft-Margin SVM</vt:lpstr>
      <vt:lpstr>Soft-Margin SVM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1038</cp:revision>
  <cp:lastPrinted>2020-03-04T16:45:08Z</cp:lastPrinted>
  <dcterms:created xsi:type="dcterms:W3CDTF">2018-10-11T11:39:27Z</dcterms:created>
  <dcterms:modified xsi:type="dcterms:W3CDTF">2020-12-12T03:53:11Z</dcterms:modified>
</cp:coreProperties>
</file>