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88"/>
  </p:notesMasterIdLst>
  <p:sldIdLst>
    <p:sldId id="2201" r:id="rId3"/>
    <p:sldId id="257" r:id="rId4"/>
    <p:sldId id="2285" r:id="rId5"/>
    <p:sldId id="991" r:id="rId6"/>
    <p:sldId id="917" r:id="rId7"/>
    <p:sldId id="1012" r:id="rId8"/>
    <p:sldId id="2287" r:id="rId9"/>
    <p:sldId id="2288" r:id="rId10"/>
    <p:sldId id="984" r:id="rId11"/>
    <p:sldId id="983" r:id="rId12"/>
    <p:sldId id="1019" r:id="rId13"/>
    <p:sldId id="801" r:id="rId14"/>
    <p:sldId id="847" r:id="rId15"/>
    <p:sldId id="742" r:id="rId16"/>
    <p:sldId id="1010" r:id="rId17"/>
    <p:sldId id="848" r:id="rId18"/>
    <p:sldId id="978" r:id="rId19"/>
    <p:sldId id="2301" r:id="rId20"/>
    <p:sldId id="2302" r:id="rId21"/>
    <p:sldId id="2303" r:id="rId22"/>
    <p:sldId id="2273" r:id="rId23"/>
    <p:sldId id="1017" r:id="rId24"/>
    <p:sldId id="2282" r:id="rId25"/>
    <p:sldId id="854" r:id="rId26"/>
    <p:sldId id="855" r:id="rId27"/>
    <p:sldId id="858" r:id="rId28"/>
    <p:sldId id="867" r:id="rId29"/>
    <p:sldId id="860" r:id="rId30"/>
    <p:sldId id="2289" r:id="rId31"/>
    <p:sldId id="2290" r:id="rId32"/>
    <p:sldId id="850" r:id="rId33"/>
    <p:sldId id="813" r:id="rId34"/>
    <p:sldId id="814" r:id="rId35"/>
    <p:sldId id="838" r:id="rId36"/>
    <p:sldId id="839" r:id="rId37"/>
    <p:sldId id="837" r:id="rId38"/>
    <p:sldId id="815" r:id="rId39"/>
    <p:sldId id="816" r:id="rId40"/>
    <p:sldId id="817" r:id="rId41"/>
    <p:sldId id="2275" r:id="rId42"/>
    <p:sldId id="818" r:id="rId43"/>
    <p:sldId id="821" r:id="rId44"/>
    <p:sldId id="841" r:id="rId45"/>
    <p:sldId id="842" r:id="rId46"/>
    <p:sldId id="2276" r:id="rId47"/>
    <p:sldId id="843" r:id="rId48"/>
    <p:sldId id="840" r:id="rId49"/>
    <p:sldId id="2277" r:id="rId50"/>
    <p:sldId id="2284" r:id="rId51"/>
    <p:sldId id="2291" r:id="rId52"/>
    <p:sldId id="2286" r:id="rId53"/>
    <p:sldId id="2293" r:id="rId54"/>
    <p:sldId id="2294" r:id="rId55"/>
    <p:sldId id="2295" r:id="rId56"/>
    <p:sldId id="2296" r:id="rId57"/>
    <p:sldId id="770" r:id="rId58"/>
    <p:sldId id="795" r:id="rId59"/>
    <p:sldId id="799" r:id="rId60"/>
    <p:sldId id="2297" r:id="rId61"/>
    <p:sldId id="822" r:id="rId62"/>
    <p:sldId id="796" r:id="rId63"/>
    <p:sldId id="797" r:id="rId64"/>
    <p:sldId id="823" r:id="rId65"/>
    <p:sldId id="825" r:id="rId66"/>
    <p:sldId id="800" r:id="rId67"/>
    <p:sldId id="810" r:id="rId68"/>
    <p:sldId id="2298" r:id="rId69"/>
    <p:sldId id="775" r:id="rId70"/>
    <p:sldId id="827" r:id="rId71"/>
    <p:sldId id="777" r:id="rId72"/>
    <p:sldId id="778" r:id="rId73"/>
    <p:sldId id="844" r:id="rId74"/>
    <p:sldId id="996" r:id="rId75"/>
    <p:sldId id="994" r:id="rId76"/>
    <p:sldId id="779" r:id="rId77"/>
    <p:sldId id="780" r:id="rId78"/>
    <p:sldId id="831" r:id="rId79"/>
    <p:sldId id="784" r:id="rId80"/>
    <p:sldId id="2300" r:id="rId81"/>
    <p:sldId id="834" r:id="rId82"/>
    <p:sldId id="845" r:id="rId83"/>
    <p:sldId id="2283" r:id="rId84"/>
    <p:sldId id="986" r:id="rId85"/>
    <p:sldId id="985" r:id="rId86"/>
    <p:sldId id="987" r:id="rId87"/>
  </p:sldIdLst>
  <p:sldSz cx="12192000" cy="6858000"/>
  <p:notesSz cx="9296400" cy="7010400"/>
  <p:embeddedFontLst>
    <p:embeddedFont>
      <p:font typeface="Calibri" panose="020F0502020204030204" pitchFamily="34" charset="0"/>
      <p:regular r:id="rId89"/>
      <p:bold r:id="rId90"/>
      <p:italic r:id="rId91"/>
      <p:boldItalic r:id="rId92"/>
    </p:embeddedFont>
    <p:embeddedFont>
      <p:font typeface="Calibri Light" panose="020F0302020204030204" pitchFamily="34" charset="0"/>
      <p:regular r:id="rId93"/>
      <p:italic r:id="rId94"/>
    </p:embeddedFont>
    <p:embeddedFont>
      <p:font typeface="Cambria Math" panose="02040503050406030204" pitchFamily="18" charset="0"/>
      <p:regular r:id="rId9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9437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87" autoAdjust="0"/>
    <p:restoredTop sz="89829" autoAdjust="0"/>
  </p:normalViewPr>
  <p:slideViewPr>
    <p:cSldViewPr snapToGrid="0">
      <p:cViewPr varScale="1">
        <p:scale>
          <a:sx n="78" d="100"/>
          <a:sy n="78" d="100"/>
        </p:scale>
        <p:origin x="51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1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6.fntdata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5.fntdata"/><Relationship Id="rId98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0BDA5-4DBB-452F-A4B9-087719DC60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Peter Stone,</a:t>
            </a:r>
            <a:r>
              <a:rPr lang="en-US" baseline="0" dirty="0">
                <a:ea typeface="ＭＳ Ｐゴシック" pitchFamily="34" charset="-128"/>
              </a:rPr>
              <a:t> Austin</a:t>
            </a: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511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4953A-E847-4B81-A1EE-12E7BBF0F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067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4953A-E847-4B81-A1EE-12E7BBF0F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4AFB6-BBB0-4A1F-B30B-98094C83B3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537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:34 in, :40 to</a:t>
            </a:r>
            <a:r>
              <a:rPr lang="en-US" baseline="0" dirty="0"/>
              <a:t> 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86CA3-876B-4777-9BC7-218EB90757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04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2D01F0-63A4-49FC-8DAB-288B21321D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46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9163-7EC6-4747-8782-88871FDBE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6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2725" y="533400"/>
            <a:ext cx="4729163" cy="2660650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7E75B-705E-4367-8AB0-DE7E9DB4A7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7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180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636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912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33400"/>
            <a:ext cx="4732338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546A54-71DD-48C4-8071-9DA185745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558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533400"/>
            <a:ext cx="4732338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546A54-71DD-48C4-8071-9DA185745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7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8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56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44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82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38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80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36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0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98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39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7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9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7.xml"/><Relationship Id="rId7" Type="http://schemas.openxmlformats.org/officeDocument/2006/relationships/image" Target="../media/image41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5.png"/><Relationship Id="rId5" Type="http://schemas.openxmlformats.org/officeDocument/2006/relationships/tags" Target="../tags/tag19.xml"/><Relationship Id="rId10" Type="http://schemas.openxmlformats.org/officeDocument/2006/relationships/image" Target="../media/image44.png"/><Relationship Id="rId4" Type="http://schemas.openxmlformats.org/officeDocument/2006/relationships/tags" Target="../tags/tag18.xml"/><Relationship Id="rId9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50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49.png"/><Relationship Id="rId5" Type="http://schemas.openxmlformats.org/officeDocument/2006/relationships/tags" Target="../tags/tag24.xml"/><Relationship Id="rId10" Type="http://schemas.openxmlformats.org/officeDocument/2006/relationships/image" Target="../media/image48.png"/><Relationship Id="rId4" Type="http://schemas.openxmlformats.org/officeDocument/2006/relationships/tags" Target="../tags/tag23.xml"/><Relationship Id="rId9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54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35.xml"/><Relationship Id="rId7" Type="http://schemas.openxmlformats.org/officeDocument/2006/relationships/image" Target="../media/image69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2.png"/><Relationship Id="rId4" Type="http://schemas.openxmlformats.org/officeDocument/2006/relationships/tags" Target="../tags/tag36.xml"/><Relationship Id="rId9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13" Type="http://schemas.openxmlformats.org/officeDocument/2006/relationships/tags" Target="../tags/tag49.xml"/><Relationship Id="rId18" Type="http://schemas.openxmlformats.org/officeDocument/2006/relationships/image" Target="../media/image75.png"/><Relationship Id="rId26" Type="http://schemas.openxmlformats.org/officeDocument/2006/relationships/image" Target="../media/image64.png"/><Relationship Id="rId3" Type="http://schemas.openxmlformats.org/officeDocument/2006/relationships/tags" Target="../tags/tag39.xml"/><Relationship Id="rId21" Type="http://schemas.openxmlformats.org/officeDocument/2006/relationships/image" Target="../media/image79.png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image" Target="../media/image74.png"/><Relationship Id="rId25" Type="http://schemas.openxmlformats.org/officeDocument/2006/relationships/image" Target="../media/image63.png"/><Relationship Id="rId33" Type="http://schemas.openxmlformats.org/officeDocument/2006/relationships/image" Target="../media/image88.png"/><Relationship Id="rId2" Type="http://schemas.openxmlformats.org/officeDocument/2006/relationships/tags" Target="../tags/tag38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4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image" Target="../media/image62.png"/><Relationship Id="rId32" Type="http://schemas.openxmlformats.org/officeDocument/2006/relationships/image" Target="../media/image87.png"/><Relationship Id="rId5" Type="http://schemas.openxmlformats.org/officeDocument/2006/relationships/tags" Target="../tags/tag41.xml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82.png"/><Relationship Id="rId28" Type="http://schemas.openxmlformats.org/officeDocument/2006/relationships/image" Target="../media/image83.png"/><Relationship Id="rId10" Type="http://schemas.openxmlformats.org/officeDocument/2006/relationships/tags" Target="../tags/tag46.xml"/><Relationship Id="rId19" Type="http://schemas.openxmlformats.org/officeDocument/2006/relationships/image" Target="../media/image76.png"/><Relationship Id="rId31" Type="http://schemas.openxmlformats.org/officeDocument/2006/relationships/image" Target="../media/image86.png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image" Target="../media/image81.png"/><Relationship Id="rId27" Type="http://schemas.openxmlformats.org/officeDocument/2006/relationships/image" Target="../media/image65.png"/><Relationship Id="rId30" Type="http://schemas.openxmlformats.org/officeDocument/2006/relationships/image" Target="../media/image85.png"/><Relationship Id="rId8" Type="http://schemas.openxmlformats.org/officeDocument/2006/relationships/tags" Target="../tags/tag4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53.xml"/><Relationship Id="rId7" Type="http://schemas.openxmlformats.org/officeDocument/2006/relationships/image" Target="../media/image91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89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96.png"/><Relationship Id="rId4" Type="http://schemas.openxmlformats.org/officeDocument/2006/relationships/tags" Target="../tags/tag54.xml"/><Relationship Id="rId9" Type="http://schemas.openxmlformats.org/officeDocument/2006/relationships/image" Target="../media/image9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HW8: Out today, due Thu, 12/3, 11:59 pm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Schedule next week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Monday: Recitation in both lecture slots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 lecture Wednesday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 recitation Friday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Final exam scheduled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5BD3-2D71-4E37-9CF1-13B6EFE2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81661-5CA5-4915-A80B-ACDFEBED8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If you need to extract a policy, would you rather have</a:t>
            </a:r>
          </a:p>
          <a:p>
            <a:r>
              <a:rPr lang="en-US" dirty="0"/>
              <a:t>A) </a:t>
            </a:r>
            <a:r>
              <a:rPr lang="en-US" dirty="0">
                <a:solidFill>
                  <a:srgbClr val="0000FF"/>
                </a:solidFill>
              </a:rPr>
              <a:t>Values</a:t>
            </a:r>
            <a:r>
              <a:rPr lang="en-US" dirty="0"/>
              <a:t>, B) </a:t>
            </a:r>
            <a:r>
              <a:rPr lang="en-US" dirty="0">
                <a:solidFill>
                  <a:srgbClr val="00B050"/>
                </a:solidFill>
              </a:rPr>
              <a:t>Q-values</a:t>
            </a:r>
            <a:r>
              <a:rPr lang="en-US" dirty="0"/>
              <a:t> or C) Z-values?</a:t>
            </a:r>
          </a:p>
        </p:txBody>
      </p:sp>
      <p:pic>
        <p:nvPicPr>
          <p:cNvPr id="6" name="Picture 5" descr="Screen Shot 2014-08-11 at 12.15.55 AM.png">
            <a:extLst>
              <a:ext uri="{FF2B5EF4-FFF2-40B4-BE49-F238E27FC236}">
                <a16:creationId xmlns:a16="http://schemas.microsoft.com/office/drawing/2014/main" id="{300F2B1F-6DAD-480A-9182-0B60AD879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13412"/>
          <a:stretch/>
        </p:blipFill>
        <p:spPr>
          <a:xfrm>
            <a:off x="281796" y="2455653"/>
            <a:ext cx="5315175" cy="4047590"/>
          </a:xfrm>
          <a:prstGeom prst="rect">
            <a:avLst/>
          </a:prstGeom>
        </p:spPr>
      </p:pic>
      <p:pic>
        <p:nvPicPr>
          <p:cNvPr id="7" name="Picture 6" descr="Screen Shot 2014-08-11 at 12.16.02 AM.png">
            <a:extLst>
              <a:ext uri="{FF2B5EF4-FFF2-40B4-BE49-F238E27FC236}">
                <a16:creationId xmlns:a16="http://schemas.microsoft.com/office/drawing/2014/main" id="{28577A52-523D-4437-A90F-1E5BEF7D1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b="13755"/>
          <a:stretch/>
        </p:blipFill>
        <p:spPr>
          <a:xfrm>
            <a:off x="6370374" y="2455652"/>
            <a:ext cx="5315175" cy="404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5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5BD3-2D71-4E37-9CF1-13B6EFE2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81661-5CA5-4915-A80B-ACDFEBED8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If you need to extract a policy, would you rather have</a:t>
            </a:r>
          </a:p>
          <a:p>
            <a:r>
              <a:rPr lang="en-US" dirty="0"/>
              <a:t>A) </a:t>
            </a:r>
            <a:r>
              <a:rPr lang="en-US" dirty="0">
                <a:solidFill>
                  <a:srgbClr val="0000FF"/>
                </a:solidFill>
              </a:rPr>
              <a:t>Values</a:t>
            </a:r>
            <a:r>
              <a:rPr lang="en-US" dirty="0"/>
              <a:t>, B) </a:t>
            </a:r>
            <a:r>
              <a:rPr lang="en-US" dirty="0">
                <a:solidFill>
                  <a:srgbClr val="00B050"/>
                </a:solidFill>
              </a:rPr>
              <a:t>Q-values</a:t>
            </a:r>
            <a:r>
              <a:rPr lang="en-US" dirty="0"/>
              <a:t> or C) Z-values?</a:t>
            </a:r>
          </a:p>
        </p:txBody>
      </p:sp>
      <p:pic>
        <p:nvPicPr>
          <p:cNvPr id="6" name="Picture 5" descr="Screen Shot 2014-08-11 at 12.15.55 AM.png">
            <a:extLst>
              <a:ext uri="{FF2B5EF4-FFF2-40B4-BE49-F238E27FC236}">
                <a16:creationId xmlns:a16="http://schemas.microsoft.com/office/drawing/2014/main" id="{300F2B1F-6DAD-480A-9182-0B60AD879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13412"/>
          <a:stretch/>
        </p:blipFill>
        <p:spPr>
          <a:xfrm>
            <a:off x="281796" y="2455653"/>
            <a:ext cx="5315175" cy="4047590"/>
          </a:xfrm>
          <a:prstGeom prst="rect">
            <a:avLst/>
          </a:prstGeom>
        </p:spPr>
      </p:pic>
      <p:pic>
        <p:nvPicPr>
          <p:cNvPr id="7" name="Picture 6" descr="Screen Shot 2014-08-11 at 12.16.02 AM.png">
            <a:extLst>
              <a:ext uri="{FF2B5EF4-FFF2-40B4-BE49-F238E27FC236}">
                <a16:creationId xmlns:a16="http://schemas.microsoft.com/office/drawing/2014/main" id="{28577A52-523D-4437-A90F-1E5BEF7D1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b="13755"/>
          <a:stretch/>
        </p:blipFill>
        <p:spPr>
          <a:xfrm>
            <a:off x="6370374" y="2455652"/>
            <a:ext cx="5315175" cy="40475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32311B-2B1E-475D-BB84-D3CFFBF39143}"/>
              </a:ext>
            </a:extLst>
          </p:cNvPr>
          <p:cNvSpPr/>
          <p:nvPr/>
        </p:nvSpPr>
        <p:spPr>
          <a:xfrm>
            <a:off x="2069992" y="1590311"/>
            <a:ext cx="1759404" cy="53748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145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Extraction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7998" y="1295950"/>
            <a:ext cx="6660802" cy="523288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E24542-9FBA-4916-82AB-98EB413412AF}"/>
              </a:ext>
            </a:extLst>
          </p:cNvPr>
          <p:cNvSpPr txBox="1"/>
          <p:nvPr/>
        </p:nvSpPr>
        <p:spPr>
          <a:xfrm>
            <a:off x="552099" y="639596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70313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Actions from Values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>
          <a:xfrm>
            <a:off x="552099" y="1113178"/>
            <a:ext cx="11473646" cy="2039539"/>
          </a:xfrm>
        </p:spPr>
        <p:txBody>
          <a:bodyPr/>
          <a:lstStyle/>
          <a:p>
            <a:r>
              <a:rPr lang="en-US" sz="2800" dirty="0"/>
              <a:t>Let’s imagine we have the optimal values V*(s)</a:t>
            </a:r>
          </a:p>
          <a:p>
            <a:pPr marL="342882" lvl="1" indent="-342882">
              <a:buClr>
                <a:schemeClr val="accent2"/>
              </a:buClr>
            </a:pPr>
            <a:endParaRPr lang="en-US" sz="2000" dirty="0"/>
          </a:p>
          <a:p>
            <a:r>
              <a:rPr lang="en-US" sz="2800" dirty="0"/>
              <a:t>How should we act?</a:t>
            </a:r>
          </a:p>
          <a:p>
            <a:pPr lvl="1"/>
            <a:r>
              <a:rPr lang="en-US" sz="2800" dirty="0"/>
              <a:t>It’s not obvious!</a:t>
            </a:r>
          </a:p>
          <a:p>
            <a:pPr lvl="1"/>
            <a:endParaRPr lang="en-US" sz="2000" dirty="0"/>
          </a:p>
          <a:p>
            <a:r>
              <a:rPr lang="en-US" sz="2800" dirty="0"/>
              <a:t>We need to do a mini-</a:t>
            </a:r>
            <a:r>
              <a:rPr lang="en-US" sz="2800" dirty="0" err="1"/>
              <a:t>expectimax</a:t>
            </a:r>
            <a:r>
              <a:rPr lang="en-US" sz="2800" dirty="0"/>
              <a:t> (one step)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policy extraction</a:t>
            </a:r>
            <a:r>
              <a:rPr lang="en-US" sz="2800" dirty="0"/>
              <a:t>, since it gets the policy implied by the values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488437" y="4228611"/>
            <a:ext cx="6392197" cy="685800"/>
          </a:xfrm>
          <a:prstGeom prst="rect">
            <a:avLst/>
          </a:prstGeom>
          <a:noFill/>
          <a:ln/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22147" r="62711" b="41695"/>
          <a:stretch/>
        </p:blipFill>
        <p:spPr bwMode="auto">
          <a:xfrm>
            <a:off x="8184183" y="994943"/>
            <a:ext cx="364759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141879" y="4256852"/>
            <a:ext cx="1195552" cy="334755"/>
          </a:xfrm>
          <a:prstGeom prst="rect">
            <a:avLst/>
          </a:prstGeom>
          <a:noFill/>
          <a:ln/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BD3D07-E2F8-4E53-965E-C8E02AC1CD5A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378425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Actions from Q-Values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>
          <a:xfrm>
            <a:off x="552099" y="1113178"/>
            <a:ext cx="11168846" cy="2039539"/>
          </a:xfrm>
        </p:spPr>
        <p:txBody>
          <a:bodyPr/>
          <a:lstStyle/>
          <a:p>
            <a:r>
              <a:rPr lang="en-US" sz="2800" dirty="0"/>
              <a:t>Let’s imagine we have the optimal q-values:</a:t>
            </a:r>
          </a:p>
          <a:p>
            <a:endParaRPr lang="en-US" sz="2800" dirty="0"/>
          </a:p>
          <a:p>
            <a:r>
              <a:rPr lang="en-US" sz="2800" dirty="0"/>
              <a:t>How should we act?</a:t>
            </a:r>
          </a:p>
          <a:p>
            <a:pPr lvl="1"/>
            <a:r>
              <a:rPr lang="en-US" sz="2800" dirty="0"/>
              <a:t>Completely trivial to decide!</a:t>
            </a:r>
          </a:p>
          <a:p>
            <a:endParaRPr lang="en-US" sz="28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Important lesson: actions are easier to select from q-values than values!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20051" r="58223" b="36486"/>
          <a:stretch/>
        </p:blipFill>
        <p:spPr bwMode="auto">
          <a:xfrm>
            <a:off x="7391401" y="1292469"/>
            <a:ext cx="4557346" cy="345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611054" y="3885209"/>
            <a:ext cx="2438928" cy="478221"/>
          </a:xfrm>
          <a:prstGeom prst="rect">
            <a:avLst/>
          </a:prstGeom>
          <a:noFill/>
          <a:ln/>
          <a:effectLst/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25137" y="3872877"/>
            <a:ext cx="1195552" cy="334755"/>
          </a:xfrm>
          <a:prstGeom prst="rect">
            <a:avLst/>
          </a:prstGeom>
          <a:noFill/>
          <a:ln/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83E3F9-D4B2-4C6B-9D03-590C7A5B098C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685108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Methods for Solving MDPs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128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52099" y="1113178"/>
                <a:ext cx="11559494" cy="2039539"/>
              </a:xfrm>
            </p:spPr>
            <p:txBody>
              <a:bodyPr/>
              <a:lstStyle/>
              <a:p>
                <a:r>
                  <a:rPr lang="en-US" dirty="0"/>
                  <a:t>Value iteration + policy extraction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2800" dirty="0">
                    <a:solidFill>
                      <a:schemeClr val="tx2"/>
                    </a:solidFill>
                  </a:rPr>
                  <a:t>Step 1</a:t>
                </a:r>
                <a:r>
                  <a:rPr lang="en-US" sz="2800" dirty="0"/>
                  <a:t>:</a:t>
                </a:r>
                <a:r>
                  <a:rPr lang="en-US" sz="2800" dirty="0">
                    <a:solidFill>
                      <a:schemeClr val="tx2"/>
                    </a:solidFill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</a:rPr>
                  <a:t>Value iteration</a:t>
                </a:r>
                <a:r>
                  <a:rPr lang="en-US" sz="2800" dirty="0"/>
                  <a:t>: </a:t>
                </a:r>
              </a:p>
              <a:p>
                <a:pPr marL="0" lvl="1" indent="0">
                  <a:buClr>
                    <a:schemeClr val="tx1"/>
                  </a:buClr>
                  <a:buNone/>
                </a:pPr>
                <a:r>
                  <a:rPr lang="en-US" dirty="0"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  ∀ 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b="1" dirty="0"/>
                  <a:t> until convergence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2800" dirty="0">
                    <a:solidFill>
                      <a:schemeClr val="tx2"/>
                    </a:solidFill>
                  </a:rPr>
                  <a:t>Step 2</a:t>
                </a:r>
                <a:r>
                  <a:rPr lang="en-US" sz="2800" dirty="0"/>
                  <a:t>:</a:t>
                </a:r>
                <a:r>
                  <a:rPr lang="en-US" sz="2800" dirty="0">
                    <a:solidFill>
                      <a:schemeClr val="tx2"/>
                    </a:solidFill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</a:rPr>
                  <a:t>Policy extraction</a:t>
                </a:r>
                <a:r>
                  <a:rPr lang="en-US" sz="2800" dirty="0"/>
                  <a:t>:</a:t>
                </a:r>
              </a:p>
              <a:p>
                <a:pPr marL="0" lvl="1" indent="0">
                  <a:buClr>
                    <a:schemeClr val="tx1"/>
                  </a:buClr>
                  <a:buNone/>
                </a:pPr>
                <a:r>
                  <a:rPr lang="en-US" dirty="0"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[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]</m:t>
                            </m:r>
                          </m:e>
                        </m:nary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  ∀ 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dirty="0"/>
              </a:p>
              <a:p>
                <a:endParaRPr lang="en-US" sz="1000" dirty="0"/>
              </a:p>
              <a:p>
                <a:r>
                  <a:rPr lang="en-US" sz="2800" dirty="0"/>
                  <a:t>Policy iteration (out of scope for this course)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2800" dirty="0">
                    <a:solidFill>
                      <a:schemeClr val="tx2"/>
                    </a:solidFill>
                  </a:rPr>
                  <a:t>Step 1</a:t>
                </a:r>
                <a:r>
                  <a:rPr lang="en-US" sz="2800" dirty="0"/>
                  <a:t>:</a:t>
                </a:r>
                <a:r>
                  <a:rPr lang="en-US" sz="2800" dirty="0">
                    <a:solidFill>
                      <a:schemeClr val="tx2"/>
                    </a:solidFill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</a:rPr>
                  <a:t>Policy evaluation</a:t>
                </a:r>
                <a:r>
                  <a:rPr lang="en-US" sz="2800" dirty="0"/>
                  <a:t>: </a:t>
                </a:r>
              </a:p>
              <a:p>
                <a:pPr marL="0" lvl="1" indent="0">
                  <a:buClr>
                    <a:schemeClr val="tx1"/>
                  </a:buClr>
                  <a:buNone/>
                </a:pPr>
                <a:r>
                  <a:rPr lang="en-US" dirty="0"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</m:sup>
                    </m:sSub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𝜋</m:t>
                            </m:r>
                          </m:sup>
                        </m:sSub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]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  ∀ 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/>
                  <a:t>until convergence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sz="2800" dirty="0">
                    <a:solidFill>
                      <a:schemeClr val="tx2"/>
                    </a:solidFill>
                  </a:rPr>
                  <a:t>Step 2</a:t>
                </a:r>
                <a:r>
                  <a:rPr lang="en-US" sz="2800" dirty="0"/>
                  <a:t>:</a:t>
                </a:r>
                <a:r>
                  <a:rPr lang="en-US" sz="2800" dirty="0">
                    <a:solidFill>
                      <a:schemeClr val="tx2"/>
                    </a:solidFill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</a:rPr>
                  <a:t>Policy improvement</a:t>
                </a:r>
                <a:r>
                  <a:rPr lang="en-US" sz="2800" dirty="0"/>
                  <a:t>:</a:t>
                </a:r>
              </a:p>
              <a:p>
                <a:pPr marL="0" lvl="1" indent="0">
                  <a:buClr>
                    <a:schemeClr val="tx1"/>
                  </a:buClr>
                  <a:buNone/>
                </a:pPr>
                <a:r>
                  <a:rPr lang="en-US" dirty="0"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𝑛𝑒𝑤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𝑜𝑙𝑑</m:t>
                                        </m:r>
                                      </m:sub>
                                    </m:sSub>
                                  </m:sup>
                                </m:sSup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  ∀ </m:t>
                    </m:r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2800" dirty="0"/>
              </a:p>
              <a:p>
                <a:pPr lvl="1">
                  <a:buClr>
                    <a:schemeClr val="tx1"/>
                  </a:buClr>
                </a:pPr>
                <a:r>
                  <a:rPr lang="en-US" sz="2800" dirty="0">
                    <a:solidFill>
                      <a:schemeClr val="tx2"/>
                    </a:solidFill>
                  </a:rPr>
                  <a:t>Repeat</a:t>
                </a:r>
                <a:r>
                  <a:rPr lang="en-US" sz="2800" dirty="0"/>
                  <a:t> steps until policy converges</a:t>
                </a:r>
              </a:p>
              <a:p>
                <a:pPr marL="0" lvl="1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17612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559494" cy="2039539"/>
              </a:xfrm>
              <a:blipFill>
                <a:blip r:embed="rId2"/>
                <a:stretch>
                  <a:fillRect l="-1108" t="-5090" b="-186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5407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MDP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197078" cy="3710435"/>
          </a:xfrm>
        </p:spPr>
        <p:txBody>
          <a:bodyPr/>
          <a:lstStyle/>
          <a:p>
            <a:r>
              <a:rPr lang="en-US" sz="2800" dirty="0"/>
              <a:t>So you want to….</a:t>
            </a:r>
          </a:p>
          <a:p>
            <a:pPr lvl="1"/>
            <a:r>
              <a:rPr lang="en-US" sz="2800" dirty="0"/>
              <a:t>Compute optimal </a:t>
            </a:r>
            <a:r>
              <a:rPr lang="en-US" sz="2800" dirty="0">
                <a:solidFill>
                  <a:srgbClr val="C00000"/>
                </a:solidFill>
              </a:rPr>
              <a:t>values</a:t>
            </a:r>
            <a:r>
              <a:rPr lang="en-US" sz="2800" dirty="0"/>
              <a:t>: use </a:t>
            </a:r>
            <a:r>
              <a:rPr lang="en-US" sz="2800" dirty="0">
                <a:solidFill>
                  <a:schemeClr val="tx2"/>
                </a:solidFill>
              </a:rPr>
              <a:t>value iteration </a:t>
            </a:r>
            <a:r>
              <a:rPr lang="en-US" sz="2800" dirty="0"/>
              <a:t>or </a:t>
            </a:r>
            <a:r>
              <a:rPr lang="en-US" sz="2800" dirty="0">
                <a:solidFill>
                  <a:schemeClr val="tx2"/>
                </a:solidFill>
              </a:rPr>
              <a:t>policy iteration</a:t>
            </a:r>
          </a:p>
          <a:p>
            <a:pPr lvl="1"/>
            <a:r>
              <a:rPr lang="en-US" sz="2800" dirty="0"/>
              <a:t>Turn your </a:t>
            </a:r>
            <a:r>
              <a:rPr lang="en-US" sz="2800" dirty="0">
                <a:solidFill>
                  <a:srgbClr val="C00000"/>
                </a:solidFill>
              </a:rPr>
              <a:t>values</a:t>
            </a:r>
            <a:r>
              <a:rPr lang="en-US" sz="2800" dirty="0"/>
              <a:t> into a </a:t>
            </a:r>
            <a:r>
              <a:rPr lang="en-US" sz="2800" dirty="0">
                <a:solidFill>
                  <a:srgbClr val="C00000"/>
                </a:solidFill>
              </a:rPr>
              <a:t>policy</a:t>
            </a:r>
            <a:r>
              <a:rPr lang="en-US" sz="2800" dirty="0"/>
              <a:t>: use </a:t>
            </a:r>
            <a:r>
              <a:rPr lang="en-US" sz="2800" dirty="0">
                <a:solidFill>
                  <a:schemeClr val="tx2"/>
                </a:solidFill>
              </a:rPr>
              <a:t>policy extraction </a:t>
            </a:r>
            <a:r>
              <a:rPr lang="en-US" sz="2800" dirty="0"/>
              <a:t>(one-step lookahead)</a:t>
            </a:r>
          </a:p>
          <a:p>
            <a:pPr lvl="1"/>
            <a:endParaRPr lang="en-US" sz="2400" dirty="0"/>
          </a:p>
          <a:p>
            <a:r>
              <a:rPr lang="en-US" sz="2800" dirty="0"/>
              <a:t>All these equations look the same!</a:t>
            </a:r>
          </a:p>
          <a:p>
            <a:pPr lvl="1"/>
            <a:r>
              <a:rPr lang="en-US" sz="2800" dirty="0"/>
              <a:t>They basically are – they are all variations of Bellman updates</a:t>
            </a:r>
          </a:p>
          <a:p>
            <a:pPr lvl="1"/>
            <a:r>
              <a:rPr lang="en-US" sz="2800" dirty="0"/>
              <a:t>They all use one-step lookahead expectimax fragments</a:t>
            </a:r>
          </a:p>
          <a:p>
            <a:pPr lvl="1"/>
            <a:r>
              <a:rPr lang="en-US" sz="2800" dirty="0"/>
              <a:t>They differ only in whether we plug in a fixed policy or max over 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52099" y="202667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52099" y="274168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52099" y="350942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09052" y="4252886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3BACD-98CE-4875-8D14-C391C366B44B}"/>
              </a:ext>
            </a:extLst>
          </p:cNvPr>
          <p:cNvSpPr txBox="1"/>
          <p:nvPr/>
        </p:nvSpPr>
        <p:spPr>
          <a:xfrm>
            <a:off x="509052" y="1301015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expectimax: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0CEAAB-79DE-427C-9D21-6A330B8B91A2}"/>
              </a:ext>
            </a:extLst>
          </p:cNvPr>
          <p:cNvSpPr txBox="1"/>
          <p:nvPr/>
        </p:nvSpPr>
        <p:spPr>
          <a:xfrm>
            <a:off x="509052" y="4996352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evaluation:</a:t>
            </a:r>
          </a:p>
        </p:txBody>
      </p:sp>
    </p:spTree>
    <p:extLst>
      <p:ext uri="{BB962C8B-B14F-4D97-AF65-F5344CB8AC3E}">
        <p14:creationId xmlns:p14="http://schemas.microsoft.com/office/powerpoint/2010/main" val="4028159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E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fun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 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52099" y="202667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52099" y="274168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52099" y="350942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09052" y="4252886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D579E-0965-4124-92A1-E29A8195F7AE}"/>
              </a:ext>
            </a:extLst>
          </p:cNvPr>
          <p:cNvSpPr txBox="1"/>
          <p:nvPr/>
        </p:nvSpPr>
        <p:spPr>
          <a:xfrm>
            <a:off x="509052" y="499216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79E4F8-F281-4891-B278-63D84985E80E}"/>
              </a:ext>
            </a:extLst>
          </p:cNvPr>
          <p:cNvSpPr txBox="1"/>
          <p:nvPr/>
        </p:nvSpPr>
        <p:spPr>
          <a:xfrm>
            <a:off x="509052" y="1301015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expectimax:</a:t>
            </a:r>
          </a:p>
        </p:txBody>
      </p:sp>
    </p:spTree>
    <p:extLst>
      <p:ext uri="{BB962C8B-B14F-4D97-AF65-F5344CB8AC3E}">
        <p14:creationId xmlns:p14="http://schemas.microsoft.com/office/powerpoint/2010/main" val="3680246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52099" y="202667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52099" y="274168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52099" y="350942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09052" y="4252886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F63766-8B8C-473C-930F-74C833A2DEED}"/>
              </a:ext>
            </a:extLst>
          </p:cNvPr>
          <p:cNvSpPr txBox="1"/>
          <p:nvPr/>
        </p:nvSpPr>
        <p:spPr>
          <a:xfrm>
            <a:off x="509052" y="499216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82129-AAF6-4C60-8E9C-68821C9F6305}"/>
              </a:ext>
            </a:extLst>
          </p:cNvPr>
          <p:cNvSpPr txBox="1"/>
          <p:nvPr/>
        </p:nvSpPr>
        <p:spPr>
          <a:xfrm>
            <a:off x="509052" y="1301015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expectimax:</a:t>
            </a:r>
          </a:p>
        </p:txBody>
      </p:sp>
    </p:spTree>
    <p:extLst>
      <p:ext uri="{BB962C8B-B14F-4D97-AF65-F5344CB8AC3E}">
        <p14:creationId xmlns:p14="http://schemas.microsoft.com/office/powerpoint/2010/main" val="224682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508569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Reinforcement Learning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F0B6D-0DBB-4B3C-B656-1F586DA7F21B}"/>
              </a:ext>
            </a:extLst>
          </p:cNvPr>
          <p:cNvSpPr txBox="1"/>
          <p:nvPr/>
        </p:nvSpPr>
        <p:spPr>
          <a:xfrm>
            <a:off x="509052" y="1301015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expectimax: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873" y="1149927"/>
                <a:ext cx="7668491" cy="4881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52099" y="202667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52099" y="274168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52099" y="350942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09052" y="4252886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E7F8D-7642-46A3-AE9F-9942B9115FD8}"/>
              </a:ext>
            </a:extLst>
          </p:cNvPr>
          <p:cNvSpPr txBox="1"/>
          <p:nvPr/>
        </p:nvSpPr>
        <p:spPr>
          <a:xfrm>
            <a:off x="509052" y="499216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evaluation:</a:t>
            </a:r>
          </a:p>
        </p:txBody>
      </p:sp>
    </p:spTree>
    <p:extLst>
      <p:ext uri="{BB962C8B-B14F-4D97-AF65-F5344CB8AC3E}">
        <p14:creationId xmlns:p14="http://schemas.microsoft.com/office/powerpoint/2010/main" val="2579316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  <a:p>
            <a:r>
              <a:rPr lang="en-US" dirty="0"/>
              <a:t>Select ALL that apply.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088819"/>
                <a:ext cx="7668491" cy="4253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lang="en-US" sz="2400" i="1" dirty="0">
                  <a:solidFill>
                    <a:prstClr val="black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088819"/>
                <a:ext cx="7668491" cy="4253600"/>
              </a:xfrm>
              <a:prstGeom prst="rect">
                <a:avLst/>
              </a:prstGeom>
              <a:blipFill>
                <a:blip r:embed="rId2"/>
                <a:stretch>
                  <a:fillRect l="-1192" b="-9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5532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  <a:p>
            <a:r>
              <a:rPr lang="en-US" dirty="0"/>
              <a:t>Select ALL that apply.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088819"/>
                <a:ext cx="7668491" cy="4253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lang="en-US" sz="2400" i="1" dirty="0">
                  <a:solidFill>
                    <a:prstClr val="black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088819"/>
                <a:ext cx="7668491" cy="4253600"/>
              </a:xfrm>
              <a:prstGeom prst="rect">
                <a:avLst/>
              </a:prstGeom>
              <a:blipFill>
                <a:blip r:embed="rId2"/>
                <a:stretch>
                  <a:fillRect l="-1192" b="-9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742F71AA-94D2-4203-B1AD-0EC0EC19D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060" y="2758649"/>
            <a:ext cx="401885" cy="504315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14EA0CB5-8F31-4133-8341-0A48A638A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70" y="3585935"/>
            <a:ext cx="401885" cy="50431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5166C86C-2FD0-427B-B814-5D5C4D01D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69" y="4413221"/>
            <a:ext cx="401885" cy="504315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7022932A-C690-4BB2-83A9-90B5A42B3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68" y="5240507"/>
            <a:ext cx="401885" cy="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07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A6EB404C-0F61-4209-926E-7D99719D8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 bwMode="auto">
          <a:xfrm>
            <a:off x="4000107" y="278921"/>
            <a:ext cx="6136875" cy="3451993"/>
          </a:xfrm>
          <a:prstGeom prst="rect">
            <a:avLst/>
          </a:prstGeom>
          <a:noFill/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199861"/>
            <a:ext cx="8856059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Reinforcement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ECB49-45D4-4B6E-87CC-81D4059B1EA5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4228483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Bandits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3049893"/>
            <a:ext cx="2819400" cy="350141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33D097-E48B-4402-B3B5-09D798B279E8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Double-Bandit MDP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r>
              <a:rPr lang="en-US" dirty="0"/>
              <a:t>Actions: </a:t>
            </a:r>
            <a:r>
              <a:rPr lang="en-US" i="1" dirty="0">
                <a:solidFill>
                  <a:srgbClr val="3333FF"/>
                </a:solidFill>
              </a:rPr>
              <a:t>Blue</a:t>
            </a:r>
            <a:r>
              <a:rPr lang="en-US" i="1" dirty="0"/>
              <a:t>, </a:t>
            </a:r>
            <a:r>
              <a:rPr lang="en-US" i="1" dirty="0">
                <a:solidFill>
                  <a:srgbClr val="C00000"/>
                </a:solidFill>
              </a:rPr>
              <a:t>Red</a:t>
            </a:r>
          </a:p>
          <a:p>
            <a:r>
              <a:rPr lang="en-US" dirty="0"/>
              <a:t>States: </a:t>
            </a:r>
            <a:r>
              <a:rPr lang="en-US" dirty="0">
                <a:solidFill>
                  <a:srgbClr val="008000"/>
                </a:solidFill>
              </a:rPr>
              <a:t>Win</a:t>
            </a:r>
            <a:r>
              <a:rPr lang="en-US" dirty="0">
                <a:solidFill>
                  <a:schemeClr val="tx1"/>
                </a:solidFill>
              </a:rPr>
              <a:t>, Lose</a:t>
            </a:r>
          </a:p>
        </p:txBody>
      </p:sp>
      <p:sp>
        <p:nvSpPr>
          <p:cNvPr id="5" name="Oval 4"/>
          <p:cNvSpPr/>
          <p:nvPr/>
        </p:nvSpPr>
        <p:spPr>
          <a:xfrm>
            <a:off x="3276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6" name="Oval 5"/>
          <p:cNvSpPr/>
          <p:nvPr/>
        </p:nvSpPr>
        <p:spPr>
          <a:xfrm>
            <a:off x="8229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</a:t>
            </a:r>
          </a:p>
        </p:txBody>
      </p:sp>
      <p:cxnSp>
        <p:nvCxnSpPr>
          <p:cNvPr id="8" name="Curved Connector 7"/>
          <p:cNvCxnSpPr>
            <a:stCxn id="5" idx="0"/>
            <a:endCxn id="6" idx="1"/>
          </p:cNvCxnSpPr>
          <p:nvPr/>
        </p:nvCxnSpPr>
        <p:spPr>
          <a:xfrm rot="16200000" flipH="1">
            <a:off x="5924549" y="971551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5" idx="0"/>
            <a:endCxn id="5" idx="6"/>
          </p:cNvCxnSpPr>
          <p:nvPr/>
        </p:nvCxnSpPr>
        <p:spPr>
          <a:xfrm rot="16200000" flipH="1">
            <a:off x="3619500" y="3276601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4"/>
            <a:endCxn id="5" idx="5"/>
          </p:cNvCxnSpPr>
          <p:nvPr/>
        </p:nvCxnSpPr>
        <p:spPr>
          <a:xfrm rot="5400000" flipH="1">
            <a:off x="6167017" y="1556919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3"/>
          <p:cNvCxnSpPr>
            <a:stCxn id="6" idx="4"/>
            <a:endCxn id="6" idx="2"/>
          </p:cNvCxnSpPr>
          <p:nvPr/>
        </p:nvCxnSpPr>
        <p:spPr>
          <a:xfrm rot="5400000" flipH="1">
            <a:off x="8229600" y="3619501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6" idx="6"/>
            <a:endCxn id="5" idx="4"/>
          </p:cNvCxnSpPr>
          <p:nvPr/>
        </p:nvCxnSpPr>
        <p:spPr>
          <a:xfrm flipH="1">
            <a:off x="3619500" y="3619501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3276600" y="3619501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600200" y="3829853"/>
            <a:ext cx="68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372600" y="3825540"/>
            <a:ext cx="114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282241" y="186213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0.25 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00600" y="2826603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0.75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86400" y="43434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0.75 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58000" y="335280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0.25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9256143" y="295124"/>
            <a:ext cx="2582173" cy="215295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 discount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100 time steps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Both states have the same value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53D30-D9F3-481B-BF7B-08DED4FDE80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Offline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Solving MDPs is offline planning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determine all quantities through computation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need to know the details of the MDP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You do not actually play the game!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8826" y="44958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Play 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8826" y="542038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Play 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8626" y="366778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Value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31624" y="910028"/>
            <a:ext cx="2510287" cy="19446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 discount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 time steps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Both states have the same value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2426" y="450598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150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2426" y="542038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322652" y="3304073"/>
            <a:ext cx="6767587" cy="2796691"/>
            <a:chOff x="1485873" y="1815326"/>
            <a:chExt cx="8837671" cy="3652151"/>
          </a:xfrm>
        </p:grpSpPr>
        <p:sp>
          <p:nvSpPr>
            <p:cNvPr id="10" name="Oval 9"/>
            <p:cNvSpPr/>
            <p:nvPr/>
          </p:nvSpPr>
          <p:spPr>
            <a:xfrm>
              <a:off x="3276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8229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</a:t>
              </a:r>
            </a:p>
          </p:txBody>
        </p:sp>
        <p:cxnSp>
          <p:nvCxnSpPr>
            <p:cNvPr id="12" name="Curved Connector 11"/>
            <p:cNvCxnSpPr>
              <a:stCxn id="10" idx="0"/>
              <a:endCxn id="11" idx="1"/>
            </p:cNvCxnSpPr>
            <p:nvPr/>
          </p:nvCxnSpPr>
          <p:spPr>
            <a:xfrm rot="16200000" flipH="1">
              <a:off x="5924549" y="971551"/>
              <a:ext cx="100433" cy="4710533"/>
            </a:xfrm>
            <a:prstGeom prst="curvedConnector3">
              <a:avLst>
                <a:gd name="adj1" fmla="val -822914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3"/>
            <p:cNvCxnSpPr>
              <a:stCxn id="10" idx="0"/>
              <a:endCxn id="10" idx="6"/>
            </p:cNvCxnSpPr>
            <p:nvPr/>
          </p:nvCxnSpPr>
          <p:spPr>
            <a:xfrm rot="16200000" flipH="1">
              <a:off x="3619500" y="3276601"/>
              <a:ext cx="342900" cy="342900"/>
            </a:xfrm>
            <a:prstGeom prst="curvedConnector4">
              <a:avLst>
                <a:gd name="adj1" fmla="val -87180"/>
                <a:gd name="adj2" fmla="val 338462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11" idx="4"/>
              <a:endCxn id="10" idx="5"/>
            </p:cNvCxnSpPr>
            <p:nvPr/>
          </p:nvCxnSpPr>
          <p:spPr>
            <a:xfrm rot="5400000" flipH="1">
              <a:off x="6167017" y="1556919"/>
              <a:ext cx="100433" cy="4710533"/>
            </a:xfrm>
            <a:prstGeom prst="curvedConnector3">
              <a:avLst>
                <a:gd name="adj1" fmla="val -927967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3"/>
            <p:cNvCxnSpPr>
              <a:stCxn id="11" idx="4"/>
              <a:endCxn id="11" idx="2"/>
            </p:cNvCxnSpPr>
            <p:nvPr/>
          </p:nvCxnSpPr>
          <p:spPr>
            <a:xfrm rot="5400000" flipH="1">
              <a:off x="8229600" y="3619501"/>
              <a:ext cx="342900" cy="342900"/>
            </a:xfrm>
            <a:prstGeom prst="curvedConnector4">
              <a:avLst>
                <a:gd name="adj1" fmla="val -84616"/>
                <a:gd name="adj2" fmla="val 325641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29"/>
            <p:cNvCxnSpPr>
              <a:stCxn id="11" idx="6"/>
              <a:endCxn id="10" idx="4"/>
            </p:cNvCxnSpPr>
            <p:nvPr/>
          </p:nvCxnSpPr>
          <p:spPr>
            <a:xfrm flipH="1">
              <a:off x="3619500" y="3619501"/>
              <a:ext cx="5295900" cy="342900"/>
            </a:xfrm>
            <a:prstGeom prst="curvedConnector4">
              <a:avLst>
                <a:gd name="adj1" fmla="val -7681"/>
                <a:gd name="adj2" fmla="val 589178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3"/>
            <p:cNvCxnSpPr>
              <a:stCxn id="10" idx="4"/>
              <a:endCxn id="10" idx="2"/>
            </p:cNvCxnSpPr>
            <p:nvPr/>
          </p:nvCxnSpPr>
          <p:spPr>
            <a:xfrm rot="5400000" flipH="1">
              <a:off x="3276600" y="3619501"/>
              <a:ext cx="342900" cy="342900"/>
            </a:xfrm>
            <a:prstGeom prst="curvedConnector4">
              <a:avLst>
                <a:gd name="adj1" fmla="val -376924"/>
                <a:gd name="adj2" fmla="val 415385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485873" y="3619501"/>
              <a:ext cx="995082" cy="1808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1.0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15911" y="3658836"/>
              <a:ext cx="1007633" cy="1808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1.0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3999" y="1815326"/>
              <a:ext cx="2133600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0.25 	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62305" y="2726177"/>
              <a:ext cx="2133600" cy="124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0.75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43136" y="4203525"/>
              <a:ext cx="2133600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0.75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64977" y="3053932"/>
              <a:ext cx="2133600" cy="124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0.25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$0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581626" y="3429000"/>
            <a:ext cx="4191000" cy="2895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2E5F0A-7C0A-41BD-9632-422DBB9C9D3B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6F4891-65A9-4846-9E8B-B71D2A8984EB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Rules changed!  Red’s win chance is different.</a:t>
            </a:r>
          </a:p>
        </p:txBody>
      </p:sp>
      <p:sp>
        <p:nvSpPr>
          <p:cNvPr id="4" name="Oval 3"/>
          <p:cNvSpPr/>
          <p:nvPr/>
        </p:nvSpPr>
        <p:spPr>
          <a:xfrm>
            <a:off x="3276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5" name="Oval 4"/>
          <p:cNvSpPr/>
          <p:nvPr/>
        </p:nvSpPr>
        <p:spPr>
          <a:xfrm>
            <a:off x="8229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</a:t>
            </a:r>
          </a:p>
        </p:txBody>
      </p:sp>
      <p:cxnSp>
        <p:nvCxnSpPr>
          <p:cNvPr id="6" name="Curved Connector 5"/>
          <p:cNvCxnSpPr>
            <a:stCxn id="4" idx="0"/>
            <a:endCxn id="5" idx="1"/>
          </p:cNvCxnSpPr>
          <p:nvPr/>
        </p:nvCxnSpPr>
        <p:spPr>
          <a:xfrm rot="16200000" flipH="1">
            <a:off x="5924549" y="1219022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/>
          <p:cNvCxnSpPr>
            <a:stCxn id="4" idx="0"/>
            <a:endCxn id="4" idx="6"/>
          </p:cNvCxnSpPr>
          <p:nvPr/>
        </p:nvCxnSpPr>
        <p:spPr>
          <a:xfrm rot="16200000" flipH="1">
            <a:off x="3619500" y="3524072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5" idx="4"/>
            <a:endCxn id="4" idx="5"/>
          </p:cNvCxnSpPr>
          <p:nvPr/>
        </p:nvCxnSpPr>
        <p:spPr>
          <a:xfrm rot="5400000" flipH="1">
            <a:off x="6167017" y="1804390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8229600" y="3866972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29"/>
          <p:cNvCxnSpPr>
            <a:stCxn id="5" idx="6"/>
            <a:endCxn id="4" idx="4"/>
          </p:cNvCxnSpPr>
          <p:nvPr/>
        </p:nvCxnSpPr>
        <p:spPr>
          <a:xfrm flipH="1">
            <a:off x="3619500" y="3866972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>
            <a:stCxn id="4" idx="4"/>
            <a:endCxn id="4" idx="2"/>
          </p:cNvCxnSpPr>
          <p:nvPr/>
        </p:nvCxnSpPr>
        <p:spPr>
          <a:xfrm rot="5400000" flipH="1">
            <a:off x="3276600" y="3866972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0" y="4209871"/>
            <a:ext cx="68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53550" y="4066930"/>
            <a:ext cx="91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0" y="213294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074074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8300" y="4554378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7050" y="3675156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5088B-227A-4F64-A0FB-DA9C9927583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$0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7597F4-4163-4856-8494-D9C4BFE7B689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13C0-5BFC-4246-8356-91B9653D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1CBFE-AC74-4F67-928E-4F37ED72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140336"/>
          </a:xfrm>
        </p:spPr>
        <p:txBody>
          <a:bodyPr/>
          <a:lstStyle/>
          <a:p>
            <a:r>
              <a:rPr lang="en-US" dirty="0"/>
              <a:t>Last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Rewards and Discounting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Finding optimal policies: Value iteration and Bellman equations</a:t>
            </a:r>
          </a:p>
          <a:p>
            <a:br>
              <a:rPr lang="en-US" dirty="0"/>
            </a:br>
            <a:r>
              <a:rPr lang="en-US" dirty="0"/>
              <a:t>Today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MDP: How to use optimal values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Reinforcement learning</a:t>
            </a:r>
          </a:p>
          <a:p>
            <a:pPr marL="917575" lvl="2" indent="-457200"/>
            <a:r>
              <a:rPr lang="en-US" sz="2800" dirty="0"/>
              <a:t>Models are gone!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Rebuilding models</a:t>
            </a:r>
          </a:p>
          <a:p>
            <a:pPr marL="917575" lvl="2" indent="-457200"/>
            <a:r>
              <a:rPr lang="en-US" sz="2800" dirty="0"/>
              <a:t>Sampling and </a:t>
            </a:r>
            <a:r>
              <a:rPr lang="en-US" sz="2800" dirty="0">
                <a:solidFill>
                  <a:schemeClr val="tx1"/>
                </a:solidFill>
              </a:rPr>
              <a:t>TD learning</a:t>
            </a:r>
          </a:p>
          <a:p>
            <a:pPr marL="917575" lvl="2" indent="-457200"/>
            <a:r>
              <a:rPr lang="en-US" sz="2800" dirty="0"/>
              <a:t>Q-learning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Approximate Q-learning</a:t>
            </a:r>
          </a:p>
          <a:p>
            <a:pPr marL="917575" lvl="2" indent="-457200"/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28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Just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11379200" cy="4729164"/>
          </a:xfrm>
        </p:spPr>
        <p:txBody>
          <a:bodyPr/>
          <a:lstStyle/>
          <a:p>
            <a:r>
              <a:rPr lang="en-US" sz="2800" dirty="0"/>
              <a:t>That wasn’t planning, it was learning!</a:t>
            </a:r>
          </a:p>
          <a:p>
            <a:pPr lvl="1"/>
            <a:r>
              <a:rPr lang="en-US" sz="2800" dirty="0"/>
              <a:t> Specifically, reinforcement learning</a:t>
            </a:r>
          </a:p>
          <a:p>
            <a:pPr lvl="1"/>
            <a:r>
              <a:rPr lang="en-US" sz="2800" dirty="0"/>
              <a:t> There was an MDP, but you couldn’t solve it with just computation</a:t>
            </a:r>
          </a:p>
          <a:p>
            <a:pPr lvl="1"/>
            <a:r>
              <a:rPr lang="en-US" sz="2800" dirty="0"/>
              <a:t> You needed to actually act to figure it out</a:t>
            </a:r>
          </a:p>
          <a:p>
            <a:pPr lvl="1"/>
            <a:endParaRPr lang="en-US" sz="2400" dirty="0"/>
          </a:p>
          <a:p>
            <a:r>
              <a:rPr lang="en-US" sz="2800" dirty="0"/>
              <a:t>Important ideas in reinforcement learning that came up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Exploration</a:t>
            </a:r>
            <a:r>
              <a:rPr lang="en-US" sz="2800" dirty="0"/>
              <a:t>: you have to try unknown actions to get information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Exploitation</a:t>
            </a:r>
            <a:r>
              <a:rPr lang="en-US" sz="2800" dirty="0"/>
              <a:t>: eventually, you have to use what you know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Regret</a:t>
            </a:r>
            <a:r>
              <a:rPr lang="en-US" sz="2800" dirty="0"/>
              <a:t>: even if you learn intelligently, you make mistakes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Sampling</a:t>
            </a:r>
            <a:r>
              <a:rPr lang="en-US" sz="2800" dirty="0"/>
              <a:t>: because of chance, you have to try things repeatedly</a:t>
            </a:r>
          </a:p>
          <a:p>
            <a:pPr lvl="1"/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Difficulty</a:t>
            </a:r>
            <a:r>
              <a:rPr lang="en-US" sz="2800" dirty="0"/>
              <a:t>: learning can be much harder than solving a known MDP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35706" y="0"/>
            <a:ext cx="2362200" cy="23622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B779C-6A56-4693-8521-62C66DF389E3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if we didn’t know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’|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3695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36953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A36B3-EBEF-4630-99B2-446FBFA60A26}"/>
              </a:ext>
            </a:extLst>
          </p:cNvPr>
          <p:cNvSpPr/>
          <p:nvPr/>
        </p:nvSpPr>
        <p:spPr>
          <a:xfrm rot="20856672">
            <a:off x="5908678" y="2154463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FBA4FD-4E76-49D5-9E30-241C1D5FD607}"/>
              </a:ext>
            </a:extLst>
          </p:cNvPr>
          <p:cNvSpPr/>
          <p:nvPr/>
        </p:nvSpPr>
        <p:spPr>
          <a:xfrm rot="20856672">
            <a:off x="7052267" y="2154462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34CCC5-1BBD-41CA-9405-5B7F66E780EE}"/>
              </a:ext>
            </a:extLst>
          </p:cNvPr>
          <p:cNvSpPr/>
          <p:nvPr/>
        </p:nvSpPr>
        <p:spPr>
          <a:xfrm rot="20856672">
            <a:off x="5677356" y="2890321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F4219-6BCC-46C6-8956-E7EBF3BEEE3D}"/>
              </a:ext>
            </a:extLst>
          </p:cNvPr>
          <p:cNvSpPr/>
          <p:nvPr/>
        </p:nvSpPr>
        <p:spPr>
          <a:xfrm rot="20856672">
            <a:off x="6820945" y="2890320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DD7FF-366E-4798-8A4A-C5A9AB9BC213}"/>
              </a:ext>
            </a:extLst>
          </p:cNvPr>
          <p:cNvSpPr/>
          <p:nvPr/>
        </p:nvSpPr>
        <p:spPr>
          <a:xfrm rot="20856672">
            <a:off x="6036584" y="3623658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2E7DA9-F4FC-463B-AE7D-21E866E40566}"/>
              </a:ext>
            </a:extLst>
          </p:cNvPr>
          <p:cNvSpPr/>
          <p:nvPr/>
        </p:nvSpPr>
        <p:spPr>
          <a:xfrm rot="20856672">
            <a:off x="7180173" y="362365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DF42A4-4B72-4970-A99D-CCEE3922D830}"/>
              </a:ext>
            </a:extLst>
          </p:cNvPr>
          <p:cNvSpPr/>
          <p:nvPr/>
        </p:nvSpPr>
        <p:spPr>
          <a:xfrm rot="21220573">
            <a:off x="5422902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10C226-DD5C-45D0-A987-B1C44EE031B9}"/>
              </a:ext>
            </a:extLst>
          </p:cNvPr>
          <p:cNvSpPr/>
          <p:nvPr/>
        </p:nvSpPr>
        <p:spPr>
          <a:xfrm rot="21220573">
            <a:off x="6881004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7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0100" y="2514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9300" y="229320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State: 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Reward: 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E4F9D0-2357-4347-9889-218869D09DFF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3221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[Video: SNAKE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climbStep+sidewinding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Tedrake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Zhang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Seung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2005]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9303004" y="6443341"/>
            <a:ext cx="2888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[Demo: Crawler Bot (L10D1)]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60C76-37BD-45EE-81E3-125FC969A7F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expectimax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69987" y="287451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1"/>
            <a:ext cx="2286000" cy="2214564"/>
            <a:chOff x="2400" y="1401"/>
            <a:chExt cx="1440" cy="1395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k+1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V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k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(s’</a:t>
              </a: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BCEA31-B8C5-44F1-9B98-D5330A3ABE75}"/>
              </a:ext>
            </a:extLst>
          </p:cNvPr>
          <p:cNvSpPr txBox="1"/>
          <p:nvPr/>
        </p:nvSpPr>
        <p:spPr>
          <a:xfrm rot="16200000">
            <a:off x="10689504" y="5282613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461670975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Crawler Bot</a:t>
            </a:r>
          </a:p>
        </p:txBody>
      </p:sp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5A4E4D7-E1C6-4B83-A9A6-EFDE2C7B6B1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Online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CD0581-A08E-4B07-9D08-F6AFAC1557EE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0B3051-A026-4F9C-A954-3A7BB99841D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Normalize to give an estimate of</a:t>
            </a:r>
            <a:endParaRPr lang="en-US" b="1" dirty="0"/>
          </a:p>
          <a:p>
            <a:pPr lvl="1">
              <a:lnSpc>
                <a:spcPct val="80000"/>
              </a:lnSpc>
            </a:pPr>
            <a:r>
              <a:rPr lang="en-US" dirty="0"/>
              <a:t>Discover each </a:t>
            </a:r>
            <a:r>
              <a:rPr lang="en-US" b="1" dirty="0"/>
              <a:t>                      </a:t>
            </a:r>
            <a:r>
              <a:rPr lang="en-US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3685" y="3475008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47255" y="3831689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E48B37-7D9B-4BF3-917D-F8ABA30C8DB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 Policy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 =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Observed Episodes (Training)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Learned Model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A,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T(B, east, C)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T(C, east, D)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T(C, east, A)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R(B, east, C)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R(C, east, D)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R(D, exit, x) =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B909BE8-B492-41A9-9704-1424E4344469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1947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 Policy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 =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Observed Episodes (Training)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Learned Model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A,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 north, C,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  D,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T(B, east, C) = 1.00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T(C, east, D) = 0.75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T(C, east, A) = 0.25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R(B, east, C) =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R(C, east, D) =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R(D, exit, x) = +10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4371477-E7C8-4C8B-A2F2-F5B3C0817D2B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Goal: Compute expected age of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Without P(A), instead collect samples [a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Why does this work?  Because eventually you learn the right model.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31E8A6-EE63-4B6E-A14F-A24BB948BFC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(s)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 (s)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Almost!  But we can’t rewind time to get sample after sample from state 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1F8777-9FEC-43D0-A094-7AA5D0D36411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cs typeface="Calibri"/>
              </a:rPr>
              <a:t>Policy is fixed, just doing evaluation!</a:t>
            </a:r>
            <a:endParaRPr lang="en-US" sz="2000" dirty="0">
              <a:latin typeface="Calibri"/>
              <a:cs typeface="Calibri"/>
            </a:endParaRP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705588" y="4099406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710108" y="4806333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 to V(s):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FBE196-AC84-4F89-B54A-E6DE9DEB900A}"/>
                  </a:ext>
                </a:extLst>
              </p:cNvPr>
              <p:cNvSpPr/>
              <p:nvPr/>
            </p:nvSpPr>
            <p:spPr>
              <a:xfrm>
                <a:off x="3163120" y="4099405"/>
                <a:ext cx="33594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𝑠𝑎𝑚𝑝𝑙𝑒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𝑟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𝛾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863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863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863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FBE196-AC84-4F89-B54A-E6DE9DEB90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120" y="4099405"/>
                <a:ext cx="3359446" cy="461665"/>
              </a:xfrm>
              <a:prstGeom prst="rect">
                <a:avLst/>
              </a:prstGeom>
              <a:blipFill>
                <a:blip r:embed="rId3"/>
                <a:stretch>
                  <a:fillRect l="-181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A1A842E-166B-448F-9819-4950AAA0E0C5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345083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’) is a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 is a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(s, a) is a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gridworld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values (L8D4)]</a:t>
            </a:r>
          </a:p>
        </p:txBody>
      </p:sp>
    </p:spTree>
    <p:extLst>
      <p:ext uri="{BB962C8B-B14F-4D97-AF65-F5344CB8AC3E}">
        <p14:creationId xmlns:p14="http://schemas.microsoft.com/office/powerpoint/2010/main" val="441351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9BF3B64-895C-4DD9-ACF5-46C7A9F7494A}"/>
                  </a:ext>
                </a:extLst>
              </p:cNvPr>
              <p:cNvSpPr/>
              <p:nvPr/>
            </p:nvSpPr>
            <p:spPr>
              <a:xfrm>
                <a:off x="3116409" y="5525417"/>
                <a:ext cx="55033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←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(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) +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A4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𝑠𝑎𝑚𝑝𝑙𝑒</m:t>
                          </m:r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9BF3B64-895C-4DD9-ACF5-46C7A9F749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409" y="5525417"/>
                <a:ext cx="5503301" cy="461665"/>
              </a:xfrm>
              <a:prstGeom prst="rect">
                <a:avLst/>
              </a:prstGeom>
              <a:blipFill>
                <a:blip r:embed="rId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cs typeface="Calibri"/>
              </a:rPr>
              <a:t>Policy is fixed, just doing evaluation!</a:t>
            </a:r>
            <a:endParaRPr lang="en-US" sz="2000" dirty="0">
              <a:latin typeface="Calibri"/>
              <a:cs typeface="Calibri"/>
            </a:endParaRP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705588" y="4099406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710108" y="4806333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718900" y="5501660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Same update: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FBE196-AC84-4F89-B54A-E6DE9DEB900A}"/>
                  </a:ext>
                </a:extLst>
              </p:cNvPr>
              <p:cNvSpPr/>
              <p:nvPr/>
            </p:nvSpPr>
            <p:spPr>
              <a:xfrm>
                <a:off x="3163120" y="4099405"/>
                <a:ext cx="33594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𝑠𝑎𝑚𝑝𝑙𝑒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𝑟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𝛾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63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863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863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863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863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FBE196-AC84-4F89-B54A-E6DE9DEB90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120" y="4099405"/>
                <a:ext cx="3359446" cy="461665"/>
              </a:xfrm>
              <a:prstGeom prst="rect">
                <a:avLst/>
              </a:prstGeom>
              <a:blipFill>
                <a:blip r:embed="rId3"/>
                <a:stretch>
                  <a:fillRect l="-181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B622F2E-B6BC-4AD7-A8E7-3A4D86B21D5A}"/>
                  </a:ext>
                </a:extLst>
              </p:cNvPr>
              <p:cNvSpPr/>
              <p:nvPr/>
            </p:nvSpPr>
            <p:spPr>
              <a:xfrm>
                <a:off x="3116409" y="4811702"/>
                <a:ext cx="53145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←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1−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𝛼</m:t>
                              </m:r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(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) 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A4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𝑠𝑎𝑚𝑝𝑙𝑒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B622F2E-B6BC-4AD7-A8E7-3A4D86B21D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409" y="4811702"/>
                <a:ext cx="5314596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7246B79-A786-4C5F-A967-9EE0242D3DC1}"/>
                  </a:ext>
                </a:extLst>
              </p:cNvPr>
              <p:cNvSpPr/>
              <p:nvPr/>
            </p:nvSpPr>
            <p:spPr>
              <a:xfrm>
                <a:off x="3116409" y="6196933"/>
                <a:ext cx="40489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←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∇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𝐸𝑟𝑟𝑜𝑟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7246B79-A786-4C5F-A967-9EE0242D3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409" y="6196933"/>
                <a:ext cx="404899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2">
            <a:extLst>
              <a:ext uri="{FF2B5EF4-FFF2-40B4-BE49-F238E27FC236}">
                <a16:creationId xmlns:a16="http://schemas.microsoft.com/office/drawing/2014/main" id="{705AD83F-13C5-4B66-83A8-8C51484A2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00" y="6196987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Same update: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B15F252-6C25-416F-B09D-DEE904F767E0}"/>
                  </a:ext>
                </a:extLst>
              </p:cNvPr>
              <p:cNvSpPr/>
              <p:nvPr/>
            </p:nvSpPr>
            <p:spPr>
              <a:xfrm>
                <a:off x="7883320" y="6019707"/>
                <a:ext cx="4308680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𝐸𝑟𝑟𝑜𝑟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A44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𝑠𝑎𝑚𝑝𝑙𝑒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𝜋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B15F252-6C25-416F-B09D-DEE904F76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320" y="6019707"/>
                <a:ext cx="4308680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204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 = 1, 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 = 1/2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Observed Transitions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8E96C8-299E-4D9E-9937-3DC14FC6A28B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B35B815-9276-449E-941D-64976026BFB1}"/>
                  </a:ext>
                </a:extLst>
              </p:cNvPr>
              <p:cNvSpPr/>
              <p:nvPr/>
            </p:nvSpPr>
            <p:spPr>
              <a:xfrm>
                <a:off x="3912334" y="4946042"/>
                <a:ext cx="708174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←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1−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𝛼</m:t>
                              </m:r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𝛼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A4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i="1" dirty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lang="en-US" sz="2800" i="1" dirty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800" i="1" dirty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r>
                            <a:rPr lang="en-US" sz="2800" i="1" dirty="0">
                              <a:solidFill>
                                <a:srgbClr val="00863D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i="1" dirty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800" i="1" dirty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800" i="1" dirty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i="1" dirty="0">
                                  <a:solidFill>
                                    <a:srgbClr val="00863D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 dirty="0">
                                      <a:solidFill>
                                        <a:srgbClr val="00863D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 dirty="0">
                                      <a:solidFill>
                                        <a:srgbClr val="00863D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i="1" dirty="0">
                                      <a:solidFill>
                                        <a:srgbClr val="00863D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B35B815-9276-449E-941D-64976026BF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334" y="4946042"/>
                <a:ext cx="708174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766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2" grpId="0" animBg="1"/>
      <p:bldP spid="6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719631"/>
            <a:ext cx="10515600" cy="2039539"/>
          </a:xfrm>
        </p:spPr>
        <p:txBody>
          <a:bodyPr/>
          <a:lstStyle/>
          <a:p>
            <a:r>
              <a:rPr lang="en-US" dirty="0"/>
              <a:t>Which converts TD values into a policy?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2107444"/>
                <a:ext cx="7668491" cy="3695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2107444"/>
                <a:ext cx="7668491" cy="36953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250784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327558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401905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55017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E) None of the above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7583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D) Policy evaluation: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90996A34-B680-48E4-B9E8-8A8406A0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06" y="994943"/>
            <a:ext cx="1558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TD update: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1AE9D2C-B501-4B3C-93DA-BD36FCF7910C}"/>
                  </a:ext>
                </a:extLst>
              </p:cNvPr>
              <p:cNvSpPr/>
              <p:nvPr/>
            </p:nvSpPr>
            <p:spPr>
              <a:xfrm>
                <a:off x="3709567" y="1025720"/>
                <a:ext cx="512403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=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(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) +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1AE9D2C-B501-4B3C-93DA-BD36FCF791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567" y="1025720"/>
                <a:ext cx="5124030" cy="400110"/>
              </a:xfrm>
              <a:prstGeom prst="rect">
                <a:avLst/>
              </a:prstGeom>
              <a:blipFill>
                <a:blip r:embed="rId3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11586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719631"/>
            <a:ext cx="10515600" cy="2039539"/>
          </a:xfrm>
        </p:spPr>
        <p:txBody>
          <a:bodyPr/>
          <a:lstStyle/>
          <a:p>
            <a:r>
              <a:rPr lang="en-US" dirty="0"/>
              <a:t>Which converts TD values into a policy?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2107444"/>
                <a:ext cx="7668491" cy="3695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20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2107444"/>
                <a:ext cx="7668491" cy="36953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250784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327558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401905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55017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E) None of the above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7583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D) Policy evaluation: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90996A34-B680-48E4-B9E8-8A8406A0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06" y="994943"/>
            <a:ext cx="1558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TD update: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1AE9D2C-B501-4B3C-93DA-BD36FCF7910C}"/>
                  </a:ext>
                </a:extLst>
              </p:cNvPr>
              <p:cNvSpPr/>
              <p:nvPr/>
            </p:nvSpPr>
            <p:spPr>
              <a:xfrm>
                <a:off x="3709567" y="1025720"/>
                <a:ext cx="512403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=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(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) +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1AE9D2C-B501-4B3C-93DA-BD36FCF791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567" y="1025720"/>
                <a:ext cx="5124030" cy="400110"/>
              </a:xfrm>
              <a:prstGeom prst="rect">
                <a:avLst/>
              </a:prstGeom>
              <a:blipFill>
                <a:blip r:embed="rId3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311D9F4E-AF22-41D4-BBBE-2778BAEA153D}"/>
              </a:ext>
            </a:extLst>
          </p:cNvPr>
          <p:cNvSpPr/>
          <p:nvPr/>
        </p:nvSpPr>
        <p:spPr>
          <a:xfrm>
            <a:off x="218783" y="2406611"/>
            <a:ext cx="11219628" cy="3042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830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CBB4897-E47D-445B-ADE7-0F204ADBDB4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Start with V</a:t>
            </a:r>
            <a:r>
              <a:rPr lang="en-US" baseline="-25000" dirty="0"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(s) = 0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Given </a:t>
            </a:r>
            <a:r>
              <a:rPr lang="en-US" dirty="0" err="1">
                <a:latin typeface="Calibri"/>
                <a:cs typeface="Calibri"/>
              </a:rPr>
              <a:t>V</a:t>
            </a:r>
            <a:r>
              <a:rPr lang="en-US" baseline="-25000" dirty="0" err="1">
                <a:latin typeface="Calibri"/>
                <a:cs typeface="Calibri"/>
              </a:rPr>
              <a:t>k</a:t>
            </a:r>
            <a:r>
              <a:rPr lang="en-US" dirty="0">
                <a:latin typeface="Calibri"/>
                <a:cs typeface="Calibri"/>
              </a:rPr>
              <a:t>, calculate the iteration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Start with Q</a:t>
            </a:r>
            <a:r>
              <a:rPr lang="en-US" baseline="-25000" dirty="0"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s,a</a:t>
            </a:r>
            <a:r>
              <a:rPr lang="en-US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Given </a:t>
            </a:r>
            <a:r>
              <a:rPr lang="en-US" dirty="0" err="1">
                <a:latin typeface="Calibri"/>
                <a:cs typeface="Calibri"/>
              </a:rPr>
              <a:t>Q</a:t>
            </a:r>
            <a:r>
              <a:rPr lang="en-US" baseline="-25000" dirty="0" err="1">
                <a:latin typeface="Calibri"/>
                <a:cs typeface="Calibri"/>
              </a:rPr>
              <a:t>k</a:t>
            </a:r>
            <a:r>
              <a:rPr lang="en-US" dirty="0">
                <a:latin typeface="Calibri"/>
                <a:cs typeface="Calibri"/>
              </a:rPr>
              <a:t>, calculate the iteration k+1 q-values for all q-states: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6529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552099" y="1321279"/>
            <a:ext cx="8229600" cy="4525963"/>
          </a:xfrm>
        </p:spPr>
        <p:txBody>
          <a:bodyPr/>
          <a:lstStyle/>
          <a:p>
            <a:r>
              <a:rPr lang="en-US" dirty="0"/>
              <a:t>We’d like to do Q-value updates to each Q-state: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But can’t compute this update without knowing T, R</a:t>
            </a:r>
          </a:p>
          <a:p>
            <a:pPr lvl="4"/>
            <a:endParaRPr lang="en-US" sz="1400" dirty="0"/>
          </a:p>
          <a:p>
            <a:r>
              <a:rPr lang="en-US" dirty="0"/>
              <a:t>Instead, compute average as we go</a:t>
            </a:r>
          </a:p>
          <a:p>
            <a:pPr lvl="1"/>
            <a:r>
              <a:rPr lang="en-US" dirty="0"/>
              <a:t>Receive a sample transition (</a:t>
            </a:r>
            <a:r>
              <a:rPr lang="en-US" dirty="0" err="1"/>
              <a:t>s,a,r,s</a:t>
            </a:r>
            <a:r>
              <a:rPr lang="en-US" dirty="0"/>
              <a:t>’)</a:t>
            </a:r>
          </a:p>
          <a:p>
            <a:pPr lvl="1"/>
            <a:r>
              <a:rPr lang="en-US" dirty="0"/>
              <a:t>This sample suggests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  <a:p>
            <a:pPr lvl="1"/>
            <a:r>
              <a:rPr lang="en-US" dirty="0"/>
              <a:t>But we want to average over results from (</a:t>
            </a:r>
            <a:r>
              <a:rPr lang="en-US" dirty="0" err="1"/>
              <a:t>s,a</a:t>
            </a:r>
            <a:r>
              <a:rPr lang="en-US" dirty="0"/>
              <a:t>)  (Why?)</a:t>
            </a:r>
          </a:p>
          <a:p>
            <a:pPr lvl="1"/>
            <a:r>
              <a:rPr lang="en-US" dirty="0"/>
              <a:t>So keep a running average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9924" y="5934835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9924" y="4639572"/>
            <a:ext cx="4245511" cy="53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0493" y="1760529"/>
            <a:ext cx="8165848" cy="765520"/>
          </a:xfrm>
          <a:prstGeom prst="rect">
            <a:avLst/>
          </a:prstGeom>
          <a:noFill/>
          <a:ln/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F412CE-229F-4725-826B-D9E5098CE41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371600"/>
            <a:ext cx="10118785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800" dirty="0"/>
              <a:t>You have to explore enough</a:t>
            </a:r>
          </a:p>
          <a:p>
            <a:pPr lvl="1"/>
            <a:r>
              <a:rPr lang="en-US" sz="2800" dirty="0"/>
              <a:t>You have to eventually make the learning rate</a:t>
            </a:r>
          </a:p>
          <a:p>
            <a:pPr lvl="1">
              <a:buNone/>
            </a:pPr>
            <a:r>
              <a:rPr lang="en-US" sz="2800" dirty="0"/>
              <a:t>	small enough</a:t>
            </a:r>
          </a:p>
          <a:p>
            <a:pPr lvl="1"/>
            <a:r>
              <a:rPr lang="en-US" sz="2800" dirty="0"/>
              <a:t>… but not decrease it too quickly</a:t>
            </a:r>
          </a:p>
          <a:p>
            <a:pPr lvl="1"/>
            <a:r>
              <a:rPr lang="en-US" sz="28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5AB714-290F-459A-AA66-66F3A05C1ED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5867" y="1816171"/>
            <a:ext cx="817208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Goal				Technique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Compute V*, Q*,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*		Value / policy iteration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3340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584166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" y="4484638"/>
            <a:ext cx="541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Goal			Technique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Compute V*, Q*,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*	VI/PI on approx. MDP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79566" y="4484638"/>
            <a:ext cx="510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Goal			Technique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Compute V*, Q*,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*	Q-learning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Evaluate a fixed policy 	TD/Value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A552CF-37F2-4136-B5C8-E4BCBB9F689E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238889"/>
            <a:ext cx="10515600" cy="627812"/>
          </a:xfrm>
        </p:spPr>
        <p:txBody>
          <a:bodyPr/>
          <a:lstStyle/>
          <a:p>
            <a:r>
              <a:rPr lang="en-US" dirty="0"/>
              <a:t>MDP/RL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59034" y="798863"/>
                <a:ext cx="7668491" cy="5358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 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∀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= 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) +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𝛾</m:t>
                          </m:r>
                          <m: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p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𝑄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(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𝑠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𝑎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) = 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𝑄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(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𝑠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𝑎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) +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𝛼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[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𝑟</m:t>
                    </m:r>
                    <m:r>
                      <a:rPr kumimoji="0" lang="pt-BR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+</m:t>
                    </m:r>
                    <m:r>
                      <a:rPr kumimoji="0" lang="pt-BR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𝛾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  <m:limLow>
                      <m:limLowPr>
                        <m:ctrlPr>
                          <a:rPr kumimoji="0" lang="pt-BR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0" lang="pt-B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max</m:t>
                        </m:r>
                      </m:e>
                      <m:lim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</m:lim>
                    </m:limLow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  <m:r>
                      <a:rPr kumimoji="0" lang="pt-BR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𝑄</m:t>
                    </m:r>
                    <m:d>
                      <m:dPr>
                        <m:ctrlPr>
                          <a:rPr kumimoji="0" lang="pt-BR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pt-BR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kumimoji="0" lang="pt-BR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  <m:sup>
                            <m:r>
                              <a:rPr kumimoji="0" lang="pt-BR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kumimoji="0" lang="pt-BR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,</m:t>
                        </m:r>
                        <m:sSup>
                          <m:sSupPr>
                            <m:ctrlPr>
                              <a:rPr kumimoji="0" lang="pt-BR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kumimoji="0" lang="pt-BR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pt-BR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𝑄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034" y="798863"/>
                <a:ext cx="7668491" cy="5358775"/>
              </a:xfrm>
              <a:prstGeom prst="rect">
                <a:avLst/>
              </a:prstGeom>
              <a:blipFill>
                <a:blip r:embed="rId3"/>
                <a:stretch>
                  <a:fillRect l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84260" y="1570688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72617" y="2234713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84260" y="2929790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41213" y="3589413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F63766-8B8C-473C-930F-74C833A2DEED}"/>
              </a:ext>
            </a:extLst>
          </p:cNvPr>
          <p:cNvSpPr txBox="1"/>
          <p:nvPr/>
        </p:nvSpPr>
        <p:spPr>
          <a:xfrm>
            <a:off x="541213" y="4249036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82129-AAF6-4C60-8E9C-68821C9F6305}"/>
              </a:ext>
            </a:extLst>
          </p:cNvPr>
          <p:cNvSpPr txBox="1"/>
          <p:nvPr/>
        </p:nvSpPr>
        <p:spPr>
          <a:xfrm>
            <a:off x="541213" y="923565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expectimax: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490A1B-4041-4E76-A952-6EB9BB022494}"/>
              </a:ext>
            </a:extLst>
          </p:cNvPr>
          <p:cNvSpPr txBox="1"/>
          <p:nvPr/>
        </p:nvSpPr>
        <p:spPr>
          <a:xfrm>
            <a:off x="541213" y="5617909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Q-learning: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1149C7-8EA2-4CBB-A1FC-2187C1D65521}"/>
              </a:ext>
            </a:extLst>
          </p:cNvPr>
          <p:cNvSpPr txBox="1"/>
          <p:nvPr/>
        </p:nvSpPr>
        <p:spPr>
          <a:xfrm>
            <a:off x="541213" y="4944113"/>
            <a:ext cx="315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(TD) learning:</a:t>
            </a:r>
          </a:p>
        </p:txBody>
      </p:sp>
    </p:spTree>
    <p:extLst>
      <p:ext uri="{BB962C8B-B14F-4D97-AF65-F5344CB8AC3E}">
        <p14:creationId xmlns:p14="http://schemas.microsoft.com/office/powerpoint/2010/main" val="2517789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106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expectimax recurrence gives a simple one-step lookahead relationship amongst optimal utility values</a:t>
            </a: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These are the Bellman equations, and they characterize optimal values in a way we’ll use over and over</a:t>
            </a:r>
            <a:endParaRPr lang="en-US" sz="14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pic>
        <p:nvPicPr>
          <p:cNvPr id="47" name="Picture 4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95247" y="2899460"/>
            <a:ext cx="3626182" cy="477549"/>
          </a:xfrm>
          <a:prstGeom prst="rect">
            <a:avLst/>
          </a:prstGeom>
          <a:noFill/>
          <a:ln/>
          <a:effectLst/>
        </p:spPr>
      </p:pic>
      <p:pic>
        <p:nvPicPr>
          <p:cNvPr id="46" name="Picture 4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295243" y="43561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301873" y="3508825"/>
            <a:ext cx="6547885" cy="699182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>
            <a:extLst>
              <a:ext uri="{FF2B5EF4-FFF2-40B4-BE49-F238E27FC236}">
                <a16:creationId xmlns:a16="http://schemas.microsoft.com/office/drawing/2014/main" id="{FC05AC7D-E2BA-4E41-8EC1-144DD29C5589}"/>
              </a:ext>
            </a:extLst>
          </p:cNvPr>
          <p:cNvGrpSpPr>
            <a:grpSpLocks/>
          </p:cNvGrpSpPr>
          <p:nvPr/>
        </p:nvGrpSpPr>
        <p:grpSpPr bwMode="auto">
          <a:xfrm>
            <a:off x="8304936" y="776248"/>
            <a:ext cx="3735653" cy="3839526"/>
            <a:chOff x="2400" y="1401"/>
            <a:chExt cx="1202" cy="1255"/>
          </a:xfrm>
        </p:grpSpPr>
        <p:sp>
          <p:nvSpPr>
            <p:cNvPr id="49" name="AutoShape 5">
              <a:extLst>
                <a:ext uri="{FF2B5EF4-FFF2-40B4-BE49-F238E27FC236}">
                  <a16:creationId xmlns:a16="http://schemas.microsoft.com/office/drawing/2014/main" id="{CBFA3719-31C0-4FBF-8A2E-0EA643B66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id="{F6B36F7C-C2EA-432F-8089-7317C0090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" y="1617"/>
              <a:ext cx="1073" cy="361"/>
              <a:chOff x="1584" y="1680"/>
              <a:chExt cx="1997" cy="336"/>
            </a:xfrm>
          </p:grpSpPr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D2DA78A5-1FA0-4544-8515-FDBECE6B7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4" name="Line 8">
                <a:extLst>
                  <a:ext uri="{FF2B5EF4-FFF2-40B4-BE49-F238E27FC236}">
                    <a16:creationId xmlns:a16="http://schemas.microsoft.com/office/drawing/2014/main" id="{AD9721AE-D48F-4236-AD5E-11D0C51E1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845" cy="2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5" name="Line 9">
                <a:extLst>
                  <a:ext uri="{FF2B5EF4-FFF2-40B4-BE49-F238E27FC236}">
                    <a16:creationId xmlns:a16="http://schemas.microsoft.com/office/drawing/2014/main" id="{04A0A858-7186-49E4-A6C7-BD9006B06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6" name="Line 10">
                <a:extLst>
                  <a:ext uri="{FF2B5EF4-FFF2-40B4-BE49-F238E27FC236}">
                    <a16:creationId xmlns:a16="http://schemas.microsoft.com/office/drawing/2014/main" id="{A6443669-3C19-4088-93AF-9E385D804C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grpSp>
          <p:nvGrpSpPr>
            <p:cNvPr id="51" name="Group 12">
              <a:extLst>
                <a:ext uri="{FF2B5EF4-FFF2-40B4-BE49-F238E27FC236}">
                  <a16:creationId xmlns:a16="http://schemas.microsoft.com/office/drawing/2014/main" id="{1EFD847C-D48D-468B-8647-1054D3FF7E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095"/>
              <a:ext cx="1057" cy="397"/>
              <a:chOff x="1536" y="2382"/>
              <a:chExt cx="1584" cy="642"/>
            </a:xfrm>
          </p:grpSpPr>
          <p:sp>
            <p:nvSpPr>
              <p:cNvPr id="59" name="Line 13">
                <a:extLst>
                  <a:ext uri="{FF2B5EF4-FFF2-40B4-BE49-F238E27FC236}">
                    <a16:creationId xmlns:a16="http://schemas.microsoft.com/office/drawing/2014/main" id="{256FD896-BEF3-41A5-B7AE-8C0C49912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0" name="Line 14">
                <a:extLst>
                  <a:ext uri="{FF2B5EF4-FFF2-40B4-BE49-F238E27FC236}">
                    <a16:creationId xmlns:a16="http://schemas.microsoft.com/office/drawing/2014/main" id="{AA66642E-D585-425C-94D3-093B0DC03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1" name="Line 15">
                <a:extLst>
                  <a:ext uri="{FF2B5EF4-FFF2-40B4-BE49-F238E27FC236}">
                    <a16:creationId xmlns:a16="http://schemas.microsoft.com/office/drawing/2014/main" id="{BD3CA2D1-4CCD-4641-B698-46FABA007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1" y="2382"/>
                <a:ext cx="291" cy="62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dash"/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Line 16">
                <a:extLst>
                  <a:ext uri="{FF2B5EF4-FFF2-40B4-BE49-F238E27FC236}">
                    <a16:creationId xmlns:a16="http://schemas.microsoft.com/office/drawing/2014/main" id="{CD7478C1-4778-4A60-951F-08AED128C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52" name="Text Box 17">
              <a:extLst>
                <a:ext uri="{FF2B5EF4-FFF2-40B4-BE49-F238E27FC236}">
                  <a16:creationId xmlns:a16="http://schemas.microsoft.com/office/drawing/2014/main" id="{647EED69-5265-438E-B077-5AE15B65C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4" y="1690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</a:t>
              </a:r>
            </a:p>
          </p:txBody>
        </p:sp>
        <p:sp>
          <p:nvSpPr>
            <p:cNvPr id="53" name="Text Box 18">
              <a:extLst>
                <a:ext uri="{FF2B5EF4-FFF2-40B4-BE49-F238E27FC236}">
                  <a16:creationId xmlns:a16="http://schemas.microsoft.com/office/drawing/2014/main" id="{527903AE-F2D1-4A0A-A7CB-1D11C1D8E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</a:p>
          </p:txBody>
        </p:sp>
        <p:sp>
          <p:nvSpPr>
            <p:cNvPr id="54" name="Text Box 19">
              <a:extLst>
                <a:ext uri="{FF2B5EF4-FFF2-40B4-BE49-F238E27FC236}">
                  <a16:creationId xmlns:a16="http://schemas.microsoft.com/office/drawing/2014/main" id="{A8E92757-BAF1-404E-BD3F-5926377CC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" y="1926"/>
              <a:ext cx="559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 a</a:t>
              </a:r>
            </a:p>
          </p:txBody>
        </p:sp>
        <p:sp>
          <p:nvSpPr>
            <p:cNvPr id="55" name="Text Box 20">
              <a:extLst>
                <a:ext uri="{FF2B5EF4-FFF2-40B4-BE49-F238E27FC236}">
                  <a16:creationId xmlns:a16="http://schemas.microsoft.com/office/drawing/2014/main" id="{1D4706BC-7B1E-4F00-91EC-3C1FB259F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4" y="2289"/>
              <a:ext cx="504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s,a,s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6" name="AutoShape 21">
              <a:extLst>
                <a:ext uri="{FF2B5EF4-FFF2-40B4-BE49-F238E27FC236}">
                  <a16:creationId xmlns:a16="http://schemas.microsoft.com/office/drawing/2014/main" id="{9C82D267-B342-4989-AFF4-8E302FCF6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79F352F-7A3D-4894-B218-6D5DD02DA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1" y="2465"/>
              <a:ext cx="33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</a:t>
              </a:r>
              <a:r>
                <a:rPr kumimoji="0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游ゴシック" panose="020B0400000000000000" pitchFamily="34" charset="-128"/>
                  <a:cs typeface="Calibri"/>
                </a:rPr>
                <a:t>’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8" name="Oval 11">
              <a:extLst>
                <a:ext uri="{FF2B5EF4-FFF2-40B4-BE49-F238E27FC236}">
                  <a16:creationId xmlns:a16="http://schemas.microsoft.com/office/drawing/2014/main" id="{3131023A-4D30-4B71-82ED-FB1133127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8D5BC8B-80C8-43B9-9210-C9C74DB4D101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004073706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Q-Learning Auto Cliff Grid</a:t>
            </a:r>
          </a:p>
        </p:txBody>
      </p:sp>
      <p:sp>
        <p:nvSpPr>
          <p:cNvPr id="4" name="Text Box 28">
            <a:extLst>
              <a:ext uri="{FF2B5EF4-FFF2-40B4-BE49-F238E27FC236}">
                <a16:creationId xmlns:a16="http://schemas.microsoft.com/office/drawing/2014/main" id="{5DFE6ED4-2A42-42A1-9324-B5907764A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545" y="6000058"/>
            <a:ext cx="685145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[Demo: Q-learning – auto – cliff grid (L11D1)]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[python gridworld.py -n 0.0 -a q -k 400 -g CliffGrid -d 1.0 -r -0.1 -e 1.0]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F22FB-BB1F-4F81-9F0F-F838CCD8AC72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373369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D7F85A-B9B3-4744-A0E5-23A0B01B3249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503208" y="1182469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Simplest: random actions (</a:t>
            </a:r>
            <a:r>
              <a:rPr lang="en-US" sz="2800" dirty="0">
                <a:sym typeface="Symbol" pitchFamily="18" charset="2"/>
              </a:rPr>
              <a:t>-greedy)</a:t>
            </a:r>
            <a:endParaRPr lang="en-US" sz="2800" dirty="0"/>
          </a:p>
          <a:p>
            <a:pPr lvl="2">
              <a:lnSpc>
                <a:spcPct val="90000"/>
              </a:lnSpc>
            </a:pPr>
            <a:r>
              <a:rPr lang="en-US" sz="2800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With (small) probability </a:t>
            </a:r>
            <a:r>
              <a:rPr lang="en-US" sz="2800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With (large) probability 1-</a:t>
            </a:r>
            <a:r>
              <a:rPr lang="en-US" sz="2800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800" dirty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sz="2800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sz="2800" dirty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sz="2800" dirty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sz="3200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867400" y="6211669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[Demo: Q-learning – manual exploration – bridge grid (L11D2)] [Demo: Q-learning – epsilon-greedy -- crawler (L11D3)]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B378E-52A2-41B2-B6DE-516E4BBA1A4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Demo Q-learning – Manual Exploration – Bridge Grid </a:t>
            </a:r>
          </a:p>
        </p:txBody>
      </p:sp>
    </p:spTree>
    <p:extLst>
      <p:ext uri="{BB962C8B-B14F-4D97-AF65-F5344CB8AC3E}">
        <p14:creationId xmlns:p14="http://schemas.microsoft.com/office/powerpoint/2010/main" val="8885701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Demo Q-learning – Epsilon-Greedy – Crawler </a:t>
            </a:r>
          </a:p>
        </p:txBody>
      </p:sp>
    </p:spTree>
    <p:extLst>
      <p:ext uri="{BB962C8B-B14F-4D97-AF65-F5344CB8AC3E}">
        <p14:creationId xmlns:p14="http://schemas.microsoft.com/office/powerpoint/2010/main" val="36880324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0271" y="843951"/>
            <a:ext cx="6889574" cy="4572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5557328" cy="4729164"/>
          </a:xfrm>
        </p:spPr>
        <p:txBody>
          <a:bodyPr/>
          <a:lstStyle/>
          <a:p>
            <a:r>
              <a:rPr lang="en-US" sz="2400" dirty="0"/>
              <a:t>Even if you learn the optimal policy, you still make mistakes along the way!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Regret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is a measure of your total mistake cost: the difference between your (expected) rewards, including youthful </a:t>
            </a:r>
            <a:r>
              <a:rPr lang="en-US" sz="2400" dirty="0" err="1">
                <a:solidFill>
                  <a:schemeClr val="tx1"/>
                </a:solidFill>
              </a:rPr>
              <a:t>suboptimality</a:t>
            </a:r>
            <a:r>
              <a:rPr lang="en-US" sz="2400" dirty="0">
                <a:solidFill>
                  <a:schemeClr val="tx1"/>
                </a:solidFill>
              </a:rPr>
              <a:t>, and optimal (expected) rewards</a:t>
            </a:r>
          </a:p>
          <a:p>
            <a:r>
              <a:rPr lang="en-US" sz="2400" dirty="0"/>
              <a:t>Minimizing regret goes beyond learning to be optimal – it requires optimally learning to be optimal</a:t>
            </a:r>
          </a:p>
          <a:p>
            <a:r>
              <a:rPr lang="en-US" sz="2400" dirty="0">
                <a:solidFill>
                  <a:schemeClr val="tx1"/>
                </a:solidFill>
              </a:rPr>
              <a:t>Example: random exploration and exploration functions both end up optimal, but random exploration has higher regret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070C33-4CCC-40FC-9A25-486025ECE246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95401"/>
            <a:ext cx="5105400" cy="494196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0E05E6-741E-467C-9EEA-0B74798EA9B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Pacman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391400" y="1945937"/>
            <a:ext cx="4065714" cy="397266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Rectangle 3">
            <a:extLst>
              <a:ext uri="{FF2B5EF4-FFF2-40B4-BE49-F238E27FC236}">
                <a16:creationId xmlns:a16="http://schemas.microsoft.com/office/drawing/2014/main" id="{A831913C-D258-48B2-AE9C-DBC3F2DCE2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133" y="1189438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How many possible states?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55 (non-wall) positions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1 Pacman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2 Ghosts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Dots eaten or not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78207-1F09-44E7-A8D9-3109C5CEEA2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13635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0134600" y="6550223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 – RL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pacman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F9E47-4917-46B0-9433-F1BC21A50FF1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5105400" y="6096000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[Demo: Q-learning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pacman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– tiny – watch all (L11D5)]</a:t>
            </a:r>
          </a:p>
          <a:p>
            <a:pPr marL="0" marR="0" lvl="0" indent="0" algn="r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[Demo: Q-learning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pacman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– tiny – silent train (L11D6)] </a:t>
            </a:r>
          </a:p>
          <a:p>
            <a:pPr marL="0" marR="0" lvl="0" indent="0" algn="r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[Demo: Q-learning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pacman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– tricky – watch all (L11D7)]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Or even this one!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863F16-1381-4E24-BA85-3F3CDB245D66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F0B6D-0DBB-4B3C-B656-1F586DA7F21B}"/>
              </a:ext>
            </a:extLst>
          </p:cNvPr>
          <p:cNvSpPr txBox="1"/>
          <p:nvPr/>
        </p:nvSpPr>
        <p:spPr>
          <a:xfrm>
            <a:off x="381000" y="1600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expectimax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200400" y="1447800"/>
                <a:ext cx="6629400" cy="2108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447800"/>
                <a:ext cx="6629400" cy="21088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405143" y="226746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405143" y="291134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</p:spTree>
    <p:extLst>
      <p:ext uri="{BB962C8B-B14F-4D97-AF65-F5344CB8AC3E}">
        <p14:creationId xmlns:p14="http://schemas.microsoft.com/office/powerpoint/2010/main" val="16747259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32823" y="1166018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1 / (dist to dot)</a:t>
            </a:r>
            <a:r>
              <a:rPr lang="en-US" sz="2400" baseline="30000" dirty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Is </a:t>
            </a:r>
            <a:r>
              <a:rPr lang="en-US" sz="2400" dirty="0" err="1"/>
              <a:t>Pacman</a:t>
            </a:r>
            <a:r>
              <a:rPr lang="en-US" sz="2400" dirty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8C7F1A1-A30C-4332-B66A-DA5CCF54515D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552099" y="12954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lvl="1"/>
            <a:r>
              <a:rPr lang="en-US" sz="32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V</a:t>
            </a:r>
            <a:r>
              <a:rPr lang="en-US" sz="3200" b="1" baseline="-25000" dirty="0" err="1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(s) = w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f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(s) + w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2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f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2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(s) + … + 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3200" baseline="-25000" dirty="0" err="1">
                <a:solidFill>
                  <a:schemeClr val="tx2"/>
                </a:solidFill>
                <a:cs typeface="Arial" charset="0"/>
              </a:rPr>
              <a:t>M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f</a:t>
            </a:r>
            <a:r>
              <a:rPr lang="en-US" sz="3200" baseline="-25000" dirty="0" err="1">
                <a:solidFill>
                  <a:schemeClr val="tx2"/>
                </a:solidFill>
                <a:cs typeface="Arial" charset="0"/>
              </a:rPr>
              <a:t>M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(s) </a:t>
            </a:r>
          </a:p>
          <a:p>
            <a:pPr lvl="1"/>
            <a:endParaRPr lang="en-US" sz="3200" dirty="0">
              <a:solidFill>
                <a:schemeClr val="tx2"/>
              </a:solidFill>
              <a:cs typeface="Arial" charset="0"/>
            </a:endParaRPr>
          </a:p>
          <a:p>
            <a:pPr lvl="1"/>
            <a:r>
              <a:rPr lang="en-US" sz="3200" dirty="0">
                <a:solidFill>
                  <a:schemeClr val="tx2"/>
                </a:solidFill>
                <a:cs typeface="Arial" charset="0"/>
              </a:rPr>
              <a:t> Q</a:t>
            </a:r>
            <a:r>
              <a:rPr lang="en-US" sz="32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s,a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) = w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f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s,a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) + w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2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f</a:t>
            </a:r>
            <a:r>
              <a:rPr lang="en-US" sz="3200" baseline="-25000" dirty="0">
                <a:solidFill>
                  <a:schemeClr val="tx2"/>
                </a:solidFill>
                <a:cs typeface="Arial" charset="0"/>
              </a:rPr>
              <a:t>2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s,a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) + … + 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3200" baseline="-25000" dirty="0" err="1">
                <a:solidFill>
                  <a:schemeClr val="tx2"/>
                </a:solidFill>
                <a:cs typeface="Arial" charset="0"/>
              </a:rPr>
              <a:t>M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f</a:t>
            </a:r>
            <a:r>
              <a:rPr lang="en-US" sz="3200" baseline="-25000" dirty="0" err="1">
                <a:solidFill>
                  <a:schemeClr val="tx2"/>
                </a:solidFill>
                <a:cs typeface="Arial" charset="0"/>
              </a:rPr>
              <a:t>M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</a:t>
            </a:r>
            <a:r>
              <a:rPr lang="en-US" sz="3200" dirty="0" err="1">
                <a:solidFill>
                  <a:schemeClr val="tx2"/>
                </a:solidFill>
                <a:cs typeface="Arial" charset="0"/>
              </a:rPr>
              <a:t>s,a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)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Disadvantage: states may share features but actually be very different in value!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a linear value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07" y="1425755"/>
            <a:ext cx="12192000" cy="4729164"/>
          </a:xfrm>
        </p:spPr>
        <p:txBody>
          <a:bodyPr/>
          <a:lstStyle/>
          <a:p>
            <a:r>
              <a:rPr lang="en-US" dirty="0"/>
              <a:t>Original Q learning rule tries to reduce prediction error at </a:t>
            </a:r>
            <a:r>
              <a:rPr lang="en-US" dirty="0">
                <a:solidFill>
                  <a:schemeClr val="tx2"/>
                </a:solidFill>
              </a:rPr>
              <a:t>s, a</a:t>
            </a:r>
            <a:r>
              <a:rPr lang="en-US" dirty="0"/>
              <a:t>:</a:t>
            </a:r>
          </a:p>
          <a:p>
            <a:pPr marL="742911" lvl="2" indent="-342882">
              <a:lnSpc>
                <a:spcPct val="80000"/>
              </a:lnSpc>
            </a:pP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1800" dirty="0">
                <a:solidFill>
                  <a:schemeClr val="tx2"/>
                </a:solidFill>
                <a:sym typeface="Symbol"/>
              </a:rPr>
              <a:t>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  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Q</a:t>
            </a:r>
            <a:r>
              <a:rPr lang="en-US" sz="2800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</a:t>
            </a:r>
          </a:p>
          <a:p>
            <a:pPr marL="742911" lvl="2" indent="-342882">
              <a:lnSpc>
                <a:spcPct val="80000"/>
              </a:lnSpc>
            </a:pPr>
            <a:endParaRPr lang="en-US" sz="2800" dirty="0">
              <a:solidFill>
                <a:srgbClr val="CC00CC"/>
              </a:solidFill>
            </a:endParaRPr>
          </a:p>
          <a:p>
            <a:r>
              <a:rPr lang="en-US" dirty="0"/>
              <a:t>Instead, we update the weights to try to reduce the error at </a:t>
            </a:r>
            <a:r>
              <a:rPr lang="en-US" dirty="0">
                <a:solidFill>
                  <a:schemeClr val="tx2"/>
                </a:solidFill>
              </a:rPr>
              <a:t>s, a</a:t>
            </a:r>
            <a:r>
              <a:rPr lang="en-US" dirty="0"/>
              <a:t>:</a:t>
            </a:r>
          </a:p>
          <a:p>
            <a:pPr lvl="3"/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n-US" dirty="0">
                <a:solidFill>
                  <a:schemeClr val="tx2"/>
                </a:solidFill>
                <a:sym typeface="Symbol"/>
              </a:rPr>
              <a:t>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 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Q</a:t>
            </a:r>
            <a:r>
              <a:rPr lang="en-US" sz="2800" b="1" baseline="-25000" dirty="0">
                <a:solidFill>
                  <a:srgbClr val="008000"/>
                </a:solidFill>
                <a:ea typeface="ＭＳ Ｐゴシック" pitchFamily="34" charset="-128"/>
              </a:rPr>
              <a:t>w</a:t>
            </a:r>
            <a:r>
              <a:rPr lang="en-US" sz="2800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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(</a:t>
            </a:r>
            <a:r>
              <a:rPr lang="en-US" sz="2800" dirty="0" err="1">
                <a:solidFill>
                  <a:schemeClr val="tx2"/>
                </a:solidFill>
                <a:cs typeface="Arial" charset="0"/>
              </a:rPr>
              <a:t>s,a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)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/</a:t>
            </a:r>
            <a:r>
              <a:rPr lang="en-US" sz="2800" dirty="0" err="1">
                <a:solidFill>
                  <a:schemeClr val="tx2"/>
                </a:solidFill>
                <a:sym typeface="Symbol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sym typeface="Symbol"/>
              </a:rPr>
              <a:t>i</a:t>
            </a:r>
            <a:endParaRPr lang="en-US" sz="2800" baseline="-25000" dirty="0">
              <a:solidFill>
                <a:schemeClr val="tx2"/>
              </a:solidFill>
              <a:sym typeface="Symbol"/>
            </a:endParaRPr>
          </a:p>
          <a:p>
            <a:pPr marL="457176" lvl="1" indent="0">
              <a:buNone/>
            </a:pPr>
            <a:r>
              <a:rPr lang="en-US" sz="2800" dirty="0">
                <a:solidFill>
                  <a:srgbClr val="CC00CC"/>
                </a:solidFill>
                <a:sym typeface="Symbol"/>
              </a:rPr>
              <a:t>        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= 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Q</a:t>
            </a:r>
            <a:r>
              <a:rPr lang="en-US" sz="2800" b="1" baseline="-25000" dirty="0" err="1">
                <a:solidFill>
                  <a:srgbClr val="008000"/>
                </a:solidFill>
                <a:ea typeface="ＭＳ Ｐゴシック" pitchFamily="34" charset="-128"/>
              </a:rPr>
              <a:t>w</a:t>
            </a:r>
            <a:r>
              <a:rPr lang="en-US" sz="2800" b="1" baseline="-25000" dirty="0">
                <a:solidFill>
                  <a:srgbClr val="008000"/>
                </a:solidFill>
                <a:ea typeface="ＭＳ Ｐゴシック" pitchFamily="34" charset="-128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 f</a:t>
            </a:r>
            <a:r>
              <a:rPr lang="en-US" sz="2800" baseline="-25000" dirty="0">
                <a:solidFill>
                  <a:schemeClr val="tx2"/>
                </a:solidFill>
                <a:sym typeface="Symbol"/>
              </a:rPr>
              <a:t>i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chemeClr val="tx2"/>
                </a:solidFill>
                <a:sym typeface="Symbol"/>
              </a:rPr>
              <a:t>s,a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)</a:t>
            </a:r>
            <a:endParaRPr lang="en-US" sz="2800" baseline="-25000" dirty="0">
              <a:solidFill>
                <a:schemeClr val="tx2"/>
              </a:solidFill>
              <a:sym typeface="Symbol"/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C3DFF7-6A9C-414B-B5A8-8C9B60E8EAA8}"/>
              </a:ext>
            </a:extLst>
          </p:cNvPr>
          <p:cNvSpPr/>
          <p:nvPr/>
        </p:nvSpPr>
        <p:spPr>
          <a:xfrm>
            <a:off x="7670674" y="136298"/>
            <a:ext cx="4410182" cy="46166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Q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 =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 + … 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92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a linear value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07" y="1425755"/>
            <a:ext cx="12192000" cy="4729164"/>
          </a:xfrm>
        </p:spPr>
        <p:txBody>
          <a:bodyPr/>
          <a:lstStyle/>
          <a:p>
            <a:r>
              <a:rPr lang="en-US" dirty="0"/>
              <a:t>Original Q learning rule tries to reduce prediction error at </a:t>
            </a:r>
            <a:r>
              <a:rPr lang="en-US" dirty="0">
                <a:solidFill>
                  <a:schemeClr val="tx2"/>
                </a:solidFill>
              </a:rPr>
              <a:t>s, a</a:t>
            </a:r>
            <a:r>
              <a:rPr lang="en-US" dirty="0"/>
              <a:t>:</a:t>
            </a:r>
          </a:p>
          <a:p>
            <a:pPr marL="742911" lvl="2" indent="-342882">
              <a:lnSpc>
                <a:spcPct val="80000"/>
              </a:lnSpc>
            </a:pP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1800" dirty="0">
                <a:solidFill>
                  <a:schemeClr val="tx2"/>
                </a:solidFill>
                <a:sym typeface="Symbol"/>
              </a:rPr>
              <a:t>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  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Q</a:t>
            </a:r>
            <a:r>
              <a:rPr lang="en-US" sz="2800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</a:t>
            </a:r>
          </a:p>
          <a:p>
            <a:pPr marL="742911" lvl="2" indent="-342882">
              <a:lnSpc>
                <a:spcPct val="80000"/>
              </a:lnSpc>
            </a:pPr>
            <a:endParaRPr lang="en-US" sz="2800" dirty="0">
              <a:solidFill>
                <a:srgbClr val="CC00CC"/>
              </a:solidFill>
            </a:endParaRPr>
          </a:p>
          <a:p>
            <a:r>
              <a:rPr lang="en-US" dirty="0"/>
              <a:t>Instead, we update the weights to try to reduce the error at </a:t>
            </a:r>
            <a:r>
              <a:rPr lang="en-US" dirty="0">
                <a:solidFill>
                  <a:schemeClr val="tx2"/>
                </a:solidFill>
              </a:rPr>
              <a:t>s, a</a:t>
            </a:r>
            <a:r>
              <a:rPr lang="en-US" dirty="0"/>
              <a:t>:</a:t>
            </a:r>
          </a:p>
          <a:p>
            <a:pPr lvl="3"/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n-US" dirty="0">
                <a:solidFill>
                  <a:schemeClr val="tx2"/>
                </a:solidFill>
                <a:sym typeface="Symbol"/>
              </a:rPr>
              <a:t>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 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Q</a:t>
            </a:r>
            <a:r>
              <a:rPr lang="en-US" sz="2800" b="1" baseline="-25000" dirty="0">
                <a:solidFill>
                  <a:srgbClr val="008000"/>
                </a:solidFill>
                <a:ea typeface="ＭＳ Ｐゴシック" pitchFamily="34" charset="-128"/>
              </a:rPr>
              <a:t>w</a:t>
            </a:r>
            <a:r>
              <a:rPr lang="en-US" sz="2800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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(</a:t>
            </a:r>
            <a:r>
              <a:rPr lang="en-US" sz="2800" dirty="0" err="1">
                <a:solidFill>
                  <a:schemeClr val="tx2"/>
                </a:solidFill>
                <a:cs typeface="Arial" charset="0"/>
              </a:rPr>
              <a:t>s,a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)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/</a:t>
            </a:r>
            <a:r>
              <a:rPr lang="en-US" sz="2800" dirty="0" err="1">
                <a:solidFill>
                  <a:schemeClr val="tx2"/>
                </a:solidFill>
                <a:sym typeface="Symbol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sym typeface="Symbol"/>
              </a:rPr>
              <a:t>i</a:t>
            </a:r>
            <a:endParaRPr lang="en-US" sz="2800" baseline="-25000" dirty="0">
              <a:solidFill>
                <a:schemeClr val="tx2"/>
              </a:solidFill>
              <a:sym typeface="Symbol"/>
            </a:endParaRPr>
          </a:p>
          <a:p>
            <a:pPr marL="457176" lvl="1" indent="0">
              <a:buNone/>
            </a:pPr>
            <a:r>
              <a:rPr lang="en-US" sz="2800" dirty="0">
                <a:solidFill>
                  <a:srgbClr val="CC00CC"/>
                </a:solidFill>
                <a:sym typeface="Symbol"/>
              </a:rPr>
              <a:t>        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= 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Q</a:t>
            </a:r>
            <a:r>
              <a:rPr lang="en-US" sz="2800" b="1" baseline="-25000" dirty="0" err="1">
                <a:solidFill>
                  <a:srgbClr val="008000"/>
                </a:solidFill>
                <a:ea typeface="ＭＳ Ｐゴシック" pitchFamily="34" charset="-128"/>
              </a:rPr>
              <a:t>w</a:t>
            </a:r>
            <a:r>
              <a:rPr lang="en-US" sz="2800" b="1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 f</a:t>
            </a:r>
            <a:r>
              <a:rPr lang="en-US" sz="2800" baseline="-25000" dirty="0">
                <a:solidFill>
                  <a:schemeClr val="tx2"/>
                </a:solidFill>
                <a:sym typeface="Symbol"/>
              </a:rPr>
              <a:t>i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chemeClr val="tx2"/>
                </a:solidFill>
                <a:sym typeface="Symbol"/>
              </a:rPr>
              <a:t>s,a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)</a:t>
            </a:r>
            <a:endParaRPr lang="en-US" sz="2800" baseline="-25000" dirty="0">
              <a:solidFill>
                <a:schemeClr val="tx2"/>
              </a:solidFill>
              <a:sym typeface="Symbol"/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834FD9-8D60-4E5B-B6E0-5A8D1763E8F4}"/>
                  </a:ext>
                </a:extLst>
              </p:cNvPr>
              <p:cNvSpPr/>
              <p:nvPr/>
            </p:nvSpPr>
            <p:spPr>
              <a:xfrm>
                <a:off x="749695" y="5016746"/>
                <a:ext cx="5941895" cy="1628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𝒘</m:t>
                        </m:r>
                      </m:sub>
                    </m:sSub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/>
                          </a:rPr>
                          <m:t>𝜕</m:t>
                        </m:r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/>
                          </a:rPr>
                          <m:t>𝑄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/>
                          </a:rPr>
                          <m:t>𝜕</m:t>
                        </m:r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Symbol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Symbol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Symbol"/>
                      </a:rPr>
                      <m:t>=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834FD9-8D60-4E5B-B6E0-5A8D1763E8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695" y="5016746"/>
                <a:ext cx="5941895" cy="1628972"/>
              </a:xfrm>
              <a:prstGeom prst="rect">
                <a:avLst/>
              </a:prstGeom>
              <a:blipFill>
                <a:blip r:embed="rId2"/>
                <a:stretch>
                  <a:fillRect l="-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676D042-EAE5-48DD-9B24-996ED5D8D21B}"/>
                  </a:ext>
                </a:extLst>
              </p:cNvPr>
              <p:cNvSpPr/>
              <p:nvPr/>
            </p:nvSpPr>
            <p:spPr>
              <a:xfrm>
                <a:off x="7598230" y="4883713"/>
                <a:ext cx="4595852" cy="1917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𝐸𝑟𝑟𝑜𝑟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𝐸𝑟𝑟𝑜𝑟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𝒘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𝒘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676D042-EAE5-48DD-9B24-996ED5D8D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230" y="4883713"/>
                <a:ext cx="4595852" cy="19176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3636D39F-5642-44EF-A672-D1499ED3B1BA}"/>
              </a:ext>
            </a:extLst>
          </p:cNvPr>
          <p:cNvSpPr/>
          <p:nvPr/>
        </p:nvSpPr>
        <p:spPr>
          <a:xfrm>
            <a:off x="7670674" y="136298"/>
            <a:ext cx="4410182" cy="46166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Q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 = w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 + … 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f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1875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a linear value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07" y="1425755"/>
            <a:ext cx="12192000" cy="4729164"/>
          </a:xfrm>
        </p:spPr>
        <p:txBody>
          <a:bodyPr/>
          <a:lstStyle/>
          <a:p>
            <a:r>
              <a:rPr lang="en-US" dirty="0"/>
              <a:t>Original Q learning rule tries to reduce prediction error at </a:t>
            </a:r>
            <a:r>
              <a:rPr lang="en-US" dirty="0">
                <a:solidFill>
                  <a:schemeClr val="tx2"/>
                </a:solidFill>
              </a:rPr>
              <a:t>s, a</a:t>
            </a:r>
            <a:r>
              <a:rPr lang="en-US" dirty="0"/>
              <a:t>:</a:t>
            </a:r>
          </a:p>
          <a:p>
            <a:pPr marL="742911" lvl="2" indent="-342882">
              <a:lnSpc>
                <a:spcPct val="80000"/>
              </a:lnSpc>
            </a:pP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1800" dirty="0">
                <a:solidFill>
                  <a:schemeClr val="tx2"/>
                </a:solidFill>
                <a:sym typeface="Symbol"/>
              </a:rPr>
              <a:t>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  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Q</a:t>
            </a:r>
            <a:r>
              <a:rPr lang="en-US" sz="2800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Q(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</a:t>
            </a:r>
          </a:p>
          <a:p>
            <a:pPr marL="742911" lvl="2" indent="-342882">
              <a:lnSpc>
                <a:spcPct val="80000"/>
              </a:lnSpc>
            </a:pPr>
            <a:endParaRPr lang="en-US" sz="2800" dirty="0">
              <a:solidFill>
                <a:srgbClr val="CC00CC"/>
              </a:solidFill>
            </a:endParaRPr>
          </a:p>
          <a:p>
            <a:r>
              <a:rPr lang="en-US" dirty="0"/>
              <a:t>Instead, we update the weights to try to reduce the error at </a:t>
            </a:r>
            <a:r>
              <a:rPr lang="en-US" dirty="0">
                <a:solidFill>
                  <a:schemeClr val="tx2"/>
                </a:solidFill>
              </a:rPr>
              <a:t>s, a</a:t>
            </a:r>
            <a:r>
              <a:rPr lang="en-US" dirty="0"/>
              <a:t>:</a:t>
            </a:r>
          </a:p>
          <a:p>
            <a:pPr lvl="3"/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n-US" dirty="0">
                <a:solidFill>
                  <a:schemeClr val="tx2"/>
                </a:solidFill>
                <a:sym typeface="Symbol"/>
              </a:rPr>
              <a:t>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 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Q</a:t>
            </a:r>
            <a:r>
              <a:rPr lang="en-US" sz="2800" b="1" baseline="-25000" dirty="0">
                <a:solidFill>
                  <a:srgbClr val="008000"/>
                </a:solidFill>
                <a:ea typeface="ＭＳ Ｐゴシック" pitchFamily="34" charset="-128"/>
              </a:rPr>
              <a:t>w</a:t>
            </a:r>
            <a:r>
              <a:rPr lang="en-US" sz="2800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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(</a:t>
            </a:r>
            <a:r>
              <a:rPr lang="en-US" sz="2800" dirty="0" err="1">
                <a:solidFill>
                  <a:schemeClr val="tx2"/>
                </a:solidFill>
                <a:cs typeface="Arial" charset="0"/>
              </a:rPr>
              <a:t>s,a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)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/</a:t>
            </a:r>
            <a:r>
              <a:rPr lang="en-US" sz="2800" dirty="0" err="1">
                <a:solidFill>
                  <a:schemeClr val="tx2"/>
                </a:solidFill>
                <a:sym typeface="Symbol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sym typeface="Symbol"/>
              </a:rPr>
              <a:t>i</a:t>
            </a:r>
            <a:endParaRPr lang="en-US" sz="2800" baseline="-25000" dirty="0">
              <a:solidFill>
                <a:schemeClr val="tx2"/>
              </a:solidFill>
              <a:sym typeface="Symbol"/>
            </a:endParaRPr>
          </a:p>
          <a:p>
            <a:pPr marL="457176" lvl="1" indent="0">
              <a:buNone/>
            </a:pPr>
            <a:r>
              <a:rPr lang="en-US" sz="2800" dirty="0">
                <a:solidFill>
                  <a:srgbClr val="CC00CC"/>
                </a:solidFill>
                <a:sym typeface="Symbol"/>
              </a:rPr>
              <a:t>        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=  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w</a:t>
            </a:r>
            <a:r>
              <a:rPr lang="en-US" sz="2800" baseline="-25000" dirty="0" err="1">
                <a:solidFill>
                  <a:schemeClr val="tx2"/>
                </a:solidFill>
                <a:ea typeface="ＭＳ Ｐゴシック" pitchFamily="34" charset="-128"/>
              </a:rPr>
              <a:t>i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 +  </a:t>
            </a:r>
            <a:r>
              <a:rPr lang="en-US" sz="2800" dirty="0">
                <a:solidFill>
                  <a:srgbClr val="0000FF"/>
                </a:solidFill>
                <a:sym typeface="Symbol"/>
              </a:rPr>
              <a:t> 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</a:t>
            </a:r>
            <a:r>
              <a:rPr lang="en-US" sz="2800" dirty="0">
                <a:solidFill>
                  <a:schemeClr val="tx2"/>
                </a:solidFill>
              </a:rPr>
              <a:t> [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R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s,</a:t>
            </a:r>
            <a:r>
              <a:rPr lang="en-US" sz="2800" dirty="0" err="1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a</a:t>
            </a:r>
            <a:r>
              <a:rPr lang="en-US" sz="2800" dirty="0" err="1">
                <a:solidFill>
                  <a:srgbClr val="008000"/>
                </a:solidFill>
                <a:sym typeface="Symbol"/>
              </a:rPr>
              <a:t>,s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’)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Symbol"/>
              </a:rPr>
              <a:t>+</a:t>
            </a:r>
            <a:r>
              <a:rPr lang="en-US" sz="2800" i="1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γ </a:t>
            </a:r>
            <a:r>
              <a:rPr lang="en-US" sz="2800" dirty="0" err="1">
                <a:solidFill>
                  <a:srgbClr val="008000"/>
                </a:solidFill>
                <a:ea typeface="ＭＳ Ｐゴシック" pitchFamily="34" charset="-128"/>
              </a:rPr>
              <a:t>max</a:t>
            </a:r>
            <a:r>
              <a:rPr lang="en-US" sz="2800" baseline="-25000" dirty="0" err="1">
                <a:solidFill>
                  <a:srgbClr val="008000"/>
                </a:solidFill>
                <a:ea typeface="ＭＳ Ｐゴシック" pitchFamily="34" charset="-128"/>
              </a:rPr>
              <a:t>a</a:t>
            </a:r>
            <a:r>
              <a:rPr lang="en-US" sz="2800" baseline="-25000" dirty="0">
                <a:solidFill>
                  <a:srgbClr val="008000"/>
                </a:solidFill>
                <a:ea typeface="ＭＳ Ｐゴシック" pitchFamily="34" charset="-128"/>
              </a:rPr>
              <a:t>’</a:t>
            </a:r>
            <a:r>
              <a:rPr lang="en-US" sz="2800" dirty="0">
                <a:solidFill>
                  <a:srgbClr val="008000"/>
                </a:solidFill>
                <a:ea typeface="ＭＳ Ｐゴシック" pitchFamily="34" charset="-128"/>
              </a:rPr>
              <a:t> Q</a:t>
            </a:r>
            <a:r>
              <a:rPr lang="en-US" sz="2800" b="1" baseline="-25000" dirty="0">
                <a:solidFill>
                  <a:srgbClr val="008000"/>
                </a:solidFill>
                <a:ea typeface="ＭＳ Ｐゴシック" pitchFamily="34" charset="-128"/>
              </a:rPr>
              <a:t>w</a:t>
            </a:r>
            <a:r>
              <a:rPr lang="en-US" sz="2800" baseline="30000" dirty="0">
                <a:solidFill>
                  <a:srgbClr val="008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(</a:t>
            </a:r>
            <a:r>
              <a:rPr lang="en-US" sz="2800" dirty="0" err="1">
                <a:solidFill>
                  <a:srgbClr val="008000"/>
                </a:solidFill>
              </a:rPr>
              <a:t>s’,a</a:t>
            </a:r>
            <a:r>
              <a:rPr lang="en-US" sz="2800" dirty="0">
                <a:solidFill>
                  <a:srgbClr val="008000"/>
                </a:solidFill>
              </a:rPr>
              <a:t>’) </a:t>
            </a:r>
            <a:r>
              <a:rPr lang="en-US" sz="2800" dirty="0">
                <a:solidFill>
                  <a:schemeClr val="tx2"/>
                </a:solidFill>
              </a:rPr>
              <a:t>- 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Q</a:t>
            </a:r>
            <a:r>
              <a:rPr lang="en-US" sz="2800" b="1" baseline="-25000" dirty="0">
                <a:solidFill>
                  <a:schemeClr val="tx2"/>
                </a:solidFill>
                <a:cs typeface="Arial" charset="0"/>
              </a:rPr>
              <a:t>w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(</a:t>
            </a:r>
            <a:r>
              <a:rPr lang="en-US" sz="2800" dirty="0" err="1">
                <a:solidFill>
                  <a:schemeClr val="tx2"/>
                </a:solidFill>
                <a:ea typeface="ＭＳ Ｐゴシック" pitchFamily="34" charset="-128"/>
              </a:rPr>
              <a:t>s,a</a:t>
            </a:r>
            <a:r>
              <a:rPr lang="en-US" sz="2800" dirty="0">
                <a:solidFill>
                  <a:schemeClr val="tx2"/>
                </a:solidFill>
                <a:ea typeface="ＭＳ Ｐゴシック" pitchFamily="34" charset="-128"/>
              </a:rPr>
              <a:t>) </a:t>
            </a:r>
            <a:r>
              <a:rPr lang="en-US" sz="2800" dirty="0">
                <a:solidFill>
                  <a:schemeClr val="tx2"/>
                </a:solidFill>
              </a:rPr>
              <a:t> ] f</a:t>
            </a:r>
            <a:r>
              <a:rPr lang="en-US" sz="2800" baseline="-25000" dirty="0">
                <a:solidFill>
                  <a:schemeClr val="tx2"/>
                </a:solidFill>
                <a:sym typeface="Symbol"/>
              </a:rPr>
              <a:t>i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(</a:t>
            </a:r>
            <a:r>
              <a:rPr lang="en-US" sz="2800" dirty="0" err="1">
                <a:solidFill>
                  <a:schemeClr val="tx2"/>
                </a:solidFill>
                <a:sym typeface="Symbol"/>
              </a:rPr>
              <a:t>s,a</a:t>
            </a:r>
            <a:r>
              <a:rPr lang="en-US" sz="2800" dirty="0">
                <a:solidFill>
                  <a:schemeClr val="tx2"/>
                </a:solidFill>
                <a:sym typeface="Symbol"/>
              </a:rPr>
              <a:t>)</a:t>
            </a:r>
            <a:endParaRPr lang="en-US" sz="2800" baseline="-25000" dirty="0">
              <a:solidFill>
                <a:schemeClr val="tx2"/>
              </a:solidFill>
              <a:sym typeface="Symbol"/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/>
              <a:t>Qualitative justification: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Pleasant surprise: increase weights on +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ve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features, decrease on –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ve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ones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Unpleasant surprise: decrease weights on +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ve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features, increase on –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ve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ones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8378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1000" dirty="0"/>
          </a:p>
          <a:p>
            <a:pPr>
              <a:lnSpc>
                <a:spcPct val="80000"/>
              </a:lnSpc>
            </a:pPr>
            <a:r>
              <a:rPr lang="en-US" sz="2400" dirty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E.g., if something unexpectedly bad happens, blame the features that were on: </a:t>
            </a:r>
            <a:r>
              <a:rPr lang="en-US" dirty="0" err="1"/>
              <a:t>disprefer</a:t>
            </a:r>
            <a:r>
              <a:rPr lang="en-US" dirty="0"/>
              <a:t> all states with that state’s features</a:t>
            </a: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400" dirty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25" y="3931161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5175" y="4464561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1600" y="3151188"/>
            <a:ext cx="6129602" cy="63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371600" y="2771955"/>
            <a:ext cx="3512789" cy="389599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6871050" y="3866073"/>
            <a:ext cx="18858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6837871" y="4399473"/>
            <a:ext cx="23348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1775" y="2761502"/>
            <a:ext cx="2940050" cy="2845932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863F1B-E731-4806-87E6-4E6D8FF76E33}"/>
              </a:ext>
            </a:extLst>
          </p:cNvPr>
          <p:cNvSpPr txBox="1"/>
          <p:nvPr/>
        </p:nvSpPr>
        <p:spPr>
          <a:xfrm>
            <a:off x="9589513" y="6368534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4DF43D-54CD-417D-90FA-91BADCB30A7E}"/>
              </a:ext>
            </a:extLst>
          </p:cNvPr>
          <p:cNvSpPr txBox="1"/>
          <p:nvPr/>
        </p:nvSpPr>
        <p:spPr>
          <a:xfrm>
            <a:off x="2270701" y="1447991"/>
            <a:ext cx="797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cs typeface="Arial" charset="0"/>
              </a:rPr>
              <a:t>Q</a:t>
            </a:r>
            <a:r>
              <a:rPr lang="en-US" sz="3200" b="1" baseline="-25000" dirty="0" err="1">
                <a:cs typeface="Arial" charset="0"/>
              </a:rPr>
              <a:t>w</a:t>
            </a:r>
            <a:r>
              <a:rPr lang="en-US" sz="3200" dirty="0">
                <a:cs typeface="Arial" charset="0"/>
              </a:rPr>
              <a:t>(</a:t>
            </a:r>
            <a:r>
              <a:rPr lang="en-US" sz="3200" dirty="0" err="1">
                <a:cs typeface="Arial" charset="0"/>
              </a:rPr>
              <a:t>s,a</a:t>
            </a:r>
            <a:r>
              <a:rPr lang="en-US" sz="3200" dirty="0">
                <a:cs typeface="Arial" charset="0"/>
              </a:rPr>
              <a:t>) = w</a:t>
            </a:r>
            <a:r>
              <a:rPr lang="en-US" sz="3200" baseline="-25000" dirty="0">
                <a:cs typeface="Arial" charset="0"/>
              </a:rPr>
              <a:t>1</a:t>
            </a:r>
            <a:r>
              <a:rPr lang="en-US" sz="3200" dirty="0">
                <a:cs typeface="Arial" charset="0"/>
              </a:rPr>
              <a:t>f</a:t>
            </a:r>
            <a:r>
              <a:rPr lang="en-US" sz="3200" baseline="-25000" dirty="0">
                <a:cs typeface="Arial" charset="0"/>
              </a:rPr>
              <a:t>1</a:t>
            </a:r>
            <a:r>
              <a:rPr lang="en-US" sz="3200" dirty="0">
                <a:cs typeface="Arial" charset="0"/>
              </a:rPr>
              <a:t>(</a:t>
            </a:r>
            <a:r>
              <a:rPr lang="en-US" sz="3200" dirty="0" err="1">
                <a:cs typeface="Arial" charset="0"/>
              </a:rPr>
              <a:t>s,a</a:t>
            </a:r>
            <a:r>
              <a:rPr lang="en-US" sz="3200" dirty="0">
                <a:cs typeface="Arial" charset="0"/>
              </a:rPr>
              <a:t>) + w</a:t>
            </a:r>
            <a:r>
              <a:rPr lang="en-US" sz="3200" baseline="-25000" dirty="0">
                <a:cs typeface="Arial" charset="0"/>
              </a:rPr>
              <a:t>2</a:t>
            </a:r>
            <a:r>
              <a:rPr lang="en-US" sz="3200" dirty="0">
                <a:cs typeface="Arial" charset="0"/>
              </a:rPr>
              <a:t>f</a:t>
            </a:r>
            <a:r>
              <a:rPr lang="en-US" sz="3200" baseline="-25000" dirty="0">
                <a:cs typeface="Arial" charset="0"/>
              </a:rPr>
              <a:t>2</a:t>
            </a:r>
            <a:r>
              <a:rPr lang="en-US" sz="3200" dirty="0">
                <a:cs typeface="Arial" charset="0"/>
              </a:rPr>
              <a:t>(</a:t>
            </a:r>
            <a:r>
              <a:rPr lang="en-US" sz="3200" dirty="0" err="1">
                <a:cs typeface="Arial" charset="0"/>
              </a:rPr>
              <a:t>s,a</a:t>
            </a:r>
            <a:r>
              <a:rPr lang="en-US" sz="3200" dirty="0">
                <a:cs typeface="Arial" charset="0"/>
              </a:rPr>
              <a:t>) + … + </a:t>
            </a:r>
            <a:r>
              <a:rPr lang="en-US" sz="3200" dirty="0" err="1">
                <a:cs typeface="Arial" charset="0"/>
              </a:rPr>
              <a:t>w</a:t>
            </a:r>
            <a:r>
              <a:rPr lang="en-US" sz="3200" baseline="-25000" dirty="0" err="1">
                <a:cs typeface="Arial" charset="0"/>
              </a:rPr>
              <a:t>M</a:t>
            </a:r>
            <a:r>
              <a:rPr lang="en-US" sz="3200" dirty="0" err="1">
                <a:cs typeface="Arial" charset="0"/>
              </a:rPr>
              <a:t>f</a:t>
            </a:r>
            <a:r>
              <a:rPr lang="en-US" sz="3200" baseline="-25000" dirty="0" err="1">
                <a:cs typeface="Arial" charset="0"/>
              </a:rPr>
              <a:t>M</a:t>
            </a:r>
            <a:r>
              <a:rPr lang="en-US" sz="3200" dirty="0">
                <a:cs typeface="Arial" charset="0"/>
              </a:rPr>
              <a:t>(</a:t>
            </a:r>
            <a:r>
              <a:rPr lang="en-US" sz="3200" dirty="0" err="1">
                <a:cs typeface="Arial" charset="0"/>
              </a:rPr>
              <a:t>s,a</a:t>
            </a:r>
            <a:r>
              <a:rPr lang="en-US" sz="3200" dirty="0">
                <a:cs typeface="Arial" charset="0"/>
              </a:rPr>
              <a:t>)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753600" y="6324600"/>
            <a:ext cx="2438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[Demo: approximate Q-learning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pacman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(L11D10)]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A42525-02F6-45BB-8533-176B4B9C9A0F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Approximate Q-Learning -- Pacman</a:t>
            </a:r>
          </a:p>
        </p:txBody>
      </p:sp>
    </p:spTree>
    <p:extLst>
      <p:ext uri="{BB962C8B-B14F-4D97-AF65-F5344CB8AC3E}">
        <p14:creationId xmlns:p14="http://schemas.microsoft.com/office/powerpoint/2010/main" val="3988980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9763" y="1905001"/>
            <a:ext cx="4264005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627" y="2895600"/>
            <a:ext cx="5270373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457200" y="4800600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288" y="3886200"/>
            <a:ext cx="5065712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6100" y="5410200"/>
            <a:ext cx="7556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57200" y="1295400"/>
            <a:ext cx="1112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Imagine we had only one point x, with features f(x), target value y, and weights w:</a:t>
            </a: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4724400" y="6015335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6781800" y="60198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286169"/>
            <a:ext cx="4148098" cy="2092119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576D28-26F7-4F5B-A881-014EBF5DA16C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Milestones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6CFB77-2CD1-4FE7-B488-F8CC7ACAF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7876" y="2076089"/>
            <a:ext cx="3916248" cy="329348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4951C-178A-4F35-A558-AC471DD42CB1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4172082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F0B6D-0DBB-4B3C-B656-1F586DA7F21B}"/>
              </a:ext>
            </a:extLst>
          </p:cNvPr>
          <p:cNvSpPr txBox="1"/>
          <p:nvPr/>
        </p:nvSpPr>
        <p:spPr>
          <a:xfrm>
            <a:off x="381000" y="1600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expectimax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200400" y="1447800"/>
                <a:ext cx="6629400" cy="2385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E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1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E8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E8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447800"/>
                <a:ext cx="6629400" cy="23858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405143" y="226746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405143" y="291134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 iteration:</a:t>
            </a:r>
          </a:p>
        </p:txBody>
      </p:sp>
    </p:spTree>
    <p:extLst>
      <p:ext uri="{BB962C8B-B14F-4D97-AF65-F5344CB8AC3E}">
        <p14:creationId xmlns:p14="http://schemas.microsoft.com/office/powerpoint/2010/main" val="13187623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TDGammon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51164"/>
            <a:ext cx="11639901" cy="4975001"/>
          </a:xfrm>
        </p:spPr>
        <p:txBody>
          <a:bodyPr/>
          <a:lstStyle/>
          <a:p>
            <a:r>
              <a:rPr lang="en-US" dirty="0"/>
              <a:t>1992 by Gerald </a:t>
            </a:r>
            <a:r>
              <a:rPr lang="en-US" dirty="0" err="1"/>
              <a:t>Tesauro</a:t>
            </a:r>
            <a:r>
              <a:rPr lang="en-US" dirty="0"/>
              <a:t>, IBM</a:t>
            </a:r>
          </a:p>
          <a:p>
            <a:r>
              <a:rPr lang="en-US" dirty="0"/>
              <a:t>4-ply lookahead using </a:t>
            </a:r>
            <a:r>
              <a:rPr lang="en-US" dirty="0">
                <a:solidFill>
                  <a:srgbClr val="CC00CC"/>
                </a:solidFill>
              </a:rPr>
              <a:t>V(s) </a:t>
            </a:r>
            <a:r>
              <a:rPr lang="en-US" dirty="0"/>
              <a:t>trained from 1,500,000 games of self-play</a:t>
            </a:r>
          </a:p>
          <a:p>
            <a:r>
              <a:rPr lang="en-US" dirty="0"/>
              <a:t>3 hidden layers, ~100 units each</a:t>
            </a:r>
          </a:p>
          <a:p>
            <a:r>
              <a:rPr lang="en-US" dirty="0"/>
              <a:t>Input: contents of each location </a:t>
            </a:r>
            <a:r>
              <a:rPr lang="en-US" dirty="0">
                <a:solidFill>
                  <a:schemeClr val="tx2"/>
                </a:solidFill>
              </a:rPr>
              <a:t>plus several handcrafted features</a:t>
            </a:r>
          </a:p>
          <a:p>
            <a:r>
              <a:rPr lang="en-US" dirty="0"/>
              <a:t>Experimental results:</a:t>
            </a:r>
          </a:p>
          <a:p>
            <a:pPr lvl="1"/>
            <a:r>
              <a:rPr lang="en-US" dirty="0"/>
              <a:t>Plays approximately at parity with world champion</a:t>
            </a:r>
          </a:p>
          <a:p>
            <a:pPr lvl="1"/>
            <a:r>
              <a:rPr lang="en-US" dirty="0"/>
              <a:t>Led to radical changes in the way humans play backgammon</a:t>
            </a:r>
          </a:p>
        </p:txBody>
      </p:sp>
      <p:pic>
        <p:nvPicPr>
          <p:cNvPr id="5" name="Picture 4" descr="backgammon-position.eps">
            <a:extLst>
              <a:ext uri="{FF2B5EF4-FFF2-40B4-BE49-F238E27FC236}">
                <a16:creationId xmlns:a16="http://schemas.microsoft.com/office/drawing/2014/main" id="{8D2D2512-25D6-4049-A7F5-69E6E5F81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450" y="3731078"/>
            <a:ext cx="3033736" cy="29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351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Q-Networks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43001"/>
            <a:ext cx="11233501" cy="1752600"/>
          </a:xfrm>
        </p:spPr>
        <p:txBody>
          <a:bodyPr/>
          <a:lstStyle/>
          <a:p>
            <a:r>
              <a:rPr lang="en-US" dirty="0"/>
              <a:t>Deep Mind, 2015</a:t>
            </a:r>
          </a:p>
          <a:p>
            <a:r>
              <a:rPr lang="en-US" dirty="0"/>
              <a:t>Used a deep learning network to represent Q:</a:t>
            </a:r>
          </a:p>
          <a:p>
            <a:pPr lvl="1"/>
            <a:r>
              <a:rPr lang="en-US" dirty="0"/>
              <a:t>Input is last 4 images (84x84 pixel values) plus score</a:t>
            </a:r>
          </a:p>
          <a:p>
            <a:r>
              <a:rPr lang="en-US" dirty="0"/>
              <a:t>49 Atari games, incl. Breakout, Space Invaders, </a:t>
            </a:r>
            <a:r>
              <a:rPr lang="en-US" dirty="0" err="1"/>
              <a:t>Seaquest</a:t>
            </a:r>
            <a:r>
              <a:rPr lang="en-US" dirty="0"/>
              <a:t>, </a:t>
            </a:r>
            <a:r>
              <a:rPr lang="en-US" dirty="0" err="1"/>
              <a:t>Enduro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A4B49-A051-4FAA-9AEC-835F91AA8D34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154260"/>
            <a:ext cx="6370864" cy="3703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6D2269-4D1F-4FAE-B2F7-936E246F4FC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Deep Mind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4AE826-3CEC-4A00-8AC9-E0BBEE214961}"/>
              </a:ext>
            </a:extLst>
          </p:cNvPr>
          <p:cNvSpPr/>
          <p:nvPr/>
        </p:nvSpPr>
        <p:spPr>
          <a:xfrm>
            <a:off x="8199199" y="219073"/>
            <a:ext cx="37756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sample = 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+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γ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max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 Q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  <a:sym typeface="Symbol" pitchFamily="18" charset="2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s’,a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Q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s,a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): Neural network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9676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5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A4B49-A051-4FAA-9AEC-835F91AA8D34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4162"/>
            <a:ext cx="4978400" cy="3267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1"/>
            <a:ext cx="5029200" cy="3296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03560"/>
            <a:ext cx="534670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3411491"/>
            <a:ext cx="5169764" cy="34465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A3EFD9-768E-4724-91C5-1DBD816D789C}"/>
              </a:ext>
            </a:extLst>
          </p:cNvPr>
          <p:cNvSpPr txBox="1"/>
          <p:nvPr/>
        </p:nvSpPr>
        <p:spPr>
          <a:xfrm rot="16200000">
            <a:off x="10709934" y="5339114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Images: Open AI, Atari</a:t>
            </a:r>
          </a:p>
        </p:txBody>
      </p:sp>
    </p:spTree>
    <p:extLst>
      <p:ext uri="{BB962C8B-B14F-4D97-AF65-F5344CB8AC3E}">
        <p14:creationId xmlns:p14="http://schemas.microsoft.com/office/powerpoint/2010/main" val="23435894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15355-C1D3-4DE6-9FDA-969DB5A4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OpenAI</a:t>
            </a:r>
            <a:r>
              <a:rPr lang="en-US" dirty="0"/>
              <a:t> Gym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B60AB-0B45-4B57-B8CE-FDDF90746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2016+</a:t>
            </a:r>
          </a:p>
          <a:p>
            <a:r>
              <a:rPr lang="en-US" dirty="0"/>
              <a:t>Benchmark problems for learning agents</a:t>
            </a:r>
          </a:p>
          <a:p>
            <a:r>
              <a:rPr lang="en-US" dirty="0"/>
              <a:t>https://gym.openai.com/envs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854E6C-340B-4346-8D0F-B7B220BBD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201" y="2824843"/>
            <a:ext cx="1761343" cy="3846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0E23D-3C07-4136-9E55-937F8F71D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880" y="2824843"/>
            <a:ext cx="1676662" cy="3846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B91D6-8E88-41AB-BFB9-D6CE4C04A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208" y="2750684"/>
            <a:ext cx="1682249" cy="3846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5FF82-E42C-420E-87FC-80A64AB07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203" y="688187"/>
            <a:ext cx="1676662" cy="5908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C421B3-3848-4915-93EF-65BE91380736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Images: Open AI</a:t>
            </a:r>
          </a:p>
        </p:txBody>
      </p:sp>
    </p:spTree>
    <p:extLst>
      <p:ext uri="{BB962C8B-B14F-4D97-AF65-F5344CB8AC3E}">
        <p14:creationId xmlns:p14="http://schemas.microsoft.com/office/powerpoint/2010/main" val="11721865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9085F-555A-4616-881A-A4101127A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AlphaGo, </a:t>
            </a:r>
            <a:r>
              <a:rPr lang="en-US" dirty="0" err="1"/>
              <a:t>AlphaZero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015A5-F79D-4D22-983F-E82E3547B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Mind, 2016+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4701E-2569-47FF-8F6B-DACD2B1A7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2033587"/>
            <a:ext cx="83343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459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9085F-555A-4616-881A-A4101127A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Vehicles?</a:t>
            </a:r>
          </a:p>
        </p:txBody>
      </p:sp>
    </p:spTree>
    <p:extLst>
      <p:ext uri="{BB962C8B-B14F-4D97-AF65-F5344CB8AC3E}">
        <p14:creationId xmlns:p14="http://schemas.microsoft.com/office/powerpoint/2010/main" val="149301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5BD3-2D71-4E37-9CF1-13B6EFE2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Solved MDP!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81661-5CA5-4915-A80B-ACDFEBED8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7599"/>
          </a:xfrm>
        </p:spPr>
        <p:txBody>
          <a:bodyPr/>
          <a:lstStyle/>
          <a:p>
            <a:r>
              <a:rPr lang="en-US" dirty="0"/>
              <a:t>What are we going to do with these values?? </a:t>
            </a:r>
          </a:p>
        </p:txBody>
      </p:sp>
      <p:pic>
        <p:nvPicPr>
          <p:cNvPr id="4" name="Picture 3" descr="Screen Shot 2014-08-11 at 12.15.55 AM.png">
            <a:extLst>
              <a:ext uri="{FF2B5EF4-FFF2-40B4-BE49-F238E27FC236}">
                <a16:creationId xmlns:a16="http://schemas.microsoft.com/office/drawing/2014/main" id="{1DBA356F-5DF6-4BA7-B568-ADBE81FB8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13412"/>
          <a:stretch/>
        </p:blipFill>
        <p:spPr>
          <a:xfrm>
            <a:off x="281796" y="2455653"/>
            <a:ext cx="5315175" cy="4047590"/>
          </a:xfrm>
          <a:prstGeom prst="rect">
            <a:avLst/>
          </a:prstGeom>
        </p:spPr>
      </p:pic>
      <p:pic>
        <p:nvPicPr>
          <p:cNvPr id="5" name="Picture 4" descr="Screen Shot 2014-08-11 at 12.16.02 AM.png">
            <a:extLst>
              <a:ext uri="{FF2B5EF4-FFF2-40B4-BE49-F238E27FC236}">
                <a16:creationId xmlns:a16="http://schemas.microsoft.com/office/drawing/2014/main" id="{247ADA9A-BCBD-4388-8561-CA4767F74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b="13755"/>
          <a:stretch/>
        </p:blipFill>
        <p:spPr>
          <a:xfrm>
            <a:off x="6370374" y="2455652"/>
            <a:ext cx="5315175" cy="4047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3F8C3AD-01D2-414E-81FB-3BFEB0C986B3}"/>
                  </a:ext>
                </a:extLst>
              </p:cNvPr>
              <p:cNvSpPr/>
              <p:nvPr/>
            </p:nvSpPr>
            <p:spPr>
              <a:xfrm>
                <a:off x="2304270" y="1800726"/>
                <a:ext cx="125624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3F8C3AD-01D2-414E-81FB-3BFEB0C986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270" y="1800726"/>
                <a:ext cx="125624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B99ABF1-CDFA-4DA4-9D4B-4BC13323AC05}"/>
                  </a:ext>
                </a:extLst>
              </p:cNvPr>
              <p:cNvSpPr/>
              <p:nvPr/>
            </p:nvSpPr>
            <p:spPr>
              <a:xfrm>
                <a:off x="8198406" y="1773111"/>
                <a:ext cx="165910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B99ABF1-CDFA-4DA4-9D4B-4BC13323AC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406" y="1773111"/>
                <a:ext cx="165910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2649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approx r + \gamma \max_{a'}Q(s',a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9"/>
  <p:tag name="PICTUREFILESIZE" val="2694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\sum_{s'} T(s, a ,s') [ R(s,a,s') + \gamma V^*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01"/>
  <p:tag name="PICTUREFILESIZE" val="4195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Q^*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53"/>
  <p:tag name="PICTUREFILESIZE" val="170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22969</TotalTime>
  <Words>5293</Words>
  <Application>Microsoft Office PowerPoint</Application>
  <PresentationFormat>Widescreen</PresentationFormat>
  <Paragraphs>933</Paragraphs>
  <Slides>85</Slides>
  <Notes>16</Notes>
  <HiddenSlides>1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Cambria Math</vt:lpstr>
      <vt:lpstr>Calibri Light</vt:lpstr>
      <vt:lpstr>Wingdings</vt:lpstr>
      <vt:lpstr>Calibri</vt:lpstr>
      <vt:lpstr>Arial</vt:lpstr>
      <vt:lpstr>Office Theme</vt:lpstr>
      <vt:lpstr>1_Office Theme</vt:lpstr>
      <vt:lpstr>Photo Editor Photo</vt:lpstr>
      <vt:lpstr>Announcements</vt:lpstr>
      <vt:lpstr>  Introduction to Machine Learning  Reinforcement Learning</vt:lpstr>
      <vt:lpstr>Plan</vt:lpstr>
      <vt:lpstr>Value Iteration</vt:lpstr>
      <vt:lpstr>Optimal Quantities</vt:lpstr>
      <vt:lpstr>The Bellman Equations</vt:lpstr>
      <vt:lpstr>MDP Notation</vt:lpstr>
      <vt:lpstr>MDP Notation</vt:lpstr>
      <vt:lpstr>Solved MDP! Now what?</vt:lpstr>
      <vt:lpstr>Piazza Poll 1</vt:lpstr>
      <vt:lpstr>Piazza Poll 1</vt:lpstr>
      <vt:lpstr>Policy Extraction</vt:lpstr>
      <vt:lpstr>Computing Actions from Values</vt:lpstr>
      <vt:lpstr>Computing Actions from Q-Values</vt:lpstr>
      <vt:lpstr>Two Methods for Solving MDPs </vt:lpstr>
      <vt:lpstr>Summary: MDP Algorithms</vt:lpstr>
      <vt:lpstr>MDP Notation</vt:lpstr>
      <vt:lpstr>MDP Notation</vt:lpstr>
      <vt:lpstr>MDP Notation</vt:lpstr>
      <vt:lpstr>MDP Notation</vt:lpstr>
      <vt:lpstr>Piazza Poll 2</vt:lpstr>
      <vt:lpstr>Piazza Poll 2</vt:lpstr>
      <vt:lpstr>Reinforcement Learning</vt:lpstr>
      <vt:lpstr>Double Bandits</vt:lpstr>
      <vt:lpstr>Double-Bandit MDP</vt:lpstr>
      <vt:lpstr>Offline Planning</vt:lpstr>
      <vt:lpstr>Let’s Play!</vt:lpstr>
      <vt:lpstr>Online Planning</vt:lpstr>
      <vt:lpstr>Let’s Play!</vt:lpstr>
      <vt:lpstr>What Just Happened?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Demo Crawler Bot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Model-Based Learning</vt:lpstr>
      <vt:lpstr>Example: Expected Age</vt:lpstr>
      <vt:lpstr>Sample-Based Policy Evaluation?</vt:lpstr>
      <vt:lpstr>Temporal Difference Learning</vt:lpstr>
      <vt:lpstr>Temporal Difference Learning</vt:lpstr>
      <vt:lpstr>Example: Temporal Difference Learning</vt:lpstr>
      <vt:lpstr>Piazza Poll 3</vt:lpstr>
      <vt:lpstr>Piazza Poll 3</vt:lpstr>
      <vt:lpstr>Problems with TD Value Learning</vt:lpstr>
      <vt:lpstr>Detour: Q-Value Iteration</vt:lpstr>
      <vt:lpstr>Q-Learning</vt:lpstr>
      <vt:lpstr>Q-Learning Properties</vt:lpstr>
      <vt:lpstr>The Story So Far: MDPs and RL</vt:lpstr>
      <vt:lpstr>MDP/RL Notation</vt:lpstr>
      <vt:lpstr>Demo Q-Learning Auto Cliff Grid</vt:lpstr>
      <vt:lpstr>Exploration vs. Exploitation</vt:lpstr>
      <vt:lpstr>How to Explore?</vt:lpstr>
      <vt:lpstr>Demo Q-learning – Manual Exploration – Bridge Grid </vt:lpstr>
      <vt:lpstr>Demo Q-learning – Epsilon-Greedy – Crawler </vt:lpstr>
      <vt:lpstr>Regret</vt:lpstr>
      <vt:lpstr>Approximate Q-Learning</vt:lpstr>
      <vt:lpstr>Example: Pacman</vt:lpstr>
      <vt:lpstr>Generalizing Across States</vt:lpstr>
      <vt:lpstr>Example: Pacman</vt:lpstr>
      <vt:lpstr>Feature-Based Representations</vt:lpstr>
      <vt:lpstr>Linear Value Functions</vt:lpstr>
      <vt:lpstr>Updating a linear value function</vt:lpstr>
      <vt:lpstr>Updating a linear value function</vt:lpstr>
      <vt:lpstr>Updating a linear value function</vt:lpstr>
      <vt:lpstr>Approximate Q-Learning</vt:lpstr>
      <vt:lpstr>Example: Q-Pacman</vt:lpstr>
      <vt:lpstr>Demo Approximate Q-Learning -- Pacman</vt:lpstr>
      <vt:lpstr>Minimizing Error</vt:lpstr>
      <vt:lpstr>Reinforcement Learning Milestones</vt:lpstr>
      <vt:lpstr>TDGammon</vt:lpstr>
      <vt:lpstr>Deep Q-Networks</vt:lpstr>
      <vt:lpstr> </vt:lpstr>
      <vt:lpstr>OpenAI Gym</vt:lpstr>
      <vt:lpstr>AlphaGo, AlphaZero</vt:lpstr>
      <vt:lpstr>Autonomous Vehicles?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1022</cp:revision>
  <cp:lastPrinted>2020-03-04T16:45:08Z</cp:lastPrinted>
  <dcterms:created xsi:type="dcterms:W3CDTF">2018-10-11T11:39:27Z</dcterms:created>
  <dcterms:modified xsi:type="dcterms:W3CDTF">2020-11-20T20:12:32Z</dcterms:modified>
</cp:coreProperties>
</file>