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23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28.xml" ContentType="application/vnd.openxmlformats-officedocument.presentationml.notesSlide+xml"/>
  <Override PartName="/ppt/tags/tag40.xml" ContentType="application/vnd.openxmlformats-officedocument.presentationml.tags+xml"/>
  <Override PartName="/ppt/notesSlides/notesSlide29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30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63"/>
  </p:notesMasterIdLst>
  <p:sldIdLst>
    <p:sldId id="2201" r:id="rId3"/>
    <p:sldId id="257" r:id="rId4"/>
    <p:sldId id="2284" r:id="rId5"/>
    <p:sldId id="859" r:id="rId6"/>
    <p:sldId id="823" r:id="rId7"/>
    <p:sldId id="825" r:id="rId8"/>
    <p:sldId id="2285" r:id="rId9"/>
    <p:sldId id="826" r:id="rId10"/>
    <p:sldId id="931" r:id="rId11"/>
    <p:sldId id="894" r:id="rId12"/>
    <p:sldId id="896" r:id="rId13"/>
    <p:sldId id="830" r:id="rId14"/>
    <p:sldId id="2277" r:id="rId15"/>
    <p:sldId id="2278" r:id="rId16"/>
    <p:sldId id="2279" r:id="rId17"/>
    <p:sldId id="2280" r:id="rId18"/>
    <p:sldId id="2281" r:id="rId19"/>
    <p:sldId id="2282" r:id="rId20"/>
    <p:sldId id="899" r:id="rId21"/>
    <p:sldId id="864" r:id="rId22"/>
    <p:sldId id="932" r:id="rId23"/>
    <p:sldId id="863" r:id="rId24"/>
    <p:sldId id="900" r:id="rId25"/>
    <p:sldId id="906" r:id="rId26"/>
    <p:sldId id="923" r:id="rId27"/>
    <p:sldId id="954" r:id="rId28"/>
    <p:sldId id="955" r:id="rId29"/>
    <p:sldId id="956" r:id="rId30"/>
    <p:sldId id="957" r:id="rId31"/>
    <p:sldId id="958" r:id="rId32"/>
    <p:sldId id="959" r:id="rId33"/>
    <p:sldId id="960" r:id="rId34"/>
    <p:sldId id="961" r:id="rId35"/>
    <p:sldId id="962" r:id="rId36"/>
    <p:sldId id="963" r:id="rId37"/>
    <p:sldId id="964" r:id="rId38"/>
    <p:sldId id="965" r:id="rId39"/>
    <p:sldId id="966" r:id="rId40"/>
    <p:sldId id="967" r:id="rId41"/>
    <p:sldId id="2286" r:id="rId42"/>
    <p:sldId id="905" r:id="rId43"/>
    <p:sldId id="926" r:id="rId44"/>
    <p:sldId id="928" r:id="rId45"/>
    <p:sldId id="2283" r:id="rId46"/>
    <p:sldId id="1008" r:id="rId47"/>
    <p:sldId id="1009" r:id="rId48"/>
    <p:sldId id="991" r:id="rId49"/>
    <p:sldId id="917" r:id="rId50"/>
    <p:sldId id="950" r:id="rId51"/>
    <p:sldId id="951" r:id="rId52"/>
    <p:sldId id="901" r:id="rId53"/>
    <p:sldId id="798" r:id="rId54"/>
    <p:sldId id="799" r:id="rId55"/>
    <p:sldId id="1014" r:id="rId56"/>
    <p:sldId id="1013" r:id="rId57"/>
    <p:sldId id="1012" r:id="rId58"/>
    <p:sldId id="2287" r:id="rId59"/>
    <p:sldId id="2288" r:id="rId60"/>
    <p:sldId id="2272" r:id="rId61"/>
    <p:sldId id="984" r:id="rId62"/>
  </p:sldIdLst>
  <p:sldSz cx="12192000" cy="6858000"/>
  <p:notesSz cx="9296400" cy="7010400"/>
  <p:embeddedFontLst>
    <p:embeddedFont>
      <p:font typeface="Calibri" panose="020F0502020204030204" pitchFamily="34" charset="0"/>
      <p:regular r:id="rId64"/>
      <p:bold r:id="rId65"/>
      <p:italic r:id="rId66"/>
      <p:boldItalic r:id="rId67"/>
    </p:embeddedFont>
    <p:embeddedFont>
      <p:font typeface="Calibri Light" panose="020F0302020204030204" pitchFamily="34" charset="0"/>
      <p:regular r:id="rId68"/>
      <p:italic r:id="rId69"/>
    </p:embeddedFont>
    <p:embeddedFont>
      <p:font typeface="Cambria Math" panose="02040503050406030204" pitchFamily="18" charset="0"/>
      <p:regular r:id="rId70"/>
    </p:embeddedFont>
    <p:embeddedFont>
      <p:font typeface="Candara" panose="020E0502030303020204" pitchFamily="34" charset="0"/>
      <p:regular r:id="rId71"/>
      <p:bold r:id="rId72"/>
      <p:italic r:id="rId73"/>
      <p:boldItalic r:id="rId7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  <p:cmAuthor id="2" name="Patrick Virtue" initials="PV" lastIdx="1" clrIdx="1">
    <p:extLst>
      <p:ext uri="{19B8F6BF-5375-455C-9EA6-DF929625EA0E}">
        <p15:presenceInfo xmlns:p15="http://schemas.microsoft.com/office/powerpoint/2012/main" userId="Patrick Virtu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C11"/>
    <a:srgbClr val="9437FF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87" autoAdjust="0"/>
    <p:restoredTop sz="89829" autoAdjust="0"/>
  </p:normalViewPr>
  <p:slideViewPr>
    <p:cSldViewPr snapToGrid="0">
      <p:cViewPr varScale="1">
        <p:scale>
          <a:sx n="78" d="100"/>
          <a:sy n="78" d="100"/>
        </p:scale>
        <p:origin x="51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font" Target="fonts/font3.fntdata"/><Relationship Id="rId74" Type="http://schemas.openxmlformats.org/officeDocument/2006/relationships/font" Target="fonts/font11.fntdata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4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7.fntdata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C9163-7EC6-4747-8782-88871FDBE1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C9163-7EC6-4747-8782-88871FDBE1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C9163-7EC6-4747-8782-88871FDBE1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C9163-7EC6-4747-8782-88871FDBE1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C9163-7EC6-4747-8782-88871FDBE1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C9163-7EC6-4747-8782-88871FDBE1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C9163-7EC6-4747-8782-88871FDBE1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C9163-7EC6-4747-8782-88871FDBE1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C9163-7EC6-4747-8782-88871FDBE1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C9163-7EC6-4747-8782-88871FDBE1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In search problems: did not talk about actions, but about successor functions --- now the information inside the successor function is unpacked into actions, transitions and reward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Write out S, A, example entry in T, entry in R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Reward function different from the book : R(</a:t>
            </a:r>
            <a:r>
              <a:rPr lang="en-US" dirty="0" err="1">
                <a:ea typeface="ＭＳ Ｐゴシック" pitchFamily="34" charset="-128"/>
              </a:rPr>
              <a:t>s,a,s</a:t>
            </a:r>
            <a:r>
              <a:rPr lang="ja-JP" altLang="en-US" dirty="0">
                <a:ea typeface="ＭＳ Ｐゴシック" pitchFamily="34" charset="-128"/>
              </a:rPr>
              <a:t>’</a:t>
            </a:r>
            <a:r>
              <a:rPr lang="en-US" altLang="ja-JP" dirty="0">
                <a:ea typeface="ＭＳ Ｐゴシック" pitchFamily="34" charset="-128"/>
              </a:rPr>
              <a:t>)</a:t>
            </a:r>
          </a:p>
          <a:p>
            <a:r>
              <a:rPr lang="en-US" dirty="0">
                <a:ea typeface="ＭＳ Ｐゴシック" pitchFamily="34" charset="-128"/>
              </a:rPr>
              <a:t>In book simpler for equations, but not useful for the projects.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Need to modify </a:t>
            </a:r>
            <a:r>
              <a:rPr lang="en-US" dirty="0" err="1">
                <a:ea typeface="ＭＳ Ｐゴシック" pitchFamily="34" charset="-128"/>
              </a:rPr>
              <a:t>expectimax</a:t>
            </a:r>
            <a:r>
              <a:rPr lang="en-US" dirty="0">
                <a:ea typeface="ＭＳ Ｐゴシック" pitchFamily="34" charset="-128"/>
              </a:rPr>
              <a:t> a tiny little bit to account for rewards along the way, but that</a:t>
            </a:r>
            <a:r>
              <a:rPr lang="en-US" altLang="en-US" dirty="0">
                <a:ea typeface="ＭＳ Ｐゴシック" pitchFamily="34" charset="-128"/>
              </a:rPr>
              <a:t>’</a:t>
            </a:r>
            <a:r>
              <a:rPr lang="en-US" dirty="0">
                <a:ea typeface="ＭＳ Ｐゴシック" pitchFamily="34" charset="-128"/>
              </a:rPr>
              <a:t>s something you should be able to do, and so you can already solve MDP</a:t>
            </a:r>
            <a:r>
              <a:rPr lang="en-US" altLang="en-US" dirty="0">
                <a:ea typeface="ＭＳ Ｐゴシック" pitchFamily="34" charset="-128"/>
              </a:rPr>
              <a:t>’</a:t>
            </a:r>
            <a:r>
              <a:rPr lang="en-US" dirty="0">
                <a:ea typeface="ＭＳ Ｐゴシック" pitchFamily="34" charset="-128"/>
              </a:rPr>
              <a:t>s  (not in most efficient way)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9A4D5-BA7F-4965-9F32-D31D11C0DA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C9163-7EC6-4747-8782-88871FDBE1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C9163-7EC6-4747-8782-88871FDBE1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C9163-7EC6-4747-8782-88871FDBE1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Discuss computational complexity: S * A * S   times number of iterations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Note: updates not in place [if in place, it means something else and not even clear what it means]</a:t>
            </a: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88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2D01F0-63A4-49FC-8DAB-288B21321D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881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3647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Discuss computational complexity: S * A * S   times number of iterations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Note: updates not in place [if in place, it means something else and not even clear what it means]</a:t>
            </a: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88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2D01F0-63A4-49FC-8DAB-288B21321D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881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4620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[Note:</a:t>
            </a:r>
            <a:r>
              <a:rPr lang="en-US" baseline="0" dirty="0"/>
              <a:t> this demo doesn’t show anything in action, just pops up V and Q values.]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C9163-7EC6-4747-8782-88871FDBE1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3665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C9163-7EC6-4747-8782-88871FDBE1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0911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C9163-7EC6-4747-8782-88871FDBE1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1954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752725" y="533400"/>
            <a:ext cx="4729163" cy="2660650"/>
          </a:xfrm>
          <a:ln/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Let</a:t>
            </a:r>
            <a:r>
              <a:rPr lang="ja-JP" altLang="en-US">
                <a:ea typeface="ＭＳ Ｐゴシック" pitchFamily="34" charset="-128"/>
              </a:rPr>
              <a:t>’</a:t>
            </a:r>
            <a:r>
              <a:rPr lang="en-US" altLang="ja-JP" dirty="0">
                <a:ea typeface="ＭＳ Ｐゴシック" pitchFamily="34" charset="-128"/>
              </a:rPr>
              <a:t>s start by equations that characterize these quantities through mutual recursions.  [step through this by writing on slide, one step at a time]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Recursive characterization of V* in terms of V*; not necessarily helpful; but it is a characterization.</a:t>
            </a:r>
          </a:p>
          <a:p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Note: this is a set of equations that needs to be satisfied; but it could have multiple solutions (it does not, but at this stage of our knowledge it could).</a:t>
            </a: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88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E7E75B-705E-4367-8AB0-DE7E9DB4A7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881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6050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752725" y="533400"/>
            <a:ext cx="4729163" cy="2660650"/>
          </a:xfrm>
          <a:ln/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Let</a:t>
            </a:r>
            <a:r>
              <a:rPr lang="ja-JP" altLang="en-US">
                <a:ea typeface="ＭＳ Ｐゴシック" pitchFamily="34" charset="-128"/>
              </a:rPr>
              <a:t>’</a:t>
            </a:r>
            <a:r>
              <a:rPr lang="en-US" altLang="ja-JP" dirty="0">
                <a:ea typeface="ＭＳ Ｐゴシック" pitchFamily="34" charset="-128"/>
              </a:rPr>
              <a:t>s start by equations that characterize these quantities through mutual recursions.  [step through this by writing on slide, one step at a time]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Recursive characterization of V* in terms of V*; not necessarily helpful; but it is a characterization.</a:t>
            </a:r>
          </a:p>
          <a:p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Note: this is a set of equations that needs to be satisfied; but it could have multiple solutions (it does not, but at this stage of our knowledge it could).</a:t>
            </a: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88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E7E75B-705E-4367-8AB0-DE7E9DB4A7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881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445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Like search: successor function only depended on current state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Can make this happen by stuffing more into the state;  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Very similar to search problems: when solving a maze with food pellets, we stored which food pellets were eaten </a:t>
            </a:r>
          </a:p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88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B68C1-092D-468B-8690-7D27B27041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881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752725" y="533400"/>
            <a:ext cx="4729163" cy="2660650"/>
          </a:xfrm>
          <a:ln/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Let</a:t>
            </a:r>
            <a:r>
              <a:rPr lang="ja-JP" altLang="en-US">
                <a:ea typeface="ＭＳ Ｐゴシック" pitchFamily="34" charset="-128"/>
              </a:rPr>
              <a:t>’</a:t>
            </a:r>
            <a:r>
              <a:rPr lang="en-US" altLang="ja-JP" dirty="0">
                <a:ea typeface="ＭＳ Ｐゴシック" pitchFamily="34" charset="-128"/>
              </a:rPr>
              <a:t>s start by equations that characterize these quantities through mutual recursions.  [step through this by writing on slide, one step at a time]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Recursive characterization of V* in terms of V*; not necessarily helpful; but it is a characterization.</a:t>
            </a:r>
          </a:p>
          <a:p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Note: this is a set of equations that needs to be satisfied; but it could have multiple solutions (it does not, but at this stage of our knowledge it could).</a:t>
            </a: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88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E7E75B-705E-4367-8AB0-DE7E9DB4A7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881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7019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752725" y="533400"/>
            <a:ext cx="4729163" cy="2660650"/>
          </a:xfrm>
          <a:ln/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Let</a:t>
            </a:r>
            <a:r>
              <a:rPr lang="ja-JP" altLang="en-US">
                <a:ea typeface="ＭＳ Ｐゴシック" pitchFamily="34" charset="-128"/>
              </a:rPr>
              <a:t>’</a:t>
            </a:r>
            <a:r>
              <a:rPr lang="en-US" altLang="ja-JP" dirty="0">
                <a:ea typeface="ＭＳ Ｐゴシック" pitchFamily="34" charset="-128"/>
              </a:rPr>
              <a:t>s start by equations that characterize these quantities through mutual recursions.  [step through this by writing on slide, one step at a time]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Recursive characterization of V* in terms of V*; not necessarily helpful; but it is a characterization.</a:t>
            </a:r>
          </a:p>
          <a:p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Note: this is a set of equations that needs to be satisfied; but it could have multiple solutions (it does not, but at this stage of our knowledge it could).</a:t>
            </a: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88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E7E75B-705E-4367-8AB0-DE7E9DB4A7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881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9707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Discuss computational complexity: S * A * S   times number of iterations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Note: updates not in place [if in place, it means something else and not even clear what it means]</a:t>
            </a: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88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2D01F0-63A4-49FC-8DAB-288B21321D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881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258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Dan has a DEMO for this.</a:t>
            </a: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88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0E29C-1E14-41D6-ACAF-300C17152C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881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R(s) = the </a:t>
            </a:r>
            <a:r>
              <a:rPr lang="ja-JP" altLang="en-US">
                <a:ea typeface="ＭＳ Ｐゴシック" pitchFamily="34" charset="-128"/>
              </a:rPr>
              <a:t>“</a:t>
            </a:r>
            <a:r>
              <a:rPr lang="en-US" altLang="ja-JP">
                <a:ea typeface="ＭＳ Ｐゴシック" pitchFamily="34" charset="-128"/>
              </a:rPr>
              <a:t>living reward</a:t>
            </a:r>
            <a:r>
              <a:rPr lang="ja-JP" altLang="en-US">
                <a:ea typeface="ＭＳ Ｐゴシック" pitchFamily="34" charset="-128"/>
              </a:rPr>
              <a:t>”</a:t>
            </a:r>
            <a:endParaRPr lang="en-US" altLang="ja-JP">
              <a:ea typeface="ＭＳ Ｐゴシック" pitchFamily="34" charset="-128"/>
            </a:endParaRPr>
          </a:p>
          <a:p>
            <a:endParaRPr lang="en-US">
              <a:ea typeface="ＭＳ Ｐゴシック" pitchFamily="34" charset="-128"/>
            </a:endParaRPr>
          </a:p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88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0DC0F6-EF13-4C52-ACF2-48065D139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881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In MDP chance node represents uncertainty about what might happen based on (s,a)  [as opposed to being a random adversary]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Q-state (s,a) is when you were in a state and took an action </a:t>
            </a: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88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D20B8-C290-4C94-8C7F-0277B9D2F6E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881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Rewards in the future (deeper in the tree) matter less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Interesting: running expectimax, if having to truncate the search, then not losing much; e.g.,  less then \gamma^d / (1-\gamma)</a:t>
            </a:r>
          </a:p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8DDD6D-317B-4886-9A60-0B722A074D7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Discuss computational complexity: S * A * S   times number of iterations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Note: updates not in place [if in place, it means something else and not even clear what it means]</a:t>
            </a: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88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2D01F0-63A4-49FC-8DAB-288B21321D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881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553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C9163-7EC6-4747-8782-88871FDBE1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583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5566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544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582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3389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80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9363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108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298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5398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573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890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6.xml"/><Relationship Id="rId7" Type="http://schemas.openxmlformats.org/officeDocument/2006/relationships/image" Target="../media/image31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7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9.xml"/><Relationship Id="rId7" Type="http://schemas.openxmlformats.org/officeDocument/2006/relationships/image" Target="../media/image32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w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tags" Target="../tags/tag24.xml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" Type="http://schemas.openxmlformats.org/officeDocument/2006/relationships/tags" Target="../tags/tag14.xml"/><Relationship Id="rId21" Type="http://schemas.openxmlformats.org/officeDocument/2006/relationships/image" Target="../media/image58.png"/><Relationship Id="rId7" Type="http://schemas.openxmlformats.org/officeDocument/2006/relationships/tags" Target="../tags/tag18.xml"/><Relationship Id="rId12" Type="http://schemas.openxmlformats.org/officeDocument/2006/relationships/tags" Target="../tags/tag23.xml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2" Type="http://schemas.openxmlformats.org/officeDocument/2006/relationships/tags" Target="../tags/tag13.xml"/><Relationship Id="rId16" Type="http://schemas.openxmlformats.org/officeDocument/2006/relationships/slideLayout" Target="../slideLayouts/slideLayout13.xml"/><Relationship Id="rId20" Type="http://schemas.openxmlformats.org/officeDocument/2006/relationships/image" Target="../media/image57.png"/><Relationship Id="rId29" Type="http://schemas.openxmlformats.org/officeDocument/2006/relationships/image" Target="../media/image66.png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tags" Target="../tags/tag22.xml"/><Relationship Id="rId24" Type="http://schemas.openxmlformats.org/officeDocument/2006/relationships/image" Target="../media/image61.png"/><Relationship Id="rId5" Type="http://schemas.openxmlformats.org/officeDocument/2006/relationships/tags" Target="../tags/tag16.xml"/><Relationship Id="rId15" Type="http://schemas.openxmlformats.org/officeDocument/2006/relationships/tags" Target="../tags/tag26.xml"/><Relationship Id="rId23" Type="http://schemas.openxmlformats.org/officeDocument/2006/relationships/image" Target="../media/image60.png"/><Relationship Id="rId28" Type="http://schemas.openxmlformats.org/officeDocument/2006/relationships/image" Target="../media/image65.png"/><Relationship Id="rId10" Type="http://schemas.openxmlformats.org/officeDocument/2006/relationships/tags" Target="../tags/tag21.xml"/><Relationship Id="rId19" Type="http://schemas.openxmlformats.org/officeDocument/2006/relationships/image" Target="../media/image56.png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4" Type="http://schemas.openxmlformats.org/officeDocument/2006/relationships/tags" Target="../tags/tag25.xml"/><Relationship Id="rId22" Type="http://schemas.openxmlformats.org/officeDocument/2006/relationships/image" Target="../media/image59.png"/><Relationship Id="rId27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3.png"/><Relationship Id="rId3" Type="http://schemas.openxmlformats.org/officeDocument/2006/relationships/tags" Target="../tags/tag29.xml"/><Relationship Id="rId7" Type="http://schemas.openxmlformats.org/officeDocument/2006/relationships/image" Target="../media/image68.png"/><Relationship Id="rId12" Type="http://schemas.openxmlformats.org/officeDocument/2006/relationships/image" Target="../media/image81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71.png"/><Relationship Id="rId4" Type="http://schemas.openxmlformats.org/officeDocument/2006/relationships/tags" Target="../tags/tag30.xml"/><Relationship Id="rId9" Type="http://schemas.openxmlformats.org/officeDocument/2006/relationships/image" Target="../media/image70.png"/><Relationship Id="rId14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3.xml"/><Relationship Id="rId4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4.xml"/><Relationship Id="rId4" Type="http://schemas.openxmlformats.org/officeDocument/2006/relationships/image" Target="../media/image3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5.xml"/><Relationship Id="rId4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6.xml"/><Relationship Id="rId4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3.xml"/><Relationship Id="rId7" Type="http://schemas.openxmlformats.org/officeDocument/2006/relationships/image" Target="../media/image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7" Type="http://schemas.openxmlformats.org/officeDocument/2006/relationships/image" Target="../media/image82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0.xml"/><Relationship Id="rId4" Type="http://schemas.openxmlformats.org/officeDocument/2006/relationships/image" Target="../media/image8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82.png"/><Relationship Id="rId5" Type="http://schemas.openxmlformats.org/officeDocument/2006/relationships/image" Target="../media/image84.png"/><Relationship Id="rId4" Type="http://schemas.openxmlformats.org/officeDocument/2006/relationships/notesSlide" Target="../notesSlides/notesSlide30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45.xml"/><Relationship Id="rId7" Type="http://schemas.openxmlformats.org/officeDocument/2006/relationships/image" Target="../media/image85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84.png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0.png"/><Relationship Id="rId4" Type="http://schemas.openxmlformats.org/officeDocument/2006/relationships/image" Target="../media/image27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wmf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Assignments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HW7: Thu, 11/19, 11:59 pm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Schedule change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Friday: Lecture in all three recitation slots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Monday: Recitation in both lecture slots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Final exam scheduled</a:t>
            </a:r>
          </a:p>
          <a:p>
            <a:endParaRPr lang="en-US" sz="800" dirty="0"/>
          </a:p>
          <a:p>
            <a:r>
              <a:rPr lang="en-US" dirty="0"/>
              <a:t>Study groups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319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Racing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11379200" cy="4729164"/>
          </a:xfrm>
        </p:spPr>
        <p:txBody>
          <a:bodyPr/>
          <a:lstStyle/>
          <a:p>
            <a:pPr>
              <a:buClrTx/>
            </a:pP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A robot car wants to travel far, quickly</a:t>
            </a:r>
          </a:p>
          <a:p>
            <a:pPr>
              <a:buClrTx/>
            </a:pP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Three states: </a:t>
            </a:r>
            <a:r>
              <a:rPr lang="en-US" sz="2000" dirty="0">
                <a:solidFill>
                  <a:srgbClr val="00B0F0"/>
                </a:solidFill>
                <a:latin typeface="Calibri"/>
                <a:cs typeface="Calibri"/>
              </a:rPr>
              <a:t>Cool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, </a:t>
            </a:r>
            <a:r>
              <a:rPr lang="en-US" sz="2000" dirty="0">
                <a:solidFill>
                  <a:srgbClr val="7F2727"/>
                </a:solidFill>
                <a:latin typeface="Calibri"/>
                <a:cs typeface="Calibri"/>
              </a:rPr>
              <a:t>Warm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, Overheated</a:t>
            </a:r>
          </a:p>
          <a:p>
            <a:pPr>
              <a:buClrTx/>
            </a:pP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Two actions: </a:t>
            </a:r>
            <a:r>
              <a:rPr lang="en-US" sz="2000" i="1" dirty="0">
                <a:latin typeface="Calibri"/>
                <a:cs typeface="Calibri"/>
              </a:rPr>
              <a:t>Slow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, </a:t>
            </a:r>
            <a:r>
              <a:rPr lang="en-US" sz="2000" i="1" dirty="0">
                <a:solidFill>
                  <a:srgbClr val="C00000"/>
                </a:solidFill>
                <a:latin typeface="Calibri"/>
                <a:cs typeface="Calibri"/>
              </a:rPr>
              <a:t>Fast</a:t>
            </a:r>
            <a:endParaRPr lang="en-US" sz="2000" i="1" dirty="0">
              <a:solidFill>
                <a:srgbClr val="0000FF"/>
              </a:solidFill>
              <a:latin typeface="Calibri"/>
              <a:cs typeface="Calibri"/>
            </a:endParaRPr>
          </a:p>
          <a:p>
            <a:pPr>
              <a:buClrTx/>
            </a:pP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Going faster gets double reward</a:t>
            </a:r>
          </a:p>
          <a:p>
            <a:endParaRPr lang="en-US" sz="2000" dirty="0">
              <a:latin typeface="Calibri"/>
              <a:cs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38200" y="2286000"/>
            <a:ext cx="11044696" cy="3962400"/>
            <a:chOff x="838200" y="2286000"/>
            <a:chExt cx="11044696" cy="3962400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83518" y="3950732"/>
              <a:ext cx="2433764" cy="1600200"/>
            </a:xfrm>
            <a:prstGeom prst="rect">
              <a:avLst/>
            </a:prstGeom>
            <a:noFill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46913" y="2731532"/>
              <a:ext cx="2660373" cy="1676400"/>
            </a:xfrm>
            <a:prstGeom prst="rect">
              <a:avLst/>
            </a:prstGeom>
            <a:noFill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300704" y="3798332"/>
              <a:ext cx="2582192" cy="1828800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2057400" y="5341442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Cool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43600" y="4160222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F2727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Warm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296400" y="5455622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Overheated</a:t>
              </a:r>
            </a:p>
          </p:txBody>
        </p:sp>
        <p:cxnSp>
          <p:nvCxnSpPr>
            <p:cNvPr id="13" name="Curved Connector 12"/>
            <p:cNvCxnSpPr>
              <a:stCxn id="14338" idx="3"/>
              <a:endCxn id="8" idx="2"/>
            </p:cNvCxnSpPr>
            <p:nvPr/>
          </p:nvCxnSpPr>
          <p:spPr>
            <a:xfrm flipH="1">
              <a:off x="3200400" y="4750832"/>
              <a:ext cx="1219200" cy="990720"/>
            </a:xfrm>
            <a:prstGeom prst="curvedConnector4">
              <a:avLst>
                <a:gd name="adj1" fmla="val -18750"/>
                <a:gd name="adj2" fmla="val 153572"/>
              </a:avLst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urved Connector 12"/>
            <p:cNvCxnSpPr>
              <a:stCxn id="14338" idx="3"/>
              <a:endCxn id="9" idx="2"/>
            </p:cNvCxnSpPr>
            <p:nvPr/>
          </p:nvCxnSpPr>
          <p:spPr>
            <a:xfrm flipV="1">
              <a:off x="4419600" y="4560332"/>
              <a:ext cx="2667000" cy="190500"/>
            </a:xfrm>
            <a:prstGeom prst="curvedConnector2">
              <a:avLst/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724400" y="47889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Fast</a:t>
              </a:r>
            </a:p>
          </p:txBody>
        </p:sp>
        <p:cxnSp>
          <p:nvCxnSpPr>
            <p:cNvPr id="19" name="Curved Connector 12"/>
            <p:cNvCxnSpPr>
              <a:stCxn id="6" idx="0"/>
            </p:cNvCxnSpPr>
            <p:nvPr/>
          </p:nvCxnSpPr>
          <p:spPr>
            <a:xfrm rot="16200000" flipH="1">
              <a:off x="8096250" y="1912382"/>
              <a:ext cx="1447800" cy="3086100"/>
            </a:xfrm>
            <a:prstGeom prst="curvedConnector4">
              <a:avLst>
                <a:gd name="adj1" fmla="val -15789"/>
                <a:gd name="adj2" fmla="val 105099"/>
              </a:avLst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9144000" y="27315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Fast</a:t>
              </a:r>
            </a:p>
          </p:txBody>
        </p:sp>
        <p:cxnSp>
          <p:nvCxnSpPr>
            <p:cNvPr id="23" name="Curved Connector 12"/>
            <p:cNvCxnSpPr>
              <a:stCxn id="14338" idx="1"/>
            </p:cNvCxnSpPr>
            <p:nvPr/>
          </p:nvCxnSpPr>
          <p:spPr>
            <a:xfrm rot="10800000" flipH="1" flipV="1">
              <a:off x="1981200" y="4750832"/>
              <a:ext cx="152400" cy="190500"/>
            </a:xfrm>
            <a:prstGeom prst="curvedConnector4">
              <a:avLst>
                <a:gd name="adj1" fmla="val -635217"/>
                <a:gd name="adj2" fmla="val 482610"/>
              </a:avLst>
            </a:prstGeom>
            <a:ln w="762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12"/>
            <p:cNvCxnSpPr>
              <a:stCxn id="6" idx="1"/>
              <a:endCxn id="14338" idx="0"/>
            </p:cNvCxnSpPr>
            <p:nvPr/>
          </p:nvCxnSpPr>
          <p:spPr>
            <a:xfrm rot="10800000" flipV="1">
              <a:off x="3200400" y="3569732"/>
              <a:ext cx="2743200" cy="381000"/>
            </a:xfrm>
            <a:prstGeom prst="curvedConnector2">
              <a:avLst/>
            </a:prstGeom>
            <a:ln w="762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990600" y="43317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2E75B5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Slow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95800" y="31125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2E75B5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Slow</a:t>
              </a:r>
            </a:p>
          </p:txBody>
        </p:sp>
        <p:cxnSp>
          <p:nvCxnSpPr>
            <p:cNvPr id="60" name="Curved Connector 12"/>
            <p:cNvCxnSpPr/>
            <p:nvPr/>
          </p:nvCxnSpPr>
          <p:spPr>
            <a:xfrm rot="-5400000" flipH="1" flipV="1">
              <a:off x="5962650" y="3398282"/>
              <a:ext cx="152400" cy="190500"/>
            </a:xfrm>
            <a:prstGeom prst="curvedConnector4">
              <a:avLst>
                <a:gd name="adj1" fmla="val -635217"/>
                <a:gd name="adj2" fmla="val 482610"/>
              </a:avLst>
            </a:prstGeom>
            <a:ln w="76200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4572000" y="36459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E75B5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0.5 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800600" y="22860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E75B5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0.5 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724400" y="53340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0.5 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867400" y="47889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0.5 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38200" y="56271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E75B5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1.0 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0210800" y="25791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1.0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905000" y="54864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+1 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581400" y="3288268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+1 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943600" y="22860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+1 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648200" y="5879068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+2 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477000" y="4788415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+2 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0668000" y="31242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-10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F66FE2D-9C9D-4FF9-B9B3-625CC43CB0AB}"/>
              </a:ext>
            </a:extLst>
          </p:cNvPr>
          <p:cNvSpPr txBox="1"/>
          <p:nvPr/>
        </p:nvSpPr>
        <p:spPr>
          <a:xfrm>
            <a:off x="836521" y="5694402"/>
            <a:ext cx="40185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1.0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4165CE0-329B-4EFA-AC00-E9A7BB3A5131}"/>
              </a:ext>
            </a:extLst>
          </p:cNvPr>
          <p:cNvSpPr txBox="1"/>
          <p:nvPr/>
        </p:nvSpPr>
        <p:spPr>
          <a:xfrm>
            <a:off x="939947" y="3974068"/>
            <a:ext cx="678295" cy="73866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4F9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Slow (R=1)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5F416EA-357E-49AA-95B4-583AA624AFD2}"/>
              </a:ext>
            </a:extLst>
          </p:cNvPr>
          <p:cNvSpPr txBox="1"/>
          <p:nvPr/>
        </p:nvSpPr>
        <p:spPr>
          <a:xfrm>
            <a:off x="1947612" y="5576471"/>
            <a:ext cx="33623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4F9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CED9D63-6A1F-4F50-9392-6F4E1D8AF332}"/>
              </a:ext>
            </a:extLst>
          </p:cNvPr>
          <p:cNvSpPr txBox="1"/>
          <p:nvPr/>
        </p:nvSpPr>
        <p:spPr>
          <a:xfrm>
            <a:off x="4800601" y="4865133"/>
            <a:ext cx="1050810" cy="110799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(R=2)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C88E54-3834-4026-8312-E176966D6146}"/>
              </a:ext>
            </a:extLst>
          </p:cNvPr>
          <p:cNvSpPr txBox="1"/>
          <p:nvPr/>
        </p:nvSpPr>
        <p:spPr>
          <a:xfrm>
            <a:off x="4599672" y="5946816"/>
            <a:ext cx="40185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0.5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2DE2A0B-68BE-4257-AC46-C974B4A812F9}"/>
              </a:ext>
            </a:extLst>
          </p:cNvPr>
          <p:cNvSpPr txBox="1"/>
          <p:nvPr/>
        </p:nvSpPr>
        <p:spPr>
          <a:xfrm>
            <a:off x="5846479" y="4842874"/>
            <a:ext cx="104881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0.5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72DA481-661C-42DA-AC97-21CE4FD9CA94}"/>
              </a:ext>
            </a:extLst>
          </p:cNvPr>
          <p:cNvSpPr txBox="1"/>
          <p:nvPr/>
        </p:nvSpPr>
        <p:spPr>
          <a:xfrm>
            <a:off x="6020319" y="2245786"/>
            <a:ext cx="40185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0.5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F357492-5AC4-4200-A1D7-BC7C0E272534}"/>
              </a:ext>
            </a:extLst>
          </p:cNvPr>
          <p:cNvSpPr txBox="1"/>
          <p:nvPr/>
        </p:nvSpPr>
        <p:spPr>
          <a:xfrm>
            <a:off x="10266401" y="2141269"/>
            <a:ext cx="1046666" cy="73866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(R=-10)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2339ACE-5643-4B8A-B7D6-EAC9B0EF469F}"/>
              </a:ext>
            </a:extLst>
          </p:cNvPr>
          <p:cNvSpPr txBox="1"/>
          <p:nvPr/>
        </p:nvSpPr>
        <p:spPr>
          <a:xfrm>
            <a:off x="9190547" y="2794658"/>
            <a:ext cx="52758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4F9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7694066-777D-4C0E-836E-CA5FC4742161}"/>
              </a:ext>
            </a:extLst>
          </p:cNvPr>
          <p:cNvSpPr txBox="1"/>
          <p:nvPr/>
        </p:nvSpPr>
        <p:spPr>
          <a:xfrm>
            <a:off x="4861082" y="2265282"/>
            <a:ext cx="33623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4F9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588D230-CB2D-4860-B25F-9F883ECBF48E}"/>
              </a:ext>
            </a:extLst>
          </p:cNvPr>
          <p:cNvSpPr txBox="1"/>
          <p:nvPr/>
        </p:nvSpPr>
        <p:spPr>
          <a:xfrm>
            <a:off x="4435113" y="2704030"/>
            <a:ext cx="678295" cy="73866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4F9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Slow (R=1)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5A10812-1A48-4523-B910-94FC9839D8A1}"/>
              </a:ext>
            </a:extLst>
          </p:cNvPr>
          <p:cNvSpPr txBox="1"/>
          <p:nvPr/>
        </p:nvSpPr>
        <p:spPr>
          <a:xfrm>
            <a:off x="10687042" y="3120201"/>
            <a:ext cx="590558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4F9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D47A60D-9F66-4F04-9077-88E1A613A598}"/>
              </a:ext>
            </a:extLst>
          </p:cNvPr>
          <p:cNvSpPr txBox="1"/>
          <p:nvPr/>
        </p:nvSpPr>
        <p:spPr>
          <a:xfrm>
            <a:off x="9052484" y="1991070"/>
            <a:ext cx="40185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1.0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D606032-9BCD-4F06-A751-6D6B51C395E7}"/>
              </a:ext>
            </a:extLst>
          </p:cNvPr>
          <p:cNvSpPr txBox="1"/>
          <p:nvPr/>
        </p:nvSpPr>
        <p:spPr>
          <a:xfrm>
            <a:off x="3585444" y="3269275"/>
            <a:ext cx="40185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0.5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2DF8C95-91DF-4302-8380-ECDC022C071A}"/>
              </a:ext>
            </a:extLst>
          </p:cNvPr>
          <p:cNvSpPr txBox="1"/>
          <p:nvPr/>
        </p:nvSpPr>
        <p:spPr>
          <a:xfrm>
            <a:off x="4616764" y="3701534"/>
            <a:ext cx="33623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4F9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83C7A65-AF79-4206-A292-5F7502247A97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Racing Search Tree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3362" y="1295400"/>
            <a:ext cx="928190" cy="61028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4642" y="3124200"/>
            <a:ext cx="1014614" cy="639346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4561" y="4941332"/>
            <a:ext cx="984797" cy="697468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>
            <a:off x="1770678" y="220980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7790478" y="220980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Arrow Connector 10"/>
          <p:cNvCxnSpPr>
            <a:stCxn id="5" idx="2"/>
            <a:endCxn id="9" idx="1"/>
          </p:cNvCxnSpPr>
          <p:nvPr/>
        </p:nvCxnSpPr>
        <p:spPr>
          <a:xfrm>
            <a:off x="5207457" y="1905685"/>
            <a:ext cx="2627658" cy="34875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2"/>
            <a:endCxn id="8" idx="7"/>
          </p:cNvCxnSpPr>
          <p:nvPr/>
        </p:nvCxnSpPr>
        <p:spPr>
          <a:xfrm flipH="1">
            <a:off x="2030841" y="1905685"/>
            <a:ext cx="3176616" cy="3487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6004" y="3124200"/>
            <a:ext cx="928190" cy="610285"/>
          </a:xfrm>
          <a:prstGeom prst="rect">
            <a:avLst/>
          </a:prstGeom>
          <a:noFill/>
        </p:spPr>
      </p:pic>
      <p:cxnSp>
        <p:nvCxnSpPr>
          <p:cNvPr id="17" name="Straight Arrow Connector 16"/>
          <p:cNvCxnSpPr>
            <a:stCxn id="9" idx="4"/>
            <a:endCxn id="16" idx="0"/>
          </p:cNvCxnSpPr>
          <p:nvPr/>
        </p:nvCxnSpPr>
        <p:spPr>
          <a:xfrm flipH="1">
            <a:off x="6030099" y="2514600"/>
            <a:ext cx="1912779" cy="6096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4"/>
            <a:endCxn id="6" idx="0"/>
          </p:cNvCxnSpPr>
          <p:nvPr/>
        </p:nvCxnSpPr>
        <p:spPr>
          <a:xfrm>
            <a:off x="7942878" y="2514600"/>
            <a:ext cx="2219072" cy="6096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1204" y="3123515"/>
            <a:ext cx="928190" cy="610285"/>
          </a:xfrm>
          <a:prstGeom prst="rect">
            <a:avLst/>
          </a:prstGeom>
          <a:noFill/>
        </p:spPr>
      </p:pic>
      <p:cxnSp>
        <p:nvCxnSpPr>
          <p:cNvPr id="26" name="Straight Arrow Connector 25"/>
          <p:cNvCxnSpPr>
            <a:stCxn id="8" idx="4"/>
            <a:endCxn id="25" idx="0"/>
          </p:cNvCxnSpPr>
          <p:nvPr/>
        </p:nvCxnSpPr>
        <p:spPr>
          <a:xfrm flipH="1">
            <a:off x="1915299" y="2514600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2842" y="5029200"/>
            <a:ext cx="1014614" cy="639346"/>
          </a:xfrm>
          <a:prstGeom prst="rect">
            <a:avLst/>
          </a:prstGeom>
          <a:noFill/>
        </p:spPr>
      </p:pic>
      <p:sp>
        <p:nvSpPr>
          <p:cNvPr id="30" name="Oval 29"/>
          <p:cNvSpPr/>
          <p:nvPr/>
        </p:nvSpPr>
        <p:spPr>
          <a:xfrm>
            <a:off x="76452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278004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2" name="Straight Arrow Connector 31"/>
          <p:cNvCxnSpPr>
            <a:stCxn id="25" idx="2"/>
            <a:endCxn id="31" idx="1"/>
          </p:cNvCxnSpPr>
          <p:nvPr/>
        </p:nvCxnSpPr>
        <p:spPr>
          <a:xfrm>
            <a:off x="1915299" y="3733800"/>
            <a:ext cx="909378" cy="42495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5" idx="2"/>
            <a:endCxn id="30" idx="7"/>
          </p:cNvCxnSpPr>
          <p:nvPr/>
        </p:nvCxnSpPr>
        <p:spPr>
          <a:xfrm flipH="1">
            <a:off x="1024683" y="3733800"/>
            <a:ext cx="890616" cy="4249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0804" y="5029200"/>
            <a:ext cx="928190" cy="610285"/>
          </a:xfrm>
          <a:prstGeom prst="rect">
            <a:avLst/>
          </a:prstGeom>
          <a:noFill/>
        </p:spPr>
      </p:pic>
      <p:cxnSp>
        <p:nvCxnSpPr>
          <p:cNvPr id="35" name="Straight Arrow Connector 34"/>
          <p:cNvCxnSpPr>
            <a:stCxn id="31" idx="4"/>
            <a:endCxn id="34" idx="0"/>
          </p:cNvCxnSpPr>
          <p:nvPr/>
        </p:nvCxnSpPr>
        <p:spPr>
          <a:xfrm flipH="1">
            <a:off x="2524899" y="4418915"/>
            <a:ext cx="407541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1" idx="4"/>
            <a:endCxn id="29" idx="0"/>
          </p:cNvCxnSpPr>
          <p:nvPr/>
        </p:nvCxnSpPr>
        <p:spPr>
          <a:xfrm>
            <a:off x="2932440" y="4418915"/>
            <a:ext cx="447710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604" y="5027830"/>
            <a:ext cx="928190" cy="610285"/>
          </a:xfrm>
          <a:prstGeom prst="rect">
            <a:avLst/>
          </a:prstGeom>
          <a:noFill/>
        </p:spPr>
      </p:pic>
      <p:cxnSp>
        <p:nvCxnSpPr>
          <p:cNvPr id="38" name="Straight Arrow Connector 37"/>
          <p:cNvCxnSpPr>
            <a:stCxn id="30" idx="4"/>
            <a:endCxn id="37" idx="0"/>
          </p:cNvCxnSpPr>
          <p:nvPr/>
        </p:nvCxnSpPr>
        <p:spPr>
          <a:xfrm>
            <a:off x="916920" y="4418915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4863762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6" name="Straight Arrow Connector 55"/>
          <p:cNvCxnSpPr>
            <a:endCxn id="53" idx="7"/>
          </p:cNvCxnSpPr>
          <p:nvPr/>
        </p:nvCxnSpPr>
        <p:spPr>
          <a:xfrm flipH="1">
            <a:off x="5123925" y="3733800"/>
            <a:ext cx="890616" cy="4249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9846" y="5027830"/>
            <a:ext cx="928190" cy="610285"/>
          </a:xfrm>
          <a:prstGeom prst="rect">
            <a:avLst/>
          </a:prstGeom>
          <a:noFill/>
        </p:spPr>
      </p:pic>
      <p:cxnSp>
        <p:nvCxnSpPr>
          <p:cNvPr id="61" name="Straight Arrow Connector 60"/>
          <p:cNvCxnSpPr>
            <a:stCxn id="53" idx="4"/>
            <a:endCxn id="60" idx="0"/>
          </p:cNvCxnSpPr>
          <p:nvPr/>
        </p:nvCxnSpPr>
        <p:spPr>
          <a:xfrm>
            <a:off x="5016162" y="4418915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7642" y="5029200"/>
            <a:ext cx="1014614" cy="639346"/>
          </a:xfrm>
          <a:prstGeom prst="rect">
            <a:avLst/>
          </a:prstGeom>
          <a:noFill/>
        </p:spPr>
      </p:pic>
      <p:sp>
        <p:nvSpPr>
          <p:cNvPr id="65" name="Oval 64"/>
          <p:cNvSpPr/>
          <p:nvPr/>
        </p:nvSpPr>
        <p:spPr>
          <a:xfrm>
            <a:off x="689484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6" name="Straight Arrow Connector 65"/>
          <p:cNvCxnSpPr>
            <a:stCxn id="16" idx="2"/>
            <a:endCxn id="65" idx="1"/>
          </p:cNvCxnSpPr>
          <p:nvPr/>
        </p:nvCxnSpPr>
        <p:spPr>
          <a:xfrm>
            <a:off x="6030099" y="3734485"/>
            <a:ext cx="909378" cy="424267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5604" y="5029200"/>
            <a:ext cx="928190" cy="610285"/>
          </a:xfrm>
          <a:prstGeom prst="rect">
            <a:avLst/>
          </a:prstGeom>
          <a:noFill/>
        </p:spPr>
      </p:pic>
      <p:cxnSp>
        <p:nvCxnSpPr>
          <p:cNvPr id="68" name="Straight Arrow Connector 67"/>
          <p:cNvCxnSpPr>
            <a:stCxn id="65" idx="4"/>
            <a:endCxn id="67" idx="0"/>
          </p:cNvCxnSpPr>
          <p:nvPr/>
        </p:nvCxnSpPr>
        <p:spPr>
          <a:xfrm flipH="1">
            <a:off x="6639699" y="4418915"/>
            <a:ext cx="407541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65" idx="4"/>
            <a:endCxn id="64" idx="0"/>
          </p:cNvCxnSpPr>
          <p:nvPr/>
        </p:nvCxnSpPr>
        <p:spPr>
          <a:xfrm>
            <a:off x="7047240" y="4418915"/>
            <a:ext cx="447710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45042" y="5028515"/>
            <a:ext cx="1014614" cy="639346"/>
          </a:xfrm>
          <a:prstGeom prst="rect">
            <a:avLst/>
          </a:prstGeom>
          <a:noFill/>
        </p:spPr>
      </p:pic>
      <p:sp>
        <p:nvSpPr>
          <p:cNvPr id="72" name="Oval 71"/>
          <p:cNvSpPr/>
          <p:nvPr/>
        </p:nvSpPr>
        <p:spPr>
          <a:xfrm>
            <a:off x="8952240" y="411343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3" name="Straight Arrow Connector 72"/>
          <p:cNvCxnSpPr>
            <a:stCxn id="6" idx="2"/>
            <a:endCxn id="72" idx="7"/>
          </p:cNvCxnSpPr>
          <p:nvPr/>
        </p:nvCxnSpPr>
        <p:spPr>
          <a:xfrm flipH="1">
            <a:off x="9212403" y="3763546"/>
            <a:ext cx="949547" cy="394521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33004" y="5028515"/>
            <a:ext cx="928190" cy="610285"/>
          </a:xfrm>
          <a:prstGeom prst="rect">
            <a:avLst/>
          </a:prstGeom>
          <a:noFill/>
        </p:spPr>
      </p:pic>
      <p:cxnSp>
        <p:nvCxnSpPr>
          <p:cNvPr id="75" name="Straight Arrow Connector 74"/>
          <p:cNvCxnSpPr>
            <a:stCxn id="72" idx="4"/>
            <a:endCxn id="74" idx="0"/>
          </p:cNvCxnSpPr>
          <p:nvPr/>
        </p:nvCxnSpPr>
        <p:spPr>
          <a:xfrm flipH="1">
            <a:off x="8697099" y="4418230"/>
            <a:ext cx="407541" cy="61028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72" idx="4"/>
            <a:endCxn id="71" idx="0"/>
          </p:cNvCxnSpPr>
          <p:nvPr/>
        </p:nvCxnSpPr>
        <p:spPr>
          <a:xfrm>
            <a:off x="9104640" y="4418230"/>
            <a:ext cx="447710" cy="61028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11119941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0" name="Straight Arrow Connector 79"/>
          <p:cNvCxnSpPr>
            <a:stCxn id="6" idx="2"/>
            <a:endCxn id="79" idx="1"/>
          </p:cNvCxnSpPr>
          <p:nvPr/>
        </p:nvCxnSpPr>
        <p:spPr>
          <a:xfrm>
            <a:off x="10161950" y="3763546"/>
            <a:ext cx="1002628" cy="395206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79" idx="4"/>
          </p:cNvCxnSpPr>
          <p:nvPr/>
        </p:nvCxnSpPr>
        <p:spPr>
          <a:xfrm>
            <a:off x="11272341" y="4418915"/>
            <a:ext cx="7779" cy="60891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C673E153-51C8-4412-81DF-C202D7F53F97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0" grpId="0" animBg="1"/>
      <p:bldP spid="31" grpId="0" animBg="1"/>
      <p:bldP spid="53" grpId="0" animBg="1"/>
      <p:bldP spid="65" grpId="0" animBg="1"/>
      <p:bldP spid="72" grpId="0" animBg="1"/>
      <p:bldP spid="7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MDP Search Trees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5237"/>
            <a:ext cx="11201400" cy="4525963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Each MDP state projects an </a:t>
            </a:r>
            <a:r>
              <a:rPr lang="en-US" sz="2400" dirty="0" err="1">
                <a:latin typeface="Calibri"/>
                <a:ea typeface="ＭＳ Ｐゴシック" pitchFamily="34" charset="-128"/>
                <a:cs typeface="Calibri"/>
              </a:rPr>
              <a:t>expectimax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-like search tree</a:t>
            </a:r>
          </a:p>
        </p:txBody>
      </p:sp>
      <p:sp>
        <p:nvSpPr>
          <p:cNvPr id="35843" name="AutoShape 4"/>
          <p:cNvSpPr>
            <a:spLocks noChangeArrowheads="1"/>
          </p:cNvSpPr>
          <p:nvPr/>
        </p:nvSpPr>
        <p:spPr bwMode="auto">
          <a:xfrm>
            <a:off x="5486400" y="2133600"/>
            <a:ext cx="457200" cy="365125"/>
          </a:xfrm>
          <a:prstGeom prst="triangle">
            <a:avLst>
              <a:gd name="adj" fmla="val 50000"/>
            </a:avLst>
          </a:prstGeom>
          <a:solidFill>
            <a:srgbClr val="8FAA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5844" name="AutoShape 5"/>
          <p:cNvSpPr>
            <a:spLocks noChangeArrowheads="1"/>
          </p:cNvSpPr>
          <p:nvPr/>
        </p:nvSpPr>
        <p:spPr bwMode="auto">
          <a:xfrm>
            <a:off x="5334000" y="5121275"/>
            <a:ext cx="457200" cy="365125"/>
          </a:xfrm>
          <a:prstGeom prst="triangle">
            <a:avLst>
              <a:gd name="adj" fmla="val 50000"/>
            </a:avLst>
          </a:prstGeom>
          <a:solidFill>
            <a:srgbClr val="8FAA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35845" name="Group 6"/>
          <p:cNvGrpSpPr>
            <a:grpSpLocks/>
          </p:cNvGrpSpPr>
          <p:nvPr/>
        </p:nvGrpSpPr>
        <p:grpSpPr bwMode="auto">
          <a:xfrm>
            <a:off x="3886200" y="2514600"/>
            <a:ext cx="3733800" cy="1066800"/>
            <a:chOff x="1584" y="1680"/>
            <a:chExt cx="2352" cy="336"/>
          </a:xfrm>
        </p:grpSpPr>
        <p:sp>
          <p:nvSpPr>
            <p:cNvPr id="35869" name="Line 7"/>
            <p:cNvSpPr>
              <a:spLocks noChangeShapeType="1"/>
            </p:cNvSpPr>
            <p:nvPr/>
          </p:nvSpPr>
          <p:spPr bwMode="auto">
            <a:xfrm flipH="1">
              <a:off x="1584" y="1680"/>
              <a:ext cx="115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5870" name="Line 8"/>
            <p:cNvSpPr>
              <a:spLocks noChangeShapeType="1"/>
            </p:cNvSpPr>
            <p:nvPr/>
          </p:nvSpPr>
          <p:spPr bwMode="auto">
            <a:xfrm>
              <a:off x="2736" y="1680"/>
              <a:ext cx="120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5871" name="Line 9"/>
            <p:cNvSpPr>
              <a:spLocks noChangeShapeType="1"/>
            </p:cNvSpPr>
            <p:nvPr/>
          </p:nvSpPr>
          <p:spPr bwMode="auto">
            <a:xfrm flipH="1">
              <a:off x="2304" y="1680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5872" name="Line 10"/>
            <p:cNvSpPr>
              <a:spLocks noChangeShapeType="1"/>
            </p:cNvSpPr>
            <p:nvPr/>
          </p:nvSpPr>
          <p:spPr bwMode="auto">
            <a:xfrm>
              <a:off x="2736" y="1680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35846" name="Oval 11"/>
          <p:cNvSpPr>
            <a:spLocks noChangeArrowheads="1"/>
          </p:cNvSpPr>
          <p:nvPr/>
        </p:nvSpPr>
        <p:spPr bwMode="auto">
          <a:xfrm>
            <a:off x="4876800" y="3581400"/>
            <a:ext cx="381000" cy="381000"/>
          </a:xfrm>
          <a:prstGeom prst="ellipse">
            <a:avLst/>
          </a:prstGeom>
          <a:solidFill>
            <a:srgbClr val="B8EA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35847" name="Group 12"/>
          <p:cNvGrpSpPr>
            <a:grpSpLocks/>
          </p:cNvGrpSpPr>
          <p:nvPr/>
        </p:nvGrpSpPr>
        <p:grpSpPr bwMode="auto">
          <a:xfrm>
            <a:off x="3505200" y="3962400"/>
            <a:ext cx="3124200" cy="1143000"/>
            <a:chOff x="1536" y="2400"/>
            <a:chExt cx="1584" cy="624"/>
          </a:xfrm>
        </p:grpSpPr>
        <p:sp>
          <p:nvSpPr>
            <p:cNvPr id="35865" name="Line 13"/>
            <p:cNvSpPr>
              <a:spLocks noChangeShapeType="1"/>
            </p:cNvSpPr>
            <p:nvPr/>
          </p:nvSpPr>
          <p:spPr bwMode="auto">
            <a:xfrm flipH="1">
              <a:off x="1536" y="2400"/>
              <a:ext cx="776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5866" name="Line 14"/>
            <p:cNvSpPr>
              <a:spLocks noChangeShapeType="1"/>
            </p:cNvSpPr>
            <p:nvPr/>
          </p:nvSpPr>
          <p:spPr bwMode="auto">
            <a:xfrm>
              <a:off x="2312" y="2400"/>
              <a:ext cx="808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5867" name="Line 15"/>
            <p:cNvSpPr>
              <a:spLocks noChangeShapeType="1"/>
            </p:cNvSpPr>
            <p:nvPr/>
          </p:nvSpPr>
          <p:spPr bwMode="auto">
            <a:xfrm flipH="1">
              <a:off x="2021" y="2400"/>
              <a:ext cx="291" cy="6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5868" name="Line 16"/>
            <p:cNvSpPr>
              <a:spLocks noChangeShapeType="1"/>
            </p:cNvSpPr>
            <p:nvPr/>
          </p:nvSpPr>
          <p:spPr bwMode="auto">
            <a:xfrm>
              <a:off x="2312" y="2400"/>
              <a:ext cx="280" cy="6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35848" name="Text Box 17"/>
          <p:cNvSpPr txBox="1">
            <a:spLocks noChangeArrowheads="1"/>
          </p:cNvSpPr>
          <p:nvPr/>
        </p:nvSpPr>
        <p:spPr bwMode="auto">
          <a:xfrm>
            <a:off x="5410200" y="2833688"/>
            <a:ext cx="38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</a:p>
        </p:txBody>
      </p:sp>
      <p:sp>
        <p:nvSpPr>
          <p:cNvPr id="35849" name="Text Box 18"/>
          <p:cNvSpPr txBox="1">
            <a:spLocks noChangeArrowheads="1"/>
          </p:cNvSpPr>
          <p:nvPr/>
        </p:nvSpPr>
        <p:spPr bwMode="auto">
          <a:xfrm>
            <a:off x="5943600" y="21336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</a:p>
        </p:txBody>
      </p:sp>
      <p:sp>
        <p:nvSpPr>
          <p:cNvPr id="35850" name="Text Box 19"/>
          <p:cNvSpPr txBox="1">
            <a:spLocks noChangeArrowheads="1"/>
          </p:cNvSpPr>
          <p:nvPr/>
        </p:nvSpPr>
        <p:spPr bwMode="auto">
          <a:xfrm>
            <a:off x="5791200" y="51054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游ゴシック" panose="020B0400000000000000" pitchFamily="34" charset="-128"/>
                <a:cs typeface="Calibri"/>
              </a:rPr>
              <a:t>’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5851" name="Text Box 20"/>
          <p:cNvSpPr txBox="1">
            <a:spLocks noChangeArrowheads="1"/>
          </p:cNvSpPr>
          <p:nvPr/>
        </p:nvSpPr>
        <p:spPr bwMode="auto">
          <a:xfrm>
            <a:off x="5257800" y="35814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 a</a:t>
            </a:r>
          </a:p>
        </p:txBody>
      </p:sp>
      <p:grpSp>
        <p:nvGrpSpPr>
          <p:cNvPr id="35852" name="Group 21"/>
          <p:cNvGrpSpPr>
            <a:grpSpLocks/>
          </p:cNvGrpSpPr>
          <p:nvPr/>
        </p:nvGrpSpPr>
        <p:grpSpPr bwMode="auto">
          <a:xfrm>
            <a:off x="3733800" y="5486400"/>
            <a:ext cx="3733800" cy="533400"/>
            <a:chOff x="1584" y="1680"/>
            <a:chExt cx="2352" cy="336"/>
          </a:xfrm>
        </p:grpSpPr>
        <p:sp>
          <p:nvSpPr>
            <p:cNvPr id="35861" name="Line 22"/>
            <p:cNvSpPr>
              <a:spLocks noChangeShapeType="1"/>
            </p:cNvSpPr>
            <p:nvPr/>
          </p:nvSpPr>
          <p:spPr bwMode="auto">
            <a:xfrm flipH="1">
              <a:off x="1584" y="1680"/>
              <a:ext cx="115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5862" name="Line 23"/>
            <p:cNvSpPr>
              <a:spLocks noChangeShapeType="1"/>
            </p:cNvSpPr>
            <p:nvPr/>
          </p:nvSpPr>
          <p:spPr bwMode="auto">
            <a:xfrm>
              <a:off x="2736" y="1680"/>
              <a:ext cx="120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5863" name="Line 24"/>
            <p:cNvSpPr>
              <a:spLocks noChangeShapeType="1"/>
            </p:cNvSpPr>
            <p:nvPr/>
          </p:nvSpPr>
          <p:spPr bwMode="auto">
            <a:xfrm flipH="1">
              <a:off x="2304" y="1680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5864" name="Line 25"/>
            <p:cNvSpPr>
              <a:spLocks noChangeShapeType="1"/>
            </p:cNvSpPr>
            <p:nvPr/>
          </p:nvSpPr>
          <p:spPr bwMode="auto">
            <a:xfrm>
              <a:off x="2736" y="1680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35853" name="Freeform 26"/>
          <p:cNvSpPr>
            <a:spLocks/>
          </p:cNvSpPr>
          <p:nvPr/>
        </p:nvSpPr>
        <p:spPr bwMode="auto">
          <a:xfrm>
            <a:off x="5486400" y="4167188"/>
            <a:ext cx="2133600" cy="404812"/>
          </a:xfrm>
          <a:custGeom>
            <a:avLst/>
            <a:gdLst>
              <a:gd name="T0" fmla="*/ 0 w 1344"/>
              <a:gd name="T1" fmla="*/ 2147483647 h 255"/>
              <a:gd name="T2" fmla="*/ 2147483647 w 1344"/>
              <a:gd name="T3" fmla="*/ 2147483647 h 255"/>
              <a:gd name="T4" fmla="*/ 2147483647 w 1344"/>
              <a:gd name="T5" fmla="*/ 2147483647 h 255"/>
              <a:gd name="T6" fmla="*/ 0 60000 65536"/>
              <a:gd name="T7" fmla="*/ 0 60000 65536"/>
              <a:gd name="T8" fmla="*/ 0 60000 65536"/>
              <a:gd name="T9" fmla="*/ 0 w 1344"/>
              <a:gd name="T10" fmla="*/ 0 h 255"/>
              <a:gd name="T11" fmla="*/ 1344 w 1344"/>
              <a:gd name="T12" fmla="*/ 255 h 25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4" h="255">
                <a:moveTo>
                  <a:pt x="0" y="255"/>
                </a:moveTo>
                <a:cubicBezTo>
                  <a:pt x="79" y="219"/>
                  <a:pt x="251" y="80"/>
                  <a:pt x="475" y="40"/>
                </a:cubicBezTo>
                <a:cubicBezTo>
                  <a:pt x="699" y="0"/>
                  <a:pt x="1199" y="19"/>
                  <a:pt x="1344" y="15"/>
                </a:cubicBezTo>
              </a:path>
            </a:pathLst>
          </a:custGeom>
          <a:noFill/>
          <a:ln w="50800">
            <a:solidFill>
              <a:srgbClr val="C00000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5854" name="Text Box 27"/>
          <p:cNvSpPr txBox="1">
            <a:spLocks noChangeArrowheads="1"/>
          </p:cNvSpPr>
          <p:nvPr/>
        </p:nvSpPr>
        <p:spPr bwMode="auto">
          <a:xfrm>
            <a:off x="7772400" y="3962400"/>
            <a:ext cx="28194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s,a,s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游ゴシック" panose="020B0400000000000000" pitchFamily="34" charset="-128"/>
                <a:cs typeface="Calibri"/>
              </a:rPr>
              <a:t>’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游ゴシック" panose="020B0400000000000000" pitchFamily="34" charset="-128"/>
                <a:cs typeface="Calibri"/>
              </a:rPr>
              <a:t>) called a </a:t>
            </a:r>
            <a:r>
              <a:rPr kumimoji="0" lang="en-US" altLang="ja-JP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游ゴシック" panose="020B0400000000000000" pitchFamily="34" charset="-128"/>
                <a:cs typeface="Calibri"/>
              </a:rPr>
              <a:t>transition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s,a,s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游ゴシック" panose="020B0400000000000000" pitchFamily="34" charset="-128"/>
                <a:cs typeface="Calibri"/>
              </a:rPr>
              <a:t>’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游ゴシック" panose="020B0400000000000000" pitchFamily="34" charset="-128"/>
                <a:cs typeface="Calibri"/>
              </a:rPr>
              <a:t>) = P(s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游ゴシック" panose="020B0400000000000000" pitchFamily="34" charset="-128"/>
                <a:cs typeface="Calibri"/>
              </a:rPr>
              <a:t>’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游ゴシック" panose="020B0400000000000000" pitchFamily="34" charset="-128"/>
                <a:cs typeface="Calibri"/>
              </a:rPr>
              <a:t>|</a:t>
            </a:r>
            <a:r>
              <a:rPr kumimoji="0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游ゴシック" panose="020B0400000000000000" pitchFamily="34" charset="-128"/>
                <a:cs typeface="Calibri"/>
              </a:rPr>
              <a:t>s,a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游ゴシック" panose="020B0400000000000000" pitchFamily="34" charset="-128"/>
                <a:cs typeface="Calibri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s,a,s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游ゴシック" panose="020B0400000000000000" pitchFamily="34" charset="-128"/>
                <a:cs typeface="Calibri"/>
              </a:rPr>
              <a:t>’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游ゴシック" panose="020B0400000000000000" pitchFamily="34" charset="-128"/>
                <a:cs typeface="Calibri"/>
              </a:rPr>
              <a:t>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5855" name="Text Box 28"/>
          <p:cNvSpPr txBox="1">
            <a:spLocks noChangeArrowheads="1"/>
          </p:cNvSpPr>
          <p:nvPr/>
        </p:nvSpPr>
        <p:spPr bwMode="auto">
          <a:xfrm>
            <a:off x="4495800" y="441960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s,a,s</a:t>
            </a: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游ゴシック" panose="020B0400000000000000" pitchFamily="34" charset="-128"/>
                <a:cs typeface="Calibri"/>
              </a:rPr>
              <a:t>’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5856" name="Freeform 29"/>
          <p:cNvSpPr>
            <a:spLocks/>
          </p:cNvSpPr>
          <p:nvPr/>
        </p:nvSpPr>
        <p:spPr bwMode="auto">
          <a:xfrm>
            <a:off x="6332538" y="2301875"/>
            <a:ext cx="2201862" cy="60325"/>
          </a:xfrm>
          <a:custGeom>
            <a:avLst/>
            <a:gdLst>
              <a:gd name="T0" fmla="*/ 0 w 1387"/>
              <a:gd name="T1" fmla="*/ 2147483647 h 38"/>
              <a:gd name="T2" fmla="*/ 2147483647 w 1387"/>
              <a:gd name="T3" fmla="*/ 2147483647 h 38"/>
              <a:gd name="T4" fmla="*/ 2147483647 w 1387"/>
              <a:gd name="T5" fmla="*/ 0 h 38"/>
              <a:gd name="T6" fmla="*/ 0 60000 65536"/>
              <a:gd name="T7" fmla="*/ 0 60000 65536"/>
              <a:gd name="T8" fmla="*/ 0 60000 65536"/>
              <a:gd name="T9" fmla="*/ 0 w 1387"/>
              <a:gd name="T10" fmla="*/ 0 h 38"/>
              <a:gd name="T11" fmla="*/ 1387 w 1387"/>
              <a:gd name="T12" fmla="*/ 38 h 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87" h="38">
                <a:moveTo>
                  <a:pt x="0" y="38"/>
                </a:moveTo>
                <a:cubicBezTo>
                  <a:pt x="86" y="36"/>
                  <a:pt x="287" y="31"/>
                  <a:pt x="518" y="25"/>
                </a:cubicBezTo>
                <a:cubicBezTo>
                  <a:pt x="749" y="19"/>
                  <a:pt x="1242" y="4"/>
                  <a:pt x="1387" y="0"/>
                </a:cubicBezTo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5857" name="Text Box 30"/>
          <p:cNvSpPr txBox="1">
            <a:spLocks noChangeArrowheads="1"/>
          </p:cNvSpPr>
          <p:nvPr/>
        </p:nvSpPr>
        <p:spPr bwMode="auto">
          <a:xfrm>
            <a:off x="8610600" y="2100262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 is a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state</a:t>
            </a:r>
          </a:p>
        </p:txBody>
      </p:sp>
      <p:sp>
        <p:nvSpPr>
          <p:cNvPr id="35858" name="Freeform 31"/>
          <p:cNvSpPr>
            <a:spLocks/>
          </p:cNvSpPr>
          <p:nvPr/>
        </p:nvSpPr>
        <p:spPr bwMode="auto">
          <a:xfrm flipH="1">
            <a:off x="3048000" y="3733800"/>
            <a:ext cx="1676400" cy="76200"/>
          </a:xfrm>
          <a:custGeom>
            <a:avLst/>
            <a:gdLst>
              <a:gd name="T0" fmla="*/ 0 w 1387"/>
              <a:gd name="T1" fmla="*/ 2147483647 h 38"/>
              <a:gd name="T2" fmla="*/ 2147483647 w 1387"/>
              <a:gd name="T3" fmla="*/ 2147483647 h 38"/>
              <a:gd name="T4" fmla="*/ 2147483647 w 1387"/>
              <a:gd name="T5" fmla="*/ 0 h 38"/>
              <a:gd name="T6" fmla="*/ 0 60000 65536"/>
              <a:gd name="T7" fmla="*/ 0 60000 65536"/>
              <a:gd name="T8" fmla="*/ 0 60000 65536"/>
              <a:gd name="T9" fmla="*/ 0 w 1387"/>
              <a:gd name="T10" fmla="*/ 0 h 38"/>
              <a:gd name="T11" fmla="*/ 1387 w 1387"/>
              <a:gd name="T12" fmla="*/ 38 h 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87" h="38">
                <a:moveTo>
                  <a:pt x="0" y="38"/>
                </a:moveTo>
                <a:cubicBezTo>
                  <a:pt x="86" y="36"/>
                  <a:pt x="287" y="31"/>
                  <a:pt x="518" y="25"/>
                </a:cubicBezTo>
                <a:cubicBezTo>
                  <a:pt x="749" y="19"/>
                  <a:pt x="1242" y="4"/>
                  <a:pt x="1387" y="0"/>
                </a:cubicBezTo>
              </a:path>
            </a:pathLst>
          </a:custGeom>
          <a:noFill/>
          <a:ln w="50800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5859" name="Text Box 32"/>
          <p:cNvSpPr txBox="1">
            <a:spLocks noChangeArrowheads="1"/>
          </p:cNvSpPr>
          <p:nvPr/>
        </p:nvSpPr>
        <p:spPr bwMode="auto">
          <a:xfrm>
            <a:off x="1752600" y="3429000"/>
            <a:ext cx="137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(s, a) is a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q-state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743429"/>
            <a:ext cx="3017838" cy="2259698"/>
          </a:xfrm>
          <a:prstGeom prst="rect">
            <a:avLst/>
          </a:prstGeom>
          <a:noFill/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34600" y="4345616"/>
            <a:ext cx="1844538" cy="1595768"/>
          </a:xfrm>
          <a:prstGeom prst="rect">
            <a:avLst/>
          </a:prstGeom>
          <a:noFill/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00" y="1448716"/>
            <a:ext cx="2057400" cy="1442614"/>
          </a:xfrm>
          <a:prstGeom prst="rect">
            <a:avLst/>
          </a:prstGeom>
          <a:noFill/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79C6A8E-B296-4350-B26B-1D0BC03DAFA3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9C707C2-3E60-46C4-B42F-D119CA473DE8}"/>
                  </a:ext>
                </a:extLst>
              </p:cNvPr>
              <p:cNvSpPr/>
              <p:nvPr/>
            </p:nvSpPr>
            <p:spPr>
              <a:xfrm>
                <a:off x="588702" y="1006476"/>
                <a:ext cx="5032660" cy="11378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E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𝑉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80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kumimoji="0" lang="en-US" sz="2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 </m:t>
                              </m:r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kumimoji="0" lang="en-US" sz="28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8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8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9C707C2-3E60-46C4-B42F-D119CA473D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702" y="1006476"/>
                <a:ext cx="5032660" cy="113787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>
            <a:extLst>
              <a:ext uri="{FF2B5EF4-FFF2-40B4-BE49-F238E27FC236}">
                <a16:creationId xmlns:a16="http://schemas.microsoft.com/office/drawing/2014/main" id="{1DFBE81E-13ED-45ED-9B61-DF14AE68F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</a:t>
            </a:r>
            <a:r>
              <a:rPr lang="en-US" dirty="0" err="1"/>
              <a:t>Expectimax</a:t>
            </a:r>
            <a:endParaRPr lang="en-US" dirty="0"/>
          </a:p>
        </p:txBody>
      </p:sp>
      <p:sp>
        <p:nvSpPr>
          <p:cNvPr id="25" name="AutoShape 4">
            <a:extLst>
              <a:ext uri="{FF2B5EF4-FFF2-40B4-BE49-F238E27FC236}">
                <a16:creationId xmlns:a16="http://schemas.microsoft.com/office/drawing/2014/main" id="{9F0DB513-8D66-4004-8E7D-915716777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2782" y="1763352"/>
            <a:ext cx="457200" cy="365125"/>
          </a:xfrm>
          <a:prstGeom prst="triangle">
            <a:avLst>
              <a:gd name="adj" fmla="val 50000"/>
            </a:avLst>
          </a:prstGeom>
          <a:solidFill>
            <a:srgbClr val="8FAA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6" name="AutoShape 5">
            <a:extLst>
              <a:ext uri="{FF2B5EF4-FFF2-40B4-BE49-F238E27FC236}">
                <a16:creationId xmlns:a16="http://schemas.microsoft.com/office/drawing/2014/main" id="{69E013FF-BA5D-4483-B54B-881924B20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0382" y="4751027"/>
            <a:ext cx="457200" cy="365125"/>
          </a:xfrm>
          <a:prstGeom prst="triangle">
            <a:avLst>
              <a:gd name="adj" fmla="val 50000"/>
            </a:avLst>
          </a:prstGeom>
          <a:solidFill>
            <a:srgbClr val="8FAA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7" name="Group 6">
            <a:extLst>
              <a:ext uri="{FF2B5EF4-FFF2-40B4-BE49-F238E27FC236}">
                <a16:creationId xmlns:a16="http://schemas.microsoft.com/office/drawing/2014/main" id="{50B3673B-7670-4DA3-B92C-9E03CB08E532}"/>
              </a:ext>
            </a:extLst>
          </p:cNvPr>
          <p:cNvGrpSpPr>
            <a:grpSpLocks/>
          </p:cNvGrpSpPr>
          <p:nvPr/>
        </p:nvGrpSpPr>
        <p:grpSpPr bwMode="auto">
          <a:xfrm>
            <a:off x="7762582" y="2144352"/>
            <a:ext cx="3733800" cy="1066800"/>
            <a:chOff x="1584" y="1680"/>
            <a:chExt cx="2352" cy="336"/>
          </a:xfrm>
        </p:grpSpPr>
        <p:sp>
          <p:nvSpPr>
            <p:cNvPr id="28" name="Line 7">
              <a:extLst>
                <a:ext uri="{FF2B5EF4-FFF2-40B4-BE49-F238E27FC236}">
                  <a16:creationId xmlns:a16="http://schemas.microsoft.com/office/drawing/2014/main" id="{5F2AAA0D-9C45-43A5-A6BC-CA190ADBBC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84" y="1680"/>
              <a:ext cx="115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9" name="Line 8">
              <a:extLst>
                <a:ext uri="{FF2B5EF4-FFF2-40B4-BE49-F238E27FC236}">
                  <a16:creationId xmlns:a16="http://schemas.microsoft.com/office/drawing/2014/main" id="{BEB0757F-2D15-437D-B7C0-F2CF3E7CDD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6" y="1680"/>
              <a:ext cx="120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0" name="Line 9">
              <a:extLst>
                <a:ext uri="{FF2B5EF4-FFF2-40B4-BE49-F238E27FC236}">
                  <a16:creationId xmlns:a16="http://schemas.microsoft.com/office/drawing/2014/main" id="{08C225CB-9A02-45D8-80B3-75D330FC56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680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1" name="Line 10">
              <a:extLst>
                <a:ext uri="{FF2B5EF4-FFF2-40B4-BE49-F238E27FC236}">
                  <a16:creationId xmlns:a16="http://schemas.microsoft.com/office/drawing/2014/main" id="{A33BA2B2-36AD-4291-A43F-03C502E52D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6" y="1680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32" name="Oval 11">
            <a:extLst>
              <a:ext uri="{FF2B5EF4-FFF2-40B4-BE49-F238E27FC236}">
                <a16:creationId xmlns:a16="http://schemas.microsoft.com/office/drawing/2014/main" id="{355485C6-C0CC-493E-BC5E-91F77799B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3182" y="3211152"/>
            <a:ext cx="381000" cy="381000"/>
          </a:xfrm>
          <a:prstGeom prst="ellipse">
            <a:avLst/>
          </a:prstGeom>
          <a:solidFill>
            <a:srgbClr val="B8EA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34" name="Group 12">
            <a:extLst>
              <a:ext uri="{FF2B5EF4-FFF2-40B4-BE49-F238E27FC236}">
                <a16:creationId xmlns:a16="http://schemas.microsoft.com/office/drawing/2014/main" id="{4ABE98FC-9B74-4719-A535-F4C378B1CE67}"/>
              </a:ext>
            </a:extLst>
          </p:cNvPr>
          <p:cNvGrpSpPr>
            <a:grpSpLocks/>
          </p:cNvGrpSpPr>
          <p:nvPr/>
        </p:nvGrpSpPr>
        <p:grpSpPr bwMode="auto">
          <a:xfrm>
            <a:off x="7381582" y="3592152"/>
            <a:ext cx="3124200" cy="1143000"/>
            <a:chOff x="1536" y="2400"/>
            <a:chExt cx="1584" cy="624"/>
          </a:xfrm>
        </p:grpSpPr>
        <p:sp>
          <p:nvSpPr>
            <p:cNvPr id="35" name="Line 13">
              <a:extLst>
                <a:ext uri="{FF2B5EF4-FFF2-40B4-BE49-F238E27FC236}">
                  <a16:creationId xmlns:a16="http://schemas.microsoft.com/office/drawing/2014/main" id="{5853682D-80A9-4A85-8F20-2AA1E3ECF6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36" y="2400"/>
              <a:ext cx="776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6" name="Line 14">
              <a:extLst>
                <a:ext uri="{FF2B5EF4-FFF2-40B4-BE49-F238E27FC236}">
                  <a16:creationId xmlns:a16="http://schemas.microsoft.com/office/drawing/2014/main" id="{022A5711-1490-45BC-B780-BA7F93F55D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2" y="2400"/>
              <a:ext cx="808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7" name="Line 15">
              <a:extLst>
                <a:ext uri="{FF2B5EF4-FFF2-40B4-BE49-F238E27FC236}">
                  <a16:creationId xmlns:a16="http://schemas.microsoft.com/office/drawing/2014/main" id="{48ACC7F5-8743-4950-A704-4786A7AC84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21" y="2400"/>
              <a:ext cx="291" cy="6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8" name="Line 16">
              <a:extLst>
                <a:ext uri="{FF2B5EF4-FFF2-40B4-BE49-F238E27FC236}">
                  <a16:creationId xmlns:a16="http://schemas.microsoft.com/office/drawing/2014/main" id="{12DFD806-29F3-4D2F-B8B2-ADAF48C745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2" y="2400"/>
              <a:ext cx="280" cy="6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39" name="Text Box 17">
            <a:extLst>
              <a:ext uri="{FF2B5EF4-FFF2-40B4-BE49-F238E27FC236}">
                <a16:creationId xmlns:a16="http://schemas.microsoft.com/office/drawing/2014/main" id="{365EB2B1-A275-4C6C-80CD-AE02F4BB2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6582" y="2463440"/>
            <a:ext cx="38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</a:p>
        </p:txBody>
      </p:sp>
      <p:sp>
        <p:nvSpPr>
          <p:cNvPr id="40" name="Text Box 18">
            <a:extLst>
              <a:ext uri="{FF2B5EF4-FFF2-40B4-BE49-F238E27FC236}">
                <a16:creationId xmlns:a16="http://schemas.microsoft.com/office/drawing/2014/main" id="{01C8461A-4846-4499-ABE4-F1E4E508C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9982" y="1763352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</a:p>
        </p:txBody>
      </p:sp>
      <p:sp>
        <p:nvSpPr>
          <p:cNvPr id="41" name="Text Box 19">
            <a:extLst>
              <a:ext uri="{FF2B5EF4-FFF2-40B4-BE49-F238E27FC236}">
                <a16:creationId xmlns:a16="http://schemas.microsoft.com/office/drawing/2014/main" id="{57F84FC0-2D96-4C56-B7E0-C33D2F479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582" y="4735152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游ゴシック" panose="020B0400000000000000" pitchFamily="34" charset="-128"/>
                <a:cs typeface="Calibri"/>
              </a:rPr>
              <a:t>’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2" name="Text Box 20">
            <a:extLst>
              <a:ext uri="{FF2B5EF4-FFF2-40B4-BE49-F238E27FC236}">
                <a16:creationId xmlns:a16="http://schemas.microsoft.com/office/drawing/2014/main" id="{8975068E-211E-49B1-8C5D-28AB34261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4182" y="3211152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 a</a:t>
            </a:r>
          </a:p>
        </p:txBody>
      </p:sp>
      <p:grpSp>
        <p:nvGrpSpPr>
          <p:cNvPr id="43" name="Group 21">
            <a:extLst>
              <a:ext uri="{FF2B5EF4-FFF2-40B4-BE49-F238E27FC236}">
                <a16:creationId xmlns:a16="http://schemas.microsoft.com/office/drawing/2014/main" id="{C49D5DF6-E241-41EF-BF53-F0CF147CBC62}"/>
              </a:ext>
            </a:extLst>
          </p:cNvPr>
          <p:cNvGrpSpPr>
            <a:grpSpLocks/>
          </p:cNvGrpSpPr>
          <p:nvPr/>
        </p:nvGrpSpPr>
        <p:grpSpPr bwMode="auto">
          <a:xfrm>
            <a:off x="7610182" y="5116152"/>
            <a:ext cx="3733800" cy="533400"/>
            <a:chOff x="1584" y="1680"/>
            <a:chExt cx="2352" cy="336"/>
          </a:xfrm>
        </p:grpSpPr>
        <p:sp>
          <p:nvSpPr>
            <p:cNvPr id="44" name="Line 22">
              <a:extLst>
                <a:ext uri="{FF2B5EF4-FFF2-40B4-BE49-F238E27FC236}">
                  <a16:creationId xmlns:a16="http://schemas.microsoft.com/office/drawing/2014/main" id="{2F13FD2C-CC66-4251-9B62-A6500E89FD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84" y="1680"/>
              <a:ext cx="115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45" name="Line 23">
              <a:extLst>
                <a:ext uri="{FF2B5EF4-FFF2-40B4-BE49-F238E27FC236}">
                  <a16:creationId xmlns:a16="http://schemas.microsoft.com/office/drawing/2014/main" id="{A021ECFD-2056-4328-99C5-C99EA54A2C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6" y="1680"/>
              <a:ext cx="120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46" name="Line 24">
              <a:extLst>
                <a:ext uri="{FF2B5EF4-FFF2-40B4-BE49-F238E27FC236}">
                  <a16:creationId xmlns:a16="http://schemas.microsoft.com/office/drawing/2014/main" id="{1E2C89E7-824C-4A1C-AB01-BEE95FDE93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680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47" name="Line 25">
              <a:extLst>
                <a:ext uri="{FF2B5EF4-FFF2-40B4-BE49-F238E27FC236}">
                  <a16:creationId xmlns:a16="http://schemas.microsoft.com/office/drawing/2014/main" id="{9D617A4F-47A0-473A-8E51-B720D65552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6" y="1680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48" name="Text Box 28">
            <a:extLst>
              <a:ext uri="{FF2B5EF4-FFF2-40B4-BE49-F238E27FC236}">
                <a16:creationId xmlns:a16="http://schemas.microsoft.com/office/drawing/2014/main" id="{EA60370A-A06E-4141-8ACC-165F42865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2182" y="4049352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s,a,s</a:t>
            </a: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游ゴシック" panose="020B0400000000000000" pitchFamily="34" charset="-128"/>
                <a:cs typeface="Calibri"/>
              </a:rPr>
              <a:t>’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609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9C707C2-3E60-46C4-B42F-D119CA473DE8}"/>
                  </a:ext>
                </a:extLst>
              </p:cNvPr>
              <p:cNvSpPr/>
              <p:nvPr/>
            </p:nvSpPr>
            <p:spPr>
              <a:xfrm>
                <a:off x="588702" y="1006476"/>
                <a:ext cx="7266285" cy="11378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E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𝑉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80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kumimoji="0" lang="en-US" sz="28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 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28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8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 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 </m:t>
                                      </m:r>
                                      <m:sSup>
                                        <m:sSupPr>
                                          <m:ctrlPr>
                                            <a:rPr kumimoji="0" lang="en-US" sz="2800" b="0" i="1" u="none" strike="noStrike" kern="1200" cap="none" spc="0" normalizeH="0" baseline="0" noProof="0" dirty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C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 dirty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C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2800" b="0" i="1" u="none" strike="noStrike" kern="1200" cap="none" spc="0" normalizeH="0" baseline="0" noProof="0" dirty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C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kumimoji="0" lang="en-US" sz="28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+ </m:t>
                                  </m:r>
                                  <m:r>
                                    <a:rPr kumimoji="0" lang="en-US" sz="28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𝑉</m:t>
                                  </m:r>
                                  <m:d>
                                    <m:dPr>
                                      <m:ctrlP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2800" b="0" i="1" u="none" strike="noStrike" kern="1200" cap="none" spc="0" normalizeH="0" baseline="0" noProof="0" dirty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E8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 dirty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E8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2800" b="0" i="1" u="none" strike="noStrike" kern="1200" cap="none" spc="0" normalizeH="0" baseline="0" noProof="0" dirty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E8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9C707C2-3E60-46C4-B42F-D119CA473D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702" y="1006476"/>
                <a:ext cx="7266285" cy="113787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>
            <a:extLst>
              <a:ext uri="{FF2B5EF4-FFF2-40B4-BE49-F238E27FC236}">
                <a16:creationId xmlns:a16="http://schemas.microsoft.com/office/drawing/2014/main" id="{1DFBE81E-13ED-45ED-9B61-DF14AE68F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</a:t>
            </a:r>
            <a:r>
              <a:rPr lang="en-US" dirty="0" err="1"/>
              <a:t>Expectimax</a:t>
            </a:r>
            <a:endParaRPr lang="en-US" dirty="0"/>
          </a:p>
        </p:txBody>
      </p:sp>
      <p:sp>
        <p:nvSpPr>
          <p:cNvPr id="25" name="AutoShape 4">
            <a:extLst>
              <a:ext uri="{FF2B5EF4-FFF2-40B4-BE49-F238E27FC236}">
                <a16:creationId xmlns:a16="http://schemas.microsoft.com/office/drawing/2014/main" id="{9F0DB513-8D66-4004-8E7D-915716777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2782" y="1763352"/>
            <a:ext cx="457200" cy="365125"/>
          </a:xfrm>
          <a:prstGeom prst="triangle">
            <a:avLst>
              <a:gd name="adj" fmla="val 50000"/>
            </a:avLst>
          </a:prstGeom>
          <a:solidFill>
            <a:srgbClr val="8FAA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6" name="AutoShape 5">
            <a:extLst>
              <a:ext uri="{FF2B5EF4-FFF2-40B4-BE49-F238E27FC236}">
                <a16:creationId xmlns:a16="http://schemas.microsoft.com/office/drawing/2014/main" id="{69E013FF-BA5D-4483-B54B-881924B20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0382" y="4751027"/>
            <a:ext cx="457200" cy="365125"/>
          </a:xfrm>
          <a:prstGeom prst="triangle">
            <a:avLst>
              <a:gd name="adj" fmla="val 50000"/>
            </a:avLst>
          </a:prstGeom>
          <a:solidFill>
            <a:srgbClr val="8FAA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7" name="Group 6">
            <a:extLst>
              <a:ext uri="{FF2B5EF4-FFF2-40B4-BE49-F238E27FC236}">
                <a16:creationId xmlns:a16="http://schemas.microsoft.com/office/drawing/2014/main" id="{50B3673B-7670-4DA3-B92C-9E03CB08E532}"/>
              </a:ext>
            </a:extLst>
          </p:cNvPr>
          <p:cNvGrpSpPr>
            <a:grpSpLocks/>
          </p:cNvGrpSpPr>
          <p:nvPr/>
        </p:nvGrpSpPr>
        <p:grpSpPr bwMode="auto">
          <a:xfrm>
            <a:off x="7762582" y="2144352"/>
            <a:ext cx="3733800" cy="1066800"/>
            <a:chOff x="1584" y="1680"/>
            <a:chExt cx="2352" cy="336"/>
          </a:xfrm>
        </p:grpSpPr>
        <p:sp>
          <p:nvSpPr>
            <p:cNvPr id="28" name="Line 7">
              <a:extLst>
                <a:ext uri="{FF2B5EF4-FFF2-40B4-BE49-F238E27FC236}">
                  <a16:creationId xmlns:a16="http://schemas.microsoft.com/office/drawing/2014/main" id="{5F2AAA0D-9C45-43A5-A6BC-CA190ADBBC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84" y="1680"/>
              <a:ext cx="115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9" name="Line 8">
              <a:extLst>
                <a:ext uri="{FF2B5EF4-FFF2-40B4-BE49-F238E27FC236}">
                  <a16:creationId xmlns:a16="http://schemas.microsoft.com/office/drawing/2014/main" id="{BEB0757F-2D15-437D-B7C0-F2CF3E7CDD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6" y="1680"/>
              <a:ext cx="120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0" name="Line 9">
              <a:extLst>
                <a:ext uri="{FF2B5EF4-FFF2-40B4-BE49-F238E27FC236}">
                  <a16:creationId xmlns:a16="http://schemas.microsoft.com/office/drawing/2014/main" id="{08C225CB-9A02-45D8-80B3-75D330FC56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680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1" name="Line 10">
              <a:extLst>
                <a:ext uri="{FF2B5EF4-FFF2-40B4-BE49-F238E27FC236}">
                  <a16:creationId xmlns:a16="http://schemas.microsoft.com/office/drawing/2014/main" id="{A33BA2B2-36AD-4291-A43F-03C502E52D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6" y="1680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32" name="Oval 11">
            <a:extLst>
              <a:ext uri="{FF2B5EF4-FFF2-40B4-BE49-F238E27FC236}">
                <a16:creationId xmlns:a16="http://schemas.microsoft.com/office/drawing/2014/main" id="{355485C6-C0CC-493E-BC5E-91F77799B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3182" y="3211152"/>
            <a:ext cx="381000" cy="381000"/>
          </a:xfrm>
          <a:prstGeom prst="ellipse">
            <a:avLst/>
          </a:prstGeom>
          <a:solidFill>
            <a:srgbClr val="B8EA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34" name="Group 12">
            <a:extLst>
              <a:ext uri="{FF2B5EF4-FFF2-40B4-BE49-F238E27FC236}">
                <a16:creationId xmlns:a16="http://schemas.microsoft.com/office/drawing/2014/main" id="{4ABE98FC-9B74-4719-A535-F4C378B1CE67}"/>
              </a:ext>
            </a:extLst>
          </p:cNvPr>
          <p:cNvGrpSpPr>
            <a:grpSpLocks/>
          </p:cNvGrpSpPr>
          <p:nvPr/>
        </p:nvGrpSpPr>
        <p:grpSpPr bwMode="auto">
          <a:xfrm>
            <a:off x="7381582" y="3592152"/>
            <a:ext cx="3124200" cy="1143000"/>
            <a:chOff x="1536" y="2400"/>
            <a:chExt cx="1584" cy="624"/>
          </a:xfrm>
        </p:grpSpPr>
        <p:sp>
          <p:nvSpPr>
            <p:cNvPr id="35" name="Line 13">
              <a:extLst>
                <a:ext uri="{FF2B5EF4-FFF2-40B4-BE49-F238E27FC236}">
                  <a16:creationId xmlns:a16="http://schemas.microsoft.com/office/drawing/2014/main" id="{5853682D-80A9-4A85-8F20-2AA1E3ECF6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36" y="2400"/>
              <a:ext cx="776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6" name="Line 14">
              <a:extLst>
                <a:ext uri="{FF2B5EF4-FFF2-40B4-BE49-F238E27FC236}">
                  <a16:creationId xmlns:a16="http://schemas.microsoft.com/office/drawing/2014/main" id="{022A5711-1490-45BC-B780-BA7F93F55D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2" y="2400"/>
              <a:ext cx="808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7" name="Line 15">
              <a:extLst>
                <a:ext uri="{FF2B5EF4-FFF2-40B4-BE49-F238E27FC236}">
                  <a16:creationId xmlns:a16="http://schemas.microsoft.com/office/drawing/2014/main" id="{48ACC7F5-8743-4950-A704-4786A7AC84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21" y="2400"/>
              <a:ext cx="291" cy="6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8" name="Line 16">
              <a:extLst>
                <a:ext uri="{FF2B5EF4-FFF2-40B4-BE49-F238E27FC236}">
                  <a16:creationId xmlns:a16="http://schemas.microsoft.com/office/drawing/2014/main" id="{12DFD806-29F3-4D2F-B8B2-ADAF48C745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2" y="2400"/>
              <a:ext cx="280" cy="6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39" name="Text Box 17">
            <a:extLst>
              <a:ext uri="{FF2B5EF4-FFF2-40B4-BE49-F238E27FC236}">
                <a16:creationId xmlns:a16="http://schemas.microsoft.com/office/drawing/2014/main" id="{365EB2B1-A275-4C6C-80CD-AE02F4BB2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6582" y="2463440"/>
            <a:ext cx="38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</a:p>
        </p:txBody>
      </p:sp>
      <p:sp>
        <p:nvSpPr>
          <p:cNvPr id="40" name="Text Box 18">
            <a:extLst>
              <a:ext uri="{FF2B5EF4-FFF2-40B4-BE49-F238E27FC236}">
                <a16:creationId xmlns:a16="http://schemas.microsoft.com/office/drawing/2014/main" id="{01C8461A-4846-4499-ABE4-F1E4E508C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9982" y="1763352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</a:p>
        </p:txBody>
      </p:sp>
      <p:sp>
        <p:nvSpPr>
          <p:cNvPr id="41" name="Text Box 19">
            <a:extLst>
              <a:ext uri="{FF2B5EF4-FFF2-40B4-BE49-F238E27FC236}">
                <a16:creationId xmlns:a16="http://schemas.microsoft.com/office/drawing/2014/main" id="{57F84FC0-2D96-4C56-B7E0-C33D2F479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582" y="4735152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游ゴシック" panose="020B0400000000000000" pitchFamily="34" charset="-128"/>
                <a:cs typeface="Calibri"/>
              </a:rPr>
              <a:t>’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2" name="Text Box 20">
            <a:extLst>
              <a:ext uri="{FF2B5EF4-FFF2-40B4-BE49-F238E27FC236}">
                <a16:creationId xmlns:a16="http://schemas.microsoft.com/office/drawing/2014/main" id="{8975068E-211E-49B1-8C5D-28AB34261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4182" y="3211152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 a</a:t>
            </a:r>
          </a:p>
        </p:txBody>
      </p:sp>
      <p:grpSp>
        <p:nvGrpSpPr>
          <p:cNvPr id="43" name="Group 21">
            <a:extLst>
              <a:ext uri="{FF2B5EF4-FFF2-40B4-BE49-F238E27FC236}">
                <a16:creationId xmlns:a16="http://schemas.microsoft.com/office/drawing/2014/main" id="{C49D5DF6-E241-41EF-BF53-F0CF147CBC62}"/>
              </a:ext>
            </a:extLst>
          </p:cNvPr>
          <p:cNvGrpSpPr>
            <a:grpSpLocks/>
          </p:cNvGrpSpPr>
          <p:nvPr/>
        </p:nvGrpSpPr>
        <p:grpSpPr bwMode="auto">
          <a:xfrm>
            <a:off x="7610182" y="5116152"/>
            <a:ext cx="3733800" cy="533400"/>
            <a:chOff x="1584" y="1680"/>
            <a:chExt cx="2352" cy="336"/>
          </a:xfrm>
        </p:grpSpPr>
        <p:sp>
          <p:nvSpPr>
            <p:cNvPr id="44" name="Line 22">
              <a:extLst>
                <a:ext uri="{FF2B5EF4-FFF2-40B4-BE49-F238E27FC236}">
                  <a16:creationId xmlns:a16="http://schemas.microsoft.com/office/drawing/2014/main" id="{2F13FD2C-CC66-4251-9B62-A6500E89FD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84" y="1680"/>
              <a:ext cx="115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45" name="Line 23">
              <a:extLst>
                <a:ext uri="{FF2B5EF4-FFF2-40B4-BE49-F238E27FC236}">
                  <a16:creationId xmlns:a16="http://schemas.microsoft.com/office/drawing/2014/main" id="{A021ECFD-2056-4328-99C5-C99EA54A2C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6" y="1680"/>
              <a:ext cx="120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46" name="Line 24">
              <a:extLst>
                <a:ext uri="{FF2B5EF4-FFF2-40B4-BE49-F238E27FC236}">
                  <a16:creationId xmlns:a16="http://schemas.microsoft.com/office/drawing/2014/main" id="{1E2C89E7-824C-4A1C-AB01-BEE95FDE93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680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47" name="Line 25">
              <a:extLst>
                <a:ext uri="{FF2B5EF4-FFF2-40B4-BE49-F238E27FC236}">
                  <a16:creationId xmlns:a16="http://schemas.microsoft.com/office/drawing/2014/main" id="{9D617A4F-47A0-473A-8E51-B720D65552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6" y="1680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48" name="Text Box 28">
            <a:extLst>
              <a:ext uri="{FF2B5EF4-FFF2-40B4-BE49-F238E27FC236}">
                <a16:creationId xmlns:a16="http://schemas.microsoft.com/office/drawing/2014/main" id="{EA60370A-A06E-4141-8ACC-165F42865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2182" y="4049352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s,a,s</a:t>
            </a: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游ゴシック" panose="020B0400000000000000" pitchFamily="34" charset="-128"/>
                <a:cs typeface="Calibri"/>
              </a:rPr>
              <a:t>’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713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Deterministic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994943"/>
            <a:ext cx="11480800" cy="4729164"/>
          </a:xfrm>
        </p:spPr>
        <p:txBody>
          <a:bodyPr/>
          <a:lstStyle/>
          <a:p>
            <a:pPr lvl="1"/>
            <a:r>
              <a:rPr lang="en-US" sz="2400" dirty="0"/>
              <a:t>Actions: B, C, D: East, West</a:t>
            </a:r>
          </a:p>
          <a:p>
            <a:pPr lvl="1"/>
            <a:r>
              <a:rPr lang="en-US" dirty="0"/>
              <a:t>Actions: A, E:</a:t>
            </a:r>
            <a:r>
              <a:rPr lang="en-US" sz="2400" dirty="0"/>
              <a:t> Exit</a:t>
            </a:r>
          </a:p>
          <a:p>
            <a:pPr lvl="1"/>
            <a:r>
              <a:rPr lang="en-US" sz="2400" dirty="0"/>
              <a:t>Transitions: deterministic</a:t>
            </a:r>
          </a:p>
          <a:p>
            <a:pPr lvl="1"/>
            <a:r>
              <a:rPr lang="en-US" dirty="0"/>
              <a:t>Rewards only for transitioning to terminal state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9507235" y="2220552"/>
            <a:ext cx="533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9656330F-CF87-46AF-9B36-400892F0A832}"/>
              </a:ext>
            </a:extLst>
          </p:cNvPr>
          <p:cNvGraphicFramePr>
            <a:graphicFrameLocks noGrp="1"/>
          </p:cNvGraphicFramePr>
          <p:nvPr/>
        </p:nvGraphicFramePr>
        <p:xfrm>
          <a:off x="8078134" y="1794065"/>
          <a:ext cx="3041140" cy="1202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8228">
                  <a:extLst>
                    <a:ext uri="{9D8B030D-6E8A-4147-A177-3AD203B41FA5}">
                      <a16:colId xmlns:a16="http://schemas.microsoft.com/office/drawing/2014/main" val="2941543169"/>
                    </a:ext>
                  </a:extLst>
                </a:gridCol>
                <a:gridCol w="608228">
                  <a:extLst>
                    <a:ext uri="{9D8B030D-6E8A-4147-A177-3AD203B41FA5}">
                      <a16:colId xmlns:a16="http://schemas.microsoft.com/office/drawing/2014/main" val="1533812753"/>
                    </a:ext>
                  </a:extLst>
                </a:gridCol>
                <a:gridCol w="608228">
                  <a:extLst>
                    <a:ext uri="{9D8B030D-6E8A-4147-A177-3AD203B41FA5}">
                      <a16:colId xmlns:a16="http://schemas.microsoft.com/office/drawing/2014/main" val="977790021"/>
                    </a:ext>
                  </a:extLst>
                </a:gridCol>
                <a:gridCol w="608228">
                  <a:extLst>
                    <a:ext uri="{9D8B030D-6E8A-4147-A177-3AD203B41FA5}">
                      <a16:colId xmlns:a16="http://schemas.microsoft.com/office/drawing/2014/main" val="3586244664"/>
                    </a:ext>
                  </a:extLst>
                </a:gridCol>
                <a:gridCol w="608228">
                  <a:extLst>
                    <a:ext uri="{9D8B030D-6E8A-4147-A177-3AD203B41FA5}">
                      <a16:colId xmlns:a16="http://schemas.microsoft.com/office/drawing/2014/main" val="2684792614"/>
                    </a:ext>
                  </a:extLst>
                </a:gridCol>
              </a:tblGrid>
              <a:tr h="6011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2837948"/>
                  </a:ext>
                </a:extLst>
              </a:tr>
              <a:tr h="60113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596435"/>
                  </a:ext>
                </a:extLst>
              </a:tr>
            </a:tbl>
          </a:graphicData>
        </a:graphic>
      </p:graphicFrame>
      <p:graphicFrame>
        <p:nvGraphicFramePr>
          <p:cNvPr id="15" name="Table 7">
            <a:extLst>
              <a:ext uri="{FF2B5EF4-FFF2-40B4-BE49-F238E27FC236}">
                <a16:creationId xmlns:a16="http://schemas.microsoft.com/office/drawing/2014/main" id="{8FC9AB99-8197-4B0C-9736-9D63C66D3A60}"/>
              </a:ext>
            </a:extLst>
          </p:cNvPr>
          <p:cNvGraphicFramePr>
            <a:graphicFrameLocks noGrp="1"/>
          </p:cNvGraphicFramePr>
          <p:nvPr/>
        </p:nvGraphicFramePr>
        <p:xfrm>
          <a:off x="9294590" y="624055"/>
          <a:ext cx="608228" cy="601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8228">
                  <a:extLst>
                    <a:ext uri="{9D8B030D-6E8A-4147-A177-3AD203B41FA5}">
                      <a16:colId xmlns:a16="http://schemas.microsoft.com/office/drawing/2014/main" val="2941543169"/>
                    </a:ext>
                  </a:extLst>
                </a:gridCol>
              </a:tblGrid>
              <a:tr h="6011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83794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072F3210-D7BB-4991-B512-7CABEBE11597}"/>
              </a:ext>
            </a:extLst>
          </p:cNvPr>
          <p:cNvSpPr/>
          <p:nvPr/>
        </p:nvSpPr>
        <p:spPr>
          <a:xfrm>
            <a:off x="8837837" y="182465"/>
            <a:ext cx="1521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 (Terminal)</a:t>
            </a: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E7754BA7-830F-4D4C-BF86-F238464BA126}"/>
              </a:ext>
            </a:extLst>
          </p:cNvPr>
          <p:cNvSpPr/>
          <p:nvPr/>
        </p:nvSpPr>
        <p:spPr>
          <a:xfrm rot="16491853">
            <a:off x="8179108" y="1136876"/>
            <a:ext cx="1828074" cy="1469628"/>
          </a:xfrm>
          <a:prstGeom prst="arc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618A85F9-6662-46F8-86E9-EF02A9905C44}"/>
              </a:ext>
            </a:extLst>
          </p:cNvPr>
          <p:cNvSpPr/>
          <p:nvPr/>
        </p:nvSpPr>
        <p:spPr>
          <a:xfrm rot="16491853" flipV="1">
            <a:off x="9201922" y="884803"/>
            <a:ext cx="1542316" cy="1709372"/>
          </a:xfrm>
          <a:prstGeom prst="arc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EF310A7-4629-4E19-9D8D-7247A91B3E61}"/>
              </a:ext>
            </a:extLst>
          </p:cNvPr>
          <p:cNvSpPr/>
          <p:nvPr/>
        </p:nvSpPr>
        <p:spPr>
          <a:xfrm>
            <a:off x="6855885" y="713492"/>
            <a:ext cx="20832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R(A, Exit, T) = 10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437BA52-EFE5-4EFE-B5D5-FCFBF1BE89C4}"/>
              </a:ext>
            </a:extLst>
          </p:cNvPr>
          <p:cNvSpPr/>
          <p:nvPr/>
        </p:nvSpPr>
        <p:spPr>
          <a:xfrm>
            <a:off x="10258283" y="713492"/>
            <a:ext cx="19337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R(A, Exit, T) =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2A3832B-03A1-4D2C-92C4-EDA5E90B8C63}"/>
                  </a:ext>
                </a:extLst>
              </p:cNvPr>
              <p:cNvSpPr/>
              <p:nvPr/>
            </p:nvSpPr>
            <p:spPr>
              <a:xfrm>
                <a:off x="480724" y="2623707"/>
                <a:ext cx="5143588" cy="6560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E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𝑉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80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kumimoji="0" lang="en-US" sz="28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8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8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 </m:t>
                                  </m:r>
                                  <m:r>
                                    <a:rPr kumimoji="0" lang="en-US" sz="28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kumimoji="0" lang="en-US" sz="28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 </m:t>
                                  </m:r>
                                  <m:sSup>
                                    <m:sSupPr>
                                      <m:ctrlP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+ </m:t>
                              </m:r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kumimoji="0" lang="en-US" sz="28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2A3832B-03A1-4D2C-92C4-EDA5E90B8C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24" y="2623707"/>
                <a:ext cx="5143588" cy="65601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109B1A94-AED3-4CFD-AED7-347C5D9619E7}"/>
              </a:ext>
            </a:extLst>
          </p:cNvPr>
          <p:cNvSpPr/>
          <p:nvPr/>
        </p:nvSpPr>
        <p:spPr>
          <a:xfrm>
            <a:off x="8155957" y="1871758"/>
            <a:ext cx="429584" cy="44799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E60108-2AE1-4F3B-969E-12A3CEF7A6AC}"/>
              </a:ext>
            </a:extLst>
          </p:cNvPr>
          <p:cNvSpPr/>
          <p:nvPr/>
        </p:nvSpPr>
        <p:spPr>
          <a:xfrm>
            <a:off x="10589496" y="1871690"/>
            <a:ext cx="429584" cy="44799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07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Deterministic Example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07235" y="2220552"/>
            <a:ext cx="533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9656330F-CF87-46AF-9B36-400892F0A832}"/>
              </a:ext>
            </a:extLst>
          </p:cNvPr>
          <p:cNvGraphicFramePr>
            <a:graphicFrameLocks noGrp="1"/>
          </p:cNvGraphicFramePr>
          <p:nvPr/>
        </p:nvGraphicFramePr>
        <p:xfrm>
          <a:off x="8078134" y="1794065"/>
          <a:ext cx="3041140" cy="1202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8228">
                  <a:extLst>
                    <a:ext uri="{9D8B030D-6E8A-4147-A177-3AD203B41FA5}">
                      <a16:colId xmlns:a16="http://schemas.microsoft.com/office/drawing/2014/main" val="2941543169"/>
                    </a:ext>
                  </a:extLst>
                </a:gridCol>
                <a:gridCol w="608228">
                  <a:extLst>
                    <a:ext uri="{9D8B030D-6E8A-4147-A177-3AD203B41FA5}">
                      <a16:colId xmlns:a16="http://schemas.microsoft.com/office/drawing/2014/main" val="1533812753"/>
                    </a:ext>
                  </a:extLst>
                </a:gridCol>
                <a:gridCol w="608228">
                  <a:extLst>
                    <a:ext uri="{9D8B030D-6E8A-4147-A177-3AD203B41FA5}">
                      <a16:colId xmlns:a16="http://schemas.microsoft.com/office/drawing/2014/main" val="977790021"/>
                    </a:ext>
                  </a:extLst>
                </a:gridCol>
                <a:gridCol w="608228">
                  <a:extLst>
                    <a:ext uri="{9D8B030D-6E8A-4147-A177-3AD203B41FA5}">
                      <a16:colId xmlns:a16="http://schemas.microsoft.com/office/drawing/2014/main" val="3586244664"/>
                    </a:ext>
                  </a:extLst>
                </a:gridCol>
                <a:gridCol w="608228">
                  <a:extLst>
                    <a:ext uri="{9D8B030D-6E8A-4147-A177-3AD203B41FA5}">
                      <a16:colId xmlns:a16="http://schemas.microsoft.com/office/drawing/2014/main" val="2684792614"/>
                    </a:ext>
                  </a:extLst>
                </a:gridCol>
              </a:tblGrid>
              <a:tr h="6011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2837948"/>
                  </a:ext>
                </a:extLst>
              </a:tr>
              <a:tr h="60113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596435"/>
                  </a:ext>
                </a:extLst>
              </a:tr>
            </a:tbl>
          </a:graphicData>
        </a:graphic>
      </p:graphicFrame>
      <p:graphicFrame>
        <p:nvGraphicFramePr>
          <p:cNvPr id="15" name="Table 7">
            <a:extLst>
              <a:ext uri="{FF2B5EF4-FFF2-40B4-BE49-F238E27FC236}">
                <a16:creationId xmlns:a16="http://schemas.microsoft.com/office/drawing/2014/main" id="{8FC9AB99-8197-4B0C-9736-9D63C66D3A60}"/>
              </a:ext>
            </a:extLst>
          </p:cNvPr>
          <p:cNvGraphicFramePr>
            <a:graphicFrameLocks noGrp="1"/>
          </p:cNvGraphicFramePr>
          <p:nvPr/>
        </p:nvGraphicFramePr>
        <p:xfrm>
          <a:off x="9294590" y="624055"/>
          <a:ext cx="608228" cy="601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8228">
                  <a:extLst>
                    <a:ext uri="{9D8B030D-6E8A-4147-A177-3AD203B41FA5}">
                      <a16:colId xmlns:a16="http://schemas.microsoft.com/office/drawing/2014/main" val="2941543169"/>
                    </a:ext>
                  </a:extLst>
                </a:gridCol>
              </a:tblGrid>
              <a:tr h="6011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83794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072F3210-D7BB-4991-B512-7CABEBE11597}"/>
              </a:ext>
            </a:extLst>
          </p:cNvPr>
          <p:cNvSpPr/>
          <p:nvPr/>
        </p:nvSpPr>
        <p:spPr>
          <a:xfrm>
            <a:off x="8837837" y="182465"/>
            <a:ext cx="1521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 (Terminal)</a:t>
            </a: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E7754BA7-830F-4D4C-BF86-F238464BA126}"/>
              </a:ext>
            </a:extLst>
          </p:cNvPr>
          <p:cNvSpPr/>
          <p:nvPr/>
        </p:nvSpPr>
        <p:spPr>
          <a:xfrm rot="16491853">
            <a:off x="8179108" y="1136876"/>
            <a:ext cx="1828074" cy="1469628"/>
          </a:xfrm>
          <a:prstGeom prst="arc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618A85F9-6662-46F8-86E9-EF02A9905C44}"/>
              </a:ext>
            </a:extLst>
          </p:cNvPr>
          <p:cNvSpPr/>
          <p:nvPr/>
        </p:nvSpPr>
        <p:spPr>
          <a:xfrm rot="16491853" flipV="1">
            <a:off x="9201922" y="884803"/>
            <a:ext cx="1542316" cy="1709372"/>
          </a:xfrm>
          <a:prstGeom prst="arc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EF310A7-4629-4E19-9D8D-7247A91B3E61}"/>
              </a:ext>
            </a:extLst>
          </p:cNvPr>
          <p:cNvSpPr/>
          <p:nvPr/>
        </p:nvSpPr>
        <p:spPr>
          <a:xfrm>
            <a:off x="6855885" y="713492"/>
            <a:ext cx="20832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R(A, Exit, T) = 10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437BA52-EFE5-4EFE-B5D5-FCFBF1BE89C4}"/>
              </a:ext>
            </a:extLst>
          </p:cNvPr>
          <p:cNvSpPr/>
          <p:nvPr/>
        </p:nvSpPr>
        <p:spPr>
          <a:xfrm>
            <a:off x="10258283" y="713492"/>
            <a:ext cx="19337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R(A, Exit, T) =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4848B37-D47C-44B9-9454-5825221D75C5}"/>
                  </a:ext>
                </a:extLst>
              </p:cNvPr>
              <p:cNvSpPr/>
              <p:nvPr/>
            </p:nvSpPr>
            <p:spPr>
              <a:xfrm>
                <a:off x="480724" y="2623707"/>
                <a:ext cx="5791489" cy="6560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80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kumimoji="0" lang="en-US" sz="28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8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8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 </m:t>
                                  </m:r>
                                  <m:r>
                                    <a:rPr kumimoji="0" lang="en-US" sz="28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kumimoji="0" lang="en-US" sz="28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 </m:t>
                                  </m:r>
                                  <m:sSup>
                                    <m:sSupPr>
                                      <m:ctrlP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+ 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0" lang="en-US" sz="28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4848B37-D47C-44B9-9454-5825221D75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24" y="2623707"/>
                <a:ext cx="5791489" cy="65601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F2354B1E-62F1-4656-A55D-A1E16B07EF62}"/>
              </a:ext>
            </a:extLst>
          </p:cNvPr>
          <p:cNvSpPr/>
          <p:nvPr/>
        </p:nvSpPr>
        <p:spPr>
          <a:xfrm>
            <a:off x="8155957" y="1871758"/>
            <a:ext cx="429584" cy="44799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942725-462A-450C-A716-318BB59177D9}"/>
              </a:ext>
            </a:extLst>
          </p:cNvPr>
          <p:cNvSpPr/>
          <p:nvPr/>
        </p:nvSpPr>
        <p:spPr>
          <a:xfrm>
            <a:off x="10589496" y="1871690"/>
            <a:ext cx="429584" cy="44799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C6BD27B-5F8D-4BAB-9548-37535293A8C7}"/>
              </a:ext>
            </a:extLst>
          </p:cNvPr>
          <p:cNvSpPr txBox="1">
            <a:spLocks/>
          </p:cNvSpPr>
          <p:nvPr/>
        </p:nvSpPr>
        <p:spPr>
          <a:xfrm>
            <a:off x="406400" y="994943"/>
            <a:ext cx="11480800" cy="472916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/>
              <a:t>Actions: B, C, D: East, West</a:t>
            </a:r>
          </a:p>
          <a:p>
            <a:pPr lvl="1"/>
            <a:r>
              <a:rPr lang="en-US"/>
              <a:t>Actions: A, E: Exit</a:t>
            </a:r>
          </a:p>
          <a:p>
            <a:pPr lvl="1"/>
            <a:r>
              <a:rPr lang="en-US"/>
              <a:t>Transitions: deterministic</a:t>
            </a:r>
          </a:p>
          <a:p>
            <a:pPr lvl="1"/>
            <a:r>
              <a:rPr lang="en-US"/>
              <a:t>Rewards only for transitioning to terminal state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06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Utilities of Sequences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9012" y="1248279"/>
            <a:ext cx="7875588" cy="4999617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F4F22F-DF0A-4079-BBC9-422B20418F28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Utilities of Sequences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What preferences should an agent have over reward sequences?</a:t>
            </a:r>
          </a:p>
          <a:p>
            <a:endParaRPr lang="en-US" sz="2800" dirty="0"/>
          </a:p>
          <a:p>
            <a:r>
              <a:rPr lang="en-US" sz="2800" dirty="0"/>
              <a:t>More or less?</a:t>
            </a:r>
          </a:p>
          <a:p>
            <a:endParaRPr lang="en-US" sz="2800" dirty="0"/>
          </a:p>
          <a:p>
            <a:r>
              <a:rPr lang="en-US" sz="2800" dirty="0"/>
              <a:t>Now or later?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5200" y="3505497"/>
            <a:ext cx="4648200" cy="295079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124200" y="2123362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[1, 2, 2]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78253" y="2123362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[2, 3, 4]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94595" y="2123362"/>
            <a:ext cx="58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24200" y="3152717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[0, 0, 1]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78253" y="3152717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[1, 0, 0]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94595" y="3152717"/>
            <a:ext cx="58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76C292-B670-4463-876D-1FC0B48A40B0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Discounting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95400"/>
            <a:ext cx="11252200" cy="4729164"/>
          </a:xfrm>
        </p:spPr>
        <p:txBody>
          <a:bodyPr/>
          <a:lstStyle/>
          <a:p>
            <a:r>
              <a:rPr lang="en-US" sz="2800" dirty="0"/>
              <a:t>It’s reasonable to maximize the sum of rewards</a:t>
            </a:r>
          </a:p>
          <a:p>
            <a:r>
              <a:rPr lang="en-US" sz="2800" dirty="0"/>
              <a:t>It’s also reasonable to prefer rewards now to rewards later</a:t>
            </a:r>
          </a:p>
          <a:p>
            <a:r>
              <a:rPr lang="en-US" sz="2800" dirty="0"/>
              <a:t>One solution: values of rewards decay exponentially</a:t>
            </a:r>
          </a:p>
        </p:txBody>
      </p:sp>
      <p:pic>
        <p:nvPicPr>
          <p:cNvPr id="7171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5" cstate="print"/>
          <a:srcRect l="73764" t="76543" r="1569"/>
          <a:stretch>
            <a:fillRect/>
          </a:stretch>
        </p:blipFill>
        <p:spPr bwMode="auto">
          <a:xfrm>
            <a:off x="8003286" y="3276600"/>
            <a:ext cx="2283714" cy="144780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7800" y="2822143"/>
            <a:ext cx="2283714" cy="1975713"/>
          </a:xfrm>
          <a:prstGeom prst="rect">
            <a:avLst/>
          </a:prstGeom>
          <a:noFill/>
        </p:spPr>
      </p:pic>
      <p:pic>
        <p:nvPicPr>
          <p:cNvPr id="8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5" cstate="print"/>
          <a:srcRect l="73764" t="38272" r="1569" b="35802"/>
          <a:stretch>
            <a:fillRect/>
          </a:stretch>
        </p:blipFill>
        <p:spPr bwMode="auto">
          <a:xfrm>
            <a:off x="4802886" y="3048000"/>
            <a:ext cx="2283714" cy="16002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447800" y="54102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Worth Now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48200" y="54102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Worth Next Step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72400" y="54102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Worth In Two Steps</a:t>
            </a:r>
          </a:p>
        </p:txBody>
      </p:sp>
      <p:pic>
        <p:nvPicPr>
          <p:cNvPr id="22" name="Picture 2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2362200" y="4752676"/>
            <a:ext cx="211138" cy="351897"/>
          </a:xfrm>
          <a:prstGeom prst="rect">
            <a:avLst/>
          </a:prstGeom>
          <a:noFill/>
          <a:ln/>
          <a:effectLst/>
        </p:spPr>
      </p:pic>
      <p:pic>
        <p:nvPicPr>
          <p:cNvPr id="23" name="Picture 2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5791200" y="4853716"/>
            <a:ext cx="280688" cy="327002"/>
          </a:xfrm>
          <a:prstGeom prst="rect">
            <a:avLst/>
          </a:prstGeom>
          <a:noFill/>
          <a:ln/>
          <a:effectLst/>
        </p:spPr>
      </p:pic>
      <p:pic>
        <p:nvPicPr>
          <p:cNvPr id="24" name="Picture 2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8915165" y="4648200"/>
            <a:ext cx="514651" cy="560927"/>
          </a:xfrm>
          <a:prstGeom prst="rect">
            <a:avLst/>
          </a:prstGeom>
          <a:noFill/>
          <a:ln/>
          <a:effec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0AE0E78-808B-4015-BC51-4ECDC38A624F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4" y="1824300"/>
            <a:ext cx="5177551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Introduction to Machine Learning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Markov Decision Processes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531446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Discounting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524000"/>
            <a:ext cx="4845654" cy="4525963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How to discount?</a:t>
            </a:r>
          </a:p>
          <a:p>
            <a:pPr lvl="1"/>
            <a:r>
              <a:rPr lang="en-US" dirty="0">
                <a:ea typeface="ＭＳ Ｐゴシック" pitchFamily="34" charset="-128"/>
              </a:rPr>
              <a:t>Each time we descend a level, we multiply in the discount once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Why discount?</a:t>
            </a:r>
            <a:endParaRPr lang="en-US" sz="2400" dirty="0">
              <a:ea typeface="ＭＳ Ｐゴシック" pitchFamily="34" charset="-128"/>
              <a:sym typeface="Symbol" pitchFamily="18" charset="2"/>
            </a:endParaRPr>
          </a:p>
          <a:p>
            <a:pPr lvl="1"/>
            <a:r>
              <a:rPr lang="en-US" dirty="0">
                <a:ea typeface="ＭＳ Ｐゴシック" pitchFamily="34" charset="-128"/>
                <a:sym typeface="Symbol" pitchFamily="18" charset="2"/>
              </a:rPr>
              <a:t>Sooner rewards probably do have higher utility than later rewards</a:t>
            </a:r>
          </a:p>
          <a:p>
            <a:pPr lvl="1"/>
            <a:r>
              <a:rPr lang="en-US" dirty="0">
                <a:ea typeface="ＭＳ Ｐゴシック" pitchFamily="34" charset="-128"/>
                <a:sym typeface="Symbol" pitchFamily="18" charset="2"/>
              </a:rPr>
              <a:t>Also helps our algorithms converge</a:t>
            </a:r>
          </a:p>
          <a:p>
            <a:pPr marL="0" lvl="1" indent="0">
              <a:buNone/>
            </a:pPr>
            <a:endParaRPr lang="en-US" sz="2000" dirty="0">
              <a:ea typeface="ＭＳ Ｐゴシック" pitchFamily="34" charset="-128"/>
              <a:sym typeface="Symbol" pitchFamily="18" charset="2"/>
            </a:endParaRPr>
          </a:p>
        </p:txBody>
      </p:sp>
      <p:grpSp>
        <p:nvGrpSpPr>
          <p:cNvPr id="39939" name="Group 4"/>
          <p:cNvGrpSpPr>
            <a:grpSpLocks/>
          </p:cNvGrpSpPr>
          <p:nvPr/>
        </p:nvGrpSpPr>
        <p:grpSpPr bwMode="auto">
          <a:xfrm>
            <a:off x="8304213" y="1371600"/>
            <a:ext cx="2135187" cy="4875213"/>
            <a:chOff x="4085" y="960"/>
            <a:chExt cx="1345" cy="3071"/>
          </a:xfrm>
        </p:grpSpPr>
        <p:grpSp>
          <p:nvGrpSpPr>
            <p:cNvPr id="39947" name="Group 5"/>
            <p:cNvGrpSpPr>
              <a:grpSpLocks/>
            </p:cNvGrpSpPr>
            <p:nvPr/>
          </p:nvGrpSpPr>
          <p:grpSpPr bwMode="auto">
            <a:xfrm>
              <a:off x="4085" y="960"/>
              <a:ext cx="1291" cy="1202"/>
              <a:chOff x="2400" y="1401"/>
              <a:chExt cx="1392" cy="1296"/>
            </a:xfrm>
          </p:grpSpPr>
          <p:sp>
            <p:nvSpPr>
              <p:cNvPr id="39986" name="AutoShape 6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9987" name="Group 7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40000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001" name="Line 9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002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003" name="Line 11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988" name="Oval 12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9989" name="Group 13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96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997" name="Line 15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998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999" name="Line 17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990" name="Text Box 18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91" name="Text Box 19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92" name="Text Box 20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93" name="Text Box 21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94" name="AutoShape 22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95" name="Text Box 23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9948" name="Group 24"/>
            <p:cNvGrpSpPr>
              <a:grpSpLocks/>
            </p:cNvGrpSpPr>
            <p:nvPr/>
          </p:nvGrpSpPr>
          <p:grpSpPr bwMode="auto">
            <a:xfrm flipH="1">
              <a:off x="4128" y="1895"/>
              <a:ext cx="1302" cy="1201"/>
              <a:chOff x="2400" y="1401"/>
              <a:chExt cx="1392" cy="1296"/>
            </a:xfrm>
          </p:grpSpPr>
          <p:sp>
            <p:nvSpPr>
              <p:cNvPr id="39968" name="AutoShape 25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9969" name="Group 26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39982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983" name="Line 28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984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985" name="Line 30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970" name="Oval 31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9971" name="Group 32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78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979" name="Line 34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980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981" name="Line 36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972" name="Text Box 37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73" name="Text Box 38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74" name="Text Box 39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75" name="Text Box 40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76" name="AutoShape 41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77" name="Text Box 42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9949" name="Group 43"/>
            <p:cNvGrpSpPr>
              <a:grpSpLocks/>
            </p:cNvGrpSpPr>
            <p:nvPr/>
          </p:nvGrpSpPr>
          <p:grpSpPr bwMode="auto">
            <a:xfrm>
              <a:off x="4085" y="2829"/>
              <a:ext cx="1291" cy="1202"/>
              <a:chOff x="2400" y="1401"/>
              <a:chExt cx="1392" cy="1296"/>
            </a:xfrm>
          </p:grpSpPr>
          <p:sp>
            <p:nvSpPr>
              <p:cNvPr id="39950" name="AutoShape 44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9951" name="Group 45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39964" name="Line 46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965" name="Line 47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966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967" name="Line 49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952" name="Oval 50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9953" name="Group 51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60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961" name="Line 53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962" name="Line 54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963" name="Line 55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954" name="Text Box 56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55" name="Text Box 57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56" name="Text Box 58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57" name="Text Box 59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58" name="AutoShape 60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59" name="Text Box 61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9940" name="AutoShape 62"/>
          <p:cNvSpPr>
            <a:spLocks/>
          </p:cNvSpPr>
          <p:nvPr/>
        </p:nvSpPr>
        <p:spPr bwMode="auto">
          <a:xfrm>
            <a:off x="7772400" y="35052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941" name="AutoShape 63"/>
          <p:cNvSpPr>
            <a:spLocks/>
          </p:cNvSpPr>
          <p:nvPr/>
        </p:nvSpPr>
        <p:spPr bwMode="auto">
          <a:xfrm>
            <a:off x="7772400" y="19812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942" name="AutoShape 64"/>
          <p:cNvSpPr>
            <a:spLocks/>
          </p:cNvSpPr>
          <p:nvPr/>
        </p:nvSpPr>
        <p:spPr bwMode="auto">
          <a:xfrm>
            <a:off x="7772400" y="50292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2" name="Picture 7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7162800" y="2312690"/>
            <a:ext cx="211138" cy="351897"/>
          </a:xfrm>
          <a:prstGeom prst="rect">
            <a:avLst/>
          </a:prstGeom>
          <a:noFill/>
          <a:ln/>
          <a:effectLst/>
        </p:spPr>
      </p:pic>
      <p:pic>
        <p:nvPicPr>
          <p:cNvPr id="73" name="Picture 7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7137699" y="3856766"/>
            <a:ext cx="280688" cy="327002"/>
          </a:xfrm>
          <a:prstGeom prst="rect">
            <a:avLst/>
          </a:prstGeom>
          <a:noFill/>
          <a:ln/>
          <a:effectLst/>
        </p:spPr>
      </p:pic>
      <p:pic>
        <p:nvPicPr>
          <p:cNvPr id="74" name="Picture 7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7056372" y="5225060"/>
            <a:ext cx="514651" cy="560927"/>
          </a:xfrm>
          <a:prstGeom prst="rect">
            <a:avLst/>
          </a:prstGeom>
          <a:noFill/>
          <a:ln/>
          <a:effectLst/>
        </p:spPr>
      </p:pic>
      <p:pic>
        <p:nvPicPr>
          <p:cNvPr id="69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9" cstate="print"/>
          <a:srcRect l="73764" t="76543" r="1569"/>
          <a:stretch>
            <a:fillRect/>
          </a:stretch>
        </p:blipFill>
        <p:spPr bwMode="auto">
          <a:xfrm>
            <a:off x="5486400" y="5181600"/>
            <a:ext cx="1562540" cy="990600"/>
          </a:xfrm>
          <a:prstGeom prst="rect">
            <a:avLst/>
          </a:prstGeom>
          <a:noFill/>
        </p:spPr>
      </p:pic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2600" y="1676400"/>
            <a:ext cx="1761584" cy="1524000"/>
          </a:xfrm>
          <a:prstGeom prst="rect">
            <a:avLst/>
          </a:prstGeom>
          <a:noFill/>
        </p:spPr>
      </p:pic>
      <p:pic>
        <p:nvPicPr>
          <p:cNvPr id="71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9" cstate="print"/>
          <a:srcRect l="73764" t="38272" r="1569" b="35802"/>
          <a:stretch>
            <a:fillRect/>
          </a:stretch>
        </p:blipFill>
        <p:spPr bwMode="auto">
          <a:xfrm>
            <a:off x="5562600" y="3429000"/>
            <a:ext cx="1566128" cy="1097387"/>
          </a:xfrm>
          <a:prstGeom prst="rect">
            <a:avLst/>
          </a:prstGeom>
          <a:noFill/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F4FEF4B6-01AC-43C5-898C-84610260B7F6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Discounting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61632" y="924622"/>
                <a:ext cx="11480800" cy="4729164"/>
              </a:xfrm>
            </p:spPr>
            <p:txBody>
              <a:bodyPr/>
              <a:lstStyle/>
              <a:p>
                <a:pPr lvl="1"/>
                <a:r>
                  <a:rPr lang="en-US" sz="2800" dirty="0"/>
                  <a:t>Actions: B, C, D: East, West</a:t>
                </a:r>
              </a:p>
              <a:p>
                <a:pPr lvl="1"/>
                <a:r>
                  <a:rPr lang="en-US" sz="2800" dirty="0"/>
                  <a:t>Actions: A, E: Exit</a:t>
                </a:r>
              </a:p>
              <a:p>
                <a:pPr lvl="1"/>
                <a:r>
                  <a:rPr lang="en-US" sz="2800" dirty="0"/>
                  <a:t>Transitions: deterministic</a:t>
                </a:r>
              </a:p>
              <a:p>
                <a:pPr lvl="1"/>
                <a:r>
                  <a:rPr lang="en-US" sz="2800" dirty="0"/>
                  <a:t>Rewards only for transitioning to terminal state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E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E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𝑉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E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𝑘</m:t>
                        </m:r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E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+</m:t>
                        </m:r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E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E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E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E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0000E8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0" lang="en-US" sz="28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0000E8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0000E8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kumimoji="0" lang="en-US" sz="2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kumimoji="0" lang="en-US" sz="2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kumimoji="0" lang="en-US" sz="2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, </m:t>
                                </m:r>
                                <m:r>
                                  <a:rPr kumimoji="0" lang="en-US" sz="2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  <m:r>
                                  <a:rPr kumimoji="0" lang="en-US" sz="2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kumimoji="0" lang="en-US" sz="2800" b="0" i="1" u="none" strike="noStrike" kern="1200" cap="none" spc="0" normalizeH="0" baseline="0" noProof="0" dirty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800" b="0" i="1" u="none" strike="noStrike" kern="1200" cap="none" spc="0" normalizeH="0" baseline="0" noProof="0" dirty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kumimoji="0" lang="en-US" sz="2800" b="0" i="1" u="none" strike="noStrike" kern="1200" cap="none" spc="0" normalizeH="0" baseline="0" noProof="0" dirty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  <m: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+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𝛾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0000E8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0000E8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0000E8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𝑘</m:t>
                                </m:r>
                              </m:sub>
                            </m:sSub>
                            <m:d>
                              <m:dPr>
                                <m:ctrlPr>
                                  <a:rPr kumimoji="0" lang="en-US" sz="2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0000E8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0" lang="en-US" sz="2800" b="0" i="1" u="none" strike="noStrike" kern="1200" cap="none" spc="0" normalizeH="0" baseline="0" noProof="0" dirty="0">
                                        <a:ln>
                                          <a:noFill/>
                                        </a:ln>
                                        <a:solidFill>
                                          <a:srgbClr val="0000E8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800" b="0" i="1" u="none" strike="noStrike" kern="1200" cap="none" spc="0" normalizeH="0" baseline="0" noProof="0" dirty="0">
                                        <a:ln>
                                          <a:noFill/>
                                        </a:ln>
                                        <a:solidFill>
                                          <a:srgbClr val="0000E8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kumimoji="0" lang="en-US" sz="2800" b="0" i="1" u="none" strike="noStrike" kern="1200" cap="none" spc="0" normalizeH="0" baseline="0" noProof="0" dirty="0">
                                        <a:ln>
                                          <a:noFill/>
                                        </a:ln>
                                        <a:solidFill>
                                          <a:srgbClr val="0000E8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lang="en-US" sz="2800" dirty="0"/>
                  <a:t> </a:t>
                </a:r>
              </a:p>
              <a:p>
                <a:r>
                  <a:rPr lang="en-US" sz="2800" dirty="0"/>
                  <a:t>For </a:t>
                </a:r>
                <a:r>
                  <a:rPr lang="en-US" sz="2800" dirty="0">
                    <a:sym typeface="Symbol" charset="0"/>
                  </a:rPr>
                  <a:t></a:t>
                </a:r>
                <a:r>
                  <a:rPr lang="en-US" sz="2800" dirty="0"/>
                  <a:t> = 1, what is the optimal policy?</a:t>
                </a:r>
              </a:p>
              <a:p>
                <a:pPr lvl="2"/>
                <a:endParaRPr lang="en-US" sz="2000" dirty="0"/>
              </a:p>
              <a:p>
                <a:endParaRPr lang="en-US" sz="2800" dirty="0"/>
              </a:p>
              <a:p>
                <a:r>
                  <a:rPr lang="en-US" sz="2800" dirty="0"/>
                  <a:t>For </a:t>
                </a:r>
                <a:r>
                  <a:rPr lang="en-US" sz="2800" dirty="0">
                    <a:sym typeface="Symbol" charset="0"/>
                  </a:rPr>
                  <a:t></a:t>
                </a:r>
                <a:r>
                  <a:rPr lang="en-US" sz="2800" dirty="0"/>
                  <a:t> = 0.1, what is the optimal policy?</a:t>
                </a:r>
              </a:p>
              <a:p>
                <a:pPr lvl="2"/>
                <a:endParaRPr lang="en-US" sz="2000" dirty="0"/>
              </a:p>
              <a:p>
                <a:endParaRPr lang="en-US" sz="2800" dirty="0"/>
              </a:p>
              <a:p>
                <a:r>
                  <a:rPr lang="en-US" sz="2800" dirty="0"/>
                  <a:t>For which </a:t>
                </a:r>
                <a:r>
                  <a:rPr lang="en-US" sz="2800" dirty="0">
                    <a:sym typeface="Symbol" charset="0"/>
                  </a:rPr>
                  <a:t></a:t>
                </a:r>
                <a:r>
                  <a:rPr lang="en-US" sz="2800" dirty="0">
                    <a:latin typeface="cmmi10"/>
                    <a:ea typeface="cmmi10"/>
                    <a:cs typeface="cmmi10"/>
                  </a:rPr>
                  <a:t> </a:t>
                </a:r>
                <a:r>
                  <a:rPr lang="en-US" sz="2800" dirty="0"/>
                  <a:t>are West and East equally good when in state d?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1632" y="924622"/>
                <a:ext cx="11480800" cy="4729164"/>
              </a:xfrm>
              <a:blipFill>
                <a:blip r:embed="rId2"/>
                <a:stretch>
                  <a:fillRect l="-1115" t="-2194"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9372600" y="1676400"/>
            <a:ext cx="533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04CBE3-2D02-4034-B71E-337CE85C0390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BE9694-DE3A-4EFC-98BD-7E43326B06F2}"/>
              </a:ext>
            </a:extLst>
          </p:cNvPr>
          <p:cNvSpPr/>
          <p:nvPr/>
        </p:nvSpPr>
        <p:spPr>
          <a:xfrm>
            <a:off x="9507235" y="2220552"/>
            <a:ext cx="533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E13E0E7-6C7F-4871-B460-F33477C1D5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0170209"/>
              </p:ext>
            </p:extLst>
          </p:nvPr>
        </p:nvGraphicFramePr>
        <p:xfrm>
          <a:off x="8078134" y="1794065"/>
          <a:ext cx="3041140" cy="1202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8228">
                  <a:extLst>
                    <a:ext uri="{9D8B030D-6E8A-4147-A177-3AD203B41FA5}">
                      <a16:colId xmlns:a16="http://schemas.microsoft.com/office/drawing/2014/main" val="2941543169"/>
                    </a:ext>
                  </a:extLst>
                </a:gridCol>
                <a:gridCol w="608228">
                  <a:extLst>
                    <a:ext uri="{9D8B030D-6E8A-4147-A177-3AD203B41FA5}">
                      <a16:colId xmlns:a16="http://schemas.microsoft.com/office/drawing/2014/main" val="1533812753"/>
                    </a:ext>
                  </a:extLst>
                </a:gridCol>
                <a:gridCol w="608228">
                  <a:extLst>
                    <a:ext uri="{9D8B030D-6E8A-4147-A177-3AD203B41FA5}">
                      <a16:colId xmlns:a16="http://schemas.microsoft.com/office/drawing/2014/main" val="977790021"/>
                    </a:ext>
                  </a:extLst>
                </a:gridCol>
                <a:gridCol w="608228">
                  <a:extLst>
                    <a:ext uri="{9D8B030D-6E8A-4147-A177-3AD203B41FA5}">
                      <a16:colId xmlns:a16="http://schemas.microsoft.com/office/drawing/2014/main" val="3586244664"/>
                    </a:ext>
                  </a:extLst>
                </a:gridCol>
                <a:gridCol w="608228">
                  <a:extLst>
                    <a:ext uri="{9D8B030D-6E8A-4147-A177-3AD203B41FA5}">
                      <a16:colId xmlns:a16="http://schemas.microsoft.com/office/drawing/2014/main" val="2684792614"/>
                    </a:ext>
                  </a:extLst>
                </a:gridCol>
              </a:tblGrid>
              <a:tr h="6011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2837948"/>
                  </a:ext>
                </a:extLst>
              </a:tr>
              <a:tr h="60113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596435"/>
                  </a:ext>
                </a:extLst>
              </a:tr>
            </a:tbl>
          </a:graphicData>
        </a:graphic>
      </p:graphicFrame>
      <p:graphicFrame>
        <p:nvGraphicFramePr>
          <p:cNvPr id="9" name="Table 7">
            <a:extLst>
              <a:ext uri="{FF2B5EF4-FFF2-40B4-BE49-F238E27FC236}">
                <a16:creationId xmlns:a16="http://schemas.microsoft.com/office/drawing/2014/main" id="{B5A368A0-4A8A-4047-9D5E-63B46F40996E}"/>
              </a:ext>
            </a:extLst>
          </p:cNvPr>
          <p:cNvGraphicFramePr>
            <a:graphicFrameLocks noGrp="1"/>
          </p:cNvGraphicFramePr>
          <p:nvPr/>
        </p:nvGraphicFramePr>
        <p:xfrm>
          <a:off x="9294590" y="624055"/>
          <a:ext cx="608228" cy="601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8228">
                  <a:extLst>
                    <a:ext uri="{9D8B030D-6E8A-4147-A177-3AD203B41FA5}">
                      <a16:colId xmlns:a16="http://schemas.microsoft.com/office/drawing/2014/main" val="2941543169"/>
                    </a:ext>
                  </a:extLst>
                </a:gridCol>
              </a:tblGrid>
              <a:tr h="6011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837948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708C24D3-65E1-4DFD-9D18-454216F77B0B}"/>
              </a:ext>
            </a:extLst>
          </p:cNvPr>
          <p:cNvSpPr/>
          <p:nvPr/>
        </p:nvSpPr>
        <p:spPr>
          <a:xfrm>
            <a:off x="8837837" y="182465"/>
            <a:ext cx="1521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 (Terminal)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83314668-192A-47FE-8DDF-9FCE170E7367}"/>
              </a:ext>
            </a:extLst>
          </p:cNvPr>
          <p:cNvSpPr/>
          <p:nvPr/>
        </p:nvSpPr>
        <p:spPr>
          <a:xfrm rot="16491853">
            <a:off x="8179108" y="1136876"/>
            <a:ext cx="1828074" cy="1469628"/>
          </a:xfrm>
          <a:prstGeom prst="arc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91AD09DE-3AAD-4332-B9F2-705E3832F27F}"/>
              </a:ext>
            </a:extLst>
          </p:cNvPr>
          <p:cNvSpPr/>
          <p:nvPr/>
        </p:nvSpPr>
        <p:spPr>
          <a:xfrm rot="16491853" flipV="1">
            <a:off x="9201922" y="884803"/>
            <a:ext cx="1542316" cy="1709372"/>
          </a:xfrm>
          <a:prstGeom prst="arc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D2E01A-725A-48C5-829F-DBE1AF394A5D}"/>
              </a:ext>
            </a:extLst>
          </p:cNvPr>
          <p:cNvSpPr/>
          <p:nvPr/>
        </p:nvSpPr>
        <p:spPr>
          <a:xfrm>
            <a:off x="6855885" y="713492"/>
            <a:ext cx="20832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R(A, Exit, T) = 10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A6CAD1-8269-436D-B3E6-44086A028CD3}"/>
              </a:ext>
            </a:extLst>
          </p:cNvPr>
          <p:cNvSpPr/>
          <p:nvPr/>
        </p:nvSpPr>
        <p:spPr>
          <a:xfrm>
            <a:off x="10258283" y="713492"/>
            <a:ext cx="19337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R(A, Exit, T) = 1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409AFB9-E9B0-4C59-9197-CF29B4C3C3F9}"/>
              </a:ext>
            </a:extLst>
          </p:cNvPr>
          <p:cNvSpPr/>
          <p:nvPr/>
        </p:nvSpPr>
        <p:spPr>
          <a:xfrm>
            <a:off x="8155957" y="1871758"/>
            <a:ext cx="429584" cy="44799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61845D3-0074-4276-BA3A-2145A44A097B}"/>
              </a:ext>
            </a:extLst>
          </p:cNvPr>
          <p:cNvSpPr/>
          <p:nvPr/>
        </p:nvSpPr>
        <p:spPr>
          <a:xfrm>
            <a:off x="10589496" y="1871690"/>
            <a:ext cx="429584" cy="44799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4C6529F9-293C-4085-AAFE-7A97C9779D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0996330"/>
              </p:ext>
            </p:extLst>
          </p:nvPr>
        </p:nvGraphicFramePr>
        <p:xfrm>
          <a:off x="8737713" y="3253257"/>
          <a:ext cx="3041140" cy="601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8228">
                  <a:extLst>
                    <a:ext uri="{9D8B030D-6E8A-4147-A177-3AD203B41FA5}">
                      <a16:colId xmlns:a16="http://schemas.microsoft.com/office/drawing/2014/main" val="179098758"/>
                    </a:ext>
                  </a:extLst>
                </a:gridCol>
                <a:gridCol w="608228">
                  <a:extLst>
                    <a:ext uri="{9D8B030D-6E8A-4147-A177-3AD203B41FA5}">
                      <a16:colId xmlns:a16="http://schemas.microsoft.com/office/drawing/2014/main" val="294949978"/>
                    </a:ext>
                  </a:extLst>
                </a:gridCol>
                <a:gridCol w="608228">
                  <a:extLst>
                    <a:ext uri="{9D8B030D-6E8A-4147-A177-3AD203B41FA5}">
                      <a16:colId xmlns:a16="http://schemas.microsoft.com/office/drawing/2014/main" val="1640253221"/>
                    </a:ext>
                  </a:extLst>
                </a:gridCol>
                <a:gridCol w="608228">
                  <a:extLst>
                    <a:ext uri="{9D8B030D-6E8A-4147-A177-3AD203B41FA5}">
                      <a16:colId xmlns:a16="http://schemas.microsoft.com/office/drawing/2014/main" val="395222801"/>
                    </a:ext>
                  </a:extLst>
                </a:gridCol>
                <a:gridCol w="608228">
                  <a:extLst>
                    <a:ext uri="{9D8B030D-6E8A-4147-A177-3AD203B41FA5}">
                      <a16:colId xmlns:a16="http://schemas.microsoft.com/office/drawing/2014/main" val="179929177"/>
                    </a:ext>
                  </a:extLst>
                </a:gridCol>
              </a:tblGrid>
              <a:tr h="6011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9566196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D349CC9D-21F8-4ABA-B382-E7BC232D03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2498169"/>
              </p:ext>
            </p:extLst>
          </p:nvPr>
        </p:nvGraphicFramePr>
        <p:xfrm>
          <a:off x="8737713" y="4597554"/>
          <a:ext cx="3041140" cy="601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8228">
                  <a:extLst>
                    <a:ext uri="{9D8B030D-6E8A-4147-A177-3AD203B41FA5}">
                      <a16:colId xmlns:a16="http://schemas.microsoft.com/office/drawing/2014/main" val="179098758"/>
                    </a:ext>
                  </a:extLst>
                </a:gridCol>
                <a:gridCol w="608228">
                  <a:extLst>
                    <a:ext uri="{9D8B030D-6E8A-4147-A177-3AD203B41FA5}">
                      <a16:colId xmlns:a16="http://schemas.microsoft.com/office/drawing/2014/main" val="294949978"/>
                    </a:ext>
                  </a:extLst>
                </a:gridCol>
                <a:gridCol w="608228">
                  <a:extLst>
                    <a:ext uri="{9D8B030D-6E8A-4147-A177-3AD203B41FA5}">
                      <a16:colId xmlns:a16="http://schemas.microsoft.com/office/drawing/2014/main" val="1640253221"/>
                    </a:ext>
                  </a:extLst>
                </a:gridCol>
                <a:gridCol w="608228">
                  <a:extLst>
                    <a:ext uri="{9D8B030D-6E8A-4147-A177-3AD203B41FA5}">
                      <a16:colId xmlns:a16="http://schemas.microsoft.com/office/drawing/2014/main" val="395222801"/>
                    </a:ext>
                  </a:extLst>
                </a:gridCol>
                <a:gridCol w="608228">
                  <a:extLst>
                    <a:ext uri="{9D8B030D-6E8A-4147-A177-3AD203B41FA5}">
                      <a16:colId xmlns:a16="http://schemas.microsoft.com/office/drawing/2014/main" val="179929177"/>
                    </a:ext>
                  </a:extLst>
                </a:gridCol>
              </a:tblGrid>
              <a:tr h="6011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95661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6731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Infinite Utilities?!</a:t>
            </a:r>
          </a:p>
        </p:txBody>
      </p:sp>
      <p:sp>
        <p:nvSpPr>
          <p:cNvPr id="17254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0896600" cy="510540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en-US" sz="2800" dirty="0"/>
              <a:t> Problem: What if the game lasts forever?  Do we get infinite rewards?</a:t>
            </a:r>
          </a:p>
          <a:p>
            <a:pPr lvl="3">
              <a:buFont typeface="Wingdings" charset="0"/>
              <a:buChar char="§"/>
              <a:defRPr/>
            </a:pPr>
            <a:endParaRPr lang="en-US" sz="1000" dirty="0"/>
          </a:p>
          <a:p>
            <a:pPr>
              <a:buFont typeface="Wingdings" charset="0"/>
              <a:buChar char="§"/>
              <a:defRPr/>
            </a:pPr>
            <a:r>
              <a:rPr lang="en-US" sz="2800" dirty="0"/>
              <a:t> Solutions:</a:t>
            </a:r>
          </a:p>
          <a:p>
            <a:pPr lvl="1">
              <a:buFont typeface="Wingdings" charset="0"/>
              <a:buChar char="§"/>
              <a:defRPr/>
            </a:pPr>
            <a:r>
              <a:rPr lang="en-US" sz="2400" dirty="0"/>
              <a:t>Finite horizon: (similar to depth-limited search)</a:t>
            </a:r>
          </a:p>
          <a:p>
            <a:pPr lvl="2">
              <a:buFont typeface="Wingdings" charset="0"/>
              <a:buChar char="§"/>
              <a:defRPr/>
            </a:pPr>
            <a:r>
              <a:rPr lang="en-US" sz="2400" dirty="0"/>
              <a:t>Terminate episodes after a fixed T steps (e.g. life)</a:t>
            </a:r>
          </a:p>
          <a:p>
            <a:pPr lvl="2">
              <a:buFont typeface="Wingdings" charset="0"/>
              <a:buChar char="§"/>
              <a:defRPr/>
            </a:pPr>
            <a:r>
              <a:rPr lang="en-US" sz="2400" dirty="0"/>
              <a:t>Gives </a:t>
            </a:r>
            <a:r>
              <a:rPr lang="en-US" sz="2400" dirty="0" err="1"/>
              <a:t>nonstationary</a:t>
            </a:r>
            <a:r>
              <a:rPr lang="en-US" sz="2400" dirty="0"/>
              <a:t> policies (</a:t>
            </a:r>
            <a:r>
              <a:rPr lang="en-US" sz="2400" dirty="0">
                <a:sym typeface="Symbol" charset="0"/>
              </a:rPr>
              <a:t> depends on time left)</a:t>
            </a:r>
          </a:p>
          <a:p>
            <a:pPr lvl="7">
              <a:defRPr/>
            </a:pPr>
            <a:endParaRPr lang="en-US" sz="800" dirty="0">
              <a:sym typeface="Symbol" charset="0"/>
            </a:endParaRPr>
          </a:p>
          <a:p>
            <a:pPr lvl="1">
              <a:buFont typeface="Wingdings" charset="0"/>
              <a:buChar char="§"/>
              <a:defRPr/>
            </a:pPr>
            <a:r>
              <a:rPr lang="en-US" sz="2400" dirty="0">
                <a:sym typeface="Symbol" charset="0"/>
              </a:rPr>
              <a:t>Discounting: use 0 &lt;  &lt; 1</a:t>
            </a:r>
          </a:p>
          <a:p>
            <a:pPr lvl="1">
              <a:buFont typeface="Wingdings" charset="0"/>
              <a:buChar char="§"/>
              <a:defRPr/>
            </a:pPr>
            <a:endParaRPr lang="en-US" sz="2800" dirty="0">
              <a:sym typeface="Symbol" charset="0"/>
            </a:endParaRPr>
          </a:p>
          <a:p>
            <a:pPr lvl="1">
              <a:buFont typeface="Wingdings" charset="0"/>
              <a:buChar char="§"/>
              <a:defRPr/>
            </a:pPr>
            <a:endParaRPr lang="en-US" sz="2800" dirty="0">
              <a:sym typeface="Symbol" charset="0"/>
            </a:endParaRPr>
          </a:p>
          <a:p>
            <a:pPr lvl="2">
              <a:buFont typeface="Wingdings" charset="0"/>
              <a:buChar char="§"/>
              <a:defRPr/>
            </a:pPr>
            <a:r>
              <a:rPr lang="en-US" sz="2400" dirty="0">
                <a:sym typeface="Symbol" charset="0"/>
              </a:rPr>
              <a:t>Smaller  means smaller </a:t>
            </a:r>
            <a:r>
              <a:rPr lang="ja-JP" altLang="en-US" sz="2400" dirty="0">
                <a:sym typeface="Symbol" charset="0"/>
              </a:rPr>
              <a:t>“</a:t>
            </a:r>
            <a:r>
              <a:rPr lang="en-US" altLang="ja-JP" sz="2400" dirty="0">
                <a:sym typeface="Symbol" charset="0"/>
              </a:rPr>
              <a:t>horizon</a:t>
            </a:r>
            <a:r>
              <a:rPr lang="ja-JP" altLang="en-US" sz="2400" dirty="0">
                <a:sym typeface="Symbol" charset="0"/>
              </a:rPr>
              <a:t>”</a:t>
            </a:r>
            <a:r>
              <a:rPr lang="en-US" altLang="ja-JP" sz="2400" dirty="0">
                <a:sym typeface="Symbol" charset="0"/>
              </a:rPr>
              <a:t> – shorter term focus</a:t>
            </a:r>
          </a:p>
          <a:p>
            <a:pPr lvl="8">
              <a:buClr>
                <a:srgbClr val="000000"/>
              </a:buClr>
              <a:defRPr/>
            </a:pPr>
            <a:endParaRPr lang="en-US" sz="800" dirty="0">
              <a:solidFill>
                <a:srgbClr val="000000"/>
              </a:solidFill>
              <a:sym typeface="Symbol" charset="0"/>
            </a:endParaRPr>
          </a:p>
          <a:p>
            <a:pPr lvl="1">
              <a:buClr>
                <a:srgbClr val="000000"/>
              </a:buClr>
              <a:buFont typeface="Wingdings" charset="0"/>
              <a:buChar char="§"/>
              <a:defRPr/>
            </a:pPr>
            <a:r>
              <a:rPr lang="en-US" sz="2400" dirty="0">
                <a:solidFill>
                  <a:srgbClr val="000000"/>
                </a:solidFill>
                <a:sym typeface="Symbol" charset="0"/>
              </a:rPr>
              <a:t>Absorbing state: guarantee that for every policy, a terminal state will eventually be reached (like </a:t>
            </a:r>
            <a:r>
              <a:rPr lang="ja-JP" altLang="en-US" sz="2400" dirty="0">
                <a:solidFill>
                  <a:srgbClr val="000000"/>
                </a:solidFill>
                <a:sym typeface="Symbol" charset="0"/>
              </a:rPr>
              <a:t>“</a:t>
            </a:r>
            <a:r>
              <a:rPr lang="en-US" altLang="ja-JP" sz="2400" dirty="0">
                <a:solidFill>
                  <a:srgbClr val="000000"/>
                </a:solidFill>
                <a:sym typeface="Symbol" charset="0"/>
              </a:rPr>
              <a:t>overheated</a:t>
            </a:r>
            <a:r>
              <a:rPr lang="ja-JP" altLang="en-US" sz="2400" dirty="0">
                <a:solidFill>
                  <a:srgbClr val="000000"/>
                </a:solidFill>
                <a:sym typeface="Symbol" charset="0"/>
              </a:rPr>
              <a:t>”</a:t>
            </a:r>
            <a:r>
              <a:rPr lang="en-US" altLang="ja-JP" sz="2400" dirty="0">
                <a:solidFill>
                  <a:srgbClr val="000000"/>
                </a:solidFill>
                <a:sym typeface="Symbol" charset="0"/>
              </a:rPr>
              <a:t> for racing)</a:t>
            </a:r>
          </a:p>
          <a:p>
            <a:pPr lvl="1">
              <a:buFont typeface="Wingdings" charset="0"/>
              <a:buChar char="§"/>
              <a:defRPr/>
            </a:pPr>
            <a:endParaRPr lang="en-US" sz="2400" dirty="0">
              <a:sym typeface="Symbol" charset="0"/>
            </a:endParaRPr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905127" y="4275285"/>
            <a:ext cx="5222620" cy="714014"/>
          </a:xfrm>
          <a:prstGeom prst="rect">
            <a:avLst/>
          </a:prstGeom>
          <a:noFill/>
          <a:ln/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70415" y="2362387"/>
            <a:ext cx="3759585" cy="1752226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50B199-4890-45BE-BD7D-B97648A0F002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MDPs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6187" y="1667339"/>
            <a:ext cx="7313613" cy="4275797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C38951-3D1F-415B-B7C9-51AAA8587ACC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Iteration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886" y="1572986"/>
            <a:ext cx="6067425" cy="4200525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B305E6-99F3-439D-AB70-4753F591CF53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13395239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  <a:sym typeface="Symbol" pitchFamily="18" charset="2"/>
              </a:rPr>
              <a:t>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Start with V</a:t>
            </a:r>
            <a:r>
              <a:rPr lang="en-US" sz="2400" baseline="-25000" dirty="0">
                <a:ea typeface="ＭＳ Ｐゴシック" pitchFamily="34" charset="-128"/>
              </a:rPr>
              <a:t>0</a:t>
            </a:r>
            <a:r>
              <a:rPr lang="en-US" sz="2400" dirty="0">
                <a:ea typeface="ＭＳ Ｐゴシック" pitchFamily="34" charset="-128"/>
              </a:rPr>
              <a:t>(s) = 0: no time steps left means an expected reward sum of zero</a:t>
            </a:r>
          </a:p>
          <a:p>
            <a:pPr lvl="2">
              <a:lnSpc>
                <a:spcPct val="80000"/>
              </a:lnSpc>
            </a:pPr>
            <a:endParaRPr lang="en-US" sz="16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Given vector of </a:t>
            </a:r>
            <a:r>
              <a:rPr lang="en-US" sz="2400" dirty="0" err="1">
                <a:ea typeface="ＭＳ Ｐゴシック" pitchFamily="34" charset="-128"/>
              </a:rPr>
              <a:t>V</a:t>
            </a:r>
            <a:r>
              <a:rPr lang="en-US" sz="2400" baseline="-25000" dirty="0" err="1">
                <a:ea typeface="ＭＳ Ｐゴシック" pitchFamily="34" charset="-128"/>
              </a:rPr>
              <a:t>k</a:t>
            </a:r>
            <a:r>
              <a:rPr lang="en-US" sz="2400" dirty="0">
                <a:ea typeface="ＭＳ Ｐゴシック" pitchFamily="34" charset="-128"/>
              </a:rPr>
              <a:t>(s) values, do one ply of </a:t>
            </a:r>
            <a:r>
              <a:rPr lang="en-US" sz="2400" dirty="0" err="1">
                <a:ea typeface="ＭＳ Ｐゴシック" pitchFamily="34" charset="-128"/>
              </a:rPr>
              <a:t>expectimax</a:t>
            </a:r>
            <a:r>
              <a:rPr lang="en-US" sz="2400" dirty="0">
                <a:ea typeface="ＭＳ Ｐゴシック" pitchFamily="34" charset="-128"/>
              </a:rPr>
              <a:t> from each state:</a:t>
            </a: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Repeat until convergence</a:t>
            </a:r>
          </a:p>
          <a:p>
            <a:pPr marL="0" lvl="1" indent="0">
              <a:lnSpc>
                <a:spcPct val="80000"/>
              </a:lnSpc>
              <a:buNone/>
            </a:pPr>
            <a:endParaRPr lang="en-US" sz="2000" dirty="0">
              <a:ea typeface="ＭＳ Ｐゴシック" pitchFamily="34" charset="-128"/>
            </a:endParaRPr>
          </a:p>
        </p:txBody>
      </p:sp>
      <p:pic>
        <p:nvPicPr>
          <p:cNvPr id="29" name="Picture 2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142684" y="2667000"/>
            <a:ext cx="7266933" cy="690930"/>
          </a:xfrm>
          <a:prstGeom prst="rect">
            <a:avLst/>
          </a:prstGeom>
          <a:noFill/>
          <a:ln/>
          <a:effectLst/>
        </p:spPr>
      </p:pic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9220200" y="2286001"/>
            <a:ext cx="2286000" cy="2214564"/>
            <a:chOff x="2400" y="1401"/>
            <a:chExt cx="1440" cy="1395"/>
          </a:xfrm>
        </p:grpSpPr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3" name="Line 13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4" name="Line 1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5" name="Line 15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6" name="Line 16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sp>
          <p:nvSpPr>
            <p:cNvPr id="11" name="Oval 17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grpSp>
          <p:nvGrpSpPr>
            <p:cNvPr id="12" name="Group 18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19" name="Line 19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0" name="Line 2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1" name="Line 21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2" name="Line 22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sp>
          <p:nvSpPr>
            <p:cNvPr id="13" name="Text Box 23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a</a:t>
              </a:r>
            </a:p>
          </p:txBody>
        </p: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3216" y="1401"/>
              <a:ext cx="62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V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k+1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(s)</a:t>
              </a:r>
            </a:p>
          </p:txBody>
        </p:sp>
        <p:sp>
          <p:nvSpPr>
            <p:cNvPr id="15" name="Text Box 25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 a</a:t>
              </a:r>
            </a:p>
          </p:txBody>
        </p:sp>
        <p:sp>
          <p:nvSpPr>
            <p:cNvPr id="16" name="Text Box 26"/>
            <p:cNvSpPr txBox="1">
              <a:spLocks noChangeArrowheads="1"/>
            </p:cNvSpPr>
            <p:nvPr/>
          </p:nvSpPr>
          <p:spPr bwMode="auto">
            <a:xfrm>
              <a:off x="2592" y="2265"/>
              <a:ext cx="50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s,a,s</a:t>
              </a:r>
              <a:r>
                <a: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游ゴシック" panose="020B0400000000000000" pitchFamily="34" charset="-128"/>
                  <a:cs typeface="Calibri"/>
                </a:rPr>
                <a:t>’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>
              <a:off x="2789" y="2505"/>
              <a:ext cx="66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V</a:t>
              </a:r>
              <a:r>
                <a:rPr kumimoji="0" lang="en-US" sz="24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k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(s’</a:t>
              </a:r>
              <a:r>
                <a:rPr kumimoji="0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游ゴシック" panose="020B0400000000000000" pitchFamily="34" charset="-128"/>
                  <a:cs typeface="Calibri"/>
                </a:rPr>
                <a:t>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27" name="Isosceles Triangle 26"/>
          <p:cNvSpPr/>
          <p:nvPr/>
        </p:nvSpPr>
        <p:spPr>
          <a:xfrm>
            <a:off x="9601200" y="4495800"/>
            <a:ext cx="1600200" cy="1752600"/>
          </a:xfrm>
          <a:prstGeom prst="triangle">
            <a:avLst/>
          </a:prstGeom>
          <a:solidFill>
            <a:srgbClr val="8FAA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00A95C-07F3-44AC-B501-35A94D885AA4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20020783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Noise = 0.2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Discount = 0.9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791" y="1143000"/>
            <a:ext cx="6206418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6BAD1F-F065-44CE-9686-B960E82C8D58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Noise = 0.2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Discount = 0.9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545" y="1143000"/>
            <a:ext cx="617691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91E7AF-775E-403E-BB55-3153D3A0DB9F}"/>
              </a:ext>
            </a:extLst>
          </p:cNvPr>
          <p:cNvSpPr txBox="1"/>
          <p:nvPr/>
        </p:nvSpPr>
        <p:spPr>
          <a:xfrm>
            <a:off x="552099" y="639596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9287608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Noise = 0.2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Discount = 0.9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400" y="1143000"/>
            <a:ext cx="6207201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30BABF-289F-4113-B8AB-673D4849CC0C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41658570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Noise = 0.2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Discount = 0.9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179" y="1143000"/>
            <a:ext cx="6177643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F01B42-17B3-4905-993D-195C119218ED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2388132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213C0-5BFC-4246-8356-91B9653D6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1CBFE-AC74-4F67-928E-4F37ED723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624835"/>
          </a:xfrm>
        </p:spPr>
        <p:txBody>
          <a:bodyPr/>
          <a:lstStyle/>
          <a:p>
            <a:r>
              <a:rPr lang="en-US" dirty="0"/>
              <a:t>Last time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Applications of sequential decision making (and </a:t>
            </a:r>
            <a:r>
              <a:rPr lang="en-US" dirty="0" err="1">
                <a:solidFill>
                  <a:schemeClr val="tx1"/>
                </a:solidFill>
              </a:rPr>
              <a:t>Gridworld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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Minimax and </a:t>
            </a:r>
            <a:r>
              <a:rPr lang="en-US" dirty="0" err="1">
                <a:solidFill>
                  <a:schemeClr val="tx1"/>
                </a:solidFill>
              </a:rPr>
              <a:t>expectimax</a:t>
            </a:r>
            <a:r>
              <a:rPr lang="en-US" dirty="0">
                <a:solidFill>
                  <a:schemeClr val="tx1"/>
                </a:solidFill>
              </a:rPr>
              <a:t> trees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MDP setup</a:t>
            </a: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544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Noise = 0.2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Discount = 0.9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57098"/>
            <a:ext cx="6172200" cy="57009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A5AEAD-A5F4-41EB-AD60-A024EAA28240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11449379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Noise = 0.2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Discount = 0.9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644" y="1143000"/>
            <a:ext cx="6186713" cy="5714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8E5FDC-D61E-476C-93C3-CCDD29872398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9340199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Noise = 0.2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Discount = 0.9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972" y="1173166"/>
            <a:ext cx="6154057" cy="56848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D562C4-2710-40ED-8EEA-460798F08A20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30369444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Noise = 0.2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Discount = 0.9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48034"/>
            <a:ext cx="6172200" cy="57099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56A59A-9400-404B-B9E7-951210D262DE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32892898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Noise = 0.2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Discount = 0.9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75224"/>
            <a:ext cx="6172200" cy="5682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A3B3CA-A869-43B5-93D4-36D10F54C6E2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22832768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Noise = 0.2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Discount = 0.9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98" y="1157224"/>
            <a:ext cx="6179605" cy="57007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C4A487-3F19-4C1F-8AEF-335E1D1BC85B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32020738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Noise = 0.2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Discount = 0.9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25" y="1143000"/>
            <a:ext cx="619655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B67DC5-FD6A-4F42-B264-7F20A82D61EA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12085960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Noise = 0.2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Discount = 0.9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38306"/>
            <a:ext cx="6172200" cy="57196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8330BF-C43C-41FE-A30B-5AED7733E31D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39793206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Noise = 0.2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Discount = 0.9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25" y="1143000"/>
            <a:ext cx="619655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045A23-7CA0-48B5-A644-305A62CC2ABA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19578725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k=100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Noise = 0.2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Discount = 0.9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9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46" y="1130418"/>
            <a:ext cx="6190508" cy="57275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3F820B-FA6D-48AB-986C-B3A146C5AC43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914740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Markov Decision Processes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93838"/>
            <a:ext cx="6553200" cy="45259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An MDP is defined by: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set of states s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set of actions 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A</a:t>
            </a:r>
            <a:endParaRPr lang="en-US" sz="2000" dirty="0">
              <a:solidFill>
                <a:srgbClr val="CC0000"/>
              </a:solidFill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transition function T(s, a, s</a:t>
            </a:r>
            <a:r>
              <a:rPr lang="en-US" altLang="ja-JP" sz="2000" dirty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000" dirty="0">
              <a:ea typeface="ＭＳ Ｐゴシック" pitchFamily="34" charset="-128"/>
            </a:endParaRP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Probability that a from s leads to s’, i.e., P(s</a:t>
            </a:r>
            <a:r>
              <a:rPr lang="en-US" altLang="ja-JP" sz="1800" dirty="0">
                <a:ea typeface="ＭＳ Ｐゴシック" pitchFamily="34" charset="-128"/>
              </a:rPr>
              <a:t>’| s, a)</a:t>
            </a: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Also called the model or the dynamics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reward function R(s, a, s</a:t>
            </a:r>
            <a:r>
              <a:rPr lang="en-US" altLang="ja-JP" sz="2000" dirty="0">
                <a:solidFill>
                  <a:srgbClr val="CC0000"/>
                </a:solidFill>
                <a:ea typeface="ＭＳ Ｐゴシック" pitchFamily="34" charset="-128"/>
              </a:rPr>
              <a:t>’) </a:t>
            </a: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Sometimes just R(s) or R(s</a:t>
            </a:r>
            <a:r>
              <a:rPr lang="en-US" altLang="ja-JP" sz="1800" dirty="0">
                <a:ea typeface="ＭＳ Ｐゴシック" pitchFamily="34" charset="-128"/>
              </a:rPr>
              <a:t>’)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start state</a:t>
            </a: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Maybe 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terminal state</a:t>
            </a:r>
          </a:p>
          <a:p>
            <a:pPr lvl="1">
              <a:lnSpc>
                <a:spcPct val="80000"/>
              </a:lnSpc>
            </a:pPr>
            <a:endParaRPr lang="en-US" sz="32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MDPs are non-deterministic search problems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One way to solve them is with </a:t>
            </a:r>
            <a:r>
              <a:rPr lang="en-US" sz="2000" dirty="0" err="1">
                <a:ea typeface="ＭＳ Ｐゴシック" pitchFamily="34" charset="-128"/>
              </a:rPr>
              <a:t>expectimax</a:t>
            </a:r>
            <a:r>
              <a:rPr lang="en-US" sz="2000" dirty="0">
                <a:ea typeface="ＭＳ Ｐゴシック" pitchFamily="34" charset="-128"/>
              </a:rPr>
              <a:t> search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We’</a:t>
            </a:r>
            <a:r>
              <a:rPr lang="en-US" altLang="ja-JP" sz="2000" dirty="0">
                <a:ea typeface="ＭＳ Ｐゴシック" pitchFamily="34" charset="-128"/>
              </a:rPr>
              <a:t>ll have a new tool soon</a:t>
            </a:r>
            <a:endParaRPr lang="en-US" sz="2000" dirty="0">
              <a:ea typeface="ＭＳ Ｐゴシック" pitchFamily="34" charset="-128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0735" y="1371600"/>
            <a:ext cx="4495800" cy="34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3135" y="1373299"/>
            <a:ext cx="4439265" cy="3197001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10800" y="3896549"/>
            <a:ext cx="457200" cy="24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67801" y="3886200"/>
            <a:ext cx="509618" cy="21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77400" y="2895600"/>
            <a:ext cx="43332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C:\Users\Dan\Dropbox\Office\CS 188\Ketrina Art\MDPs\AgentTopDow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71422" y="3581400"/>
            <a:ext cx="815578" cy="762000"/>
          </a:xfrm>
          <a:prstGeom prst="rect">
            <a:avLst/>
          </a:prstGeom>
          <a:noFill/>
        </p:spPr>
      </p:pic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7086600" y="6488112"/>
            <a:ext cx="5105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[Demo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gridworld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manual intro (L8D1)]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D2F2D3-1842-42F6-A55D-788184322A67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ABE6A-B336-48C9-A0BF-67DCAE80B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B1898-2E7B-468C-822E-C47E0A296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we moved from k=1 to k=2 to k=3, how did we get these specific values for s=(2,2)?</a:t>
            </a:r>
          </a:p>
        </p:txBody>
      </p:sp>
      <p:pic>
        <p:nvPicPr>
          <p:cNvPr id="5" name="Picture 4" descr="Screen Shot 2014-08-10 at 7.47.51 PM.png">
            <a:extLst>
              <a:ext uri="{FF2B5EF4-FFF2-40B4-BE49-F238E27FC236}">
                <a16:creationId xmlns:a16="http://schemas.microsoft.com/office/drawing/2014/main" id="{D0A2F4AB-DA8E-42D7-9FE1-B9B9CB42B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76" y="2924909"/>
            <a:ext cx="3031111" cy="2804444"/>
          </a:xfrm>
          <a:prstGeom prst="rect">
            <a:avLst/>
          </a:prstGeom>
        </p:spPr>
      </p:pic>
      <p:pic>
        <p:nvPicPr>
          <p:cNvPr id="7" name="Picture 6" descr="Screen Shot 2014-08-10 at 7.47.56 PM.png">
            <a:extLst>
              <a:ext uri="{FF2B5EF4-FFF2-40B4-BE49-F238E27FC236}">
                <a16:creationId xmlns:a16="http://schemas.microsoft.com/office/drawing/2014/main" id="{D4605C2A-BE70-4176-A2F8-CDE7881E67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000" y="2924909"/>
            <a:ext cx="3026667" cy="2786666"/>
          </a:xfrm>
          <a:prstGeom prst="rect">
            <a:avLst/>
          </a:prstGeom>
        </p:spPr>
      </p:pic>
      <p:pic>
        <p:nvPicPr>
          <p:cNvPr id="9" name="Picture 8" descr="Screen Shot 2014-08-10 at 7.48.00 PM.png">
            <a:extLst>
              <a:ext uri="{FF2B5EF4-FFF2-40B4-BE49-F238E27FC236}">
                <a16:creationId xmlns:a16="http://schemas.microsoft.com/office/drawing/2014/main" id="{E73EB6CF-B845-45AF-863E-D88217CC01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951" y="2911575"/>
            <a:ext cx="3026667" cy="280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29DB6A-A0E4-45AE-AA17-8B06B052B79B}"/>
              </a:ext>
            </a:extLst>
          </p:cNvPr>
          <p:cNvSpPr txBox="1"/>
          <p:nvPr/>
        </p:nvSpPr>
        <p:spPr>
          <a:xfrm>
            <a:off x="362726" y="3285186"/>
            <a:ext cx="351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BD1399-A2A3-43C6-B88D-3F392917F8D3}"/>
              </a:ext>
            </a:extLst>
          </p:cNvPr>
          <p:cNvSpPr txBox="1"/>
          <p:nvPr/>
        </p:nvSpPr>
        <p:spPr>
          <a:xfrm>
            <a:off x="362725" y="3979369"/>
            <a:ext cx="351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7F38CE-98CE-4431-B5D2-D7292243D8E2}"/>
              </a:ext>
            </a:extLst>
          </p:cNvPr>
          <p:cNvSpPr txBox="1"/>
          <p:nvPr/>
        </p:nvSpPr>
        <p:spPr>
          <a:xfrm>
            <a:off x="351689" y="4673552"/>
            <a:ext cx="351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F829FA-E59B-41E3-AB33-970CB7780E9F}"/>
              </a:ext>
            </a:extLst>
          </p:cNvPr>
          <p:cNvSpPr txBox="1"/>
          <p:nvPr/>
        </p:nvSpPr>
        <p:spPr>
          <a:xfrm>
            <a:off x="2496651" y="2439583"/>
            <a:ext cx="351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5EFDC5-3AC7-415D-8ACC-E0E4C912FB71}"/>
              </a:ext>
            </a:extLst>
          </p:cNvPr>
          <p:cNvSpPr txBox="1"/>
          <p:nvPr/>
        </p:nvSpPr>
        <p:spPr>
          <a:xfrm>
            <a:off x="1810476" y="2439583"/>
            <a:ext cx="351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7D2445-05A6-45A9-A54A-9098676876D3}"/>
              </a:ext>
            </a:extLst>
          </p:cNvPr>
          <p:cNvSpPr txBox="1"/>
          <p:nvPr/>
        </p:nvSpPr>
        <p:spPr>
          <a:xfrm>
            <a:off x="1124301" y="2439583"/>
            <a:ext cx="351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0CD539-4D3C-4433-8A65-BA10E6E4DA35}"/>
              </a:ext>
            </a:extLst>
          </p:cNvPr>
          <p:cNvSpPr txBox="1"/>
          <p:nvPr/>
        </p:nvSpPr>
        <p:spPr>
          <a:xfrm>
            <a:off x="3182826" y="2439582"/>
            <a:ext cx="351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362584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cingSubTree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657600"/>
            <a:ext cx="5803005" cy="2822260"/>
          </a:xfrm>
          <a:prstGeom prst="rect">
            <a:avLst/>
          </a:prstGeom>
        </p:spPr>
      </p:pic>
      <p:cxnSp>
        <p:nvCxnSpPr>
          <p:cNvPr id="951" name="Straight Arrow Connector 10"/>
          <p:cNvCxnSpPr>
            <a:stCxn id="309" idx="2"/>
            <a:endCxn id="313" idx="1"/>
          </p:cNvCxnSpPr>
          <p:nvPr/>
        </p:nvCxnSpPr>
        <p:spPr>
          <a:xfrm>
            <a:off x="7749492" y="1843018"/>
            <a:ext cx="1563311" cy="41090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Racing Tree Example</a:t>
            </a:r>
          </a:p>
        </p:txBody>
      </p:sp>
      <p:grpSp>
        <p:nvGrpSpPr>
          <p:cNvPr id="308" name="Group 43"/>
          <p:cNvGrpSpPr/>
          <p:nvPr/>
        </p:nvGrpSpPr>
        <p:grpSpPr>
          <a:xfrm>
            <a:off x="5268141" y="1524000"/>
            <a:ext cx="6237200" cy="2514600"/>
            <a:chOff x="460604" y="858084"/>
            <a:chExt cx="11931837" cy="4810462"/>
          </a:xfrm>
        </p:grpSpPr>
        <p:pic>
          <p:nvPicPr>
            <p:cNvPr id="309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3" y="858084"/>
              <a:ext cx="928189" cy="610286"/>
            </a:xfrm>
            <a:prstGeom prst="rect">
              <a:avLst/>
            </a:prstGeom>
            <a:noFill/>
          </p:spPr>
        </p:pic>
        <p:pic>
          <p:nvPicPr>
            <p:cNvPr id="310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12034" y="3044658"/>
              <a:ext cx="1014614" cy="639346"/>
            </a:xfrm>
            <a:prstGeom prst="rect">
              <a:avLst/>
            </a:prstGeom>
            <a:noFill/>
          </p:spPr>
        </p:pic>
        <p:pic>
          <p:nvPicPr>
            <p:cNvPr id="311" name="Picture 2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07647" y="4941331"/>
              <a:ext cx="984794" cy="697467"/>
            </a:xfrm>
            <a:prstGeom prst="rect">
              <a:avLst/>
            </a:prstGeom>
            <a:noFill/>
          </p:spPr>
        </p:pic>
        <p:sp>
          <p:nvSpPr>
            <p:cNvPr id="312" name="Oval 7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3" name="Oval 8"/>
            <p:cNvSpPr/>
            <p:nvPr/>
          </p:nvSpPr>
          <p:spPr>
            <a:xfrm>
              <a:off x="8153453" y="2209801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15" name="Straight Arrow Connector 12"/>
            <p:cNvCxnSpPr>
              <a:stCxn id="309" idx="2"/>
            </p:cNvCxnSpPr>
            <p:nvPr/>
          </p:nvCxnSpPr>
          <p:spPr>
            <a:xfrm flipH="1">
              <a:off x="2030842" y="1468370"/>
              <a:ext cx="3176615" cy="786067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6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4" y="3044658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17" name="Straight Arrow Connector 16"/>
            <p:cNvCxnSpPr/>
            <p:nvPr/>
          </p:nvCxnSpPr>
          <p:spPr>
            <a:xfrm flipH="1">
              <a:off x="6030098" y="2514601"/>
              <a:ext cx="2275755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17"/>
            <p:cNvCxnSpPr/>
            <p:nvPr/>
          </p:nvCxnSpPr>
          <p:spPr>
            <a:xfrm>
              <a:off x="8305854" y="2514601"/>
              <a:ext cx="2413488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9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3" y="3044658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20" name="Straight Arrow Connector 319"/>
            <p:cNvCxnSpPr>
              <a:endCxn id="319" idx="0"/>
            </p:cNvCxnSpPr>
            <p:nvPr/>
          </p:nvCxnSpPr>
          <p:spPr>
            <a:xfrm flipH="1">
              <a:off x="1915298" y="2435743"/>
              <a:ext cx="7778" cy="608916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1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88129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22" name="Oval 321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3" name="Oval 322"/>
            <p:cNvSpPr/>
            <p:nvPr/>
          </p:nvSpPr>
          <p:spPr>
            <a:xfrm>
              <a:off x="2778807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24" name="Straight Arrow Connector 323"/>
            <p:cNvCxnSpPr>
              <a:stCxn id="319" idx="2"/>
              <a:endCxn id="323" idx="1"/>
            </p:cNvCxnSpPr>
            <p:nvPr/>
          </p:nvCxnSpPr>
          <p:spPr>
            <a:xfrm>
              <a:off x="1915298" y="3654944"/>
              <a:ext cx="908145" cy="50380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Arrow Connector 324"/>
            <p:cNvCxnSpPr>
              <a:stCxn id="319" idx="2"/>
              <a:endCxn id="322" idx="7"/>
            </p:cNvCxnSpPr>
            <p:nvPr/>
          </p:nvCxnSpPr>
          <p:spPr>
            <a:xfrm flipH="1">
              <a:off x="1024684" y="3654944"/>
              <a:ext cx="890614" cy="503807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6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72547" y="502920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27" name="Straight Arrow Connector 326"/>
            <p:cNvCxnSpPr>
              <a:stCxn id="323" idx="4"/>
              <a:endCxn id="326" idx="0"/>
            </p:cNvCxnSpPr>
            <p:nvPr/>
          </p:nvCxnSpPr>
          <p:spPr>
            <a:xfrm flipH="1">
              <a:off x="2236642" y="4418915"/>
              <a:ext cx="694565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Arrow Connector 327"/>
            <p:cNvCxnSpPr>
              <a:stCxn id="323" idx="4"/>
              <a:endCxn id="321" idx="0"/>
            </p:cNvCxnSpPr>
            <p:nvPr/>
          </p:nvCxnSpPr>
          <p:spPr>
            <a:xfrm>
              <a:off x="2931207" y="4418915"/>
              <a:ext cx="66423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9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30" name="Straight Arrow Connector 329"/>
            <p:cNvCxnSpPr>
              <a:stCxn id="322" idx="4"/>
              <a:endCxn id="329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Oval 330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32" name="Straight Arrow Connector 331"/>
            <p:cNvCxnSpPr>
              <a:stCxn id="316" idx="2"/>
              <a:endCxn id="331" idx="7"/>
            </p:cNvCxnSpPr>
            <p:nvPr/>
          </p:nvCxnSpPr>
          <p:spPr>
            <a:xfrm flipH="1">
              <a:off x="5123926" y="3654944"/>
              <a:ext cx="906173" cy="503807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3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34" name="Straight Arrow Connector 333"/>
            <p:cNvCxnSpPr>
              <a:stCxn id="331" idx="4"/>
              <a:endCxn id="333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5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69733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36" name="Oval 335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37" name="Straight Arrow Connector 336"/>
            <p:cNvCxnSpPr>
              <a:stCxn id="316" idx="2"/>
              <a:endCxn id="336" idx="1"/>
            </p:cNvCxnSpPr>
            <p:nvPr/>
          </p:nvCxnSpPr>
          <p:spPr>
            <a:xfrm>
              <a:off x="6030098" y="3654944"/>
              <a:ext cx="909379" cy="50380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8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99923" y="502920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39" name="Straight Arrow Connector 338"/>
            <p:cNvCxnSpPr>
              <a:stCxn id="336" idx="4"/>
              <a:endCxn id="338" idx="0"/>
            </p:cNvCxnSpPr>
            <p:nvPr/>
          </p:nvCxnSpPr>
          <p:spPr>
            <a:xfrm flipH="1">
              <a:off x="6464016" y="4418915"/>
              <a:ext cx="583224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Arrow Connector 339"/>
            <p:cNvCxnSpPr>
              <a:stCxn id="336" idx="4"/>
              <a:endCxn id="335" idx="0"/>
            </p:cNvCxnSpPr>
            <p:nvPr/>
          </p:nvCxnSpPr>
          <p:spPr>
            <a:xfrm>
              <a:off x="7047240" y="4418915"/>
              <a:ext cx="62980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1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20493" y="5028515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42" name="Oval 341"/>
            <p:cNvSpPr/>
            <p:nvPr/>
          </p:nvSpPr>
          <p:spPr>
            <a:xfrm>
              <a:off x="9478656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43" name="Straight Arrow Connector 342"/>
            <p:cNvCxnSpPr>
              <a:stCxn id="310" idx="2"/>
              <a:endCxn id="342" idx="7"/>
            </p:cNvCxnSpPr>
            <p:nvPr/>
          </p:nvCxnSpPr>
          <p:spPr>
            <a:xfrm flipH="1">
              <a:off x="9738820" y="3684004"/>
              <a:ext cx="980522" cy="47406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4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49581" y="5028515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45" name="Straight Arrow Connector 344"/>
            <p:cNvCxnSpPr>
              <a:stCxn id="342" idx="4"/>
              <a:endCxn id="344" idx="0"/>
            </p:cNvCxnSpPr>
            <p:nvPr/>
          </p:nvCxnSpPr>
          <p:spPr>
            <a:xfrm flipH="1">
              <a:off x="9013677" y="4418230"/>
              <a:ext cx="617379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/>
            <p:cNvCxnSpPr>
              <a:stCxn id="342" idx="4"/>
              <a:endCxn id="341" idx="0"/>
            </p:cNvCxnSpPr>
            <p:nvPr/>
          </p:nvCxnSpPr>
          <p:spPr>
            <a:xfrm>
              <a:off x="9631056" y="4418230"/>
              <a:ext cx="796745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7" name="Oval 346"/>
            <p:cNvSpPr/>
            <p:nvPr/>
          </p:nvSpPr>
          <p:spPr>
            <a:xfrm>
              <a:off x="11651969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48" name="Straight Arrow Connector 347"/>
            <p:cNvCxnSpPr>
              <a:stCxn id="310" idx="2"/>
              <a:endCxn id="347" idx="1"/>
            </p:cNvCxnSpPr>
            <p:nvPr/>
          </p:nvCxnSpPr>
          <p:spPr>
            <a:xfrm>
              <a:off x="10719342" y="3684004"/>
              <a:ext cx="977264" cy="47474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Arrow Connector 348"/>
            <p:cNvCxnSpPr>
              <a:stCxn id="347" idx="4"/>
            </p:cNvCxnSpPr>
            <p:nvPr/>
          </p:nvCxnSpPr>
          <p:spPr>
            <a:xfrm>
              <a:off x="11804369" y="4418915"/>
              <a:ext cx="7778" cy="60891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0" name="Rounded Rectangle 349"/>
          <p:cNvSpPr/>
          <p:nvPr/>
        </p:nvSpPr>
        <p:spPr>
          <a:xfrm>
            <a:off x="4953000" y="5867400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1" name="Right Arrow 350"/>
          <p:cNvSpPr/>
          <p:nvPr/>
        </p:nvSpPr>
        <p:spPr>
          <a:xfrm flipH="1">
            <a:off x="4038600" y="6025662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4" name="Picture 353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533400" y="6096000"/>
            <a:ext cx="864620" cy="279057"/>
          </a:xfrm>
          <a:prstGeom prst="rect">
            <a:avLst/>
          </a:prstGeom>
          <a:noFill/>
          <a:ln/>
          <a:effectLst/>
        </p:spPr>
      </p:pic>
      <p:pic>
        <p:nvPicPr>
          <p:cNvPr id="353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6096000"/>
            <a:ext cx="367414" cy="241575"/>
          </a:xfrm>
          <a:prstGeom prst="rect">
            <a:avLst/>
          </a:prstGeom>
          <a:noFill/>
        </p:spPr>
      </p:pic>
      <p:pic>
        <p:nvPicPr>
          <p:cNvPr id="355" name="Picture 35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1649980" y="6096000"/>
            <a:ext cx="864620" cy="279057"/>
          </a:xfrm>
          <a:prstGeom prst="rect">
            <a:avLst/>
          </a:prstGeom>
          <a:noFill/>
          <a:ln/>
          <a:effectLst/>
        </p:spPr>
      </p:pic>
      <p:pic>
        <p:nvPicPr>
          <p:cNvPr id="357" name="Picture 356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2792980" y="6096000"/>
            <a:ext cx="864620" cy="279057"/>
          </a:xfrm>
          <a:prstGeom prst="rect">
            <a:avLst/>
          </a:prstGeom>
          <a:noFill/>
          <a:ln/>
          <a:effectLst/>
        </p:spPr>
      </p:pic>
      <p:pic>
        <p:nvPicPr>
          <p:cNvPr id="359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6051604"/>
            <a:ext cx="389821" cy="276085"/>
          </a:xfrm>
          <a:prstGeom prst="rect">
            <a:avLst/>
          </a:prstGeom>
          <a:noFill/>
        </p:spPr>
      </p:pic>
      <p:pic>
        <p:nvPicPr>
          <p:cNvPr id="360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6087424"/>
            <a:ext cx="401623" cy="253078"/>
          </a:xfrm>
          <a:prstGeom prst="rect">
            <a:avLst/>
          </a:prstGeom>
          <a:noFill/>
        </p:spPr>
      </p:pic>
      <p:sp>
        <p:nvSpPr>
          <p:cNvPr id="361" name="Rounded Rectangle 360"/>
          <p:cNvSpPr/>
          <p:nvPr/>
        </p:nvSpPr>
        <p:spPr>
          <a:xfrm>
            <a:off x="381000" y="5867400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2" name="Rounded Rectangle 361"/>
          <p:cNvSpPr/>
          <p:nvPr/>
        </p:nvSpPr>
        <p:spPr>
          <a:xfrm>
            <a:off x="4953000" y="4724400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3" name="Right Arrow 362"/>
          <p:cNvSpPr/>
          <p:nvPr/>
        </p:nvSpPr>
        <p:spPr>
          <a:xfrm flipH="1">
            <a:off x="4038600" y="4882662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1" name="Picture 370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533144" y="4953000"/>
            <a:ext cx="865130" cy="279221"/>
          </a:xfrm>
          <a:prstGeom prst="rect">
            <a:avLst/>
          </a:prstGeom>
          <a:noFill/>
          <a:ln/>
          <a:effectLst/>
        </p:spPr>
      </p:pic>
      <p:pic>
        <p:nvPicPr>
          <p:cNvPr id="365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4953000"/>
            <a:ext cx="367414" cy="241575"/>
          </a:xfrm>
          <a:prstGeom prst="rect">
            <a:avLst/>
          </a:prstGeom>
          <a:noFill/>
        </p:spPr>
      </p:pic>
      <p:pic>
        <p:nvPicPr>
          <p:cNvPr id="372" name="Picture 371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1649724" y="4953000"/>
            <a:ext cx="865130" cy="279221"/>
          </a:xfrm>
          <a:prstGeom prst="rect">
            <a:avLst/>
          </a:prstGeom>
          <a:noFill/>
          <a:ln/>
          <a:effectLst/>
        </p:spPr>
      </p:pic>
      <p:pic>
        <p:nvPicPr>
          <p:cNvPr id="373" name="Picture 372" descr="TP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2792724" y="4953000"/>
            <a:ext cx="865130" cy="279221"/>
          </a:xfrm>
          <a:prstGeom prst="rect">
            <a:avLst/>
          </a:prstGeom>
          <a:noFill/>
          <a:ln/>
          <a:effectLst/>
        </p:spPr>
      </p:pic>
      <p:pic>
        <p:nvPicPr>
          <p:cNvPr id="368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4908604"/>
            <a:ext cx="389821" cy="276085"/>
          </a:xfrm>
          <a:prstGeom prst="rect">
            <a:avLst/>
          </a:prstGeom>
          <a:noFill/>
        </p:spPr>
      </p:pic>
      <p:pic>
        <p:nvPicPr>
          <p:cNvPr id="369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4944424"/>
            <a:ext cx="401623" cy="253078"/>
          </a:xfrm>
          <a:prstGeom prst="rect">
            <a:avLst/>
          </a:prstGeom>
          <a:noFill/>
        </p:spPr>
      </p:pic>
      <p:sp>
        <p:nvSpPr>
          <p:cNvPr id="370" name="Rounded Rectangle 369"/>
          <p:cNvSpPr/>
          <p:nvPr/>
        </p:nvSpPr>
        <p:spPr>
          <a:xfrm>
            <a:off x="381000" y="4724400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4" name="Rounded Rectangle 373"/>
          <p:cNvSpPr/>
          <p:nvPr/>
        </p:nvSpPr>
        <p:spPr>
          <a:xfrm>
            <a:off x="4953000" y="3597302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5" name="Right Arrow 374"/>
          <p:cNvSpPr/>
          <p:nvPr/>
        </p:nvSpPr>
        <p:spPr>
          <a:xfrm flipH="1">
            <a:off x="4038600" y="3755564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3" name="Picture 382" descr="TP_tmp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532889" y="3825902"/>
            <a:ext cx="865640" cy="279386"/>
          </a:xfrm>
          <a:prstGeom prst="rect">
            <a:avLst/>
          </a:prstGeom>
          <a:noFill/>
          <a:ln/>
          <a:effectLst/>
        </p:spPr>
      </p:pic>
      <p:pic>
        <p:nvPicPr>
          <p:cNvPr id="377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3825902"/>
            <a:ext cx="367414" cy="241575"/>
          </a:xfrm>
          <a:prstGeom prst="rect">
            <a:avLst/>
          </a:prstGeom>
          <a:noFill/>
        </p:spPr>
      </p:pic>
      <p:pic>
        <p:nvPicPr>
          <p:cNvPr id="384" name="Picture 383" descr="TP_tmp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1649469" y="3825902"/>
            <a:ext cx="865640" cy="279386"/>
          </a:xfrm>
          <a:prstGeom prst="rect">
            <a:avLst/>
          </a:prstGeom>
          <a:noFill/>
          <a:ln/>
          <a:effectLst/>
        </p:spPr>
      </p:pic>
      <p:pic>
        <p:nvPicPr>
          <p:cNvPr id="385" name="Picture 38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2792468" y="3825902"/>
            <a:ext cx="865640" cy="279386"/>
          </a:xfrm>
          <a:prstGeom prst="rect">
            <a:avLst/>
          </a:prstGeom>
          <a:noFill/>
          <a:ln/>
          <a:effectLst/>
        </p:spPr>
      </p:pic>
      <p:pic>
        <p:nvPicPr>
          <p:cNvPr id="380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3781506"/>
            <a:ext cx="389821" cy="276085"/>
          </a:xfrm>
          <a:prstGeom prst="rect">
            <a:avLst/>
          </a:prstGeom>
          <a:noFill/>
        </p:spPr>
      </p:pic>
      <p:pic>
        <p:nvPicPr>
          <p:cNvPr id="381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3817326"/>
            <a:ext cx="401623" cy="253078"/>
          </a:xfrm>
          <a:prstGeom prst="rect">
            <a:avLst/>
          </a:prstGeom>
          <a:noFill/>
        </p:spPr>
      </p:pic>
      <p:sp>
        <p:nvSpPr>
          <p:cNvPr id="382" name="Rounded Rectangle 381"/>
          <p:cNvSpPr/>
          <p:nvPr/>
        </p:nvSpPr>
        <p:spPr>
          <a:xfrm>
            <a:off x="381000" y="3597302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6" name="Rounded Rectangle 385"/>
          <p:cNvSpPr/>
          <p:nvPr/>
        </p:nvSpPr>
        <p:spPr>
          <a:xfrm>
            <a:off x="4953000" y="2474845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7" name="Right Arrow 386"/>
          <p:cNvSpPr/>
          <p:nvPr/>
        </p:nvSpPr>
        <p:spPr>
          <a:xfrm flipH="1">
            <a:off x="4038600" y="2633107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9" name="Picture 398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532633" y="2703445"/>
            <a:ext cx="866151" cy="279551"/>
          </a:xfrm>
          <a:prstGeom prst="rect">
            <a:avLst/>
          </a:prstGeom>
          <a:noFill/>
          <a:ln/>
          <a:effectLst/>
        </p:spPr>
      </p:pic>
      <p:pic>
        <p:nvPicPr>
          <p:cNvPr id="389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2703445"/>
            <a:ext cx="367414" cy="241575"/>
          </a:xfrm>
          <a:prstGeom prst="rect">
            <a:avLst/>
          </a:prstGeom>
          <a:noFill/>
        </p:spPr>
      </p:pic>
      <p:pic>
        <p:nvPicPr>
          <p:cNvPr id="400" name="Picture 399" descr="TP_tmp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1649213" y="2703445"/>
            <a:ext cx="866151" cy="279551"/>
          </a:xfrm>
          <a:prstGeom prst="rect">
            <a:avLst/>
          </a:prstGeom>
          <a:noFill/>
          <a:ln/>
          <a:effectLst/>
        </p:spPr>
      </p:pic>
      <p:pic>
        <p:nvPicPr>
          <p:cNvPr id="401" name="Picture 400" descr="TP_tmp.pn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2792212" y="2703445"/>
            <a:ext cx="866151" cy="279551"/>
          </a:xfrm>
          <a:prstGeom prst="rect">
            <a:avLst/>
          </a:prstGeom>
          <a:noFill/>
          <a:ln/>
          <a:effectLst/>
        </p:spPr>
      </p:pic>
      <p:pic>
        <p:nvPicPr>
          <p:cNvPr id="392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2659049"/>
            <a:ext cx="389821" cy="276085"/>
          </a:xfrm>
          <a:prstGeom prst="rect">
            <a:avLst/>
          </a:prstGeom>
          <a:noFill/>
        </p:spPr>
      </p:pic>
      <p:pic>
        <p:nvPicPr>
          <p:cNvPr id="393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2694869"/>
            <a:ext cx="401623" cy="253078"/>
          </a:xfrm>
          <a:prstGeom prst="rect">
            <a:avLst/>
          </a:prstGeom>
          <a:noFill/>
        </p:spPr>
      </p:pic>
      <p:sp>
        <p:nvSpPr>
          <p:cNvPr id="394" name="Rounded Rectangle 393"/>
          <p:cNvSpPr/>
          <p:nvPr/>
        </p:nvSpPr>
        <p:spPr>
          <a:xfrm>
            <a:off x="381000" y="2474845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2" name="Rounded Rectangle 401"/>
          <p:cNvSpPr/>
          <p:nvPr/>
        </p:nvSpPr>
        <p:spPr>
          <a:xfrm>
            <a:off x="4953000" y="1371600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3" name="Right Arrow 402"/>
          <p:cNvSpPr/>
          <p:nvPr/>
        </p:nvSpPr>
        <p:spPr>
          <a:xfrm flipH="1">
            <a:off x="4038600" y="1529862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54" name="Picture 953" descr="TP_tmp.png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532377" y="1600200"/>
            <a:ext cx="866662" cy="279716"/>
          </a:xfrm>
          <a:prstGeom prst="rect">
            <a:avLst/>
          </a:prstGeom>
          <a:noFill/>
          <a:ln/>
          <a:effectLst/>
        </p:spPr>
      </p:pic>
      <p:pic>
        <p:nvPicPr>
          <p:cNvPr id="405" name="Picture 2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1600200"/>
            <a:ext cx="367414" cy="241575"/>
          </a:xfrm>
          <a:prstGeom prst="rect">
            <a:avLst/>
          </a:prstGeom>
          <a:noFill/>
        </p:spPr>
      </p:pic>
      <p:pic>
        <p:nvPicPr>
          <p:cNvPr id="955" name="Picture 954" descr="TP_tmp.png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1648957" y="1600200"/>
            <a:ext cx="866662" cy="279716"/>
          </a:xfrm>
          <a:prstGeom prst="rect">
            <a:avLst/>
          </a:prstGeom>
          <a:noFill/>
          <a:ln/>
          <a:effectLst/>
        </p:spPr>
      </p:pic>
      <p:pic>
        <p:nvPicPr>
          <p:cNvPr id="956" name="Picture 955" descr="TP_tmp.png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2791956" y="1600200"/>
            <a:ext cx="866662" cy="279716"/>
          </a:xfrm>
          <a:prstGeom prst="rect">
            <a:avLst/>
          </a:prstGeom>
          <a:noFill/>
          <a:ln/>
          <a:effectLst/>
        </p:spPr>
      </p:pic>
      <p:pic>
        <p:nvPicPr>
          <p:cNvPr id="408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1555804"/>
            <a:ext cx="389821" cy="276085"/>
          </a:xfrm>
          <a:prstGeom prst="rect">
            <a:avLst/>
          </a:prstGeom>
          <a:noFill/>
        </p:spPr>
      </p:pic>
      <p:pic>
        <p:nvPicPr>
          <p:cNvPr id="409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1591624"/>
            <a:ext cx="401623" cy="253078"/>
          </a:xfrm>
          <a:prstGeom prst="rect">
            <a:avLst/>
          </a:prstGeom>
          <a:noFill/>
        </p:spPr>
      </p:pic>
      <p:sp>
        <p:nvSpPr>
          <p:cNvPr id="410" name="Rounded Rectangle 409"/>
          <p:cNvSpPr/>
          <p:nvPr/>
        </p:nvSpPr>
        <p:spPr>
          <a:xfrm>
            <a:off x="381000" y="1371600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949CFD2A-A54C-405F-9188-D7F04A4CA86E}"/>
              </a:ext>
            </a:extLst>
          </p:cNvPr>
          <p:cNvSpPr txBox="1"/>
          <p:nvPr/>
        </p:nvSpPr>
        <p:spPr>
          <a:xfrm rot="16200000">
            <a:off x="10765704" y="5225534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" grpId="0" animBg="1"/>
      <p:bldP spid="351" grpId="0" animBg="1"/>
      <p:bldP spid="361" grpId="0" animBg="1"/>
      <p:bldP spid="362" grpId="0" animBg="1"/>
      <p:bldP spid="363" grpId="0" animBg="1"/>
      <p:bldP spid="370" grpId="0" animBg="1"/>
      <p:bldP spid="374" grpId="0" animBg="1"/>
      <p:bldP spid="375" grpId="0" animBg="1"/>
      <p:bldP spid="382" grpId="0" animBg="1"/>
      <p:bldP spid="386" grpId="0" animBg="1"/>
      <p:bldP spid="387" grpId="0" animBg="1"/>
      <p:bldP spid="394" grpId="0" animBg="1"/>
      <p:bldP spid="402" grpId="0" animBg="1"/>
      <p:bldP spid="403" grpId="0" animBg="1"/>
      <p:bldP spid="4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Value Iteration</a:t>
            </a:r>
          </a:p>
        </p:txBody>
      </p:sp>
      <p:pic>
        <p:nvPicPr>
          <p:cNvPr id="39" name="Content Placeholder 38" descr="TP_tmp.png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390505" y="4698192"/>
            <a:ext cx="254808" cy="254808"/>
          </a:xfr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2896" y="1111196"/>
            <a:ext cx="668678" cy="439656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82020" y="1066800"/>
            <a:ext cx="709457" cy="502463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41612" y="1102619"/>
            <a:ext cx="730937" cy="460591"/>
          </a:xfrm>
          <a:prstGeom prst="rect">
            <a:avLst/>
          </a:prstGeom>
          <a:noFill/>
        </p:spPr>
      </p:pic>
      <p:sp>
        <p:nvSpPr>
          <p:cNvPr id="10" name="Rounded Rectangle 9"/>
          <p:cNvSpPr/>
          <p:nvPr/>
        </p:nvSpPr>
        <p:spPr>
          <a:xfrm>
            <a:off x="923905" y="4403698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23905" y="3032098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23905" y="1676400"/>
            <a:ext cx="3657600" cy="838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1" name="Picture 4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403245" y="3342495"/>
            <a:ext cx="229327" cy="255317"/>
          </a:xfrm>
          <a:prstGeom prst="rect">
            <a:avLst/>
          </a:prstGeom>
          <a:noFill/>
          <a:ln/>
          <a:effectLst/>
        </p:spPr>
      </p:pic>
      <p:pic>
        <p:nvPicPr>
          <p:cNvPr id="43" name="Picture 42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377510" y="1970895"/>
            <a:ext cx="255317" cy="255317"/>
          </a:xfrm>
          <a:prstGeom prst="rect">
            <a:avLst/>
          </a:prstGeom>
          <a:noFill/>
          <a:ln/>
          <a:effectLst/>
        </p:spPr>
      </p:pic>
      <p:sp>
        <p:nvSpPr>
          <p:cNvPr id="76" name="TextBox 75"/>
          <p:cNvSpPr txBox="1"/>
          <p:nvPr/>
        </p:nvSpPr>
        <p:spPr>
          <a:xfrm>
            <a:off x="1152505" y="45720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0             0             0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152505" y="3200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2             1             0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152505" y="1828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3.5          2.5          0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7048500" y="3913354"/>
                <a:ext cx="34290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Assume no discount!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𝛾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=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1</m:t>
                    </m:r>
                  </m:oMath>
                </a14:m>
                <a:endPara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0" y="3913354"/>
                <a:ext cx="3429000" cy="400110"/>
              </a:xfrm>
              <a:prstGeom prst="rect">
                <a:avLst/>
              </a:prstGeom>
              <a:blipFill>
                <a:blip r:embed="rId12"/>
                <a:stretch>
                  <a:fillRect t="-9091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7035" y="1126495"/>
            <a:ext cx="6428219" cy="234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/>
          <a:stretch>
            <a:fillRect/>
          </a:stretch>
        </p:blipFill>
        <p:spPr bwMode="auto">
          <a:xfrm>
            <a:off x="5700338" y="4393518"/>
            <a:ext cx="5971533" cy="567765"/>
          </a:xfrm>
          <a:prstGeom prst="rect">
            <a:avLst/>
          </a:prstGeom>
          <a:noFill/>
          <a:ln/>
          <a:effectLst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9AD6BC0-0CFA-4E63-B337-551ADAE47C72}"/>
              </a:ext>
            </a:extLst>
          </p:cNvPr>
          <p:cNvSpPr txBox="1"/>
          <p:nvPr/>
        </p:nvSpPr>
        <p:spPr>
          <a:xfrm>
            <a:off x="5222971" y="3082890"/>
            <a:ext cx="40185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1.0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1306EC-953B-4DA4-A4A4-C5235B4098F6}"/>
              </a:ext>
            </a:extLst>
          </p:cNvPr>
          <p:cNvSpPr txBox="1"/>
          <p:nvPr/>
        </p:nvSpPr>
        <p:spPr>
          <a:xfrm>
            <a:off x="5188494" y="1797856"/>
            <a:ext cx="678295" cy="73866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4F9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Slow (R=1)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9CEE52-49E5-42AF-80BC-551BDE9A5E32}"/>
              </a:ext>
            </a:extLst>
          </p:cNvPr>
          <p:cNvSpPr txBox="1"/>
          <p:nvPr/>
        </p:nvSpPr>
        <p:spPr>
          <a:xfrm>
            <a:off x="5999910" y="3059668"/>
            <a:ext cx="33623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4F9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A407C9-6FF6-4257-BA86-8241316732DE}"/>
              </a:ext>
            </a:extLst>
          </p:cNvPr>
          <p:cNvSpPr txBox="1"/>
          <p:nvPr/>
        </p:nvSpPr>
        <p:spPr>
          <a:xfrm>
            <a:off x="6852060" y="1545264"/>
            <a:ext cx="33623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4F9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6718F1-2833-44A1-A828-10C30A47522C}"/>
              </a:ext>
            </a:extLst>
          </p:cNvPr>
          <p:cNvSpPr txBox="1"/>
          <p:nvPr/>
        </p:nvSpPr>
        <p:spPr>
          <a:xfrm>
            <a:off x="8383859" y="941829"/>
            <a:ext cx="33623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4F9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05428E-118D-4AD3-B194-2D7347FDB9CB}"/>
              </a:ext>
            </a:extLst>
          </p:cNvPr>
          <p:cNvSpPr txBox="1"/>
          <p:nvPr/>
        </p:nvSpPr>
        <p:spPr>
          <a:xfrm>
            <a:off x="7656427" y="2610389"/>
            <a:ext cx="678295" cy="110799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(R=2)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9D0C5E-B4FD-4C34-8A31-17BA2445BCD1}"/>
              </a:ext>
            </a:extLst>
          </p:cNvPr>
          <p:cNvSpPr txBox="1"/>
          <p:nvPr/>
        </p:nvSpPr>
        <p:spPr>
          <a:xfrm>
            <a:off x="7195424" y="3502717"/>
            <a:ext cx="40185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0.5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4CF1CA4-E5ED-442F-ABE7-5A9A560A48A4}"/>
              </a:ext>
            </a:extLst>
          </p:cNvPr>
          <p:cNvSpPr txBox="1"/>
          <p:nvPr/>
        </p:nvSpPr>
        <p:spPr>
          <a:xfrm>
            <a:off x="8232170" y="2610389"/>
            <a:ext cx="639613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0.5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DF4387-A59A-4292-8608-8F8DC5B52C79}"/>
              </a:ext>
            </a:extLst>
          </p:cNvPr>
          <p:cNvSpPr txBox="1"/>
          <p:nvPr/>
        </p:nvSpPr>
        <p:spPr>
          <a:xfrm>
            <a:off x="8260265" y="810277"/>
            <a:ext cx="40185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0.5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8E4E97B-2649-4664-8078-FBE64B3093DE}"/>
              </a:ext>
            </a:extLst>
          </p:cNvPr>
          <p:cNvSpPr txBox="1"/>
          <p:nvPr/>
        </p:nvSpPr>
        <p:spPr>
          <a:xfrm>
            <a:off x="10882182" y="733835"/>
            <a:ext cx="1046666" cy="73866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(R=-10)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DDF3AE8-D102-44DC-A259-56DE5B9F7EE6}"/>
              </a:ext>
            </a:extLst>
          </p:cNvPr>
          <p:cNvSpPr txBox="1"/>
          <p:nvPr/>
        </p:nvSpPr>
        <p:spPr>
          <a:xfrm>
            <a:off x="10221285" y="1387603"/>
            <a:ext cx="33623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4F9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FE3C3A9-8589-41E0-B1BA-D01FC25A0468}"/>
              </a:ext>
            </a:extLst>
          </p:cNvPr>
          <p:cNvSpPr txBox="1"/>
          <p:nvPr/>
        </p:nvSpPr>
        <p:spPr>
          <a:xfrm>
            <a:off x="7599369" y="948699"/>
            <a:ext cx="33623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4F9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FD010CC-56A7-4A47-8B05-F628A32F6B49}"/>
              </a:ext>
            </a:extLst>
          </p:cNvPr>
          <p:cNvSpPr txBox="1"/>
          <p:nvPr/>
        </p:nvSpPr>
        <p:spPr>
          <a:xfrm>
            <a:off x="7188296" y="1064789"/>
            <a:ext cx="678295" cy="73866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4F9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Slow (R=1)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392965E-F7C1-4360-ADC7-9A924F80CBBE}"/>
              </a:ext>
            </a:extLst>
          </p:cNvPr>
          <p:cNvSpPr txBox="1"/>
          <p:nvPr/>
        </p:nvSpPr>
        <p:spPr>
          <a:xfrm>
            <a:off x="11099977" y="1601563"/>
            <a:ext cx="33623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4F9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AE602C2-EEF0-458D-A133-1E5E7BE2ECF8}"/>
              </a:ext>
            </a:extLst>
          </p:cNvPr>
          <p:cNvSpPr txBox="1"/>
          <p:nvPr/>
        </p:nvSpPr>
        <p:spPr>
          <a:xfrm>
            <a:off x="10031771" y="796671"/>
            <a:ext cx="40185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1.0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10FC35-86E0-42FE-9CA4-63F8F52B8ECF}"/>
              </a:ext>
            </a:extLst>
          </p:cNvPr>
          <p:cNvSpPr txBox="1"/>
          <p:nvPr/>
        </p:nvSpPr>
        <p:spPr>
          <a:xfrm>
            <a:off x="6633591" y="1510935"/>
            <a:ext cx="40185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0.5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01928D3-777A-49FD-AF6E-EAA1B210E381}"/>
              </a:ext>
            </a:extLst>
          </p:cNvPr>
          <p:cNvSpPr txBox="1"/>
          <p:nvPr/>
        </p:nvSpPr>
        <p:spPr>
          <a:xfrm>
            <a:off x="7568186" y="1949612"/>
            <a:ext cx="33623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4F9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266CA93-E09B-4EB5-87E3-07C6AD7C8362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Convergence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6375400" cy="4729164"/>
          </a:xfrm>
        </p:spPr>
        <p:txBody>
          <a:bodyPr/>
          <a:lstStyle/>
          <a:p>
            <a:r>
              <a:rPr lang="en-US" sz="2000" dirty="0">
                <a:latin typeface="Calibri"/>
                <a:cs typeface="Calibri"/>
              </a:rPr>
              <a:t>How do we know the </a:t>
            </a:r>
            <a:r>
              <a:rPr lang="en-US" sz="2000" dirty="0" err="1">
                <a:latin typeface="Calibri"/>
                <a:cs typeface="Calibri"/>
              </a:rPr>
              <a:t>V</a:t>
            </a:r>
            <a:r>
              <a:rPr lang="en-US" sz="2000" baseline="-25000" dirty="0" err="1">
                <a:latin typeface="Calibri"/>
                <a:cs typeface="Calibri"/>
              </a:rPr>
              <a:t>k</a:t>
            </a:r>
            <a:r>
              <a:rPr lang="en-US" sz="2000" dirty="0">
                <a:latin typeface="Calibri"/>
                <a:cs typeface="Calibri"/>
              </a:rPr>
              <a:t> vectors are going to converge?</a:t>
            </a:r>
          </a:p>
          <a:p>
            <a:pPr lvl="1"/>
            <a:endParaRPr lang="en-US" sz="16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Case 1: If the tree has maximum depth M, then V</a:t>
            </a:r>
            <a:r>
              <a:rPr lang="en-US" sz="2000" baseline="-25000" dirty="0">
                <a:latin typeface="Calibri"/>
                <a:cs typeface="Calibri"/>
              </a:rPr>
              <a:t>M</a:t>
            </a:r>
            <a:r>
              <a:rPr lang="en-US" sz="2000" dirty="0">
                <a:latin typeface="Calibri"/>
                <a:cs typeface="Calibri"/>
              </a:rPr>
              <a:t> holds the actual </a:t>
            </a:r>
            <a:r>
              <a:rPr lang="en-US" sz="2000" dirty="0" err="1">
                <a:latin typeface="Calibri"/>
                <a:cs typeface="Calibri"/>
              </a:rPr>
              <a:t>untruncated</a:t>
            </a:r>
            <a:r>
              <a:rPr lang="en-US" sz="2000" dirty="0">
                <a:latin typeface="Calibri"/>
                <a:cs typeface="Calibri"/>
              </a:rPr>
              <a:t> values</a:t>
            </a:r>
          </a:p>
          <a:p>
            <a:pPr lvl="1"/>
            <a:endParaRPr lang="en-US" sz="16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Case 2: If the discount is less than 1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Sketch: For any state </a:t>
            </a:r>
            <a:r>
              <a:rPr lang="en-US" sz="1800" dirty="0" err="1">
                <a:latin typeface="Calibri"/>
                <a:cs typeface="Calibri"/>
              </a:rPr>
              <a:t>V</a:t>
            </a:r>
            <a:r>
              <a:rPr lang="en-US" sz="1800" baseline="-25000" dirty="0" err="1">
                <a:latin typeface="Calibri"/>
                <a:cs typeface="Calibri"/>
              </a:rPr>
              <a:t>k</a:t>
            </a:r>
            <a:r>
              <a:rPr lang="en-US" sz="1800" dirty="0">
                <a:latin typeface="Calibri"/>
                <a:cs typeface="Calibri"/>
              </a:rPr>
              <a:t> and V</a:t>
            </a:r>
            <a:r>
              <a:rPr lang="en-US" sz="1800" baseline="-25000" dirty="0">
                <a:latin typeface="Calibri"/>
                <a:cs typeface="Calibri"/>
              </a:rPr>
              <a:t>k+1</a:t>
            </a:r>
            <a:r>
              <a:rPr lang="en-US" sz="1800" dirty="0">
                <a:latin typeface="Calibri"/>
                <a:cs typeface="Calibri"/>
              </a:rPr>
              <a:t> can be viewed as depth k+1 </a:t>
            </a:r>
            <a:r>
              <a:rPr lang="en-US" sz="1800" dirty="0" err="1">
                <a:latin typeface="Calibri"/>
                <a:cs typeface="Calibri"/>
              </a:rPr>
              <a:t>expectimax</a:t>
            </a:r>
            <a:r>
              <a:rPr lang="en-US" sz="1800" dirty="0">
                <a:latin typeface="Calibri"/>
                <a:cs typeface="Calibri"/>
              </a:rPr>
              <a:t> results in nearly identical search trees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The difference is that on the bottom layer, V</a:t>
            </a:r>
            <a:r>
              <a:rPr lang="en-US" sz="1800" baseline="-25000" dirty="0">
                <a:latin typeface="Calibri"/>
                <a:cs typeface="Calibri"/>
              </a:rPr>
              <a:t>k+1</a:t>
            </a:r>
            <a:r>
              <a:rPr lang="en-US" sz="1800" dirty="0">
                <a:latin typeface="Calibri"/>
                <a:cs typeface="Calibri"/>
              </a:rPr>
              <a:t> has actual rewards while </a:t>
            </a:r>
            <a:r>
              <a:rPr lang="en-US" sz="1800" dirty="0" err="1">
                <a:latin typeface="Calibri"/>
                <a:cs typeface="Calibri"/>
              </a:rPr>
              <a:t>V</a:t>
            </a:r>
            <a:r>
              <a:rPr lang="en-US" sz="1800" baseline="-25000" dirty="0" err="1">
                <a:latin typeface="Calibri"/>
                <a:cs typeface="Calibri"/>
              </a:rPr>
              <a:t>k</a:t>
            </a:r>
            <a:r>
              <a:rPr lang="en-US" sz="1800" dirty="0">
                <a:latin typeface="Calibri"/>
                <a:cs typeface="Calibri"/>
              </a:rPr>
              <a:t> has zeros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That last layer is at best all R</a:t>
            </a:r>
            <a:r>
              <a:rPr lang="en-US" sz="1800" baseline="-25000" dirty="0">
                <a:latin typeface="Calibri"/>
                <a:cs typeface="Calibri"/>
              </a:rPr>
              <a:t>MAX</a:t>
            </a:r>
            <a:r>
              <a:rPr lang="en-US" sz="1800" dirty="0">
                <a:latin typeface="Calibri"/>
                <a:cs typeface="Calibri"/>
              </a:rPr>
              <a:t> 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It is at worst R</a:t>
            </a:r>
            <a:r>
              <a:rPr lang="en-US" sz="1800" baseline="-25000" dirty="0">
                <a:latin typeface="Calibri"/>
                <a:cs typeface="Calibri"/>
              </a:rPr>
              <a:t>MIN</a:t>
            </a:r>
            <a:r>
              <a:rPr lang="en-US" sz="1800" dirty="0">
                <a:latin typeface="Calibri"/>
                <a:cs typeface="Calibri"/>
              </a:rPr>
              <a:t> 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But everything is discounted by </a:t>
            </a:r>
            <a:r>
              <a:rPr lang="el-GR" sz="1800" dirty="0">
                <a:latin typeface="Calibri"/>
                <a:cs typeface="Calibri"/>
              </a:rPr>
              <a:t>γ</a:t>
            </a:r>
            <a:r>
              <a:rPr lang="en-US" sz="1800" baseline="30000" dirty="0">
                <a:latin typeface="Calibri"/>
                <a:cs typeface="Calibri"/>
              </a:rPr>
              <a:t>k</a:t>
            </a:r>
            <a:r>
              <a:rPr lang="en-US" sz="1800" dirty="0">
                <a:latin typeface="Calibri"/>
                <a:cs typeface="Calibri"/>
              </a:rPr>
              <a:t> that far out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So </a:t>
            </a:r>
            <a:r>
              <a:rPr lang="en-US" sz="1800" dirty="0" err="1">
                <a:latin typeface="Calibri"/>
                <a:cs typeface="Calibri"/>
              </a:rPr>
              <a:t>V</a:t>
            </a:r>
            <a:r>
              <a:rPr lang="en-US" sz="1800" baseline="-25000" dirty="0" err="1">
                <a:latin typeface="Calibri"/>
                <a:cs typeface="Calibri"/>
              </a:rPr>
              <a:t>k</a:t>
            </a:r>
            <a:r>
              <a:rPr lang="en-US" sz="1800" dirty="0">
                <a:latin typeface="Calibri"/>
                <a:cs typeface="Calibri"/>
              </a:rPr>
              <a:t> and V</a:t>
            </a:r>
            <a:r>
              <a:rPr lang="en-US" sz="1800" baseline="-25000" dirty="0">
                <a:latin typeface="Calibri"/>
                <a:cs typeface="Calibri"/>
              </a:rPr>
              <a:t>k+1</a:t>
            </a:r>
            <a:r>
              <a:rPr lang="en-US" sz="1800" dirty="0">
                <a:latin typeface="Calibri"/>
                <a:cs typeface="Calibri"/>
              </a:rPr>
              <a:t> are at most </a:t>
            </a:r>
            <a:r>
              <a:rPr lang="el-GR" sz="1800" dirty="0">
                <a:latin typeface="Calibri"/>
                <a:cs typeface="Calibri"/>
              </a:rPr>
              <a:t>γ</a:t>
            </a:r>
            <a:r>
              <a:rPr lang="en-US" sz="1800" baseline="30000" dirty="0">
                <a:latin typeface="Calibri"/>
                <a:cs typeface="Calibri"/>
              </a:rPr>
              <a:t>k</a:t>
            </a:r>
            <a:r>
              <a:rPr lang="en-US" sz="1800" dirty="0">
                <a:latin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cs typeface="Calibri"/>
              </a:rPr>
              <a:t>max|R</a:t>
            </a:r>
            <a:r>
              <a:rPr lang="en-US" sz="1800" dirty="0">
                <a:latin typeface="Calibri"/>
                <a:cs typeface="Calibri"/>
              </a:rPr>
              <a:t>| different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So as k increases, the values converge</a:t>
            </a:r>
          </a:p>
        </p:txBody>
      </p:sp>
      <p:sp>
        <p:nvSpPr>
          <p:cNvPr id="5" name="Isosceles Triangle 4"/>
          <p:cNvSpPr/>
          <p:nvPr/>
        </p:nvSpPr>
        <p:spPr>
          <a:xfrm>
            <a:off x="7239000" y="2304691"/>
            <a:ext cx="2135038" cy="3105509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Isosceles Triangle 3"/>
          <p:cNvSpPr/>
          <p:nvPr/>
        </p:nvSpPr>
        <p:spPr>
          <a:xfrm>
            <a:off x="7368396" y="2304691"/>
            <a:ext cx="1876245" cy="2717321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9697528" y="2304691"/>
            <a:ext cx="2135038" cy="3105509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9826925" y="2304691"/>
            <a:ext cx="1876245" cy="2717321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9" name="Picture 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7931118" y="1828939"/>
            <a:ext cx="780241" cy="389057"/>
          </a:xfrm>
          <a:prstGeom prst="rect">
            <a:avLst/>
          </a:prstGeom>
        </p:spPr>
      </p:pic>
      <p:pic>
        <p:nvPicPr>
          <p:cNvPr id="11" name="Picture 1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0219613" y="1828800"/>
            <a:ext cx="1134187" cy="389411"/>
          </a:xfrm>
          <a:prstGeom prst="rect">
            <a:avLst/>
          </a:prstGeom>
          <a:noFill/>
          <a:ln/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AA965A-D2F6-4666-9DE7-A3481FCF152D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  <a:sym typeface="Symbol" pitchFamily="18" charset="2"/>
              </a:rPr>
              <a:t>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Start with V</a:t>
            </a:r>
            <a:r>
              <a:rPr lang="en-US" sz="2400" baseline="-25000" dirty="0">
                <a:ea typeface="ＭＳ Ｐゴシック" pitchFamily="34" charset="-128"/>
              </a:rPr>
              <a:t>0</a:t>
            </a:r>
            <a:r>
              <a:rPr lang="en-US" sz="2400" dirty="0">
                <a:ea typeface="ＭＳ Ｐゴシック" pitchFamily="34" charset="-128"/>
              </a:rPr>
              <a:t>(s) = 0: no time steps left means an expected reward sum of zero</a:t>
            </a:r>
          </a:p>
          <a:p>
            <a:pPr lvl="2">
              <a:lnSpc>
                <a:spcPct val="80000"/>
              </a:lnSpc>
            </a:pPr>
            <a:endParaRPr lang="en-US" sz="16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Given vector of </a:t>
            </a:r>
            <a:r>
              <a:rPr lang="en-US" sz="2400" dirty="0" err="1">
                <a:ea typeface="ＭＳ Ｐゴシック" pitchFamily="34" charset="-128"/>
              </a:rPr>
              <a:t>V</a:t>
            </a:r>
            <a:r>
              <a:rPr lang="en-US" sz="2400" baseline="-25000" dirty="0" err="1">
                <a:ea typeface="ＭＳ Ｐゴシック" pitchFamily="34" charset="-128"/>
              </a:rPr>
              <a:t>k</a:t>
            </a:r>
            <a:r>
              <a:rPr lang="en-US" sz="2400" dirty="0">
                <a:ea typeface="ＭＳ Ｐゴシック" pitchFamily="34" charset="-128"/>
              </a:rPr>
              <a:t>(s) values, do one ply of expectimax from each state:</a:t>
            </a: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Repeat until convergence</a:t>
            </a: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marL="0" lvl="1" indent="0">
              <a:lnSpc>
                <a:spcPct val="80000"/>
              </a:lnSpc>
              <a:buNone/>
            </a:pPr>
            <a:endParaRPr lang="en-US" sz="2000" dirty="0">
              <a:ea typeface="ＭＳ Ｐゴシック" pitchFamily="34" charset="-128"/>
            </a:endParaRPr>
          </a:p>
        </p:txBody>
      </p:sp>
      <p:pic>
        <p:nvPicPr>
          <p:cNvPr id="29" name="Picture 2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169987" y="2874510"/>
            <a:ext cx="7266933" cy="690930"/>
          </a:xfrm>
          <a:prstGeom prst="rect">
            <a:avLst/>
          </a:prstGeom>
          <a:noFill/>
          <a:ln/>
          <a:effectLst/>
        </p:spPr>
      </p:pic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9220200" y="2286001"/>
            <a:ext cx="2286000" cy="2214564"/>
            <a:chOff x="2400" y="1401"/>
            <a:chExt cx="1440" cy="1395"/>
          </a:xfrm>
        </p:grpSpPr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3" name="Line 13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4" name="Line 1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5" name="Line 15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6" name="Line 16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sp>
          <p:nvSpPr>
            <p:cNvPr id="11" name="Oval 17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grpSp>
          <p:nvGrpSpPr>
            <p:cNvPr id="12" name="Group 18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19" name="Line 19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0" name="Line 2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1" name="Line 21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2" name="Line 22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sp>
          <p:nvSpPr>
            <p:cNvPr id="13" name="Text Box 23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a</a:t>
              </a:r>
            </a:p>
          </p:txBody>
        </p: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3216" y="1401"/>
              <a:ext cx="62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V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k+1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(s)</a:t>
              </a:r>
            </a:p>
          </p:txBody>
        </p:sp>
        <p:sp>
          <p:nvSpPr>
            <p:cNvPr id="15" name="Text Box 25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 a</a:t>
              </a:r>
            </a:p>
          </p:txBody>
        </p:sp>
        <p:sp>
          <p:nvSpPr>
            <p:cNvPr id="16" name="Text Box 26"/>
            <p:cNvSpPr txBox="1">
              <a:spLocks noChangeArrowheads="1"/>
            </p:cNvSpPr>
            <p:nvPr/>
          </p:nvSpPr>
          <p:spPr bwMode="auto">
            <a:xfrm>
              <a:off x="2592" y="2265"/>
              <a:ext cx="50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s,a,s</a:t>
              </a:r>
              <a:r>
                <a: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游ゴシック" panose="020B0400000000000000" pitchFamily="34" charset="-128"/>
                  <a:cs typeface="Calibri"/>
                </a:rPr>
                <a:t>’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>
              <a:off x="2789" y="2505"/>
              <a:ext cx="66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V</a:t>
              </a:r>
              <a:r>
                <a:rPr kumimoji="0" lang="en-US" sz="24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k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(s’</a:t>
              </a:r>
              <a:r>
                <a:rPr kumimoji="0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游ゴシック" panose="020B0400000000000000" pitchFamily="34" charset="-128"/>
                  <a:cs typeface="Calibri"/>
                </a:rPr>
                <a:t>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27" name="Isosceles Triangle 26"/>
          <p:cNvSpPr/>
          <p:nvPr/>
        </p:nvSpPr>
        <p:spPr>
          <a:xfrm>
            <a:off x="9601200" y="4495800"/>
            <a:ext cx="1600200" cy="1752600"/>
          </a:xfrm>
          <a:prstGeom prst="triangle">
            <a:avLst/>
          </a:prstGeom>
          <a:solidFill>
            <a:srgbClr val="8FAA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B064C2-FF7B-45ED-9502-AEBBD6B43517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2109705586"/>
      </p:ext>
    </p:extLst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4900935"/>
              </a:xfrm>
            </p:spPr>
            <p:txBody>
              <a:bodyPr/>
              <a:lstStyle/>
              <a:p>
                <a:r>
                  <a:rPr lang="en-US" dirty="0"/>
                  <a:t>What is the </a:t>
                </a:r>
                <a:r>
                  <a:rPr lang="en-US" dirty="0">
                    <a:ea typeface="ＭＳ Ｐゴシック" pitchFamily="34" charset="-128"/>
                  </a:rPr>
                  <a:t>complexity of each iteration in Value Iteration?</a:t>
                </a:r>
              </a:p>
              <a:p>
                <a:r>
                  <a:rPr lang="en-US" dirty="0"/>
                  <a:t>S -- set of states; A -- set of actions</a:t>
                </a:r>
              </a:p>
              <a:p>
                <a:endParaRPr lang="en-US" dirty="0"/>
              </a:p>
              <a:p>
                <a:r>
                  <a:rPr lang="en-US" dirty="0"/>
                  <a:t>I: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II: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|)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III: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(|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IV: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V: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4900935"/>
              </a:xfrm>
              <a:blipFill rotWithShape="0">
                <a:blip r:embed="rId3"/>
                <a:stretch>
                  <a:fillRect l="-1217" t="-2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9220200" y="2286001"/>
            <a:ext cx="2286000" cy="2214564"/>
            <a:chOff x="2400" y="1401"/>
            <a:chExt cx="1440" cy="1395"/>
          </a:xfrm>
        </p:grpSpPr>
        <p:sp>
          <p:nvSpPr>
            <p:cNvPr id="6" name="AutoShape 11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grpSp>
          <p:nvGrpSpPr>
            <p:cNvPr id="7" name="Group 12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19" name="Line 13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0" name="Line 1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1" name="Line 15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2" name="Line 16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sp>
          <p:nvSpPr>
            <p:cNvPr id="8" name="Oval 17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grpSp>
          <p:nvGrpSpPr>
            <p:cNvPr id="9" name="Group 18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15" name="Line 19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6" name="Line 2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7" name="Line 21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8" name="Line 22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sp>
          <p:nvSpPr>
            <p:cNvPr id="10" name="Text Box 23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a</a:t>
              </a:r>
            </a:p>
          </p:txBody>
        </p:sp>
        <p:sp>
          <p:nvSpPr>
            <p:cNvPr id="11" name="Text Box 24"/>
            <p:cNvSpPr txBox="1">
              <a:spLocks noChangeArrowheads="1"/>
            </p:cNvSpPr>
            <p:nvPr/>
          </p:nvSpPr>
          <p:spPr bwMode="auto">
            <a:xfrm>
              <a:off x="3216" y="1401"/>
              <a:ext cx="62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V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k+1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(s)</a:t>
              </a:r>
            </a:p>
          </p:txBody>
        </p:sp>
        <p:sp>
          <p:nvSpPr>
            <p:cNvPr id="12" name="Text Box 25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 a</a:t>
              </a:r>
            </a:p>
          </p:txBody>
        </p:sp>
        <p:sp>
          <p:nvSpPr>
            <p:cNvPr id="13" name="Text Box 26"/>
            <p:cNvSpPr txBox="1">
              <a:spLocks noChangeArrowheads="1"/>
            </p:cNvSpPr>
            <p:nvPr/>
          </p:nvSpPr>
          <p:spPr bwMode="auto">
            <a:xfrm>
              <a:off x="2592" y="2265"/>
              <a:ext cx="50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s,a,s</a:t>
              </a:r>
              <a:r>
                <a: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游ゴシック" panose="020B0400000000000000" pitchFamily="34" charset="-128"/>
                  <a:cs typeface="Calibri"/>
                </a:rPr>
                <a:t>’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4" name="Text Box 28"/>
            <p:cNvSpPr txBox="1">
              <a:spLocks noChangeArrowheads="1"/>
            </p:cNvSpPr>
            <p:nvPr/>
          </p:nvSpPr>
          <p:spPr bwMode="auto">
            <a:xfrm>
              <a:off x="2789" y="2505"/>
              <a:ext cx="66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V</a:t>
              </a:r>
              <a:r>
                <a:rPr kumimoji="0" lang="en-US" sz="24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k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(s’</a:t>
              </a:r>
              <a:r>
                <a:rPr kumimoji="0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游ゴシック" panose="020B0400000000000000" pitchFamily="34" charset="-128"/>
                  <a:cs typeface="Calibri"/>
                </a:rPr>
                <a:t>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>
            <a:off x="9601200" y="4495800"/>
            <a:ext cx="1600200" cy="1752600"/>
          </a:xfrm>
          <a:prstGeom prst="triangle">
            <a:avLst/>
          </a:prstGeom>
          <a:solidFill>
            <a:srgbClr val="8FAA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25" name="Picture 24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975546" y="5522273"/>
            <a:ext cx="7266933" cy="690930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16756503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4900935"/>
              </a:xfrm>
            </p:spPr>
            <p:txBody>
              <a:bodyPr/>
              <a:lstStyle/>
              <a:p>
                <a:r>
                  <a:rPr lang="en-US" dirty="0"/>
                  <a:t>What is the </a:t>
                </a:r>
                <a:r>
                  <a:rPr lang="en-US" dirty="0">
                    <a:ea typeface="ＭＳ Ｐゴシック" pitchFamily="34" charset="-128"/>
                  </a:rPr>
                  <a:t>complexity of each iteration in Value Iteration?</a:t>
                </a:r>
              </a:p>
              <a:p>
                <a:r>
                  <a:rPr lang="en-US" dirty="0"/>
                  <a:t>S -- set of states; A -- set of actions</a:t>
                </a:r>
              </a:p>
              <a:p>
                <a:endParaRPr lang="en-US" dirty="0"/>
              </a:p>
              <a:p>
                <a:r>
                  <a:rPr lang="en-US" dirty="0"/>
                  <a:t>I: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II: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|)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III: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(|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IV: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V: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4900935"/>
              </a:xfrm>
              <a:blipFill rotWithShape="0">
                <a:blip r:embed="rId3"/>
                <a:stretch>
                  <a:fillRect l="-1217" t="-2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9220200" y="2286001"/>
            <a:ext cx="2286000" cy="2214564"/>
            <a:chOff x="2400" y="1401"/>
            <a:chExt cx="1440" cy="1395"/>
          </a:xfrm>
        </p:grpSpPr>
        <p:sp>
          <p:nvSpPr>
            <p:cNvPr id="6" name="AutoShape 11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grpSp>
          <p:nvGrpSpPr>
            <p:cNvPr id="7" name="Group 12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19" name="Line 13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0" name="Line 1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1" name="Line 15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2" name="Line 16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sp>
          <p:nvSpPr>
            <p:cNvPr id="8" name="Oval 17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grpSp>
          <p:nvGrpSpPr>
            <p:cNvPr id="9" name="Group 18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15" name="Line 19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6" name="Line 2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7" name="Line 21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8" name="Line 22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sp>
          <p:nvSpPr>
            <p:cNvPr id="10" name="Text Box 23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a</a:t>
              </a:r>
            </a:p>
          </p:txBody>
        </p:sp>
        <p:sp>
          <p:nvSpPr>
            <p:cNvPr id="11" name="Text Box 24"/>
            <p:cNvSpPr txBox="1">
              <a:spLocks noChangeArrowheads="1"/>
            </p:cNvSpPr>
            <p:nvPr/>
          </p:nvSpPr>
          <p:spPr bwMode="auto">
            <a:xfrm>
              <a:off x="3216" y="1401"/>
              <a:ext cx="62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V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k+1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(s)</a:t>
              </a:r>
            </a:p>
          </p:txBody>
        </p:sp>
        <p:sp>
          <p:nvSpPr>
            <p:cNvPr id="12" name="Text Box 25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 a</a:t>
              </a:r>
            </a:p>
          </p:txBody>
        </p:sp>
        <p:sp>
          <p:nvSpPr>
            <p:cNvPr id="13" name="Text Box 26"/>
            <p:cNvSpPr txBox="1">
              <a:spLocks noChangeArrowheads="1"/>
            </p:cNvSpPr>
            <p:nvPr/>
          </p:nvSpPr>
          <p:spPr bwMode="auto">
            <a:xfrm>
              <a:off x="2592" y="2265"/>
              <a:ext cx="50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s,a,s</a:t>
              </a:r>
              <a:r>
                <a: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游ゴシック" panose="020B0400000000000000" pitchFamily="34" charset="-128"/>
                  <a:cs typeface="Calibri"/>
                </a:rPr>
                <a:t>’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4" name="Text Box 28"/>
            <p:cNvSpPr txBox="1">
              <a:spLocks noChangeArrowheads="1"/>
            </p:cNvSpPr>
            <p:nvPr/>
          </p:nvSpPr>
          <p:spPr bwMode="auto">
            <a:xfrm>
              <a:off x="2789" y="2505"/>
              <a:ext cx="66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V</a:t>
              </a:r>
              <a:r>
                <a:rPr kumimoji="0" lang="en-US" sz="24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k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(s’</a:t>
              </a:r>
              <a:r>
                <a:rPr kumimoji="0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游ゴシック" panose="020B0400000000000000" pitchFamily="34" charset="-128"/>
                  <a:cs typeface="Calibri"/>
                </a:rPr>
                <a:t>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>
            <a:off x="9601200" y="4495800"/>
            <a:ext cx="1600200" cy="1752600"/>
          </a:xfrm>
          <a:prstGeom prst="triangle">
            <a:avLst/>
          </a:prstGeom>
          <a:solidFill>
            <a:srgbClr val="8FAA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18530" y="3120119"/>
            <a:ext cx="2301922" cy="53748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975546" y="5522273"/>
            <a:ext cx="7266933" cy="690930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22291391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  <a:sym typeface="Symbol" pitchFamily="18" charset="2"/>
              </a:rPr>
              <a:t>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Start with V</a:t>
            </a:r>
            <a:r>
              <a:rPr lang="en-US" sz="2400" baseline="-25000" dirty="0">
                <a:ea typeface="ＭＳ Ｐゴシック" pitchFamily="34" charset="-128"/>
              </a:rPr>
              <a:t>0</a:t>
            </a:r>
            <a:r>
              <a:rPr lang="en-US" sz="2400" dirty="0">
                <a:ea typeface="ＭＳ Ｐゴシック" pitchFamily="34" charset="-128"/>
              </a:rPr>
              <a:t>(s) = 0: no time steps left means an expected reward sum of zero</a:t>
            </a:r>
          </a:p>
          <a:p>
            <a:pPr lvl="2">
              <a:lnSpc>
                <a:spcPct val="80000"/>
              </a:lnSpc>
            </a:pPr>
            <a:endParaRPr lang="en-US" sz="16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Given vector of </a:t>
            </a:r>
            <a:r>
              <a:rPr lang="en-US" sz="2400" dirty="0" err="1">
                <a:ea typeface="ＭＳ Ｐゴシック" pitchFamily="34" charset="-128"/>
              </a:rPr>
              <a:t>V</a:t>
            </a:r>
            <a:r>
              <a:rPr lang="en-US" sz="2400" baseline="-25000" dirty="0" err="1">
                <a:ea typeface="ＭＳ Ｐゴシック" pitchFamily="34" charset="-128"/>
              </a:rPr>
              <a:t>k</a:t>
            </a:r>
            <a:r>
              <a:rPr lang="en-US" sz="2400" dirty="0">
                <a:ea typeface="ＭＳ Ｐゴシック" pitchFamily="34" charset="-128"/>
              </a:rPr>
              <a:t>(s) values, do one ply of expectimax from each state:</a:t>
            </a: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Repeat until convergence</a:t>
            </a: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Complexity of each iteration: O(S</a:t>
            </a:r>
            <a:r>
              <a:rPr lang="en-US" sz="2400" baseline="30000" dirty="0">
                <a:ea typeface="ＭＳ Ｐゴシック" pitchFamily="34" charset="-128"/>
              </a:rPr>
              <a:t>2</a:t>
            </a:r>
            <a:r>
              <a:rPr lang="en-US" sz="2400" dirty="0">
                <a:ea typeface="ＭＳ Ｐゴシック" pitchFamily="34" charset="-128"/>
              </a:rPr>
              <a:t>A)</a:t>
            </a: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Theorem: will converge to unique optimal values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Basic idea: approximations get refined towards optimal values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Policy may converge long before values do</a:t>
            </a:r>
          </a:p>
        </p:txBody>
      </p:sp>
      <p:pic>
        <p:nvPicPr>
          <p:cNvPr id="29" name="Picture 2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169987" y="2874510"/>
            <a:ext cx="7266933" cy="690930"/>
          </a:xfrm>
          <a:prstGeom prst="rect">
            <a:avLst/>
          </a:prstGeom>
          <a:noFill/>
          <a:ln/>
          <a:effectLst/>
        </p:spPr>
      </p:pic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9220200" y="2286001"/>
            <a:ext cx="2286000" cy="2214564"/>
            <a:chOff x="2400" y="1401"/>
            <a:chExt cx="1440" cy="1395"/>
          </a:xfrm>
        </p:grpSpPr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3" name="Line 13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4" name="Line 1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5" name="Line 15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6" name="Line 16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sp>
          <p:nvSpPr>
            <p:cNvPr id="11" name="Oval 17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grpSp>
          <p:nvGrpSpPr>
            <p:cNvPr id="12" name="Group 18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19" name="Line 19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0" name="Line 2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1" name="Line 21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2" name="Line 22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sp>
          <p:nvSpPr>
            <p:cNvPr id="13" name="Text Box 23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a</a:t>
              </a:r>
            </a:p>
          </p:txBody>
        </p: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3216" y="1401"/>
              <a:ext cx="62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V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k+1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(s)</a:t>
              </a:r>
            </a:p>
          </p:txBody>
        </p:sp>
        <p:sp>
          <p:nvSpPr>
            <p:cNvPr id="15" name="Text Box 25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 a</a:t>
              </a:r>
            </a:p>
          </p:txBody>
        </p:sp>
        <p:sp>
          <p:nvSpPr>
            <p:cNvPr id="16" name="Text Box 26"/>
            <p:cNvSpPr txBox="1">
              <a:spLocks noChangeArrowheads="1"/>
            </p:cNvSpPr>
            <p:nvPr/>
          </p:nvSpPr>
          <p:spPr bwMode="auto">
            <a:xfrm>
              <a:off x="2592" y="2265"/>
              <a:ext cx="50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s,a,s</a:t>
              </a:r>
              <a:r>
                <a: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游ゴシック" panose="020B0400000000000000" pitchFamily="34" charset="-128"/>
                  <a:cs typeface="Calibri"/>
                </a:rPr>
                <a:t>’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>
              <a:off x="2789" y="2505"/>
              <a:ext cx="66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V</a:t>
              </a:r>
              <a:r>
                <a:rPr kumimoji="0" lang="en-US" sz="24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k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(s’</a:t>
              </a:r>
              <a:r>
                <a:rPr kumimoji="0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游ゴシック" panose="020B0400000000000000" pitchFamily="34" charset="-128"/>
                  <a:cs typeface="Calibri"/>
                </a:rPr>
                <a:t>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27" name="Isosceles Triangle 26"/>
          <p:cNvSpPr/>
          <p:nvPr/>
        </p:nvSpPr>
        <p:spPr>
          <a:xfrm>
            <a:off x="9601200" y="4495800"/>
            <a:ext cx="1600200" cy="1752600"/>
          </a:xfrm>
          <a:prstGeom prst="triangle">
            <a:avLst/>
          </a:prstGeom>
          <a:solidFill>
            <a:srgbClr val="8FAA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8BCEA31-B8C5-44F1-9B98-D5330A3ABE75}"/>
              </a:ext>
            </a:extLst>
          </p:cNvPr>
          <p:cNvSpPr txBox="1"/>
          <p:nvPr/>
        </p:nvSpPr>
        <p:spPr>
          <a:xfrm rot="16200000">
            <a:off x="10689504" y="5282613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461670975"/>
      </p:ext>
    </p:extLst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Quantities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0" y="1295400"/>
            <a:ext cx="6705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value (utility) of a state s: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(s) = expected utility starting in s and acting optimally</a:t>
            </a: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value (utility) of a q-state (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s,a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Q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s,a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 = expected utility starting out having taken action a from state s and (thereafter) acting optimally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optimal policy: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 pitchFamily="18" charset="2"/>
              </a:rPr>
              <a:t>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(s) = optimal action from state s</a:t>
            </a: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8732838" y="2209800"/>
            <a:ext cx="350837" cy="27622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8615363" y="4468813"/>
            <a:ext cx="350837" cy="27622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H="1">
            <a:off x="7504113" y="2498725"/>
            <a:ext cx="1403350" cy="8064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8382000" y="2498725"/>
            <a:ext cx="525463" cy="806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8907463" y="2498725"/>
            <a:ext cx="525462" cy="6905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8264525" y="3305175"/>
            <a:ext cx="292100" cy="287338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H="1">
            <a:off x="7696200" y="3592513"/>
            <a:ext cx="690563" cy="4651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>
            <a:off x="8386763" y="3592513"/>
            <a:ext cx="757237" cy="3889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 flipH="1">
            <a:off x="7945438" y="3592513"/>
            <a:ext cx="441325" cy="86360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8386763" y="3592513"/>
            <a:ext cx="423862" cy="86360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8674100" y="2740025"/>
            <a:ext cx="2921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9083675" y="2209800"/>
            <a:ext cx="2921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8991600" y="4456113"/>
            <a:ext cx="381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s’</a:t>
            </a: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8556625" y="3305175"/>
            <a:ext cx="584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 a</a:t>
            </a:r>
          </a:p>
        </p:txBody>
      </p:sp>
      <p:sp>
        <p:nvSpPr>
          <p:cNvPr id="19" name="Line 22"/>
          <p:cNvSpPr>
            <a:spLocks noChangeShapeType="1"/>
          </p:cNvSpPr>
          <p:nvPr/>
        </p:nvSpPr>
        <p:spPr bwMode="auto">
          <a:xfrm flipH="1">
            <a:off x="7388225" y="4745038"/>
            <a:ext cx="1401763" cy="4032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0" name="Line 24"/>
          <p:cNvSpPr>
            <a:spLocks noChangeShapeType="1"/>
          </p:cNvSpPr>
          <p:nvPr/>
        </p:nvSpPr>
        <p:spPr bwMode="auto">
          <a:xfrm flipH="1">
            <a:off x="8264525" y="4745038"/>
            <a:ext cx="525463" cy="403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1" name="Line 25"/>
          <p:cNvSpPr>
            <a:spLocks noChangeShapeType="1"/>
          </p:cNvSpPr>
          <p:nvPr/>
        </p:nvSpPr>
        <p:spPr bwMode="auto">
          <a:xfrm>
            <a:off x="8789988" y="4745038"/>
            <a:ext cx="527050" cy="3444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9723438" y="4016375"/>
            <a:ext cx="21637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s,a,s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’) is a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</a:b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transition</a:t>
            </a:r>
          </a:p>
        </p:txBody>
      </p:sp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7924800" y="4008438"/>
            <a:ext cx="819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s,a,s’</a:t>
            </a:r>
          </a:p>
        </p:txBody>
      </p: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9723438" y="2076450"/>
            <a:ext cx="10525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 is a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state</a:t>
            </a:r>
          </a:p>
        </p:txBody>
      </p:sp>
      <p:sp>
        <p:nvSpPr>
          <p:cNvPr id="25" name="Text Box 32"/>
          <p:cNvSpPr txBox="1">
            <a:spLocks noChangeArrowheads="1"/>
          </p:cNvSpPr>
          <p:nvPr/>
        </p:nvSpPr>
        <p:spPr bwMode="auto">
          <a:xfrm>
            <a:off x="9723438" y="3048000"/>
            <a:ext cx="129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(s, a) is a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q-state</a:t>
            </a: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5867400" y="6488112"/>
            <a:ext cx="6324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[Demo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gridworld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values (L8D4)]</a:t>
            </a:r>
          </a:p>
        </p:txBody>
      </p:sp>
    </p:spTree>
    <p:extLst>
      <p:ext uri="{BB962C8B-B14F-4D97-AF65-F5344CB8AC3E}">
        <p14:creationId xmlns:p14="http://schemas.microsoft.com/office/powerpoint/2010/main" val="4413519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V Values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Noise = 0.2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Discount = 0.9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0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65" y="1134664"/>
            <a:ext cx="6215470" cy="57233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3D880D-FB41-4BD8-98D4-DBD4BEA1BECE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226478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What is Markov about MDPs?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610600" cy="4525963"/>
          </a:xfrm>
        </p:spPr>
        <p:txBody>
          <a:bodyPr/>
          <a:lstStyle/>
          <a:p>
            <a:r>
              <a:rPr lang="en-US" altLang="ja-JP" sz="2400" dirty="0">
                <a:ea typeface="ＭＳ Ｐゴシック" pitchFamily="34" charset="-128"/>
              </a:rPr>
              <a:t>“Markov” generally means that given the present state, the future and the past are independent</a:t>
            </a:r>
          </a:p>
          <a:p>
            <a:pPr lvl="2"/>
            <a:endParaRPr lang="en-US" sz="16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For Markov decision processes, </a:t>
            </a:r>
            <a:r>
              <a:rPr lang="en-US" altLang="ja-JP" sz="2400" dirty="0">
                <a:ea typeface="ＭＳ Ｐゴシック" pitchFamily="34" charset="-128"/>
              </a:rPr>
              <a:t>“Markov” means action outcomes depend only on the current state</a:t>
            </a:r>
          </a:p>
          <a:p>
            <a:endParaRPr lang="en-US" altLang="ja-JP" sz="2400" dirty="0">
              <a:ea typeface="ＭＳ Ｐゴシック" pitchFamily="34" charset="-128"/>
            </a:endParaRPr>
          </a:p>
          <a:p>
            <a:endParaRPr lang="en-US" altLang="ja-JP" sz="2400" dirty="0">
              <a:ea typeface="ＭＳ Ｐゴシック" pitchFamily="34" charset="-128"/>
            </a:endParaRPr>
          </a:p>
          <a:p>
            <a:endParaRPr lang="en-US" altLang="ja-JP" sz="2000" dirty="0">
              <a:ea typeface="ＭＳ Ｐゴシック" pitchFamily="34" charset="-128"/>
            </a:endParaRPr>
          </a:p>
          <a:p>
            <a:endParaRPr lang="en-US" altLang="ja-JP" sz="2000" dirty="0">
              <a:ea typeface="ＭＳ Ｐゴシック" pitchFamily="34" charset="-128"/>
            </a:endParaRPr>
          </a:p>
          <a:p>
            <a:endParaRPr lang="en-US" altLang="ja-JP" sz="2000" dirty="0">
              <a:ea typeface="ＭＳ Ｐゴシック" pitchFamily="34" charset="-128"/>
            </a:endParaRPr>
          </a:p>
          <a:p>
            <a:pPr>
              <a:buFont typeface="Wingdings" pitchFamily="2" charset="2"/>
              <a:buNone/>
            </a:pPr>
            <a:endParaRPr lang="en-US" sz="2400" dirty="0">
              <a:ea typeface="ＭＳ Ｐゴシック" pitchFamily="34" charset="-128"/>
            </a:endParaRPr>
          </a:p>
        </p:txBody>
      </p:sp>
      <p:pic>
        <p:nvPicPr>
          <p:cNvPr id="24579" name="Picture 2" descr="\\.host\Shared Folders\Shared with PC\images\Marko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96400" y="1447800"/>
            <a:ext cx="214312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1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06613" y="4191000"/>
            <a:ext cx="193675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9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44613" y="3581400"/>
            <a:ext cx="71897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44613" y="4648200"/>
            <a:ext cx="3497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9448800" y="4334470"/>
            <a:ext cx="205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Andrey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Markov (1856-1922)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23E6A4-8B0D-4034-82B8-211733F313E4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Q Values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Noise = 0.2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Discount = 0.9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0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41" y="1143000"/>
            <a:ext cx="6215518" cy="5715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9443C9-248D-45AE-A488-E6E70186A42A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18977286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Values of States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Fundamental operation: compute the (</a:t>
            </a:r>
            <a:r>
              <a:rPr lang="en-US" sz="2800" dirty="0" err="1"/>
              <a:t>expectimax</a:t>
            </a:r>
            <a:r>
              <a:rPr lang="en-US" sz="2800" dirty="0"/>
              <a:t>) value of a state</a:t>
            </a:r>
          </a:p>
          <a:p>
            <a:pPr lvl="1"/>
            <a:r>
              <a:rPr lang="en-US" sz="2400" dirty="0"/>
              <a:t>Expected utility under optimal action</a:t>
            </a:r>
          </a:p>
          <a:p>
            <a:pPr lvl="1"/>
            <a:r>
              <a:rPr lang="en-US" sz="2400" dirty="0"/>
              <a:t>Average sum of (discounted) rewards</a:t>
            </a:r>
          </a:p>
          <a:p>
            <a:pPr lvl="1"/>
            <a:r>
              <a:rPr lang="en-US" sz="2400" dirty="0"/>
              <a:t>This is just what </a:t>
            </a:r>
            <a:r>
              <a:rPr lang="en-US" sz="2400" dirty="0" err="1"/>
              <a:t>expectimax</a:t>
            </a:r>
            <a:r>
              <a:rPr lang="en-US" sz="2400" dirty="0"/>
              <a:t> computed!</a:t>
            </a:r>
          </a:p>
          <a:p>
            <a:pPr lvl="1"/>
            <a:endParaRPr lang="en-US" sz="2400" dirty="0"/>
          </a:p>
          <a:p>
            <a:r>
              <a:rPr lang="en-US" sz="2800" dirty="0"/>
              <a:t>Recursive definition of value:</a:t>
            </a:r>
          </a:p>
        </p:txBody>
      </p:sp>
      <p:pic>
        <p:nvPicPr>
          <p:cNvPr id="52" name="Picture 5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370835" y="4343400"/>
            <a:ext cx="3078105" cy="405370"/>
          </a:xfrm>
          <a:prstGeom prst="rect">
            <a:avLst/>
          </a:prstGeom>
          <a:noFill/>
          <a:ln/>
          <a:effectLst/>
        </p:spPr>
      </p:pic>
      <p:pic>
        <p:nvPicPr>
          <p:cNvPr id="48" name="Picture 4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371443" y="5727700"/>
            <a:ext cx="6950388" cy="690805"/>
          </a:xfrm>
          <a:prstGeom prst="rect">
            <a:avLst/>
          </a:prstGeom>
          <a:noFill/>
          <a:ln/>
          <a:effectLst/>
        </p:spPr>
      </p:pic>
      <p:pic>
        <p:nvPicPr>
          <p:cNvPr id="47" name="Picture 4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1378073" y="4986337"/>
            <a:ext cx="5556003" cy="593269"/>
          </a:xfrm>
          <a:prstGeom prst="rect">
            <a:avLst/>
          </a:prstGeom>
          <a:noFill/>
          <a:ln/>
          <a:effectLst/>
        </p:spPr>
      </p:pic>
      <p:grpSp>
        <p:nvGrpSpPr>
          <p:cNvPr id="27" name="Group 4"/>
          <p:cNvGrpSpPr>
            <a:grpSpLocks/>
          </p:cNvGrpSpPr>
          <p:nvPr/>
        </p:nvGrpSpPr>
        <p:grpSpPr bwMode="auto">
          <a:xfrm>
            <a:off x="8229600" y="2133600"/>
            <a:ext cx="3048000" cy="2815896"/>
            <a:chOff x="2400" y="1401"/>
            <a:chExt cx="1392" cy="1286"/>
          </a:xfrm>
        </p:grpSpPr>
        <p:sp>
          <p:nvSpPr>
            <p:cNvPr id="28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9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2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1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8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33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</a:t>
              </a:r>
            </a:p>
          </p:txBody>
        </p:sp>
        <p:sp>
          <p:nvSpPr>
            <p:cNvPr id="34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s, a</a:t>
              </a:r>
            </a:p>
          </p:txBody>
        </p:sp>
        <p:sp>
          <p:nvSpPr>
            <p:cNvPr id="35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s,a,s</a:t>
              </a:r>
              <a:r>
                <a:rPr kumimoji="0" lang="ja-JP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34" charset="-128"/>
                  <a:cs typeface="+mn-cs"/>
                </a:rPr>
                <a:t>’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</a:t>
              </a:r>
              <a:r>
                <a:rPr kumimoji="0" lang="ja-JP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34" charset="-128"/>
                  <a:cs typeface="+mn-cs"/>
                </a:rPr>
                <a:t>’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404D15AC-D30E-4304-B77E-DD133777ECD5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78832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Bellman Equations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3875" y="1219677"/>
            <a:ext cx="8551863" cy="514254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871850" y="2057400"/>
            <a:ext cx="556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How to be optimal: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 Step 1: Take correct first action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 Step 2: Keep being optimal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4EC316-5204-46DD-A478-F3BDD011C008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The Bellman Equations</a:t>
            </a:r>
          </a:p>
        </p:txBody>
      </p:sp>
      <p:sp>
        <p:nvSpPr>
          <p:cNvPr id="6656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610600" cy="4525963"/>
          </a:xfrm>
        </p:spPr>
        <p:txBody>
          <a:bodyPr/>
          <a:lstStyle/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Definition of </a:t>
            </a:r>
            <a:r>
              <a:rPr lang="en-US" altLang="ja-JP" sz="2800" dirty="0">
                <a:latin typeface="Calibri"/>
                <a:ea typeface="ＭＳ Ｐゴシック" pitchFamily="34" charset="-128"/>
                <a:cs typeface="Calibri"/>
              </a:rPr>
              <a:t>“optimal utility” via expectimax recurrence gives a simple one-step lookahead relationship amongst optimal utility values</a:t>
            </a:r>
          </a:p>
          <a:p>
            <a:pPr lvl="1">
              <a:buFont typeface="Wingdings" pitchFamily="2" charset="2"/>
              <a:buNone/>
            </a:pP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	</a:t>
            </a:r>
            <a:endParaRPr lang="en-US" sz="2800" dirty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  <a:p>
            <a:endParaRPr lang="en-US" sz="2800" dirty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</p:txBody>
      </p:sp>
      <p:grpSp>
        <p:nvGrpSpPr>
          <p:cNvPr id="26" name="Group 4">
            <a:extLst>
              <a:ext uri="{FF2B5EF4-FFF2-40B4-BE49-F238E27FC236}">
                <a16:creationId xmlns:a16="http://schemas.microsoft.com/office/drawing/2014/main" id="{FC05AC7D-E2BA-4E41-8EC1-144DD29C5589}"/>
              </a:ext>
            </a:extLst>
          </p:cNvPr>
          <p:cNvGrpSpPr>
            <a:grpSpLocks/>
          </p:cNvGrpSpPr>
          <p:nvPr/>
        </p:nvGrpSpPr>
        <p:grpSpPr bwMode="auto">
          <a:xfrm>
            <a:off x="8304936" y="776248"/>
            <a:ext cx="3735653" cy="3839526"/>
            <a:chOff x="2400" y="1401"/>
            <a:chExt cx="1202" cy="1255"/>
          </a:xfrm>
        </p:grpSpPr>
        <p:sp>
          <p:nvSpPr>
            <p:cNvPr id="49" name="AutoShape 5">
              <a:extLst>
                <a:ext uri="{FF2B5EF4-FFF2-40B4-BE49-F238E27FC236}">
                  <a16:creationId xmlns:a16="http://schemas.microsoft.com/office/drawing/2014/main" id="{CBFA3719-31C0-4FBF-8A2E-0EA643B662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grpSp>
          <p:nvGrpSpPr>
            <p:cNvPr id="50" name="Group 6">
              <a:extLst>
                <a:ext uri="{FF2B5EF4-FFF2-40B4-BE49-F238E27FC236}">
                  <a16:creationId xmlns:a16="http://schemas.microsoft.com/office/drawing/2014/main" id="{F6B36F7C-C2EA-432F-8089-7317C00903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9" y="1617"/>
              <a:ext cx="1073" cy="361"/>
              <a:chOff x="1584" y="1680"/>
              <a:chExt cx="1997" cy="336"/>
            </a:xfrm>
          </p:grpSpPr>
          <p:sp>
            <p:nvSpPr>
              <p:cNvPr id="63" name="Line 7">
                <a:extLst>
                  <a:ext uri="{FF2B5EF4-FFF2-40B4-BE49-F238E27FC236}">
                    <a16:creationId xmlns:a16="http://schemas.microsoft.com/office/drawing/2014/main" id="{D2DA78A5-1FA0-4544-8515-FDBECE6B79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4" name="Line 8">
                <a:extLst>
                  <a:ext uri="{FF2B5EF4-FFF2-40B4-BE49-F238E27FC236}">
                    <a16:creationId xmlns:a16="http://schemas.microsoft.com/office/drawing/2014/main" id="{AD9721AE-D48F-4236-AD5E-11D0C51E15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845" cy="26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5" name="Line 9">
                <a:extLst>
                  <a:ext uri="{FF2B5EF4-FFF2-40B4-BE49-F238E27FC236}">
                    <a16:creationId xmlns:a16="http://schemas.microsoft.com/office/drawing/2014/main" id="{04A0A858-7186-49E4-A6C7-BD9006B06D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6" name="Line 10">
                <a:extLst>
                  <a:ext uri="{FF2B5EF4-FFF2-40B4-BE49-F238E27FC236}">
                    <a16:creationId xmlns:a16="http://schemas.microsoft.com/office/drawing/2014/main" id="{A6443669-3C19-4088-93AF-9E385D804C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grpSp>
          <p:nvGrpSpPr>
            <p:cNvPr id="51" name="Group 12">
              <a:extLst>
                <a:ext uri="{FF2B5EF4-FFF2-40B4-BE49-F238E27FC236}">
                  <a16:creationId xmlns:a16="http://schemas.microsoft.com/office/drawing/2014/main" id="{1EFD847C-D48D-468B-8647-1054D3FF7E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0" y="2095"/>
              <a:ext cx="1057" cy="397"/>
              <a:chOff x="1536" y="2382"/>
              <a:chExt cx="1584" cy="642"/>
            </a:xfrm>
          </p:grpSpPr>
          <p:sp>
            <p:nvSpPr>
              <p:cNvPr id="59" name="Line 13">
                <a:extLst>
                  <a:ext uri="{FF2B5EF4-FFF2-40B4-BE49-F238E27FC236}">
                    <a16:creationId xmlns:a16="http://schemas.microsoft.com/office/drawing/2014/main" id="{256FD896-BEF3-41A5-B7AE-8C0C499128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0" name="Line 14">
                <a:extLst>
                  <a:ext uri="{FF2B5EF4-FFF2-40B4-BE49-F238E27FC236}">
                    <a16:creationId xmlns:a16="http://schemas.microsoft.com/office/drawing/2014/main" id="{AA66642E-D585-425C-94D3-093B0DC036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1" name="Line 15">
                <a:extLst>
                  <a:ext uri="{FF2B5EF4-FFF2-40B4-BE49-F238E27FC236}">
                    <a16:creationId xmlns:a16="http://schemas.microsoft.com/office/drawing/2014/main" id="{BD3CA2D1-4CCD-4641-B698-46FABA0071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21" y="2382"/>
                <a:ext cx="291" cy="624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2" name="Line 16">
                <a:extLst>
                  <a:ext uri="{FF2B5EF4-FFF2-40B4-BE49-F238E27FC236}">
                    <a16:creationId xmlns:a16="http://schemas.microsoft.com/office/drawing/2014/main" id="{CD7478C1-4778-4A60-951F-08AED128CA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sp>
          <p:nvSpPr>
            <p:cNvPr id="52" name="Text Box 17">
              <a:extLst>
                <a:ext uri="{FF2B5EF4-FFF2-40B4-BE49-F238E27FC236}">
                  <a16:creationId xmlns:a16="http://schemas.microsoft.com/office/drawing/2014/main" id="{647EED69-5265-438E-B077-5AE15B65C4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4" y="1690"/>
              <a:ext cx="129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a</a:t>
              </a:r>
            </a:p>
          </p:txBody>
        </p:sp>
        <p:sp>
          <p:nvSpPr>
            <p:cNvPr id="53" name="Text Box 18">
              <a:extLst>
                <a:ext uri="{FF2B5EF4-FFF2-40B4-BE49-F238E27FC236}">
                  <a16:creationId xmlns:a16="http://schemas.microsoft.com/office/drawing/2014/main" id="{527903AE-F2D1-4A0A-A7CB-1D11C1D8E8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</a:t>
              </a:r>
            </a:p>
          </p:txBody>
        </p:sp>
        <p:sp>
          <p:nvSpPr>
            <p:cNvPr id="54" name="Text Box 19">
              <a:extLst>
                <a:ext uri="{FF2B5EF4-FFF2-40B4-BE49-F238E27FC236}">
                  <a16:creationId xmlns:a16="http://schemas.microsoft.com/office/drawing/2014/main" id="{A8E92757-BAF1-404E-BD3F-5926377CCC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1" y="1926"/>
              <a:ext cx="559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 a</a:t>
              </a:r>
            </a:p>
          </p:txBody>
        </p:sp>
        <p:sp>
          <p:nvSpPr>
            <p:cNvPr id="55" name="Text Box 20">
              <a:extLst>
                <a:ext uri="{FF2B5EF4-FFF2-40B4-BE49-F238E27FC236}">
                  <a16:creationId xmlns:a16="http://schemas.microsoft.com/office/drawing/2014/main" id="{1D4706BC-7B1E-4F00-91EC-3C1FB259F9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4" y="2289"/>
              <a:ext cx="504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s,a,s</a:t>
              </a:r>
              <a:r>
                <a:rPr kumimoji="0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游ゴシック" panose="020B0400000000000000" pitchFamily="34" charset="-128"/>
                  <a:cs typeface="Calibri"/>
                </a:rPr>
                <a:t>’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6" name="AutoShape 21">
              <a:extLst>
                <a:ext uri="{FF2B5EF4-FFF2-40B4-BE49-F238E27FC236}">
                  <a16:creationId xmlns:a16="http://schemas.microsoft.com/office/drawing/2014/main" id="{9C82D267-B342-4989-AFF4-8E302FCF6C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7" name="Text Box 22">
              <a:extLst>
                <a:ext uri="{FF2B5EF4-FFF2-40B4-BE49-F238E27FC236}">
                  <a16:creationId xmlns:a16="http://schemas.microsoft.com/office/drawing/2014/main" id="{879F352F-7A3D-4894-B218-6D5DD02DA5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1" y="2465"/>
              <a:ext cx="331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</a:t>
              </a:r>
              <a:r>
                <a:rPr kumimoji="0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游ゴシック" panose="020B0400000000000000" pitchFamily="34" charset="-128"/>
                  <a:cs typeface="Calibri"/>
                </a:rPr>
                <a:t>’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8" name="Oval 11">
              <a:extLst>
                <a:ext uri="{FF2B5EF4-FFF2-40B4-BE49-F238E27FC236}">
                  <a16:creationId xmlns:a16="http://schemas.microsoft.com/office/drawing/2014/main" id="{3131023A-4D30-4B71-82ED-FB1133127B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B3E7E4A-91A9-4587-BAB7-5BA34477C584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The Bellman Equations</a:t>
            </a:r>
          </a:p>
        </p:txBody>
      </p:sp>
      <p:sp>
        <p:nvSpPr>
          <p:cNvPr id="6656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610600" cy="4525963"/>
          </a:xfrm>
        </p:spPr>
        <p:txBody>
          <a:bodyPr/>
          <a:lstStyle/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Definition of </a:t>
            </a:r>
            <a:r>
              <a:rPr lang="en-US" altLang="ja-JP" sz="2800" dirty="0">
                <a:latin typeface="Calibri"/>
                <a:ea typeface="ＭＳ Ｐゴシック" pitchFamily="34" charset="-128"/>
                <a:cs typeface="Calibri"/>
              </a:rPr>
              <a:t>“optimal utility” via expectimax recurrence gives a simple one-step lookahead relationship amongst optimal utility values</a:t>
            </a:r>
          </a:p>
          <a:p>
            <a:pPr lvl="1">
              <a:buFont typeface="Wingdings" pitchFamily="2" charset="2"/>
              <a:buNone/>
            </a:pP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	</a:t>
            </a:r>
            <a:endParaRPr lang="en-US" sz="2800" dirty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  <a:p>
            <a:endParaRPr lang="en-US" sz="2800" dirty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</p:txBody>
      </p:sp>
      <p:pic>
        <p:nvPicPr>
          <p:cNvPr id="47" name="Picture 4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295247" y="2899460"/>
            <a:ext cx="3626182" cy="477549"/>
          </a:xfrm>
          <a:prstGeom prst="rect">
            <a:avLst/>
          </a:prstGeom>
          <a:noFill/>
          <a:ln/>
          <a:effectLst/>
        </p:spPr>
      </p:pic>
      <p:grpSp>
        <p:nvGrpSpPr>
          <p:cNvPr id="26" name="Group 4">
            <a:extLst>
              <a:ext uri="{FF2B5EF4-FFF2-40B4-BE49-F238E27FC236}">
                <a16:creationId xmlns:a16="http://schemas.microsoft.com/office/drawing/2014/main" id="{FC05AC7D-E2BA-4E41-8EC1-144DD29C5589}"/>
              </a:ext>
            </a:extLst>
          </p:cNvPr>
          <p:cNvGrpSpPr>
            <a:grpSpLocks/>
          </p:cNvGrpSpPr>
          <p:nvPr/>
        </p:nvGrpSpPr>
        <p:grpSpPr bwMode="auto">
          <a:xfrm>
            <a:off x="8304936" y="776248"/>
            <a:ext cx="3735653" cy="3839526"/>
            <a:chOff x="2400" y="1401"/>
            <a:chExt cx="1202" cy="1255"/>
          </a:xfrm>
        </p:grpSpPr>
        <p:sp>
          <p:nvSpPr>
            <p:cNvPr id="49" name="AutoShape 5">
              <a:extLst>
                <a:ext uri="{FF2B5EF4-FFF2-40B4-BE49-F238E27FC236}">
                  <a16:creationId xmlns:a16="http://schemas.microsoft.com/office/drawing/2014/main" id="{CBFA3719-31C0-4FBF-8A2E-0EA643B662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grpSp>
          <p:nvGrpSpPr>
            <p:cNvPr id="50" name="Group 6">
              <a:extLst>
                <a:ext uri="{FF2B5EF4-FFF2-40B4-BE49-F238E27FC236}">
                  <a16:creationId xmlns:a16="http://schemas.microsoft.com/office/drawing/2014/main" id="{F6B36F7C-C2EA-432F-8089-7317C00903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9" y="1617"/>
              <a:ext cx="1073" cy="361"/>
              <a:chOff x="1584" y="1680"/>
              <a:chExt cx="1997" cy="336"/>
            </a:xfrm>
          </p:grpSpPr>
          <p:sp>
            <p:nvSpPr>
              <p:cNvPr id="63" name="Line 7">
                <a:extLst>
                  <a:ext uri="{FF2B5EF4-FFF2-40B4-BE49-F238E27FC236}">
                    <a16:creationId xmlns:a16="http://schemas.microsoft.com/office/drawing/2014/main" id="{D2DA78A5-1FA0-4544-8515-FDBECE6B79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4" name="Line 8">
                <a:extLst>
                  <a:ext uri="{FF2B5EF4-FFF2-40B4-BE49-F238E27FC236}">
                    <a16:creationId xmlns:a16="http://schemas.microsoft.com/office/drawing/2014/main" id="{AD9721AE-D48F-4236-AD5E-11D0C51E15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845" cy="26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5" name="Line 9">
                <a:extLst>
                  <a:ext uri="{FF2B5EF4-FFF2-40B4-BE49-F238E27FC236}">
                    <a16:creationId xmlns:a16="http://schemas.microsoft.com/office/drawing/2014/main" id="{04A0A858-7186-49E4-A6C7-BD9006B06D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6" name="Line 10">
                <a:extLst>
                  <a:ext uri="{FF2B5EF4-FFF2-40B4-BE49-F238E27FC236}">
                    <a16:creationId xmlns:a16="http://schemas.microsoft.com/office/drawing/2014/main" id="{A6443669-3C19-4088-93AF-9E385D804C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grpSp>
          <p:nvGrpSpPr>
            <p:cNvPr id="51" name="Group 12">
              <a:extLst>
                <a:ext uri="{FF2B5EF4-FFF2-40B4-BE49-F238E27FC236}">
                  <a16:creationId xmlns:a16="http://schemas.microsoft.com/office/drawing/2014/main" id="{1EFD847C-D48D-468B-8647-1054D3FF7E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0" y="2095"/>
              <a:ext cx="1057" cy="397"/>
              <a:chOff x="1536" y="2382"/>
              <a:chExt cx="1584" cy="642"/>
            </a:xfrm>
          </p:grpSpPr>
          <p:sp>
            <p:nvSpPr>
              <p:cNvPr id="59" name="Line 13">
                <a:extLst>
                  <a:ext uri="{FF2B5EF4-FFF2-40B4-BE49-F238E27FC236}">
                    <a16:creationId xmlns:a16="http://schemas.microsoft.com/office/drawing/2014/main" id="{256FD896-BEF3-41A5-B7AE-8C0C499128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0" name="Line 14">
                <a:extLst>
                  <a:ext uri="{FF2B5EF4-FFF2-40B4-BE49-F238E27FC236}">
                    <a16:creationId xmlns:a16="http://schemas.microsoft.com/office/drawing/2014/main" id="{AA66642E-D585-425C-94D3-093B0DC036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1" name="Line 15">
                <a:extLst>
                  <a:ext uri="{FF2B5EF4-FFF2-40B4-BE49-F238E27FC236}">
                    <a16:creationId xmlns:a16="http://schemas.microsoft.com/office/drawing/2014/main" id="{BD3CA2D1-4CCD-4641-B698-46FABA0071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21" y="2382"/>
                <a:ext cx="291" cy="624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2" name="Line 16">
                <a:extLst>
                  <a:ext uri="{FF2B5EF4-FFF2-40B4-BE49-F238E27FC236}">
                    <a16:creationId xmlns:a16="http://schemas.microsoft.com/office/drawing/2014/main" id="{CD7478C1-4778-4A60-951F-08AED128CA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sp>
          <p:nvSpPr>
            <p:cNvPr id="52" name="Text Box 17">
              <a:extLst>
                <a:ext uri="{FF2B5EF4-FFF2-40B4-BE49-F238E27FC236}">
                  <a16:creationId xmlns:a16="http://schemas.microsoft.com/office/drawing/2014/main" id="{647EED69-5265-438E-B077-5AE15B65C4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4" y="1690"/>
              <a:ext cx="129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a</a:t>
              </a:r>
            </a:p>
          </p:txBody>
        </p:sp>
        <p:sp>
          <p:nvSpPr>
            <p:cNvPr id="53" name="Text Box 18">
              <a:extLst>
                <a:ext uri="{FF2B5EF4-FFF2-40B4-BE49-F238E27FC236}">
                  <a16:creationId xmlns:a16="http://schemas.microsoft.com/office/drawing/2014/main" id="{527903AE-F2D1-4A0A-A7CB-1D11C1D8E8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</a:t>
              </a:r>
            </a:p>
          </p:txBody>
        </p:sp>
        <p:sp>
          <p:nvSpPr>
            <p:cNvPr id="54" name="Text Box 19">
              <a:extLst>
                <a:ext uri="{FF2B5EF4-FFF2-40B4-BE49-F238E27FC236}">
                  <a16:creationId xmlns:a16="http://schemas.microsoft.com/office/drawing/2014/main" id="{A8E92757-BAF1-404E-BD3F-5926377CCC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1" y="1926"/>
              <a:ext cx="559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 a</a:t>
              </a:r>
            </a:p>
          </p:txBody>
        </p:sp>
        <p:sp>
          <p:nvSpPr>
            <p:cNvPr id="55" name="Text Box 20">
              <a:extLst>
                <a:ext uri="{FF2B5EF4-FFF2-40B4-BE49-F238E27FC236}">
                  <a16:creationId xmlns:a16="http://schemas.microsoft.com/office/drawing/2014/main" id="{1D4706BC-7B1E-4F00-91EC-3C1FB259F9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4" y="2289"/>
              <a:ext cx="504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s,a,s</a:t>
              </a:r>
              <a:r>
                <a:rPr kumimoji="0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游ゴシック" panose="020B0400000000000000" pitchFamily="34" charset="-128"/>
                  <a:cs typeface="Calibri"/>
                </a:rPr>
                <a:t>’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6" name="AutoShape 21">
              <a:extLst>
                <a:ext uri="{FF2B5EF4-FFF2-40B4-BE49-F238E27FC236}">
                  <a16:creationId xmlns:a16="http://schemas.microsoft.com/office/drawing/2014/main" id="{9C82D267-B342-4989-AFF4-8E302FCF6C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7" name="Text Box 22">
              <a:extLst>
                <a:ext uri="{FF2B5EF4-FFF2-40B4-BE49-F238E27FC236}">
                  <a16:creationId xmlns:a16="http://schemas.microsoft.com/office/drawing/2014/main" id="{879F352F-7A3D-4894-B218-6D5DD02DA5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1" y="2465"/>
              <a:ext cx="331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</a:t>
              </a:r>
              <a:r>
                <a:rPr kumimoji="0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游ゴシック" panose="020B0400000000000000" pitchFamily="34" charset="-128"/>
                  <a:cs typeface="Calibri"/>
                </a:rPr>
                <a:t>’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8" name="Oval 11">
              <a:extLst>
                <a:ext uri="{FF2B5EF4-FFF2-40B4-BE49-F238E27FC236}">
                  <a16:creationId xmlns:a16="http://schemas.microsoft.com/office/drawing/2014/main" id="{3131023A-4D30-4B71-82ED-FB1133127B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38F0353-A9D2-4E50-9BC2-953282FB701D}"/>
              </a:ext>
            </a:extLst>
          </p:cNvPr>
          <p:cNvSpPr/>
          <p:nvPr/>
        </p:nvSpPr>
        <p:spPr>
          <a:xfrm>
            <a:off x="8224057" y="2950609"/>
            <a:ext cx="3728385" cy="191192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D70D10-82D6-4B7C-B8A7-5AA7308D4151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1144729912"/>
      </p:ext>
    </p:extLst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The Bellman Equations</a:t>
            </a:r>
          </a:p>
        </p:txBody>
      </p:sp>
      <p:sp>
        <p:nvSpPr>
          <p:cNvPr id="6656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610600" cy="4525963"/>
          </a:xfrm>
        </p:spPr>
        <p:txBody>
          <a:bodyPr/>
          <a:lstStyle/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Definition of </a:t>
            </a:r>
            <a:r>
              <a:rPr lang="en-US" altLang="ja-JP" sz="2800" dirty="0">
                <a:latin typeface="Calibri"/>
                <a:ea typeface="ＭＳ Ｐゴシック" pitchFamily="34" charset="-128"/>
                <a:cs typeface="Calibri"/>
              </a:rPr>
              <a:t>“optimal utility” via expectimax recurrence gives a simple one-step lookahead relationship amongst optimal utility values</a:t>
            </a: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1400" dirty="0">
              <a:solidFill>
                <a:srgbClr val="CC0000"/>
              </a:solidFill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buFont typeface="Wingdings" pitchFamily="2" charset="2"/>
              <a:buNone/>
            </a:pP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	</a:t>
            </a:r>
            <a:endParaRPr lang="en-US" sz="2800" dirty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  <a:p>
            <a:endParaRPr lang="en-US" sz="2800" dirty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</p:txBody>
      </p:sp>
      <p:pic>
        <p:nvPicPr>
          <p:cNvPr id="47" name="Picture 4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295247" y="2899460"/>
            <a:ext cx="3626182" cy="477549"/>
          </a:xfrm>
          <a:prstGeom prst="rect">
            <a:avLst/>
          </a:prstGeom>
          <a:noFill/>
          <a:ln/>
          <a:effectLst/>
        </p:spPr>
      </p:pic>
      <p:pic>
        <p:nvPicPr>
          <p:cNvPr id="48" name="Picture 4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301873" y="3508825"/>
            <a:ext cx="6547885" cy="699182"/>
          </a:xfrm>
          <a:prstGeom prst="rect">
            <a:avLst/>
          </a:prstGeom>
          <a:noFill/>
          <a:ln/>
          <a:effectLst/>
        </p:spPr>
      </p:pic>
      <p:grpSp>
        <p:nvGrpSpPr>
          <p:cNvPr id="26" name="Group 4">
            <a:extLst>
              <a:ext uri="{FF2B5EF4-FFF2-40B4-BE49-F238E27FC236}">
                <a16:creationId xmlns:a16="http://schemas.microsoft.com/office/drawing/2014/main" id="{FC05AC7D-E2BA-4E41-8EC1-144DD29C5589}"/>
              </a:ext>
            </a:extLst>
          </p:cNvPr>
          <p:cNvGrpSpPr>
            <a:grpSpLocks/>
          </p:cNvGrpSpPr>
          <p:nvPr/>
        </p:nvGrpSpPr>
        <p:grpSpPr bwMode="auto">
          <a:xfrm>
            <a:off x="8304936" y="776248"/>
            <a:ext cx="3735653" cy="3839526"/>
            <a:chOff x="2400" y="1401"/>
            <a:chExt cx="1202" cy="1255"/>
          </a:xfrm>
        </p:grpSpPr>
        <p:sp>
          <p:nvSpPr>
            <p:cNvPr id="49" name="AutoShape 5">
              <a:extLst>
                <a:ext uri="{FF2B5EF4-FFF2-40B4-BE49-F238E27FC236}">
                  <a16:creationId xmlns:a16="http://schemas.microsoft.com/office/drawing/2014/main" id="{CBFA3719-31C0-4FBF-8A2E-0EA643B662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grpSp>
          <p:nvGrpSpPr>
            <p:cNvPr id="50" name="Group 6">
              <a:extLst>
                <a:ext uri="{FF2B5EF4-FFF2-40B4-BE49-F238E27FC236}">
                  <a16:creationId xmlns:a16="http://schemas.microsoft.com/office/drawing/2014/main" id="{F6B36F7C-C2EA-432F-8089-7317C00903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9" y="1617"/>
              <a:ext cx="1073" cy="361"/>
              <a:chOff x="1584" y="1680"/>
              <a:chExt cx="1997" cy="336"/>
            </a:xfrm>
          </p:grpSpPr>
          <p:sp>
            <p:nvSpPr>
              <p:cNvPr id="63" name="Line 7">
                <a:extLst>
                  <a:ext uri="{FF2B5EF4-FFF2-40B4-BE49-F238E27FC236}">
                    <a16:creationId xmlns:a16="http://schemas.microsoft.com/office/drawing/2014/main" id="{D2DA78A5-1FA0-4544-8515-FDBECE6B79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4" name="Line 8">
                <a:extLst>
                  <a:ext uri="{FF2B5EF4-FFF2-40B4-BE49-F238E27FC236}">
                    <a16:creationId xmlns:a16="http://schemas.microsoft.com/office/drawing/2014/main" id="{AD9721AE-D48F-4236-AD5E-11D0C51E15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845" cy="26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5" name="Line 9">
                <a:extLst>
                  <a:ext uri="{FF2B5EF4-FFF2-40B4-BE49-F238E27FC236}">
                    <a16:creationId xmlns:a16="http://schemas.microsoft.com/office/drawing/2014/main" id="{04A0A858-7186-49E4-A6C7-BD9006B06D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6" name="Line 10">
                <a:extLst>
                  <a:ext uri="{FF2B5EF4-FFF2-40B4-BE49-F238E27FC236}">
                    <a16:creationId xmlns:a16="http://schemas.microsoft.com/office/drawing/2014/main" id="{A6443669-3C19-4088-93AF-9E385D804C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grpSp>
          <p:nvGrpSpPr>
            <p:cNvPr id="51" name="Group 12">
              <a:extLst>
                <a:ext uri="{FF2B5EF4-FFF2-40B4-BE49-F238E27FC236}">
                  <a16:creationId xmlns:a16="http://schemas.microsoft.com/office/drawing/2014/main" id="{1EFD847C-D48D-468B-8647-1054D3FF7E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0" y="2095"/>
              <a:ext cx="1057" cy="397"/>
              <a:chOff x="1536" y="2382"/>
              <a:chExt cx="1584" cy="642"/>
            </a:xfrm>
          </p:grpSpPr>
          <p:sp>
            <p:nvSpPr>
              <p:cNvPr id="59" name="Line 13">
                <a:extLst>
                  <a:ext uri="{FF2B5EF4-FFF2-40B4-BE49-F238E27FC236}">
                    <a16:creationId xmlns:a16="http://schemas.microsoft.com/office/drawing/2014/main" id="{256FD896-BEF3-41A5-B7AE-8C0C499128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0" name="Line 14">
                <a:extLst>
                  <a:ext uri="{FF2B5EF4-FFF2-40B4-BE49-F238E27FC236}">
                    <a16:creationId xmlns:a16="http://schemas.microsoft.com/office/drawing/2014/main" id="{AA66642E-D585-425C-94D3-093B0DC036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1" name="Line 15">
                <a:extLst>
                  <a:ext uri="{FF2B5EF4-FFF2-40B4-BE49-F238E27FC236}">
                    <a16:creationId xmlns:a16="http://schemas.microsoft.com/office/drawing/2014/main" id="{BD3CA2D1-4CCD-4641-B698-46FABA0071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21" y="2382"/>
                <a:ext cx="291" cy="624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2" name="Line 16">
                <a:extLst>
                  <a:ext uri="{FF2B5EF4-FFF2-40B4-BE49-F238E27FC236}">
                    <a16:creationId xmlns:a16="http://schemas.microsoft.com/office/drawing/2014/main" id="{CD7478C1-4778-4A60-951F-08AED128CA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sp>
          <p:nvSpPr>
            <p:cNvPr id="52" name="Text Box 17">
              <a:extLst>
                <a:ext uri="{FF2B5EF4-FFF2-40B4-BE49-F238E27FC236}">
                  <a16:creationId xmlns:a16="http://schemas.microsoft.com/office/drawing/2014/main" id="{647EED69-5265-438E-B077-5AE15B65C4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4" y="1690"/>
              <a:ext cx="129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a</a:t>
              </a:r>
            </a:p>
          </p:txBody>
        </p:sp>
        <p:sp>
          <p:nvSpPr>
            <p:cNvPr id="53" name="Text Box 18">
              <a:extLst>
                <a:ext uri="{FF2B5EF4-FFF2-40B4-BE49-F238E27FC236}">
                  <a16:creationId xmlns:a16="http://schemas.microsoft.com/office/drawing/2014/main" id="{527903AE-F2D1-4A0A-A7CB-1D11C1D8E8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</a:t>
              </a:r>
            </a:p>
          </p:txBody>
        </p:sp>
        <p:sp>
          <p:nvSpPr>
            <p:cNvPr id="54" name="Text Box 19">
              <a:extLst>
                <a:ext uri="{FF2B5EF4-FFF2-40B4-BE49-F238E27FC236}">
                  <a16:creationId xmlns:a16="http://schemas.microsoft.com/office/drawing/2014/main" id="{A8E92757-BAF1-404E-BD3F-5926377CCC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1" y="1926"/>
              <a:ext cx="559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 a</a:t>
              </a:r>
            </a:p>
          </p:txBody>
        </p:sp>
        <p:sp>
          <p:nvSpPr>
            <p:cNvPr id="55" name="Text Box 20">
              <a:extLst>
                <a:ext uri="{FF2B5EF4-FFF2-40B4-BE49-F238E27FC236}">
                  <a16:creationId xmlns:a16="http://schemas.microsoft.com/office/drawing/2014/main" id="{1D4706BC-7B1E-4F00-91EC-3C1FB259F9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4" y="2289"/>
              <a:ext cx="504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s,a,s</a:t>
              </a:r>
              <a:r>
                <a:rPr kumimoji="0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游ゴシック" panose="020B0400000000000000" pitchFamily="34" charset="-128"/>
                  <a:cs typeface="Calibri"/>
                </a:rPr>
                <a:t>’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6" name="AutoShape 21">
              <a:extLst>
                <a:ext uri="{FF2B5EF4-FFF2-40B4-BE49-F238E27FC236}">
                  <a16:creationId xmlns:a16="http://schemas.microsoft.com/office/drawing/2014/main" id="{9C82D267-B342-4989-AFF4-8E302FCF6C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7" name="Text Box 22">
              <a:extLst>
                <a:ext uri="{FF2B5EF4-FFF2-40B4-BE49-F238E27FC236}">
                  <a16:creationId xmlns:a16="http://schemas.microsoft.com/office/drawing/2014/main" id="{879F352F-7A3D-4894-B218-6D5DD02DA5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1" y="2465"/>
              <a:ext cx="331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</a:t>
              </a:r>
              <a:r>
                <a:rPr kumimoji="0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游ゴシック" panose="020B0400000000000000" pitchFamily="34" charset="-128"/>
                  <a:cs typeface="Calibri"/>
                </a:rPr>
                <a:t>’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8" name="Oval 11">
              <a:extLst>
                <a:ext uri="{FF2B5EF4-FFF2-40B4-BE49-F238E27FC236}">
                  <a16:creationId xmlns:a16="http://schemas.microsoft.com/office/drawing/2014/main" id="{3131023A-4D30-4B71-82ED-FB1133127B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493CE7E1-CBD3-45D9-B6A7-71CF5D4A5DE3}"/>
              </a:ext>
            </a:extLst>
          </p:cNvPr>
          <p:cNvSpPr/>
          <p:nvPr/>
        </p:nvSpPr>
        <p:spPr>
          <a:xfrm>
            <a:off x="8675918" y="631240"/>
            <a:ext cx="3455124" cy="191192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9273A3D-DF10-4382-A1FF-6C2B04130BAB}"/>
              </a:ext>
            </a:extLst>
          </p:cNvPr>
          <p:cNvSpPr/>
          <p:nvPr/>
        </p:nvSpPr>
        <p:spPr>
          <a:xfrm>
            <a:off x="1141600" y="2679545"/>
            <a:ext cx="4289382" cy="74945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AF2E18-8DE7-4D00-8C49-1AC1ABD315EE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2907520672"/>
      </p:ext>
    </p:extLst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The Bellman Equations</a:t>
            </a:r>
          </a:p>
        </p:txBody>
      </p:sp>
      <p:sp>
        <p:nvSpPr>
          <p:cNvPr id="6656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610600" cy="4525963"/>
          </a:xfrm>
        </p:spPr>
        <p:txBody>
          <a:bodyPr/>
          <a:lstStyle/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Definition of </a:t>
            </a:r>
            <a:r>
              <a:rPr lang="en-US" altLang="ja-JP" sz="2800" dirty="0">
                <a:latin typeface="Calibri"/>
                <a:ea typeface="ＭＳ Ｐゴシック" pitchFamily="34" charset="-128"/>
                <a:cs typeface="Calibri"/>
              </a:rPr>
              <a:t>“optimal utility” via expectimax recurrence gives a simple one-step lookahead relationship amongst optimal utility values</a:t>
            </a: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altLang="ja-JP" sz="2800" dirty="0">
                <a:latin typeface="Calibri"/>
                <a:ea typeface="ＭＳ Ｐゴシック" pitchFamily="34" charset="-128"/>
                <a:cs typeface="Calibri"/>
              </a:rPr>
              <a:t>These are the Bellman equations, and they characterize optimal values in a way we’ll use over and over</a:t>
            </a:r>
            <a:endParaRPr lang="en-US" sz="1400" dirty="0">
              <a:solidFill>
                <a:srgbClr val="CC0000"/>
              </a:solidFill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buFont typeface="Wingdings" pitchFamily="2" charset="2"/>
              <a:buNone/>
            </a:pP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	</a:t>
            </a:r>
            <a:endParaRPr lang="en-US" sz="2800" dirty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  <a:p>
            <a:endParaRPr lang="en-US" sz="2800" dirty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</p:txBody>
      </p:sp>
      <p:pic>
        <p:nvPicPr>
          <p:cNvPr id="47" name="Picture 4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295247" y="2899460"/>
            <a:ext cx="3626182" cy="477549"/>
          </a:xfrm>
          <a:prstGeom prst="rect">
            <a:avLst/>
          </a:prstGeom>
          <a:noFill/>
          <a:ln/>
          <a:effectLst/>
        </p:spPr>
      </p:pic>
      <p:pic>
        <p:nvPicPr>
          <p:cNvPr id="46" name="Picture 4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1295243" y="4356100"/>
            <a:ext cx="6950388" cy="690805"/>
          </a:xfrm>
          <a:prstGeom prst="rect">
            <a:avLst/>
          </a:prstGeom>
          <a:noFill/>
          <a:ln/>
          <a:effectLst/>
        </p:spPr>
      </p:pic>
      <p:pic>
        <p:nvPicPr>
          <p:cNvPr id="48" name="Picture 4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1301873" y="3508825"/>
            <a:ext cx="6547885" cy="699182"/>
          </a:xfrm>
          <a:prstGeom prst="rect">
            <a:avLst/>
          </a:prstGeom>
          <a:noFill/>
          <a:ln/>
          <a:effectLst/>
        </p:spPr>
      </p:pic>
      <p:grpSp>
        <p:nvGrpSpPr>
          <p:cNvPr id="26" name="Group 4">
            <a:extLst>
              <a:ext uri="{FF2B5EF4-FFF2-40B4-BE49-F238E27FC236}">
                <a16:creationId xmlns:a16="http://schemas.microsoft.com/office/drawing/2014/main" id="{FC05AC7D-E2BA-4E41-8EC1-144DD29C5589}"/>
              </a:ext>
            </a:extLst>
          </p:cNvPr>
          <p:cNvGrpSpPr>
            <a:grpSpLocks/>
          </p:cNvGrpSpPr>
          <p:nvPr/>
        </p:nvGrpSpPr>
        <p:grpSpPr bwMode="auto">
          <a:xfrm>
            <a:off x="8304936" y="776248"/>
            <a:ext cx="3735653" cy="3839526"/>
            <a:chOff x="2400" y="1401"/>
            <a:chExt cx="1202" cy="1255"/>
          </a:xfrm>
        </p:grpSpPr>
        <p:sp>
          <p:nvSpPr>
            <p:cNvPr id="49" name="AutoShape 5">
              <a:extLst>
                <a:ext uri="{FF2B5EF4-FFF2-40B4-BE49-F238E27FC236}">
                  <a16:creationId xmlns:a16="http://schemas.microsoft.com/office/drawing/2014/main" id="{CBFA3719-31C0-4FBF-8A2E-0EA643B662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grpSp>
          <p:nvGrpSpPr>
            <p:cNvPr id="50" name="Group 6">
              <a:extLst>
                <a:ext uri="{FF2B5EF4-FFF2-40B4-BE49-F238E27FC236}">
                  <a16:creationId xmlns:a16="http://schemas.microsoft.com/office/drawing/2014/main" id="{F6B36F7C-C2EA-432F-8089-7317C00903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9" y="1617"/>
              <a:ext cx="1073" cy="361"/>
              <a:chOff x="1584" y="1680"/>
              <a:chExt cx="1997" cy="336"/>
            </a:xfrm>
          </p:grpSpPr>
          <p:sp>
            <p:nvSpPr>
              <p:cNvPr id="63" name="Line 7">
                <a:extLst>
                  <a:ext uri="{FF2B5EF4-FFF2-40B4-BE49-F238E27FC236}">
                    <a16:creationId xmlns:a16="http://schemas.microsoft.com/office/drawing/2014/main" id="{D2DA78A5-1FA0-4544-8515-FDBECE6B79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4" name="Line 8">
                <a:extLst>
                  <a:ext uri="{FF2B5EF4-FFF2-40B4-BE49-F238E27FC236}">
                    <a16:creationId xmlns:a16="http://schemas.microsoft.com/office/drawing/2014/main" id="{AD9721AE-D48F-4236-AD5E-11D0C51E15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845" cy="26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5" name="Line 9">
                <a:extLst>
                  <a:ext uri="{FF2B5EF4-FFF2-40B4-BE49-F238E27FC236}">
                    <a16:creationId xmlns:a16="http://schemas.microsoft.com/office/drawing/2014/main" id="{04A0A858-7186-49E4-A6C7-BD9006B06D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6" name="Line 10">
                <a:extLst>
                  <a:ext uri="{FF2B5EF4-FFF2-40B4-BE49-F238E27FC236}">
                    <a16:creationId xmlns:a16="http://schemas.microsoft.com/office/drawing/2014/main" id="{A6443669-3C19-4088-93AF-9E385D804C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grpSp>
          <p:nvGrpSpPr>
            <p:cNvPr id="51" name="Group 12">
              <a:extLst>
                <a:ext uri="{FF2B5EF4-FFF2-40B4-BE49-F238E27FC236}">
                  <a16:creationId xmlns:a16="http://schemas.microsoft.com/office/drawing/2014/main" id="{1EFD847C-D48D-468B-8647-1054D3FF7E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0" y="2095"/>
              <a:ext cx="1057" cy="397"/>
              <a:chOff x="1536" y="2382"/>
              <a:chExt cx="1584" cy="642"/>
            </a:xfrm>
          </p:grpSpPr>
          <p:sp>
            <p:nvSpPr>
              <p:cNvPr id="59" name="Line 13">
                <a:extLst>
                  <a:ext uri="{FF2B5EF4-FFF2-40B4-BE49-F238E27FC236}">
                    <a16:creationId xmlns:a16="http://schemas.microsoft.com/office/drawing/2014/main" id="{256FD896-BEF3-41A5-B7AE-8C0C499128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0" name="Line 14">
                <a:extLst>
                  <a:ext uri="{FF2B5EF4-FFF2-40B4-BE49-F238E27FC236}">
                    <a16:creationId xmlns:a16="http://schemas.microsoft.com/office/drawing/2014/main" id="{AA66642E-D585-425C-94D3-093B0DC036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1" name="Line 15">
                <a:extLst>
                  <a:ext uri="{FF2B5EF4-FFF2-40B4-BE49-F238E27FC236}">
                    <a16:creationId xmlns:a16="http://schemas.microsoft.com/office/drawing/2014/main" id="{BD3CA2D1-4CCD-4641-B698-46FABA0071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21" y="2382"/>
                <a:ext cx="291" cy="624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2" name="Line 16">
                <a:extLst>
                  <a:ext uri="{FF2B5EF4-FFF2-40B4-BE49-F238E27FC236}">
                    <a16:creationId xmlns:a16="http://schemas.microsoft.com/office/drawing/2014/main" id="{CD7478C1-4778-4A60-951F-08AED128CA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sp>
          <p:nvSpPr>
            <p:cNvPr id="52" name="Text Box 17">
              <a:extLst>
                <a:ext uri="{FF2B5EF4-FFF2-40B4-BE49-F238E27FC236}">
                  <a16:creationId xmlns:a16="http://schemas.microsoft.com/office/drawing/2014/main" id="{647EED69-5265-438E-B077-5AE15B65C4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4" y="1690"/>
              <a:ext cx="129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a</a:t>
              </a:r>
            </a:p>
          </p:txBody>
        </p:sp>
        <p:sp>
          <p:nvSpPr>
            <p:cNvPr id="53" name="Text Box 18">
              <a:extLst>
                <a:ext uri="{FF2B5EF4-FFF2-40B4-BE49-F238E27FC236}">
                  <a16:creationId xmlns:a16="http://schemas.microsoft.com/office/drawing/2014/main" id="{527903AE-F2D1-4A0A-A7CB-1D11C1D8E8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</a:t>
              </a:r>
            </a:p>
          </p:txBody>
        </p:sp>
        <p:sp>
          <p:nvSpPr>
            <p:cNvPr id="54" name="Text Box 19">
              <a:extLst>
                <a:ext uri="{FF2B5EF4-FFF2-40B4-BE49-F238E27FC236}">
                  <a16:creationId xmlns:a16="http://schemas.microsoft.com/office/drawing/2014/main" id="{A8E92757-BAF1-404E-BD3F-5926377CCC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1" y="1926"/>
              <a:ext cx="559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 a</a:t>
              </a:r>
            </a:p>
          </p:txBody>
        </p:sp>
        <p:sp>
          <p:nvSpPr>
            <p:cNvPr id="55" name="Text Box 20">
              <a:extLst>
                <a:ext uri="{FF2B5EF4-FFF2-40B4-BE49-F238E27FC236}">
                  <a16:creationId xmlns:a16="http://schemas.microsoft.com/office/drawing/2014/main" id="{1D4706BC-7B1E-4F00-91EC-3C1FB259F9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4" y="2289"/>
              <a:ext cx="504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s,a,s</a:t>
              </a:r>
              <a:r>
                <a:rPr kumimoji="0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游ゴシック" panose="020B0400000000000000" pitchFamily="34" charset="-128"/>
                  <a:cs typeface="Calibri"/>
                </a:rPr>
                <a:t>’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6" name="AutoShape 21">
              <a:extLst>
                <a:ext uri="{FF2B5EF4-FFF2-40B4-BE49-F238E27FC236}">
                  <a16:creationId xmlns:a16="http://schemas.microsoft.com/office/drawing/2014/main" id="{9C82D267-B342-4989-AFF4-8E302FCF6C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7" name="Text Box 22">
              <a:extLst>
                <a:ext uri="{FF2B5EF4-FFF2-40B4-BE49-F238E27FC236}">
                  <a16:creationId xmlns:a16="http://schemas.microsoft.com/office/drawing/2014/main" id="{879F352F-7A3D-4894-B218-6D5DD02DA5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1" y="2465"/>
              <a:ext cx="331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</a:t>
              </a:r>
              <a:r>
                <a:rPr kumimoji="0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游ゴシック" panose="020B0400000000000000" pitchFamily="34" charset="-128"/>
                  <a:cs typeface="Calibri"/>
                </a:rPr>
                <a:t>’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8" name="Oval 11">
              <a:extLst>
                <a:ext uri="{FF2B5EF4-FFF2-40B4-BE49-F238E27FC236}">
                  <a16:creationId xmlns:a16="http://schemas.microsoft.com/office/drawing/2014/main" id="{3131023A-4D30-4B71-82ED-FB1133127B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F8D5BC8B-80C8-43B9-9210-C9C74DB4D101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2004073706"/>
      </p:ext>
    </p:extLst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1E4E8-609A-4C98-A80D-CD7885BAE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MDP Notation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FF0B6D-0DBB-4B3C-B656-1F586DA7F21B}"/>
              </a:ext>
            </a:extLst>
          </p:cNvPr>
          <p:cNvSpPr txBox="1"/>
          <p:nvPr/>
        </p:nvSpPr>
        <p:spPr>
          <a:xfrm>
            <a:off x="381000" y="16002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Standard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expectimax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EA02-9426-41F6-A796-1FA52CB1519A}"/>
                  </a:ext>
                </a:extLst>
              </p:cNvPr>
              <p:cNvSpPr txBox="1"/>
              <p:nvPr/>
            </p:nvSpPr>
            <p:spPr>
              <a:xfrm>
                <a:off x="3200400" y="1447800"/>
                <a:ext cx="6629400" cy="2108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𝑉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kumimoji="0" lang="en-US" sz="1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kumimoji="0" lang="en-US" sz="1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1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1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EA02-9426-41F6-A796-1FA52CB151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1447800"/>
                <a:ext cx="6629400" cy="210884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119F65F-C6D8-4675-A09A-28505B495D7D}"/>
              </a:ext>
            </a:extLst>
          </p:cNvPr>
          <p:cNvSpPr txBox="1"/>
          <p:nvPr/>
        </p:nvSpPr>
        <p:spPr>
          <a:xfrm>
            <a:off x="405143" y="2267466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Bellman equations: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F1FAB8-B016-450C-BBCF-163CFF0AD157}"/>
              </a:ext>
            </a:extLst>
          </p:cNvPr>
          <p:cNvSpPr txBox="1"/>
          <p:nvPr/>
        </p:nvSpPr>
        <p:spPr>
          <a:xfrm>
            <a:off x="405143" y="2911344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Value iteration:</a:t>
            </a:r>
          </a:p>
        </p:txBody>
      </p:sp>
    </p:spTree>
    <p:extLst>
      <p:ext uri="{BB962C8B-B14F-4D97-AF65-F5344CB8AC3E}">
        <p14:creationId xmlns:p14="http://schemas.microsoft.com/office/powerpoint/2010/main" val="16747259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1E4E8-609A-4C98-A80D-CD7885BAE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MDP Notation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FF0B6D-0DBB-4B3C-B656-1F586DA7F21B}"/>
              </a:ext>
            </a:extLst>
          </p:cNvPr>
          <p:cNvSpPr txBox="1"/>
          <p:nvPr/>
        </p:nvSpPr>
        <p:spPr>
          <a:xfrm>
            <a:off x="381000" y="16002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Standard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expectimax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EA02-9426-41F6-A796-1FA52CB1519A}"/>
                  </a:ext>
                </a:extLst>
              </p:cNvPr>
              <p:cNvSpPr txBox="1"/>
              <p:nvPr/>
            </p:nvSpPr>
            <p:spPr>
              <a:xfrm>
                <a:off x="3200400" y="1447800"/>
                <a:ext cx="6629400" cy="23858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E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𝑉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kumimoji="0" lang="en-US" sz="1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kumimoji="0" lang="en-US" sz="1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1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1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E8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E8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E8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E8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E8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E8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EA02-9426-41F6-A796-1FA52CB151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1447800"/>
                <a:ext cx="6629400" cy="238584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119F65F-C6D8-4675-A09A-28505B495D7D}"/>
              </a:ext>
            </a:extLst>
          </p:cNvPr>
          <p:cNvSpPr txBox="1"/>
          <p:nvPr/>
        </p:nvSpPr>
        <p:spPr>
          <a:xfrm>
            <a:off x="405143" y="2267466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Bellman equations: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F1FAB8-B016-450C-BBCF-163CFF0AD157}"/>
              </a:ext>
            </a:extLst>
          </p:cNvPr>
          <p:cNvSpPr txBox="1"/>
          <p:nvPr/>
        </p:nvSpPr>
        <p:spPr>
          <a:xfrm>
            <a:off x="405143" y="2911344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Value iteration:</a:t>
            </a:r>
          </a:p>
        </p:txBody>
      </p:sp>
    </p:spTree>
    <p:extLst>
      <p:ext uri="{BB962C8B-B14F-4D97-AF65-F5344CB8AC3E}">
        <p14:creationId xmlns:p14="http://schemas.microsoft.com/office/powerpoint/2010/main" val="13187623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  <a:sym typeface="Symbol" pitchFamily="18" charset="2"/>
              </a:rPr>
              <a:t>Synchronous vs Asynchronous Value Iteration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57187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631105" y="1206578"/>
                <a:ext cx="11277600" cy="4800600"/>
              </a:xfrm>
            </p:spPr>
            <p:txBody>
              <a:bodyPr/>
              <a:lstStyle/>
              <a:p>
                <a:pPr>
                  <a:lnSpc>
                    <a:spcPct val="80000"/>
                  </a:lnSpc>
                </a:pPr>
                <a:r>
                  <a:rPr lang="en-US" dirty="0">
                    <a:ea typeface="ＭＳ Ｐゴシック" pitchFamily="34" charset="-128"/>
                  </a:rPr>
                  <a:t>Synchronous Value iteration</a:t>
                </a:r>
                <a:endParaRPr lang="en-US" sz="1800" dirty="0">
                  <a:ea typeface="ＭＳ Ｐゴシック" pitchFamily="34" charset="-128"/>
                </a:endParaRPr>
              </a:p>
              <a:p>
                <a:pPr>
                  <a:lnSpc>
                    <a:spcPct val="8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ea typeface="ＭＳ Ｐゴシック" pitchFamily="34" charset="-128"/>
                  </a:rPr>
                  <a:t>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𝑘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←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0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ea typeface="ＭＳ Ｐゴシック" pitchFamily="34" charset="-128"/>
                </a:endParaRPr>
              </a:p>
              <a:p>
                <a:pPr>
                  <a:lnSpc>
                    <a:spcPct val="8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ea typeface="ＭＳ Ｐゴシック" pitchFamily="34" charset="-128"/>
                  </a:rPr>
                  <a:t>	for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ea typeface="ＭＳ Ｐゴシック" pitchFamily="34" charset="-128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𝒮</m:t>
                    </m:r>
                  </m:oMath>
                </a14:m>
                <a:endParaRPr lang="en-US" sz="2400" b="0" dirty="0">
                  <a:solidFill>
                    <a:schemeClr val="tx1"/>
                  </a:solidFill>
                  <a:ea typeface="ＭＳ Ｐゴシック" pitchFamily="34" charset="-128"/>
                </a:endParaRPr>
              </a:p>
              <a:p>
                <a:pPr>
                  <a:lnSpc>
                    <a:spcPct val="8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ea typeface="ＭＳ Ｐゴシック" pitchFamily="34" charset="-128"/>
                  </a:rPr>
                  <a:t>	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𝑘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+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𝑠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←</m:t>
                    </m:r>
                    <m:limLow>
                      <m:limLow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max</m:t>
                        </m:r>
                      </m:e>
                      <m:li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𝑎</m:t>
                        </m:r>
                      </m:lim>
                    </m:limLow>
                    <m:nary>
                      <m:naryPr>
                        <m:chr m:val="∑"/>
                        <m:supHide m:val="on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naryPr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𝑠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′</m:t>
                        </m:r>
                      </m:sub>
                      <m:sup/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𝑃</m:t>
                        </m:r>
                        <m:d>
                          <m:dPr>
                            <m:sepChr m:val="∣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′</m:t>
                                </m:r>
                              </m:sup>
                            </m:sSup>
                          </m:e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𝑠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, 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𝑎</m:t>
                            </m:r>
                          </m:e>
                        </m:d>
                      </m:e>
                    </m:nary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𝑅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𝑠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, 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𝑎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+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𝛾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𝑘</m:t>
                            </m:r>
                          </m:sub>
                        </m:sSub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endParaRPr lang="en-US" sz="2400" b="0" dirty="0">
                  <a:solidFill>
                    <a:schemeClr val="tx1"/>
                  </a:solidFill>
                  <a:ea typeface="ＭＳ Ｐゴシック" pitchFamily="34" charset="-128"/>
                </a:endParaRPr>
              </a:p>
              <a:p>
                <a:pPr>
                  <a:lnSpc>
                    <a:spcPct val="80000"/>
                  </a:lnSpc>
                </a:pPr>
                <a:r>
                  <a:rPr lang="en-US" sz="2400" b="0" dirty="0">
                    <a:solidFill>
                      <a:schemeClr val="tx1"/>
                    </a:solidFill>
                    <a:ea typeface="ＭＳ Ｐゴシック" pitchFamily="34" charset="-128"/>
                  </a:rPr>
                  <a:t>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𝑘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←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𝑘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+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1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ea typeface="ＭＳ Ｐゴシック" pitchFamily="34" charset="-128"/>
                  </a:rPr>
                  <a:t> </a:t>
                </a:r>
              </a:p>
              <a:p>
                <a:pPr>
                  <a:lnSpc>
                    <a:spcPct val="80000"/>
                  </a:lnSpc>
                </a:pPr>
                <a:endParaRPr lang="en-US" sz="2400" dirty="0">
                  <a:ea typeface="ＭＳ Ｐゴシック" pitchFamily="34" charset="-128"/>
                </a:endParaRPr>
              </a:p>
              <a:p>
                <a:pPr>
                  <a:lnSpc>
                    <a:spcPct val="80000"/>
                  </a:lnSpc>
                </a:pPr>
                <a:r>
                  <a:rPr lang="en-US" dirty="0">
                    <a:ea typeface="ＭＳ Ｐゴシック" pitchFamily="34" charset="-128"/>
                  </a:rPr>
                  <a:t>Asynchronous Value iteration</a:t>
                </a:r>
                <a:endParaRPr lang="en-US" sz="2000" dirty="0">
                  <a:ea typeface="ＭＳ Ｐゴシック" pitchFamily="34" charset="-128"/>
                </a:endParaRPr>
              </a:p>
              <a:p>
                <a:pPr>
                  <a:lnSpc>
                    <a:spcPct val="8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ea typeface="ＭＳ Ｐゴシック" pitchFamily="34" charset="-128"/>
                  </a:rPr>
                  <a:t>	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𝑘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←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0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ea typeface="ＭＳ Ｐゴシック" pitchFamily="34" charset="-128"/>
                </a:endParaRPr>
              </a:p>
              <a:p>
                <a:pPr>
                  <a:lnSpc>
                    <a:spcPct val="8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ea typeface="ＭＳ Ｐゴシック" pitchFamily="34" charset="-128"/>
                  </a:rPr>
                  <a:t>	for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ea typeface="ＭＳ Ｐゴシック" pitchFamily="34" charset="-128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𝒮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ea typeface="ＭＳ Ｐゴシック" pitchFamily="34" charset="-128"/>
                </a:endParaRPr>
              </a:p>
              <a:p>
                <a:pPr>
                  <a:lnSpc>
                    <a:spcPct val="8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ea typeface="ＭＳ Ｐゴシック" pitchFamily="34" charset="-128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𝑉</m:t>
                    </m:r>
                    <m:d>
                      <m:d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𝑠</m:t>
                        </m:r>
                      </m:e>
                    </m:d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←</m:t>
                    </m:r>
                    <m:limLow>
                      <m:limLow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max</m:t>
                        </m:r>
                      </m:e>
                      <m:li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𝑎</m:t>
                        </m:r>
                      </m:lim>
                    </m:limLow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naryPr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𝑠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′</m:t>
                        </m:r>
                      </m:sub>
                      <m:sup/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𝑃</m:t>
                        </m:r>
                        <m:d>
                          <m:dPr>
                            <m:sepChr m:val="∣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′</m:t>
                                </m:r>
                              </m:sup>
                            </m:sSup>
                          </m:e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𝑠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, 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𝑎</m:t>
                            </m:r>
                          </m:e>
                        </m:d>
                      </m:e>
                    </m:nary>
                    <m:d>
                      <m:dPr>
                        <m:begChr m:val="["/>
                        <m:endChr m:val="]"/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𝑅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𝑠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, 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𝑎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+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𝛾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𝑉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(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𝑠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′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)</m:t>
                        </m:r>
                      </m:e>
                    </m:d>
                  </m:oMath>
                </a14:m>
                <a:endParaRPr lang="en-US" sz="2400" dirty="0">
                  <a:solidFill>
                    <a:schemeClr val="tx1"/>
                  </a:solidFill>
                  <a:ea typeface="ＭＳ Ｐゴシック" pitchFamily="34" charset="-128"/>
                </a:endParaRPr>
              </a:p>
              <a:p>
                <a:pPr>
                  <a:lnSpc>
                    <a:spcPct val="8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ea typeface="ＭＳ Ｐゴシック" pitchFamily="34" charset="-128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𝑘</m:t>
                    </m:r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←</m:t>
                    </m:r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𝑘</m:t>
                    </m:r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+</m:t>
                    </m:r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1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ea typeface="ＭＳ Ｐゴシック" pitchFamily="34" charset="-128"/>
                  </a:rPr>
                  <a:t> </a:t>
                </a:r>
                <a:endParaRPr lang="en-US" sz="2400" dirty="0">
                  <a:solidFill>
                    <a:schemeClr val="tx1"/>
                  </a:solidFill>
                  <a:ea typeface="ＭＳ Ｐゴシック" pitchFamily="34" charset="-128"/>
                </a:endParaRPr>
              </a:p>
              <a:p>
                <a:pPr>
                  <a:lnSpc>
                    <a:spcPct val="80000"/>
                  </a:lnSpc>
                </a:pPr>
                <a:endParaRPr lang="en-US" sz="2400" dirty="0">
                  <a:solidFill>
                    <a:schemeClr val="tx1"/>
                  </a:solidFill>
                  <a:ea typeface="ＭＳ Ｐゴシック" pitchFamily="34" charset="-128"/>
                </a:endParaRPr>
              </a:p>
            </p:txBody>
          </p:sp>
        </mc:Choice>
        <mc:Fallback xmlns="">
          <p:sp>
            <p:nvSpPr>
              <p:cNvPr id="175718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1105" y="1206578"/>
                <a:ext cx="11277600" cy="4800600"/>
              </a:xfrm>
              <a:blipFill>
                <a:blip r:embed="rId3"/>
                <a:stretch>
                  <a:fillRect l="-1135" t="-2922" b="-9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BA99B14A-30E9-4AC7-BF17-170F2147A8A5}"/>
              </a:ext>
            </a:extLst>
          </p:cNvPr>
          <p:cNvSpPr txBox="1">
            <a:spLocks/>
          </p:cNvSpPr>
          <p:nvPr/>
        </p:nvSpPr>
        <p:spPr>
          <a:xfrm>
            <a:off x="9488850" y="4164229"/>
            <a:ext cx="2279520" cy="2326640"/>
          </a:xfrm>
          <a:prstGeom prst="rect">
            <a:avLst/>
          </a:prstGeom>
          <a:solidFill>
            <a:srgbClr val="84AA33">
              <a:lumMod val="60000"/>
              <a:lumOff val="40000"/>
            </a:srgb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asynchronous updates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: compute and update V(s) for each state one at a time</a:t>
            </a: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0A8DD16-F7C3-4263-BA1A-1FB275A38FF9}"/>
              </a:ext>
            </a:extLst>
          </p:cNvPr>
          <p:cNvSpPr txBox="1">
            <a:spLocks/>
          </p:cNvSpPr>
          <p:nvPr/>
        </p:nvSpPr>
        <p:spPr>
          <a:xfrm>
            <a:off x="9488850" y="1170603"/>
            <a:ext cx="2279520" cy="2387600"/>
          </a:xfrm>
          <a:prstGeom prst="rect">
            <a:avLst/>
          </a:prstGeom>
          <a:solidFill>
            <a:srgbClr val="84AA33">
              <a:lumMod val="60000"/>
              <a:lumOff val="40000"/>
            </a:srgb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synchronous updates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: compute all the fresh values of V(s) from all the stale values of V(s), then update V(s) with fresh values</a:t>
            </a:r>
          </a:p>
        </p:txBody>
      </p:sp>
    </p:spTree>
    <p:extLst>
      <p:ext uri="{BB962C8B-B14F-4D97-AF65-F5344CB8AC3E}">
        <p14:creationId xmlns:p14="http://schemas.microsoft.com/office/powerpoint/2010/main" val="1652007968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Policies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1524000"/>
            <a:ext cx="401320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6629400" y="4724400"/>
            <a:ext cx="510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Optimal policy when R(s, a, s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游ゴシック" panose="020B0400000000000000" pitchFamily="34" charset="-128"/>
                <a:cs typeface="+mn-cs"/>
              </a:rPr>
              <a:t>’) = -0.03 for all non-terminals 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3200" y="1295742"/>
            <a:ext cx="5410200" cy="3162994"/>
          </a:xfrm>
          <a:prstGeom prst="rect">
            <a:avLst/>
          </a:prstGeom>
          <a:noFill/>
        </p:spPr>
      </p:pic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6400800" cy="4525963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We don’t just want an optimal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plan</a:t>
            </a:r>
            <a:r>
              <a:rPr lang="en-US" sz="2400" dirty="0">
                <a:ea typeface="ＭＳ Ｐゴシック" pitchFamily="34" charset="-128"/>
              </a:rPr>
              <a:t>, or sequence of actions, from start to a goal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For MDPs, we want an optimal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policy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*: S → A</a:t>
            </a:r>
          </a:p>
          <a:p>
            <a:pPr lvl="1"/>
            <a:r>
              <a:rPr lang="en-US" dirty="0">
                <a:ea typeface="ＭＳ Ｐゴシック" pitchFamily="34" charset="-128"/>
                <a:sym typeface="Symbol" pitchFamily="18" charset="2"/>
              </a:rPr>
              <a:t>A policy  gives an action for each state</a:t>
            </a:r>
          </a:p>
          <a:p>
            <a:pPr lvl="1"/>
            <a:r>
              <a:rPr lang="en-US" dirty="0">
                <a:ea typeface="ＭＳ Ｐゴシック" pitchFamily="34" charset="-128"/>
                <a:sym typeface="Symbol" pitchFamily="18" charset="2"/>
              </a:rPr>
              <a:t>An optimal policy is one that maximizes        expected utility if followed</a:t>
            </a:r>
          </a:p>
          <a:p>
            <a:pPr marL="0" lvl="1" indent="0">
              <a:buNone/>
            </a:pPr>
            <a:endParaRPr lang="en-US" sz="2000" dirty="0">
              <a:ea typeface="ＭＳ Ｐゴシック" pitchFamily="34" charset="-128"/>
              <a:sym typeface="Symbol" pitchFamily="18" charset="2"/>
            </a:endParaRPr>
          </a:p>
          <a:p>
            <a:r>
              <a:rPr lang="en-US" sz="2400" dirty="0" err="1">
                <a:ea typeface="ＭＳ Ｐゴシック" pitchFamily="34" charset="-128"/>
                <a:sym typeface="Symbol" pitchFamily="18" charset="2"/>
              </a:rPr>
              <a:t>Expectimax</a:t>
            </a:r>
            <a:r>
              <a:rPr lang="en-US" sz="2400" dirty="0">
                <a:ea typeface="ＭＳ Ｐゴシック" pitchFamily="34" charset="-128"/>
                <a:sym typeface="Symbol" pitchFamily="18" charset="2"/>
              </a:rPr>
              <a:t> didn’t compute entire policies</a:t>
            </a:r>
          </a:p>
          <a:p>
            <a:pPr lvl="1"/>
            <a:r>
              <a:rPr lang="en-US" dirty="0">
                <a:ea typeface="ＭＳ Ｐゴシック" pitchFamily="34" charset="-128"/>
                <a:sym typeface="Symbol" pitchFamily="18" charset="2"/>
              </a:rPr>
              <a:t>It computed the action for a single state only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40E5F9-8ADF-4DC4-92B8-53F492508AAC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C5BD3-2D71-4E37-9CF1-13B6EFE2B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Solved MDP! Now what?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81661-5CA5-4915-A80B-ACDFEBED8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77599"/>
          </a:xfrm>
        </p:spPr>
        <p:txBody>
          <a:bodyPr/>
          <a:lstStyle/>
          <a:p>
            <a:r>
              <a:rPr lang="en-US" dirty="0"/>
              <a:t>What are we going to do with these values?? </a:t>
            </a:r>
          </a:p>
        </p:txBody>
      </p:sp>
      <p:pic>
        <p:nvPicPr>
          <p:cNvPr id="4" name="Picture 3" descr="Screen Shot 2014-08-11 at 12.15.55 AM.png">
            <a:extLst>
              <a:ext uri="{FF2B5EF4-FFF2-40B4-BE49-F238E27FC236}">
                <a16:creationId xmlns:a16="http://schemas.microsoft.com/office/drawing/2014/main" id="{1DBA356F-5DF6-4BA7-B568-ADBE81FB84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2" b="13412"/>
          <a:stretch/>
        </p:blipFill>
        <p:spPr>
          <a:xfrm>
            <a:off x="281796" y="2455653"/>
            <a:ext cx="5315175" cy="4047590"/>
          </a:xfrm>
          <a:prstGeom prst="rect">
            <a:avLst/>
          </a:prstGeom>
        </p:spPr>
      </p:pic>
      <p:pic>
        <p:nvPicPr>
          <p:cNvPr id="5" name="Picture 4" descr="Screen Shot 2014-08-11 at 12.16.02 AM.png">
            <a:extLst>
              <a:ext uri="{FF2B5EF4-FFF2-40B4-BE49-F238E27FC236}">
                <a16:creationId xmlns:a16="http://schemas.microsoft.com/office/drawing/2014/main" id="{247ADA9A-BCBD-4388-8561-CA4767F749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7" b="13755"/>
          <a:stretch/>
        </p:blipFill>
        <p:spPr>
          <a:xfrm>
            <a:off x="6370374" y="2455652"/>
            <a:ext cx="5315175" cy="40475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3F8C3AD-01D2-414E-81FB-3BFEB0C986B3}"/>
                  </a:ext>
                </a:extLst>
              </p:cNvPr>
              <p:cNvSpPr/>
              <p:nvPr/>
            </p:nvSpPr>
            <p:spPr>
              <a:xfrm>
                <a:off x="2304270" y="1800726"/>
                <a:ext cx="125624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  <m:sup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</m:e>
                      </m:d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3F8C3AD-01D2-414E-81FB-3BFEB0C986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270" y="1800726"/>
                <a:ext cx="1256241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B99ABF1-CDFA-4DA4-9D4B-4BC13323AC05}"/>
                  </a:ext>
                </a:extLst>
              </p:cNvPr>
              <p:cNvSpPr/>
              <p:nvPr/>
            </p:nvSpPr>
            <p:spPr>
              <a:xfrm>
                <a:off x="8198406" y="1773111"/>
                <a:ext cx="165910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𝑄</m:t>
                          </m:r>
                        </m:e>
                        <m:sup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B99ABF1-CDFA-4DA4-9D4B-4BC13323AC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8406" y="1773111"/>
                <a:ext cx="1659109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1264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213C0-5BFC-4246-8356-91B9653D6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41CBFE-AC74-4F67-928E-4F37ED72366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5140336"/>
              </a:xfrm>
            </p:spPr>
            <p:txBody>
              <a:bodyPr/>
              <a:lstStyle/>
              <a:p>
                <a:r>
                  <a:rPr lang="en-US" dirty="0"/>
                  <a:t>Last time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MDP setup</a:t>
                </a:r>
              </a:p>
              <a:p>
                <a:br>
                  <a:rPr lang="en-US" dirty="0"/>
                </a:br>
                <a:r>
                  <a:rPr lang="en-US" dirty="0"/>
                  <a:t>Today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Rewards and Discounting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Finding optimal policies: Value iteration and Bellman equations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How to use optimal policies</a:t>
                </a:r>
              </a:p>
              <a:p>
                <a:endParaRPr lang="en-US" dirty="0"/>
              </a:p>
              <a:p>
                <a:r>
                  <a:rPr lang="en-US" dirty="0"/>
                  <a:t>Next time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What happens if we don’t have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sepChr m:val="∣"/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??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41CBFE-AC74-4F67-928E-4F37ED7236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5140336"/>
              </a:xfrm>
              <a:blipFill>
                <a:blip r:embed="rId2"/>
                <a:stretch>
                  <a:fillRect l="-1217" t="-2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8628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  <a:sym typeface="Symbol" pitchFamily="18" charset="2"/>
              </a:rPr>
              <a:t>Optimal Policies</a:t>
            </a:r>
          </a:p>
        </p:txBody>
      </p:sp>
      <p:pic>
        <p:nvPicPr>
          <p:cNvPr id="1723396" name="Picture 4"/>
          <p:cNvPicPr>
            <a:picLocks noChangeAspect="1" noChangeArrowheads="1"/>
          </p:cNvPicPr>
          <p:nvPr/>
        </p:nvPicPr>
        <p:blipFill>
          <a:blip r:embed="rId3" cstate="print"/>
          <a:srcRect r="1050"/>
          <a:stretch>
            <a:fillRect/>
          </a:stretch>
        </p:blipFill>
        <p:spPr bwMode="auto">
          <a:xfrm>
            <a:off x="7239000" y="1360487"/>
            <a:ext cx="2766237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360487"/>
            <a:ext cx="2795588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3398" name="Picture 6"/>
          <p:cNvPicPr>
            <a:picLocks noChangeAspect="1" noChangeArrowheads="1"/>
          </p:cNvPicPr>
          <p:nvPr/>
        </p:nvPicPr>
        <p:blipFill>
          <a:blip r:embed="rId5" cstate="print"/>
          <a:srcRect r="1141"/>
          <a:stretch>
            <a:fillRect/>
          </a:stretch>
        </p:blipFill>
        <p:spPr bwMode="auto">
          <a:xfrm>
            <a:off x="2233613" y="4165599"/>
            <a:ext cx="2763689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3399" name="Picture 7"/>
          <p:cNvPicPr>
            <a:picLocks noChangeAspect="1" noChangeArrowheads="1"/>
          </p:cNvPicPr>
          <p:nvPr/>
        </p:nvPicPr>
        <p:blipFill>
          <a:blip r:embed="rId6" cstate="print"/>
          <a:srcRect r="1521"/>
          <a:stretch>
            <a:fillRect/>
          </a:stretch>
        </p:blipFill>
        <p:spPr bwMode="auto">
          <a:xfrm>
            <a:off x="7262813" y="4165599"/>
            <a:ext cx="2753057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3400" name="Text Box 8"/>
          <p:cNvSpPr txBox="1">
            <a:spLocks noChangeArrowheads="1"/>
          </p:cNvSpPr>
          <p:nvPr/>
        </p:nvSpPr>
        <p:spPr bwMode="auto">
          <a:xfrm>
            <a:off x="7941685" y="6248400"/>
            <a:ext cx="17960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R(s) = -2.0</a:t>
            </a:r>
          </a:p>
        </p:txBody>
      </p:sp>
      <p:sp>
        <p:nvSpPr>
          <p:cNvPr id="1723401" name="Text Box 9"/>
          <p:cNvSpPr txBox="1">
            <a:spLocks noChangeArrowheads="1"/>
          </p:cNvSpPr>
          <p:nvPr/>
        </p:nvSpPr>
        <p:spPr bwMode="auto">
          <a:xfrm>
            <a:off x="2964873" y="6234112"/>
            <a:ext cx="18687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R(s) = -0.4</a:t>
            </a:r>
          </a:p>
        </p:txBody>
      </p:sp>
      <p:sp>
        <p:nvSpPr>
          <p:cNvPr id="1723402" name="Text Box 10"/>
          <p:cNvSpPr txBox="1">
            <a:spLocks noChangeArrowheads="1"/>
          </p:cNvSpPr>
          <p:nvPr/>
        </p:nvSpPr>
        <p:spPr bwMode="auto">
          <a:xfrm>
            <a:off x="7894060" y="3429000"/>
            <a:ext cx="23243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R(s) = -0.03</a:t>
            </a:r>
          </a:p>
        </p:txBody>
      </p:sp>
      <p:sp>
        <p:nvSpPr>
          <p:cNvPr id="28682" name="Text Box 11"/>
          <p:cNvSpPr txBox="1">
            <a:spLocks noChangeArrowheads="1"/>
          </p:cNvSpPr>
          <p:nvPr/>
        </p:nvSpPr>
        <p:spPr bwMode="auto">
          <a:xfrm>
            <a:off x="2914867" y="3492067"/>
            <a:ext cx="20073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R(s) = -0.01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4754AA-BBD6-4DAB-9F14-5CFF30C8E47E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3400" grpId="0"/>
      <p:bldP spid="1723401" grpId="0"/>
      <p:bldP spid="172340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Racing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6681" y="1353401"/>
            <a:ext cx="9418638" cy="5047399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BBC5DD-C6E2-4471-8B96-78BFF8B7F60D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=  template TPT1  env TPENV1  fore 0  back 16777215  eqnno 1"/>
  <p:tag name="FILENAME" val="TP_tmp"/>
  <p:tag name="ORIGWIDTH" val="7"/>
  <p:tag name="PICTUREFILESIZE" val="16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U([r_0,\ldots r_{\infty}]) = \sum_{t=0}^{\infty} \gamma^t r_t \leq R_{{\rm max}}/(1-\gamm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95"/>
  <p:tag name="PICTUREFILESIZE" val="4373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(\phantom{xxx})  template TPT1  env TPENV1  fore 0  back 16777215  eqnno 1"/>
  <p:tag name="FILENAME" val="TP_tmp"/>
  <p:tag name="ORIGWIDTH" val="34"/>
  <p:tag name="PICTUREFILESIZE" val="227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(\phantom{xxx})  template TPT1  env TPENV1  fore 0  back 16777215  eqnno 1"/>
  <p:tag name="FILENAME" val="TP_tmp"/>
  <p:tag name="ORIGWIDTH" val="34"/>
  <p:tag name="PICTUREFILESIZE" val="227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(\phantom{xxx})  template TPT1  env TPENV1  fore 0  back 16777215  eqnno 1"/>
  <p:tag name="FILENAME" val="TP_tmp"/>
  <p:tag name="ORIGWIDTH" val="34"/>
  <p:tag name="PICTUREFILESIZE" val="227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(\phantom{xxx})  template TPT1  env TPENV1  fore 0  back 16777215  eqnno 1"/>
  <p:tag name="FILENAME" val="TP_tmp"/>
  <p:tag name="ORIGWIDTH" val="34"/>
  <p:tag name="PICTUREFILESIZE" val="208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(\phantom{xxx})  template TPT1  env TPENV1  fore 0  back 16777215  eqnno 1"/>
  <p:tag name="FILENAME" val="TP_tmp"/>
  <p:tag name="ORIGWIDTH" val="34"/>
  <p:tag name="PICTUREFILESIZE" val="208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(\phantom{xxx})  template TPT1  env TPENV1  fore 0  back 16777215  eqnno 1"/>
  <p:tag name="FILENAME" val="TP_tmp"/>
  <p:tag name="ORIGWIDTH" val="34"/>
  <p:tag name="PICTUREFILESIZE" val="208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P(S_{t+1} = s' | S_t = s_t, A_t = a_t, S_{t-1}=s_{t-1},A_{t-1}, \ldots S_0 = s_0)  template TPT1  env TPENV1  fore 0  back 16777215  eqnno 1"/>
  <p:tag name="FILENAME" val="TP_tmp"/>
  <p:tag name="ORIGWIDTH" val="259"/>
  <p:tag name="PICTUREFILESIZE" val="824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3(\phantom{xxx})  template TPT1  env TPENV1  fore 0  back 16777215  eqnno 1"/>
  <p:tag name="FILENAME" val="TP_tmp"/>
  <p:tag name="ORIGWIDTH" val="34"/>
  <p:tag name="PICTUREFILESIZE" val="241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3(\phantom{xxx})  template TPT1  env TPENV1  fore 0  back 16777215  eqnno 1"/>
  <p:tag name="FILENAME" val="TP_tmp"/>
  <p:tag name="ORIGWIDTH" val="34"/>
  <p:tag name="PICTUREFILESIZE" val="241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3(\phantom{xxx})  template TPT1  env TPENV1  fore 0  back 16777215  eqnno 1"/>
  <p:tag name="FILENAME" val="TP_tmp"/>
  <p:tag name="ORIGWIDTH" val="34"/>
  <p:tag name="PICTUREFILESIZE" val="241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4(\phantom{xxx})  template TPT1  env TPENV1  fore 0  back 16777215  eqnno 1"/>
  <p:tag name="FILENAME" val="TP_tmp"/>
  <p:tag name="ORIGWIDTH" val="34"/>
  <p:tag name="PICTUREFILESIZE" val="222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4(\phantom{xxx})  template TPT1  env TPENV1  fore 0  back 16777215  eqnno 1"/>
  <p:tag name="FILENAME" val="TP_tmp"/>
  <p:tag name="ORIGWIDTH" val="34"/>
  <p:tag name="PICTUREFILESIZE" val="222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4(\phantom{xxx})  template TPT1  env TPENV1  fore 0  back 16777215  eqnno 1"/>
  <p:tag name="FILENAME" val="TP_tmp"/>
  <p:tag name="ORIGWIDTH" val="34"/>
  <p:tag name="PICTUREFILESIZE" val="222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  template TPT1  env TPENV1  fore 0  back 16777215  eqnno 1"/>
  <p:tag name="FILENAME" val="TP_tmp"/>
  <p:tag name="ORIGWIDTH" val="10"/>
  <p:tag name="PICTUREFILESIZE" val="134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  template TPT1  env TPENV1  fore 0  back 16777215  eqnno 1"/>
  <p:tag name="FILENAME" val="TP_tmp"/>
  <p:tag name="ORIGWIDTH" val="9"/>
  <p:tag name="PICTUREFILESIZE" val="115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  template TPT1  env TPENV1  fore 0  back 16777215  eqnno 1"/>
  <p:tag name="FILENAME" val="TP_tmp"/>
  <p:tag name="ORIGWIDTH" val="10"/>
  <p:tag name="PICTUREFILESIZE" val="139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P(S_{t+1} = s' | S_t = s_t, A_t = a_t)  template TPT1  env TPENV1  fore 0  back 16777215  eqnno 1"/>
  <p:tag name="FILENAME" val="TP_tmp"/>
  <p:tag name="ORIGWIDTH" val="126"/>
  <p:tag name="PICTUREFILESIZE" val="472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k(s)  template TPT1  env TPENV1  fore 0  back 16777215  eqnno 2"/>
  <p:tag name="FILENAME" val="TP_tmp"/>
  <p:tag name="ORIGWIDTH" val="22"/>
  <p:tag name="PICTUREFILESIZE" val="267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{k+1}(s)  template TPT1  env TPENV1  fore 0  back 16777215  eqnno 2"/>
  <p:tag name="FILENAME" val="TP_tmp"/>
  <p:tag name="ORIGWIDTH" val="32"/>
  <p:tag name="PICTUREFILESIZE" val="298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Q^*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5"/>
  <p:tag name="PICTUREFILESIZE" val="1926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\sum_{s'} T(s,a,s') \,\left[ R(s, a, s') + \gamma\, V^*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63"/>
  <p:tag name="PICTUREFILESIZE" val="4639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^*(s,a) = \sum_{s'} T(s,a,s') \left[ R(s,a,s') + \gamma V^*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31"/>
  <p:tag name="PICTUREFILESIZE" val="4323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9"/>
  <p:tag name="PICTUREFILESIZE" val="98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Q^*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5"/>
  <p:tag name="PICTUREFILESIZE" val="1926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Q^*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5"/>
  <p:tag name="PICTUREFILESIZE" val="1926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^*(s,a) = \sum_{s'} T(s,a,s') \left[ R(s,a,s') + \gamma V^*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31"/>
  <p:tag name="PICTUREFILESIZE" val="4323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Q^*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5"/>
  <p:tag name="PICTUREFILESIZE" val="1926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^*(s) = \max_a \sum_{s'} T(s,a,s') \,\left[ R(s, a, s') + \gamma\, V^*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63"/>
  <p:tag name="PICTUREFILESIZE" val="4639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^*(s,a) = \sum_{s'} T(s,a,s') \left[ R(s,a,s') + \gamma V^*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31"/>
  <p:tag name="PICTUREFILESIZE" val="4323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2"/>
  <p:tag name="PICTUREFILESIZE" val="170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^2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320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9"/>
  <p:tag name="PICTUREFILESIZE" val="98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2"/>
  <p:tag name="PICTUREFILESIZE" val="170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^2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320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Custom 5">
      <a:dk1>
        <a:sysClr val="windowText" lastClr="000000"/>
      </a:dk1>
      <a:lt1>
        <a:sysClr val="window" lastClr="FFFFFF"/>
      </a:lt1>
      <a:dk2>
        <a:srgbClr val="7030A0"/>
      </a:dk2>
      <a:lt2>
        <a:srgbClr val="E7E6E6"/>
      </a:lt2>
      <a:accent1>
        <a:srgbClr val="2E75B5"/>
      </a:accent1>
      <a:accent2>
        <a:srgbClr val="2E75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2E75B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22837</TotalTime>
  <Words>3615</Words>
  <Application>Microsoft Office PowerPoint</Application>
  <PresentationFormat>Widescreen</PresentationFormat>
  <Paragraphs>686</Paragraphs>
  <Slides>60</Slides>
  <Notes>32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69" baseType="lpstr">
      <vt:lpstr>Calibri Light</vt:lpstr>
      <vt:lpstr>Candara</vt:lpstr>
      <vt:lpstr>Wingdings</vt:lpstr>
      <vt:lpstr>Calibri</vt:lpstr>
      <vt:lpstr>Arial</vt:lpstr>
      <vt:lpstr>Cambria Math</vt:lpstr>
      <vt:lpstr>cmmi10</vt:lpstr>
      <vt:lpstr>Office Theme</vt:lpstr>
      <vt:lpstr>1_Office Theme</vt:lpstr>
      <vt:lpstr>Announcements</vt:lpstr>
      <vt:lpstr>  Introduction to Machine Learning  Markov Decision Processes</vt:lpstr>
      <vt:lpstr>Plan</vt:lpstr>
      <vt:lpstr>Markov Decision Processes</vt:lpstr>
      <vt:lpstr>What is Markov about MDPs?</vt:lpstr>
      <vt:lpstr>Policies</vt:lpstr>
      <vt:lpstr>Plan</vt:lpstr>
      <vt:lpstr>Optimal Policies</vt:lpstr>
      <vt:lpstr>Example: Racing</vt:lpstr>
      <vt:lpstr>Example: Racing</vt:lpstr>
      <vt:lpstr>Racing Search Tree</vt:lpstr>
      <vt:lpstr>MDP Search Trees</vt:lpstr>
      <vt:lpstr>Recursive Expectimax</vt:lpstr>
      <vt:lpstr>Recursive Expectimax</vt:lpstr>
      <vt:lpstr>Simple Deterministic Example</vt:lpstr>
      <vt:lpstr>Simple Deterministic Example</vt:lpstr>
      <vt:lpstr>Utilities of Sequences</vt:lpstr>
      <vt:lpstr>Utilities of Sequences</vt:lpstr>
      <vt:lpstr>Discounting</vt:lpstr>
      <vt:lpstr>Discounting</vt:lpstr>
      <vt:lpstr>Discounting</vt:lpstr>
      <vt:lpstr>Infinite Utilities?!</vt:lpstr>
      <vt:lpstr>Solving MDPs</vt:lpstr>
      <vt:lpstr>Value Iteration</vt:lpstr>
      <vt:lpstr>Value Iteration</vt:lpstr>
      <vt:lpstr>k=0</vt:lpstr>
      <vt:lpstr>k=1</vt:lpstr>
      <vt:lpstr>k=2</vt:lpstr>
      <vt:lpstr>k=3</vt:lpstr>
      <vt:lpstr>k=4</vt:lpstr>
      <vt:lpstr>k=5</vt:lpstr>
      <vt:lpstr>k=6</vt:lpstr>
      <vt:lpstr>k=7</vt:lpstr>
      <vt:lpstr>k=8</vt:lpstr>
      <vt:lpstr>k=9</vt:lpstr>
      <vt:lpstr>k=10</vt:lpstr>
      <vt:lpstr>k=11</vt:lpstr>
      <vt:lpstr>k=12</vt:lpstr>
      <vt:lpstr>k=100</vt:lpstr>
      <vt:lpstr>Exercise</vt:lpstr>
      <vt:lpstr>Racing Tree Example</vt:lpstr>
      <vt:lpstr>Example: Value Iteration</vt:lpstr>
      <vt:lpstr>Convergence</vt:lpstr>
      <vt:lpstr>Value Iteration</vt:lpstr>
      <vt:lpstr>Piazza Poll 1</vt:lpstr>
      <vt:lpstr>Piazza Poll 1</vt:lpstr>
      <vt:lpstr>Value Iteration</vt:lpstr>
      <vt:lpstr>Optimal Quantities</vt:lpstr>
      <vt:lpstr>Snapshot of Demo – Gridworld V Values</vt:lpstr>
      <vt:lpstr>Snapshot of Demo – Gridworld Q Values</vt:lpstr>
      <vt:lpstr>Values of States</vt:lpstr>
      <vt:lpstr>The Bellman Equations</vt:lpstr>
      <vt:lpstr>The Bellman Equations</vt:lpstr>
      <vt:lpstr>The Bellman Equations</vt:lpstr>
      <vt:lpstr>The Bellman Equations</vt:lpstr>
      <vt:lpstr>The Bellman Equations</vt:lpstr>
      <vt:lpstr>MDP Notation</vt:lpstr>
      <vt:lpstr>MDP Notation</vt:lpstr>
      <vt:lpstr>Synchronous vs Asynchronous Value Iteration</vt:lpstr>
      <vt:lpstr>Solved MDP! Now what?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1009</cp:revision>
  <cp:lastPrinted>2020-03-04T16:45:08Z</cp:lastPrinted>
  <dcterms:created xsi:type="dcterms:W3CDTF">2018-10-11T11:39:27Z</dcterms:created>
  <dcterms:modified xsi:type="dcterms:W3CDTF">2020-11-19T02:45:27Z</dcterms:modified>
</cp:coreProperties>
</file>