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0"/>
  </p:notesMasterIdLst>
  <p:sldIdLst>
    <p:sldId id="994" r:id="rId3"/>
    <p:sldId id="2201" r:id="rId4"/>
    <p:sldId id="257" r:id="rId5"/>
    <p:sldId id="2242" r:id="rId6"/>
    <p:sldId id="2240" r:id="rId7"/>
    <p:sldId id="2241" r:id="rId8"/>
    <p:sldId id="2223" r:id="rId9"/>
    <p:sldId id="2225" r:id="rId10"/>
    <p:sldId id="2243" r:id="rId11"/>
    <p:sldId id="2227" r:id="rId12"/>
    <p:sldId id="2228" r:id="rId13"/>
    <p:sldId id="2229" r:id="rId14"/>
    <p:sldId id="2230" r:id="rId15"/>
    <p:sldId id="2213" r:id="rId16"/>
    <p:sldId id="2246" r:id="rId17"/>
    <p:sldId id="487" r:id="rId18"/>
    <p:sldId id="2216" r:id="rId19"/>
    <p:sldId id="488" r:id="rId20"/>
    <p:sldId id="2215" r:id="rId21"/>
    <p:sldId id="489" r:id="rId22"/>
    <p:sldId id="2217" r:id="rId23"/>
    <p:sldId id="2232" r:id="rId24"/>
    <p:sldId id="2233" r:id="rId25"/>
    <p:sldId id="2234" r:id="rId26"/>
    <p:sldId id="2235" r:id="rId27"/>
    <p:sldId id="2219" r:id="rId28"/>
    <p:sldId id="1274" r:id="rId29"/>
    <p:sldId id="2218" r:id="rId30"/>
    <p:sldId id="2221" r:id="rId31"/>
    <p:sldId id="2236" r:id="rId32"/>
    <p:sldId id="2245" r:id="rId33"/>
    <p:sldId id="2237" r:id="rId34"/>
    <p:sldId id="1254" r:id="rId35"/>
    <p:sldId id="1255" r:id="rId36"/>
    <p:sldId id="1240" r:id="rId37"/>
    <p:sldId id="2238" r:id="rId38"/>
    <p:sldId id="1247" r:id="rId39"/>
    <p:sldId id="1243" r:id="rId40"/>
    <p:sldId id="1246" r:id="rId41"/>
    <p:sldId id="2239" r:id="rId42"/>
    <p:sldId id="1253" r:id="rId43"/>
    <p:sldId id="544" r:id="rId44"/>
    <p:sldId id="545" r:id="rId45"/>
    <p:sldId id="483" r:id="rId46"/>
    <p:sldId id="486" r:id="rId47"/>
    <p:sldId id="491" r:id="rId48"/>
    <p:sldId id="2244" r:id="rId49"/>
  </p:sldIdLst>
  <p:sldSz cx="12192000" cy="6858000"/>
  <p:notesSz cx="9296400" cy="70104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mbria Math" panose="02040503050406030204" pitchFamily="18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4" autoAdjust="0"/>
    <p:restoredTop sz="89829" autoAdjust="0"/>
  </p:normalViewPr>
  <p:slideViewPr>
    <p:cSldViewPr snapToGrid="0">
      <p:cViewPr varScale="1">
        <p:scale>
          <a:sx n="75" d="100"/>
          <a:sy n="7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DC253-A9A5-4D90-B624-D5BA5845A9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83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DE18D-B477-5540-A418-45080CBAB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29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508E5-0874-424A-AC6D-A47A8201704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6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55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Add conditional independence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consequences here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DC253-A9A5-4D90-B624-D5BA5845A9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72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8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6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18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7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2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1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2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27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8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i.berkeley.ed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ai.berkeley.edu/" TargetMode="Externa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i.berkeley.edu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i.berkeley.ed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90.png"/><Relationship Id="rId4" Type="http://schemas.openxmlformats.org/officeDocument/2006/relationships/image" Target="../media/image4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90.png"/><Relationship Id="rId4" Type="http://schemas.openxmlformats.org/officeDocument/2006/relationships/image" Target="../media/image40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Warm-up as You Log 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964906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P(Weather)?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597"/>
              </p:ext>
            </p:extLst>
          </p:nvPr>
        </p:nvGraphicFramePr>
        <p:xfrm>
          <a:off x="7264634" y="1964906"/>
          <a:ext cx="4580433" cy="3566160"/>
        </p:xfrm>
        <a:graphic>
          <a:graphicData uri="http://schemas.openxmlformats.org/drawingml/2006/table">
            <a:tbl>
              <a:tblPr/>
              <a:tblGrid>
                <a:gridCol w="127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P(S, T, 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024079-8A70-4F48-8C07-AE15A2029115}"/>
              </a:ext>
            </a:extLst>
          </p:cNvPr>
          <p:cNvSpPr txBox="1">
            <a:spLocks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Answer any query from the joint distribution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89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Assumptions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8BEED-179A-445D-9F07-D63F1067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91" y="1043438"/>
            <a:ext cx="3413553" cy="115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C3B83-365F-4760-80A6-D7DA3C6DED4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1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Models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7798"/>
            <a:ext cx="11277600" cy="5029200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Value of Y at a given time is called the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</a:rPr>
              <a:t>state</a:t>
            </a: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Parameters: called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</a:rPr>
              <a:t>transition probabilities </a:t>
            </a:r>
            <a:r>
              <a:rPr lang="en-US" sz="2800" dirty="0">
                <a:ea typeface="ＭＳ Ｐゴシック" pitchFamily="34" charset="-128"/>
              </a:rPr>
              <a:t>or dynamics, specify how the state evolves over time (also, initial state probabilities)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Stationarity assumption: transition probabilities the same at all times</a:t>
            </a: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48096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22533" name="AutoShape 6"/>
          <p:cNvCxnSpPr>
            <a:cxnSpLocks noChangeShapeType="1"/>
            <a:stCxn id="22534" idx="6"/>
            <a:endCxn id="22532" idx="2"/>
          </p:cNvCxnSpPr>
          <p:nvPr/>
        </p:nvCxnSpPr>
        <p:spPr bwMode="auto">
          <a:xfrm>
            <a:off x="4438118" y="2627498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38952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57240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22536" name="AutoShape 9"/>
          <p:cNvCxnSpPr>
            <a:cxnSpLocks noChangeShapeType="1"/>
            <a:stCxn id="22535" idx="6"/>
            <a:endCxn id="22538" idx="2"/>
          </p:cNvCxnSpPr>
          <p:nvPr/>
        </p:nvCxnSpPr>
        <p:spPr bwMode="auto">
          <a:xfrm>
            <a:off x="6266918" y="2627498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AutoShape 10"/>
          <p:cNvCxnSpPr>
            <a:cxnSpLocks noChangeShapeType="1"/>
            <a:stCxn id="22532" idx="6"/>
            <a:endCxn id="22535" idx="2"/>
          </p:cNvCxnSpPr>
          <p:nvPr/>
        </p:nvCxnSpPr>
        <p:spPr bwMode="auto">
          <a:xfrm>
            <a:off x="5352518" y="2627498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Oval 11"/>
          <p:cNvSpPr>
            <a:spLocks noChangeArrowheads="1"/>
          </p:cNvSpPr>
          <p:nvPr/>
        </p:nvSpPr>
        <p:spPr bwMode="auto">
          <a:xfrm>
            <a:off x="66384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22539" name="AutoShape 12"/>
          <p:cNvCxnSpPr>
            <a:cxnSpLocks noChangeShapeType="1"/>
            <a:stCxn id="22538" idx="6"/>
            <a:endCxn id="22531" idx="2"/>
          </p:cNvCxnSpPr>
          <p:nvPr/>
        </p:nvCxnSpPr>
        <p:spPr bwMode="auto">
          <a:xfrm>
            <a:off x="7181318" y="2627498"/>
            <a:ext cx="8287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6B672F0-E6C6-4147-8125-63ACCF6E0998}"/>
                  </a:ext>
                </a:extLst>
              </p:cNvPr>
              <p:cNvSpPr/>
              <p:nvPr/>
            </p:nvSpPr>
            <p:spPr>
              <a:xfrm>
                <a:off x="3610422" y="3023668"/>
                <a:ext cx="111254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6B672F0-E6C6-4147-8125-63ACCF6E0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422" y="3023668"/>
                <a:ext cx="1112549" cy="480131"/>
              </a:xfrm>
              <a:prstGeom prst="rect">
                <a:avLst/>
              </a:prstGeom>
              <a:blipFill>
                <a:blip r:embed="rId3"/>
                <a:stretch>
                  <a:fillRect r="-2732" b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B1E90F-E7DC-4A44-B48D-3FE1092B9C82}"/>
                  </a:ext>
                </a:extLst>
              </p:cNvPr>
              <p:cNvSpPr/>
              <p:nvPr/>
            </p:nvSpPr>
            <p:spPr>
              <a:xfrm>
                <a:off x="6483148" y="3026239"/>
                <a:ext cx="2034210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∣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B1E90F-E7DC-4A44-B48D-3FE1092B9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148" y="3026239"/>
                <a:ext cx="2034210" cy="480131"/>
              </a:xfrm>
              <a:prstGeom prst="rect">
                <a:avLst/>
              </a:prstGeom>
              <a:blipFill>
                <a:blip r:embed="rId4"/>
                <a:stretch>
                  <a:fillRect r="-1201" b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Model Conditional Independence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552098" y="3150523"/>
            <a:ext cx="10515601" cy="31543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Basic conditional independence: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 Past and future independent given the present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 Each time step only depends on the previous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 This is called the (first order) Markov property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1399767"/>
            <a:ext cx="6790812" cy="1495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1BB98-6AA7-4CE8-AA7C-2C74E392CD6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States: Y = {rain, sun}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other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Initial distribution: 1.0 sun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Conditional probability table (CPT) P(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Y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| 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):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52EDC1D-9CF4-42BC-AF3D-6F8351CDB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0891EC-92C1-4096-AB77-5B794A620BB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Weather, Umbrella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Assumptions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6BFCF-388C-4401-9D68-3CD033EDF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91" y="1043438"/>
            <a:ext cx="3413553" cy="115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28305-0B53-44B3-99F4-F63DCFED006C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72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E450D-F74B-4A12-AE43-191EE87483BE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8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6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06399" y="1397001"/>
                <a:ext cx="7497823" cy="4729164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Usually the true state is not observed directly</a:t>
                </a:r>
                <a:endParaRPr lang="en-US" sz="20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>
                  <a:lnSpc>
                    <a:spcPct val="90000"/>
                  </a:lnSpc>
                </a:pPr>
                <a:endParaRPr lang="en-US" sz="20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Hidden Markov models (HMMs)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Underlying Markov chain over states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𝑌</m:t>
                    </m:r>
                  </m:oMath>
                </a14:m>
                <a:endParaRPr lang="en-US" i="1" dirty="0">
                  <a:solidFill>
                    <a:srgbClr val="00B0F0"/>
                  </a:solidFill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You observe evidence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𝑋</m:t>
                    </m:r>
                  </m:oMath>
                </a14:m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 at each time step</a:t>
                </a:r>
              </a:p>
              <a:p>
                <a:pPr lvl="1">
                  <a:lnSpc>
                    <a:spcPct val="9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CC00CC"/>
                    </a:solidFill>
                    <a:latin typeface="Calibri"/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is a single discrete variable;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CC00CC"/>
                    </a:solidFill>
                    <a:latin typeface="Calibri"/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may be continuous and may consist of several variables</a:t>
                </a:r>
              </a:p>
              <a:p>
                <a:pPr lvl="1">
                  <a:lnSpc>
                    <a:spcPct val="90000"/>
                  </a:lnSpc>
                  <a:buClr>
                    <a:schemeClr val="tx1"/>
                  </a:buClr>
                </a:pPr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r>
                  <a:rPr lang="en-US" sz="2400" dirty="0">
                    <a:ea typeface="ＭＳ Ｐゴシック" pitchFamily="34" charset="-128"/>
                    <a:cs typeface="Calibri"/>
                  </a:rPr>
                  <a:t>HMM conditional independence</a:t>
                </a:r>
              </a:p>
              <a:p>
                <a:pPr lvl="1"/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ea typeface="ＭＳ Ｐゴシック" pitchFamily="34" charset="-128"/>
                  </a:rPr>
                  <a:t>Past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/>
                <a:r>
                  <a:rPr lang="en-US" dirty="0"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ea typeface="ＭＳ Ｐゴシック" pitchFamily="34" charset="-128"/>
                  </a:rPr>
                  <a:t>Past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ea typeface="ＭＳ Ｐゴシック" pitchFamily="34" charset="-128"/>
                  <a:cs typeface="Calibri"/>
                </a:endParaRPr>
              </a:p>
              <a:p>
                <a:pPr lvl="1"/>
                <a:r>
                  <a:rPr lang="en-US" dirty="0">
                    <a:ea typeface="ＭＳ Ｐゴシック" pitchFamily="34" charset="-128"/>
                  </a:rPr>
                  <a:t> Past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/>
                <a:r>
                  <a:rPr lang="en-US" dirty="0">
                    <a:ea typeface="ＭＳ Ｐゴシック" pitchFamily="34" charset="-128"/>
                  </a:rPr>
                  <a:t> Past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ea typeface="ＭＳ Ｐゴシック" pitchFamily="34" charset="-128"/>
                  <a:cs typeface="Calibri"/>
                </a:endParaRPr>
              </a:p>
              <a:p>
                <a:pPr lvl="1"/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</p:txBody>
          </p:sp>
        </mc:Choice>
        <mc:Fallback xmlns="">
          <p:sp>
            <p:nvSpPr>
              <p:cNvPr id="368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399" y="1397001"/>
                <a:ext cx="7497823" cy="4729164"/>
              </a:xfrm>
              <a:blipFill>
                <a:blip r:embed="rId2"/>
                <a:stretch>
                  <a:fillRect l="-1301" t="-1804" r="-1057" b="-11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476721" y="2253277"/>
            <a:ext cx="4252913" cy="1600200"/>
            <a:chOff x="1676400" y="4267200"/>
            <a:chExt cx="4252913" cy="1600200"/>
          </a:xfrm>
        </p:grpSpPr>
        <p:sp>
          <p:nvSpPr>
            <p:cNvPr id="36869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6870" name="AutoShape 7"/>
            <p:cNvCxnSpPr>
              <a:cxnSpLocks noChangeShapeType="1"/>
              <a:stCxn id="36869" idx="4"/>
              <a:endCxn id="36880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2" name="AutoShape 9"/>
            <p:cNvCxnSpPr>
              <a:cxnSpLocks noChangeShapeType="1"/>
              <a:stCxn id="36873" idx="6"/>
              <a:endCxn id="36869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3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6875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36876" name="AutoShape 13"/>
            <p:cNvCxnSpPr>
              <a:cxnSpLocks noChangeShapeType="1"/>
              <a:stCxn id="36875" idx="6"/>
              <a:endCxn id="36878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7" name="AutoShape 14"/>
            <p:cNvCxnSpPr>
              <a:cxnSpLocks noChangeShapeType="1"/>
              <a:stCxn id="36869" idx="6"/>
              <a:endCxn id="36875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8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6879" name="AutoShape 16"/>
            <p:cNvCxnSpPr>
              <a:cxnSpLocks noChangeShapeType="1"/>
              <a:stCxn id="36878" idx="6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80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36881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36882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6884" name="AutoShape 21"/>
            <p:cNvCxnSpPr>
              <a:cxnSpLocks noChangeShapeType="1"/>
              <a:stCxn id="36875" idx="4"/>
              <a:endCxn id="36881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5" name="AutoShape 22"/>
            <p:cNvCxnSpPr>
              <a:cxnSpLocks noChangeShapeType="1"/>
              <a:stCxn id="36878" idx="4"/>
              <a:endCxn id="36882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482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639901" cy="2039539"/>
              </a:xfrm>
            </p:spPr>
            <p:txBody>
              <a:bodyPr/>
              <a:lstStyle/>
              <a:p>
                <a:r>
                  <a:rPr lang="en-US" dirty="0"/>
                  <a:t>Speech recognition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Generative story and Bayes net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Assumptions: HMM conditional independence assumptions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Joint distribution: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,⋯</m:t>
                        </m:r>
                        <m:r>
                          <a:rPr lang="en-US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16C1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639901" cy="2039539"/>
              </a:xfrm>
              <a:blipFill>
                <a:blip r:embed="rId2"/>
                <a:stretch>
                  <a:fillRect l="-1100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2C28305-0B53-44B3-99F4-F63DCFED006C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7007C6-F2FC-4950-9B09-C3CD4D8E8631}"/>
              </a:ext>
            </a:extLst>
          </p:cNvPr>
          <p:cNvGrpSpPr/>
          <p:nvPr/>
        </p:nvGrpSpPr>
        <p:grpSpPr>
          <a:xfrm>
            <a:off x="2265200" y="2550597"/>
            <a:ext cx="2362200" cy="1600200"/>
            <a:chOff x="2590800" y="4267200"/>
            <a:chExt cx="2362200" cy="1600200"/>
          </a:xfrm>
        </p:grpSpPr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0FB89414-8BDA-486B-A88E-84BF4E165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" name="AutoShape 7">
              <a:extLst>
                <a:ext uri="{FF2B5EF4-FFF2-40B4-BE49-F238E27FC236}">
                  <a16:creationId xmlns:a16="http://schemas.microsoft.com/office/drawing/2014/main" id="{D26126EE-297A-48E2-8C85-B5C62B71BCFD}"/>
                </a:ext>
              </a:extLst>
            </p:cNvPr>
            <p:cNvCxnSpPr>
              <a:cxnSpLocks noChangeShapeType="1"/>
              <a:stCxn id="8" idx="4"/>
              <a:endCxn id="17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7DF8FF08-8AD4-4727-8375-8A9EF4E56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3" name="AutoShape 13">
              <a:extLst>
                <a:ext uri="{FF2B5EF4-FFF2-40B4-BE49-F238E27FC236}">
                  <a16:creationId xmlns:a16="http://schemas.microsoft.com/office/drawing/2014/main" id="{235123FD-E823-427B-9877-73275E6F4A0B}"/>
                </a:ext>
              </a:extLst>
            </p:cNvPr>
            <p:cNvCxnSpPr>
              <a:cxnSpLocks noChangeShapeType="1"/>
              <a:stCxn id="12" idx="6"/>
              <a:endCxn id="15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4">
              <a:extLst>
                <a:ext uri="{FF2B5EF4-FFF2-40B4-BE49-F238E27FC236}">
                  <a16:creationId xmlns:a16="http://schemas.microsoft.com/office/drawing/2014/main" id="{09D49EFA-5D19-4EB1-987C-D141050DC92F}"/>
                </a:ext>
              </a:extLst>
            </p:cNvPr>
            <p:cNvCxnSpPr>
              <a:cxnSpLocks noChangeShapeType="1"/>
              <a:stCxn id="8" idx="6"/>
              <a:endCxn id="12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ABDE1C8C-1AAE-4F9C-A6CF-5EB945780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F41C768C-1099-45BC-8CAF-751CF9456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077DF250-E770-4E80-B826-3237703BA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D82CC468-A020-46F3-A473-1F811C2B8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21" name="AutoShape 21">
              <a:extLst>
                <a:ext uri="{FF2B5EF4-FFF2-40B4-BE49-F238E27FC236}">
                  <a16:creationId xmlns:a16="http://schemas.microsoft.com/office/drawing/2014/main" id="{BB46ED13-CE36-48BA-BB84-599EB1745D6B}"/>
                </a:ext>
              </a:extLst>
            </p:cNvPr>
            <p:cNvCxnSpPr>
              <a:cxnSpLocks noChangeShapeType="1"/>
              <a:stCxn id="12" idx="4"/>
              <a:endCxn id="18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22">
              <a:extLst>
                <a:ext uri="{FF2B5EF4-FFF2-40B4-BE49-F238E27FC236}">
                  <a16:creationId xmlns:a16="http://schemas.microsoft.com/office/drawing/2014/main" id="{7C92E8EB-52ED-4DB4-AE9F-47A153383836}"/>
                </a:ext>
              </a:extLst>
            </p:cNvPr>
            <p:cNvCxnSpPr>
              <a:cxnSpLocks noChangeShapeType="1"/>
              <a:stCxn id="15" idx="4"/>
              <a:endCxn id="19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2054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62615" y="3586578"/>
            <a:ext cx="7315200" cy="2819400"/>
            <a:chOff x="990600" y="1676400"/>
            <a:chExt cx="7315200" cy="2819400"/>
          </a:xfrm>
        </p:grpSpPr>
        <p:cxnSp>
          <p:nvCxnSpPr>
            <p:cNvPr id="11" name="Straight Arrow Connector 10"/>
            <p:cNvCxnSpPr>
              <a:endCxn id="52" idx="2"/>
            </p:cNvCxnSpPr>
            <p:nvPr/>
          </p:nvCxnSpPr>
          <p:spPr>
            <a:xfrm>
              <a:off x="3124200" y="2057400"/>
              <a:ext cx="5334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1371600" y="3703638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Umbrella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t-1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6" name="Straight Arrow Connector 25"/>
            <p:cNvCxnSpPr>
              <a:stCxn id="51" idx="4"/>
              <a:endCxn id="25" idx="0"/>
            </p:cNvCxnSpPr>
            <p:nvPr/>
          </p:nvCxnSpPr>
          <p:spPr>
            <a:xfrm>
              <a:off x="2362200" y="2438400"/>
              <a:ext cx="0" cy="126523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52" idx="4"/>
              <a:endCxn id="49" idx="0"/>
            </p:cNvCxnSpPr>
            <p:nvPr/>
          </p:nvCxnSpPr>
          <p:spPr>
            <a:xfrm>
              <a:off x="4648200" y="2438400"/>
              <a:ext cx="0" cy="12954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53" idx="2"/>
            </p:cNvCxnSpPr>
            <p:nvPr/>
          </p:nvCxnSpPr>
          <p:spPr>
            <a:xfrm flipV="1">
              <a:off x="5410200" y="2057400"/>
              <a:ext cx="533400" cy="793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53" idx="4"/>
              <a:endCxn id="50" idx="0"/>
            </p:cNvCxnSpPr>
            <p:nvPr/>
          </p:nvCxnSpPr>
          <p:spPr>
            <a:xfrm>
              <a:off x="6934200" y="2438400"/>
              <a:ext cx="0" cy="12954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3657600" y="37338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Umbrella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43600" y="37338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Umbrella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t+1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371600" y="16764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Weather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t-1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657600" y="16764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Weather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16764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Weather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t+1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990600" y="2057400"/>
              <a:ext cx="3810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7924800" y="2057400"/>
              <a:ext cx="3810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594442" y="1292600"/>
            <a:ext cx="52578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Initial distribution:   </a:t>
            </a:r>
            <a:r>
              <a:rPr lang="en-US" sz="2400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0096FF"/>
                </a:solidFill>
                <a:sym typeface="Symbol"/>
              </a:rPr>
              <a:t>W</a:t>
            </a:r>
            <a:r>
              <a:rPr lang="en-US" sz="2400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)</a:t>
            </a:r>
            <a:endParaRPr lang="en-US" sz="2400" dirty="0">
              <a:solidFill>
                <a:srgbClr val="0096FF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Transition model:    </a:t>
            </a:r>
            <a:r>
              <a:rPr lang="en-US" sz="2400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sym typeface="Symbol"/>
              </a:rPr>
              <a:t>W</a:t>
            </a:r>
            <a:r>
              <a:rPr lang="en-US" sz="24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i="1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|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009051"/>
                </a:solidFill>
                <a:sym typeface="Symbol"/>
              </a:rPr>
              <a:t>W</a:t>
            </a:r>
            <a:r>
              <a:rPr lang="en-US" sz="24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)</a:t>
            </a:r>
            <a:endParaRPr lang="en-US" sz="2400" dirty="0">
              <a:solidFill>
                <a:srgbClr val="009051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Emission model:      </a:t>
            </a:r>
            <a:r>
              <a:rPr lang="en-US" sz="2400" i="1" dirty="0">
                <a:solidFill>
                  <a:srgbClr val="F16C11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F16C11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F16C11"/>
                </a:solidFill>
                <a:sym typeface="Symbol"/>
              </a:rPr>
              <a:t>U</a:t>
            </a:r>
            <a:r>
              <a:rPr lang="en-US" sz="2400" i="1" baseline="-25000" dirty="0">
                <a:solidFill>
                  <a:srgbClr val="F16C11"/>
                </a:solidFill>
                <a:latin typeface="Calibri"/>
                <a:cs typeface="Calibri"/>
              </a:rPr>
              <a:t>t 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|</a:t>
            </a:r>
            <a:r>
              <a:rPr lang="en-US" sz="2400" baseline="-25000" dirty="0">
                <a:solidFill>
                  <a:srgbClr val="F16C11"/>
                </a:solidFill>
                <a:latin typeface="Calibri"/>
                <a:cs typeface="Calibri"/>
              </a:rPr>
              <a:t> </a:t>
            </a:r>
            <a:r>
              <a:rPr lang="en-US" sz="2400" i="1" dirty="0" err="1">
                <a:solidFill>
                  <a:srgbClr val="F16C11"/>
                </a:solidFill>
                <a:sym typeface="Symbol"/>
              </a:rPr>
              <a:t>W</a:t>
            </a:r>
            <a:r>
              <a:rPr lang="en-US" sz="2400" i="1" baseline="-25000" dirty="0" err="1">
                <a:solidFill>
                  <a:srgbClr val="F16C1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sym typeface="Symbol"/>
              </a:rPr>
              <a:t>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69" y="1413686"/>
            <a:ext cx="2621611" cy="890016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5962815" y="2210496"/>
          <a:ext cx="1904999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4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58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3033092" y="4346072"/>
          <a:ext cx="1905000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CADA175-37CC-46CA-982B-15864E9ECFD4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0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8"/>
                <a:ext cx="11639897" cy="2039539"/>
              </a:xfrm>
            </p:spPr>
            <p:txBody>
              <a:bodyPr/>
              <a:lstStyle/>
              <a:p>
                <a:r>
                  <a:rPr lang="en-US" dirty="0"/>
                  <a:t>Tracking: Ghostbusting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Generative story and Bayes net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Assumptions: HMM conditional independence assumptions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Joint distribution: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,⋯</m:t>
                        </m:r>
                        <m:r>
                          <a:rPr lang="en-US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16C1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8"/>
                <a:ext cx="11639897" cy="2039539"/>
              </a:xfrm>
              <a:blipFill>
                <a:blip r:embed="rId2"/>
                <a:stretch>
                  <a:fillRect l="-1100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2C28305-0B53-44B3-99F4-F63DCFED006C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CD1B962-BAAA-4FAC-B3AC-69D62CD0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5013" y="431488"/>
            <a:ext cx="3671107" cy="2376574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6B9FA9-052A-4C53-8612-0052E45A4B99}"/>
              </a:ext>
            </a:extLst>
          </p:cNvPr>
          <p:cNvGrpSpPr/>
          <p:nvPr/>
        </p:nvGrpSpPr>
        <p:grpSpPr>
          <a:xfrm>
            <a:off x="2265200" y="2550597"/>
            <a:ext cx="2362200" cy="1600200"/>
            <a:chOff x="2590800" y="4267200"/>
            <a:chExt cx="2362200" cy="1600200"/>
          </a:xfrm>
        </p:grpSpPr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7BE55575-ACF9-4BAE-8D70-F148B00B4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" name="AutoShape 7">
              <a:extLst>
                <a:ext uri="{FF2B5EF4-FFF2-40B4-BE49-F238E27FC236}">
                  <a16:creationId xmlns:a16="http://schemas.microsoft.com/office/drawing/2014/main" id="{4ED7CDBF-6677-44DA-BA9C-ED83263D680C}"/>
                </a:ext>
              </a:extLst>
            </p:cNvPr>
            <p:cNvCxnSpPr>
              <a:cxnSpLocks noChangeShapeType="1"/>
              <a:stCxn id="8" idx="4"/>
              <a:endCxn id="14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C52C5A93-E32D-421D-B3C9-74F467C63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13">
              <a:extLst>
                <a:ext uri="{FF2B5EF4-FFF2-40B4-BE49-F238E27FC236}">
                  <a16:creationId xmlns:a16="http://schemas.microsoft.com/office/drawing/2014/main" id="{D1535106-1447-448D-8BD7-5E9BCB4A6647}"/>
                </a:ext>
              </a:extLst>
            </p:cNvPr>
            <p:cNvCxnSpPr>
              <a:cxnSpLocks noChangeShapeType="1"/>
              <a:stCxn id="10" idx="6"/>
              <a:endCxn id="1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DDBDDAFA-6CF8-44EB-B216-38004F2FFD79}"/>
                </a:ext>
              </a:extLst>
            </p:cNvPr>
            <p:cNvCxnSpPr>
              <a:cxnSpLocks noChangeShapeType="1"/>
              <a:stCxn id="8" idx="6"/>
              <a:endCxn id="1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7F8EA700-2C96-4944-AFF9-611D7319E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4261EAC5-376F-48CD-96D7-3979E013B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1DC4A120-4CC4-4CFC-99A2-B33B36C10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4A5E2DF3-3C26-48AB-9BD8-D9306383E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21">
              <a:extLst>
                <a:ext uri="{FF2B5EF4-FFF2-40B4-BE49-F238E27FC236}">
                  <a16:creationId xmlns:a16="http://schemas.microsoft.com/office/drawing/2014/main" id="{B889BF4F-8DA8-4B64-A286-E0056AEA5D8F}"/>
                </a:ext>
              </a:extLst>
            </p:cNvPr>
            <p:cNvCxnSpPr>
              <a:cxnSpLocks noChangeShapeType="1"/>
              <a:stCxn id="10" idx="4"/>
              <a:endCxn id="15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2">
              <a:extLst>
                <a:ext uri="{FF2B5EF4-FFF2-40B4-BE49-F238E27FC236}">
                  <a16:creationId xmlns:a16="http://schemas.microsoft.com/office/drawing/2014/main" id="{51CA5B0C-108B-4F90-9F8E-6A4CFB675E13}"/>
                </a:ext>
              </a:extLst>
            </p:cNvPr>
            <p:cNvCxnSpPr>
              <a:cxnSpLocks noChangeShapeType="1"/>
              <a:stCxn id="13" idx="4"/>
              <a:endCxn id="16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9360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endParaRPr lang="en-US" sz="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Midterm 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11/9, during lecture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  <a:endParaRPr lang="en-US" sz="2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74" y="1405318"/>
            <a:ext cx="2378144" cy="2190276"/>
          </a:xfrm>
          <a:prstGeom prst="rect">
            <a:avLst/>
          </a:prstGeom>
        </p:spPr>
      </p:pic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Ghostbusters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0801"/>
            <a:ext cx="5257800" cy="3263900"/>
          </a:xfrm>
        </p:spPr>
        <p:txBody>
          <a:bodyPr/>
          <a:lstStyle/>
          <a:p>
            <a:pPr marL="342882" lvl="1" indent="-342882">
              <a:buClr>
                <a:schemeClr val="tx1"/>
              </a:buClr>
            </a:pPr>
            <a:r>
              <a:rPr lang="en-US" sz="2400" dirty="0">
                <a:sym typeface="Symbol"/>
              </a:rPr>
              <a:t>State: location of moving ghost</a:t>
            </a:r>
          </a:p>
          <a:p>
            <a:pPr marL="342882" lvl="1" indent="-342882">
              <a:buClr>
                <a:schemeClr val="tx1"/>
              </a:buClr>
            </a:pPr>
            <a:r>
              <a:rPr lang="en-US" sz="2400" dirty="0">
                <a:sym typeface="Symbol"/>
              </a:rPr>
              <a:t>Observations: Color recorded by ghost sensor at clicked squares</a:t>
            </a:r>
          </a:p>
          <a:p>
            <a:pPr marL="342882" lvl="1" indent="-342882">
              <a:buClr>
                <a:schemeClr val="tx1"/>
              </a:buClr>
            </a:pPr>
            <a:r>
              <a:rPr lang="en-US" sz="2400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0096FF"/>
                </a:solidFill>
                <a:sym typeface="Symbol"/>
              </a:rPr>
              <a:t>Y</a:t>
            </a:r>
            <a:r>
              <a:rPr lang="en-US" sz="2400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)</a:t>
            </a:r>
            <a:r>
              <a:rPr lang="en-US" sz="2400" dirty="0">
                <a:solidFill>
                  <a:srgbClr val="0096FF"/>
                </a:solidFill>
                <a:ea typeface="ＭＳ Ｐゴシック" pitchFamily="34" charset="-128"/>
                <a:sym typeface="Symbol"/>
              </a:rPr>
              <a:t> 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= uniform</a:t>
            </a:r>
          </a:p>
          <a:p>
            <a:pPr marL="342882" lvl="1" indent="-342882">
              <a:buClr>
                <a:schemeClr val="tx1"/>
              </a:buClr>
            </a:pPr>
            <a:r>
              <a:rPr lang="en-US" sz="2400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sym typeface="Symbol"/>
              </a:rPr>
              <a:t>Y</a:t>
            </a:r>
            <a:r>
              <a:rPr lang="en-US" sz="24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009051"/>
                </a:solidFill>
                <a:sym typeface="Symbol"/>
              </a:rPr>
              <a:t>Y</a:t>
            </a:r>
            <a:r>
              <a:rPr lang="en-US" sz="24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)</a:t>
            </a:r>
            <a:r>
              <a:rPr lang="en-US" sz="2400" dirty="0">
                <a:solidFill>
                  <a:srgbClr val="009051"/>
                </a:solidFill>
                <a:ea typeface="ＭＳ Ｐゴシック" pitchFamily="34" charset="-128"/>
                <a:sym typeface="Symbol"/>
              </a:rPr>
              <a:t> 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= usually move clockwise, but sometimes move randomly or stay in place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F16C11"/>
                </a:solidFill>
                <a:ea typeface="ＭＳ Ｐゴシック" pitchFamily="34" charset="-128"/>
                <a:cs typeface="Calibri"/>
              </a:rPr>
              <a:t>C</a:t>
            </a:r>
            <a:r>
              <a:rPr lang="en-US" sz="2400" i="1" baseline="-25000" dirty="0">
                <a:solidFill>
                  <a:srgbClr val="F16C11"/>
                </a:solidFill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 | 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24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= sensor model: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red means close, green means far away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.</a:t>
            </a: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5815106" y="2874776"/>
            <a:ext cx="1447800" cy="1524000"/>
            <a:chOff x="3984" y="1056"/>
            <a:chExt cx="1296" cy="1296"/>
          </a:xfrm>
          <a:solidFill>
            <a:srgbClr val="D2E9FF"/>
          </a:solidFill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6196106" y="4474976"/>
            <a:ext cx="793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9928736" y="3344827"/>
            <a:ext cx="2202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 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| Y</a:t>
            </a:r>
            <a:r>
              <a:rPr kumimoji="0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1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=(2,3) 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10246982" y="1668427"/>
            <a:ext cx="1447800" cy="1524000"/>
            <a:chOff x="3984" y="1056"/>
            <a:chExt cx="1296" cy="1296"/>
          </a:xfrm>
          <a:solidFill>
            <a:srgbClr val="D2E9FF"/>
          </a:solidFill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grpFill/>
            <a:ln w="28575">
              <a:solidFill>
                <a:srgbClr val="00905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1/6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5334000" y="548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28700" y="4876800"/>
            <a:ext cx="4252913" cy="1600200"/>
            <a:chOff x="1028700" y="4876800"/>
            <a:chExt cx="4252913" cy="1600200"/>
          </a:xfrm>
        </p:grpSpPr>
        <p:sp>
          <p:nvSpPr>
            <p:cNvPr id="39945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9946" name="AutoShape 63"/>
            <p:cNvCxnSpPr>
              <a:cxnSpLocks noChangeShapeType="1"/>
              <a:stCxn id="39945" idx="4"/>
              <a:endCxn id="39956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8" name="AutoShape 65"/>
            <p:cNvCxnSpPr>
              <a:cxnSpLocks noChangeShapeType="1"/>
              <a:stCxn id="39949" idx="6"/>
              <a:endCxn id="39945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49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51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39952" name="AutoShape 69"/>
            <p:cNvCxnSpPr>
              <a:cxnSpLocks noChangeShapeType="1"/>
              <a:stCxn id="39951" idx="6"/>
              <a:endCxn id="3995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3" name="AutoShape 70"/>
            <p:cNvCxnSpPr>
              <a:cxnSpLocks noChangeShapeType="1"/>
              <a:stCxn id="39945" idx="6"/>
              <a:endCxn id="3995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4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9955" name="AutoShape 72"/>
            <p:cNvCxnSpPr>
              <a:cxnSpLocks noChangeShapeType="1"/>
              <a:stCxn id="39954" idx="6"/>
            </p:cNvCxnSpPr>
            <p:nvPr/>
          </p:nvCxnSpPr>
          <p:spPr bwMode="auto">
            <a:xfrm>
              <a:off x="4319588" y="51435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6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39957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39958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9960" name="AutoShape 77"/>
            <p:cNvCxnSpPr>
              <a:cxnSpLocks noChangeShapeType="1"/>
              <a:stCxn id="39951" idx="4"/>
              <a:endCxn id="39957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1" name="AutoShape 78"/>
            <p:cNvCxnSpPr>
              <a:cxnSpLocks noChangeShapeType="1"/>
              <a:stCxn id="39954" idx="4"/>
              <a:endCxn id="39958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11141765" y="2091261"/>
            <a:ext cx="356815" cy="1"/>
          </a:xfrm>
          <a:prstGeom prst="line">
            <a:avLst/>
          </a:prstGeom>
          <a:noFill/>
          <a:ln w="57150" cap="rnd">
            <a:solidFill>
              <a:srgbClr val="00905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32" y="4202248"/>
            <a:ext cx="2286092" cy="209026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563937" y="4733462"/>
            <a:ext cx="946149" cy="1909385"/>
            <a:chOff x="10515600" y="4267200"/>
            <a:chExt cx="1219200" cy="243840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735137" y="4733462"/>
            <a:ext cx="1734950" cy="801498"/>
            <a:chOff x="10515600" y="4267200"/>
            <a:chExt cx="1219200" cy="2438400"/>
          </a:xfrm>
          <a:effectLst/>
        </p:grpSpPr>
        <p:cxnSp>
          <p:nvCxnSpPr>
            <p:cNvPr id="54" name="Straight Connector 5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938118" y="4733463"/>
            <a:ext cx="696490" cy="801498"/>
            <a:chOff x="10515600" y="4267200"/>
            <a:chExt cx="1219200" cy="2438400"/>
          </a:xfrm>
          <a:effectLst/>
        </p:grpSpPr>
        <p:cxnSp>
          <p:nvCxnSpPr>
            <p:cNvPr id="59" name="Straight Connector 58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Line 81"/>
          <p:cNvSpPr>
            <a:spLocks noChangeShapeType="1"/>
          </p:cNvSpPr>
          <p:nvPr/>
        </p:nvSpPr>
        <p:spPr bwMode="auto">
          <a:xfrm>
            <a:off x="10988919" y="2079832"/>
            <a:ext cx="0" cy="248995"/>
          </a:xfrm>
          <a:prstGeom prst="line">
            <a:avLst/>
          </a:prstGeom>
          <a:noFill/>
          <a:ln w="28575" cap="rnd">
            <a:solidFill>
              <a:srgbClr val="00905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4" name="Line 81"/>
          <p:cNvSpPr>
            <a:spLocks noChangeShapeType="1"/>
          </p:cNvSpPr>
          <p:nvPr/>
        </p:nvSpPr>
        <p:spPr bwMode="auto">
          <a:xfrm flipH="1">
            <a:off x="10506319" y="2091261"/>
            <a:ext cx="302084" cy="1"/>
          </a:xfrm>
          <a:prstGeom prst="line">
            <a:avLst/>
          </a:prstGeom>
          <a:noFill/>
          <a:ln w="28575" cap="rnd">
            <a:solidFill>
              <a:srgbClr val="00905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894283-C619-4CBB-8344-B7FB4814C5AD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6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1" grpId="0"/>
      <p:bldP spid="39943" grpId="0" animBg="1"/>
      <p:bldP spid="39962" grpId="0" animBg="1"/>
      <p:bldP spid="63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FFD00-03FF-4F79-8D7E-122AB3A9996B}"/>
              </a:ext>
            </a:extLst>
          </p:cNvPr>
          <p:cNvSpPr/>
          <p:nvPr/>
        </p:nvSpPr>
        <p:spPr>
          <a:xfrm>
            <a:off x="443175" y="1113178"/>
            <a:ext cx="6731780" cy="28024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B469-8002-4B81-AAF0-C4135B2737A1}"/>
              </a:ext>
            </a:extLst>
          </p:cNvPr>
          <p:cNvSpPr/>
          <p:nvPr/>
        </p:nvSpPr>
        <p:spPr>
          <a:xfrm>
            <a:off x="443175" y="4900738"/>
            <a:ext cx="6731780" cy="6698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10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80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a discrete random variable taking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dirty="0"/>
                  <a:t> distinct values. For example choice of fruit on a given day: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𝑎𝑝𝑝𝑙𝑒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𝑏𝑎𝑛𝑎𝑛𝑎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𝑜𝑟𝑎𝑛𝑔𝑒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𝑠𝑡𝑟𝑎𝑤𝑏𝑒𝑟𝑟𝑦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𝑤𝑎𝑡𝑒𝑟𝑚𝑒𝑙𝑜𝑛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𝑝𝑒𝑎𝑟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𝑔𝑟𝑎𝑝𝑒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fontAlgn="ctr"/>
                <a:endParaRPr lang="en-US" dirty="0"/>
              </a:p>
              <a:p>
                <a:pPr fontAlgn="ctr"/>
                <a:r>
                  <a:rPr lang="en-US" dirty="0"/>
                  <a:t>How many entries are in the conditional probability table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7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14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49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2^7 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7!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1068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  <a:blipFill>
                <a:blip r:embed="rId2"/>
                <a:stretch>
                  <a:fillRect l="-1164" t="-1933" b="-8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34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80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Which of the following expressions always equal one?</a:t>
                </a:r>
              </a:p>
              <a:p>
                <a:pPr fontAlgn="ctr"/>
                <a:r>
                  <a:rPr lang="en-US" sz="2800" dirty="0"/>
                  <a:t>Select ALL tha</a:t>
                </a:r>
                <a:r>
                  <a:rPr lang="en-US" dirty="0"/>
                  <a:t>t apply</a:t>
                </a:r>
                <a:endParaRPr lang="en-US" sz="2800" dirty="0"/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𝒴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𝒴</m:t>
                        </m:r>
                      </m:sub>
                      <m:sup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𝒴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𝒴</m:t>
                            </m:r>
                          </m:sub>
                          <m:sup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sepChr m:val="∣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sz="2800" dirty="0"/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fontAlgn="ctr"/>
                <a:r>
                  <a:rPr lang="en-US" dirty="0"/>
                  <a:t>If it’s helpful, consider the fruit example: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𝑎𝑝𝑝𝑙𝑒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𝑏𝑎𝑛𝑎𝑛𝑎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𝑜𝑟𝑎𝑛𝑔𝑒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𝑠𝑡𝑟𝑎𝑤𝑏𝑒𝑟𝑟𝑦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𝑤𝑎𝑡𝑒𝑟𝑚𝑒𝑙𝑜𝑛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𝑝𝑒𝑎𝑟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𝑔𝑟𝑎𝑝𝑒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1068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  <a:blipFill>
                <a:blip r:embed="rId2"/>
                <a:stretch>
                  <a:fillRect l="-1164" t="-1933" b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04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80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</p:spPr>
            <p:txBody>
              <a:bodyPr/>
              <a:lstStyle/>
              <a:p>
                <a:pPr fontAlgn="ctr"/>
                <a:r>
                  <a:rPr lang="en-US" dirty="0">
                    <a:latin typeface="Calibri"/>
                    <a:cs typeface="Calibri"/>
                  </a:rPr>
                  <a:t>How do could we estimate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data?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#(start in state a, end in state b) / #(start in state a)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#(start in state a, end in state b) / #(end in state b)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I have no idea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0" lvl="1" indent="0" fontAlgn="ctr">
                  <a:buNone/>
                </a:pPr>
                <a:r>
                  <a:rPr lang="en-US" sz="2800" dirty="0"/>
                  <a:t>#( ) notation is the count of occurrences</a:t>
                </a:r>
              </a:p>
            </p:txBody>
          </p:sp>
        </mc:Choice>
        <mc:Fallback xmlns="">
          <p:sp>
            <p:nvSpPr>
              <p:cNvPr id="1068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  <a:blipFill>
                <a:blip r:embed="rId2"/>
                <a:stretch>
                  <a:fillRect l="-1164" t="-1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8355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 MLE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4954A-BBDE-4BA3-9EDF-AF409BB4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81" y="1130007"/>
            <a:ext cx="11537054" cy="693183"/>
          </a:xfrm>
        </p:spPr>
        <p:txBody>
          <a:bodyPr/>
          <a:lstStyle/>
          <a:p>
            <a:r>
              <a:rPr lang="en-US" sz="2400" dirty="0"/>
              <a:t>Estimate probabilities of categorical distributions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711BD0-627E-41A0-9DDD-AED1E2147CA9}"/>
              </a:ext>
            </a:extLst>
          </p:cNvPr>
          <p:cNvGrpSpPr/>
          <p:nvPr/>
        </p:nvGrpSpPr>
        <p:grpSpPr>
          <a:xfrm>
            <a:off x="688844" y="1958254"/>
            <a:ext cx="4252913" cy="1600200"/>
            <a:chOff x="1676400" y="4267200"/>
            <a:chExt cx="4252913" cy="1600200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6206B7F9-3E7B-43EC-801E-B741F9BF5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6" name="AutoShape 7">
              <a:extLst>
                <a:ext uri="{FF2B5EF4-FFF2-40B4-BE49-F238E27FC236}">
                  <a16:creationId xmlns:a16="http://schemas.microsoft.com/office/drawing/2014/main" id="{CF4DBC5E-5903-473C-9FA4-D259F9603770}"/>
                </a:ext>
              </a:extLst>
            </p:cNvPr>
            <p:cNvCxnSpPr>
              <a:cxnSpLocks noChangeShapeType="1"/>
              <a:stCxn id="5" idx="4"/>
              <a:endCxn id="15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9">
              <a:extLst>
                <a:ext uri="{FF2B5EF4-FFF2-40B4-BE49-F238E27FC236}">
                  <a16:creationId xmlns:a16="http://schemas.microsoft.com/office/drawing/2014/main" id="{579B8FF0-A900-4046-AFA0-132E871C0378}"/>
                </a:ext>
              </a:extLst>
            </p:cNvPr>
            <p:cNvCxnSpPr>
              <a:cxnSpLocks noChangeShapeType="1"/>
              <a:stCxn id="9" idx="6"/>
              <a:endCxn id="5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ACC0D978-95BE-40CA-8322-E06E88D96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645C47A4-F9E1-4D82-887F-8FADB614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13">
              <a:extLst>
                <a:ext uri="{FF2B5EF4-FFF2-40B4-BE49-F238E27FC236}">
                  <a16:creationId xmlns:a16="http://schemas.microsoft.com/office/drawing/2014/main" id="{FFEB21CE-6F48-4837-9C8E-4B85CE09915C}"/>
                </a:ext>
              </a:extLst>
            </p:cNvPr>
            <p:cNvCxnSpPr>
              <a:cxnSpLocks noChangeShapeType="1"/>
              <a:stCxn id="10" idx="6"/>
              <a:endCxn id="1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A2772E54-4C6F-4EE3-BA3E-E7047B1F154A}"/>
                </a:ext>
              </a:extLst>
            </p:cNvPr>
            <p:cNvCxnSpPr>
              <a:cxnSpLocks noChangeShapeType="1"/>
              <a:stCxn id="5" idx="6"/>
              <a:endCxn id="1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29672F40-AEB9-4C59-AC61-A95E5D07F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4" name="AutoShape 16">
              <a:extLst>
                <a:ext uri="{FF2B5EF4-FFF2-40B4-BE49-F238E27FC236}">
                  <a16:creationId xmlns:a16="http://schemas.microsoft.com/office/drawing/2014/main" id="{762C1C93-4771-4C17-ABA4-10061EAEC034}"/>
                </a:ext>
              </a:extLst>
            </p:cNvPr>
            <p:cNvCxnSpPr>
              <a:cxnSpLocks noChangeShapeType="1"/>
              <a:stCxn id="13" idx="6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ABDE1912-F663-4119-8887-46E99C663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11F4CE4-EFA9-4C9B-B340-C6A68AB4E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65AD22DB-BB97-446A-868A-BB55D0D9F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8" name="AutoShape 21">
              <a:extLst>
                <a:ext uri="{FF2B5EF4-FFF2-40B4-BE49-F238E27FC236}">
                  <a16:creationId xmlns:a16="http://schemas.microsoft.com/office/drawing/2014/main" id="{8DAE50F2-7223-4640-BA89-25B568ECD252}"/>
                </a:ext>
              </a:extLst>
            </p:cNvPr>
            <p:cNvCxnSpPr>
              <a:cxnSpLocks noChangeShapeType="1"/>
              <a:stCxn id="10" idx="4"/>
              <a:endCxn id="16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22">
              <a:extLst>
                <a:ext uri="{FF2B5EF4-FFF2-40B4-BE49-F238E27FC236}">
                  <a16:creationId xmlns:a16="http://schemas.microsoft.com/office/drawing/2014/main" id="{6EFCE99A-6EFC-4973-A615-44F1A3ED689F}"/>
                </a:ext>
              </a:extLst>
            </p:cNvPr>
            <p:cNvCxnSpPr>
              <a:cxnSpLocks noChangeShapeType="1"/>
              <a:stCxn id="13" idx="4"/>
              <a:endCxn id="17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2FD637-0DD7-4D4E-B2B9-6D2498317FFA}"/>
                  </a:ext>
                </a:extLst>
              </p:cNvPr>
              <p:cNvSpPr/>
              <p:nvPr/>
            </p:nvSpPr>
            <p:spPr>
              <a:xfrm>
                <a:off x="6253308" y="1958254"/>
                <a:ext cx="3252109" cy="2677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 for: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Transition: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Emission: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2FD637-0DD7-4D4E-B2B9-6D2498317F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08" y="1958254"/>
                <a:ext cx="3252109" cy="2677656"/>
              </a:xfrm>
              <a:prstGeom prst="rect">
                <a:avLst/>
              </a:prstGeom>
              <a:blipFill>
                <a:blip r:embed="rId2"/>
                <a:stretch>
                  <a:fillRect l="-3002" t="-1822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1883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Naïve Bayes MLE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4954A-BBDE-4BA3-9EDF-AF409BB4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311410" cy="2039539"/>
          </a:xfrm>
        </p:spPr>
        <p:txBody>
          <a:bodyPr/>
          <a:lstStyle/>
          <a:p>
            <a:r>
              <a:rPr lang="en-US" dirty="0"/>
              <a:t>SPAM: Bag of words, naïve Bayes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7E31345-6D8E-4428-895F-B5357A83009F}"/>
                  </a:ext>
                </a:extLst>
              </p:cNvPr>
              <p:cNvSpPr/>
              <p:nvPr/>
            </p:nvSpPr>
            <p:spPr>
              <a:xfrm>
                <a:off x="6253308" y="1958254"/>
                <a:ext cx="3976538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 for: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prior: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conditional: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b>
                        </m:sSub>
                      </m: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7E31345-6D8E-4428-895F-B5357A830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08" y="1958254"/>
                <a:ext cx="3976538" cy="1938992"/>
              </a:xfrm>
              <a:prstGeom prst="rect">
                <a:avLst/>
              </a:prstGeom>
              <a:blipFill>
                <a:blip r:embed="rId2"/>
                <a:stretch>
                  <a:fillRect l="-2454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1E79D21-FBE6-4769-A8C5-FB3B220D39E2}"/>
              </a:ext>
            </a:extLst>
          </p:cNvPr>
          <p:cNvGrpSpPr/>
          <p:nvPr/>
        </p:nvGrpSpPr>
        <p:grpSpPr>
          <a:xfrm>
            <a:off x="1603244" y="1958254"/>
            <a:ext cx="2362200" cy="1600200"/>
            <a:chOff x="2590800" y="4267200"/>
            <a:chExt cx="2362200" cy="1600200"/>
          </a:xfrm>
        </p:grpSpPr>
        <p:cxnSp>
          <p:nvCxnSpPr>
            <p:cNvPr id="8" name="AutoShape 7">
              <a:extLst>
                <a:ext uri="{FF2B5EF4-FFF2-40B4-BE49-F238E27FC236}">
                  <a16:creationId xmlns:a16="http://schemas.microsoft.com/office/drawing/2014/main" id="{29E6E883-FB2E-4D5D-B6DF-CA09A8F05B0F}"/>
                </a:ext>
              </a:extLst>
            </p:cNvPr>
            <p:cNvCxnSpPr>
              <a:cxnSpLocks noChangeShapeType="1"/>
              <a:stCxn id="11" idx="3"/>
              <a:endCxn id="16" idx="0"/>
            </p:cNvCxnSpPr>
            <p:nvPr/>
          </p:nvCxnSpPr>
          <p:spPr bwMode="auto">
            <a:xfrm flipH="1">
              <a:off x="2857500" y="4722485"/>
              <a:ext cx="725815" cy="6115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21C9EE92-6EFD-455A-8E54-D08017A03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DDDE39F1-6DFF-474B-800A-434B4568B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3B3FDE38-3A32-4D36-A47F-3904D0926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A80A544E-904B-4AD8-95ED-975394D1E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9" name="AutoShape 21">
              <a:extLst>
                <a:ext uri="{FF2B5EF4-FFF2-40B4-BE49-F238E27FC236}">
                  <a16:creationId xmlns:a16="http://schemas.microsoft.com/office/drawing/2014/main" id="{61FDE650-F130-4FBE-8F5D-45552B3B4EB2}"/>
                </a:ext>
              </a:extLst>
            </p:cNvPr>
            <p:cNvCxnSpPr>
              <a:cxnSpLocks noChangeShapeType="1"/>
              <a:stCxn id="11" idx="4"/>
              <a:endCxn id="17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22">
              <a:extLst>
                <a:ext uri="{FF2B5EF4-FFF2-40B4-BE49-F238E27FC236}">
                  <a16:creationId xmlns:a16="http://schemas.microsoft.com/office/drawing/2014/main" id="{E9CDF1E0-9499-47D5-997E-65CC2650F83C}"/>
                </a:ext>
              </a:extLst>
            </p:cNvPr>
            <p:cNvCxnSpPr>
              <a:cxnSpLocks noChangeShapeType="1"/>
              <a:stCxn id="11" idx="5"/>
              <a:endCxn id="18" idx="0"/>
            </p:cNvCxnSpPr>
            <p:nvPr/>
          </p:nvCxnSpPr>
          <p:spPr bwMode="auto">
            <a:xfrm>
              <a:off x="3960485" y="4722485"/>
              <a:ext cx="725815" cy="6115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1207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                   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789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Naïve Bayes MLE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    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Optimization breaks down for each parameter: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688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72741"/>
            <a:ext cx="10515600" cy="627812"/>
          </a:xfrm>
        </p:spPr>
        <p:txBody>
          <a:bodyPr/>
          <a:lstStyle/>
          <a:p>
            <a:r>
              <a:rPr lang="en-US" dirty="0"/>
              <a:t>HMM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314954A-BBDE-4BA3-9EDF-AF409BB4E9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781" y="1130007"/>
                <a:ext cx="11537054" cy="2039539"/>
              </a:xfrm>
            </p:spPr>
            <p:txBody>
              <a:bodyPr/>
              <a:lstStyle/>
              <a:p>
                <a:r>
                  <a:rPr lang="en-US" sz="2400" dirty="0"/>
                  <a:t>Categorical distributions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Initial: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𝑖𝑛𝑖𝑡𝑖𝑎𝑙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Transition (given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𝑡𝑟𝑎𝑛𝑠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Emission (given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𝑒𝑚𝑖𝑠𝑠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Optimization breaks down for each parameter: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(With Lagrange multiplier trick on constraint that each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vector sum to 1,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𝑖𝑛𝑖𝑡𝑖𝑎𝑙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𝑖𝑛𝑖𝑡𝑖𝑎𝑙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p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𝑡𝑟𝑎𝑛𝑠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𝑡𝑟𝑎𝑛𝑠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p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𝑒𝑚𝑖𝑠𝑠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𝑒𝑚𝑖𝑠𝑠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314954A-BBDE-4BA3-9EDF-AF409BB4E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81" y="1130007"/>
                <a:ext cx="11537054" cy="2039539"/>
              </a:xfrm>
              <a:blipFill>
                <a:blip r:embed="rId2"/>
                <a:stretch>
                  <a:fillRect l="-846" t="-4179" b="-14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64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Hidden Markov Models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FFD00-03FF-4F79-8D7E-122AB3A9996B}"/>
              </a:ext>
            </a:extLst>
          </p:cNvPr>
          <p:cNvSpPr/>
          <p:nvPr/>
        </p:nvSpPr>
        <p:spPr>
          <a:xfrm>
            <a:off x="443175" y="1113178"/>
            <a:ext cx="6731780" cy="28024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B469-8002-4B81-AAF0-C4135B2737A1}"/>
              </a:ext>
            </a:extLst>
          </p:cNvPr>
          <p:cNvSpPr/>
          <p:nvPr/>
        </p:nvSpPr>
        <p:spPr>
          <a:xfrm>
            <a:off x="443175" y="4900738"/>
            <a:ext cx="6731780" cy="6698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FFD00-03FF-4F79-8D7E-122AB3A9996B}"/>
              </a:ext>
            </a:extLst>
          </p:cNvPr>
          <p:cNvSpPr/>
          <p:nvPr/>
        </p:nvSpPr>
        <p:spPr>
          <a:xfrm>
            <a:off x="443175" y="1113178"/>
            <a:ext cx="6731780" cy="28024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B469-8002-4B81-AAF0-C4135B2737A1}"/>
              </a:ext>
            </a:extLst>
          </p:cNvPr>
          <p:cNvSpPr/>
          <p:nvPr/>
        </p:nvSpPr>
        <p:spPr>
          <a:xfrm>
            <a:off x="443175" y="3915652"/>
            <a:ext cx="6731780" cy="10182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84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States: Y = {rain, sun}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other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Initial distribution: 1.0 sun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Conditional probability table (CPT) P(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Y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| 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):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52EDC1D-9CF4-42BC-AF3D-6F8351CDB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0891EC-92C1-4096-AB77-5B794A620BB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1.0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one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2921059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1.0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one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  <a:p>
                <a:endParaRPr lang="en-US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nary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𝑠𝑢𝑛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00B0F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0.9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0.3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0.0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46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2977729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=0.9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the next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  <a:p>
                <a:pPr marL="514350" indent="-514350">
                  <a:buAutoNum type="alphaUcParenR"/>
                </a:pPr>
                <a:endParaRPr lang="en-US" dirty="0"/>
              </a:p>
              <a:p>
                <a:pPr marL="514350" indent="-514350">
                  <a:buAutoNum type="alphaUcParenR"/>
                </a:pPr>
                <a:r>
                  <a:rPr lang="en-US" dirty="0"/>
                  <a:t>0.81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0.84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0.9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1.0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2142152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 =0.9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the next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  <a:p>
                <a:pPr marL="514350" indent="-514350">
                  <a:buAutoNum type="alphaUcParenR"/>
                </a:pPr>
                <a:endParaRPr lang="en-US" dirty="0"/>
              </a:p>
              <a:p>
                <a:pPr marL="514350" indent="-514350">
                  <a:buAutoNum type="alphaUcParenR"/>
                </a:pPr>
                <a:r>
                  <a:rPr lang="en-US" dirty="0"/>
                  <a:t>0.81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0.84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0.9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1.0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E0753C-9955-4972-A316-8AF3D8DA0264}"/>
                  </a:ext>
                </a:extLst>
              </p:cNvPr>
              <p:cNvSpPr/>
              <p:nvPr/>
            </p:nvSpPr>
            <p:spPr>
              <a:xfrm>
                <a:off x="3062960" y="3608329"/>
                <a:ext cx="8756922" cy="3613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nary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𝑠𝑢𝑛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e>
                    </m:nary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𝑟𝑎𝑖𝑛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𝑟𝑎𝑖𝑛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0.9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0.9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0.81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0.84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E0753C-9955-4972-A316-8AF3D8DA02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960" y="3608329"/>
                <a:ext cx="8756922" cy="36134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7115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25C56B7-B88E-4BE6-8525-1559785AB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30" y="3810001"/>
            <a:ext cx="4480838" cy="27431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8D1DA6-9267-4717-8332-0FADEEA68AE3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68068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b="0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b="0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31374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solidFill>
                      <a:srgbClr val="0000FF"/>
                    </a:solidFill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,</m:t>
                                </m:r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sz="2800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ＭＳ Ｐゴシック" pitchFamily="34" charset="-128"/>
                      </a:rPr>
                      <m:t> 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)</m:t>
                        </m:r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sz="2800" dirty="0">
                  <a:ea typeface="ＭＳ Ｐゴシック" pitchFamily="34" charset="-128"/>
                </a:endParaRP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758323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Warm-up as You Log 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964906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P(Weather)?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264634" y="1964906"/>
          <a:ext cx="4580433" cy="3566160"/>
        </p:xfrm>
        <a:graphic>
          <a:graphicData uri="http://schemas.openxmlformats.org/drawingml/2006/table">
            <a:tbl>
              <a:tblPr/>
              <a:tblGrid>
                <a:gridCol w="127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P(S, T, 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024079-8A70-4F48-8C07-AE15A2029115}"/>
              </a:ext>
            </a:extLst>
          </p:cNvPr>
          <p:cNvSpPr txBox="1">
            <a:spLocks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any query from the joint distribution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123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other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52EDC1D-9CF4-42BC-AF3D-6F8351CDB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0891EC-92C1-4096-AB77-5B794A620BB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344394C-DB83-4AF9-BEAC-B6A01D4F643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447800"/>
            <a:ext cx="4267200" cy="838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States {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rain, sun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}</a:t>
            </a:r>
          </a:p>
          <a:p>
            <a:pPr marL="457176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30188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30188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768C8740-A2EA-47EB-BA9B-FC4E1B348F9C}"/>
              </a:ext>
            </a:extLst>
          </p:cNvPr>
          <p:cNvGraphicFramePr>
            <a:graphicFrameLocks noGrp="1"/>
          </p:cNvGraphicFramePr>
          <p:nvPr/>
        </p:nvGraphicFramePr>
        <p:xfrm>
          <a:off x="1135858" y="492798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" name="Rectangle 3">
            <a:extLst>
              <a:ext uri="{FF2B5EF4-FFF2-40B4-BE49-F238E27FC236}">
                <a16:creationId xmlns:a16="http://schemas.microsoft.com/office/drawing/2014/main" id="{DA1F4DA8-9FB2-4387-A077-B2D51C56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Initial distribution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96FF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1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1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1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Transition model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6E27B22-0B7F-4170-BA2F-598C2774FEDE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2971800"/>
          <a:ext cx="1752599" cy="111290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13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531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54625" cy="4729164"/>
          </a:xfrm>
        </p:spPr>
        <p:txBody>
          <a:bodyPr/>
          <a:lstStyle/>
          <a:p>
            <a:r>
              <a:rPr lang="en-US" dirty="0"/>
              <a:t>Time 0: 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Y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</a:rPr>
              <a:t>0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) =</a:t>
            </a:r>
            <a:r>
              <a:rPr lang="en-US" dirty="0">
                <a:solidFill>
                  <a:srgbClr val="0096FF"/>
                </a:solidFill>
              </a:rPr>
              <a:t>&lt;0.5,0.5&gt;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1?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    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baseline="-25000" dirty="0">
                <a:solidFill>
                  <a:srgbClr val="0432FF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Oval 62"/>
          <p:cNvSpPr>
            <a:spLocks noChangeArrowheads="1"/>
          </p:cNvSpPr>
          <p:nvPr/>
        </p:nvSpPr>
        <p:spPr bwMode="auto">
          <a:xfrm>
            <a:off x="10445296" y="43947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9" name="AutoShape 65"/>
          <p:cNvCxnSpPr>
            <a:cxnSpLocks noChangeShapeType="1"/>
            <a:stCxn id="20" idx="6"/>
            <a:endCxn id="14" idx="2"/>
          </p:cNvCxnSpPr>
          <p:nvPr/>
        </p:nvCxnSpPr>
        <p:spPr bwMode="auto">
          <a:xfrm>
            <a:off x="9959189" y="473769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66"/>
          <p:cNvSpPr>
            <a:spLocks noChangeArrowheads="1"/>
          </p:cNvSpPr>
          <p:nvPr/>
        </p:nvSpPr>
        <p:spPr bwMode="auto">
          <a:xfrm>
            <a:off x="9233184" y="43947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27160" y="4394790"/>
            <a:ext cx="707065" cy="685800"/>
            <a:chOff x="7209582" y="3073990"/>
            <a:chExt cx="707065" cy="68580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027974" y="42804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20" name="Straight Connector 1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924149" y="4140200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9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928225" y="4140200"/>
            <a:ext cx="2484841" cy="1210733"/>
            <a:chOff x="10515600" y="4267200"/>
            <a:chExt cx="1219200" cy="243840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0252882" y="4143612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45" name="Straight Connector 4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266200" y="3315349"/>
            <a:ext cx="7965031" cy="16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0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0,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4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Symbol"/>
            </a:endParaRP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0.5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&lt;0.9,0.1&gt;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0.5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&lt;0.3,0.7&gt;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&lt;0.6,0.4&gt;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434688" y="1394178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47" y="1181101"/>
            <a:ext cx="4086692" cy="25019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F2856B6-74A7-45DE-8E03-037B49519F7A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256641" y="3306871"/>
            <a:ext cx="8512256" cy="16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0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, 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4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Symbol"/>
            </a:endParaRP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0.6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&lt;0.9,0.1&gt;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&lt;0.3,0.7&gt;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&lt;0.66,0.34&gt;</a:t>
            </a:r>
          </a:p>
        </p:txBody>
      </p:sp>
      <p:cxnSp>
        <p:nvCxnSpPr>
          <p:cNvPr id="41" name="AutoShape 65"/>
          <p:cNvCxnSpPr>
            <a:cxnSpLocks noChangeShapeType="1"/>
          </p:cNvCxnSpPr>
          <p:nvPr/>
        </p:nvCxnSpPr>
        <p:spPr bwMode="auto">
          <a:xfrm>
            <a:off x="9968952" y="4743395"/>
            <a:ext cx="467168" cy="0"/>
          </a:xfrm>
          <a:prstGeom prst="straightConnector1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9242947" y="4400495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prediction,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54625" cy="2883489"/>
          </a:xfrm>
        </p:spPr>
        <p:txBody>
          <a:bodyPr/>
          <a:lstStyle/>
          <a:p>
            <a:r>
              <a:rPr lang="en-US" dirty="0"/>
              <a:t>Time 1: 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Y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) =</a:t>
            </a:r>
            <a:r>
              <a:rPr lang="en-US" dirty="0">
                <a:solidFill>
                  <a:srgbClr val="0096FF"/>
                </a:solidFill>
              </a:rPr>
              <a:t>&lt;0.6,0.4&gt;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2?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    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baseline="-25000" dirty="0">
                <a:solidFill>
                  <a:srgbClr val="0432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</a:t>
            </a:r>
            <a:endParaRPr lang="en-US" dirty="0"/>
          </a:p>
        </p:txBody>
      </p:sp>
      <p:sp>
        <p:nvSpPr>
          <p:cNvPr id="6" name="Oval 62"/>
          <p:cNvSpPr>
            <a:spLocks noChangeArrowheads="1"/>
          </p:cNvSpPr>
          <p:nvPr/>
        </p:nvSpPr>
        <p:spPr bwMode="auto">
          <a:xfrm>
            <a:off x="11658275" y="4400495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9" name="AutoShape 65"/>
          <p:cNvCxnSpPr>
            <a:cxnSpLocks noChangeShapeType="1"/>
          </p:cNvCxnSpPr>
          <p:nvPr/>
        </p:nvCxnSpPr>
        <p:spPr bwMode="auto">
          <a:xfrm>
            <a:off x="11172168" y="4743395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66"/>
          <p:cNvSpPr>
            <a:spLocks noChangeArrowheads="1"/>
          </p:cNvSpPr>
          <p:nvPr/>
        </p:nvSpPr>
        <p:spPr bwMode="auto">
          <a:xfrm>
            <a:off x="10457635" y="4390663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27160" y="4394790"/>
            <a:ext cx="707065" cy="685800"/>
            <a:chOff x="7209582" y="3073990"/>
            <a:chExt cx="707065" cy="68580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027974" y="42804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20" name="Straight Connector 1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0254104" y="4146121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928225" y="4140200"/>
            <a:ext cx="2484841" cy="1210733"/>
            <a:chOff x="10515600" y="4267200"/>
            <a:chExt cx="1219200" cy="243840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0252882" y="4143612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45" name="Straight Connector 4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47" y="1181101"/>
            <a:ext cx="4086692" cy="2501900"/>
          </a:xfrm>
          <a:prstGeom prst="rect">
            <a:avLst/>
          </a:prstGeom>
        </p:spPr>
      </p:pic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434688" y="1394178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787B4AAD-46A3-4368-86D5-FB9261EB433F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4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10846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6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AutoShape 65"/>
          <p:cNvCxnSpPr>
            <a:cxnSpLocks noChangeShapeType="1"/>
          </p:cNvCxnSpPr>
          <p:nvPr/>
        </p:nvCxnSpPr>
        <p:spPr bwMode="auto">
          <a:xfrm>
            <a:off x="8759171" y="4747522"/>
            <a:ext cx="467168" cy="0"/>
          </a:xfrm>
          <a:prstGeom prst="straightConnector1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246914" y="3315349"/>
            <a:ext cx="8512256" cy="16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0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, 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4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Symbol"/>
            </a:endParaRP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0.66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&lt;0.9,0.1&gt;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0.34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&lt;0.3,0.7&gt;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= &lt;0.696,0.304&gt;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Weather prediction,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54625" cy="2883489"/>
          </a:xfrm>
        </p:spPr>
        <p:txBody>
          <a:bodyPr/>
          <a:lstStyle/>
          <a:p>
            <a:r>
              <a:rPr lang="en-US" dirty="0"/>
              <a:t>Time 2: 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Y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) =</a:t>
            </a:r>
            <a:r>
              <a:rPr lang="en-US" dirty="0">
                <a:solidFill>
                  <a:srgbClr val="0096FF"/>
                </a:solidFill>
              </a:rPr>
              <a:t>&lt;0.66,0.34&gt;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3?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    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baseline="-25000" dirty="0">
                <a:solidFill>
                  <a:srgbClr val="0432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47" y="1181101"/>
            <a:ext cx="4086692" cy="2501900"/>
          </a:xfrm>
          <a:prstGeom prst="rect">
            <a:avLst/>
          </a:prstGeom>
        </p:spPr>
      </p:pic>
      <p:sp>
        <p:nvSpPr>
          <p:cNvPr id="6" name="Oval 62"/>
          <p:cNvSpPr>
            <a:spLocks noChangeArrowheads="1"/>
          </p:cNvSpPr>
          <p:nvPr/>
        </p:nvSpPr>
        <p:spPr bwMode="auto">
          <a:xfrm>
            <a:off x="10455076" y="440457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9" name="AutoShape 65"/>
          <p:cNvCxnSpPr>
            <a:cxnSpLocks noChangeShapeType="1"/>
          </p:cNvCxnSpPr>
          <p:nvPr/>
        </p:nvCxnSpPr>
        <p:spPr bwMode="auto">
          <a:xfrm>
            <a:off x="9978749" y="474258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66"/>
          <p:cNvSpPr>
            <a:spLocks noChangeArrowheads="1"/>
          </p:cNvSpPr>
          <p:nvPr/>
        </p:nvSpPr>
        <p:spPr bwMode="auto">
          <a:xfrm>
            <a:off x="9252744" y="43947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46720" y="4394790"/>
            <a:ext cx="707065" cy="685800"/>
            <a:chOff x="7209582" y="3073990"/>
            <a:chExt cx="707065" cy="68580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027974" y="42804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20" name="Straight Connector 1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924149" y="4140200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928225" y="4140200"/>
            <a:ext cx="2484841" cy="1210733"/>
            <a:chOff x="10515600" y="4267200"/>
            <a:chExt cx="1219200" cy="243840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0252882" y="4143612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45" name="Straight Connector 4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66"/>
          <p:cNvSpPr>
            <a:spLocks noChangeArrowheads="1"/>
          </p:cNvSpPr>
          <p:nvPr/>
        </p:nvSpPr>
        <p:spPr bwMode="auto">
          <a:xfrm>
            <a:off x="8033166" y="4404622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41" name="AutoShape 65"/>
          <p:cNvCxnSpPr>
            <a:cxnSpLocks noChangeShapeType="1"/>
          </p:cNvCxnSpPr>
          <p:nvPr/>
        </p:nvCxnSpPr>
        <p:spPr bwMode="auto">
          <a:xfrm>
            <a:off x="7561649" y="4747522"/>
            <a:ext cx="467168" cy="0"/>
          </a:xfrm>
          <a:prstGeom prst="straightConnector1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5434688" y="1394178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30739157-F637-4BA0-9BD0-604F7045FAD2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algorithm (simple form)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48832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state at time </a:t>
            </a:r>
            <a:r>
              <a:rPr lang="en-US" i="1" dirty="0"/>
              <a:t>t</a:t>
            </a:r>
            <a:r>
              <a:rPr lang="en-US" dirty="0"/>
              <a:t>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 err="1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432FF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P</a:t>
            </a:r>
            <a:r>
              <a:rPr lang="en-US" dirty="0">
                <a:solidFill>
                  <a:srgbClr val="9437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, </a:t>
            </a:r>
            <a:r>
              <a:rPr lang="en-US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Y</a:t>
            </a:r>
            <a:r>
              <a:rPr lang="en-US" baseline="-25000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t</a:t>
            </a:r>
            <a:r>
              <a:rPr lang="en-US" dirty="0">
                <a:solidFill>
                  <a:srgbClr val="9437FF"/>
                </a:solidFill>
                <a:sym typeface="Symbol"/>
              </a:rPr>
              <a:t>)</a:t>
            </a:r>
          </a:p>
          <a:p>
            <a:pPr marL="457176" lvl="1" indent="0">
              <a:buNone/>
            </a:pPr>
            <a:r>
              <a:rPr lang="en-US" dirty="0">
                <a:solidFill>
                  <a:srgbClr val="CC00CC"/>
                </a:solidFill>
                <a:sym typeface="Symbol"/>
              </a:rPr>
              <a:t>          </a:t>
            </a:r>
            <a:r>
              <a:rPr lang="en-US" dirty="0">
                <a:solidFill>
                  <a:srgbClr val="0432FF"/>
                </a:solidFill>
                <a:sym typeface="Symbol"/>
              </a:rPr>
              <a:t>=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sz="2400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i="1" dirty="0" err="1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09051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051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6FF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endParaRPr lang="en-US" dirty="0">
              <a:solidFill>
                <a:srgbClr val="CC00CC"/>
              </a:solidFill>
              <a:sym typeface="Symbol"/>
            </a:endParaRPr>
          </a:p>
          <a:p>
            <a:r>
              <a:rPr lang="en-US" dirty="0"/>
              <a:t>Iterate this update starting at </a:t>
            </a:r>
            <a:r>
              <a:rPr lang="en-US" i="1" dirty="0"/>
              <a:t>t</a:t>
            </a:r>
            <a:r>
              <a:rPr lang="en-US" dirty="0"/>
              <a:t>=1</a:t>
            </a:r>
          </a:p>
          <a:p>
            <a:pPr marL="457176" lvl="1" indent="0">
              <a:buNone/>
            </a:pP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514768" y="1107849"/>
            <a:ext cx="2209800" cy="685800"/>
          </a:xfrm>
          <a:prstGeom prst="wedgeRoundRectCallout">
            <a:avLst>
              <a:gd name="adj1" fmla="val -125769"/>
              <a:gd name="adj2" fmla="val 178295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from previous iteration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5360570" y="1113178"/>
            <a:ext cx="1897480" cy="685800"/>
          </a:xfrm>
          <a:prstGeom prst="wedgeRoundRectCallout">
            <a:avLst>
              <a:gd name="adj1" fmla="val -100854"/>
              <a:gd name="adj2" fmla="val 153567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model</a:t>
            </a:r>
          </a:p>
        </p:txBody>
      </p:sp>
    </p:spTree>
    <p:extLst>
      <p:ext uri="{BB962C8B-B14F-4D97-AF65-F5344CB8AC3E}">
        <p14:creationId xmlns:p14="http://schemas.microsoft.com/office/powerpoint/2010/main" val="7002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Inference: 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E450D-F74B-4A12-AE43-191EE87483BE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18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HMM as Probability Model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353800" cy="51054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						       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96FF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96FF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hidden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                                                               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B0F0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B0F0"/>
                </a:solidFill>
                <a:latin typeface="Calibri"/>
                <a:cs typeface="Calibri"/>
              </a:rPr>
              <a:t>)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baseline="-25000" dirty="0">
                <a:solidFill>
                  <a:srgbClr val="F16C1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| 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Future states are independent of the past given the present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Current evidence is independent of everything else given the current state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Are evidence variables independent of each other?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90600" y="4648200"/>
            <a:ext cx="4800600" cy="1600200"/>
            <a:chOff x="1676400" y="4267200"/>
            <a:chExt cx="4800600" cy="1600200"/>
          </a:xfrm>
        </p:grpSpPr>
        <p:sp>
          <p:nvSpPr>
            <p:cNvPr id="27" name="Oval 4"/>
            <p:cNvSpPr>
              <a:spLocks noChangeArrowheads="1"/>
            </p:cNvSpPr>
            <p:nvPr/>
          </p:nvSpPr>
          <p:spPr bwMode="auto">
            <a:xfrm>
              <a:off x="5943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31" name="AutoShape 5"/>
            <p:cNvCxnSpPr>
              <a:cxnSpLocks noChangeShapeType="1"/>
              <a:stCxn id="27" idx="4"/>
              <a:endCxn id="48" idx="0"/>
            </p:cNvCxnSpPr>
            <p:nvPr/>
          </p:nvCxnSpPr>
          <p:spPr bwMode="auto">
            <a:xfrm>
              <a:off x="6210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5" name="AutoShape 7"/>
            <p:cNvCxnSpPr>
              <a:cxnSpLocks noChangeShapeType="1"/>
              <a:stCxn id="34" idx="4"/>
              <a:endCxn id="45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9"/>
            <p:cNvCxnSpPr>
              <a:cxnSpLocks noChangeShapeType="1"/>
              <a:stCxn id="38" idx="6"/>
              <a:endCxn id="34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1" name="AutoShape 13"/>
            <p:cNvCxnSpPr>
              <a:cxnSpLocks noChangeShapeType="1"/>
              <a:stCxn id="40" idx="6"/>
              <a:endCxn id="4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4"/>
            <p:cNvCxnSpPr>
              <a:cxnSpLocks noChangeShapeType="1"/>
              <a:stCxn id="34" idx="6"/>
              <a:endCxn id="4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44" name="AutoShape 16"/>
            <p:cNvCxnSpPr>
              <a:cxnSpLocks noChangeShapeType="1"/>
              <a:stCxn id="43" idx="6"/>
              <a:endCxn id="27" idx="2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48" name="Oval 20"/>
            <p:cNvSpPr>
              <a:spLocks noChangeArrowheads="1"/>
            </p:cNvSpPr>
            <p:nvPr/>
          </p:nvSpPr>
          <p:spPr bwMode="auto">
            <a:xfrm>
              <a:off x="5943600" y="53340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49" name="AutoShape 21"/>
            <p:cNvCxnSpPr>
              <a:cxnSpLocks noChangeShapeType="1"/>
              <a:stCxn id="40" idx="4"/>
              <a:endCxn id="46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22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5524500" y="4868614"/>
            <a:ext cx="6667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Notation alert!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Useful notation: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+1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…,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For example: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P(Y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1:2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|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| </a:t>
            </a:r>
            <a:r>
              <a:rPr lang="en-US" sz="2400" i="1" kern="0" dirty="0">
                <a:solidFill>
                  <a:srgbClr val="CC00CC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i="1" kern="0" dirty="0">
                <a:solidFill>
                  <a:srgbClr val="CC00CC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i="1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8450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06400" y="1343870"/>
            <a:ext cx="11379200" cy="139932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node per random variable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Directed-Acyclic-Graph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CPT per node: P(node | </a:t>
            </a:r>
            <a:r>
              <a:rPr lang="en-US" sz="2800" i="1" dirty="0">
                <a:latin typeface="Calibri"/>
                <a:cs typeface="Calibri"/>
                <a:sym typeface="Wingdings"/>
              </a:rPr>
              <a:t>Parents</a:t>
            </a:r>
            <a:r>
              <a:rPr lang="en-US" sz="2800" dirty="0">
                <a:latin typeface="Calibri"/>
                <a:cs typeface="Calibri"/>
                <a:sym typeface="Wingdings"/>
              </a:rPr>
              <a:t>(node) )</a:t>
            </a:r>
          </a:p>
        </p:txBody>
      </p:sp>
      <p:sp>
        <p:nvSpPr>
          <p:cNvPr id="14337" name="Rectangle 14336"/>
          <p:cNvSpPr/>
          <p:nvPr/>
        </p:nvSpPr>
        <p:spPr>
          <a:xfrm>
            <a:off x="8390164" y="621334"/>
            <a:ext cx="1790490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Bayes net</a:t>
            </a:r>
          </a:p>
        </p:txBody>
      </p:sp>
      <p:cxnSp>
        <p:nvCxnSpPr>
          <p:cNvPr id="10" name="AutoShape 6"/>
          <p:cNvCxnSpPr>
            <a:cxnSpLocks noChangeShapeType="1"/>
            <a:stCxn id="2" idx="2"/>
            <a:endCxn id="7" idx="0"/>
          </p:cNvCxnSpPr>
          <p:nvPr/>
        </p:nvCxnSpPr>
        <p:spPr bwMode="auto">
          <a:xfrm flipH="1">
            <a:off x="9065160" y="2005492"/>
            <a:ext cx="310557" cy="99460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AutoShape 6"/>
          <p:cNvCxnSpPr>
            <a:cxnSpLocks noChangeShapeType="1"/>
            <a:stCxn id="5" idx="5"/>
            <a:endCxn id="8" idx="7"/>
          </p:cNvCxnSpPr>
          <p:nvPr/>
        </p:nvCxnSpPr>
        <p:spPr bwMode="auto">
          <a:xfrm flipH="1">
            <a:off x="9441089" y="1935471"/>
            <a:ext cx="109175" cy="243194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AutoShape 6"/>
          <p:cNvCxnSpPr>
            <a:cxnSpLocks noChangeShapeType="1"/>
            <a:stCxn id="30" idx="2"/>
            <a:endCxn id="8" idx="0"/>
          </p:cNvCxnSpPr>
          <p:nvPr/>
        </p:nvCxnSpPr>
        <p:spPr bwMode="auto">
          <a:xfrm>
            <a:off x="9066475" y="3457734"/>
            <a:ext cx="207103" cy="8432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AutoShape 6"/>
          <p:cNvCxnSpPr>
            <a:cxnSpLocks noChangeShapeType="1"/>
            <a:stCxn id="5" idx="3"/>
            <a:endCxn id="6" idx="7"/>
          </p:cNvCxnSpPr>
          <p:nvPr/>
        </p:nvCxnSpPr>
        <p:spPr bwMode="auto">
          <a:xfrm flipH="1">
            <a:off x="8421434" y="1935471"/>
            <a:ext cx="793808" cy="46899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9141614" y="1543827"/>
            <a:ext cx="478036" cy="461665"/>
            <a:chOff x="5986355" y="3500735"/>
            <a:chExt cx="478036" cy="46166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990597" y="3505200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017026" y="2323612"/>
            <a:ext cx="493941" cy="468035"/>
            <a:chOff x="5410200" y="4340347"/>
            <a:chExt cx="493941" cy="468035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5410200" y="4354773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8828263" y="2996069"/>
            <a:ext cx="473794" cy="461665"/>
            <a:chOff x="6511771" y="4340347"/>
            <a:chExt cx="473794" cy="461665"/>
          </a:xfrm>
        </p:grpSpPr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6511771" y="4344376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0432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9036681" y="4289877"/>
            <a:ext cx="497455" cy="464718"/>
            <a:chOff x="5990597" y="5326482"/>
            <a:chExt cx="497455" cy="464718"/>
          </a:xfrm>
        </p:grpSpPr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5990597" y="5337591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F9AD94AE-95FA-4BA3-AFDA-45282694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Networks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51AAD23-B601-4CCE-8CB8-95DEBB25989E}"/>
              </a:ext>
            </a:extLst>
          </p:cNvPr>
          <p:cNvGraphicFramePr>
            <a:graphicFrameLocks noGrp="1"/>
          </p:cNvGraphicFramePr>
          <p:nvPr/>
        </p:nvGraphicFramePr>
        <p:xfrm>
          <a:off x="2339068" y="2942529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72E4002-7CC9-445E-8400-3CEDD06D413A}"/>
              </a:ext>
            </a:extLst>
          </p:cNvPr>
          <p:cNvGraphicFramePr>
            <a:graphicFrameLocks noGrp="1"/>
          </p:cNvGraphicFramePr>
          <p:nvPr/>
        </p:nvGraphicFramePr>
        <p:xfrm>
          <a:off x="1735487" y="2943222"/>
          <a:ext cx="324881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97616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9BBB2FD-BB6F-44D1-882C-CD25036C5442}"/>
              </a:ext>
            </a:extLst>
          </p:cNvPr>
          <p:cNvGraphicFramePr>
            <a:graphicFrameLocks noGrp="1"/>
          </p:cNvGraphicFramePr>
          <p:nvPr/>
        </p:nvGraphicFramePr>
        <p:xfrm>
          <a:off x="3241220" y="2939215"/>
          <a:ext cx="136964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231503297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115166214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C650B45-9949-4891-B979-78AF643EC71C}"/>
              </a:ext>
            </a:extLst>
          </p:cNvPr>
          <p:cNvGraphicFramePr>
            <a:graphicFrameLocks noGrp="1"/>
          </p:cNvGraphicFramePr>
          <p:nvPr/>
        </p:nvGraphicFramePr>
        <p:xfrm>
          <a:off x="4889560" y="2943543"/>
          <a:ext cx="274368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437440143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3735337479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992250431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4034039825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3640763666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408468024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/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𝐶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𝐷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Wingding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75B5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CC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CC33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CC33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75B5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75B5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𝐷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  <a:blipFill>
                <a:blip r:embed="rId6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AutoShape 6">
            <a:extLst>
              <a:ext uri="{FF2B5EF4-FFF2-40B4-BE49-F238E27FC236}">
                <a16:creationId xmlns:a16="http://schemas.microsoft.com/office/drawing/2014/main" id="{182D32F6-83B2-4BEF-AA56-C0CD01C7C31D}"/>
              </a:ext>
            </a:extLst>
          </p:cNvPr>
          <p:cNvCxnSpPr>
            <a:cxnSpLocks noChangeShapeType="1"/>
            <a:stCxn id="6" idx="5"/>
            <a:endCxn id="7" idx="1"/>
          </p:cNvCxnSpPr>
          <p:nvPr/>
        </p:nvCxnSpPr>
        <p:spPr bwMode="auto">
          <a:xfrm>
            <a:off x="8421434" y="2725217"/>
            <a:ext cx="476215" cy="34131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AutoShape 6">
            <a:extLst>
              <a:ext uri="{FF2B5EF4-FFF2-40B4-BE49-F238E27FC236}">
                <a16:creationId xmlns:a16="http://schemas.microsoft.com/office/drawing/2014/main" id="{C43BC271-C799-458B-BF59-11DB0D5EFBAD}"/>
              </a:ext>
            </a:extLst>
          </p:cNvPr>
          <p:cNvCxnSpPr>
            <a:cxnSpLocks noChangeShapeType="1"/>
            <a:stCxn id="6" idx="4"/>
            <a:endCxn id="8" idx="1"/>
          </p:cNvCxnSpPr>
          <p:nvPr/>
        </p:nvCxnSpPr>
        <p:spPr bwMode="auto">
          <a:xfrm>
            <a:off x="8253923" y="2791647"/>
            <a:ext cx="852144" cy="157576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/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Encode joint distributions as product of conditional distributions on each variable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457176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…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𝑃𝑎𝑟𝑒𝑛𝑡𝑠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)) 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  <a:blipFill>
                <a:blip r:embed="rId7"/>
                <a:stretch>
                  <a:fillRect t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03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06400" y="1343870"/>
            <a:ext cx="11379200" cy="139932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node per random variable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Directed-Acyclic-Graph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CPT per node: P(node | </a:t>
            </a:r>
            <a:r>
              <a:rPr lang="en-US" sz="2800" i="1" dirty="0">
                <a:latin typeface="Calibri"/>
                <a:cs typeface="Calibri"/>
                <a:sym typeface="Wingdings"/>
              </a:rPr>
              <a:t>Parents</a:t>
            </a:r>
            <a:r>
              <a:rPr lang="en-US" sz="2800" dirty="0">
                <a:latin typeface="Calibri"/>
                <a:cs typeface="Calibri"/>
                <a:sym typeface="Wingdings"/>
              </a:rPr>
              <a:t>(node) )</a:t>
            </a:r>
          </a:p>
        </p:txBody>
      </p:sp>
      <p:sp>
        <p:nvSpPr>
          <p:cNvPr id="14337" name="Rectangle 14336"/>
          <p:cNvSpPr/>
          <p:nvPr/>
        </p:nvSpPr>
        <p:spPr>
          <a:xfrm>
            <a:off x="8390164" y="621334"/>
            <a:ext cx="1790490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Bayes net</a:t>
            </a:r>
          </a:p>
        </p:txBody>
      </p:sp>
      <p:cxnSp>
        <p:nvCxnSpPr>
          <p:cNvPr id="10" name="AutoShape 6"/>
          <p:cNvCxnSpPr>
            <a:cxnSpLocks noChangeShapeType="1"/>
            <a:stCxn id="2" idx="2"/>
            <a:endCxn id="7" idx="0"/>
          </p:cNvCxnSpPr>
          <p:nvPr/>
        </p:nvCxnSpPr>
        <p:spPr bwMode="auto">
          <a:xfrm flipH="1">
            <a:off x="9065160" y="2005492"/>
            <a:ext cx="310557" cy="99460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AutoShape 6"/>
          <p:cNvCxnSpPr>
            <a:cxnSpLocks noChangeShapeType="1"/>
            <a:stCxn id="30" idx="2"/>
            <a:endCxn id="8" idx="0"/>
          </p:cNvCxnSpPr>
          <p:nvPr/>
        </p:nvCxnSpPr>
        <p:spPr bwMode="auto">
          <a:xfrm>
            <a:off x="9066475" y="3457734"/>
            <a:ext cx="207103" cy="8432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AutoShape 6"/>
          <p:cNvCxnSpPr>
            <a:cxnSpLocks noChangeShapeType="1"/>
            <a:stCxn id="5" idx="3"/>
            <a:endCxn id="6" idx="7"/>
          </p:cNvCxnSpPr>
          <p:nvPr/>
        </p:nvCxnSpPr>
        <p:spPr bwMode="auto">
          <a:xfrm flipH="1">
            <a:off x="8421434" y="1935471"/>
            <a:ext cx="793808" cy="46899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9141614" y="1543827"/>
            <a:ext cx="478036" cy="461665"/>
            <a:chOff x="5986355" y="3500735"/>
            <a:chExt cx="478036" cy="46166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990597" y="3505200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017026" y="2323612"/>
            <a:ext cx="493941" cy="468035"/>
            <a:chOff x="5410200" y="4340347"/>
            <a:chExt cx="493941" cy="468035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5410200" y="4354773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8828263" y="2996069"/>
            <a:ext cx="473794" cy="461665"/>
            <a:chOff x="6511771" y="4340347"/>
            <a:chExt cx="473794" cy="461665"/>
          </a:xfrm>
        </p:grpSpPr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6511771" y="4344376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0432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9036681" y="4289877"/>
            <a:ext cx="497455" cy="464718"/>
            <a:chOff x="5990597" y="5326482"/>
            <a:chExt cx="497455" cy="464718"/>
          </a:xfrm>
        </p:grpSpPr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5990597" y="5337591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F9AD94AE-95FA-4BA3-AFDA-45282694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Networks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51AAD23-B601-4CCE-8CB8-95DEBB25989E}"/>
              </a:ext>
            </a:extLst>
          </p:cNvPr>
          <p:cNvGraphicFramePr>
            <a:graphicFrameLocks noGrp="1"/>
          </p:cNvGraphicFramePr>
          <p:nvPr/>
        </p:nvGraphicFramePr>
        <p:xfrm>
          <a:off x="2339068" y="2942529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72E4002-7CC9-445E-8400-3CEDD06D413A}"/>
              </a:ext>
            </a:extLst>
          </p:cNvPr>
          <p:cNvGraphicFramePr>
            <a:graphicFrameLocks noGrp="1"/>
          </p:cNvGraphicFramePr>
          <p:nvPr/>
        </p:nvGraphicFramePr>
        <p:xfrm>
          <a:off x="1735487" y="2943222"/>
          <a:ext cx="324881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97616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9BBB2FD-BB6F-44D1-882C-CD25036C5442}"/>
              </a:ext>
            </a:extLst>
          </p:cNvPr>
          <p:cNvGraphicFramePr>
            <a:graphicFrameLocks noGrp="1"/>
          </p:cNvGraphicFramePr>
          <p:nvPr/>
        </p:nvGraphicFramePr>
        <p:xfrm>
          <a:off x="3241220" y="2939215"/>
          <a:ext cx="136964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231503297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115166214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C650B45-9949-4891-B979-78AF643EC71C}"/>
              </a:ext>
            </a:extLst>
          </p:cNvPr>
          <p:cNvGraphicFramePr>
            <a:graphicFrameLocks noGrp="1"/>
          </p:cNvGraphicFramePr>
          <p:nvPr/>
        </p:nvGraphicFramePr>
        <p:xfrm>
          <a:off x="4889560" y="2943543"/>
          <a:ext cx="68592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/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  <a:sym typeface="Wingding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E75B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CC33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E75B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E75B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Wingdings"/>
                  </a:rPr>
                  <a:t> </a:t>
                </a: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AutoShape 6">
            <a:extLst>
              <a:ext uri="{FF2B5EF4-FFF2-40B4-BE49-F238E27FC236}">
                <a16:creationId xmlns:a16="http://schemas.microsoft.com/office/drawing/2014/main" id="{182D32F6-83B2-4BEF-AA56-C0CD01C7C31D}"/>
              </a:ext>
            </a:extLst>
          </p:cNvPr>
          <p:cNvCxnSpPr>
            <a:cxnSpLocks noChangeShapeType="1"/>
            <a:stCxn id="6" idx="5"/>
            <a:endCxn id="7" idx="1"/>
          </p:cNvCxnSpPr>
          <p:nvPr/>
        </p:nvCxnSpPr>
        <p:spPr bwMode="auto">
          <a:xfrm>
            <a:off x="8421434" y="2725217"/>
            <a:ext cx="476215" cy="34131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/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Encode joint distributions as product of conditional distributions on each variable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457176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…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𝑃𝑎𝑟𝑒𝑛𝑡𝑠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)) 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  <a:blipFill>
                <a:blip r:embed="rId7"/>
                <a:stretch>
                  <a:fillRect t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78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7D9768-B1DC-4253-8961-85832FB38873}"/>
              </a:ext>
            </a:extLst>
          </p:cNvPr>
          <p:cNvGrpSpPr/>
          <p:nvPr/>
        </p:nvGrpSpPr>
        <p:grpSpPr>
          <a:xfrm>
            <a:off x="7929400" y="1828800"/>
            <a:ext cx="2362200" cy="1600200"/>
            <a:chOff x="2590800" y="4267200"/>
            <a:chExt cx="2362200" cy="1600200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5478C17E-1E36-4FEF-8839-3524D309B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6" name="AutoShape 7">
              <a:extLst>
                <a:ext uri="{FF2B5EF4-FFF2-40B4-BE49-F238E27FC236}">
                  <a16:creationId xmlns:a16="http://schemas.microsoft.com/office/drawing/2014/main" id="{06F0BC73-F2FC-4F09-86C0-68C39C0F2B62}"/>
                </a:ext>
              </a:extLst>
            </p:cNvPr>
            <p:cNvCxnSpPr>
              <a:cxnSpLocks noChangeShapeType="1"/>
              <a:stCxn id="5" idx="4"/>
              <a:endCxn id="11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Oval 12">
              <a:extLst>
                <a:ext uri="{FF2B5EF4-FFF2-40B4-BE49-F238E27FC236}">
                  <a16:creationId xmlns:a16="http://schemas.microsoft.com/office/drawing/2014/main" id="{79EEF9C3-529A-4CA4-BB87-A7F2CEA1F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8" name="AutoShape 13">
              <a:extLst>
                <a:ext uri="{FF2B5EF4-FFF2-40B4-BE49-F238E27FC236}">
                  <a16:creationId xmlns:a16="http://schemas.microsoft.com/office/drawing/2014/main" id="{DD5EBE4C-0368-4ADF-89CC-BD1B897EA596}"/>
                </a:ext>
              </a:extLst>
            </p:cNvPr>
            <p:cNvCxnSpPr>
              <a:cxnSpLocks noChangeShapeType="1"/>
              <a:stCxn id="7" idx="6"/>
              <a:endCxn id="10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14">
              <a:extLst>
                <a:ext uri="{FF2B5EF4-FFF2-40B4-BE49-F238E27FC236}">
                  <a16:creationId xmlns:a16="http://schemas.microsoft.com/office/drawing/2014/main" id="{C876F609-C626-4A76-86BB-4A03ADFE5FF1}"/>
                </a:ext>
              </a:extLst>
            </p:cNvPr>
            <p:cNvCxnSpPr>
              <a:cxnSpLocks noChangeShapeType="1"/>
              <a:stCxn id="5" idx="6"/>
              <a:endCxn id="7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E95F1035-241E-4CC5-B05E-D62700EB0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761883F7-CD0F-43DF-8F37-915EAE9D8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089F119A-C9B2-4799-AEF2-99331F93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" name="Oval 19">
              <a:extLst>
                <a:ext uri="{FF2B5EF4-FFF2-40B4-BE49-F238E27FC236}">
                  <a16:creationId xmlns:a16="http://schemas.microsoft.com/office/drawing/2014/main" id="{B64D70EC-F377-4F16-BC7C-D466A8B21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4" name="AutoShape 21">
              <a:extLst>
                <a:ext uri="{FF2B5EF4-FFF2-40B4-BE49-F238E27FC236}">
                  <a16:creationId xmlns:a16="http://schemas.microsoft.com/office/drawing/2014/main" id="{CE2E5231-9CFB-40B0-8F88-54912184AE4A}"/>
                </a:ext>
              </a:extLst>
            </p:cNvPr>
            <p:cNvCxnSpPr>
              <a:cxnSpLocks noChangeShapeType="1"/>
              <a:stCxn id="7" idx="4"/>
              <a:endCxn id="12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22">
              <a:extLst>
                <a:ext uri="{FF2B5EF4-FFF2-40B4-BE49-F238E27FC236}">
                  <a16:creationId xmlns:a16="http://schemas.microsoft.com/office/drawing/2014/main" id="{58BA0DED-B528-4784-91FC-453CC301D6E7}"/>
                </a:ext>
              </a:extLst>
            </p:cNvPr>
            <p:cNvCxnSpPr>
              <a:cxnSpLocks noChangeShapeType="1"/>
              <a:stCxn id="10" idx="4"/>
              <a:endCxn id="13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7EC43DA-4059-4CB1-9F64-088008C15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100276"/>
              </p:ext>
            </p:extLst>
          </p:nvPr>
        </p:nvGraphicFramePr>
        <p:xfrm>
          <a:off x="8798774" y="1008461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EF2F253-2CF9-4D00-BC8C-510297559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702791"/>
              </p:ext>
            </p:extLst>
          </p:nvPr>
        </p:nvGraphicFramePr>
        <p:xfrm>
          <a:off x="9713173" y="1008461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9C7EAD9-314F-42C4-B162-697CC3B09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859632"/>
              </p:ext>
            </p:extLst>
          </p:nvPr>
        </p:nvGraphicFramePr>
        <p:xfrm>
          <a:off x="8033659" y="994535"/>
          <a:ext cx="324881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97616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1EB32A7-1F7C-421A-9C1E-7223D503E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31336"/>
              </p:ext>
            </p:extLst>
          </p:nvPr>
        </p:nvGraphicFramePr>
        <p:xfrm>
          <a:off x="8798774" y="3657600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4B67B54-1469-4CFE-84F3-097CF6326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586696"/>
              </p:ext>
            </p:extLst>
          </p:nvPr>
        </p:nvGraphicFramePr>
        <p:xfrm>
          <a:off x="9713173" y="3657600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3B8DAE0-AF6E-45E4-852F-1B061910B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88236"/>
              </p:ext>
            </p:extLst>
          </p:nvPr>
        </p:nvGraphicFramePr>
        <p:xfrm>
          <a:off x="7884375" y="3657600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27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03" y="1113178"/>
            <a:ext cx="10868596" cy="2039539"/>
          </a:xfrm>
        </p:spPr>
        <p:txBody>
          <a:bodyPr/>
          <a:lstStyle/>
          <a:p>
            <a:r>
              <a:rPr lang="en-US" dirty="0"/>
              <a:t>SPAM: Bag of words, naïve Bayes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Assumptions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/>
              <p:nvPr/>
            </p:nvSpPr>
            <p:spPr>
              <a:xfrm>
                <a:off x="5958350" y="1609727"/>
                <a:ext cx="1992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𝐵𝑒𝑟𝑛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350" y="1609727"/>
                <a:ext cx="1992405" cy="461665"/>
              </a:xfrm>
              <a:prstGeom prst="rect">
                <a:avLst/>
              </a:prstGeom>
              <a:blipFill>
                <a:blip r:embed="rId2"/>
                <a:stretch>
                  <a:fillRect r="-61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/>
              <p:nvPr/>
            </p:nvSpPr>
            <p:spPr>
              <a:xfrm>
                <a:off x="5936228" y="2114081"/>
                <a:ext cx="335899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𝐵𝑒𝑟𝑛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228" y="2114081"/>
                <a:ext cx="3358996" cy="49084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/>
              <p:nvPr/>
            </p:nvSpPr>
            <p:spPr>
              <a:xfrm>
                <a:off x="5929802" y="2667256"/>
                <a:ext cx="335899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𝐵𝑒𝑟𝑛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02" y="2667256"/>
                <a:ext cx="3358996" cy="49084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612156-BC51-4BE0-84E5-B957813AC666}"/>
                  </a:ext>
                </a:extLst>
              </p:cNvPr>
              <p:cNvSpPr txBox="1"/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No 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612156-BC51-4BE0-84E5-B957813AC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blipFill>
                <a:blip r:embed="rId6"/>
                <a:stretch>
                  <a:fillRect l="-785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815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03" y="1113178"/>
            <a:ext cx="10868596" cy="2039539"/>
          </a:xfrm>
        </p:spPr>
        <p:txBody>
          <a:bodyPr/>
          <a:lstStyle/>
          <a:p>
            <a:r>
              <a:rPr lang="en-US" dirty="0"/>
              <a:t>News article: Bigram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/>
              <p:nvPr/>
            </p:nvSpPr>
            <p:spPr>
              <a:xfrm>
                <a:off x="5958350" y="1609727"/>
                <a:ext cx="29745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𝐶𝑎𝑡𝑒𝑔𝑜𝑟𝑖𝑐𝑎𝑙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350" y="1609727"/>
                <a:ext cx="2974532" cy="461665"/>
              </a:xfrm>
              <a:prstGeom prst="rect">
                <a:avLst/>
              </a:prstGeom>
              <a:blipFill>
                <a:blip r:embed="rId2"/>
                <a:stretch>
                  <a:fillRect r="-20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/>
              <p:nvPr/>
            </p:nvSpPr>
            <p:spPr>
              <a:xfrm>
                <a:off x="5936228" y="2114081"/>
                <a:ext cx="436978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𝐶𝑎𝑡𝑒𝑔𝑜𝑟𝑖𝑐𝑎𝑙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228" y="2114081"/>
                <a:ext cx="4369786" cy="490840"/>
              </a:xfrm>
              <a:prstGeom prst="rect">
                <a:avLst/>
              </a:prstGeom>
              <a:blipFill>
                <a:blip r:embed="rId3"/>
                <a:stretch>
                  <a:fillRect r="-13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/>
              <p:nvPr/>
            </p:nvSpPr>
            <p:spPr>
              <a:xfrm>
                <a:off x="5929802" y="2667256"/>
                <a:ext cx="436978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𝐶𝑎𝑡𝑒𝑔𝑜𝑟𝑖𝑐𝑎𝑙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02" y="2667256"/>
                <a:ext cx="4369786" cy="490840"/>
              </a:xfrm>
              <a:prstGeom prst="rect">
                <a:avLst/>
              </a:prstGeom>
              <a:blipFill>
                <a:blip r:embed="rId4"/>
                <a:stretch>
                  <a:fillRect r="-13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0A95EA-245A-423C-B298-2DE56EFD745F}"/>
                  </a:ext>
                </a:extLst>
              </p:cNvPr>
              <p:cNvSpPr txBox="1"/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No 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0A95EA-245A-423C-B298-2DE56EFD7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blipFill>
                <a:blip r:embed="rId5"/>
                <a:stretch>
                  <a:fillRect l="-785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00FEE4-FBFE-4DE3-BB24-F1E067105CF1}"/>
                  </a:ext>
                </a:extLst>
              </p:cNvPr>
              <p:cNvSpPr txBox="1"/>
              <p:nvPr/>
            </p:nvSpPr>
            <p:spPr>
              <a:xfrm>
                <a:off x="3281516" y="5440059"/>
                <a:ext cx="77861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00FEE4-FBFE-4DE3-BB24-F1E06710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516" y="5440059"/>
                <a:ext cx="7786183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2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22570</TotalTime>
  <Words>2912</Words>
  <Application>Microsoft Office PowerPoint</Application>
  <PresentationFormat>Widescreen</PresentationFormat>
  <Paragraphs>859</Paragraphs>
  <Slides>47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Calibri Light</vt:lpstr>
      <vt:lpstr>Wingdings</vt:lpstr>
      <vt:lpstr>Cambria Math</vt:lpstr>
      <vt:lpstr>Calibri</vt:lpstr>
      <vt:lpstr>Arial</vt:lpstr>
      <vt:lpstr>Times New Roman</vt:lpstr>
      <vt:lpstr>Office Theme</vt:lpstr>
      <vt:lpstr>1_Office Theme</vt:lpstr>
      <vt:lpstr>Warm-up as You Log In</vt:lpstr>
      <vt:lpstr>Announcements</vt:lpstr>
      <vt:lpstr>  Introduction to Machine Learning  Hidden Markov Models</vt:lpstr>
      <vt:lpstr>Warm-up as You Log In</vt:lpstr>
      <vt:lpstr>Bayesian Networks</vt:lpstr>
      <vt:lpstr>Bayesian Networks</vt:lpstr>
      <vt:lpstr>Outline</vt:lpstr>
      <vt:lpstr>Generative Stories and Bayes Nets</vt:lpstr>
      <vt:lpstr>Generative Stories and Bayes Nets</vt:lpstr>
      <vt:lpstr>Generative Stories and Bayes Nets</vt:lpstr>
      <vt:lpstr>Markov Models</vt:lpstr>
      <vt:lpstr>Markov Model Conditional Independence</vt:lpstr>
      <vt:lpstr>Example: Markov Chain Weather</vt:lpstr>
      <vt:lpstr>Generative Stories and Bayes Nets</vt:lpstr>
      <vt:lpstr>Hidden Markov Models</vt:lpstr>
      <vt:lpstr>Hidden Markov Models</vt:lpstr>
      <vt:lpstr>Generative Stories and Bayes Nets</vt:lpstr>
      <vt:lpstr>Example: Weather HMM</vt:lpstr>
      <vt:lpstr>Generative Stories and Bayes Nets</vt:lpstr>
      <vt:lpstr>Example: Ghostbusters HMM</vt:lpstr>
      <vt:lpstr>Outline</vt:lpstr>
      <vt:lpstr>Piazza Poll 1</vt:lpstr>
      <vt:lpstr>Piazza Poll 2</vt:lpstr>
      <vt:lpstr>Piazza Poll 3</vt:lpstr>
      <vt:lpstr>HMM MLE</vt:lpstr>
      <vt:lpstr>Reminder: Naïve Bayes MLE</vt:lpstr>
      <vt:lpstr>Reminder: Naïve Bayes MLE</vt:lpstr>
      <vt:lpstr>Reminder: Naïve Bayes MLE</vt:lpstr>
      <vt:lpstr>HMM MLE</vt:lpstr>
      <vt:lpstr>Outline</vt:lpstr>
      <vt:lpstr>Outline</vt:lpstr>
      <vt:lpstr>Example: Markov Chain Weather</vt:lpstr>
      <vt:lpstr>Example: Markov Chain Weather</vt:lpstr>
      <vt:lpstr>Example: Markov Chain Weather</vt:lpstr>
      <vt:lpstr>Piazza Poll 4</vt:lpstr>
      <vt:lpstr>Piazza Poll 4</vt:lpstr>
      <vt:lpstr>Markov Chain Inference</vt:lpstr>
      <vt:lpstr>Markov Chain Inference</vt:lpstr>
      <vt:lpstr>Markov Chain Inference</vt:lpstr>
      <vt:lpstr>Example: Markov Chain Weather</vt:lpstr>
      <vt:lpstr>Weather prediction</vt:lpstr>
      <vt:lpstr>Weather prediction, contd.</vt:lpstr>
      <vt:lpstr>Weather prediction, contd.</vt:lpstr>
      <vt:lpstr>Forward algorithm (simple form)</vt:lpstr>
      <vt:lpstr>Inference: Hidden Markov Models</vt:lpstr>
      <vt:lpstr>HMM as Probability Model</vt:lpstr>
      <vt:lpstr>HMM Queries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968</cp:revision>
  <cp:lastPrinted>2020-03-04T16:45:08Z</cp:lastPrinted>
  <dcterms:created xsi:type="dcterms:W3CDTF">2018-10-11T11:39:27Z</dcterms:created>
  <dcterms:modified xsi:type="dcterms:W3CDTF">2020-11-07T13:51:54Z</dcterms:modified>
</cp:coreProperties>
</file>