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201" r:id="rId3"/>
    <p:sldId id="2215" r:id="rId4"/>
    <p:sldId id="2216" r:id="rId5"/>
    <p:sldId id="2202" r:id="rId6"/>
    <p:sldId id="257" r:id="rId7"/>
    <p:sldId id="1257" r:id="rId8"/>
    <p:sldId id="2195" r:id="rId9"/>
    <p:sldId id="2217" r:id="rId10"/>
    <p:sldId id="2218" r:id="rId11"/>
    <p:sldId id="2221" r:id="rId12"/>
    <p:sldId id="2219" r:id="rId13"/>
    <p:sldId id="2198" r:id="rId14"/>
    <p:sldId id="1001" r:id="rId15"/>
    <p:sldId id="2196" r:id="rId16"/>
    <p:sldId id="2197" r:id="rId17"/>
    <p:sldId id="2210" r:id="rId18"/>
    <p:sldId id="1002" r:id="rId19"/>
    <p:sldId id="2220" r:id="rId20"/>
  </p:sldIdLst>
  <p:sldSz cx="12192000" cy="6858000"/>
  <p:notesSz cx="9296400" cy="7010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4" autoAdjust="0"/>
    <p:restoredTop sz="89829" autoAdjust="0"/>
  </p:normalViewPr>
  <p:slideViewPr>
    <p:cSldViewPr snapToGrid="0">
      <p:cViewPr varScale="1">
        <p:scale>
          <a:sx n="75" d="100"/>
          <a:sy n="75" d="100"/>
        </p:scale>
        <p:origin x="48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7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8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1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6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1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79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25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2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27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8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7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.berkeley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.berkeley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i.berkeley.ed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endParaRPr lang="en-US" sz="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/>
              <a:t>Midterm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Mon, 11/9, during lecture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  <a:endParaRPr lang="en-US" sz="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Schedule change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Lecture on Friday instead of recitation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Pre-recorded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Suggested that you watch during your recitation timeslot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TAs will be available during the Zoom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Any polls will be open all 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1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5296251" cy="472916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Conditional probability tables (CPT)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Tables can contain entries of all possible combinations of outcomes for the multiple random variables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Joint tables won’t necessarily sum to one. Why not?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Example: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𝑊𝑒𝑎𝑡h𝑒𝑟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𝑇𝑟𝑎𝑓𝑓𝑖𝑐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5296251" cy="4729164"/>
              </a:xfrm>
              <a:blipFill>
                <a:blip r:embed="rId2"/>
                <a:stretch>
                  <a:fillRect l="-2419" t="-1160" r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3075502"/>
                  </p:ext>
                </p:extLst>
              </p:nvPr>
            </p:nvGraphicFramePr>
            <p:xfrm>
              <a:off x="7029450" y="825500"/>
              <a:ext cx="4425950" cy="542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977687387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762591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8015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04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3075502"/>
                  </p:ext>
                </p:extLst>
              </p:nvPr>
            </p:nvGraphicFramePr>
            <p:xfrm>
              <a:off x="7029450" y="825500"/>
              <a:ext cx="4425950" cy="542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977687387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787" r="-222566" b="-6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787" r="-100398" b="-6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787" r="-800" b="-6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100787" r="-222566" b="-5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100787" r="-100398" b="-5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100787" r="-800" b="-5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200787" r="-222566" b="-4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200787" r="-100398" b="-4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200787" r="-800" b="-4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298438" r="-2225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298438" r="-10039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298438" r="-8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401575" r="-222566" b="-2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401575" r="-100398" b="-2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401575" r="-800" b="-2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762591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501575" r="-222566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501575" r="-100398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501575" r="-800" b="-1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8015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601575" r="-222566" b="-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601575" r="-100398" b="-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601575" r="-800" b="-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046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264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0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1128031"/>
                <a:ext cx="11233501" cy="4729164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latin typeface="Calibri"/>
                    <a:cs typeface="Calibri"/>
                  </a:rPr>
                  <a:t>Variables, all binary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B:   Burglary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A:   Alarm goes off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M:  Mary calls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J:    John calls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E:   Earthquake!</a:t>
                </a:r>
              </a:p>
              <a:p>
                <a:pPr lvl="1" eaLnBrk="1" hangingPunct="1"/>
                <a:endParaRPr lang="en-US" sz="2000" dirty="0">
                  <a:latin typeface="Calibri"/>
                  <a:cs typeface="Calibri"/>
                </a:endParaRPr>
              </a:p>
              <a:p>
                <a:pPr marL="0" lvl="1" indent="0" eaLnBrk="1" hangingPunct="1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How many parameters are in the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𝐽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?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10</m:t>
                    </m:r>
                  </m:oMath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cs typeface="Calibri"/>
                  </a:rPr>
                  <a:t>25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5!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6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28031"/>
                <a:ext cx="11233501" cy="4729164"/>
              </a:xfrm>
              <a:blipFill>
                <a:blip r:embed="rId2"/>
                <a:stretch>
                  <a:fillRect l="-869" t="-1804" b="-18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0CEDD-5ACD-403A-A0A6-5B97D5BC4C8D}"/>
              </a:ext>
            </a:extLst>
          </p:cNvPr>
          <p:cNvSpPr txBox="1"/>
          <p:nvPr/>
        </p:nvSpPr>
        <p:spPr>
          <a:xfrm>
            <a:off x="8839200" y="6306203"/>
            <a:ext cx="30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http://ai.berkeley.edu/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397001"/>
            <a:ext cx="6686901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Our toolbox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Chain Rule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4844400" y="2512009"/>
                <a:ext cx="46216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400" y="2512009"/>
                <a:ext cx="46216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/>
              <p:nvPr/>
            </p:nvSpPr>
            <p:spPr>
              <a:xfrm>
                <a:off x="4155274" y="4502061"/>
                <a:ext cx="674958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…, 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∣</m:t>
                          </m:r>
                        </m:e>
                      </m:nary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,…,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74" y="4502061"/>
                <a:ext cx="6749585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BB9D0C-76F0-4B9B-B137-088836BB6F33}"/>
                  </a:ext>
                </a:extLst>
              </p:cNvPr>
              <p:cNvSpPr/>
              <p:nvPr/>
            </p:nvSpPr>
            <p:spPr>
              <a:xfrm>
                <a:off x="4446103" y="3515775"/>
                <a:ext cx="7380482" cy="1508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sepChr m:val="∣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BB9D0C-76F0-4B9B-B137-088836BB6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103" y="3515775"/>
                <a:ext cx="7380482" cy="1508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64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0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1128031"/>
                <a:ext cx="11233501" cy="4729164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latin typeface="Calibri"/>
                    <a:cs typeface="Calibri"/>
                  </a:rPr>
                  <a:t>Variables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B:   Burglary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A:   Alarm goes off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M:  Mary calls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J:    John calls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E:   Earthquake!</a:t>
                </a:r>
              </a:p>
              <a:p>
                <a:pPr lvl="1" eaLnBrk="1" hangingPunct="1"/>
                <a:endParaRPr lang="en-US" sz="2000" dirty="0">
                  <a:latin typeface="Calibri"/>
                  <a:cs typeface="Calibri"/>
                </a:endParaRPr>
              </a:p>
              <a:p>
                <a:pPr marL="0" lvl="1" indent="0" eaLnBrk="1" hangingPunct="1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How many different ways can we write the chain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𝐽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?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𝑐h𝑜𝑜𝑠𝑒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 5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5!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6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28031"/>
                <a:ext cx="11233501" cy="4729164"/>
              </a:xfrm>
              <a:blipFill>
                <a:blip r:embed="rId2"/>
                <a:stretch>
                  <a:fillRect l="-869" t="-1804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0CEDD-5ACD-403A-A0A6-5B97D5BC4C8D}"/>
              </a:ext>
            </a:extLst>
          </p:cNvPr>
          <p:cNvSpPr txBox="1"/>
          <p:nvPr/>
        </p:nvSpPr>
        <p:spPr>
          <a:xfrm>
            <a:off x="406400" y="6381851"/>
            <a:ext cx="30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http://ai.berkeley.edu/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4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Marginalization</a:t>
            </a: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6289889" y="1331597"/>
                <a:ext cx="41118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𝒜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ℬ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89" y="1331597"/>
                <a:ext cx="41118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5058976" y="2898641"/>
                <a:ext cx="4622164" cy="2274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976" y="2898641"/>
                <a:ext cx="4622164" cy="2274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/>
              <p:nvPr/>
            </p:nvSpPr>
            <p:spPr>
              <a:xfrm>
                <a:off x="6445535" y="5033789"/>
                <a:ext cx="462216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35" y="5033789"/>
                <a:ext cx="4622164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39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397001"/>
            <a:ext cx="6493674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independent, then: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Conditional 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conditionally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independent given C, 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/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13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FE7D-19F1-4518-85EB-3218B1B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Stories and Bayes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6DD7-DCBB-4C35-A949-5CEC891EB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Fire, Smoke, Alarm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Generative story and Bayes 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Assumptions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Joint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C1AE3-25BC-4D1E-9012-142CA080F7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34" y="359528"/>
            <a:ext cx="4251538" cy="2793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65BC0-A91D-4361-8B94-4514F01B5DF7}"/>
              </a:ext>
            </a:extLst>
          </p:cNvPr>
          <p:cNvSpPr txBox="1"/>
          <p:nvPr/>
        </p:nvSpPr>
        <p:spPr>
          <a:xfrm>
            <a:off x="406400" y="6381851"/>
            <a:ext cx="30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http://ai.berkeley.edu/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0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5" idx="5"/>
            <a:endCxn id="8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58136"/>
              </p:ext>
            </p:extLst>
          </p:nvPr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81188"/>
              </p:ext>
            </p:extLst>
          </p:nvPr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240933"/>
              </p:ext>
            </p:extLst>
          </p:nvPr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97537"/>
              </p:ext>
            </p:extLst>
          </p:nvPr>
        </p:nvGraphicFramePr>
        <p:xfrm>
          <a:off x="4889560" y="2943543"/>
          <a:ext cx="274368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99225043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34039825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640763666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846802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6">
            <a:extLst>
              <a:ext uri="{FF2B5EF4-FFF2-40B4-BE49-F238E27FC236}">
                <a16:creationId xmlns:a16="http://schemas.microsoft.com/office/drawing/2014/main" id="{C43BC271-C799-458B-BF59-11DB0D5EFBAD}"/>
              </a:ext>
            </a:extLst>
          </p:cNvPr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80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/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/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18898"/>
              </p:ext>
            </p:extLst>
          </p:nvPr>
        </p:nvGraphicFramePr>
        <p:xfrm>
          <a:off x="4889560" y="2943543"/>
          <a:ext cx="68592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42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436701" cy="5212977"/>
              </a:xfrm>
            </p:spPr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Generative models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Naïve Bayes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sz="600" dirty="0"/>
              </a:p>
              <a:p>
                <a:r>
                  <a:rPr lang="en-US" dirty="0"/>
                  <a:t>Today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Wrap up generative models and naïve Bayes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Probability primer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Bayes nets</a:t>
                </a: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Markov </a:t>
                </a:r>
                <a:r>
                  <a:rPr lang="en-US" dirty="0" err="1">
                    <a:solidFill>
                      <a:schemeClr val="tx1"/>
                    </a:solidFill>
                  </a:rPr>
                  <a:t>chains</a:t>
                </a:r>
                <a:r>
                  <a:rPr lang="en-US" sz="400" dirty="0" err="1">
                    <a:solidFill>
                      <a:schemeClr val="tx1"/>
                    </a:solidFill>
                  </a:rPr>
                  <a:t>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436701" cy="5212977"/>
              </a:xfrm>
              <a:blipFill>
                <a:blip r:embed="rId2"/>
                <a:stretch>
                  <a:fillRect l="-1119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3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Generative Models and Naïve Bayes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Generative models and naïve Bayes slides…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6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Generative models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Naïve Bayes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sz="600" dirty="0"/>
              </a:p>
              <a:p>
                <a:r>
                  <a:rPr lang="en-US" dirty="0"/>
                  <a:t>Today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Bayes nets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Markov chains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endParaRPr lang="en-US" sz="600" dirty="0"/>
              </a:p>
              <a:p>
                <a:r>
                  <a:rPr lang="en-US" dirty="0"/>
                  <a:t>Next Time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Hidden Markov models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 b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764824-6131-4C79-BA24-C0EF0B613A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4500" y="1113177"/>
                <a:ext cx="7651750" cy="521297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𝑝𝑎𝑟𝑒𝑛𝑡𝑠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764824-6131-4C79-BA24-C0EF0B613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0" y="1113177"/>
                <a:ext cx="7651750" cy="5212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1824300"/>
            <a:ext cx="5177551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Introduction to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Bayes Nets &amp; </a:t>
            </a:r>
            <a:br>
              <a:rPr lang="en-US" sz="4600" dirty="0"/>
            </a:br>
            <a:r>
              <a:rPr lang="en-US" sz="4600" dirty="0"/>
              <a:t>Markov Chains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420826" cy="20395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Probability primer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Generative stories and Bayes nets</a:t>
            </a:r>
          </a:p>
          <a:p>
            <a:pPr marL="974725" lvl="2" indent="-514350"/>
            <a:r>
              <a:rPr lang="en-US" sz="2800" dirty="0"/>
              <a:t>Bayes nets definition</a:t>
            </a:r>
          </a:p>
          <a:p>
            <a:pPr marL="974725" lvl="2" indent="-514350"/>
            <a:r>
              <a:rPr lang="en-US" sz="2800" dirty="0"/>
              <a:t>Naïve Bayes</a:t>
            </a:r>
          </a:p>
          <a:p>
            <a:pPr marL="974725" lvl="2" indent="-514350"/>
            <a:r>
              <a:rPr lang="en-US" sz="2800" dirty="0"/>
              <a:t>Markov chains</a:t>
            </a:r>
          </a:p>
          <a:p>
            <a:pPr lvl="2" indent="0">
              <a:buNone/>
            </a:pPr>
            <a:endParaRPr lang="en-US" sz="2800" dirty="0"/>
          </a:p>
          <a:p>
            <a:pPr marL="974725" lvl="2" indent="-514350"/>
            <a:endParaRPr lang="en-US" sz="2800" dirty="0"/>
          </a:p>
          <a:p>
            <a:pPr marL="974725" lvl="2" indent="-514350"/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6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397001"/>
            <a:ext cx="6686901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Our toolbox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Bayes’ theorem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513737" y="2229406"/>
                <a:ext cx="315002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37" y="2229406"/>
                <a:ext cx="315002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92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9251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527986" y="4264144"/>
                <a:ext cx="4062394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|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986" y="4264144"/>
                <a:ext cx="4062394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83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8458551" cy="472916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Random variables, outcomes, and discrete distributions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Capital letters/words are random variables and represent all possible discrete outcome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Lowercase letters/words are specific outcomes of a random variable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Example: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𝑊𝑒𝑎𝑡h𝑒𝑟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three outcomes,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𝑠𝑛𝑜𝑤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Discrete probability tables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The probability distribution for discrete random variables can be represented as a table of parameters for each outcome, i.e. a Categorial distribution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8458551" cy="4729164"/>
              </a:xfrm>
              <a:blipFill>
                <a:blip r:embed="rId2"/>
                <a:stretch>
                  <a:fillRect l="-1514" t="-1160" r="-1154" b="-18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239117"/>
                  </p:ext>
                </p:extLst>
              </p:nvPr>
            </p:nvGraphicFramePr>
            <p:xfrm>
              <a:off x="9556750" y="4446591"/>
              <a:ext cx="2020316" cy="198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8850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061466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496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239117"/>
                  </p:ext>
                </p:extLst>
              </p:nvPr>
            </p:nvGraphicFramePr>
            <p:xfrm>
              <a:off x="9556750" y="4446591"/>
              <a:ext cx="2020316" cy="198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8850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061466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496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1220" r="-112025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857" t="-1220" r="-1143" b="-3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101220" r="-112025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857" t="-101220" r="-1143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203704" r="-112025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857" t="-203704" r="-1143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300000" r="-11202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857" t="-300000" r="-1143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678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5220051" cy="472916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Joint distribution tables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Tables contain entries of all possible combinations of outcomes for the multiple random variables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Joint tables should sum to one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Example: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𝑊𝑒𝑎𝑡h𝑒𝑟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𝑇𝑟𝑎𝑓𝑓𝑖𝑐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5220051" cy="4729164"/>
              </a:xfrm>
              <a:blipFill>
                <a:blip r:embed="rId2"/>
                <a:stretch>
                  <a:fillRect l="-2453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852647"/>
                  </p:ext>
                </p:extLst>
              </p:nvPr>
            </p:nvGraphicFramePr>
            <p:xfrm>
              <a:off x="7029450" y="825500"/>
              <a:ext cx="4425950" cy="542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977687387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762591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8015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04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852647"/>
                  </p:ext>
                </p:extLst>
              </p:nvPr>
            </p:nvGraphicFramePr>
            <p:xfrm>
              <a:off x="7029450" y="825500"/>
              <a:ext cx="4425950" cy="542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977687387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787" r="-222566" b="-6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787" r="-100398" b="-6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787" r="-800" b="-6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100787" r="-222566" b="-5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100787" r="-100398" b="-5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100787" r="-800" b="-5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200787" r="-222566" b="-4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200787" r="-100398" b="-4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200787" r="-800" b="-4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298438" r="-2225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298438" r="-10039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298438" r="-8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401575" r="-222566" b="-2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401575" r="-100398" b="-2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401575" r="-800" b="-2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762591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501575" r="-222566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501575" r="-100398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501575" r="-800" b="-1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8015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601575" r="-222566" b="-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601575" r="-100398" b="-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601575" r="-800" b="-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046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322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22403</TotalTime>
  <Words>896</Words>
  <Application>Microsoft Office PowerPoint</Application>
  <PresentationFormat>Widescreen</PresentationFormat>
  <Paragraphs>239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 Light</vt:lpstr>
      <vt:lpstr>Wingdings</vt:lpstr>
      <vt:lpstr>Cambria Math</vt:lpstr>
      <vt:lpstr>Calibri</vt:lpstr>
      <vt:lpstr>Arial</vt:lpstr>
      <vt:lpstr>Office Theme</vt:lpstr>
      <vt:lpstr>1_Office Theme</vt:lpstr>
      <vt:lpstr>Announcements</vt:lpstr>
      <vt:lpstr>Plan</vt:lpstr>
      <vt:lpstr>Wrap Up Generative Models and Naïve Bayes</vt:lpstr>
      <vt:lpstr>Plan</vt:lpstr>
      <vt:lpstr>  Introduction to Machine Learning  Bayes Nets &amp;  Markov Chains</vt:lpstr>
      <vt:lpstr>Outline</vt:lpstr>
      <vt:lpstr>Probability Tools Summary</vt:lpstr>
      <vt:lpstr>Discrete Probability Tables</vt:lpstr>
      <vt:lpstr>Discrete Probability Tables</vt:lpstr>
      <vt:lpstr>Discrete Probability Tables</vt:lpstr>
      <vt:lpstr>Piazza Poll 2</vt:lpstr>
      <vt:lpstr>Probability Tools Summary</vt:lpstr>
      <vt:lpstr>Piazza Poll 3</vt:lpstr>
      <vt:lpstr>Probability Tools Summary</vt:lpstr>
      <vt:lpstr>Probability Tools Summary</vt:lpstr>
      <vt:lpstr>Generative Stories and Bayes Nets</vt:lpstr>
      <vt:lpstr>Bayesian Networks</vt:lpstr>
      <vt:lpstr>Bayesian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951</cp:revision>
  <cp:lastPrinted>2020-03-04T16:45:08Z</cp:lastPrinted>
  <dcterms:created xsi:type="dcterms:W3CDTF">2018-10-11T11:39:27Z</dcterms:created>
  <dcterms:modified xsi:type="dcterms:W3CDTF">2020-11-06T08:41:39Z</dcterms:modified>
</cp:coreProperties>
</file>