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201" r:id="rId2"/>
    <p:sldId id="2202" r:id="rId3"/>
    <p:sldId id="257" r:id="rId4"/>
    <p:sldId id="1278" r:id="rId5"/>
    <p:sldId id="1279" r:id="rId6"/>
    <p:sldId id="1280" r:id="rId7"/>
    <p:sldId id="2195" r:id="rId8"/>
    <p:sldId id="1281" r:id="rId9"/>
    <p:sldId id="2196" r:id="rId10"/>
    <p:sldId id="2197" r:id="rId11"/>
    <p:sldId id="2198" r:id="rId12"/>
    <p:sldId id="2199" r:id="rId13"/>
    <p:sldId id="2200" r:id="rId14"/>
    <p:sldId id="2209" r:id="rId15"/>
    <p:sldId id="2204" r:id="rId16"/>
    <p:sldId id="2212" r:id="rId17"/>
    <p:sldId id="2211" r:id="rId18"/>
    <p:sldId id="2205" r:id="rId19"/>
    <p:sldId id="1267" r:id="rId20"/>
    <p:sldId id="2206" r:id="rId21"/>
    <p:sldId id="2214" r:id="rId22"/>
    <p:sldId id="1257" r:id="rId23"/>
    <p:sldId id="2213" r:id="rId24"/>
    <p:sldId id="2207" r:id="rId25"/>
    <p:sldId id="1276" r:id="rId26"/>
    <p:sldId id="1277" r:id="rId27"/>
    <p:sldId id="1282" r:id="rId28"/>
    <p:sldId id="1283" r:id="rId29"/>
    <p:sldId id="1285" r:id="rId30"/>
    <p:sldId id="1270" r:id="rId31"/>
  </p:sldIdLst>
  <p:sldSz cx="12192000" cy="6858000"/>
  <p:notesSz cx="9296400" cy="701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i.berkeley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inyurl.com/301601spa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n.wikipedia.org/wiki/Iris_flower_data_s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n.wikipedia.org/wiki/Iris_flower_data_se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HW6</a:t>
            </a:r>
          </a:p>
          <a:p>
            <a:pPr marL="917575" lvl="2" indent="-457200"/>
            <a:r>
              <a:rPr lang="en-US" sz="2800" dirty="0"/>
              <a:t>Due Today, 11:59 pm</a:t>
            </a:r>
          </a:p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11/9, during lecture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 on practice exam tomorrow</a:t>
            </a:r>
            <a:endParaRPr lang="en-US" sz="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Lecture on Friday instead of 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directly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:r>
                  <a:rPr lang="en-US" dirty="0"/>
                  <a:t>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𝑐𝑜𝑛𝑑𝑖𝑡𝑖𝑜𝑛𝑎𝑙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Use Bayes rule to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7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News article topic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 class: Business, Entertainment, Politics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SPAM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</a:rPr>
              <a:t>Document class: SPAM or 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</p:txBody>
      </p:sp>
    </p:spTree>
    <p:extLst>
      <p:ext uri="{BB962C8B-B14F-4D97-AF65-F5344CB8AC3E}">
        <p14:creationId xmlns:p14="http://schemas.microsoft.com/office/powerpoint/2010/main" val="300582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02796"/>
            <a:ext cx="10515600" cy="2039539"/>
          </a:xfrm>
        </p:spPr>
        <p:txBody>
          <a:bodyPr/>
          <a:lstStyle/>
          <a:p>
            <a:r>
              <a:rPr lang="en-US" dirty="0"/>
              <a:t>Hand-written digits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Digit class: 0-9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Pixels in images</a:t>
            </a:r>
            <a:endParaRPr lang="en-US" dirty="0"/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94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Assumptions vs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Discriminative: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Generative: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31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How many parameters?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represents outcome of a 6-sided die roll</a:t>
                </a:r>
              </a:p>
              <a:p>
                <a:pPr lvl="2" indent="0">
                  <a:buNone/>
                </a:pPr>
                <a:endParaRPr lang="en-US" sz="2800" dirty="0"/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00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Hand-written digits: How many parameters?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64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dirty="0"/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endParaRPr lang="en-US" sz="2800" dirty="0"/>
              </a:p>
              <a:p>
                <a:r>
                  <a:rPr lang="en-US" dirty="0"/>
                  <a:t>Naïve Bayes assumption (bag of pixels)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64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=3)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/>
              </a:p>
              <a:p>
                <a:pPr lvl="2" indent="0">
                  <a:buNone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  <a:blipFill>
                <a:blip r:embed="rId2"/>
                <a:stretch>
                  <a:fillRect l="-1217" t="-5090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69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9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Example: Fire, Smoke, Alarm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Fire and Alarm are independent given Smoke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2EC1AE3-25BC-4D1E-9012-142CA080F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045454"/>
            <a:ext cx="5566222" cy="3656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65BC0-A91D-4361-8B94-4514F01B5DF7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0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/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/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/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/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34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B0EF-5FDA-4F18-B2E7-ABE35FB1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for Digits</a:t>
            </a:r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C4254751-DCF8-4346-9943-582AA9B1CCC5}"/>
              </a:ext>
            </a:extLst>
          </p:cNvPr>
          <p:cNvGrpSpPr>
            <a:grpSpLocks/>
          </p:cNvGrpSpPr>
          <p:nvPr/>
        </p:nvGrpSpPr>
        <p:grpSpPr bwMode="auto">
          <a:xfrm>
            <a:off x="2312436" y="1949838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3DF66E-04FF-44B4-B796-3BD2F333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2A39C2-61A7-4094-B316-5D4ADAF4C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A91255-4A28-4E74-8A05-E57674DE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DAF092-A54E-4A0A-88A5-E41DA0C31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D7E5C8-DB7B-43D5-B89D-4BBCD9936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1F4B2B-580A-424B-8CC3-3EEEBF72F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90414B-B8CD-458A-A36D-2CAD67E7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CF3FEA-D9D3-4660-B299-EFB89223F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55FD2-C322-466C-A9DA-94A42A16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FD0F00-DB72-4B8F-A7FC-B84FFF4F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14C0EA-EC81-4AE0-A60E-BA097780F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FE9C70-C807-4305-AA5E-5BB502270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D3479B-2ED2-4D21-9E07-38F6A7E9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FA5130-EB2F-4082-83C1-0538C7591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75E2E0-61F5-44C3-8A0B-2722483BF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E27B46-59A8-4035-BD46-C442B91B5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78776-4F31-4D97-8423-B4E4ABDD6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D28201-F390-406B-BB89-14A76090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8541AE-D405-412E-A6F0-C60ACBADB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2F0B1B-50E8-4A10-8C54-2BE7C68C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FD8A5-2F2E-4116-B47D-69E63BF0B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E66FBF-94F0-4607-89BF-84864C53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FF4E76-9F75-4C66-A92A-BD425CD22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DC26B4-EC0E-49FF-8831-54BD7EE76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7FDF8-74F7-45A6-8D64-EBBD02E6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B2D595-20A6-42D5-A120-1417A8AF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32CDF8-655F-4235-B29B-46D962EC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DA949C-BCFF-4D97-B6CD-C706D97D3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6889D0-247E-4582-9A7C-7F13A282A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B361B4-0E77-4D26-9D77-6AEAF5492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254E83-5B80-4B78-B85C-FF0C7A351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29DEBB0-CBC0-414E-AA0B-B28B7C6B7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6EEEE2-314B-44C7-9584-F064A2ADE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F4397-4702-459C-BBA2-42D817CA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89603A-C582-49D1-9CD9-7D195F11A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EB3E39-514E-4634-B70C-4851D18BB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7E49BD-27E7-4818-8F7E-30EFB71E6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0DABAB-3E6E-4F30-B3DB-551CF062F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2420CF-9542-48FE-B08A-6897A782C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0464E6C-9DBF-4CE1-879C-1FC4E5DB3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A0CDD-0B58-4DBF-B7C9-B076AD4B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EC65B5-0E3E-4D8F-AA20-C2A108CE5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B5213F-29CD-4382-8449-3C016BBC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EFB5ED-3565-4BCF-B334-349338FE1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872CF3-A7B1-43CC-B574-58C532DC9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5A25F8-800E-46C7-8B10-AA3FF32B3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03DE6A-C923-4743-8EFF-F9FC72CC7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4F94FE-817C-402A-A75B-20818A26B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B9F06B-0FA1-43FB-99FC-5B9A1FC9E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ED6C2C-751A-4556-BCBE-D166A489A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2ED20A-7ED8-43FE-AC40-615BEFBA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5BE0E-CA97-4886-8EBD-2E4079704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1AD7427-74D3-46F3-9CB7-10187E50F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05E8CA-3BBD-427C-82FF-8CE878DBE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A10ECE1-DB55-4666-8A04-9F79EA706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4C28A7-7997-44E0-8D3C-4E06DBCEF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D92AD69-1E65-4C53-8003-D792F4E0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D6976E-309F-4E1E-9B87-C7A8CE467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90863F3-4D35-4809-8E1B-BEC9037F1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F43235-210A-4C25-8569-8118CEA9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477D3B-F2C9-47A8-851F-9EAA069C7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6FDB4A5-7195-4A88-902A-3D33A302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03B2B73-CBAC-490A-84A0-78D38F60F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2D0EC9-A71A-4C6A-A0F5-A67B1621D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636465"/>
                  </p:ext>
                </p:extLst>
              </p:nvPr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636465"/>
                  </p:ext>
                </p:extLst>
              </p:nvPr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2273" t="-3636" r="-114773" b="-10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102273" t="-3636" r="-14773" b="-10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1" name="Line 116">
            <a:extLst>
              <a:ext uri="{FF2B5EF4-FFF2-40B4-BE49-F238E27FC236}">
                <a16:creationId xmlns:a16="http://schemas.microsoft.com/office/drawing/2014/main" id="{FC0F248D-606E-48C7-B210-A5A39B75DF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5380" y="1581538"/>
            <a:ext cx="4634986" cy="206621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2" name="Line 122">
            <a:extLst>
              <a:ext uri="{FF2B5EF4-FFF2-40B4-BE49-F238E27FC236}">
                <a16:creationId xmlns:a16="http://schemas.microsoft.com/office/drawing/2014/main" id="{29AA1ED4-E1CF-4420-A51F-491F36367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25620" y="1581538"/>
            <a:ext cx="2743200" cy="140425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3" name="Rectangle 123">
            <a:extLst>
              <a:ext uri="{FF2B5EF4-FFF2-40B4-BE49-F238E27FC236}">
                <a16:creationId xmlns:a16="http://schemas.microsoft.com/office/drawing/2014/main" id="{4E15555E-FCDF-40B3-984A-BCD23CB0D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236" y="28642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4" name="Rectangle 124">
            <a:extLst>
              <a:ext uri="{FF2B5EF4-FFF2-40B4-BE49-F238E27FC236}">
                <a16:creationId xmlns:a16="http://schemas.microsoft.com/office/drawing/2014/main" id="{9FBDFE62-9FFB-41E7-9EDC-819AC338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436" y="34738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742431"/>
                  </p:ext>
                </p:extLst>
              </p:nvPr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3,1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742431"/>
                  </p:ext>
                </p:extLst>
              </p:nvPr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56400" t="-5263" r="-1600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179145"/>
                  </p:ext>
                </p:extLst>
              </p:nvPr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5,5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179145"/>
                  </p:ext>
                </p:extLst>
              </p:nvPr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56627" t="-5263" r="-2008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781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Last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M(C)LE 		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MAP		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2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/>
                  <a:t>Today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models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Naïve Bayes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764824-6131-4C79-BA24-C0EF0B613A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4500" y="1113177"/>
                <a:ext cx="6813198" cy="521297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∏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B764824-6131-4C79-BA24-C0EF0B613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500" y="1113177"/>
                <a:ext cx="6813198" cy="5212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</p:spPr>
            <p:txBody>
              <a:bodyPr/>
              <a:lstStyle/>
              <a:p>
                <a:r>
                  <a:rPr lang="en-US" dirty="0"/>
                  <a:t>Breakout room exercise</a:t>
                </a:r>
              </a:p>
              <a:p>
                <a:r>
                  <a:rPr lang="en-US" dirty="0">
                    <a:hlinkClick r:id="rId2"/>
                  </a:rPr>
                  <a:t>https://tinyurl.com/301601spam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SPAM 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Document is SPAM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  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appears in document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Page 1: </a:t>
                </a:r>
                <a:r>
                  <a:rPr lang="en-US" dirty="0">
                    <a:solidFill>
                      <a:schemeClr val="tx1"/>
                    </a:solidFill>
                  </a:rPr>
                  <a:t>Estimate parameters from data</a:t>
                </a:r>
              </a:p>
              <a:p>
                <a:r>
                  <a:rPr lang="en-US" dirty="0"/>
                  <a:t>Page 2: </a:t>
                </a:r>
                <a:r>
                  <a:rPr lang="en-US" dirty="0">
                    <a:solidFill>
                      <a:schemeClr val="tx1"/>
                    </a:solidFill>
                  </a:rPr>
                  <a:t>Calculate probabilities of new sentence given page 1 parameters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  <a:blipFill>
                <a:blip r:embed="rId3"/>
                <a:stretch>
                  <a:fillRect l="-1167" t="-5090" b="-1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898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A76A-8B76-412B-80EC-990D0952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6801" cy="2039539"/>
          </a:xfrm>
        </p:spPr>
        <p:txBody>
          <a:bodyPr/>
          <a:lstStyle/>
          <a:p>
            <a:r>
              <a:rPr lang="en-US" dirty="0"/>
              <a:t>Breakout room exercise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230999"/>
                  </p:ext>
                </p:extLst>
              </p:nvPr>
            </p:nvGraphicFramePr>
            <p:xfrm>
              <a:off x="6370980" y="2221013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230999"/>
                  </p:ext>
                </p:extLst>
              </p:nvPr>
            </p:nvGraphicFramePr>
            <p:xfrm>
              <a:off x="6370980" y="2221013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1" t="-1613" r="-10023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463" t="-1613" r="-463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3508652"/>
                  </p:ext>
                </p:extLst>
              </p:nvPr>
            </p:nvGraphicFramePr>
            <p:xfrm>
              <a:off x="6370980" y="3334444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3508652"/>
                  </p:ext>
                </p:extLst>
              </p:nvPr>
            </p:nvGraphicFramePr>
            <p:xfrm>
              <a:off x="6370980" y="3334444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1" t="-1613" r="-10023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463" t="-1613" r="-463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4667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MLE for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3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87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SPAM: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fontAlgn="ctr"/>
                <a:r>
                  <a:rPr lang="en-US" dirty="0"/>
                  <a:t>Digits: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𝐶𝑎𝑡𝑒𝑔𝑜𝑟𝑖𝑐𝑎𝑙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13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918BAAE4-5D3A-41E8-8581-47E71DC00F48}"/>
              </a:ext>
            </a:extLst>
          </p:cNvPr>
          <p:cNvGrpSpPr>
            <a:grpSpLocks/>
          </p:cNvGrpSpPr>
          <p:nvPr/>
        </p:nvGrpSpPr>
        <p:grpSpPr bwMode="auto">
          <a:xfrm>
            <a:off x="10431887" y="4011756"/>
            <a:ext cx="1545465" cy="1558261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6ED528-9D40-499C-97DF-D4B0025B7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004C8C-44D6-4403-9581-D65BC29D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1A839C-47CF-4255-8796-40CF61C35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E02C84-29B0-44CE-8DD7-3F98B2E4A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E8FA5A-5B3D-4FC3-9092-885B8A6FB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5A1BA2-3AB8-4364-A423-240473A47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EC2FAF-53DC-4FF7-96DB-FE1B3B433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B66144-2CB9-4F9C-9C01-03DC65E1B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E378BE-8CE3-455D-AD11-1F2596E5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23D8D-889E-4688-BB68-F43296EC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9CD87E-472A-4568-AAB5-3040E563C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CC7961-4E40-4BEF-808B-35979FDB9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F15D69-567A-433D-9E03-C5AE7A1F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23A064-68C3-42FD-905B-713E10E4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A895F2-DD0B-4227-9D43-4F844B75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BA4B89-5FFF-4529-81C4-449D38DB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B64528-DFB4-4ACD-92A5-BD01456BB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0A4C5-388D-4424-9637-C6CAB127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D78BEA-3C80-4F6C-9834-BEF2BD50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F9F846-45F6-487A-9923-52B587BFE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0C7EF5-8E55-44C0-9C61-DF94125E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CA5D76-5B61-421A-8EBF-368A39B0D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116E9C-5368-469D-AB67-4BB2696CE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B95837-F7DE-4C38-9E0A-6F242EF2F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565B-BE83-433E-BA01-F89411272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495AD5-36BE-4E4D-87F3-F8BE11BCC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73179F-3C24-4B6C-8FCD-AD6BAC900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345B98-4827-4DE3-BE00-0D9C16A3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0D8848-B141-4A3F-BC9C-C89AB25EE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08412-5FAC-4A0C-A973-0D3E580FE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67ED9A-D52F-423F-B284-062E76387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57170B-6C6B-4222-BAC7-753D5661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E211C-8DA1-45C1-A3F6-510D54018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595228-2582-4BA8-8298-ABBFA383D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0910EE-F9B8-4C5E-99CD-3437FFEE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8AF21A-048A-4706-BEA7-064F27D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E59736-C100-4913-B67A-86DDF118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C2BF4C-5DAC-4D2F-AE21-9F376E057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2483D5-146F-444D-9BBB-AD7678806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AE28BCB-9882-4220-A516-558B98DE9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7C02E2-5188-45C7-AD64-1665FFDCF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A87352-D2AC-4BD1-BDEC-686995523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1A13E1-320D-48B5-9284-AA45C08BC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230D77-D2D9-4F51-A4F5-9C71A0D5B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3490AF4-C658-4387-B3D5-69B5F910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BDE51C8-9863-4FEE-849E-1CEF32A34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DE46E6-6988-4339-9161-AB929EBA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6DA9752-3D0B-41F3-9503-B652C2A84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1CCD0E5-3AE3-4FD1-B8FA-25777B8B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924BFD-FCC3-473D-B902-BC64EE64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6F4D94B-A802-4F60-9C7C-2BB5E266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6C714A-0C3C-42BE-A49E-5CCC7CAAA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BA9825F-8556-44AF-987B-2564EC937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3F5D6C-4CCB-4BC5-ACAB-FBB94E86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F40CC0-FAFB-48C2-8CB5-679B6A802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2BEEC56-4501-4AED-99E1-DC56248F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C53ACA-C6D6-42A9-AA26-98759B3FC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FF6A52-406E-4977-B6A6-842E5A2F1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278BF1-CE35-4CE1-AFA9-F82285B06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96E10AC-4FCA-47C6-94D9-9C79B3D8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04EEBC-EA96-4A3E-82F7-3A9690AB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0D06C2A-7292-428A-B190-7FAB00D48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275147-2BFC-4B35-B27F-213EB262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9D0346-E385-4521-A6C1-876A3A614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2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 with 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Multivariate Gaussian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Which of the following pairs of Gaussian class conditional distributions satisfy the Naïve Bayes assumptions? Select ALL that apply.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r="-232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 dataset: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distribution: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𝐵𝑒𝑟𝑛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 distribution: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𝑿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𝚺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Naïve Bayes assumption?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blipFill>
                <a:blip r:embed="rId3"/>
                <a:stretch>
                  <a:fillRect l="-1614" t="-4444" b="-6032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4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</p:spPr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  <a:blipFill>
                <a:blip r:embed="rId2"/>
                <a:stretch>
                  <a:fillRect b="-18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623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Class-conditional Gaussian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  (or Categorical)</a:t>
                </a:r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Linear Decision Boundary: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Quadradic Decision Boundary: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  <a:blipFill>
                <a:blip r:embed="rId2"/>
                <a:stretch>
                  <a:fillRect l="-1217" t="-2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6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Generative Models &amp; Naïve Bayes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A2E8-11BB-4B86-B053-75CD29E4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vs MAP vs Generative vs Discriminative</a:t>
            </a:r>
          </a:p>
        </p:txBody>
      </p:sp>
    </p:spTree>
    <p:extLst>
      <p:ext uri="{BB962C8B-B14F-4D97-AF65-F5344CB8AC3E}">
        <p14:creationId xmlns:p14="http://schemas.microsoft.com/office/powerpoint/2010/main" val="397522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https://en.wikipedia.org/wiki/Iris_flower_data_set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AEF1B7-195F-46D6-A132-9BDCDF9A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2" y="1884722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3A4BE4-A3E5-4B4C-BFDB-9AD7714D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36" y="1875539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C6C699F-DF5E-45AD-AE77-4B4D539F5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0" y="1875539"/>
            <a:ext cx="343006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2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https://en.wikipedia.org/wiki/Iris_flower_data_set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EBB2-1E2B-4529-B641-AE1A6E3C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549" y="1872469"/>
            <a:ext cx="6735851" cy="439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806AA-03F2-4F0C-BA80-D44226F0E8C1}"/>
              </a:ext>
            </a:extLst>
          </p:cNvPr>
          <p:cNvSpPr txBox="1"/>
          <p:nvPr/>
        </p:nvSpPr>
        <p:spPr>
          <a:xfrm>
            <a:off x="254000" y="6400801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from Matt Gormley, CMU</a:t>
            </a:r>
          </a:p>
        </p:txBody>
      </p:sp>
    </p:spTree>
    <p:extLst>
      <p:ext uri="{BB962C8B-B14F-4D97-AF65-F5344CB8AC3E}">
        <p14:creationId xmlns:p14="http://schemas.microsoft.com/office/powerpoint/2010/main" val="132042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750DD-F36F-4EE3-8C27-6DD45E61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113178"/>
            <a:ext cx="7315200" cy="519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6AADF-B950-448D-BC74-2B61BFAE591A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</p:spTree>
    <p:extLst>
      <p:ext uri="{BB962C8B-B14F-4D97-AF65-F5344CB8AC3E}">
        <p14:creationId xmlns:p14="http://schemas.microsoft.com/office/powerpoint/2010/main" val="346528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750DD-F36F-4EE3-8C27-6DD45E61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113178"/>
            <a:ext cx="7315200" cy="519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DF142-DC88-4DB1-991E-E2A273E771F3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</p:spTree>
    <p:extLst>
      <p:ext uri="{BB962C8B-B14F-4D97-AF65-F5344CB8AC3E}">
        <p14:creationId xmlns:p14="http://schemas.microsoft.com/office/powerpoint/2010/main" val="403844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E08E6B-1776-4461-B1E4-1C73A44B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48" y="1049678"/>
            <a:ext cx="7252051" cy="5273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4A259-810C-48C4-B565-457D2C3F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Fisher Iris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A978-27A0-4AF0-9421-DBFE66C2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806AA-03F2-4F0C-BA80-D44226F0E8C1}"/>
              </a:ext>
            </a:extLst>
          </p:cNvPr>
          <p:cNvSpPr txBox="1"/>
          <p:nvPr/>
        </p:nvSpPr>
        <p:spPr>
          <a:xfrm>
            <a:off x="254000" y="6400801"/>
            <a:ext cx="336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CMU MLD, William Cohen</a:t>
            </a:r>
          </a:p>
        </p:txBody>
      </p:sp>
    </p:spTree>
    <p:extLst>
      <p:ext uri="{BB962C8B-B14F-4D97-AF65-F5344CB8AC3E}">
        <p14:creationId xmlns:p14="http://schemas.microsoft.com/office/powerpoint/2010/main" val="61110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420F-655B-4277-8F56-8C42C1C78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577989" cy="2039539"/>
          </a:xfrm>
        </p:spPr>
        <p:txBody>
          <a:bodyPr/>
          <a:lstStyle/>
          <a:p>
            <a:r>
              <a:rPr lang="en-US" dirty="0"/>
              <a:t>Discriminative: modeling X </a:t>
            </a:r>
            <a:r>
              <a:rPr lang="en-US" dirty="0">
                <a:sym typeface="Wingdings" panose="05000000000000000000" pitchFamily="2" charset="2"/>
              </a:rPr>
              <a:t> Y directly</a:t>
            </a:r>
          </a:p>
          <a:p>
            <a:r>
              <a:rPr lang="en-US" dirty="0">
                <a:sym typeface="Wingdings" panose="05000000000000000000" pitchFamily="2" charset="2"/>
              </a:rPr>
              <a:t>Generative: Stronger modeling assumptions about where data came from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03874-15CF-495A-8D0B-61C615CE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05" y="3219008"/>
            <a:ext cx="5467390" cy="32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3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21998</TotalTime>
  <Words>1344</Words>
  <Application>Microsoft Office PowerPoint</Application>
  <PresentationFormat>Widescreen</PresentationFormat>
  <Paragraphs>296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 Light</vt:lpstr>
      <vt:lpstr>Calibri</vt:lpstr>
      <vt:lpstr>Wingdings</vt:lpstr>
      <vt:lpstr>Cambria Math</vt:lpstr>
      <vt:lpstr>Arial</vt:lpstr>
      <vt:lpstr>Office Theme</vt:lpstr>
      <vt:lpstr>Announcements</vt:lpstr>
      <vt:lpstr>Plan</vt:lpstr>
      <vt:lpstr>  Introduction to Machine Learning  Generative Models &amp; Naïve Bayes</vt:lpstr>
      <vt:lpstr>Recall: Fisher Iris Dataset</vt:lpstr>
      <vt:lpstr>Recall: Fisher Iris Dataset</vt:lpstr>
      <vt:lpstr>Modeling the Fisher Iris Dataset</vt:lpstr>
      <vt:lpstr>Modeling the Fisher Iris Dataset</vt:lpstr>
      <vt:lpstr>Modeling the Fisher Iris Dataset</vt:lpstr>
      <vt:lpstr>Generative vs Discriminative Modeling</vt:lpstr>
      <vt:lpstr>Generative vs Discriminative Modeling</vt:lpstr>
      <vt:lpstr>Generative Story</vt:lpstr>
      <vt:lpstr>Generative Story</vt:lpstr>
      <vt:lpstr>Generative vs Discriminative Modeling</vt:lpstr>
      <vt:lpstr>Quick Check</vt:lpstr>
      <vt:lpstr>Multivariate Generative Models</vt:lpstr>
      <vt:lpstr>Conditional Independence and Naïve Bayes</vt:lpstr>
      <vt:lpstr>Conditional Independence</vt:lpstr>
      <vt:lpstr>Conditional Independence and Naïve Bayes</vt:lpstr>
      <vt:lpstr>Naïve Bayes for Digits</vt:lpstr>
      <vt:lpstr>SPAM Classification</vt:lpstr>
      <vt:lpstr>SPAM Classification</vt:lpstr>
      <vt:lpstr>Reminder MLE for Bernoulli</vt:lpstr>
      <vt:lpstr>Naïve Bayes MLE</vt:lpstr>
      <vt:lpstr>Naïve Bayes MLE</vt:lpstr>
      <vt:lpstr>Generative Models</vt:lpstr>
      <vt:lpstr>Generative Models with Continuous Features</vt:lpstr>
      <vt:lpstr>Piazza Poll 1</vt:lpstr>
      <vt:lpstr>Piazza Poll 1</vt:lpstr>
      <vt:lpstr>Class-conditional Gaussian Distributions</vt:lpstr>
      <vt:lpstr>MLE vs MAP vs Generative vs Discriminative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939</cp:revision>
  <cp:lastPrinted>2020-03-04T16:45:08Z</cp:lastPrinted>
  <dcterms:created xsi:type="dcterms:W3CDTF">2018-10-11T11:39:27Z</dcterms:created>
  <dcterms:modified xsi:type="dcterms:W3CDTF">2020-12-12T02:10:26Z</dcterms:modified>
</cp:coreProperties>
</file>