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0"/>
  </p:notesMasterIdLst>
  <p:sldIdLst>
    <p:sldId id="2244" r:id="rId3"/>
    <p:sldId id="2142" r:id="rId4"/>
    <p:sldId id="257" r:id="rId5"/>
    <p:sldId id="1268" r:id="rId6"/>
    <p:sldId id="1301" r:id="rId7"/>
    <p:sldId id="2178" r:id="rId8"/>
    <p:sldId id="2238" r:id="rId9"/>
    <p:sldId id="2239" r:id="rId10"/>
    <p:sldId id="2242" r:id="rId11"/>
    <p:sldId id="2241" r:id="rId12"/>
    <p:sldId id="2249" r:id="rId13"/>
    <p:sldId id="1303" r:id="rId14"/>
    <p:sldId id="2236" r:id="rId15"/>
    <p:sldId id="2245" r:id="rId16"/>
    <p:sldId id="1306" r:id="rId17"/>
    <p:sldId id="2182" r:id="rId18"/>
    <p:sldId id="1304" r:id="rId19"/>
    <p:sldId id="1309" r:id="rId20"/>
    <p:sldId id="1305" r:id="rId21"/>
    <p:sldId id="1296" r:id="rId22"/>
    <p:sldId id="439" r:id="rId23"/>
    <p:sldId id="2234" r:id="rId24"/>
    <p:sldId id="1295" r:id="rId25"/>
    <p:sldId id="1294" r:id="rId26"/>
    <p:sldId id="2247" r:id="rId27"/>
    <p:sldId id="1288" r:id="rId28"/>
    <p:sldId id="1289" r:id="rId29"/>
    <p:sldId id="1290" r:id="rId30"/>
    <p:sldId id="1291" r:id="rId31"/>
    <p:sldId id="2181" r:id="rId32"/>
    <p:sldId id="889" r:id="rId33"/>
    <p:sldId id="896" r:id="rId34"/>
    <p:sldId id="895" r:id="rId35"/>
    <p:sldId id="897" r:id="rId36"/>
    <p:sldId id="907" r:id="rId37"/>
    <p:sldId id="904" r:id="rId38"/>
    <p:sldId id="906" r:id="rId39"/>
    <p:sldId id="913" r:id="rId40"/>
    <p:sldId id="912" r:id="rId41"/>
    <p:sldId id="914" r:id="rId42"/>
    <p:sldId id="910" r:id="rId43"/>
    <p:sldId id="915" r:id="rId44"/>
    <p:sldId id="815" r:id="rId45"/>
    <p:sldId id="916" r:id="rId46"/>
    <p:sldId id="2248" r:id="rId47"/>
    <p:sldId id="920" r:id="rId48"/>
    <p:sldId id="921" r:id="rId49"/>
    <p:sldId id="922" r:id="rId50"/>
    <p:sldId id="917" r:id="rId51"/>
    <p:sldId id="918" r:id="rId52"/>
    <p:sldId id="923" r:id="rId53"/>
    <p:sldId id="845" r:id="rId54"/>
    <p:sldId id="2183" r:id="rId55"/>
    <p:sldId id="925" r:id="rId56"/>
    <p:sldId id="924" r:id="rId57"/>
    <p:sldId id="927" r:id="rId58"/>
    <p:sldId id="929" r:id="rId59"/>
    <p:sldId id="926" r:id="rId60"/>
    <p:sldId id="843" r:id="rId61"/>
    <p:sldId id="930" r:id="rId62"/>
    <p:sldId id="931" r:id="rId63"/>
    <p:sldId id="932" r:id="rId64"/>
    <p:sldId id="1312" r:id="rId65"/>
    <p:sldId id="2180" r:id="rId66"/>
    <p:sldId id="1314" r:id="rId67"/>
    <p:sldId id="847" r:id="rId68"/>
    <p:sldId id="1826" r:id="rId69"/>
  </p:sldIdLst>
  <p:sldSz cx="12192000" cy="6858000"/>
  <p:notesSz cx="9296400" cy="70104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mbria Math" panose="02040503050406030204" pitchFamily="18" charset="0"/>
      <p:regular r:id="rId77"/>
    </p:embeddedFont>
    <p:embeddedFont>
      <p:font typeface="Candara" panose="020E0502030303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7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52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2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9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5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6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7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3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5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6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8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1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8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8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2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1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5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2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4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250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15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887397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43811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0669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1730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1946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7927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86514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825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8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710.png"/><Relationship Id="rId26" Type="http://schemas.openxmlformats.org/officeDocument/2006/relationships/image" Target="../media/image78.png"/><Relationship Id="rId3" Type="http://schemas.openxmlformats.org/officeDocument/2006/relationships/image" Target="../media/image90.png"/><Relationship Id="rId21" Type="http://schemas.openxmlformats.org/officeDocument/2006/relationships/image" Target="../media/image740.png"/><Relationship Id="rId34" Type="http://schemas.openxmlformats.org/officeDocument/2006/relationships/image" Target="../media/image85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370.png"/><Relationship Id="rId25" Type="http://schemas.openxmlformats.org/officeDocument/2006/relationships/image" Target="../media/image77.png"/><Relationship Id="rId33" Type="http://schemas.openxmlformats.org/officeDocument/2006/relationships/image" Target="../media/image84.png"/><Relationship Id="rId2" Type="http://schemas.openxmlformats.org/officeDocument/2006/relationships/image" Target="../media/image80.png"/><Relationship Id="rId16" Type="http://schemas.openxmlformats.org/officeDocument/2006/relationships/image" Target="../media/image69.png"/><Relationship Id="rId20" Type="http://schemas.openxmlformats.org/officeDocument/2006/relationships/image" Target="../media/image380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400.png"/><Relationship Id="rId32" Type="http://schemas.openxmlformats.org/officeDocument/2006/relationships/image" Target="../media/image540.png"/><Relationship Id="rId5" Type="http://schemas.openxmlformats.org/officeDocument/2006/relationships/image" Target="../media/image11.png"/><Relationship Id="rId15" Type="http://schemas.openxmlformats.org/officeDocument/2006/relationships/image" Target="../media/image520.png"/><Relationship Id="rId23" Type="http://schemas.openxmlformats.org/officeDocument/2006/relationships/image" Target="../media/image750.png"/><Relationship Id="rId28" Type="http://schemas.openxmlformats.org/officeDocument/2006/relationships/image" Target="../media/image410.png"/><Relationship Id="rId10" Type="http://schemas.openxmlformats.org/officeDocument/2006/relationships/image" Target="../media/image16.png"/><Relationship Id="rId19" Type="http://schemas.openxmlformats.org/officeDocument/2006/relationships/image" Target="../media/image720.png"/><Relationship Id="rId31" Type="http://schemas.openxmlformats.org/officeDocument/2006/relationships/image" Target="../media/image83.png"/><Relationship Id="rId4" Type="http://schemas.openxmlformats.org/officeDocument/2006/relationships/image" Target="../media/image100.png"/><Relationship Id="rId9" Type="http://schemas.openxmlformats.org/officeDocument/2006/relationships/image" Target="../media/image15.png"/><Relationship Id="rId14" Type="http://schemas.openxmlformats.org/officeDocument/2006/relationships/image" Target="../media/image580.png"/><Relationship Id="rId22" Type="http://schemas.openxmlformats.org/officeDocument/2006/relationships/image" Target="../media/image530.png"/><Relationship Id="rId27" Type="http://schemas.openxmlformats.org/officeDocument/2006/relationships/image" Target="../media/image79.png"/><Relationship Id="rId30" Type="http://schemas.openxmlformats.org/officeDocument/2006/relationships/image" Target="../media/image420.png"/><Relationship Id="rId8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9MeaaCwBW28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imeo.com/19217972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jpeg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jpeg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microsoft.com/office/2007/relationships/hdphoto" Target="../media/hdphoto3.wdp"/><Relationship Id="rId1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microsoft.com/office/2007/relationships/hdphoto" Target="../media/hdphoto3.wdp"/><Relationship Id="rId1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5.wdp"/><Relationship Id="rId18" Type="http://schemas.openxmlformats.org/officeDocument/2006/relationships/image" Target="../media/image56.jpeg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52.jpeg"/><Relationship Id="rId17" Type="http://schemas.microsoft.com/office/2007/relationships/hdphoto" Target="../media/hdphoto7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1.jpeg"/><Relationship Id="rId19" Type="http://schemas.microsoft.com/office/2007/relationships/hdphoto" Target="../media/hdphoto8.wdp"/><Relationship Id="rId4" Type="http://schemas.openxmlformats.org/officeDocument/2006/relationships/image" Target="../media/image43.jpeg"/><Relationship Id="rId9" Type="http://schemas.microsoft.com/office/2007/relationships/hdphoto" Target="../media/hdphoto3.wdp"/><Relationship Id="rId1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microsoft.com/office/2007/relationships/hdphoto" Target="../media/hdphoto3.wdp"/><Relationship Id="rId1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1,1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673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83580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01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65BA293-D25E-4D0C-B9F6-6F61B3F64CB9}"/>
              </a:ext>
            </a:extLst>
          </p:cNvPr>
          <p:cNvSpPr/>
          <p:nvPr/>
        </p:nvSpPr>
        <p:spPr>
          <a:xfrm>
            <a:off x="426346" y="3840481"/>
            <a:ext cx="3343450" cy="18464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A8C26-BBC4-4E8D-9431-20A544D373C1}"/>
              </a:ext>
            </a:extLst>
          </p:cNvPr>
          <p:cNvSpPr/>
          <p:nvPr/>
        </p:nvSpPr>
        <p:spPr>
          <a:xfrm>
            <a:off x="426346" y="6318209"/>
            <a:ext cx="3343450" cy="3498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8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06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FDBA715-EEC6-42BF-B812-ED950BD03312}"/>
              </a:ext>
            </a:extLst>
          </p:cNvPr>
          <p:cNvSpPr/>
          <p:nvPr/>
        </p:nvSpPr>
        <p:spPr>
          <a:xfrm>
            <a:off x="343755" y="3839283"/>
            <a:ext cx="3343450" cy="2917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2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Due Mon, 10/26, 11:59 pm</a:t>
            </a:r>
          </a:p>
          <a:p>
            <a:pPr marL="917575" lvl="2" indent="-457200"/>
            <a:r>
              <a:rPr lang="en-US" sz="2800" dirty="0"/>
              <a:t>Start early</a:t>
            </a:r>
          </a:p>
          <a:p>
            <a:endParaRPr lang="en-US" sz="800" dirty="0"/>
          </a:p>
          <a:p>
            <a:r>
              <a:rPr lang="en-US" dirty="0"/>
              <a:t>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this Friday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Implementation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42644B-D5B9-480C-A33B-1CA53AF7ACF8}"/>
              </a:ext>
            </a:extLst>
          </p:cNvPr>
          <p:cNvGrpSpPr/>
          <p:nvPr/>
        </p:nvGrpSpPr>
        <p:grpSpPr>
          <a:xfrm>
            <a:off x="639727" y="1898608"/>
            <a:ext cx="9908404" cy="3188732"/>
            <a:chOff x="1282756" y="1066800"/>
            <a:chExt cx="9908404" cy="3188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blipFill>
                  <a:blip r:embed="rId2"/>
                  <a:stretch>
                    <a:fillRect l="-4478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792268" y="1524000"/>
              <a:ext cx="2017731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4724401" y="14478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/>
            <p:cNvGrpSpPr/>
            <p:nvPr/>
          </p:nvGrpSpPr>
          <p:grpSpPr>
            <a:xfrm>
              <a:off x="1792268" y="1499572"/>
              <a:ext cx="3541733" cy="2462828"/>
              <a:chOff x="1792268" y="1499572"/>
              <a:chExt cx="3541733" cy="2462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1792268" y="27315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auto">
              <a:xfrm flipV="1">
                <a:off x="2362201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4724401" y="27432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792268" y="1524000"/>
              <a:ext cx="3465530" cy="2731532"/>
              <a:chOff x="1792268" y="1524000"/>
              <a:chExt cx="3465530" cy="27315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1792268" y="39507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24384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3" name="Line 6"/>
              <p:cNvSpPr>
                <a:spLocks noChangeShapeType="1"/>
              </p:cNvSpPr>
              <p:nvPr/>
            </p:nvSpPr>
            <p:spPr bwMode="auto">
              <a:xfrm>
                <a:off x="2362200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90800" y="3886200"/>
                <a:ext cx="58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w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133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Line 6"/>
              <p:cNvSpPr>
                <a:spLocks noChangeShapeType="1"/>
              </p:cNvSpPr>
              <p:nvPr/>
            </p:nvSpPr>
            <p:spPr bwMode="auto">
              <a:xfrm>
                <a:off x="4724400" y="3962400"/>
                <a:ext cx="533398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Group 36"/>
            <p:cNvGrpSpPr/>
            <p:nvPr/>
          </p:nvGrpSpPr>
          <p:grpSpPr>
            <a:xfrm>
              <a:off x="5181600" y="1447800"/>
              <a:ext cx="3124200" cy="2526268"/>
              <a:chOff x="5181600" y="1447800"/>
              <a:chExt cx="3124200" cy="25262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5334000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2" name="Line 6"/>
              <p:cNvSpPr>
                <a:spLocks noChangeShapeType="1"/>
              </p:cNvSpPr>
              <p:nvPr/>
            </p:nvSpPr>
            <p:spPr bwMode="auto">
              <a:xfrm flipV="1">
                <a:off x="5257798" y="3352800"/>
                <a:ext cx="1447802" cy="6212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5181600" y="1447800"/>
                <a:ext cx="1524000" cy="19050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9" name="Line 6"/>
              <p:cNvSpPr>
                <a:spLocks noChangeShapeType="1"/>
              </p:cNvSpPr>
              <p:nvPr/>
            </p:nvSpPr>
            <p:spPr bwMode="auto">
              <a:xfrm>
                <a:off x="7696200" y="33528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/>
                  <p:cNvSpPr/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Rectangle 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ctangle 63"/>
                  <p:cNvSpPr/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4" name="Rectangle 6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" name="Group 5"/>
            <p:cNvGrpSpPr/>
            <p:nvPr/>
          </p:nvGrpSpPr>
          <p:grpSpPr>
            <a:xfrm>
              <a:off x="4989851" y="1295400"/>
              <a:ext cx="3239749" cy="2667000"/>
              <a:chOff x="4989851" y="1295400"/>
              <a:chExt cx="3239749" cy="2667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/>
                  <p:cNvSpPr/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4" name="Rectangle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Line 6"/>
              <p:cNvSpPr>
                <a:spLocks noChangeShapeType="1"/>
              </p:cNvSpPr>
              <p:nvPr/>
            </p:nvSpPr>
            <p:spPr bwMode="auto">
              <a:xfrm>
                <a:off x="5257800" y="14478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 flipV="1">
                <a:off x="5334000" y="21336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/>
                  <p:cNvSpPr/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Rectangle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 flipV="1">
                <a:off x="5257800" y="2133600"/>
                <a:ext cx="1447800" cy="1828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7" name="Line 6"/>
              <p:cNvSpPr>
                <a:spLocks noChangeShapeType="1"/>
              </p:cNvSpPr>
              <p:nvPr/>
            </p:nvSpPr>
            <p:spPr bwMode="auto">
              <a:xfrm>
                <a:off x="7696200" y="20574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/>
                  <p:cNvSpPr/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5" name="Rectangle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/>
            <p:cNvGrpSpPr/>
            <p:nvPr/>
          </p:nvGrpSpPr>
          <p:grpSpPr>
            <a:xfrm>
              <a:off x="8229599" y="1905000"/>
              <a:ext cx="2961561" cy="1512332"/>
              <a:chOff x="8229599" y="1905000"/>
              <a:chExt cx="2961561" cy="1512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 l="-2941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Line 6"/>
              <p:cNvSpPr>
                <a:spLocks noChangeShapeType="1"/>
              </p:cNvSpPr>
              <p:nvPr/>
            </p:nvSpPr>
            <p:spPr bwMode="auto">
              <a:xfrm>
                <a:off x="8229599" y="20574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6"/>
              <p:cNvSpPr>
                <a:spLocks noChangeShapeType="1"/>
              </p:cNvSpPr>
              <p:nvPr/>
            </p:nvSpPr>
            <p:spPr bwMode="auto">
              <a:xfrm flipV="1">
                <a:off x="8305799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3" name="Line 6"/>
              <p:cNvSpPr>
                <a:spLocks noChangeShapeType="1"/>
              </p:cNvSpPr>
              <p:nvPr/>
            </p:nvSpPr>
            <p:spPr bwMode="auto">
              <a:xfrm>
                <a:off x="10631469" y="27432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311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6" name="Rectangle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/>
                  <p:cNvSpPr/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9" name="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7" name="Line 6"/>
            <p:cNvSpPr>
              <a:spLocks noChangeShapeType="1"/>
            </p:cNvSpPr>
            <p:nvPr/>
          </p:nvSpPr>
          <p:spPr bwMode="auto">
            <a:xfrm>
              <a:off x="1823484" y="2737880"/>
              <a:ext cx="530263" cy="2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8" name="Line 6"/>
            <p:cNvSpPr>
              <a:spLocks noChangeShapeType="1"/>
            </p:cNvSpPr>
            <p:nvPr/>
          </p:nvSpPr>
          <p:spPr bwMode="auto">
            <a:xfrm>
              <a:off x="1791587" y="3950647"/>
              <a:ext cx="567476" cy="1174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4579"/>
            <a:ext cx="10515600" cy="1014774"/>
          </a:xfrm>
        </p:spPr>
        <p:txBody>
          <a:bodyPr/>
          <a:lstStyle/>
          <a:p>
            <a:r>
              <a:rPr lang="en-US" dirty="0"/>
              <a:t>Which pieces to we treat as functions?</a:t>
            </a:r>
          </a:p>
        </p:txBody>
      </p:sp>
    </p:spTree>
    <p:extLst>
      <p:ext uri="{BB962C8B-B14F-4D97-AF65-F5344CB8AC3E}">
        <p14:creationId xmlns:p14="http://schemas.microsoft.com/office/powerpoint/2010/main" val="3315907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7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17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E8B4-AD93-4FC4-9694-3F9BAF4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B0734-35F5-4176-81D2-F2D54471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Convolutional Neural Nets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9DAF5-A29C-4A40-B657-4D7F94C41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4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16000"/>
            <a:ext cx="101346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4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Terminator 2, 1991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https://www.youtube.com/watch?v=9MeaaCwBW28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94AD-0706-447D-82E4-12D54E8C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206855"/>
            <a:ext cx="11201400" cy="47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1606-1315-4CD4-826E-CDE79E4B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92585"/>
            <a:ext cx="7391400" cy="4659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E1595-AB4E-42F6-BBC2-767514C59538}"/>
              </a:ext>
            </a:extLst>
          </p:cNvPr>
          <p:cNvSpPr/>
          <p:nvPr/>
        </p:nvSpPr>
        <p:spPr>
          <a:xfrm>
            <a:off x="4114800" y="60198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"Mask R-CNN."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Vision (ICCV), 2017 IEEE International Conference 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IEEE, 2017.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20D06-9ADE-43DA-8D6A-16EFD02CCB0D}"/>
              </a:ext>
            </a:extLst>
          </p:cNvPr>
          <p:cNvSpPr/>
          <p:nvPr/>
        </p:nvSpPr>
        <p:spPr>
          <a:xfrm>
            <a:off x="1447800" y="6112133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Mask R-CNN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653FA-1D45-495F-BF21-26A0E0261C5E}"/>
              </a:ext>
            </a:extLst>
          </p:cNvPr>
          <p:cNvSpPr/>
          <p:nvPr/>
        </p:nvSpPr>
        <p:spPr>
          <a:xfrm>
            <a:off x="9906000" y="2951946"/>
            <a:ext cx="220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 seconds per image</a:t>
            </a:r>
          </a:p>
        </p:txBody>
      </p:sp>
    </p:spTree>
    <p:extLst>
      <p:ext uri="{BB962C8B-B14F-4D97-AF65-F5344CB8AC3E}">
        <p14:creationId xmlns:p14="http://schemas.microsoft.com/office/powerpoint/2010/main" val="21017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Terminator 2,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DE9CE-03B7-4392-8281-BBE47F9F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1219200"/>
            <a:ext cx="10172701" cy="4264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158F9B-687E-46E4-A8DB-D4D2C35A46E8}"/>
              </a:ext>
            </a:extLst>
          </p:cNvPr>
          <p:cNvSpPr/>
          <p:nvPr/>
        </p:nvSpPr>
        <p:spPr>
          <a:xfrm>
            <a:off x="419099" y="5486400"/>
            <a:ext cx="1135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“My CPU is a neural net processor, a learning computer”</a:t>
            </a:r>
          </a:p>
        </p:txBody>
      </p:sp>
    </p:spTree>
    <p:extLst>
      <p:ext uri="{BB962C8B-B14F-4D97-AF65-F5344CB8AC3E}">
        <p14:creationId xmlns:p14="http://schemas.microsoft.com/office/powerpoint/2010/main" val="4048033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Autonomous Driving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Tesla, Inc: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https://vimeo.com/192179726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178A8-DDD7-4148-BA5D-6B014EC1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" y="1208526"/>
            <a:ext cx="9220199" cy="48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5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Domain Transfer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304800" y="571500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Jun-Yan Zhu*,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Taesung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Park*, Phillip Isola, and Alexei 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Efros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"Unpaired Image-to-Image Translation using Cycle-Consistent Adversarial Networks", ICCV 2017. </a:t>
            </a:r>
          </a:p>
        </p:txBody>
      </p:sp>
      <p:pic>
        <p:nvPicPr>
          <p:cNvPr id="1026" name="Picture 2" descr="horse2zebra.gif">
            <a:extLst>
              <a:ext uri="{FF2B5EF4-FFF2-40B4-BE49-F238E27FC236}">
                <a16:creationId xmlns:a16="http://schemas.microsoft.com/office/drawing/2014/main" id="{E3DB0B02-6B2C-4D2C-A1DD-D8ABFDD94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14681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17D34-3247-4E69-BA83-56FD9C69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CycleGAN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15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E13E-6144-4455-9AAC-6BA23A1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61BB-4089-4BB6-AB31-93AED773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Measuring the current state of computer vision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Why convolutional neural networks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Old school computer vision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Image features and classification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Convolution “nuts and bolts”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76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What’s the problem with just directly classifying raw pixels in high dimensional space?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Not CAT</a:t>
            </a:r>
          </a:p>
        </p:txBody>
      </p:sp>
    </p:spTree>
    <p:extLst>
      <p:ext uri="{BB962C8B-B14F-4D97-AF65-F5344CB8AC3E}">
        <p14:creationId xmlns:p14="http://schemas.microsoft.com/office/powerpoint/2010/main" val="445047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78372D0-C02C-42B9-856A-9E6081D9F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1"/>
          <a:stretch/>
        </p:blipFill>
        <p:spPr bwMode="auto">
          <a:xfrm>
            <a:off x="6400800" y="1447800"/>
            <a:ext cx="5424196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74BD698-2784-475F-AC4D-12EC81C36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/>
          <a:stretch/>
        </p:blipFill>
        <p:spPr bwMode="auto">
          <a:xfrm>
            <a:off x="337728" y="1447800"/>
            <a:ext cx="5707934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E4F4B-DD3F-4199-9F3E-F6B54A6B7335}"/>
              </a:ext>
            </a:extLst>
          </p:cNvPr>
          <p:cNvSpPr txBox="1"/>
          <p:nvPr/>
        </p:nvSpPr>
        <p:spPr>
          <a:xfrm>
            <a:off x="228600" y="6324600"/>
            <a:ext cx="2615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Triggs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31687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Building blocks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Optimization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Wrap-up calculus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Universal Approximation Theorem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Convolutional neural networks</a:t>
            </a:r>
            <a:endParaRPr lang="en-US" sz="2800" dirty="0">
              <a:solidFill>
                <a:schemeClr val="tx1"/>
              </a:solidFill>
            </a:endParaRP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HoG</a:t>
            </a:r>
            <a:r>
              <a:rPr lang="en-US" dirty="0"/>
              <a:t> Filter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97022"/>
            <a:ext cx="1676400" cy="1155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65" y="2572914"/>
            <a:ext cx="3873935" cy="2608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2" y="2971800"/>
            <a:ext cx="3047998" cy="372533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346199"/>
          </a:xfrm>
        </p:spPr>
        <p:txBody>
          <a:bodyPr/>
          <a:lstStyle/>
          <a:p>
            <a:r>
              <a:rPr lang="en-US" sz="2800" dirty="0" err="1"/>
              <a:t>HoG</a:t>
            </a:r>
            <a:r>
              <a:rPr lang="en-US" sz="2800" dirty="0"/>
              <a:t>: Histogram of oriented gradients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324600"/>
            <a:ext cx="238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Triggs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2774786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23" y="2805916"/>
            <a:ext cx="2054578" cy="251115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HOG features passed to a linear classifier (logistic regression / SVM)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Not CAT</a:t>
            </a:r>
          </a:p>
        </p:txBody>
      </p:sp>
    </p:spTree>
    <p:extLst>
      <p:ext uri="{BB962C8B-B14F-4D97-AF65-F5344CB8AC3E}">
        <p14:creationId xmlns:p14="http://schemas.microsoft.com/office/powerpoint/2010/main" val="2834571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439E-A14C-4476-A07B-BE953C51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Learning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6EF74-6A51-4B8E-9A6B-C01A7747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38795"/>
            <a:ext cx="8946545" cy="55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7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7E41CF-659B-49B5-8107-2734BEF9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Fully connected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964046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EBFB06-5268-4E11-97B3-0B140D364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04" r="371" b="7777"/>
          <a:stretch/>
        </p:blipFill>
        <p:spPr>
          <a:xfrm>
            <a:off x="3532" y="1217181"/>
            <a:ext cx="12192000" cy="563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49B36-9234-4F54-926E-AC2D8E704282}"/>
              </a:ext>
            </a:extLst>
          </p:cNvPr>
          <p:cNvSpPr/>
          <p:nvPr/>
        </p:nvSpPr>
        <p:spPr>
          <a:xfrm>
            <a:off x="5162416" y="5453652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Lost spatial content after first layer</a:t>
            </a:r>
          </a:p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 spatially invariant</a:t>
            </a:r>
          </a:p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 many weights to learn</a:t>
            </a:r>
          </a:p>
        </p:txBody>
      </p:sp>
    </p:spTree>
    <p:extLst>
      <p:ext uri="{BB962C8B-B14F-4D97-AF65-F5344CB8AC3E}">
        <p14:creationId xmlns:p14="http://schemas.microsoft.com/office/powerpoint/2010/main" val="38885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5417"/>
              </p:ext>
            </p:extLst>
          </p:nvPr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494435"/>
              </p:ext>
            </p:extLst>
          </p:nvPr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AE3A9-D4ED-4437-B5A4-E959F3B07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113785"/>
              </p:ext>
            </p:extLst>
          </p:nvPr>
        </p:nvGraphicFramePr>
        <p:xfrm>
          <a:off x="2588064" y="50292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4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779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5CDE5A-FA71-48D8-BC7C-DC2BDB3D5CB5}"/>
              </a:ext>
            </a:extLst>
          </p:cNvPr>
          <p:cNvSpPr/>
          <p:nvPr/>
        </p:nvSpPr>
        <p:spPr>
          <a:xfrm>
            <a:off x="5644662" y="1752600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3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95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Signal processing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sz="2800" dirty="0"/>
              </a:p>
              <a:p>
                <a:r>
                  <a:rPr lang="en-US" sz="2800" dirty="0"/>
                  <a:t>Relaxed definition</a:t>
                </a:r>
              </a:p>
              <a:p>
                <a:pPr lvl="1"/>
                <a:r>
                  <a:rPr lang="en-US" sz="2400" dirty="0"/>
                  <a:t>Drop infinity; don’t flip kernel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965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51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Relaxed definition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for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im_width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- K + 1):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for j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im_height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– K + 1):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= 0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for u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for v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+=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i+u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j+v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* kernel[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u,v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  <a:p>
                <a:pPr marL="57145" indent="0">
                  <a:buNone/>
                </a:pPr>
                <a:r>
                  <a:rPr lang="en-US" sz="2800" dirty="0">
                    <a:latin typeface="+mn-lt"/>
                    <a:cs typeface="Courier New" panose="02070309020205020404" pitchFamily="49" charset="0"/>
                  </a:rPr>
                  <a:t>GPU!!</a:t>
                </a:r>
                <a:endParaRPr lang="en-US" sz="1800" dirty="0">
                  <a:latin typeface="+mn-lt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1125" t="-2062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7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36FDC86-1F58-4F6A-B79F-E3F9E2D9CDC2}"/>
              </a:ext>
            </a:extLst>
          </p:cNvPr>
          <p:cNvGraphicFramePr>
            <a:graphicFrameLocks noGrp="1"/>
          </p:cNvGraphicFramePr>
          <p:nvPr/>
        </p:nvGraphicFramePr>
        <p:xfrm>
          <a:off x="6316980" y="2350909"/>
          <a:ext cx="3154680" cy="3128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Padding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877210-119D-4447-A0E3-8C328CEEF12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828799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 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585262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189894-6BD3-4535-9AAF-71B4FA406AD1}"/>
              </a:ext>
            </a:extLst>
          </p:cNvPr>
          <p:cNvCxnSpPr>
            <a:cxnSpLocks/>
          </p:cNvCxnSpPr>
          <p:nvPr/>
        </p:nvCxnSpPr>
        <p:spPr>
          <a:xfrm>
            <a:off x="4930422" y="3594447"/>
            <a:ext cx="4048067" cy="816669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B075A3-3847-4360-8FF3-21778878D148}"/>
              </a:ext>
            </a:extLst>
          </p:cNvPr>
          <p:cNvCxnSpPr>
            <a:cxnSpLocks/>
          </p:cNvCxnSpPr>
          <p:nvPr/>
        </p:nvCxnSpPr>
        <p:spPr>
          <a:xfrm flipH="1">
            <a:off x="4786313" y="3700463"/>
            <a:ext cx="2471737" cy="757237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1D26C2-9CE3-4EE7-8C3D-8E643C3B4C73}"/>
              </a:ext>
            </a:extLst>
          </p:cNvPr>
          <p:cNvCxnSpPr>
            <a:cxnSpLocks/>
          </p:cNvCxnSpPr>
          <p:nvPr/>
        </p:nvCxnSpPr>
        <p:spPr>
          <a:xfrm flipH="1">
            <a:off x="7475749" y="3666661"/>
            <a:ext cx="1168190" cy="85533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90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1233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849735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Stride=2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63200" y="1295400"/>
          <a:ext cx="150876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514600"/>
          <a:ext cx="2628900" cy="2606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54306B3-0D58-4533-88A5-375AC7AAE224}"/>
              </a:ext>
            </a:extLst>
          </p:cNvPr>
          <p:cNvSpPr/>
          <p:nvPr/>
        </p:nvSpPr>
        <p:spPr>
          <a:xfrm>
            <a:off x="5562600" y="1579879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7A9A-AF5E-4E38-8091-0D758A15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Stride: Max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39D71-E5B6-4A43-95E5-4F2BE733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"/>
          <a:stretch/>
        </p:blipFill>
        <p:spPr>
          <a:xfrm>
            <a:off x="838200" y="1612251"/>
            <a:ext cx="10287000" cy="3633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CCBB5E-2DD5-44A5-8A0A-69DD772BA3FD}"/>
              </a:ext>
            </a:extLst>
          </p:cNvPr>
          <p:cNvSpPr/>
          <p:nvPr/>
        </p:nvSpPr>
        <p:spPr>
          <a:xfrm>
            <a:off x="304800" y="60198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Stanford CS 231n, Spring 2017</a:t>
            </a:r>
          </a:p>
        </p:txBody>
      </p:sp>
    </p:spTree>
    <p:extLst>
      <p:ext uri="{BB962C8B-B14F-4D97-AF65-F5344CB8AC3E}">
        <p14:creationId xmlns:p14="http://schemas.microsoft.com/office/powerpoint/2010/main" val="1904637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445005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153400" y="3352800"/>
            <a:ext cx="914400" cy="479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53400" y="3962400"/>
            <a:ext cx="914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00" y="2667000"/>
            <a:ext cx="838200" cy="2603191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8153400" y="4114800"/>
            <a:ext cx="914400" cy="4572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 contras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7600" y="3124200"/>
            <a:ext cx="533400" cy="166243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101346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Down Arrow 60"/>
          <p:cNvSpPr/>
          <p:nvPr/>
        </p:nvSpPr>
        <p:spPr>
          <a:xfrm>
            <a:off x="104394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8214360" y="30480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8214360" y="43434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66335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599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351124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94836" y="2577170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5718" y="1112957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Lenet5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Lecun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et al, 1998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Convnets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digit recognition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400" y="6172200"/>
            <a:ext cx="1186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LeCun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et al. "Gradient-based learning applied to document recognition."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2213308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171036" y="3411283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7600634" y="2098217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783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415DB3-3C21-4FA7-8F40-EE06A6E2276E}"/>
              </a:ext>
            </a:extLst>
          </p:cNvPr>
          <p:cNvCxnSpPr>
            <a:cxnSpLocks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4749160" y="4090139"/>
            <a:ext cx="60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image in C3 is actually the result of a 3D convolution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E47BD-F01E-4A72-A741-CCCABC92B787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Kernel_1: 6x5x5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66A3CB-9171-4FE7-B06A-C6545788296A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C3_1: 1x10x10</a:t>
            </a:r>
          </a:p>
        </p:txBody>
      </p:sp>
    </p:spTree>
    <p:extLst>
      <p:ext uri="{BB962C8B-B14F-4D97-AF65-F5344CB8AC3E}">
        <p14:creationId xmlns:p14="http://schemas.microsoft.com/office/powerpoint/2010/main" val="2974872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39602C9-E886-4536-970A-46209B1F0D85}"/>
              </a:ext>
            </a:extLst>
          </p:cNvPr>
          <p:cNvCxnSpPr>
            <a:cxnSpLocks/>
          </p:cNvCxnSpPr>
          <p:nvPr/>
        </p:nvCxnSpPr>
        <p:spPr>
          <a:xfrm flipV="1">
            <a:off x="6296870" y="3517126"/>
            <a:ext cx="1845644" cy="142400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87B0A5-B54D-4C2A-99A6-320AB05E80BC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96000" y="1980889"/>
            <a:ext cx="389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image in C3 convolved S2 convolved with a different 3D kernel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65497-0E5A-4544-858B-6B60ADCC7954}"/>
              </a:ext>
            </a:extLst>
          </p:cNvPr>
          <p:cNvSpPr/>
          <p:nvPr/>
        </p:nvSpPr>
        <p:spPr>
          <a:xfrm>
            <a:off x="6477251" y="3115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FCEAB0-E374-4F0D-AFCC-0C93B02C8947}"/>
              </a:ext>
            </a:extLst>
          </p:cNvPr>
          <p:cNvSpPr/>
          <p:nvPr/>
        </p:nvSpPr>
        <p:spPr>
          <a:xfrm>
            <a:off x="6629651" y="3267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4B7E06-FA13-4A2B-AFF6-79DE18454872}"/>
              </a:ext>
            </a:extLst>
          </p:cNvPr>
          <p:cNvSpPr/>
          <p:nvPr/>
        </p:nvSpPr>
        <p:spPr>
          <a:xfrm>
            <a:off x="6782051" y="34198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B2B088-2064-432C-8587-D2CD72EBCAAD}"/>
              </a:ext>
            </a:extLst>
          </p:cNvPr>
          <p:cNvSpPr/>
          <p:nvPr/>
        </p:nvSpPr>
        <p:spPr>
          <a:xfrm>
            <a:off x="6934451" y="35722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56747F-5439-4BE2-81E5-ADBBEAEBD2D0}"/>
              </a:ext>
            </a:extLst>
          </p:cNvPr>
          <p:cNvSpPr/>
          <p:nvPr/>
        </p:nvSpPr>
        <p:spPr>
          <a:xfrm>
            <a:off x="7086851" y="37246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E86B93-819C-41E3-92F5-56E844EB2B6D}"/>
              </a:ext>
            </a:extLst>
          </p:cNvPr>
          <p:cNvSpPr/>
          <p:nvPr/>
        </p:nvSpPr>
        <p:spPr>
          <a:xfrm>
            <a:off x="7239251" y="3877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2245D9-071E-4BC0-A6D8-85002031385E}"/>
              </a:ext>
            </a:extLst>
          </p:cNvPr>
          <p:cNvSpPr/>
          <p:nvPr/>
        </p:nvSpPr>
        <p:spPr>
          <a:xfrm>
            <a:off x="7391651" y="4029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123FD-962D-48D5-96A5-FFAC79BD576C}"/>
              </a:ext>
            </a:extLst>
          </p:cNvPr>
          <p:cNvSpPr/>
          <p:nvPr/>
        </p:nvSpPr>
        <p:spPr>
          <a:xfrm>
            <a:off x="8306968" y="3164600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2044BB-3C7F-4699-9C25-2C9C207D7A9F}"/>
              </a:ext>
            </a:extLst>
          </p:cNvPr>
          <p:cNvSpPr txBox="1"/>
          <p:nvPr/>
        </p:nvSpPr>
        <p:spPr>
          <a:xfrm>
            <a:off x="6461485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Kernel_2: 6x5x5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7E6A8F-A139-4B2C-9461-614C17C1C6A7}"/>
              </a:ext>
            </a:extLst>
          </p:cNvPr>
          <p:cNvSpPr txBox="1"/>
          <p:nvPr/>
        </p:nvSpPr>
        <p:spPr>
          <a:xfrm>
            <a:off x="8222447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C3_2: 1x10x10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Kernel_1: 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C3_1: 1x10x10</a:t>
            </a:r>
          </a:p>
        </p:txBody>
      </p:sp>
    </p:spTree>
    <p:extLst>
      <p:ext uri="{BB962C8B-B14F-4D97-AF65-F5344CB8AC3E}">
        <p14:creationId xmlns:p14="http://schemas.microsoft.com/office/powerpoint/2010/main" val="3068505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37032" y="2032697"/>
            <a:ext cx="571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16 images in C3 are the result of doing 16 3D convolutions of S2 with 16 different 6x5x5 kernels.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Assuming no bias term, this is 16x6x5x5 weights!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7194132" y="6120962"/>
            <a:ext cx="182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Kernels: 16@6x5x5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9158383" y="6319341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C3: 16@10x10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068C9-5FF0-4845-A19C-1C1CCD29BE9D}"/>
              </a:ext>
            </a:extLst>
          </p:cNvPr>
          <p:cNvSpPr/>
          <p:nvPr/>
        </p:nvSpPr>
        <p:spPr>
          <a:xfrm>
            <a:off x="7137444" y="3518363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FE7D68-A260-4B40-A72F-623CFD832841}"/>
              </a:ext>
            </a:extLst>
          </p:cNvPr>
          <p:cNvSpPr/>
          <p:nvPr/>
        </p:nvSpPr>
        <p:spPr>
          <a:xfrm>
            <a:off x="7276474" y="3655067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07BD32-F206-4EEC-B104-2ABA39DB9C5D}"/>
              </a:ext>
            </a:extLst>
          </p:cNvPr>
          <p:cNvSpPr/>
          <p:nvPr/>
        </p:nvSpPr>
        <p:spPr>
          <a:xfrm>
            <a:off x="7431021" y="3810418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460787-5273-40EB-B16D-33F01EBD99D0}"/>
              </a:ext>
            </a:extLst>
          </p:cNvPr>
          <p:cNvSpPr/>
          <p:nvPr/>
        </p:nvSpPr>
        <p:spPr>
          <a:xfrm>
            <a:off x="7561410" y="3945769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B603E5-2D9A-4BD0-BD80-2C8A0DB831E2}"/>
              </a:ext>
            </a:extLst>
          </p:cNvPr>
          <p:cNvSpPr/>
          <p:nvPr/>
        </p:nvSpPr>
        <p:spPr>
          <a:xfrm>
            <a:off x="7709574" y="4095661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1AA375-B4A1-48B6-B1E3-13A7D3977610}"/>
              </a:ext>
            </a:extLst>
          </p:cNvPr>
          <p:cNvSpPr/>
          <p:nvPr/>
        </p:nvSpPr>
        <p:spPr>
          <a:xfrm>
            <a:off x="7848604" y="4232365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3D73FF-5EE8-458D-BF1B-A867EF50F65B}"/>
              </a:ext>
            </a:extLst>
          </p:cNvPr>
          <p:cNvSpPr/>
          <p:nvPr/>
        </p:nvSpPr>
        <p:spPr>
          <a:xfrm>
            <a:off x="8003355" y="4377679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129529-B2CD-4A7F-A830-FD45EF3706E1}"/>
              </a:ext>
            </a:extLst>
          </p:cNvPr>
          <p:cNvSpPr/>
          <p:nvPr/>
        </p:nvSpPr>
        <p:spPr>
          <a:xfrm>
            <a:off x="8133744" y="4513030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9989EE-9B99-4573-A982-9F4DC5B6928B}"/>
              </a:ext>
            </a:extLst>
          </p:cNvPr>
          <p:cNvSpPr/>
          <p:nvPr/>
        </p:nvSpPr>
        <p:spPr>
          <a:xfrm>
            <a:off x="8281908" y="4662922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BB67DC4-F8A4-4082-BC0D-B0E605145336}"/>
              </a:ext>
            </a:extLst>
          </p:cNvPr>
          <p:cNvSpPr/>
          <p:nvPr/>
        </p:nvSpPr>
        <p:spPr>
          <a:xfrm>
            <a:off x="8420938" y="4799626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A84652-B27C-4238-B6BC-EC55D3A198AA}"/>
              </a:ext>
            </a:extLst>
          </p:cNvPr>
          <p:cNvSpPr/>
          <p:nvPr/>
        </p:nvSpPr>
        <p:spPr>
          <a:xfrm>
            <a:off x="8575485" y="4954977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4FAA5BC-084C-4269-B83E-92BAAD10F5C4}"/>
              </a:ext>
            </a:extLst>
          </p:cNvPr>
          <p:cNvSpPr/>
          <p:nvPr/>
        </p:nvSpPr>
        <p:spPr>
          <a:xfrm>
            <a:off x="8705874" y="5090328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8F252E-A386-49B6-A9BF-4BA6C02490B5}"/>
              </a:ext>
            </a:extLst>
          </p:cNvPr>
          <p:cNvSpPr/>
          <p:nvPr/>
        </p:nvSpPr>
        <p:spPr>
          <a:xfrm>
            <a:off x="8854038" y="5240220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C44B2E-81F3-471C-A36E-2EA724EF8D60}"/>
              </a:ext>
            </a:extLst>
          </p:cNvPr>
          <p:cNvSpPr/>
          <p:nvPr/>
        </p:nvSpPr>
        <p:spPr>
          <a:xfrm>
            <a:off x="8993068" y="5376924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9FF994-AB94-4858-961D-F6E4612B4401}"/>
              </a:ext>
            </a:extLst>
          </p:cNvPr>
          <p:cNvSpPr/>
          <p:nvPr/>
        </p:nvSpPr>
        <p:spPr>
          <a:xfrm>
            <a:off x="9126952" y="5508402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0D1C583-2943-48A6-AE6C-845E94183CBE}"/>
              </a:ext>
            </a:extLst>
          </p:cNvPr>
          <p:cNvSpPr/>
          <p:nvPr/>
        </p:nvSpPr>
        <p:spPr>
          <a:xfrm>
            <a:off x="9257341" y="5643753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20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06400" y="1272172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Alexnet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Lecun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et al, 2012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Convnets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image classification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More data &amp; more compute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95600"/>
            <a:ext cx="9829800" cy="329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" y="6120824"/>
            <a:ext cx="11761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Krizhevsky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Alex,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Sutskever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and Geoffrey E. Hinton. "ImageNet classification with deep convolutional neural networks." NIPS, 2012.</a:t>
            </a:r>
          </a:p>
        </p:txBody>
      </p:sp>
    </p:spTree>
    <p:extLst>
      <p:ext uri="{BB962C8B-B14F-4D97-AF65-F5344CB8AC3E}">
        <p14:creationId xmlns:p14="http://schemas.microsoft.com/office/powerpoint/2010/main" val="29461773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CNNs for Image Recognition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81" y="1060634"/>
            <a:ext cx="9476237" cy="5232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Kaiming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He</a:t>
            </a:r>
          </a:p>
        </p:txBody>
      </p:sp>
    </p:spTree>
    <p:extLst>
      <p:ext uri="{BB962C8B-B14F-4D97-AF65-F5344CB8AC3E}">
        <p14:creationId xmlns:p14="http://schemas.microsoft.com/office/powerpoint/2010/main" val="7497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⋯ 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8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13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9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9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2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86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21083</TotalTime>
  <Words>2589</Words>
  <Application>Microsoft Office PowerPoint</Application>
  <PresentationFormat>Widescreen</PresentationFormat>
  <Paragraphs>1060</Paragraphs>
  <Slides>67</Slides>
  <Notes>13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Calibri Light</vt:lpstr>
      <vt:lpstr>Candara</vt:lpstr>
      <vt:lpstr>Wingdings</vt:lpstr>
      <vt:lpstr>Arial</vt:lpstr>
      <vt:lpstr>Calibri</vt:lpstr>
      <vt:lpstr>Courier New</vt:lpstr>
      <vt:lpstr>Cambria Math</vt:lpstr>
      <vt:lpstr>CMU Serif Roman</vt:lpstr>
      <vt:lpstr>Office Theme</vt:lpstr>
      <vt:lpstr>1_Office Theme</vt:lpstr>
      <vt:lpstr>Warm-up as You Log In</vt:lpstr>
      <vt:lpstr>Announcements</vt:lpstr>
      <vt:lpstr>  Introduction to Machine Learning  Neural Networks</vt:lpstr>
      <vt:lpstr>Plan</vt:lpstr>
      <vt:lpstr>Backpropagation (so-far)</vt:lpstr>
      <vt:lpstr>Matrix Calculus</vt:lpstr>
      <vt:lpstr>Matrix Calculus</vt:lpstr>
      <vt:lpstr>Matrix Calculus</vt:lpstr>
      <vt:lpstr>Matrix Calculus</vt:lpstr>
      <vt:lpstr>Matrix Calculus</vt:lpstr>
      <vt:lpstr>Warm-up as You Log In</vt:lpstr>
      <vt:lpstr>Calculus Chain Rule</vt:lpstr>
      <vt:lpstr>Piazza Poll 1</vt:lpstr>
      <vt:lpstr>Piazza Poll 1</vt:lpstr>
      <vt:lpstr>Piazza Poll 2</vt:lpstr>
      <vt:lpstr>Piazza Poll 2</vt:lpstr>
      <vt:lpstr>Network Optimization</vt:lpstr>
      <vt:lpstr>Network Optimization</vt:lpstr>
      <vt:lpstr>Backpropagation (updated)</vt:lpstr>
      <vt:lpstr>Neural Network Implementation</vt:lpstr>
      <vt:lpstr>Neural Networks Properties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a 1-D Function</vt:lpstr>
      <vt:lpstr>Network to Approximate a 1-D Function</vt:lpstr>
      <vt:lpstr>Network to Approximate a 1-D Function</vt:lpstr>
      <vt:lpstr>Network to Approximate a 1-D Function</vt:lpstr>
      <vt:lpstr>Convolutional Neural Nets</vt:lpstr>
      <vt:lpstr>Computer Vision: How far along are we?</vt:lpstr>
      <vt:lpstr>Computer Vision: How far along are we?</vt:lpstr>
      <vt:lpstr>Computer Vision: How far along are we?</vt:lpstr>
      <vt:lpstr>Computer Vision: How far along are we?</vt:lpstr>
      <vt:lpstr>Computer Vision: Autonomous Driving</vt:lpstr>
      <vt:lpstr>Computer Vision: Domain Transfer</vt:lpstr>
      <vt:lpstr>Outline</vt:lpstr>
      <vt:lpstr>Image Classification</vt:lpstr>
      <vt:lpstr>Image Classification</vt:lpstr>
      <vt:lpstr>HoG Filter</vt:lpstr>
      <vt:lpstr>Image Classification</vt:lpstr>
      <vt:lpstr>Classification: Learning Features</vt:lpstr>
      <vt:lpstr>Classification: Deep Learning</vt:lpstr>
      <vt:lpstr>Classification: Deep Learning</vt:lpstr>
      <vt:lpstr>Convolutional Neural Networks</vt:lpstr>
      <vt:lpstr>Convolution</vt:lpstr>
      <vt:lpstr>Convolution</vt:lpstr>
      <vt:lpstr>Convolution</vt:lpstr>
      <vt:lpstr>Convolution</vt:lpstr>
      <vt:lpstr>Convolution</vt:lpstr>
      <vt:lpstr>Convolution: Padding</vt:lpstr>
      <vt:lpstr>Piazza Poll 3 : Which kernel goes with which output image?</vt:lpstr>
      <vt:lpstr>Piazza Poll 3: Which kernel goes with which output image?</vt:lpstr>
      <vt:lpstr>Convolutional Neural Networks</vt:lpstr>
      <vt:lpstr>Convolutional Neural Networks</vt:lpstr>
      <vt:lpstr>Convolution: Stride=2</vt:lpstr>
      <vt:lpstr>Stride: Max Pooling</vt:lpstr>
      <vt:lpstr>Convolutional Neural Networks</vt:lpstr>
      <vt:lpstr>Convolutional Neural Networks</vt:lpstr>
      <vt:lpstr>Convolutional Neural Networks</vt:lpstr>
      <vt:lpstr>Convolutional Neural Networks</vt:lpstr>
      <vt:lpstr>Question:</vt:lpstr>
      <vt:lpstr>Question:</vt:lpstr>
      <vt:lpstr>Question:</vt:lpstr>
      <vt:lpstr>Question:</vt:lpstr>
      <vt:lpstr>Convolutional Neural Networks</vt:lpstr>
      <vt:lpstr>CNNs for Image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885</cp:revision>
  <cp:lastPrinted>2020-03-04T16:45:08Z</cp:lastPrinted>
  <dcterms:created xsi:type="dcterms:W3CDTF">2018-10-11T11:39:27Z</dcterms:created>
  <dcterms:modified xsi:type="dcterms:W3CDTF">2020-10-22T21:09:04Z</dcterms:modified>
</cp:coreProperties>
</file>