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8"/>
  </p:notesMasterIdLst>
  <p:sldIdLst>
    <p:sldId id="2157" r:id="rId3"/>
    <p:sldId id="2142" r:id="rId4"/>
    <p:sldId id="1268" r:id="rId5"/>
    <p:sldId id="2183" r:id="rId6"/>
    <p:sldId id="2186" r:id="rId7"/>
    <p:sldId id="257" r:id="rId8"/>
    <p:sldId id="2155" r:id="rId9"/>
    <p:sldId id="2152" r:id="rId10"/>
    <p:sldId id="2160" r:id="rId11"/>
    <p:sldId id="2184" r:id="rId12"/>
    <p:sldId id="2161" r:id="rId13"/>
    <p:sldId id="2162" r:id="rId14"/>
    <p:sldId id="2167" r:id="rId15"/>
    <p:sldId id="2168" r:id="rId16"/>
    <p:sldId id="2185" r:id="rId17"/>
    <p:sldId id="2158" r:id="rId18"/>
    <p:sldId id="2156" r:id="rId19"/>
    <p:sldId id="2164" r:id="rId20"/>
    <p:sldId id="2165" r:id="rId21"/>
    <p:sldId id="2169" r:id="rId22"/>
    <p:sldId id="1753" r:id="rId23"/>
    <p:sldId id="1754" r:id="rId24"/>
    <p:sldId id="1755" r:id="rId25"/>
    <p:sldId id="1756" r:id="rId26"/>
    <p:sldId id="1757" r:id="rId27"/>
    <p:sldId id="1758" r:id="rId28"/>
    <p:sldId id="1759" r:id="rId29"/>
    <p:sldId id="1760" r:id="rId30"/>
    <p:sldId id="1761" r:id="rId31"/>
    <p:sldId id="1762" r:id="rId32"/>
    <p:sldId id="1763" r:id="rId33"/>
    <p:sldId id="1764" r:id="rId34"/>
    <p:sldId id="1765" r:id="rId35"/>
    <p:sldId id="1766" r:id="rId36"/>
    <p:sldId id="1767" r:id="rId37"/>
    <p:sldId id="1915" r:id="rId38"/>
    <p:sldId id="2166" r:id="rId39"/>
    <p:sldId id="839" r:id="rId40"/>
    <p:sldId id="1913" r:id="rId41"/>
    <p:sldId id="1911" r:id="rId42"/>
    <p:sldId id="1769" r:id="rId43"/>
    <p:sldId id="1774" r:id="rId44"/>
    <p:sldId id="1776" r:id="rId45"/>
    <p:sldId id="1777" r:id="rId46"/>
    <p:sldId id="1778" r:id="rId47"/>
    <p:sldId id="1779" r:id="rId48"/>
    <p:sldId id="1780" r:id="rId49"/>
    <p:sldId id="1781" r:id="rId50"/>
    <p:sldId id="1782" r:id="rId51"/>
    <p:sldId id="1783" r:id="rId52"/>
    <p:sldId id="1784" r:id="rId53"/>
    <p:sldId id="1785" r:id="rId54"/>
    <p:sldId id="1786" r:id="rId55"/>
    <p:sldId id="1787" r:id="rId56"/>
    <p:sldId id="1788" r:id="rId57"/>
    <p:sldId id="1789" r:id="rId58"/>
    <p:sldId id="1916" r:id="rId59"/>
    <p:sldId id="2187" r:id="rId60"/>
    <p:sldId id="2172" r:id="rId61"/>
    <p:sldId id="1256" r:id="rId62"/>
    <p:sldId id="1253" r:id="rId63"/>
    <p:sldId id="1254" r:id="rId64"/>
    <p:sldId id="1791" r:id="rId65"/>
    <p:sldId id="1793" r:id="rId66"/>
    <p:sldId id="1794" r:id="rId67"/>
  </p:sldIdLst>
  <p:sldSz cx="12192000" cy="6858000"/>
  <p:notesSz cx="9296400" cy="70104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Cambria Math" panose="02040503050406030204" pitchFamily="18" charset="0"/>
      <p:regular r:id="rId75"/>
    </p:embeddedFont>
    <p:embeddedFont>
      <p:font typeface="Candara" panose="020E0502030303020204" pitchFamily="34" charset="0"/>
      <p:regular r:id="rId76"/>
      <p:bold r:id="rId77"/>
      <p:italic r:id="rId78"/>
      <p:boldItalic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4.fntdata"/><Relationship Id="rId80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8.fntdata"/><Relationship Id="rId7" Type="http://schemas.openxmlformats.org/officeDocument/2006/relationships/slide" Target="slides/slide5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3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66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84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4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1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45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640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93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84775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9135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2554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5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3liCbRZPrZ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CF042D-6E4E-4D01-B835-B41413BD7BF1}"/>
              </a:ext>
            </a:extLst>
          </p:cNvPr>
          <p:cNvSpPr txBox="1">
            <a:spLocks/>
          </p:cNvSpPr>
          <p:nvPr/>
        </p:nvSpPr>
        <p:spPr>
          <a:xfrm>
            <a:off x="609599" y="1210761"/>
            <a:ext cx="10972799" cy="1100640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In-Class Exercise: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Debug the following program which is (incorrectly) attempting to run SGD for multinomial logistic regression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63A9F7-1DBF-4B8E-9216-34B098B3ABC8}"/>
              </a:ext>
            </a:extLst>
          </p:cNvPr>
          <p:cNvSpPr txBox="1">
            <a:spLocks/>
          </p:cNvSpPr>
          <p:nvPr/>
        </p:nvSpPr>
        <p:spPr>
          <a:xfrm>
            <a:off x="609599" y="2525065"/>
            <a:ext cx="10972799" cy="4058296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Buggy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while not converged: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for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in shuffle([1,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,N]):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    for k in [1,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,K]: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        theta[k] = theta[k] - gamma * grad(x[i], y[i], theta, k)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e Mono" charset="0"/>
              <a:ea typeface="Andale Mono" charset="0"/>
              <a:cs typeface="Andale Mono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grad(x[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], y[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], theta, k)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returns the gradient of the negative log-likelihood of the training example (x[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],y[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]) with respect to vector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theta[k]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gamma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the learning rate. N = # of examples. K = # of output classes. M = # of features.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theta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K by M matrix.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8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Face Recognition</a:t>
            </a:r>
          </a:p>
        </p:txBody>
      </p:sp>
      <p:pic>
        <p:nvPicPr>
          <p:cNvPr id="4" name="Picture 2" descr="Image result for face dataset">
            <a:extLst>
              <a:ext uri="{FF2B5EF4-FFF2-40B4-BE49-F238E27FC236}">
                <a16:creationId xmlns:a16="http://schemas.microsoft.com/office/drawing/2014/main" id="{2484F9FF-F02A-45DC-BB8D-8BA8FC4B7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8" t="-1" b="62425"/>
          <a:stretch/>
        </p:blipFill>
        <p:spPr bwMode="auto">
          <a:xfrm>
            <a:off x="5805350" y="1325100"/>
            <a:ext cx="5981838" cy="50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2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C744BC-1F41-4548-983B-3A83103E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" y="1601269"/>
            <a:ext cx="10515600" cy="450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A0551-0DB0-4F5A-9AAD-5ABCDB594F84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ImageNet</a:t>
            </a:r>
          </a:p>
        </p:txBody>
      </p:sp>
    </p:spTree>
    <p:extLst>
      <p:ext uri="{BB962C8B-B14F-4D97-AF65-F5344CB8AC3E}">
        <p14:creationId xmlns:p14="http://schemas.microsoft.com/office/powerpoint/2010/main" val="71000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A0AB4-3A17-42DF-9C9D-B9F39AC6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15" y="1758328"/>
            <a:ext cx="11287369" cy="3784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8A651-F6B8-46EF-B1E5-6190C0D61D75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</p:spTree>
    <p:extLst>
      <p:ext uri="{BB962C8B-B14F-4D97-AF65-F5344CB8AC3E}">
        <p14:creationId xmlns:p14="http://schemas.microsoft.com/office/powerpoint/2010/main" val="171911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60" y="2137340"/>
            <a:ext cx="7826905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</p:spTree>
    <p:extLst>
      <p:ext uri="{BB962C8B-B14F-4D97-AF65-F5344CB8AC3E}">
        <p14:creationId xmlns:p14="http://schemas.microsoft.com/office/powerpoint/2010/main" val="2753247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rcRect r="49659"/>
          <a:stretch/>
        </p:blipFill>
        <p:spPr>
          <a:xfrm>
            <a:off x="592560" y="2137340"/>
            <a:ext cx="3940171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</p:spTree>
    <p:extLst>
      <p:ext uri="{BB962C8B-B14F-4D97-AF65-F5344CB8AC3E}">
        <p14:creationId xmlns:p14="http://schemas.microsoft.com/office/powerpoint/2010/main" val="3974124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9" y="346692"/>
            <a:ext cx="10515600" cy="627812"/>
          </a:xfrm>
        </p:spPr>
        <p:txBody>
          <a:bodyPr/>
          <a:lstStyle/>
          <a:p>
            <a:r>
              <a:rPr lang="en-US" dirty="0"/>
              <a:t>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Regression on simple linear dataset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81BC-961C-448B-B0ED-94D41F2B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83" y="2079764"/>
            <a:ext cx="4890419" cy="328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2746829" y="537736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190440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regression on polynomial data?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3346904" y="586300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9EEE5F-6C3C-4B40-B973-622F959B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2" y="1859129"/>
            <a:ext cx="5941232" cy="400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45B85DD-A58F-4BDA-9C46-9775B7D248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697" y="2032097"/>
              <a:ext cx="230633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167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53167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45B85DD-A58F-4BDA-9C46-9775B7D248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819299"/>
                  </p:ext>
                </p:extLst>
              </p:nvPr>
            </p:nvGraphicFramePr>
            <p:xfrm>
              <a:off x="7426697" y="2032097"/>
              <a:ext cx="230633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167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53167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26" t="-1639" r="-10052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58" t="-1639" r="-1058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6262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Regression on simple linear dataset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220206-E2CF-4BE1-B12B-4DB307D90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/>
          <a:stretch/>
        </p:blipFill>
        <p:spPr bwMode="auto">
          <a:xfrm>
            <a:off x="266349" y="1598424"/>
            <a:ext cx="6549654" cy="47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D4DCE656-2B35-4F6A-A277-95442633354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696" y="2032097"/>
              <a:ext cx="354610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2034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298464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D4DCE656-2B35-4F6A-A277-954426333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5848336"/>
                  </p:ext>
                </p:extLst>
              </p:nvPr>
            </p:nvGraphicFramePr>
            <p:xfrm>
              <a:off x="7426696" y="2032097"/>
              <a:ext cx="354610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2034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298464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15" t="-1639" r="-20154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515" t="-1639" r="-10154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515" t="-1639" r="-1546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440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Polynomial feature map for 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81BC-961C-448B-B0ED-94D41F2B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04" y="2876358"/>
            <a:ext cx="4890419" cy="328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2701950" y="6173957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-24446" y="4430188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488193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3877026" cy="5671080"/>
          </a:xfrm>
        </p:spPr>
        <p:txBody>
          <a:bodyPr/>
          <a:lstStyle/>
          <a:p>
            <a:r>
              <a:rPr lang="en-US" dirty="0"/>
              <a:t>Polynomial feature map for linear classification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21483-F289-4544-AB8B-C392DA14E9F8}"/>
              </a:ext>
            </a:extLst>
          </p:cNvPr>
          <p:cNvSpPr/>
          <p:nvPr/>
        </p:nvSpPr>
        <p:spPr>
          <a:xfrm>
            <a:off x="552099" y="6167049"/>
            <a:ext cx="479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https://www.youtube.com/watch?v=3liCbRZPrZA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F9780-D316-490B-B6A9-40B85BD5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796" y="948139"/>
            <a:ext cx="7691494" cy="51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HW4</a:t>
            </a:r>
          </a:p>
          <a:p>
            <a:pPr marL="917575" lvl="2" indent="-457200"/>
            <a:r>
              <a:rPr lang="en-US" sz="2800" dirty="0"/>
              <a:t>Wed, 10/14, 11:59 pm</a:t>
            </a:r>
          </a:p>
          <a:p>
            <a:endParaRPr lang="en-US" dirty="0"/>
          </a:p>
          <a:p>
            <a:r>
              <a:rPr lang="en-US" dirty="0"/>
              <a:t>Midterm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Almost finished, grades will hopefully be out later today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Come talk to us if you’re not happy with how you are doing in the course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709908" cy="5671080"/>
          </a:xfrm>
        </p:spPr>
        <p:txBody>
          <a:bodyPr/>
          <a:lstStyle/>
          <a:p>
            <a:r>
              <a:rPr lang="en-US" dirty="0"/>
              <a:t>Two ways to think about it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EF01DF-24B5-4414-8B42-95AC9608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2" y="2409198"/>
            <a:ext cx="5138593" cy="34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307D1CE-9C2B-4FC0-A403-BEF850B2B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/>
          <a:stretch/>
        </p:blipFill>
        <p:spPr bwMode="auto">
          <a:xfrm>
            <a:off x="6663277" y="2226236"/>
            <a:ext cx="5208355" cy="37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C5E009-CEDE-9D49-8366-425CB41EA148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804672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992D3C-00E3-4348-AC65-12D74B6B70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90557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835F12-00B6-2A42-A9D9-59B53C34C15A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804672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0468E5-8D74-46C4-BEA5-829D4BBF18C2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1647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29088C-9599-4946-B062-9DAA3CC2054E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1207008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F8A041A-2B07-42E5-B978-DC4959FBD003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63220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CB9376-C404-6D45-BC00-FBF1D6DED5A6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1609344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92A853-1162-4697-9EFA-E075338746DA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90369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7624AA-1EEC-454E-AA29-710982ECC973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5CA989-61B9-410A-BF83-1078AD740EEC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09075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B8F7EAF-437F-DF42-9678-3332DB49381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DF33AB-56B6-4E4D-AF47-590570115BB6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57329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05698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Over-fitting</a:t>
            </a:r>
          </a:p>
        </p:txBody>
      </p:sp>
      <p:pic>
        <p:nvPicPr>
          <p:cNvPr id="107522" name="Content Placeholder 3" descr="Figure1.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/>
          <a:stretch/>
        </p:blipFill>
        <p:spPr>
          <a:xfrm>
            <a:off x="3551013" y="1464630"/>
            <a:ext cx="4892794" cy="38338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5AD71-96FD-45AA-A40A-BFF673AE26BD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457059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Polynomial Coefficients   </a:t>
            </a:r>
            <a:endParaRPr lang="en-GB">
              <a:latin typeface="cmmi1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76846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multi-class logistic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Feature engineering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Make our linear methods more powerful!!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Make sure they aren’t too powerful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8F6068F-2911-2F4C-9414-28F0FA0EA949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64927F-3B1F-A647-A1D7-5D06A25126B9}"/>
              </a:ext>
            </a:extLst>
          </p:cNvPr>
          <p:cNvSpPr txBox="1"/>
          <p:nvPr/>
        </p:nvSpPr>
        <p:spPr>
          <a:xfrm>
            <a:off x="8310282" y="997097"/>
            <a:ext cx="2195878" cy="3252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just N = 10 points we overfit!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But with N = 100 points, the overfitting (mostly) disappears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Takeaway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more data helps prevent overfitting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EB9BB-F779-4284-819F-11F7F6D25A9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32411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0282" y="997097"/>
            <a:ext cx="2195878" cy="3252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just N = 10 points we overfit!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But with N = 100 points, the overfitting (mostly) disappears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Takeaway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more data helps prevent overfitting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7AB7BA-70C1-1544-95E9-669912C826E1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41948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0944426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2910312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078544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998562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0838475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2132716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(1.5)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71520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186B9BE-76E4-4444-A54A-4D3EA3A66CFC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42394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FDCA1-C2F8-BA4E-82CE-5B3B1AA6CE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29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Definition</a:t>
            </a:r>
            <a:r>
              <a:rPr lang="en-US" dirty="0"/>
              <a:t>: The problem of </a:t>
            </a:r>
            <a:r>
              <a:rPr lang="en-US" b="1" dirty="0"/>
              <a:t>overfitting</a:t>
            </a:r>
            <a:r>
              <a:rPr lang="en-US" dirty="0"/>
              <a:t> is when the model captures the noise in the training data instead of the underlying structure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Overfitting can occur in all the models we’ve seen so far: </a:t>
            </a:r>
          </a:p>
          <a:p>
            <a:pPr lvl="1"/>
            <a:r>
              <a:rPr lang="en-US" dirty="0"/>
              <a:t>Decision Trees (e.g. when tree is too deep)</a:t>
            </a:r>
          </a:p>
          <a:p>
            <a:pPr lvl="1"/>
            <a:r>
              <a:rPr lang="en-US" dirty="0"/>
              <a:t>KNN (e.g. when k is small)</a:t>
            </a:r>
          </a:p>
          <a:p>
            <a:pPr lvl="1"/>
            <a:r>
              <a:rPr lang="en-US" dirty="0"/>
              <a:t>Perceptron (e.g. when sample isn’t representative)</a:t>
            </a:r>
          </a:p>
          <a:p>
            <a:pPr lvl="1"/>
            <a:r>
              <a:rPr lang="en-US" dirty="0"/>
              <a:t>Linear Regression (e.g. with nonlinear features)</a:t>
            </a:r>
          </a:p>
          <a:p>
            <a:pPr lvl="1"/>
            <a:r>
              <a:rPr lang="en-US" dirty="0"/>
              <a:t>Logistic Regression (e.g. with many rare features)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EA710-5103-4014-BD88-613B992343F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27716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64" y="1208445"/>
            <a:ext cx="5384800" cy="50249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Example: Stock Prices</a:t>
            </a:r>
          </a:p>
          <a:p>
            <a:r>
              <a:rPr lang="en-US" dirty="0"/>
              <a:t>Suppose we wish to predict Google’s stock price at time t+1 </a:t>
            </a:r>
          </a:p>
          <a:p>
            <a:r>
              <a:rPr lang="en-US" b="1" dirty="0"/>
              <a:t>What features should we use?</a:t>
            </a:r>
            <a:br>
              <a:rPr lang="en-US" b="1" dirty="0"/>
            </a:br>
            <a:r>
              <a:rPr lang="en-US" dirty="0"/>
              <a:t>(putting all computational concerns aside)</a:t>
            </a:r>
          </a:p>
          <a:p>
            <a:pPr lvl="1"/>
            <a:r>
              <a:rPr lang="en-US" dirty="0"/>
              <a:t>Stock prices of all other stocks at times t, t-1, t-2, …, t - k</a:t>
            </a:r>
          </a:p>
          <a:p>
            <a:pPr lvl="1"/>
            <a:r>
              <a:rPr lang="en-US" dirty="0"/>
              <a:t>Mentions of Google with positive / negative sentiment words in all newspapers and social media outlets</a:t>
            </a:r>
          </a:p>
          <a:p>
            <a:pPr lvl="1"/>
            <a:endParaRPr lang="en-US" dirty="0"/>
          </a:p>
          <a:p>
            <a:r>
              <a:rPr lang="en-US" dirty="0"/>
              <a:t>Do we believe that </a:t>
            </a:r>
            <a:r>
              <a:rPr lang="en-US" b="1" dirty="0"/>
              <a:t>all</a:t>
            </a:r>
            <a:r>
              <a:rPr lang="en-US" dirty="0"/>
              <a:t> of these features are going to be useful?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38" y="1645920"/>
            <a:ext cx="5272331" cy="3674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EE5BD-9764-46C6-88AE-7B190709D2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36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Occam’s Razor: </a:t>
            </a:r>
            <a:r>
              <a:rPr lang="en-US" dirty="0"/>
              <a:t>prefer the simplest hypothesis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does it mean for a hypothesis (or model) to be </a:t>
            </a:r>
            <a:r>
              <a:rPr lang="en-US" b="1" dirty="0"/>
              <a:t>simple</a:t>
            </a:r>
            <a:r>
              <a:rPr lang="en-US" dirty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small number of features (</a:t>
            </a:r>
            <a:r>
              <a:rPr lang="en-US" b="1" dirty="0"/>
              <a:t>model selection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small number of “important” features (</a:t>
            </a:r>
            <a:r>
              <a:rPr lang="en-US" b="1" dirty="0"/>
              <a:t>shrinkage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04165-727C-4FAD-A016-3F26BDAEE22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46958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44170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93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552099" y="1103928"/>
            <a:ext cx="6441347" cy="549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increases, the minimum of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midpoint between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and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J(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6E26AF-C6A6-43EF-A301-AB7E8569A3D5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Piazza Poll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8458C-3A58-49C7-B153-7F18BA06ECA9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F8185-5D05-41D2-BDE3-4C807311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0B97D-61CB-48C8-B6F6-586791E7069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97229A-25B5-4BD3-B8CD-BB8CCC96908F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C4F1512-4BFD-42D7-9185-A3FC9CC091F7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E1877-7BFE-4805-9738-1E213A3265F2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C37B8D-9AB6-4F3E-81B7-E0723AB2585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2675063-C186-45FE-A2E8-005B73377BA8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0150FE8-9597-44B4-AD58-E17208E3562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7EB0C03-3451-453A-BC20-8A6D22B47C87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A24D03B-C718-42D6-8AF0-C8F881959671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98D5A3-E2D4-4886-9893-CCE0F98D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C42A36-24C9-4617-BCC1-1EBE8F1BED17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7A5DC463-DEB9-47C0-9595-981A4EB72F06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7E5157AC-C0B3-4721-8822-F385702D62C7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D0AB19F0-302C-410B-8955-093C813A103E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6" name="Freeform 43">
                <a:extLst>
                  <a:ext uri="{FF2B5EF4-FFF2-40B4-BE49-F238E27FC236}">
                    <a16:creationId xmlns:a16="http://schemas.microsoft.com/office/drawing/2014/main" id="{DC24E88C-3BDC-43D3-96EA-2CFE26D99C5F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7" name="Freeform 44">
                <a:extLst>
                  <a:ext uri="{FF2B5EF4-FFF2-40B4-BE49-F238E27FC236}">
                    <a16:creationId xmlns:a16="http://schemas.microsoft.com/office/drawing/2014/main" id="{E69F7794-C253-4649-B8D0-865E105997C3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2DC0E8B5-01A8-41BB-8D2C-E657D4568CEC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9577FF-CAC7-40AE-96D6-55D245E4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52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676" y="1211067"/>
            <a:ext cx="8229600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weight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test error vs . regularization weight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2194" y="6118788"/>
                <a:ext cx="3341406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regularization weight,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194" y="6118788"/>
                <a:ext cx="3341406" cy="365125"/>
              </a:xfrm>
              <a:prstGeom prst="rect">
                <a:avLst/>
              </a:prstGeom>
              <a:blipFill>
                <a:blip r:embed="rId3"/>
                <a:stretch>
                  <a:fillRect l="-1275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2409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Wrap-up Logistic Regression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Logistic regression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22414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637130" y="1103928"/>
            <a:ext cx="6356316" cy="549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we increase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from 0, the the validation error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increase, then 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decrease, then 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1E8ACE-B306-C340-B3C9-54276AC9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9F0F316-2B6F-B947-9DBD-AFEB1C47475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AF94490-DC3B-B54C-9442-FE4CA428789C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A36CF30-890F-7E4F-8490-F1A5D2F28A0A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57AE14B-CD4E-1C43-98E7-3FB041C10C2B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F932B9-0A4F-F041-8BAD-B8E2AD583DB3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B204ED-3529-3E46-A08F-3E324367F604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79351F9-72A7-EF4F-ABC5-8F51357EAA25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AB737C6-8CD3-6E47-8A74-47077881CC1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D659876-020B-534F-A9DE-447AFEF0A2C0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C625B88-EFC9-0C45-BE0D-5EA13E0F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9768BE-D760-5C40-BD26-6A9622D8AA10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97EC4AD-43EB-EE46-B63B-90724AEF8C4F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A8C0F38-9CFC-5C48-8100-8202548CE97F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A6A7512C-E646-354E-B530-F906E29F8BF9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683F769A-823E-5D43-8DCE-FAC43A69091C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DD98D85D-B8C5-7447-A154-8B5EDC0B1710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EE190AD-0872-4242-8A84-E56758ADD3B4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217A178-C152-2B49-B409-BDF3D94C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515FE2A-4F49-493A-A7FA-77465BEE146E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Piazza Poll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2AC44-91E9-4815-8DAD-AF75DAB8D1DE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6516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 txBox="1">
                <a:spLocks/>
              </p:cNvSpPr>
              <p:nvPr/>
            </p:nvSpPr>
            <p:spPr>
              <a:xfrm>
                <a:off x="1981201" y="997098"/>
                <a:ext cx="8014447" cy="5359253"/>
              </a:xfrm>
              <a:prstGeom prst="rect">
                <a:avLst/>
              </a:prstGeom>
              <a:solidFill>
                <a:schemeClr val="accent2"/>
              </a:solid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Don’t Regularize the Bias (Intercept) Parameter!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8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997098"/>
                <a:ext cx="8014447" cy="53592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87411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32543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1637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78688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2766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60917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67641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33372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0338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Feedback Survey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See Piazza for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52200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5112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56081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29305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91950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7174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19409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47959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38074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64388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1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Feature Engineering</a:t>
            </a:r>
            <a:br>
              <a:rPr lang="en-US" sz="4600" dirty="0"/>
            </a:br>
            <a:r>
              <a:rPr lang="en-US" sz="4600" dirty="0"/>
              <a:t>and Regularization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</p:spTree>
    <p:extLst>
      <p:ext uri="{BB962C8B-B14F-4D97-AF65-F5344CB8AC3E}">
        <p14:creationId xmlns:p14="http://schemas.microsoft.com/office/powerpoint/2010/main" val="2878753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5913962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85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53240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Nonlinear basis functions </a:t>
            </a:r>
            <a:r>
              <a:rPr lang="en-US" dirty="0"/>
              <a:t>allow </a:t>
            </a:r>
            <a:r>
              <a:rPr lang="en-US" b="1" dirty="0"/>
              <a:t>linear models</a:t>
            </a:r>
            <a:r>
              <a:rPr lang="en-US" dirty="0"/>
              <a:t> (e.g. Linear Regression, Logistic Regression) to capture </a:t>
            </a:r>
            <a:r>
              <a:rPr lang="en-US" b="1" dirty="0"/>
              <a:t>nonlinear</a:t>
            </a:r>
            <a:r>
              <a:rPr lang="en-US" dirty="0"/>
              <a:t> aspects of the original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Nonlinear features are </a:t>
            </a:r>
            <a:r>
              <a:rPr lang="en-US" b="1" dirty="0"/>
              <a:t>require no changes to the model </a:t>
            </a:r>
            <a:r>
              <a:rPr lang="en-US" dirty="0"/>
              <a:t>(i.e. just preprocessing)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Regularization</a:t>
            </a:r>
            <a:r>
              <a:rPr lang="en-US" dirty="0"/>
              <a:t> helps to avoid </a:t>
            </a:r>
            <a:r>
              <a:rPr lang="en-US" b="1" dirty="0"/>
              <a:t>overfitting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Regularization</a:t>
            </a:r>
            <a:r>
              <a:rPr lang="en-US" dirty="0"/>
              <a:t> and </a:t>
            </a:r>
            <a:r>
              <a:rPr lang="en-US" b="1" dirty="0"/>
              <a:t>MAP estimation</a:t>
            </a:r>
            <a:r>
              <a:rPr lang="en-US" dirty="0"/>
              <a:t> are equivalent for appropriately chosen priors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73592-4F37-4CF7-AFD0-5B995A028C9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34016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 Engineering / Regularization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Engineer appropriate features for a new task</a:t>
            </a:r>
          </a:p>
          <a:p>
            <a:r>
              <a:rPr lang="en-US" dirty="0"/>
              <a:t>Use feature selection techniques to identify and remove irrelevant features</a:t>
            </a:r>
          </a:p>
          <a:p>
            <a:r>
              <a:rPr lang="en-US" dirty="0"/>
              <a:t>Identify when a model is overfitting</a:t>
            </a:r>
          </a:p>
          <a:p>
            <a:r>
              <a:rPr lang="en-US" dirty="0"/>
              <a:t>Add a </a:t>
            </a:r>
            <a:r>
              <a:rPr lang="en-US" dirty="0" err="1"/>
              <a:t>regularizer</a:t>
            </a:r>
            <a:r>
              <a:rPr lang="en-US" dirty="0"/>
              <a:t> to an existing objective in order to combat overfitting</a:t>
            </a:r>
          </a:p>
          <a:p>
            <a:r>
              <a:rPr lang="en-US"/>
              <a:t>Convert </a:t>
            </a:r>
            <a:r>
              <a:rPr lang="en-US" dirty="0"/>
              <a:t>linearly inseparable dataset to a linearly separable dataset in higher dimensions</a:t>
            </a:r>
          </a:p>
          <a:p>
            <a:r>
              <a:rPr lang="en-US" dirty="0"/>
              <a:t>Describe feature engineering in common application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34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60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Predicting Rating from Written Movie Review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34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Handwritten Digits</a:t>
            </a:r>
          </a:p>
        </p:txBody>
      </p:sp>
      <p:pic>
        <p:nvPicPr>
          <p:cNvPr id="4" name="Picture 2" descr="Image result for mnist dataset">
            <a:extLst>
              <a:ext uri="{FF2B5EF4-FFF2-40B4-BE49-F238E27FC236}">
                <a16:creationId xmlns:a16="http://schemas.microsoft.com/office/drawing/2014/main" id="{7687FAFC-417E-4F09-8E58-A71776C1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20" y="1986547"/>
            <a:ext cx="5088481" cy="40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9416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20733</TotalTime>
  <Words>2417</Words>
  <Application>Microsoft Office PowerPoint</Application>
  <PresentationFormat>Widescreen</PresentationFormat>
  <Paragraphs>595</Paragraphs>
  <Slides>65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Candara</vt:lpstr>
      <vt:lpstr>Calibri</vt:lpstr>
      <vt:lpstr>Andale Mono</vt:lpstr>
      <vt:lpstr>Arial</vt:lpstr>
      <vt:lpstr>Wingdings</vt:lpstr>
      <vt:lpstr>Cambria Math</vt:lpstr>
      <vt:lpstr>Calibri Light</vt:lpstr>
      <vt:lpstr>cmmi10</vt:lpstr>
      <vt:lpstr>Office Theme</vt:lpstr>
      <vt:lpstr>1_Office Theme</vt:lpstr>
      <vt:lpstr>Warm-up as You Log In</vt:lpstr>
      <vt:lpstr>Announcements</vt:lpstr>
      <vt:lpstr>Plan</vt:lpstr>
      <vt:lpstr>Wrap-up Logistic Regression</vt:lpstr>
      <vt:lpstr>Feedback Survey</vt:lpstr>
      <vt:lpstr>  Introduction to Machine Learning  Feature Engineering and Regularization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Linear Data</vt:lpstr>
      <vt:lpstr>Non-linear Data</vt:lpstr>
      <vt:lpstr>Non-linear Data</vt:lpstr>
      <vt:lpstr>Non-linear Data</vt:lpstr>
      <vt:lpstr>Non-linear Data</vt:lpstr>
      <vt:lpstr>Feature Maps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Over-fitting</vt:lpstr>
      <vt:lpstr>Polynomial Coefficients   </vt:lpstr>
      <vt:lpstr>Example: Linear Regression</vt:lpstr>
      <vt:lpstr>Example: Linear Regression</vt:lpstr>
      <vt:lpstr>Regularization</vt:lpstr>
      <vt:lpstr>Overfitting</vt:lpstr>
      <vt:lpstr>Motivation: Regularization</vt:lpstr>
      <vt:lpstr>Motivation: Regularization</vt:lpstr>
      <vt:lpstr>Regularization</vt:lpstr>
      <vt:lpstr>Regularization</vt:lpstr>
      <vt:lpstr>PowerPoint Presentation</vt:lpstr>
      <vt:lpstr>Regularization Exercise</vt:lpstr>
      <vt:lpstr>PowerPoint Presentation</vt:lpstr>
      <vt:lpstr>Regularization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Regularization as MAP</vt:lpstr>
      <vt:lpstr>Takeaways</vt:lpstr>
      <vt:lpstr>Feature Engineering / Regularization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849</cp:revision>
  <cp:lastPrinted>2020-03-04T16:45:08Z</cp:lastPrinted>
  <dcterms:created xsi:type="dcterms:W3CDTF">2018-10-11T11:39:27Z</dcterms:created>
  <dcterms:modified xsi:type="dcterms:W3CDTF">2020-10-08T14:30:57Z</dcterms:modified>
</cp:coreProperties>
</file>