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327" r:id="rId2"/>
    <p:sldId id="259" r:id="rId3"/>
    <p:sldId id="339" r:id="rId4"/>
    <p:sldId id="696" r:id="rId5"/>
    <p:sldId id="697" r:id="rId6"/>
    <p:sldId id="698" r:id="rId7"/>
    <p:sldId id="702" r:id="rId8"/>
    <p:sldId id="1283" r:id="rId9"/>
    <p:sldId id="1299" r:id="rId10"/>
    <p:sldId id="1266" r:id="rId11"/>
    <p:sldId id="2459" r:id="rId12"/>
    <p:sldId id="1286" r:id="rId13"/>
    <p:sldId id="1287" r:id="rId14"/>
    <p:sldId id="1288" r:id="rId15"/>
    <p:sldId id="1289" r:id="rId16"/>
    <p:sldId id="1284" r:id="rId17"/>
    <p:sldId id="1290" r:id="rId18"/>
    <p:sldId id="1291" r:id="rId19"/>
    <p:sldId id="1292" r:id="rId20"/>
    <p:sldId id="1293" r:id="rId21"/>
    <p:sldId id="1294" r:id="rId22"/>
    <p:sldId id="1295" r:id="rId23"/>
    <p:sldId id="704" r:id="rId24"/>
    <p:sldId id="705" r:id="rId25"/>
    <p:sldId id="706" r:id="rId26"/>
    <p:sldId id="707" r:id="rId27"/>
    <p:sldId id="708" r:id="rId28"/>
    <p:sldId id="709" r:id="rId29"/>
    <p:sldId id="724" r:id="rId30"/>
    <p:sldId id="2469" r:id="rId31"/>
    <p:sldId id="1279" r:id="rId32"/>
    <p:sldId id="2470" r:id="rId33"/>
    <p:sldId id="2328" r:id="rId34"/>
    <p:sldId id="2329" r:id="rId3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8" autoAdjust="0"/>
    <p:restoredTop sz="79796" autoAdjust="0"/>
  </p:normalViewPr>
  <p:slideViewPr>
    <p:cSldViewPr snapToGrid="0">
      <p:cViewPr varScale="1">
        <p:scale>
          <a:sx n="74" d="100"/>
          <a:sy n="74" d="100"/>
        </p:scale>
        <p:origin x="5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4-01-29T18:17:54.64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3522 9126 0,'0'0'0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18:17:07.0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24575,'0'0'0,"0"0"0,0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9T18:42:15.41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10931 15780 5327 0,'-22'38'224'0,"6"-13"64"0,2-3-288 0,6-9 0 0,4-7 0 0,3-2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46:56.1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 4776 0 0,'0'0'2528'0'0,"34"4"662"0"0,-12-12-4325 0 0,-10 6-448 0 0,3-3-893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41D38-07EE-4DC4-A884-D56995D4A9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E68BA-6127-4747-BC57-1C28B245D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7A807-345A-4C22-B58F-F269C01C11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74A56-E34D-4219-B31D-3DC22D96A0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www.ri.cmu.edu</a:t>
            </a:r>
            <a:r>
              <a:rPr lang="en-US" dirty="0"/>
              <a:t>/</a:t>
            </a:r>
            <a:r>
              <a:rPr lang="en-US" dirty="0" err="1"/>
              <a:t>pub_files</a:t>
            </a:r>
            <a:r>
              <a:rPr lang="en-US" dirty="0"/>
              <a:t>/pub1/moore_andrew_1991_1/moore_andrew_1991_1.pdf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30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01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31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4836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K-Nearest Neighbor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0EC1-B43F-4B22-9946-3BDCCE1B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Decision Boundary</a:t>
            </a:r>
          </a:p>
        </p:txBody>
      </p:sp>
      <p:pic>
        <p:nvPicPr>
          <p:cNvPr id="5" name="Picture 4" descr="Figure2.27b.jpg">
            <a:extLst>
              <a:ext uri="{FF2B5EF4-FFF2-40B4-BE49-F238E27FC236}">
                <a16:creationId xmlns:a16="http://schemas.microsoft.com/office/drawing/2014/main" id="{E9CF27A2-0603-4682-BA74-ECC79F5BA7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7434"/>
          <a:stretch>
            <a:fillRect/>
          </a:stretch>
        </p:blipFill>
        <p:spPr>
          <a:xfrm>
            <a:off x="1236133" y="2226734"/>
            <a:ext cx="3581400" cy="29862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8725FA-C982-42A9-9217-8A710CC0F7EF}"/>
              </a:ext>
            </a:extLst>
          </p:cNvPr>
          <p:cNvSpPr txBox="1"/>
          <p:nvPr/>
        </p:nvSpPr>
        <p:spPr>
          <a:xfrm>
            <a:off x="8102599" y="1858689"/>
            <a:ext cx="237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Voronoi Diagram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991B6F-BE6F-45D1-BA0B-65F0BDE9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28" t="3828" r="4306" b="4306"/>
          <a:stretch>
            <a:fillRect/>
          </a:stretch>
        </p:blipFill>
        <p:spPr bwMode="auto">
          <a:xfrm>
            <a:off x="8034865" y="2409021"/>
            <a:ext cx="2633133" cy="26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5813C3-D05A-425F-8026-3420D4AF128D}"/>
              </a:ext>
            </a:extLst>
          </p:cNvPr>
          <p:cNvSpPr txBox="1"/>
          <p:nvPr/>
        </p:nvSpPr>
        <p:spPr>
          <a:xfrm>
            <a:off x="838200" y="1295401"/>
            <a:ext cx="6132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1-nearest neighbor classifier decision boundary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BCAF5C-D284-D53E-E880-5DB58E60073F}"/>
                  </a:ext>
                </a:extLst>
              </p14:cNvPr>
              <p14:cNvContentPartPr/>
              <p14:nvPr/>
            </p14:nvContentPartPr>
            <p14:xfrm>
              <a:off x="5855735" y="5203207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BCAF5C-D284-D53E-E880-5DB58E6007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6735" y="519420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69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43AF3-B621-485D-9AEE-C2B6B9B0A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311504" cy="961152"/>
              </a:xfrm>
            </p:spPr>
            <p:txBody>
              <a:bodyPr/>
              <a:lstStyle/>
              <a:p>
                <a:r>
                  <a:rPr lang="en-US" dirty="0"/>
                  <a:t>Consider input features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43AF3-B621-485D-9AEE-C2B6B9B0A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311504" cy="961152"/>
              </a:xfrm>
              <a:blipFill>
                <a:blip r:embed="rId2"/>
                <a:stretch>
                  <a:fillRect l="-1132" t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4699D77-4ECC-AC29-C612-DFC654BBAB47}"/>
              </a:ext>
            </a:extLst>
          </p:cNvPr>
          <p:cNvGrpSpPr/>
          <p:nvPr/>
        </p:nvGrpSpPr>
        <p:grpSpPr>
          <a:xfrm>
            <a:off x="160590" y="1547096"/>
            <a:ext cx="6104982" cy="5310904"/>
            <a:chOff x="469683" y="2098405"/>
            <a:chExt cx="5248245" cy="4564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D8E03E-584C-AB9F-9AFD-D371A9F80131}"/>
                </a:ext>
              </a:extLst>
            </p:cNvPr>
            <p:cNvGrpSpPr/>
            <p:nvPr/>
          </p:nvGrpSpPr>
          <p:grpSpPr>
            <a:xfrm>
              <a:off x="469683" y="2470912"/>
              <a:ext cx="4597207" cy="4192274"/>
              <a:chOff x="520483" y="1835910"/>
              <a:chExt cx="4597207" cy="4192274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43F6BD5-E861-48AD-A92D-B2A55F5DD074}"/>
                  </a:ext>
                </a:extLst>
              </p:cNvPr>
              <p:cNvCxnSpPr/>
              <p:nvPr/>
            </p:nvCxnSpPr>
            <p:spPr>
              <a:xfrm>
                <a:off x="1221166" y="2064774"/>
                <a:ext cx="0" cy="3704795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5351DEE-2696-46D3-A2B4-4F6D11AF7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8991" y="5486892"/>
                <a:ext cx="4208699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6EE2979-CB9E-4A6F-9BA8-146E03491975}"/>
                  </a:ext>
                </a:extLst>
              </p:cNvPr>
              <p:cNvSpPr/>
              <p:nvPr/>
            </p:nvSpPr>
            <p:spPr>
              <a:xfrm>
                <a:off x="2347760" y="254875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C556B38-1747-46AA-90A1-03AB6FD08ADA}"/>
                  </a:ext>
                </a:extLst>
              </p:cNvPr>
              <p:cNvSpPr/>
              <p:nvPr/>
            </p:nvSpPr>
            <p:spPr>
              <a:xfrm>
                <a:off x="1883489" y="4679483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02FE730-C3AB-4866-8869-4E0D21B84677}"/>
                  </a:ext>
                </a:extLst>
              </p:cNvPr>
              <p:cNvSpPr/>
              <p:nvPr/>
            </p:nvSpPr>
            <p:spPr>
              <a:xfrm>
                <a:off x="1597787" y="488386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68EE449-0EF8-4DBF-A426-8E9BF4F8FA02}"/>
                  </a:ext>
                </a:extLst>
              </p:cNvPr>
              <p:cNvSpPr/>
              <p:nvPr/>
            </p:nvSpPr>
            <p:spPr>
              <a:xfrm>
                <a:off x="2120184" y="4258196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9E6050-9A22-41EF-AE21-803527AAA32E}"/>
                  </a:ext>
                </a:extLst>
              </p:cNvPr>
              <p:cNvSpPr/>
              <p:nvPr/>
            </p:nvSpPr>
            <p:spPr>
              <a:xfrm>
                <a:off x="2437763" y="457395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A172BFE-7FFF-4B38-8EA1-5B689270F477}"/>
                  </a:ext>
                </a:extLst>
              </p:cNvPr>
              <p:cNvSpPr/>
              <p:nvPr/>
            </p:nvSpPr>
            <p:spPr>
              <a:xfrm>
                <a:off x="2279180" y="512050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FFA682A-5994-4C6D-9F00-72C54FFFF832}"/>
                  </a:ext>
                </a:extLst>
              </p:cNvPr>
              <p:cNvSpPr/>
              <p:nvPr/>
            </p:nvSpPr>
            <p:spPr>
              <a:xfrm>
                <a:off x="2638374" y="495244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F5E557B-44A3-4785-85E1-F5F8E868E80B}"/>
                  </a:ext>
                </a:extLst>
              </p:cNvPr>
              <p:cNvSpPr/>
              <p:nvPr/>
            </p:nvSpPr>
            <p:spPr>
              <a:xfrm>
                <a:off x="3345818" y="337999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9617745-5D48-4E48-B3A2-D495D9AAC7CA}"/>
                  </a:ext>
                </a:extLst>
              </p:cNvPr>
              <p:cNvSpPr/>
              <p:nvPr/>
            </p:nvSpPr>
            <p:spPr>
              <a:xfrm>
                <a:off x="1697010" y="426106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D5F3B62-CB88-4985-A33D-4048EDF70F1E}"/>
                  </a:ext>
                </a:extLst>
              </p:cNvPr>
              <p:cNvSpPr/>
              <p:nvPr/>
            </p:nvSpPr>
            <p:spPr>
              <a:xfrm>
                <a:off x="1788386" y="336144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4F6F3A9-66B9-4730-9886-84419C9D162C}"/>
                  </a:ext>
                </a:extLst>
              </p:cNvPr>
              <p:cNvSpPr/>
              <p:nvPr/>
            </p:nvSpPr>
            <p:spPr>
              <a:xfrm>
                <a:off x="2224851" y="363079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C8DEA0A-5BB8-44A0-9FC4-A05DB92598E7}"/>
                  </a:ext>
                </a:extLst>
              </p:cNvPr>
              <p:cNvSpPr/>
              <p:nvPr/>
            </p:nvSpPr>
            <p:spPr>
              <a:xfrm>
                <a:off x="2902680" y="45739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7DD1B55-1D22-4EF0-B841-99735C1FB7A9}"/>
                  </a:ext>
                </a:extLst>
              </p:cNvPr>
              <p:cNvSpPr/>
              <p:nvPr/>
            </p:nvSpPr>
            <p:spPr>
              <a:xfrm>
                <a:off x="2624945" y="322428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A17450C-88FD-41F2-A76B-A38EFC0D3CBF}"/>
                  </a:ext>
                </a:extLst>
              </p:cNvPr>
              <p:cNvSpPr/>
              <p:nvPr/>
            </p:nvSpPr>
            <p:spPr>
              <a:xfrm>
                <a:off x="3444315" y="417761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48C8E87-564A-4BAB-AB7B-297E6D17AD54}"/>
                  </a:ext>
                </a:extLst>
              </p:cNvPr>
              <p:cNvSpPr/>
              <p:nvPr/>
            </p:nvSpPr>
            <p:spPr>
              <a:xfrm>
                <a:off x="3504519" y="363079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B7D6CF7-D49E-48E1-918B-1A1446FCE2A7}"/>
                  </a:ext>
                </a:extLst>
              </p:cNvPr>
              <p:cNvSpPr/>
              <p:nvPr/>
            </p:nvSpPr>
            <p:spPr>
              <a:xfrm>
                <a:off x="3833808" y="4105397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FD3A86D-E993-41C4-9D04-0C707D25BCAB}"/>
                  </a:ext>
                </a:extLst>
              </p:cNvPr>
              <p:cNvSpPr/>
              <p:nvPr/>
            </p:nvSpPr>
            <p:spPr>
              <a:xfrm>
                <a:off x="3019008" y="389905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DC78E04-D70B-4FA0-9656-D6AA2074E674}"/>
                  </a:ext>
                </a:extLst>
              </p:cNvPr>
              <p:cNvSpPr/>
              <p:nvPr/>
            </p:nvSpPr>
            <p:spPr>
              <a:xfrm>
                <a:off x="3505393" y="505192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6D6D1BC-6415-445E-A02D-409155550FBF}"/>
                  </a:ext>
                </a:extLst>
              </p:cNvPr>
              <p:cNvSpPr/>
              <p:nvPr/>
            </p:nvSpPr>
            <p:spPr>
              <a:xfrm>
                <a:off x="3642553" y="476359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0BC4CCC-9694-4074-A844-98A2D5DFA11B}"/>
                  </a:ext>
                </a:extLst>
              </p:cNvPr>
              <p:cNvSpPr/>
              <p:nvPr/>
            </p:nvSpPr>
            <p:spPr>
              <a:xfrm>
                <a:off x="4048473" y="36926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E1602A-EE73-4950-A2C0-71522B902182}"/>
                  </a:ext>
                </a:extLst>
              </p:cNvPr>
              <p:cNvSpPr/>
              <p:nvPr/>
            </p:nvSpPr>
            <p:spPr>
              <a:xfrm>
                <a:off x="4008920" y="456446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DA529D3-7864-418D-8A26-147E0D350B71}"/>
                  </a:ext>
                </a:extLst>
              </p:cNvPr>
              <p:cNvSpPr/>
              <p:nvPr/>
            </p:nvSpPr>
            <p:spPr>
              <a:xfrm>
                <a:off x="4264324" y="503354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12E4CFE-7E82-43AD-A755-BD3BB4C372F1}"/>
                  </a:ext>
                </a:extLst>
              </p:cNvPr>
              <p:cNvSpPr/>
              <p:nvPr/>
            </p:nvSpPr>
            <p:spPr>
              <a:xfrm>
                <a:off x="3009396" y="26114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4600F09-0CAE-4BE1-B05F-0CF2F1C5C5E7}"/>
                  </a:ext>
                </a:extLst>
              </p:cNvPr>
              <p:cNvSpPr/>
              <p:nvPr/>
            </p:nvSpPr>
            <p:spPr>
              <a:xfrm>
                <a:off x="3551720" y="270785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636A32-44A4-4676-8A9B-0910B4437DFB}"/>
                  </a:ext>
                </a:extLst>
              </p:cNvPr>
              <p:cNvSpPr/>
              <p:nvPr/>
            </p:nvSpPr>
            <p:spPr>
              <a:xfrm>
                <a:off x="3871760" y="307828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726AB35-E46A-4FA8-A63F-16823C6134A0}"/>
                  </a:ext>
                </a:extLst>
              </p:cNvPr>
              <p:cNvSpPr/>
              <p:nvPr/>
            </p:nvSpPr>
            <p:spPr>
              <a:xfrm>
                <a:off x="1561212" y="441346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B8C791E-F9C6-44BF-83E5-4DFC1F6CB5A6}"/>
                  </a:ext>
                </a:extLst>
              </p:cNvPr>
              <p:cNvSpPr/>
              <p:nvPr/>
            </p:nvSpPr>
            <p:spPr>
              <a:xfrm>
                <a:off x="2142020" y="4550626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1805DFC-DB14-48D7-B990-48BEB211873E}"/>
                  </a:ext>
                </a:extLst>
              </p:cNvPr>
              <p:cNvSpPr/>
              <p:nvPr/>
            </p:nvSpPr>
            <p:spPr>
              <a:xfrm>
                <a:off x="2193152" y="4816643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ABE87B8-F8F6-421B-8BBA-393DAFAFDA02}"/>
                  </a:ext>
                </a:extLst>
              </p:cNvPr>
              <p:cNvSpPr/>
              <p:nvPr/>
            </p:nvSpPr>
            <p:spPr>
              <a:xfrm>
                <a:off x="1765590" y="4957097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736B5B6-C9EC-40A9-902A-51BE39A5DFA6}"/>
                  </a:ext>
                </a:extLst>
              </p:cNvPr>
              <p:cNvSpPr/>
              <p:nvPr/>
            </p:nvSpPr>
            <p:spPr>
              <a:xfrm>
                <a:off x="2356718" y="4910137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4CA193B-55CF-4761-B466-8D46488A5B12}"/>
                  </a:ext>
                </a:extLst>
              </p:cNvPr>
              <p:cNvSpPr/>
              <p:nvPr/>
            </p:nvSpPr>
            <p:spPr>
              <a:xfrm>
                <a:off x="2071016" y="5114515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CBA0204-0CBB-4568-9018-F6EFFF7FFF83}"/>
                  </a:ext>
                </a:extLst>
              </p:cNvPr>
              <p:cNvSpPr/>
              <p:nvPr/>
            </p:nvSpPr>
            <p:spPr>
              <a:xfrm>
                <a:off x="2546962" y="519164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860EED0-7735-4814-AA0B-30859B156BED}"/>
                  </a:ext>
                </a:extLst>
              </p:cNvPr>
              <p:cNvSpPr/>
              <p:nvPr/>
            </p:nvSpPr>
            <p:spPr>
              <a:xfrm>
                <a:off x="2534980" y="345594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5199880-2FB8-4095-9748-859F8309D37E}"/>
                  </a:ext>
                </a:extLst>
              </p:cNvPr>
              <p:cNvSpPr/>
              <p:nvPr/>
            </p:nvSpPr>
            <p:spPr>
              <a:xfrm>
                <a:off x="2595184" y="2909134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096B58-01CE-4F3F-AC96-51556B19DDB3}"/>
                  </a:ext>
                </a:extLst>
              </p:cNvPr>
              <p:cNvSpPr/>
              <p:nvPr/>
            </p:nvSpPr>
            <p:spPr>
              <a:xfrm>
                <a:off x="2924473" y="338373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2DEE5A5-26AE-4733-90D2-467C099CEF3E}"/>
                  </a:ext>
                </a:extLst>
              </p:cNvPr>
              <p:cNvSpPr/>
              <p:nvPr/>
            </p:nvSpPr>
            <p:spPr>
              <a:xfrm>
                <a:off x="2109673" y="317738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6E1C425-E875-4913-81E9-E4608546CE58}"/>
                  </a:ext>
                </a:extLst>
              </p:cNvPr>
              <p:cNvSpPr/>
              <p:nvPr/>
            </p:nvSpPr>
            <p:spPr>
              <a:xfrm>
                <a:off x="3139138" y="297098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2859219-3685-4380-96CE-A43A685439AC}"/>
                  </a:ext>
                </a:extLst>
              </p:cNvPr>
              <p:cNvSpPr/>
              <p:nvPr/>
            </p:nvSpPr>
            <p:spPr>
              <a:xfrm>
                <a:off x="3899353" y="336920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78949D5-9FE5-412E-A9F3-616709D03692}"/>
                  </a:ext>
                </a:extLst>
              </p:cNvPr>
              <p:cNvSpPr/>
              <p:nvPr/>
            </p:nvSpPr>
            <p:spPr>
              <a:xfrm>
                <a:off x="3959557" y="282239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CD5C973-CBD0-4D82-AC77-BF8569B9F469}"/>
                  </a:ext>
                </a:extLst>
              </p:cNvPr>
              <p:cNvSpPr/>
              <p:nvPr/>
            </p:nvSpPr>
            <p:spPr>
              <a:xfrm>
                <a:off x="4288846" y="329699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B555DC8-BFAB-47B8-86C8-AC72EAF1ADAD}"/>
                  </a:ext>
                </a:extLst>
              </p:cNvPr>
              <p:cNvSpPr/>
              <p:nvPr/>
            </p:nvSpPr>
            <p:spPr>
              <a:xfrm>
                <a:off x="4503511" y="2884247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857319D-27E1-4884-8959-F1F152E8C21E}"/>
                  </a:ext>
                </a:extLst>
              </p:cNvPr>
              <p:cNvSpPr/>
              <p:nvPr/>
            </p:nvSpPr>
            <p:spPr>
              <a:xfrm>
                <a:off x="1755465" y="386214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8A5199B-862B-46CF-A6BB-E6E71BB6E114}"/>
                  </a:ext>
                </a:extLst>
              </p:cNvPr>
              <p:cNvSpPr/>
              <p:nvPr/>
            </p:nvSpPr>
            <p:spPr>
              <a:xfrm>
                <a:off x="1451512" y="378001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CAA7D5E-ED0C-46E0-8480-0E752CB28FD7}"/>
                  </a:ext>
                </a:extLst>
              </p:cNvPr>
              <p:cNvSpPr/>
              <p:nvPr/>
            </p:nvSpPr>
            <p:spPr>
              <a:xfrm>
                <a:off x="2113504" y="394213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C99986F-1B56-45F2-8589-064010AFD842}"/>
                  </a:ext>
                </a:extLst>
              </p:cNvPr>
              <p:cNvSpPr/>
              <p:nvPr/>
            </p:nvSpPr>
            <p:spPr>
              <a:xfrm>
                <a:off x="3336886" y="447542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E990287-2103-4380-A4C6-3548912EAA7F}"/>
                  </a:ext>
                </a:extLst>
              </p:cNvPr>
              <p:cNvSpPr/>
              <p:nvPr/>
            </p:nvSpPr>
            <p:spPr>
              <a:xfrm>
                <a:off x="3276298" y="4727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7B03B4A-1F74-4D71-BA7A-4FDB0CF107F5}"/>
                  </a:ext>
                </a:extLst>
              </p:cNvPr>
              <p:cNvSpPr/>
              <p:nvPr/>
            </p:nvSpPr>
            <p:spPr>
              <a:xfrm>
                <a:off x="3143115" y="499051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CC4DC82-7A4C-44B4-9E25-F5CAB1D10E89}"/>
                  </a:ext>
                </a:extLst>
              </p:cNvPr>
              <p:cNvSpPr/>
              <p:nvPr/>
            </p:nvSpPr>
            <p:spPr>
              <a:xfrm>
                <a:off x="3344878" y="286988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D86B077-FCC3-4931-B4B1-1A86073BE6D6}"/>
                  </a:ext>
                </a:extLst>
              </p:cNvPr>
              <p:cNvSpPr/>
              <p:nvPr/>
            </p:nvSpPr>
            <p:spPr>
              <a:xfrm>
                <a:off x="3062939" y="415665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323DE92-D137-46D4-90DB-7F981877F3A5}"/>
                  </a:ext>
                </a:extLst>
              </p:cNvPr>
              <p:cNvSpPr/>
              <p:nvPr/>
            </p:nvSpPr>
            <p:spPr>
              <a:xfrm>
                <a:off x="3123143" y="360984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F00C189-9C3F-4FF4-AF4E-65A72794E95E}"/>
                  </a:ext>
                </a:extLst>
              </p:cNvPr>
              <p:cNvSpPr/>
              <p:nvPr/>
            </p:nvSpPr>
            <p:spPr>
              <a:xfrm>
                <a:off x="2637632" y="387809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96E2517-075F-4361-98E9-AD6785046632}"/>
                  </a:ext>
                </a:extLst>
              </p:cNvPr>
              <p:cNvSpPr/>
              <p:nvPr/>
            </p:nvSpPr>
            <p:spPr>
              <a:xfrm>
                <a:off x="1789557" y="287247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BC300FA-45F6-42E3-80BE-E2128D260152}"/>
                  </a:ext>
                </a:extLst>
              </p:cNvPr>
              <p:cNvSpPr/>
              <p:nvPr/>
            </p:nvSpPr>
            <p:spPr>
              <a:xfrm>
                <a:off x="2641114" y="261970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BDA73F9-3A03-435C-AE18-8019CAE8DE34}"/>
                  </a:ext>
                </a:extLst>
              </p:cNvPr>
              <p:cNvSpPr/>
              <p:nvPr/>
            </p:nvSpPr>
            <p:spPr>
              <a:xfrm>
                <a:off x="2155603" y="288795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267FDC4-2D15-496A-BF3A-3C52FC7AD747}"/>
                  </a:ext>
                </a:extLst>
              </p:cNvPr>
              <p:cNvSpPr/>
              <p:nvPr/>
            </p:nvSpPr>
            <p:spPr>
              <a:xfrm>
                <a:off x="1988930" y="482801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56B7A93-D1AF-45A3-A1BC-65FD2D63C108}"/>
                  </a:ext>
                </a:extLst>
              </p:cNvPr>
              <p:cNvSpPr/>
              <p:nvPr/>
            </p:nvSpPr>
            <p:spPr>
              <a:xfrm>
                <a:off x="2462159" y="5058664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44BB251-7228-4E82-BE46-401E5CBD8026}"/>
                  </a:ext>
                </a:extLst>
              </p:cNvPr>
              <p:cNvSpPr/>
              <p:nvPr/>
            </p:nvSpPr>
            <p:spPr>
              <a:xfrm>
                <a:off x="2176457" y="5263042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0C86E61-E87A-4465-B13F-D554636E285E}"/>
                  </a:ext>
                </a:extLst>
              </p:cNvPr>
              <p:cNvSpPr/>
              <p:nvPr/>
            </p:nvSpPr>
            <p:spPr>
              <a:xfrm>
                <a:off x="1382932" y="422523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C866727-6360-46CA-A56E-91F0B6506B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466" y="3747002"/>
                <a:ext cx="20611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237891C-956F-446E-A4C6-E521699CB4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382" y="2070602"/>
                <a:ext cx="20611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3F0A265-46D2-4700-A563-FF3F02C42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8841" y="5375845"/>
                <a:ext cx="0" cy="22171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70A6D6D-40B9-46AC-BFA4-3AB593BD6C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511" y="5375845"/>
                <a:ext cx="0" cy="22171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14CFA24-C27F-41BE-B2C8-D57AB62A375A}"/>
                  </a:ext>
                </a:extLst>
              </p:cNvPr>
              <p:cNvSpPr txBox="1"/>
              <p:nvPr/>
            </p:nvSpPr>
            <p:spPr>
              <a:xfrm>
                <a:off x="2651097" y="5564115"/>
                <a:ext cx="4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5A29A88-8CCD-424D-BBE6-58FC1057A087}"/>
                  </a:ext>
                </a:extLst>
              </p:cNvPr>
              <p:cNvSpPr txBox="1"/>
              <p:nvPr/>
            </p:nvSpPr>
            <p:spPr>
              <a:xfrm>
                <a:off x="4154661" y="5566519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60A1D1B-CB40-494C-A18A-78E1208E5F01}"/>
                  </a:ext>
                </a:extLst>
              </p:cNvPr>
              <p:cNvSpPr txBox="1"/>
              <p:nvPr/>
            </p:nvSpPr>
            <p:spPr>
              <a:xfrm>
                <a:off x="703468" y="3506366"/>
                <a:ext cx="4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687CA95-3AE4-400D-AF38-47F234B1E997}"/>
                  </a:ext>
                </a:extLst>
              </p:cNvPr>
              <p:cNvSpPr txBox="1"/>
              <p:nvPr/>
            </p:nvSpPr>
            <p:spPr>
              <a:xfrm>
                <a:off x="520483" y="1835910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41E5554-5C21-1E81-D509-EC6582A25BB6}"/>
                    </a:ext>
                  </a:extLst>
                </p:cNvPr>
                <p:cNvSpPr txBox="1"/>
                <p:nvPr/>
              </p:nvSpPr>
              <p:spPr>
                <a:xfrm>
                  <a:off x="5030031" y="5943604"/>
                  <a:ext cx="6878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41E5554-5C21-1E81-D509-EC6582A25B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031" y="5943604"/>
                  <a:ext cx="68789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277DA56-50A8-5E00-2FBC-78BF39871837}"/>
                    </a:ext>
                  </a:extLst>
                </p:cNvPr>
                <p:cNvSpPr txBox="1"/>
                <p:nvPr/>
              </p:nvSpPr>
              <p:spPr>
                <a:xfrm>
                  <a:off x="888691" y="2098405"/>
                  <a:ext cx="6878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277DA56-50A8-5E00-2FBC-78BF398718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691" y="2098405"/>
                  <a:ext cx="68789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763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AC5DF3-4B39-4AEC-AA0A-D01B761A8C44}"/>
              </a:ext>
            </a:extLst>
          </p:cNvPr>
          <p:cNvSpPr/>
          <p:nvPr/>
        </p:nvSpPr>
        <p:spPr>
          <a:xfrm>
            <a:off x="3945467" y="1494826"/>
            <a:ext cx="4495800" cy="21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621BF-F259-4559-8859-1AC6CB42E3DA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70720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Gaussian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6AFAF-B5A9-4D1A-B922-96866DB601DF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47237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Gaussian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D16550-B843-4EF4-82F1-5E53C8900283}"/>
              </a:ext>
            </a:extLst>
          </p:cNvPr>
          <p:cNvSpPr/>
          <p:nvPr/>
        </p:nvSpPr>
        <p:spPr>
          <a:xfrm>
            <a:off x="3945467" y="1494826"/>
            <a:ext cx="4495800" cy="21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6BF618-7B8A-4040-949A-8BD2FB7A25BA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404481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kNN</a:t>
            </a:r>
            <a:r>
              <a:rPr lang="en-US" dirty="0"/>
              <a:t> classifier (k=5)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165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subject</a:t>
            </a:r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A1FC7B93-BF01-4C20-87FF-09E325A2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Box 26">
            <a:extLst>
              <a:ext uri="{FF2B5EF4-FFF2-40B4-BE49-F238E27FC236}">
                <a16:creationId xmlns:a16="http://schemas.microsoft.com/office/drawing/2014/main" id="{6F02566B-247A-4CF5-B9F5-520D8E09E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FD4F0C71-FEFB-40A2-A35F-70CA893B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319654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point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5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87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k-</a:t>
            </a:r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points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		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number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-neighbors with class label c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8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06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Sports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Science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1755" name="Oval 15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6" name="Oval 16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7" name="Oval 17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8" name="Oval 18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9" name="Oval 19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0" name="Oval 20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1" name="Oval 21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2" name="Oval 22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3" name="Oval 23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4" name="Oval 24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5" name="Oval 25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6" name="Oval 26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7" name="Oval 27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8" name="Oval 28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9" name="Oval 29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0" name="Oval 30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1" name="Oval 31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2" name="Oval 32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3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4" name="Line 34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5" name="Oval 35"/>
          <p:cNvSpPr>
            <a:spLocks noChangeArrowheads="1"/>
          </p:cNvSpPr>
          <p:nvPr/>
        </p:nvSpPr>
        <p:spPr bwMode="auto">
          <a:xfrm>
            <a:off x="4310741" y="3243337"/>
            <a:ext cx="1508125" cy="1508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6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707C2-5FD3-4B1D-BEE8-CB676CF361B5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F9DFC2B2-A670-689A-A798-F219500FC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267" y="4315356"/>
            <a:ext cx="88036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30EBB9E0-1811-1935-8630-0C110BF36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4783666"/>
            <a:ext cx="101341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86F4E516-9CAA-28E0-0615-71893AB7A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5240866"/>
            <a:ext cx="7948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255073998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Sports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Science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2779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0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1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2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3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4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5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6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7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8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9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0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1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2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3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4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5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6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7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8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9" name="Oval 36"/>
          <p:cNvSpPr>
            <a:spLocks noChangeArrowheads="1"/>
          </p:cNvSpPr>
          <p:nvPr/>
        </p:nvSpPr>
        <p:spPr bwMode="auto">
          <a:xfrm>
            <a:off x="4279901" y="3124201"/>
            <a:ext cx="1643063" cy="16684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00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B9FB9-1E53-47BD-92F1-D7B91DB6554C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E25675E6-9CF9-D66D-EC79-DC1C2ACD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267" y="4315356"/>
            <a:ext cx="88036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E98E1D1D-6CBE-E245-9EAC-C629DB838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4783666"/>
            <a:ext cx="101341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49DC54CE-EC51-86B1-6756-75A18EEDF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5240866"/>
            <a:ext cx="7948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6444455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165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subject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D2E27958-B41B-419F-B361-9AD907F8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Classifier</a:t>
            </a:r>
          </a:p>
        </p:txBody>
      </p:sp>
    </p:spTree>
    <p:extLst>
      <p:ext uri="{BB962C8B-B14F-4D97-AF65-F5344CB8AC3E}">
        <p14:creationId xmlns:p14="http://schemas.microsoft.com/office/powerpoint/2010/main" val="33383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Sports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Science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3803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4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5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6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7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8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9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0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1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2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3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4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5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6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7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8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9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0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1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2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3" name="Oval 36"/>
          <p:cNvSpPr>
            <a:spLocks noChangeArrowheads="1"/>
          </p:cNvSpPr>
          <p:nvPr/>
        </p:nvSpPr>
        <p:spPr bwMode="auto">
          <a:xfrm>
            <a:off x="4236360" y="3063119"/>
            <a:ext cx="1836738" cy="1833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4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C7137-9C13-4D11-B31A-D406B204350F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DE62BF9F-93B8-4343-3400-6BBEE4EDE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267" y="4315356"/>
            <a:ext cx="88036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A2C91E60-EED5-ECF4-5A98-E62EF2D8E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4783666"/>
            <a:ext cx="101341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C2EDCD13-8286-90D0-F4E0-96E75833A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5240866"/>
            <a:ext cx="7948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280772747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Sports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Science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4827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8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9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0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1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2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3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4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5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6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7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8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9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0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1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2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3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4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5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6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7" name="Oval 36"/>
          <p:cNvSpPr>
            <a:spLocks noChangeArrowheads="1"/>
          </p:cNvSpPr>
          <p:nvPr/>
        </p:nvSpPr>
        <p:spPr bwMode="auto">
          <a:xfrm>
            <a:off x="4051300" y="2908300"/>
            <a:ext cx="2101850" cy="2101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8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331C1-1F5B-4204-8849-2A66FEA59A45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27A03487-4F78-97A6-902A-A7550FF8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267" y="4315356"/>
            <a:ext cx="88036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B99A7BD0-4895-A196-4BA0-D33A21BFB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4783666"/>
            <a:ext cx="101341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6A513E9E-8F7E-AA9B-5967-7B45BF34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5240866"/>
            <a:ext cx="7948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24228181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best 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4465" y="1244600"/>
                <a:ext cx="1031466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How do we choose a learner that is accurate and also generalizes to unseen data?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Larger k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predicted label is more stable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Smaller k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predicted label is more affected by individual training points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But how to choose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65" y="1244600"/>
                <a:ext cx="10314668" cy="3970318"/>
              </a:xfrm>
              <a:prstGeom prst="rect">
                <a:avLst/>
              </a:prstGeom>
              <a:blipFill>
                <a:blip r:embed="rId2"/>
                <a:stretch>
                  <a:fillRect l="-1241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459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8" name="TextBox 7"/>
          <p:cNvSpPr txBox="1"/>
          <p:nvPr/>
        </p:nvSpPr>
        <p:spPr>
          <a:xfrm>
            <a:off x="1866900" y="995437"/>
            <a:ext cx="3886200" cy="43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Case: Nearest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Neighbor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558DDD-F483-4306-894B-5497C6CF726F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723642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4B504C-6E52-4507-811F-E9F218FA0BA0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97565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9981A-62F9-4791-BD4D-22732FEA0E1D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785250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D62BDB-493F-4646-AA77-7E7B37CF8029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70410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4653CE-C83F-4184-A01A-853169CA3AE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31447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CFC545-8908-427C-9A7D-2C54976868E4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D5726B-9ECE-C683-BC43-A061716E4A9D}"/>
                  </a:ext>
                </a:extLst>
              </p14:cNvPr>
              <p14:cNvContentPartPr/>
              <p14:nvPr/>
            </p14:nvContentPartPr>
            <p14:xfrm>
              <a:off x="3911760" y="5680800"/>
              <a:ext cx="23760" cy="39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D5726B-9ECE-C683-BC43-A061716E4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2400" y="5671440"/>
                <a:ext cx="42480" cy="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270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7" name="TextBox 6"/>
          <p:cNvSpPr txBox="1"/>
          <p:nvPr/>
        </p:nvSpPr>
        <p:spPr>
          <a:xfrm>
            <a:off x="1866900" y="995437"/>
            <a:ext cx="3886200" cy="43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Case: Majority Vote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24A61E-D248-4FC9-A235-72499CC8AE3C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90033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point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Need distance function! What should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be?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1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268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E55B-47CA-C555-5FCB-C1192AB2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40384-E1BA-B354-8E94-C633D770F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8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36D6-B57C-4DEE-B428-D3D70728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1: Two questions (train) and (predict)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E0C-C5BF-4BD6-A9B3-62C4CEE69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Suppose we have N training examples, and each one has M features</a:t>
            </a:r>
          </a:p>
          <a:p>
            <a:pPr>
              <a:spcBef>
                <a:spcPts val="0"/>
              </a:spcBef>
            </a:pPr>
            <a:r>
              <a:rPr lang="en-US" dirty="0"/>
              <a:t>Computational complexity for the special case where k=1: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O(1)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O(log N)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O(log 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O(log NM)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O(N^2)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O(N^2M)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EC6DE06-B7B2-853F-11A8-E4FD65FF9585}"/>
                  </a:ext>
                </a:extLst>
              </p14:cNvPr>
              <p14:cNvContentPartPr/>
              <p14:nvPr/>
            </p14:nvContentPartPr>
            <p14:xfrm>
              <a:off x="11748307" y="5408880"/>
              <a:ext cx="30240" cy="5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EC6DE06-B7B2-853F-11A8-E4FD65FF95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30667" y="5391240"/>
                <a:ext cx="6588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731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k-NN: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919" y="1199446"/>
            <a:ext cx="10435959" cy="1621340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400" b="1" dirty="0"/>
              <a:t>Computational Efficiency:</a:t>
            </a:r>
            <a:endParaRPr lang="en-US" sz="2400" dirty="0"/>
          </a:p>
          <a:p>
            <a:pPr defTabSz="914400">
              <a:spcBef>
                <a:spcPts val="0"/>
              </a:spcBef>
            </a:pPr>
            <a:r>
              <a:rPr lang="en-US" sz="2400" dirty="0"/>
              <a:t>Suppose we have N training examples, and each one has M features</a:t>
            </a:r>
          </a:p>
          <a:p>
            <a:pPr defTabSz="914400">
              <a:spcBef>
                <a:spcPts val="0"/>
              </a:spcBef>
            </a:pPr>
            <a:r>
              <a:rPr lang="en-US" sz="2400" dirty="0"/>
              <a:t>Computational complexity for the special case where k=1: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66A55-0C73-4A52-AE19-32A6B730DCC8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6342EA-4793-A01C-B096-D120E14BE9D8}"/>
              </a:ext>
            </a:extLst>
          </p:cNvPr>
          <p:cNvGraphicFramePr>
            <a:graphicFrameLocks noGrp="1"/>
          </p:cNvGraphicFramePr>
          <p:nvPr/>
        </p:nvGraphicFramePr>
        <p:xfrm>
          <a:off x="705511" y="2560120"/>
          <a:ext cx="4858161" cy="1737360"/>
        </p:xfrm>
        <a:graphic>
          <a:graphicData uri="http://schemas.openxmlformats.org/drawingml/2006/table">
            <a:tbl>
              <a:tblPr firstRow="1" bandRow="1"/>
              <a:tblGrid>
                <a:gridCol w="3267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2400" dirty="0"/>
                        <a:t>Task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2400" dirty="0"/>
                        <a:t>Naive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2400" dirty="0"/>
                        <a:t>Train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2400" dirty="0"/>
                        <a:t>O(1)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2400" dirty="0"/>
                        <a:t>Predict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(one test example)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2400" dirty="0"/>
                        <a:t>O(MN)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06D2A21-4659-853D-C85C-2888EAFA08BB}"/>
              </a:ext>
            </a:extLst>
          </p:cNvPr>
          <p:cNvSpPr txBox="1">
            <a:spLocks/>
          </p:cNvSpPr>
          <p:nvPr/>
        </p:nvSpPr>
        <p:spPr>
          <a:xfrm>
            <a:off x="6851579" y="2560120"/>
            <a:ext cx="4748501" cy="2810241"/>
          </a:xfrm>
          <a:prstGeom prst="rect">
            <a:avLst/>
          </a:prstGeom>
          <a:solidFill>
            <a:srgbClr val="FEB80A"/>
          </a:solidFill>
          <a:ln w="38100" cmpd="sng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In practice: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k-d trees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stochastic approximations (very fast, and empirically often as good)</a:t>
            </a:r>
          </a:p>
        </p:txBody>
      </p:sp>
    </p:spTree>
    <p:extLst>
      <p:ext uri="{BB962C8B-B14F-4D97-AF65-F5344CB8AC3E}">
        <p14:creationId xmlns:p14="http://schemas.microsoft.com/office/powerpoint/2010/main" val="1513772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k-NN: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The </a:t>
            </a:r>
            <a:r>
              <a:rPr lang="en-US" b="1" dirty="0"/>
              <a:t>inductive bias </a:t>
            </a:r>
            <a:r>
              <a:rPr lang="en-US" dirty="0"/>
              <a:t>of a machine learning algorithm is the principal by which it generalizes to unseen examples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Inductive Bias: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Close points should have similar labels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All dimensions are created equally!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61EC2-5891-45CD-949D-A7425414531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065381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k-NN: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Inductive Bias: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Close points should have similar labels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All dimensions are created equally!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F26EE-5994-4E6C-A4D4-0C73B20FAA21}"/>
              </a:ext>
            </a:extLst>
          </p:cNvPr>
          <p:cNvSpPr txBox="1"/>
          <p:nvPr/>
        </p:nvSpPr>
        <p:spPr>
          <a:xfrm rot="16200000">
            <a:off x="10084305" y="4078441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58" name="Content Placeholder 5">
            <a:extLst>
              <a:ext uri="{FF2B5EF4-FFF2-40B4-BE49-F238E27FC236}">
                <a16:creationId xmlns:a16="http://schemas.microsoft.com/office/drawing/2014/main" id="{FD1EF0AB-C2F8-9541-7761-46BEBDBF9025}"/>
              </a:ext>
            </a:extLst>
          </p:cNvPr>
          <p:cNvSpPr txBox="1">
            <a:spLocks/>
          </p:cNvSpPr>
          <p:nvPr/>
        </p:nvSpPr>
        <p:spPr>
          <a:xfrm>
            <a:off x="2114410" y="2833323"/>
            <a:ext cx="7963180" cy="3635928"/>
          </a:xfrm>
          <a:prstGeom prst="rect">
            <a:avLst/>
          </a:prstGeom>
          <a:solidFill>
            <a:srgbClr val="475A8D">
              <a:lumMod val="40000"/>
              <a:lumOff val="60000"/>
            </a:srgb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Example: two features for k-NN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C5B7089-822A-D71A-31ED-E7B2EB4996F7}"/>
              </a:ext>
            </a:extLst>
          </p:cNvPr>
          <p:cNvGrpSpPr/>
          <p:nvPr/>
        </p:nvGrpSpPr>
        <p:grpSpPr>
          <a:xfrm>
            <a:off x="2957805" y="3745081"/>
            <a:ext cx="2092626" cy="1900188"/>
            <a:chOff x="1154405" y="4348727"/>
            <a:chExt cx="2092626" cy="190018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C631076-EC27-83FF-24CF-773214A85C75}"/>
                </a:ext>
              </a:extLst>
            </p:cNvPr>
            <p:cNvGrpSpPr/>
            <p:nvPr/>
          </p:nvGrpSpPr>
          <p:grpSpPr>
            <a:xfrm>
              <a:off x="1154405" y="4348727"/>
              <a:ext cx="2092626" cy="1900188"/>
              <a:chOff x="1284286" y="707085"/>
              <a:chExt cx="2092626" cy="1900188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A81FD83-725E-7135-D79D-95CC2E9739A6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708E2EE-E21C-2C38-02B0-4AA7DB9C2A30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AF7C420-07E0-BC3A-DFA0-3E6D43C44E24}"/>
                </a:ext>
              </a:extLst>
            </p:cNvPr>
            <p:cNvSpPr/>
            <p:nvPr/>
          </p:nvSpPr>
          <p:spPr>
            <a:xfrm>
              <a:off x="1284286" y="4699964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62" name="Cross 61">
              <a:extLst>
                <a:ext uri="{FF2B5EF4-FFF2-40B4-BE49-F238E27FC236}">
                  <a16:creationId xmlns:a16="http://schemas.microsoft.com/office/drawing/2014/main" id="{7E5A9D35-CC65-5BF5-E3CD-05D403F73B79}"/>
                </a:ext>
              </a:extLst>
            </p:cNvPr>
            <p:cNvSpPr/>
            <p:nvPr/>
          </p:nvSpPr>
          <p:spPr>
            <a:xfrm>
              <a:off x="2545080" y="5539236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3" name="Cross 62">
              <a:extLst>
                <a:ext uri="{FF2B5EF4-FFF2-40B4-BE49-F238E27FC236}">
                  <a16:creationId xmlns:a16="http://schemas.microsoft.com/office/drawing/2014/main" id="{EDED03E4-7022-0E8A-E38C-AE44E306BBDF}"/>
                </a:ext>
              </a:extLst>
            </p:cNvPr>
            <p:cNvSpPr/>
            <p:nvPr/>
          </p:nvSpPr>
          <p:spPr>
            <a:xfrm>
              <a:off x="2682240" y="4945627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4" name="Cross 63">
              <a:extLst>
                <a:ext uri="{FF2B5EF4-FFF2-40B4-BE49-F238E27FC236}">
                  <a16:creationId xmlns:a16="http://schemas.microsoft.com/office/drawing/2014/main" id="{15D093BB-B246-C37F-94DB-BA3079F1E6F2}"/>
                </a:ext>
              </a:extLst>
            </p:cNvPr>
            <p:cNvSpPr/>
            <p:nvPr/>
          </p:nvSpPr>
          <p:spPr>
            <a:xfrm>
              <a:off x="2063558" y="5622680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810610C-2B05-21ED-3A08-A2A766F43A81}"/>
                </a:ext>
              </a:extLst>
            </p:cNvPr>
            <p:cNvSpPr/>
            <p:nvPr/>
          </p:nvSpPr>
          <p:spPr>
            <a:xfrm>
              <a:off x="1731664" y="4640813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E471DBC-0ECB-793A-BC2D-428793D001E3}"/>
                </a:ext>
              </a:extLst>
            </p:cNvPr>
            <p:cNvSpPr/>
            <p:nvPr/>
          </p:nvSpPr>
          <p:spPr>
            <a:xfrm>
              <a:off x="1410085" y="5124816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29384B4-A214-9590-3035-EF06ACB81314}"/>
              </a:ext>
            </a:extLst>
          </p:cNvPr>
          <p:cNvSpPr txBox="1"/>
          <p:nvPr/>
        </p:nvSpPr>
        <p:spPr>
          <a:xfrm>
            <a:off x="2438400" y="4037168"/>
            <a:ext cx="368300" cy="1172743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length (cm)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751BC1-5EA3-6C24-D292-FD5247EA4A94}"/>
              </a:ext>
            </a:extLst>
          </p:cNvPr>
          <p:cNvSpPr txBox="1"/>
          <p:nvPr/>
        </p:nvSpPr>
        <p:spPr>
          <a:xfrm>
            <a:off x="3000985" y="5740562"/>
            <a:ext cx="1713534" cy="3580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width (cm)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373046-9FC4-B357-17F1-BE8971D90E87}"/>
              </a:ext>
            </a:extLst>
          </p:cNvPr>
          <p:cNvGrpSpPr/>
          <p:nvPr/>
        </p:nvGrpSpPr>
        <p:grpSpPr>
          <a:xfrm>
            <a:off x="6287794" y="3666207"/>
            <a:ext cx="2092626" cy="1900188"/>
            <a:chOff x="1154405" y="4348727"/>
            <a:chExt cx="2092626" cy="190018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A525674-434F-13E5-33B1-338FA0C8C281}"/>
                </a:ext>
              </a:extLst>
            </p:cNvPr>
            <p:cNvGrpSpPr/>
            <p:nvPr/>
          </p:nvGrpSpPr>
          <p:grpSpPr>
            <a:xfrm>
              <a:off x="1154405" y="4348727"/>
              <a:ext cx="2092626" cy="1900188"/>
              <a:chOff x="1284286" y="707085"/>
              <a:chExt cx="2092626" cy="1900188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C751E63-BCBA-8442-1232-C0A69C7561ED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37E2199-7B48-3EA9-E508-4D3972EEC884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1085F18-AD5C-5507-B90D-A67BED049AF6}"/>
                </a:ext>
              </a:extLst>
            </p:cNvPr>
            <p:cNvSpPr/>
            <p:nvPr/>
          </p:nvSpPr>
          <p:spPr>
            <a:xfrm>
              <a:off x="1347786" y="4699964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74" name="Cross 73">
              <a:extLst>
                <a:ext uri="{FF2B5EF4-FFF2-40B4-BE49-F238E27FC236}">
                  <a16:creationId xmlns:a16="http://schemas.microsoft.com/office/drawing/2014/main" id="{33912555-8E67-04C5-8B33-5611F96B1C83}"/>
                </a:ext>
              </a:extLst>
            </p:cNvPr>
            <p:cNvSpPr/>
            <p:nvPr/>
          </p:nvSpPr>
          <p:spPr>
            <a:xfrm>
              <a:off x="1706880" y="5539236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5" name="Cross 74">
              <a:extLst>
                <a:ext uri="{FF2B5EF4-FFF2-40B4-BE49-F238E27FC236}">
                  <a16:creationId xmlns:a16="http://schemas.microsoft.com/office/drawing/2014/main" id="{6CC9E076-C061-F35E-C2C2-2C750216F998}"/>
                </a:ext>
              </a:extLst>
            </p:cNvPr>
            <p:cNvSpPr/>
            <p:nvPr/>
          </p:nvSpPr>
          <p:spPr>
            <a:xfrm>
              <a:off x="1742440" y="4945627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6" name="Cross 75">
              <a:extLst>
                <a:ext uri="{FF2B5EF4-FFF2-40B4-BE49-F238E27FC236}">
                  <a16:creationId xmlns:a16="http://schemas.microsoft.com/office/drawing/2014/main" id="{EC15C688-8B91-323A-9F95-AF8BEEFB6C27}"/>
                </a:ext>
              </a:extLst>
            </p:cNvPr>
            <p:cNvSpPr/>
            <p:nvPr/>
          </p:nvSpPr>
          <p:spPr>
            <a:xfrm>
              <a:off x="1517458" y="5622680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91ED553-2F9E-BCA9-7B19-D543124DADA8}"/>
                </a:ext>
              </a:extLst>
            </p:cNvPr>
            <p:cNvSpPr/>
            <p:nvPr/>
          </p:nvSpPr>
          <p:spPr>
            <a:xfrm>
              <a:off x="1541164" y="4640813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D924584-D787-876A-E8DD-1EEADAB4D569}"/>
                </a:ext>
              </a:extLst>
            </p:cNvPr>
            <p:cNvSpPr/>
            <p:nvPr/>
          </p:nvSpPr>
          <p:spPr>
            <a:xfrm>
              <a:off x="1410085" y="5124816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4E79466B-3623-EC55-9839-00A085748F73}"/>
              </a:ext>
            </a:extLst>
          </p:cNvPr>
          <p:cNvSpPr txBox="1"/>
          <p:nvPr/>
        </p:nvSpPr>
        <p:spPr>
          <a:xfrm>
            <a:off x="5768389" y="3958294"/>
            <a:ext cx="368300" cy="1172743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length (cm)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7B19AC2-256F-FE6E-5256-90DBFE7678EA}"/>
              </a:ext>
            </a:extLst>
          </p:cNvPr>
          <p:cNvSpPr txBox="1"/>
          <p:nvPr/>
        </p:nvSpPr>
        <p:spPr>
          <a:xfrm>
            <a:off x="6330974" y="5661688"/>
            <a:ext cx="1713534" cy="3580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width (m)</a:t>
            </a:r>
          </a:p>
        </p:txBody>
      </p:sp>
      <p:sp>
        <p:nvSpPr>
          <p:cNvPr id="83" name="Content Placeholder 5">
            <a:extLst>
              <a:ext uri="{FF2B5EF4-FFF2-40B4-BE49-F238E27FC236}">
                <a16:creationId xmlns:a16="http://schemas.microsoft.com/office/drawing/2014/main" id="{F436B4C4-948C-3BF8-A0AC-A996F12140ED}"/>
              </a:ext>
            </a:extLst>
          </p:cNvPr>
          <p:cNvSpPr txBox="1">
            <a:spLocks/>
          </p:cNvSpPr>
          <p:nvPr/>
        </p:nvSpPr>
        <p:spPr>
          <a:xfrm>
            <a:off x="7952789" y="3149322"/>
            <a:ext cx="1759539" cy="1981715"/>
          </a:xfrm>
          <a:prstGeom prst="rect">
            <a:avLst/>
          </a:prstGeom>
          <a:solidFill>
            <a:srgbClr val="FEB80A"/>
          </a:solidFill>
          <a:ln w="38100" cmpd="sng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big problem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: feature scale could dramatically influence classification results</a:t>
            </a:r>
          </a:p>
        </p:txBody>
      </p:sp>
    </p:spTree>
    <p:extLst>
      <p:ext uri="{BB962C8B-B14F-4D97-AF65-F5344CB8AC3E}">
        <p14:creationId xmlns:p14="http://schemas.microsoft.com/office/powerpoint/2010/main" val="165957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 Iris Dataset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210761"/>
            <a:ext cx="8229600" cy="1603659"/>
          </a:xfrm>
        </p:spPr>
        <p:txBody>
          <a:bodyPr>
            <a:normAutofit/>
          </a:bodyPr>
          <a:lstStyle/>
          <a:p>
            <a:r>
              <a:rPr lang="en-US" dirty="0"/>
              <a:t>Fisher (1936) used 150 measurements of flowers from 3 different species: Iris </a:t>
            </a:r>
            <a:r>
              <a:rPr lang="en-US" dirty="0" err="1"/>
              <a:t>setosa</a:t>
            </a:r>
            <a:r>
              <a:rPr lang="en-US" dirty="0"/>
              <a:t> (0), Iris </a:t>
            </a:r>
            <a:r>
              <a:rPr lang="en-US" dirty="0" err="1"/>
              <a:t>virginica</a:t>
            </a:r>
            <a:r>
              <a:rPr lang="en-US" dirty="0"/>
              <a:t> (1), Iris </a:t>
            </a:r>
            <a:r>
              <a:rPr lang="en-US" dirty="0" err="1"/>
              <a:t>versicolor</a:t>
            </a:r>
            <a:r>
              <a:rPr lang="en-US" dirty="0"/>
              <a:t> (2) collected by Anderson (1936)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6488668"/>
            <a:ext cx="676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dataset: 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en.wikipedia.org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/wiki/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Iris_flower_data_set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363" y="3019628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Petal 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3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 Iris Dataset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210761"/>
            <a:ext cx="8229600" cy="1603659"/>
          </a:xfrm>
        </p:spPr>
        <p:txBody>
          <a:bodyPr>
            <a:normAutofit/>
          </a:bodyPr>
          <a:lstStyle/>
          <a:p>
            <a:r>
              <a:rPr lang="en-US" dirty="0"/>
              <a:t>Fisher (1936) used 150 measurements of flowers from 3 different species: Iris </a:t>
            </a:r>
            <a:r>
              <a:rPr lang="en-US" dirty="0" err="1"/>
              <a:t>setosa</a:t>
            </a:r>
            <a:r>
              <a:rPr lang="en-US" dirty="0"/>
              <a:t> (0), Iris </a:t>
            </a:r>
            <a:r>
              <a:rPr lang="en-US" dirty="0" err="1"/>
              <a:t>virginica</a:t>
            </a:r>
            <a:r>
              <a:rPr lang="en-US" dirty="0"/>
              <a:t> (1), Iris </a:t>
            </a:r>
            <a:r>
              <a:rPr lang="en-US" dirty="0" err="1"/>
              <a:t>versicolor</a:t>
            </a:r>
            <a:r>
              <a:rPr lang="en-US" dirty="0"/>
              <a:t> (2) collected by Anderson (1936)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6488668"/>
            <a:ext cx="676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dataset: 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en.wikipedia.org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/wiki/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Iris_flower_data_set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363" y="3019628"/>
          <a:ext cx="3657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633250" y="3104346"/>
            <a:ext cx="3169149" cy="2228877"/>
            <a:chOff x="657798" y="5092569"/>
            <a:chExt cx="3169149" cy="2228877"/>
          </a:xfrm>
        </p:grpSpPr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657798" y="5092569"/>
              <a:ext cx="3169149" cy="1434683"/>
            </a:xfrm>
            <a:prstGeom prst="rect">
              <a:avLst/>
            </a:prstGeom>
            <a:solidFill>
              <a:schemeClr val="accent2"/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Deleted two of the four features, so that input space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 2D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 rot="16200000">
              <a:off x="1894565" y="6732350"/>
              <a:ext cx="695614" cy="482578"/>
            </a:xfrm>
            <a:prstGeom prst="leftArrow">
              <a:avLst/>
            </a:prstGeom>
            <a:solidFill>
              <a:schemeClr val="accent2"/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61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Fisher Iris Data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CE56-E3BB-4696-A812-A0B7B47ADA78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861F15-C018-9F4E-BA6C-7BB7C43A12F2}"/>
                  </a:ext>
                </a:extLst>
              </p14:cNvPr>
              <p14:cNvContentPartPr/>
              <p14:nvPr/>
            </p14:nvContentPartPr>
            <p14:xfrm>
              <a:off x="1267920" y="32853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861F15-C018-9F4E-BA6C-7BB7C43A12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8560" y="3276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13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AC5DF3-4B39-4AEC-AA0A-D01B761A8C44}"/>
              </a:ext>
            </a:extLst>
          </p:cNvPr>
          <p:cNvSpPr/>
          <p:nvPr/>
        </p:nvSpPr>
        <p:spPr>
          <a:xfrm>
            <a:off x="3945467" y="1494826"/>
            <a:ext cx="4495800" cy="21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621BF-F259-4559-8859-1AC6CB42E3DA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9193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36D6-B57C-4DEE-B428-D3D70728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(unused)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E0C-C5BF-4BD6-A9B3-62C4CEE69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methods can achieve zero training error on this dataset?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Decision trees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1-Nearest Neighbor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Both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Neither</a:t>
            </a:r>
          </a:p>
          <a:p>
            <a:r>
              <a:rPr lang="en-US" dirty="0"/>
              <a:t>If zero error, draw the decision boundary.</a:t>
            </a:r>
          </a:p>
          <a:p>
            <a:r>
              <a:rPr lang="en-US" dirty="0"/>
              <a:t>Otherwise, why not?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CEAB73-7475-4422-8240-C3D11E9B4519}"/>
              </a:ext>
            </a:extLst>
          </p:cNvPr>
          <p:cNvGrpSpPr/>
          <p:nvPr/>
        </p:nvGrpSpPr>
        <p:grpSpPr>
          <a:xfrm>
            <a:off x="6922260" y="2380825"/>
            <a:ext cx="4717641" cy="4177817"/>
            <a:chOff x="522266" y="3195968"/>
            <a:chExt cx="2930549" cy="26669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32B6EFC-D188-4C27-B6F6-196792831DCE}"/>
                </a:ext>
              </a:extLst>
            </p:cNvPr>
            <p:cNvGrpSpPr/>
            <p:nvPr/>
          </p:nvGrpSpPr>
          <p:grpSpPr>
            <a:xfrm>
              <a:off x="854728" y="3195968"/>
              <a:ext cx="2598087" cy="2311541"/>
              <a:chOff x="1284286" y="295732"/>
              <a:chExt cx="2598087" cy="231154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F742D14-9A16-4CF6-B765-7469EDD58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4286" y="2607272"/>
                <a:ext cx="259808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B5633F9-F480-4276-8881-468CBD3423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84286" y="295732"/>
                <a:ext cx="0" cy="231154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32" name="Cross 31">
              <a:extLst>
                <a:ext uri="{FF2B5EF4-FFF2-40B4-BE49-F238E27FC236}">
                  <a16:creationId xmlns:a16="http://schemas.microsoft.com/office/drawing/2014/main" id="{926D3F1D-BA42-41B2-9BD3-D1A98F642FE7}"/>
                </a:ext>
              </a:extLst>
            </p:cNvPr>
            <p:cNvSpPr/>
            <p:nvPr/>
          </p:nvSpPr>
          <p:spPr>
            <a:xfrm>
              <a:off x="1123450" y="4853099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3" name="Cross 32">
              <a:extLst>
                <a:ext uri="{FF2B5EF4-FFF2-40B4-BE49-F238E27FC236}">
                  <a16:creationId xmlns:a16="http://schemas.microsoft.com/office/drawing/2014/main" id="{15A0C0E2-E133-40C6-A058-87D008132B15}"/>
                </a:ext>
              </a:extLst>
            </p:cNvPr>
            <p:cNvSpPr/>
            <p:nvPr/>
          </p:nvSpPr>
          <p:spPr>
            <a:xfrm>
              <a:off x="1617201" y="5014125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4" name="Cross 33">
              <a:extLst>
                <a:ext uri="{FF2B5EF4-FFF2-40B4-BE49-F238E27FC236}">
                  <a16:creationId xmlns:a16="http://schemas.microsoft.com/office/drawing/2014/main" id="{C319176A-47FB-49DA-9EE4-BD211255B2AD}"/>
                </a:ext>
              </a:extLst>
            </p:cNvPr>
            <p:cNvSpPr/>
            <p:nvPr/>
          </p:nvSpPr>
          <p:spPr>
            <a:xfrm>
              <a:off x="1138014" y="4421045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A72C189-8D97-4DA6-A29C-A1B2440D2206}"/>
                </a:ext>
              </a:extLst>
            </p:cNvPr>
            <p:cNvCxnSpPr>
              <a:cxnSpLocks/>
            </p:cNvCxnSpPr>
            <p:nvPr/>
          </p:nvCxnSpPr>
          <p:spPr>
            <a:xfrm>
              <a:off x="1491560" y="4799426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957F9E9-B0DE-49AB-B843-EC27A489F1C0}"/>
                </a:ext>
              </a:extLst>
            </p:cNvPr>
            <p:cNvCxnSpPr>
              <a:cxnSpLocks/>
            </p:cNvCxnSpPr>
            <p:nvPr/>
          </p:nvCxnSpPr>
          <p:spPr>
            <a:xfrm>
              <a:off x="1703167" y="4558205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85F84CA-0566-4933-9484-170162984154}"/>
                </a:ext>
              </a:extLst>
            </p:cNvPr>
            <p:cNvCxnSpPr>
              <a:cxnSpLocks/>
            </p:cNvCxnSpPr>
            <p:nvPr/>
          </p:nvCxnSpPr>
          <p:spPr>
            <a:xfrm>
              <a:off x="1954766" y="4799426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38" name="Cross 37">
              <a:extLst>
                <a:ext uri="{FF2B5EF4-FFF2-40B4-BE49-F238E27FC236}">
                  <a16:creationId xmlns:a16="http://schemas.microsoft.com/office/drawing/2014/main" id="{2D67A222-A54F-46FD-960B-CFB5C7A483DD}"/>
                </a:ext>
              </a:extLst>
            </p:cNvPr>
            <p:cNvSpPr/>
            <p:nvPr/>
          </p:nvSpPr>
          <p:spPr>
            <a:xfrm>
              <a:off x="2169637" y="4958036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9" name="Cross 38">
              <a:extLst>
                <a:ext uri="{FF2B5EF4-FFF2-40B4-BE49-F238E27FC236}">
                  <a16:creationId xmlns:a16="http://schemas.microsoft.com/office/drawing/2014/main" id="{73AAA8AC-1A16-4CC5-BD4A-B4E23A33F1B7}"/>
                </a:ext>
              </a:extLst>
            </p:cNvPr>
            <p:cNvSpPr/>
            <p:nvPr/>
          </p:nvSpPr>
          <p:spPr>
            <a:xfrm>
              <a:off x="2205792" y="4402437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0" name="Cross 39">
              <a:extLst>
                <a:ext uri="{FF2B5EF4-FFF2-40B4-BE49-F238E27FC236}">
                  <a16:creationId xmlns:a16="http://schemas.microsoft.com/office/drawing/2014/main" id="{69FDC1B1-3434-4AD8-802F-476ABE3E86C5}"/>
                </a:ext>
              </a:extLst>
            </p:cNvPr>
            <p:cNvSpPr/>
            <p:nvPr/>
          </p:nvSpPr>
          <p:spPr>
            <a:xfrm>
              <a:off x="1954766" y="4101988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1" name="Cross 40">
              <a:extLst>
                <a:ext uri="{FF2B5EF4-FFF2-40B4-BE49-F238E27FC236}">
                  <a16:creationId xmlns:a16="http://schemas.microsoft.com/office/drawing/2014/main" id="{F68CCA86-3849-4AE2-A409-5BA5E89FD993}"/>
                </a:ext>
              </a:extLst>
            </p:cNvPr>
            <p:cNvSpPr/>
            <p:nvPr/>
          </p:nvSpPr>
          <p:spPr>
            <a:xfrm>
              <a:off x="1535562" y="4087660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2" name="Cross 41">
              <a:extLst>
                <a:ext uri="{FF2B5EF4-FFF2-40B4-BE49-F238E27FC236}">
                  <a16:creationId xmlns:a16="http://schemas.microsoft.com/office/drawing/2014/main" id="{587EADA3-6E57-4FDE-B92D-F1820664D97C}"/>
                </a:ext>
              </a:extLst>
            </p:cNvPr>
            <p:cNvSpPr/>
            <p:nvPr/>
          </p:nvSpPr>
          <p:spPr>
            <a:xfrm>
              <a:off x="2042201" y="3661342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C2F3C2-4FAB-4EDE-B09B-32B4D573CD25}"/>
                </a:ext>
              </a:extLst>
            </p:cNvPr>
            <p:cNvCxnSpPr>
              <a:cxnSpLocks/>
            </p:cNvCxnSpPr>
            <p:nvPr/>
          </p:nvCxnSpPr>
          <p:spPr>
            <a:xfrm>
              <a:off x="2280243" y="4166830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FBF48A5-466B-403D-A443-24B6DDBC22E8}"/>
                </a:ext>
              </a:extLst>
            </p:cNvPr>
            <p:cNvCxnSpPr>
              <a:cxnSpLocks/>
            </p:cNvCxnSpPr>
            <p:nvPr/>
          </p:nvCxnSpPr>
          <p:spPr>
            <a:xfrm>
              <a:off x="2491850" y="3925609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636A38B-5594-4C85-B0D6-1412FEB171DF}"/>
                </a:ext>
              </a:extLst>
            </p:cNvPr>
            <p:cNvCxnSpPr>
              <a:cxnSpLocks/>
            </p:cNvCxnSpPr>
            <p:nvPr/>
          </p:nvCxnSpPr>
          <p:spPr>
            <a:xfrm>
              <a:off x="2743449" y="4166830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46" name="Cross 45">
              <a:extLst>
                <a:ext uri="{FF2B5EF4-FFF2-40B4-BE49-F238E27FC236}">
                  <a16:creationId xmlns:a16="http://schemas.microsoft.com/office/drawing/2014/main" id="{A24AF34C-EBC4-4053-8254-FFE47771258C}"/>
                </a:ext>
              </a:extLst>
            </p:cNvPr>
            <p:cNvSpPr/>
            <p:nvPr/>
          </p:nvSpPr>
          <p:spPr>
            <a:xfrm>
              <a:off x="2958320" y="4325440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7" name="Cross 46">
              <a:extLst>
                <a:ext uri="{FF2B5EF4-FFF2-40B4-BE49-F238E27FC236}">
                  <a16:creationId xmlns:a16="http://schemas.microsoft.com/office/drawing/2014/main" id="{230A3859-1EEF-4DA4-8308-392971949931}"/>
                </a:ext>
              </a:extLst>
            </p:cNvPr>
            <p:cNvSpPr/>
            <p:nvPr/>
          </p:nvSpPr>
          <p:spPr>
            <a:xfrm>
              <a:off x="3136521" y="3831986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8" name="Cross 47">
              <a:extLst>
                <a:ext uri="{FF2B5EF4-FFF2-40B4-BE49-F238E27FC236}">
                  <a16:creationId xmlns:a16="http://schemas.microsoft.com/office/drawing/2014/main" id="{CD959153-BFA2-49C4-8552-ED5461B0E90D}"/>
                </a:ext>
              </a:extLst>
            </p:cNvPr>
            <p:cNvSpPr/>
            <p:nvPr/>
          </p:nvSpPr>
          <p:spPr>
            <a:xfrm>
              <a:off x="2743449" y="3469392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9" name="Cross 48">
              <a:extLst>
                <a:ext uri="{FF2B5EF4-FFF2-40B4-BE49-F238E27FC236}">
                  <a16:creationId xmlns:a16="http://schemas.microsoft.com/office/drawing/2014/main" id="{84EF1AA6-3865-4D0E-A7C3-0C40CBE9AF11}"/>
                </a:ext>
              </a:extLst>
            </p:cNvPr>
            <p:cNvSpPr/>
            <p:nvPr/>
          </p:nvSpPr>
          <p:spPr>
            <a:xfrm>
              <a:off x="2324245" y="3455064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EE844A0-DC2A-47B6-8B76-6E3EDF14FD2C}"/>
                </a:ext>
              </a:extLst>
            </p:cNvPr>
            <p:cNvCxnSpPr>
              <a:cxnSpLocks/>
            </p:cNvCxnSpPr>
            <p:nvPr/>
          </p:nvCxnSpPr>
          <p:spPr>
            <a:xfrm>
              <a:off x="2531842" y="4349783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51" name="Cross 50">
              <a:extLst>
                <a:ext uri="{FF2B5EF4-FFF2-40B4-BE49-F238E27FC236}">
                  <a16:creationId xmlns:a16="http://schemas.microsoft.com/office/drawing/2014/main" id="{89D2EDE7-A78C-48F5-8A8F-C67659320B10}"/>
                </a:ext>
              </a:extLst>
            </p:cNvPr>
            <p:cNvSpPr/>
            <p:nvPr/>
          </p:nvSpPr>
          <p:spPr>
            <a:xfrm>
              <a:off x="2491850" y="4616877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A5F2B64-7211-4FE5-88B8-A2A41F49D75F}"/>
                </a:ext>
              </a:extLst>
            </p:cNvPr>
            <p:cNvSpPr/>
            <p:nvPr/>
          </p:nvSpPr>
          <p:spPr>
            <a:xfrm>
              <a:off x="3008344" y="5450357"/>
              <a:ext cx="325816" cy="412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3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1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8E716EF-C5B2-4618-BFCD-083BEA874084}"/>
                </a:ext>
              </a:extLst>
            </p:cNvPr>
            <p:cNvSpPr/>
            <p:nvPr/>
          </p:nvSpPr>
          <p:spPr>
            <a:xfrm>
              <a:off x="522266" y="3275954"/>
              <a:ext cx="347723" cy="412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3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88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C6E6-E23D-989D-B8A3-3FFB4823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Recitation: Decision Boundaries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5E2BA4-CEBC-9702-945B-9B06115B74C9}"/>
              </a:ext>
            </a:extLst>
          </p:cNvPr>
          <p:cNvGrpSpPr/>
          <p:nvPr/>
        </p:nvGrpSpPr>
        <p:grpSpPr>
          <a:xfrm>
            <a:off x="716805" y="1474004"/>
            <a:ext cx="10432976" cy="4743915"/>
            <a:chOff x="309750" y="966660"/>
            <a:chExt cx="5580880" cy="252924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3B9EB3C-9CA8-4DF0-CBF6-90C05924AE76}"/>
                </a:ext>
              </a:extLst>
            </p:cNvPr>
            <p:cNvCxnSpPr>
              <a:cxnSpLocks/>
            </p:cNvCxnSpPr>
            <p:nvPr/>
          </p:nvCxnSpPr>
          <p:spPr>
            <a:xfrm>
              <a:off x="703650" y="3152753"/>
              <a:ext cx="209122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E5A9EB5-0448-114D-6695-A854E212C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650" y="1342247"/>
              <a:ext cx="0" cy="181050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6" name="Cross 5">
              <a:extLst>
                <a:ext uri="{FF2B5EF4-FFF2-40B4-BE49-F238E27FC236}">
                  <a16:creationId xmlns:a16="http://schemas.microsoft.com/office/drawing/2014/main" id="{323E68BD-AD72-9224-392B-3A70D9667273}"/>
                </a:ext>
              </a:extLst>
            </p:cNvPr>
            <p:cNvSpPr/>
            <p:nvPr/>
          </p:nvSpPr>
          <p:spPr>
            <a:xfrm>
              <a:off x="1169306" y="1969502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388BC13-9E08-9AE0-77F9-8520032AD8E7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35" y="2036389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8DB1D2-2BBF-CE15-6FE5-3F5230379FFE}"/>
                </a:ext>
              </a:extLst>
            </p:cNvPr>
            <p:cNvCxnSpPr>
              <a:cxnSpLocks/>
            </p:cNvCxnSpPr>
            <p:nvPr/>
          </p:nvCxnSpPr>
          <p:spPr>
            <a:xfrm>
              <a:off x="1700107" y="224750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610898-0902-B407-C055-E771ABA5E138}"/>
                </a:ext>
              </a:extLst>
            </p:cNvPr>
            <p:cNvCxnSpPr>
              <a:cxnSpLocks/>
            </p:cNvCxnSpPr>
            <p:nvPr/>
          </p:nvCxnSpPr>
          <p:spPr>
            <a:xfrm>
              <a:off x="2156402" y="224750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579D27B2-0907-1AC5-7EFB-C7C0E04C6044}"/>
                </a:ext>
              </a:extLst>
            </p:cNvPr>
            <p:cNvSpPr/>
            <p:nvPr/>
          </p:nvSpPr>
          <p:spPr>
            <a:xfrm>
              <a:off x="2156402" y="2613628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E0FC00B2-6908-4397-C318-50A410045A7B}"/>
                </a:ext>
              </a:extLst>
            </p:cNvPr>
            <p:cNvSpPr/>
            <p:nvPr/>
          </p:nvSpPr>
          <p:spPr>
            <a:xfrm>
              <a:off x="2484358" y="1833597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Cross 11">
              <a:extLst>
                <a:ext uri="{FF2B5EF4-FFF2-40B4-BE49-F238E27FC236}">
                  <a16:creationId xmlns:a16="http://schemas.microsoft.com/office/drawing/2014/main" id="{8394DECE-3C96-8359-D9A7-67D36BA21F76}"/>
                </a:ext>
              </a:extLst>
            </p:cNvPr>
            <p:cNvSpPr/>
            <p:nvPr/>
          </p:nvSpPr>
          <p:spPr>
            <a:xfrm>
              <a:off x="1681766" y="1578110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7678DAA-73AE-AAE9-EBE2-5F99432B5963}"/>
                </a:ext>
              </a:extLst>
            </p:cNvPr>
            <p:cNvCxnSpPr>
              <a:cxnSpLocks/>
            </p:cNvCxnSpPr>
            <p:nvPr/>
          </p:nvCxnSpPr>
          <p:spPr>
            <a:xfrm>
              <a:off x="1430276" y="246268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14" name="Cross 13">
              <a:extLst>
                <a:ext uri="{FF2B5EF4-FFF2-40B4-BE49-F238E27FC236}">
                  <a16:creationId xmlns:a16="http://schemas.microsoft.com/office/drawing/2014/main" id="{BC769C04-082C-653D-687F-658DDFA6DFB3}"/>
                </a:ext>
              </a:extLst>
            </p:cNvPr>
            <p:cNvSpPr/>
            <p:nvPr/>
          </p:nvSpPr>
          <p:spPr>
            <a:xfrm>
              <a:off x="1041626" y="2749533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1AA296-FCC9-CF56-D319-E7CEBCA94A27}"/>
                </a:ext>
              </a:extLst>
            </p:cNvPr>
            <p:cNvSpPr/>
            <p:nvPr/>
          </p:nvSpPr>
          <p:spPr>
            <a:xfrm>
              <a:off x="2437112" y="3107991"/>
              <a:ext cx="339230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1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D8BB5A-0EB5-2722-1157-4470374E8FCB}"/>
                </a:ext>
              </a:extLst>
            </p:cNvPr>
            <p:cNvSpPr/>
            <p:nvPr/>
          </p:nvSpPr>
          <p:spPr>
            <a:xfrm>
              <a:off x="309750" y="1398056"/>
              <a:ext cx="362412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FBB04F-2B7E-261A-7BC7-3A1D2AA24099}"/>
                </a:ext>
              </a:extLst>
            </p:cNvPr>
            <p:cNvSpPr txBox="1"/>
            <p:nvPr/>
          </p:nvSpPr>
          <p:spPr>
            <a:xfrm>
              <a:off x="1137225" y="1004271"/>
              <a:ext cx="1805495" cy="31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Decision tree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633F30-48AB-6DB9-E97E-19EAC7434183}"/>
                </a:ext>
              </a:extLst>
            </p:cNvPr>
            <p:cNvSpPr txBox="1"/>
            <p:nvPr/>
          </p:nvSpPr>
          <p:spPr>
            <a:xfrm>
              <a:off x="4085135" y="966660"/>
              <a:ext cx="1805495" cy="31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Nearest neighbor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BEBDB7-BC1E-A4DE-6590-275E6A8CE030}"/>
                </a:ext>
              </a:extLst>
            </p:cNvPr>
            <p:cNvCxnSpPr>
              <a:cxnSpLocks/>
            </p:cNvCxnSpPr>
            <p:nvPr/>
          </p:nvCxnSpPr>
          <p:spPr>
            <a:xfrm>
              <a:off x="3799410" y="3149484"/>
              <a:ext cx="209122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45719C-C8B1-9079-5EE1-DAAC8C0FBC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9410" y="1338978"/>
              <a:ext cx="0" cy="181050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1" name="Cross 20">
              <a:extLst>
                <a:ext uri="{FF2B5EF4-FFF2-40B4-BE49-F238E27FC236}">
                  <a16:creationId xmlns:a16="http://schemas.microsoft.com/office/drawing/2014/main" id="{E7106A55-D585-E0EC-790B-86FC677FFAC2}"/>
                </a:ext>
              </a:extLst>
            </p:cNvPr>
            <p:cNvSpPr/>
            <p:nvPr/>
          </p:nvSpPr>
          <p:spPr>
            <a:xfrm>
              <a:off x="4265066" y="1966233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7C0582-4B4B-4D1A-F370-5A51DE14C519}"/>
                </a:ext>
              </a:extLst>
            </p:cNvPr>
            <p:cNvCxnSpPr>
              <a:cxnSpLocks/>
            </p:cNvCxnSpPr>
            <p:nvPr/>
          </p:nvCxnSpPr>
          <p:spPr>
            <a:xfrm>
              <a:off x="4789095" y="203312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8D34A0-DD42-9BB5-7537-B1381CA2B105}"/>
                </a:ext>
              </a:extLst>
            </p:cNvPr>
            <p:cNvCxnSpPr>
              <a:cxnSpLocks/>
            </p:cNvCxnSpPr>
            <p:nvPr/>
          </p:nvCxnSpPr>
          <p:spPr>
            <a:xfrm>
              <a:off x="4795867" y="2244231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5FDFFE-0AF5-0718-EA82-51493AE3374A}"/>
                </a:ext>
              </a:extLst>
            </p:cNvPr>
            <p:cNvCxnSpPr>
              <a:cxnSpLocks/>
            </p:cNvCxnSpPr>
            <p:nvPr/>
          </p:nvCxnSpPr>
          <p:spPr>
            <a:xfrm>
              <a:off x="5252162" y="2244231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25" name="Cross 24">
              <a:extLst>
                <a:ext uri="{FF2B5EF4-FFF2-40B4-BE49-F238E27FC236}">
                  <a16:creationId xmlns:a16="http://schemas.microsoft.com/office/drawing/2014/main" id="{9880B2C5-066B-184A-EE3E-EA700A33DE94}"/>
                </a:ext>
              </a:extLst>
            </p:cNvPr>
            <p:cNvSpPr/>
            <p:nvPr/>
          </p:nvSpPr>
          <p:spPr>
            <a:xfrm>
              <a:off x="5252162" y="2610359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Cross 25">
              <a:extLst>
                <a:ext uri="{FF2B5EF4-FFF2-40B4-BE49-F238E27FC236}">
                  <a16:creationId xmlns:a16="http://schemas.microsoft.com/office/drawing/2014/main" id="{55EAEB3D-A1E1-9181-5A74-AF0F98E60A2A}"/>
                </a:ext>
              </a:extLst>
            </p:cNvPr>
            <p:cNvSpPr/>
            <p:nvPr/>
          </p:nvSpPr>
          <p:spPr>
            <a:xfrm>
              <a:off x="5580118" y="1830328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Cross 26">
              <a:extLst>
                <a:ext uri="{FF2B5EF4-FFF2-40B4-BE49-F238E27FC236}">
                  <a16:creationId xmlns:a16="http://schemas.microsoft.com/office/drawing/2014/main" id="{71FC94C7-1E61-E1A3-BE21-B09EE3FDA220}"/>
                </a:ext>
              </a:extLst>
            </p:cNvPr>
            <p:cNvSpPr/>
            <p:nvPr/>
          </p:nvSpPr>
          <p:spPr>
            <a:xfrm>
              <a:off x="4777526" y="1574841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508271-6EF2-47E8-9F62-9FA06CAF0008}"/>
                </a:ext>
              </a:extLst>
            </p:cNvPr>
            <p:cNvCxnSpPr>
              <a:cxnSpLocks/>
            </p:cNvCxnSpPr>
            <p:nvPr/>
          </p:nvCxnSpPr>
          <p:spPr>
            <a:xfrm>
              <a:off x="4526036" y="2459411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29" name="Cross 28">
              <a:extLst>
                <a:ext uri="{FF2B5EF4-FFF2-40B4-BE49-F238E27FC236}">
                  <a16:creationId xmlns:a16="http://schemas.microsoft.com/office/drawing/2014/main" id="{9FCEE43C-7CD7-2E7F-1A37-22F2503BD20B}"/>
                </a:ext>
              </a:extLst>
            </p:cNvPr>
            <p:cNvSpPr/>
            <p:nvPr/>
          </p:nvSpPr>
          <p:spPr>
            <a:xfrm>
              <a:off x="4137386" y="2746264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973D72D-3FFF-EC72-0B5A-146FD950DF4D}"/>
                </a:ext>
              </a:extLst>
            </p:cNvPr>
            <p:cNvSpPr/>
            <p:nvPr/>
          </p:nvSpPr>
          <p:spPr>
            <a:xfrm>
              <a:off x="5532872" y="3104722"/>
              <a:ext cx="339230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1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E57930-8E36-2448-D3DB-A1EF5E68E6CC}"/>
                </a:ext>
              </a:extLst>
            </p:cNvPr>
            <p:cNvSpPr/>
            <p:nvPr/>
          </p:nvSpPr>
          <p:spPr>
            <a:xfrm>
              <a:off x="3405510" y="1394787"/>
              <a:ext cx="362412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42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8215</TotalTime>
  <Words>1085</Words>
  <Application>Microsoft Office PowerPoint</Application>
  <PresentationFormat>Widescreen</PresentationFormat>
  <Paragraphs>280</Paragraphs>
  <Slides>34</Slides>
  <Notes>8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Candara</vt:lpstr>
      <vt:lpstr>Rockwell</vt:lpstr>
      <vt:lpstr>Times New Roman</vt:lpstr>
      <vt:lpstr>Wingdings</vt:lpstr>
      <vt:lpstr>Office Theme</vt:lpstr>
      <vt:lpstr>  10-315 Introduction to ML  K-Nearest Neighbor</vt:lpstr>
      <vt:lpstr>Nearest Neighbor Classifier</vt:lpstr>
      <vt:lpstr>Nearest Neighbor Classification</vt:lpstr>
      <vt:lpstr>Fisher Iris Dataset</vt:lpstr>
      <vt:lpstr>Fisher Iris Dataset</vt:lpstr>
      <vt:lpstr>Nearest Neighbor on Fisher Iris Data</vt:lpstr>
      <vt:lpstr>Nearest Neighbor on Fisher Iris Data</vt:lpstr>
      <vt:lpstr>Poll (unused)</vt:lpstr>
      <vt:lpstr>Recitation: Decision Boundaries</vt:lpstr>
      <vt:lpstr>Nearest Neighbor Decision Boundary</vt:lpstr>
      <vt:lpstr>Nearest Neighbor Classification</vt:lpstr>
      <vt:lpstr>Nearest Neighbor on Fisher Iris Data</vt:lpstr>
      <vt:lpstr>Nearest Neighbor on Gaussian Data</vt:lpstr>
      <vt:lpstr>Nearest Neighbor on Gaussian Data</vt:lpstr>
      <vt:lpstr>kNN classifier (k=5)</vt:lpstr>
      <vt:lpstr>Nearest Neighbor Classification</vt:lpstr>
      <vt:lpstr>k-Nearest Neighbor Classification</vt:lpstr>
      <vt:lpstr>1-Nearest Neighbor (kNN) classifier </vt:lpstr>
      <vt:lpstr>2-Nearest Neighbor (kNN) classifier </vt:lpstr>
      <vt:lpstr>3-Nearest Neighbor (kNN) classifier </vt:lpstr>
      <vt:lpstr>5-Nearest Neighbor (kNN) classifier </vt:lpstr>
      <vt:lpstr>What is the best k?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K-NN Details</vt:lpstr>
      <vt:lpstr>Poll 1: Two questions (train) and (predict)</vt:lpstr>
      <vt:lpstr>k-NN: Details</vt:lpstr>
      <vt:lpstr>k-NN: Details</vt:lpstr>
      <vt:lpstr>k-NN: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136</cp:revision>
  <dcterms:created xsi:type="dcterms:W3CDTF">2020-05-18T13:01:09Z</dcterms:created>
  <dcterms:modified xsi:type="dcterms:W3CDTF">2025-01-27T18:35:16Z</dcterms:modified>
</cp:coreProperties>
</file>