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327" r:id="rId2"/>
    <p:sldId id="2333" r:id="rId3"/>
    <p:sldId id="2334" r:id="rId4"/>
    <p:sldId id="2335" r:id="rId5"/>
    <p:sldId id="2340" r:id="rId6"/>
    <p:sldId id="2337" r:id="rId7"/>
    <p:sldId id="2341" r:id="rId8"/>
    <p:sldId id="2342" r:id="rId9"/>
    <p:sldId id="2338" r:id="rId10"/>
    <p:sldId id="2190" r:id="rId11"/>
    <p:sldId id="2196" r:id="rId12"/>
    <p:sldId id="2328" r:id="rId13"/>
    <p:sldId id="2329" r:id="rId14"/>
    <p:sldId id="2330" r:id="rId15"/>
    <p:sldId id="2331" r:id="rId16"/>
    <p:sldId id="2332" r:id="rId17"/>
    <p:sldId id="2362" r:id="rId18"/>
    <p:sldId id="2344" r:id="rId19"/>
    <p:sldId id="2345" r:id="rId20"/>
    <p:sldId id="2197" r:id="rId21"/>
    <p:sldId id="2198" r:id="rId22"/>
    <p:sldId id="2363" r:id="rId23"/>
    <p:sldId id="2361" r:id="rId24"/>
    <p:sldId id="2365" r:id="rId25"/>
    <p:sldId id="2256" r:id="rId26"/>
    <p:sldId id="2367" r:id="rId27"/>
    <p:sldId id="2366" r:id="rId28"/>
    <p:sldId id="2207" r:id="rId29"/>
    <p:sldId id="2258" r:id="rId30"/>
    <p:sldId id="2209" r:id="rId3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91" autoAdjust="0"/>
    <p:restoredTop sz="79775" autoAdjust="0"/>
  </p:normalViewPr>
  <p:slideViewPr>
    <p:cSldViewPr snapToGrid="0">
      <p:cViewPr varScale="1">
        <p:scale>
          <a:sx n="106" d="100"/>
          <a:sy n="106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Recommender Systems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Item-based (</a:t>
            </a:r>
            <a:r>
              <a:rPr lang="en-US" i="1" dirty="0"/>
              <a:t>Content filtering</a:t>
            </a:r>
            <a:r>
              <a:rPr lang="en-US" dirty="0"/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 about each item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Given an item, other “close” items have similar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e.g. Pandora.com, music genome project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95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Item-based (</a:t>
            </a:r>
            <a:r>
              <a:rPr lang="en-US" i="1" dirty="0"/>
              <a:t>Content filtering</a:t>
            </a:r>
            <a:r>
              <a:rPr lang="en-US" dirty="0"/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 about each item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Given an item, other “close” items have similar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e.g. Pandora.com, music genome project</a:t>
            </a:r>
            <a:endParaRPr lang="en-US" dirty="0"/>
          </a:p>
          <a:p>
            <a:r>
              <a:rPr lang="en-US" dirty="0"/>
              <a:t>User-based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 about each user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Given a user, other “close” users have similar preferences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/>
                </a:solidFill>
              </a:rPr>
              <a:t>Market segmentation</a:t>
            </a:r>
            <a:endParaRPr lang="en-US" i="1" dirty="0"/>
          </a:p>
          <a:p>
            <a:r>
              <a:rPr lang="en-US" dirty="0"/>
              <a:t>Learning user-item relationship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Can be done without features on either user or item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Collaborative filtering techniques</a:t>
            </a:r>
            <a:endParaRPr lang="en-US" i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6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06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52431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Everyday Examples of Collaborative Filtering...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Bestseller lists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Top 40 music lists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The “recent returns” shelf at the library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Unmarked but well-used paths thru the woods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The printer room at work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“Read any good books lately?”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…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Common insight: personal tastes are correlated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If Alita and BB-8 both like X and Alita likes Y then BB-8 is more likely to like Y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especially (perhaps) if BB-8 knows Alita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365410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Types of Collaborative Filtering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50724" y="1197618"/>
            <a:ext cx="5386917" cy="639762"/>
          </a:xfrm>
        </p:spPr>
        <p:txBody>
          <a:bodyPr/>
          <a:lstStyle/>
          <a:p>
            <a:r>
              <a:rPr lang="en-US" b="0" dirty="0"/>
              <a:t>1. Neighborhood Methods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889110" y="1195635"/>
            <a:ext cx="5389033" cy="639762"/>
          </a:xfrm>
        </p:spPr>
        <p:txBody>
          <a:bodyPr/>
          <a:lstStyle/>
          <a:p>
            <a:r>
              <a:rPr lang="en-US" b="0" dirty="0"/>
              <a:t>2. Latent Factor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31" y="2018172"/>
            <a:ext cx="4663589" cy="41760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et al. (2009)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F6E876-F019-18B9-9CC9-9954D760F078}"/>
              </a:ext>
            </a:extLst>
          </p:cNvPr>
          <p:cNvGrpSpPr/>
          <p:nvPr/>
        </p:nvGrpSpPr>
        <p:grpSpPr>
          <a:xfrm>
            <a:off x="6005137" y="2018172"/>
            <a:ext cx="5210925" cy="4176074"/>
            <a:chOff x="5168437" y="2124075"/>
            <a:chExt cx="4566114" cy="35242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2F6121-7DA1-B313-CEC9-164EEFA0D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14" t="3931" r="3970" b="6135"/>
            <a:stretch/>
          </p:blipFill>
          <p:spPr>
            <a:xfrm>
              <a:off x="5168437" y="2124075"/>
              <a:ext cx="4566114" cy="35242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80A53C-D9F7-CFCF-FCCE-2D6B2355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2592" y="3700436"/>
              <a:ext cx="261959" cy="585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59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Types of Collaborative Filtering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90969" y="848236"/>
            <a:ext cx="4040188" cy="639762"/>
          </a:xfrm>
        </p:spPr>
        <p:txBody>
          <a:bodyPr/>
          <a:lstStyle/>
          <a:p>
            <a:r>
              <a:rPr lang="en-US" b="0" dirty="0"/>
              <a:t>1. Neighborhood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662" y="1487998"/>
            <a:ext cx="5277338" cy="4725664"/>
          </a:xfrm>
          <a:prstGeom prst="rect">
            <a:avLst/>
          </a:prstGeom>
        </p:spPr>
      </p:pic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7228904" y="1849096"/>
            <a:ext cx="4705921" cy="42711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 the figure, assume that a green line indicates the movie was </a:t>
            </a:r>
            <a:r>
              <a:rPr lang="en-US" b="1" dirty="0"/>
              <a:t>watched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Algorithm: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Find</a:t>
            </a:r>
            <a:r>
              <a:rPr lang="en-US" dirty="0"/>
              <a:t> </a:t>
            </a:r>
            <a:r>
              <a:rPr lang="en-US" b="1" dirty="0"/>
              <a:t>neighbors</a:t>
            </a:r>
            <a:r>
              <a:rPr lang="en-US" dirty="0"/>
              <a:t> based on similarity of movie preferences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Recommend</a:t>
            </a:r>
            <a:r>
              <a:rPr lang="en-US" dirty="0"/>
              <a:t> movies that those neighbors watched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554498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Types of Collaborative Filtering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9026" y="814693"/>
            <a:ext cx="4041775" cy="639762"/>
          </a:xfrm>
        </p:spPr>
        <p:txBody>
          <a:bodyPr/>
          <a:lstStyle/>
          <a:p>
            <a:r>
              <a:rPr lang="en-US" b="0" dirty="0"/>
              <a:t>2. Latent Factor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et al. (2009)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30942" y="1454455"/>
            <a:ext cx="3912437" cy="4659148"/>
          </a:xfrm>
        </p:spPr>
        <p:txBody>
          <a:bodyPr>
            <a:normAutofit/>
          </a:bodyPr>
          <a:lstStyle/>
          <a:p>
            <a:r>
              <a:rPr lang="en-US" dirty="0"/>
              <a:t>Assume that both movies and users can be mapped to the same </a:t>
            </a:r>
            <a:r>
              <a:rPr lang="en-US" b="1" dirty="0"/>
              <a:t>feature space</a:t>
            </a:r>
            <a:endParaRPr lang="en-US" dirty="0"/>
          </a:p>
          <a:p>
            <a:r>
              <a:rPr lang="en-US" b="1" dirty="0"/>
              <a:t>Recommend</a:t>
            </a:r>
            <a:r>
              <a:rPr lang="en-US" dirty="0"/>
              <a:t> a movie based on its </a:t>
            </a:r>
            <a:r>
              <a:rPr lang="en-US" b="1" dirty="0"/>
              <a:t>proximity</a:t>
            </a:r>
            <a:r>
              <a:rPr lang="en-US" dirty="0"/>
              <a:t> to the user in the feature (latent) space</a:t>
            </a:r>
          </a:p>
          <a:p>
            <a:r>
              <a:rPr lang="en-US" b="1" dirty="0"/>
              <a:t>Example algorithm</a:t>
            </a:r>
            <a:r>
              <a:rPr lang="en-US" dirty="0"/>
              <a:t>: Latent factor method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CD03A5-E9A6-C555-87F3-4F1B53EAAB7B}"/>
              </a:ext>
            </a:extLst>
          </p:cNvPr>
          <p:cNvGrpSpPr/>
          <p:nvPr/>
        </p:nvGrpSpPr>
        <p:grpSpPr>
          <a:xfrm>
            <a:off x="5685675" y="1607719"/>
            <a:ext cx="5458576" cy="4352619"/>
            <a:chOff x="5168437" y="2124075"/>
            <a:chExt cx="4566114" cy="35242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309FE2-197F-BAB0-B2E7-DB4A5AEBD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14" t="3931" r="3970" b="6135"/>
            <a:stretch/>
          </p:blipFill>
          <p:spPr>
            <a:xfrm>
              <a:off x="5168437" y="2124075"/>
              <a:ext cx="4566114" cy="35242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0D7BD9-31C6-64A1-394E-79525A636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2592" y="3700436"/>
              <a:ext cx="261959" cy="585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054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C856-4CB0-F415-9BB8-F493E2EE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400" dirty="0"/>
            </a:br>
            <a:r>
              <a:rPr lang="en-US" sz="4400" dirty="0"/>
              <a:t>Collaborative Filtering:</a:t>
            </a:r>
            <a:br>
              <a:rPr lang="en-US" sz="4400" dirty="0"/>
            </a:br>
            <a:r>
              <a:rPr lang="en-US" sz="4400" dirty="0"/>
              <a:t>Latent Factor (Matrix Factorization)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F1298-A949-140C-4785-722BAB6CE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76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7BDE3A-0ABB-87FC-CAF3-F12A40E20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09AE0B8-B9D9-852A-FD83-EC84878A9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51641" b="22441"/>
          <a:stretch/>
        </p:blipFill>
        <p:spPr>
          <a:xfrm>
            <a:off x="7575754" y="1575823"/>
            <a:ext cx="3667125" cy="42589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1EB409-284B-8B50-05DC-FD0F8AD3E9A0}"/>
              </a:ext>
            </a:extLst>
          </p:cNvPr>
          <p:cNvGrpSpPr/>
          <p:nvPr/>
        </p:nvGrpSpPr>
        <p:grpSpPr>
          <a:xfrm>
            <a:off x="1823907" y="1934503"/>
            <a:ext cx="3908299" cy="3900242"/>
            <a:chOff x="5244527" y="2200564"/>
            <a:chExt cx="4281286" cy="42084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A499AF-4945-3587-6304-3E2B3A8C8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4527" y="2200564"/>
              <a:ext cx="4281286" cy="42084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728A91-5148-7442-AFBC-5CCE9253C4C3}"/>
                </a:ext>
              </a:extLst>
            </p:cNvPr>
            <p:cNvSpPr/>
            <p:nvPr/>
          </p:nvSpPr>
          <p:spPr>
            <a:xfrm>
              <a:off x="5486400" y="2200564"/>
              <a:ext cx="353961" cy="353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0108BC1-FE37-33EF-924A-6328D2B33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02" y="2825048"/>
            <a:ext cx="699027" cy="655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365C0E-38FD-A37C-087F-948F06B4C579}"/>
              </a:ext>
            </a:extLst>
          </p:cNvPr>
          <p:cNvSpPr txBox="1"/>
          <p:nvPr/>
        </p:nvSpPr>
        <p:spPr>
          <a:xfrm>
            <a:off x="462704" y="6490869"/>
            <a:ext cx="6315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Image: Hinton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Salakhutdinov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313.5786 (2006): 504-507.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34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2AC7D-2575-5465-7BA7-E338113FCED5}"/>
              </a:ext>
            </a:extLst>
          </p:cNvPr>
          <p:cNvSpPr txBox="1"/>
          <p:nvPr/>
        </p:nvSpPr>
        <p:spPr>
          <a:xfrm>
            <a:off x="552099" y="1505605"/>
            <a:ext cx="3683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Word2vec:</a:t>
            </a:r>
          </a:p>
          <a:p>
            <a:r>
              <a:rPr lang="en-US" sz="2800" dirty="0"/>
              <a:t>Feature space for words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ABC39-A9E6-4654-8A56-105AA52AA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54"/>
          <a:stretch/>
        </p:blipFill>
        <p:spPr>
          <a:xfrm>
            <a:off x="5562248" y="2534587"/>
            <a:ext cx="5505451" cy="34899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2B8EA-089C-0DCE-40D0-C0AD96DC3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799" y="1505605"/>
            <a:ext cx="6610351" cy="523220"/>
          </a:xfrm>
        </p:spPr>
        <p:txBody>
          <a:bodyPr/>
          <a:lstStyle/>
          <a:p>
            <a:r>
              <a:rPr lang="en-US" dirty="0"/>
              <a:t>CLIP:</a:t>
            </a:r>
          </a:p>
          <a:p>
            <a:r>
              <a:rPr lang="en-US" dirty="0">
                <a:solidFill>
                  <a:schemeClr val="tx1"/>
                </a:solidFill>
              </a:rPr>
              <a:t>Common feature space for text and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61675-01EC-554E-2574-7D85AE753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/>
          <a:stretch/>
        </p:blipFill>
        <p:spPr>
          <a:xfrm>
            <a:off x="758161" y="2552076"/>
            <a:ext cx="3911746" cy="369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51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9790" y="994943"/>
            <a:ext cx="7970335" cy="5044828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A Common Challenge: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Assume you’re a company selling items of some sort: movies, songs, products, etc.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Company collects millions of ratings from users of their items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To maximize profit / user happiness, you want to recommend items that users are likely to want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D7101-8582-462D-AE12-6C3A4F356EF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543933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Latent Factor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097173" cy="2039539"/>
          </a:xfrm>
        </p:spPr>
        <p:txBody>
          <a:bodyPr/>
          <a:lstStyle/>
          <a:p>
            <a:r>
              <a:rPr lang="en-US" dirty="0"/>
              <a:t>Learning to map items and users to the same lower dimensional space</a:t>
            </a:r>
          </a:p>
        </p:txBody>
      </p:sp>
      <p:pic>
        <p:nvPicPr>
          <p:cNvPr id="5" name="Picture 4" descr="A graph with text and numbers&#10;&#10;AI-generated content may be incorrect.">
            <a:extLst>
              <a:ext uri="{FF2B5EF4-FFF2-40B4-BE49-F238E27FC236}">
                <a16:creationId xmlns:a16="http://schemas.microsoft.com/office/drawing/2014/main" id="{8A13E876-B692-B3E7-2E28-0521B810B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93" y="941110"/>
            <a:ext cx="6690575" cy="58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2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Latent Factor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100" y="1113178"/>
                <a:ext cx="9319488" cy="4933661"/>
              </a:xfrm>
            </p:spPr>
            <p:txBody>
              <a:bodyPr/>
              <a:lstStyle/>
              <a:p>
                <a:r>
                  <a:rPr lang="en-US" dirty="0"/>
                  <a:t>Optimization: Objective function using only the labels we have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∈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100" y="1113178"/>
                <a:ext cx="9319488" cy="4933661"/>
              </a:xfrm>
              <a:blipFill>
                <a:blip r:embed="rId2"/>
                <a:stretch>
                  <a:fillRect l="-1374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EA8D360-5487-4E0E-AEC7-7448AF311618}"/>
                  </a:ext>
                </a:extLst>
              </p:cNvPr>
              <p:cNvSpPr txBox="1"/>
              <p:nvPr/>
            </p:nvSpPr>
            <p:spPr>
              <a:xfrm>
                <a:off x="552098" y="2592489"/>
                <a:ext cx="9889759" cy="1873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2800" dirty="0">
                  <a:solidFill>
                    <a:srgbClr val="7030A0"/>
                  </a:solidFill>
                </a:endParaRPr>
              </a:p>
              <a:p>
                <a:r>
                  <a:rPr lang="en-US" sz="2800" dirty="0">
                    <a:solidFill>
                      <a:srgbClr val="7030A0"/>
                    </a:solidFill>
                  </a:rPr>
                  <a:t>Notation alert!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rgbClr val="7030A0"/>
                    </a:solidFill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d>
                          <m:d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be the transpose of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-the row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sz="2800" b="0" dirty="0">
                  <a:solidFill>
                    <a:srgbClr val="7030A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rgbClr val="7030A0"/>
                    </a:solidFill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d>
                          <m:d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 be the transpose of 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-the row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EA8D360-5487-4E0E-AEC7-7448AF311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592489"/>
                <a:ext cx="9889759" cy="1873975"/>
              </a:xfrm>
              <a:prstGeom prst="rect">
                <a:avLst/>
              </a:prstGeom>
              <a:blipFill>
                <a:blip r:embed="rId3"/>
                <a:stretch>
                  <a:fillRect l="-1295" b="-8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7890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C856-4CB0-F415-9BB8-F493E2EE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Latent Factor (Matrix Factorization)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F1298-A949-140C-4785-722BAB6CE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SGD Optimization</a:t>
            </a:r>
          </a:p>
        </p:txBody>
      </p:sp>
    </p:spTree>
    <p:extLst>
      <p:ext uri="{BB962C8B-B14F-4D97-AF65-F5344CB8AC3E}">
        <p14:creationId xmlns:p14="http://schemas.microsoft.com/office/powerpoint/2010/main" val="3957964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100" y="1113178"/>
                <a:ext cx="9319488" cy="4933661"/>
              </a:xfrm>
            </p:spPr>
            <p:txBody>
              <a:bodyPr/>
              <a:lstStyle/>
              <a:p>
                <a:r>
                  <a:rPr lang="en-US" dirty="0"/>
                  <a:t>Optimization: Objective function using only the labels we have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∈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SGD objective function: </a:t>
                </a:r>
                <a:r>
                  <a:rPr lang="en-US" dirty="0">
                    <a:solidFill>
                      <a:schemeClr val="tx1"/>
                    </a:solidFill>
                  </a:rPr>
                  <a:t>Just one tuple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SGD gradient steps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p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p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p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100" y="1113178"/>
                <a:ext cx="9319488" cy="4933661"/>
              </a:xfrm>
              <a:blipFill>
                <a:blip r:embed="rId2"/>
                <a:stretch>
                  <a:fillRect l="-1374" t="-2101" b="-1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EA8D360-5487-4E0E-AEC7-7448AF311618}"/>
                  </a:ext>
                </a:extLst>
              </p:cNvPr>
              <p:cNvSpPr txBox="1"/>
              <p:nvPr/>
            </p:nvSpPr>
            <p:spPr>
              <a:xfrm>
                <a:off x="8416413" y="4750319"/>
                <a:ext cx="3618272" cy="1989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030A0"/>
                    </a:solidFill>
                  </a:rPr>
                  <a:t>Notation alert!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7030A0"/>
                    </a:solidFill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d>
                          <m:dPr>
                            <m:ctrlPr>
                              <a:rPr lang="en-US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be the transpose of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-the row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sz="2400" b="0" dirty="0">
                  <a:solidFill>
                    <a:srgbClr val="7030A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rgbClr val="7030A0"/>
                    </a:solidFill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d>
                          <m:dPr>
                            <m:ctrlPr>
                              <a:rPr lang="en-US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be the transpose of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-the row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EA8D360-5487-4E0E-AEC7-7448AF311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413" y="4750319"/>
                <a:ext cx="3618272" cy="1989006"/>
              </a:xfrm>
              <a:prstGeom prst="rect">
                <a:avLst/>
              </a:prstGeom>
              <a:blipFill>
                <a:blip r:embed="rId3"/>
                <a:stretch>
                  <a:fillRect l="-2698" t="-2446" r="-2867" b="-5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7714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C856-4CB0-F415-9BB8-F493E2EE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Latent Factor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F1298-A949-140C-4785-722BAB6CE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Inference</a:t>
            </a:r>
          </a:p>
        </p:txBody>
      </p:sp>
    </p:spTree>
    <p:extLst>
      <p:ext uri="{BB962C8B-B14F-4D97-AF65-F5344CB8AC3E}">
        <p14:creationId xmlns:p14="http://schemas.microsoft.com/office/powerpoint/2010/main" val="4205162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for Recommender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First solve: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∈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What then?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0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490194-B8FE-4587-B8CE-42AEE0E601BD}"/>
              </a:ext>
            </a:extLst>
          </p:cNvPr>
          <p:cNvGraphicFramePr>
            <a:graphicFrameLocks noGrp="1"/>
          </p:cNvGraphicFramePr>
          <p:nvPr/>
        </p:nvGraphicFramePr>
        <p:xfrm>
          <a:off x="7929634" y="3429000"/>
          <a:ext cx="3408168" cy="2823932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891A7">
                        <a:tint val="50000"/>
                        <a:satMod val="300000"/>
                      </a:srgbClr>
                    </a:gs>
                    <a:gs pos="35000">
                      <a:srgbClr val="3891A7">
                        <a:tint val="37000"/>
                        <a:satMod val="300000"/>
                      </a:srgbClr>
                    </a:gs>
                    <a:gs pos="100000">
                      <a:srgbClr val="3891A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85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Doctor Strange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Star Trek: Beyond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 err="1"/>
                        <a:t>Zootopia</a:t>
                      </a:r>
                      <a:endParaRPr lang="en-US" dirty="0"/>
                    </a:p>
                  </a:txBody>
                  <a:tcPr vert="vert270">
                    <a:lnL>
                      <a:noFill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Alita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BB-8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C-3P0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D3E1CAE-8724-67AF-D22F-B41D030FEB39}"/>
              </a:ext>
            </a:extLst>
          </p:cNvPr>
          <p:cNvSpPr/>
          <p:nvPr/>
        </p:nvSpPr>
        <p:spPr>
          <a:xfrm>
            <a:off x="854198" y="4063281"/>
            <a:ext cx="1236372" cy="217009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75F32-70BC-D23A-52F8-854F827ED7BD}"/>
              </a:ext>
            </a:extLst>
          </p:cNvPr>
          <p:cNvSpPr/>
          <p:nvPr/>
        </p:nvSpPr>
        <p:spPr>
          <a:xfrm>
            <a:off x="5954333" y="4063283"/>
            <a:ext cx="1236372" cy="16815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0BCE86-95CB-C46B-98EC-9C37E0DCB8E5}"/>
                  </a:ext>
                </a:extLst>
              </p:cNvPr>
              <p:cNvSpPr txBox="1"/>
              <p:nvPr/>
            </p:nvSpPr>
            <p:spPr>
              <a:xfrm>
                <a:off x="990231" y="3520618"/>
                <a:ext cx="96430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0BCE86-95CB-C46B-98EC-9C37E0DCB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31" y="3520618"/>
                <a:ext cx="96430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5E98B5-44E2-851C-077E-6EDDE26F3760}"/>
                  </a:ext>
                </a:extLst>
              </p:cNvPr>
              <p:cNvSpPr txBox="1"/>
              <p:nvPr/>
            </p:nvSpPr>
            <p:spPr>
              <a:xfrm>
                <a:off x="6090366" y="3520618"/>
                <a:ext cx="96430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5E98B5-44E2-851C-077E-6EDDE26F3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366" y="3520618"/>
                <a:ext cx="96430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872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53EC-96EA-EC7E-31A4-333D38601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3B8B-D2FB-14D0-D79F-FCEA64C64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for Recommender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AAC11-4688-F6B0-EE35-7EAD66EE2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pic>
        <p:nvPicPr>
          <p:cNvPr id="7" name="Picture 6" descr="A graph with text and numbers&#10;&#10;AI-generated content may be incorrect.">
            <a:extLst>
              <a:ext uri="{FF2B5EF4-FFF2-40B4-BE49-F238E27FC236}">
                <a16:creationId xmlns:a16="http://schemas.microsoft.com/office/drawing/2014/main" id="{E2A677DC-96FB-3E92-A5B4-49E153ED6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93" y="941110"/>
            <a:ext cx="6690575" cy="58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67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C856-4CB0-F415-9BB8-F493E2EE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Latent Factor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F1298-A949-140C-4785-722BAB6CE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Practical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283913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Factor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658847"/>
              </a:xfrm>
            </p:spPr>
            <p:txBody>
              <a:bodyPr/>
              <a:lstStyle/>
              <a:p>
                <a:r>
                  <a:rPr lang="en-US" dirty="0"/>
                  <a:t>Add regularization to avoid overfitting</a:t>
                </a: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658847"/>
              </a:xfrm>
              <a:blipFill>
                <a:blip r:embed="rId2"/>
                <a:stretch>
                  <a:fillRect l="-1217" t="-2833" b="-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545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in Recommender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55F3A-B23D-448D-9480-484F668F2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high-level problems can occur from recommender systems?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234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4101"/>
            <a:ext cx="9144000" cy="2573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94529"/>
            <a:ext cx="2271757" cy="2670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757" y="3700590"/>
            <a:ext cx="2264636" cy="265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393" y="3708772"/>
            <a:ext cx="2300243" cy="265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636" y="3708772"/>
            <a:ext cx="2307364" cy="26705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6DF27-234C-4A7C-A27C-5812819E4BE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3393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608298"/>
          </a:xfrm>
        </p:spPr>
        <p:txBody>
          <a:bodyPr>
            <a:normAutofit/>
          </a:bodyPr>
          <a:lstStyle/>
          <a:p>
            <a:r>
              <a:rPr lang="en-US" sz="2400" dirty="0"/>
              <a:t>Recommender systems solve many </a:t>
            </a:r>
            <a:r>
              <a:rPr lang="en-US" sz="2400" b="1" dirty="0"/>
              <a:t>real-world </a:t>
            </a:r>
            <a:r>
              <a:rPr lang="en-US" sz="2400" dirty="0"/>
              <a:t>(*large-scale) </a:t>
            </a:r>
            <a:r>
              <a:rPr lang="en-US" sz="2400" b="1" dirty="0"/>
              <a:t>problems</a:t>
            </a:r>
          </a:p>
          <a:p>
            <a:endParaRPr lang="en-US" sz="800" dirty="0"/>
          </a:p>
          <a:p>
            <a:r>
              <a:rPr lang="en-US" sz="2400" dirty="0"/>
              <a:t>Collaborative filtering using a latent factor model can be done without any features about the users or items other than their past ratings</a:t>
            </a:r>
          </a:p>
          <a:p>
            <a:endParaRPr lang="en-US" sz="800" dirty="0"/>
          </a:p>
          <a:p>
            <a:r>
              <a:rPr lang="en-US" sz="2400" dirty="0"/>
              <a:t>Solving for latent factors is just another example of a </a:t>
            </a:r>
            <a:r>
              <a:rPr lang="en-US" sz="2400" b="1" dirty="0"/>
              <a:t>common recipe</a:t>
            </a:r>
            <a:r>
              <a:rPr lang="en-US" sz="2400" dirty="0"/>
              <a:t>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200" dirty="0"/>
              <a:t>define a model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200" dirty="0"/>
              <a:t>define an objective function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200" dirty="0"/>
              <a:t>optimize</a:t>
            </a:r>
            <a:endParaRPr lang="en-US" sz="1800" dirty="0"/>
          </a:p>
          <a:p>
            <a:endParaRPr lang="en-US" sz="900" dirty="0"/>
          </a:p>
          <a:p>
            <a:r>
              <a:rPr lang="en-US" sz="2400" dirty="0"/>
              <a:t>Optimization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Use SGD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Add regularization to avoid overfitting</a:t>
            </a:r>
          </a:p>
          <a:p>
            <a:endParaRPr lang="en-US" sz="2400" dirty="0"/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09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098" y="997097"/>
            <a:ext cx="6241976" cy="5860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8FA0A-DCF5-4D4D-9910-00B8A67E1ABE}"/>
              </a:ext>
            </a:extLst>
          </p:cNvPr>
          <p:cNvSpPr txBox="1"/>
          <p:nvPr/>
        </p:nvSpPr>
        <p:spPr>
          <a:xfrm rot="16200000">
            <a:off x="10056705" y="391981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8291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System Design: Movie Recommendation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Task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Experience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Performance measure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619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2316090" y="997097"/>
            <a:ext cx="7938010" cy="5470134"/>
          </a:xfrm>
          <a:prstGeom prst="rect">
            <a:avLst/>
          </a:prstGeom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2774219" y="3021945"/>
            <a:ext cx="6775587" cy="7055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Problem Setup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2788491" y="3887767"/>
            <a:ext cx="6775587" cy="19021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500,000 users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20,000 movies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100 million ratings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 To obtain lower root mean squared error (RMSE) than Netflix’s existing system on 3 million held out ratings </a:t>
            </a:r>
          </a:p>
        </p:txBody>
      </p:sp>
      <p:sp>
        <p:nvSpPr>
          <p:cNvPr id="7" name="Bent-Up Arrow 6"/>
          <p:cNvSpPr/>
          <p:nvPr/>
        </p:nvSpPr>
        <p:spPr>
          <a:xfrm rot="16200000">
            <a:off x="5614492" y="1655196"/>
            <a:ext cx="1182516" cy="1231095"/>
          </a:xfrm>
          <a:prstGeom prst="bent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27000" dist="127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6F956-ADE1-44AC-A3AE-35C42948F561}"/>
              </a:ext>
            </a:extLst>
          </p:cNvPr>
          <p:cNvSpPr txBox="1"/>
          <p:nvPr/>
        </p:nvSpPr>
        <p:spPr>
          <a:xfrm rot="16200000">
            <a:off x="10056705" y="391981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44085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System Design: Movie Recommendation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Model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3353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System Design: Movie Recommendation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Model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1680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9790" y="1067885"/>
            <a:ext cx="5874835" cy="5044828"/>
          </a:xfrm>
        </p:spPr>
        <p:txBody>
          <a:bodyPr>
            <a:noAutofit/>
          </a:bodyPr>
          <a:lstStyle/>
          <a:p>
            <a:r>
              <a:rPr lang="en-US" sz="2400" dirty="0"/>
              <a:t>Setup:</a:t>
            </a:r>
          </a:p>
          <a:p>
            <a:pPr lvl="1"/>
            <a:r>
              <a:rPr lang="en-US" dirty="0"/>
              <a:t>Items: </a:t>
            </a:r>
            <a:br>
              <a:rPr lang="en-US" dirty="0"/>
            </a:br>
            <a:r>
              <a:rPr lang="en-US" dirty="0"/>
              <a:t>movies, songs, products, etc.</a:t>
            </a:r>
            <a:br>
              <a:rPr lang="en-US" dirty="0"/>
            </a:br>
            <a:r>
              <a:rPr lang="en-US" dirty="0"/>
              <a:t>(often many thousands)</a:t>
            </a:r>
          </a:p>
          <a:p>
            <a:pPr lvl="1"/>
            <a:r>
              <a:rPr lang="en-US" dirty="0"/>
              <a:t>Users: </a:t>
            </a:r>
            <a:br>
              <a:rPr lang="en-US" dirty="0"/>
            </a:br>
            <a:r>
              <a:rPr lang="en-US" dirty="0"/>
              <a:t>watchers, listeners, purchasers, etc.</a:t>
            </a:r>
            <a:br>
              <a:rPr lang="en-US" dirty="0"/>
            </a:br>
            <a:r>
              <a:rPr lang="en-US" dirty="0"/>
              <a:t>(often many millions)</a:t>
            </a:r>
          </a:p>
          <a:p>
            <a:pPr lvl="1"/>
            <a:r>
              <a:rPr lang="en-US" dirty="0"/>
              <a:t>Feedback: </a:t>
            </a:r>
            <a:br>
              <a:rPr lang="en-US" dirty="0"/>
            </a:br>
            <a:r>
              <a:rPr lang="en-US" dirty="0"/>
              <a:t>5-star ratings, not-clicking ‘next’, purchases, etc.</a:t>
            </a:r>
          </a:p>
          <a:p>
            <a:r>
              <a:rPr lang="en-US" sz="2400" dirty="0"/>
              <a:t>Challenge:</a:t>
            </a:r>
            <a:endParaRPr lang="en-US" dirty="0"/>
          </a:p>
          <a:p>
            <a:pPr lvl="1"/>
            <a:r>
              <a:rPr lang="en-US" dirty="0"/>
              <a:t>Users only rate a small number of items (the user/item rating data is sparse)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82168"/>
              </p:ext>
            </p:extLst>
          </p:nvPr>
        </p:nvGraphicFramePr>
        <p:xfrm>
          <a:off x="7408008" y="496385"/>
          <a:ext cx="4460144" cy="414228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115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558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Doctor Strange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Star Trek: Beyond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Zootopia</a:t>
                      </a:r>
                      <a:endParaRPr lang="en-US" sz="2400" dirty="0"/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624">
                <a:tc>
                  <a:txBody>
                    <a:bodyPr/>
                    <a:lstStyle/>
                    <a:p>
                      <a:r>
                        <a:rPr lang="en-US" sz="2400" dirty="0"/>
                        <a:t>Alita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624">
                <a:tc>
                  <a:txBody>
                    <a:bodyPr/>
                    <a:lstStyle/>
                    <a:p>
                      <a:r>
                        <a:rPr lang="en-US" sz="2400" dirty="0"/>
                        <a:t>BB-8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453">
                <a:tc>
                  <a:txBody>
                    <a:bodyPr/>
                    <a:lstStyle/>
                    <a:p>
                      <a:r>
                        <a:rPr lang="en-US" sz="2400" dirty="0"/>
                        <a:t>C-3P0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99D7B1-43DD-45B1-A474-7CE29765C70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0432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20880</TotalTime>
  <Words>923</Words>
  <Application>Microsoft Macintosh PowerPoint</Application>
  <PresentationFormat>Widescreen</PresentationFormat>
  <Paragraphs>213</Paragraphs>
  <Slides>30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  10-315 Introduction to ML  Recommender Systems</vt:lpstr>
      <vt:lpstr>Recommender Systems</vt:lpstr>
      <vt:lpstr>Recommender Systems</vt:lpstr>
      <vt:lpstr>Recommender Systems</vt:lpstr>
      <vt:lpstr>ML System Design: Movie Recommendation</vt:lpstr>
      <vt:lpstr>Recommender Systems</vt:lpstr>
      <vt:lpstr>ML System Design: Movie Recommendation</vt:lpstr>
      <vt:lpstr>ML System Design: Movie Recommendation</vt:lpstr>
      <vt:lpstr>Recommender Systems</vt:lpstr>
      <vt:lpstr>Different Approaches</vt:lpstr>
      <vt:lpstr>Different Approaches</vt:lpstr>
      <vt:lpstr>Collaborative Filtering</vt:lpstr>
      <vt:lpstr>Collaborative Filtering</vt:lpstr>
      <vt:lpstr>Two Types of Collaborative Filtering</vt:lpstr>
      <vt:lpstr>Two Types of Collaborative Filtering</vt:lpstr>
      <vt:lpstr>Two Types of Collaborative Filtering</vt:lpstr>
      <vt:lpstr> Collaborative Filtering: Latent Factor (Matrix Factorization) Method</vt:lpstr>
      <vt:lpstr>Background: Learn a Feature Space</vt:lpstr>
      <vt:lpstr>Background: Learn a Feature Space</vt:lpstr>
      <vt:lpstr>Recommender System: Latent Factor Model</vt:lpstr>
      <vt:lpstr>Recommender System: Latent Factor Model</vt:lpstr>
      <vt:lpstr>Latent Factor (Matrix Factorization) Method</vt:lpstr>
      <vt:lpstr>Recommender System: Matrix Factorization</vt:lpstr>
      <vt:lpstr>Latent Factor Method</vt:lpstr>
      <vt:lpstr>Inference for Recommender Systems</vt:lpstr>
      <vt:lpstr>Inference for Recommender Systems</vt:lpstr>
      <vt:lpstr>Latent Factor Method</vt:lpstr>
      <vt:lpstr>Latent Factor Regularization</vt:lpstr>
      <vt:lpstr>Bias in Recommender Systems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282</cp:revision>
  <cp:lastPrinted>2023-03-22T15:23:25Z</cp:lastPrinted>
  <dcterms:created xsi:type="dcterms:W3CDTF">2020-05-18T13:01:09Z</dcterms:created>
  <dcterms:modified xsi:type="dcterms:W3CDTF">2025-04-19T17:58:33Z</dcterms:modified>
</cp:coreProperties>
</file>